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102"/>
  </p:notesMasterIdLst>
  <p:sldIdLst>
    <p:sldId id="259" r:id="rId2"/>
    <p:sldId id="267" r:id="rId3"/>
    <p:sldId id="1603" r:id="rId4"/>
    <p:sldId id="1604" r:id="rId5"/>
    <p:sldId id="1605" r:id="rId6"/>
    <p:sldId id="268" r:id="rId7"/>
    <p:sldId id="372" r:id="rId8"/>
    <p:sldId id="1597" r:id="rId9"/>
    <p:sldId id="1598" r:id="rId10"/>
    <p:sldId id="320" r:id="rId11"/>
    <p:sldId id="321" r:id="rId12"/>
    <p:sldId id="322" r:id="rId13"/>
    <p:sldId id="449" r:id="rId14"/>
    <p:sldId id="330" r:id="rId15"/>
    <p:sldId id="331" r:id="rId16"/>
    <p:sldId id="324" r:id="rId17"/>
    <p:sldId id="1609" r:id="rId18"/>
    <p:sldId id="325" r:id="rId19"/>
    <p:sldId id="332" r:id="rId20"/>
    <p:sldId id="269" r:id="rId21"/>
    <p:sldId id="327" r:id="rId22"/>
    <p:sldId id="328" r:id="rId23"/>
    <p:sldId id="345" r:id="rId24"/>
    <p:sldId id="359" r:id="rId25"/>
    <p:sldId id="361" r:id="rId26"/>
    <p:sldId id="348" r:id="rId27"/>
    <p:sldId id="1610" r:id="rId28"/>
    <p:sldId id="349" r:id="rId29"/>
    <p:sldId id="360" r:id="rId30"/>
    <p:sldId id="1606" r:id="rId31"/>
    <p:sldId id="270" r:id="rId32"/>
    <p:sldId id="1320" r:id="rId33"/>
    <p:sldId id="1624" r:id="rId34"/>
    <p:sldId id="1328" r:id="rId35"/>
    <p:sldId id="1329" r:id="rId36"/>
    <p:sldId id="1322" r:id="rId37"/>
    <p:sldId id="1327" r:id="rId38"/>
    <p:sldId id="1321" r:id="rId39"/>
    <p:sldId id="1331" r:id="rId40"/>
    <p:sldId id="1319" r:id="rId41"/>
    <p:sldId id="1330" r:id="rId42"/>
    <p:sldId id="1333" r:id="rId43"/>
    <p:sldId id="1337" r:id="rId44"/>
    <p:sldId id="1338" r:id="rId45"/>
    <p:sldId id="1339" r:id="rId46"/>
    <p:sldId id="1335" r:id="rId47"/>
    <p:sldId id="1325" r:id="rId48"/>
    <p:sldId id="1323" r:id="rId49"/>
    <p:sldId id="1336" r:id="rId50"/>
    <p:sldId id="1314" r:id="rId51"/>
    <p:sldId id="1611" r:id="rId52"/>
    <p:sldId id="1614" r:id="rId53"/>
    <p:sldId id="1613" r:id="rId54"/>
    <p:sldId id="1615" r:id="rId55"/>
    <p:sldId id="1352" r:id="rId56"/>
    <p:sldId id="1617" r:id="rId57"/>
    <p:sldId id="1618" r:id="rId58"/>
    <p:sldId id="1620" r:id="rId59"/>
    <p:sldId id="1616" r:id="rId60"/>
    <p:sldId id="1619" r:id="rId61"/>
    <p:sldId id="1622" r:id="rId62"/>
    <p:sldId id="1371" r:id="rId63"/>
    <p:sldId id="1638" r:id="rId64"/>
    <p:sldId id="1366" r:id="rId65"/>
    <p:sldId id="1317" r:id="rId66"/>
    <p:sldId id="373" r:id="rId67"/>
    <p:sldId id="350" r:id="rId68"/>
    <p:sldId id="334" r:id="rId69"/>
    <p:sldId id="335" r:id="rId70"/>
    <p:sldId id="336" r:id="rId71"/>
    <p:sldId id="354" r:id="rId72"/>
    <p:sldId id="1367" r:id="rId73"/>
    <p:sldId id="1607" r:id="rId74"/>
    <p:sldId id="1372" r:id="rId75"/>
    <p:sldId id="1625" r:id="rId76"/>
    <p:sldId id="1385" r:id="rId77"/>
    <p:sldId id="1374" r:id="rId78"/>
    <p:sldId id="1389" r:id="rId79"/>
    <p:sldId id="1386" r:id="rId80"/>
    <p:sldId id="1377" r:id="rId81"/>
    <p:sldId id="1382" r:id="rId82"/>
    <p:sldId id="1626" r:id="rId83"/>
    <p:sldId id="1627" r:id="rId84"/>
    <p:sldId id="1628" r:id="rId85"/>
    <p:sldId id="1631" r:id="rId86"/>
    <p:sldId id="1630" r:id="rId87"/>
    <p:sldId id="1632" r:id="rId88"/>
    <p:sldId id="1634" r:id="rId89"/>
    <p:sldId id="1635" r:id="rId90"/>
    <p:sldId id="1395" r:id="rId91"/>
    <p:sldId id="1399" r:id="rId92"/>
    <p:sldId id="1637" r:id="rId93"/>
    <p:sldId id="1636" r:id="rId94"/>
    <p:sldId id="1400" r:id="rId95"/>
    <p:sldId id="1072" r:id="rId96"/>
    <p:sldId id="1074" r:id="rId97"/>
    <p:sldId id="1073" r:id="rId98"/>
    <p:sldId id="1368" r:id="rId99"/>
    <p:sldId id="816" r:id="rId100"/>
    <p:sldId id="1600" r:id="rId101"/>
  </p:sldIdLst>
  <p:sldSz cx="122047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1" userDrawn="1">
          <p15:clr>
            <a:srgbClr val="A4A3A4"/>
          </p15:clr>
        </p15:guide>
        <p15:guide id="2" orient="horz" pos="3618" userDrawn="1">
          <p15:clr>
            <a:srgbClr val="A4A3A4"/>
          </p15:clr>
        </p15:guide>
        <p15:guide id="3" pos="227" userDrawn="1">
          <p15:clr>
            <a:srgbClr val="A4A3A4"/>
          </p15:clr>
        </p15:guide>
        <p15:guide id="4" pos="7461" userDrawn="1">
          <p15:clr>
            <a:srgbClr val="A4A3A4"/>
          </p15:clr>
        </p15:guide>
        <p15:guide id="5" orient="horz" pos="14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5F4"/>
    <a:srgbClr val="F5F0E2"/>
    <a:srgbClr val="F8E5BA"/>
    <a:srgbClr val="E9EBEA"/>
    <a:srgbClr val="FFFFFF"/>
    <a:srgbClr val="D2D1D2"/>
    <a:srgbClr val="99D6EB"/>
    <a:srgbClr val="4CBADF"/>
    <a:srgbClr val="31B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7" autoAdjust="0"/>
    <p:restoredTop sz="94249" autoAdjust="0"/>
  </p:normalViewPr>
  <p:slideViewPr>
    <p:cSldViewPr snapToGrid="0" snapToObjects="1">
      <p:cViewPr varScale="1">
        <p:scale>
          <a:sx n="97" d="100"/>
          <a:sy n="97" d="100"/>
        </p:scale>
        <p:origin x="752" y="192"/>
      </p:cViewPr>
      <p:guideLst>
        <p:guide orient="horz" pos="851"/>
        <p:guide orient="horz" pos="3618"/>
        <p:guide pos="227"/>
        <p:guide pos="7461"/>
        <p:guide orient="horz" pos="1463"/>
      </p:guideLst>
    </p:cSldViewPr>
  </p:slideViewPr>
  <p:notesTextViewPr>
    <p:cViewPr>
      <p:scale>
        <a:sx n="100" d="100"/>
        <a:sy n="100" d="100"/>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Produkt P</c:v>
                </c:pt>
              </c:strCache>
            </c:strRef>
          </c:tx>
          <c:spPr>
            <a:ln w="158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0</c:v>
                </c:pt>
                <c:pt idx="1">
                  <c:v>5</c:v>
                </c:pt>
                <c:pt idx="2">
                  <c:v>10</c:v>
                </c:pt>
                <c:pt idx="3">
                  <c:v>15</c:v>
                </c:pt>
                <c:pt idx="4">
                  <c:v>20</c:v>
                </c:pt>
                <c:pt idx="5">
                  <c:v>25</c:v>
                </c:pt>
              </c:numCache>
            </c:numRef>
          </c:cat>
          <c:val>
            <c:numRef>
              <c:f>Sheet1!$B$2:$B$7</c:f>
              <c:numCache>
                <c:formatCode>General</c:formatCode>
                <c:ptCount val="6"/>
                <c:pt idx="0">
                  <c:v>0</c:v>
                </c:pt>
                <c:pt idx="1">
                  <c:v>0.2</c:v>
                </c:pt>
                <c:pt idx="2">
                  <c:v>0.5</c:v>
                </c:pt>
                <c:pt idx="3">
                  <c:v>0.9</c:v>
                </c:pt>
                <c:pt idx="4">
                  <c:v>1</c:v>
                </c:pt>
              </c:numCache>
            </c:numRef>
          </c:val>
          <c:smooth val="0"/>
          <c:extLst>
            <c:ext xmlns:c16="http://schemas.microsoft.com/office/drawing/2014/chart" uri="{C3380CC4-5D6E-409C-BE32-E72D297353CC}">
              <c16:uniqueId val="{00000000-6796-9648-BD30-75EF142B4233}"/>
            </c:ext>
          </c:extLst>
        </c:ser>
        <c:ser>
          <c:idx val="1"/>
          <c:order val="1"/>
          <c:tx>
            <c:strRef>
              <c:f>Sheet1!$C$1</c:f>
              <c:strCache>
                <c:ptCount val="1"/>
                <c:pt idx="0">
                  <c:v>Produkt Q</c:v>
                </c:pt>
              </c:strCache>
            </c:strRef>
          </c:tx>
          <c:spPr>
            <a:ln w="15875" cap="rnd">
              <a:solidFill>
                <a:srgbClr val="FFC000"/>
              </a:solidFill>
              <a:round/>
            </a:ln>
            <a:effectLst/>
          </c:spPr>
          <c:marker>
            <c:symbol val="square"/>
            <c:size val="5"/>
            <c:spPr>
              <a:solidFill>
                <a:srgbClr val="FFC000"/>
              </a:solidFill>
              <a:ln w="9525">
                <a:solidFill>
                  <a:srgbClr val="FFC000"/>
                </a:solidFill>
              </a:ln>
              <a:effectLst/>
            </c:spPr>
          </c:marker>
          <c:cat>
            <c:numRef>
              <c:f>Sheet1!$A$2:$A$7</c:f>
              <c:numCache>
                <c:formatCode>General</c:formatCode>
                <c:ptCount val="6"/>
                <c:pt idx="0">
                  <c:v>0</c:v>
                </c:pt>
                <c:pt idx="1">
                  <c:v>5</c:v>
                </c:pt>
                <c:pt idx="2">
                  <c:v>10</c:v>
                </c:pt>
                <c:pt idx="3">
                  <c:v>15</c:v>
                </c:pt>
                <c:pt idx="4">
                  <c:v>20</c:v>
                </c:pt>
                <c:pt idx="5">
                  <c:v>25</c:v>
                </c:pt>
              </c:numCache>
            </c:numRef>
          </c:cat>
          <c:val>
            <c:numRef>
              <c:f>Sheet1!$C$2:$C$7</c:f>
              <c:numCache>
                <c:formatCode>General</c:formatCode>
                <c:ptCount val="6"/>
                <c:pt idx="1">
                  <c:v>0</c:v>
                </c:pt>
                <c:pt idx="2">
                  <c:v>0.1</c:v>
                </c:pt>
                <c:pt idx="3">
                  <c:v>0.6</c:v>
                </c:pt>
                <c:pt idx="4">
                  <c:v>0.9</c:v>
                </c:pt>
                <c:pt idx="5">
                  <c:v>1</c:v>
                </c:pt>
              </c:numCache>
            </c:numRef>
          </c:val>
          <c:smooth val="0"/>
          <c:extLst>
            <c:ext xmlns:c16="http://schemas.microsoft.com/office/drawing/2014/chart" uri="{C3380CC4-5D6E-409C-BE32-E72D297353CC}">
              <c16:uniqueId val="{00000001-6796-9648-BD30-75EF142B4233}"/>
            </c:ext>
          </c:extLst>
        </c:ser>
        <c:dLbls>
          <c:showLegendKey val="0"/>
          <c:showVal val="0"/>
          <c:showCatName val="0"/>
          <c:showSerName val="0"/>
          <c:showPercent val="0"/>
          <c:showBubbleSize val="0"/>
        </c:dLbls>
        <c:marker val="1"/>
        <c:smooth val="0"/>
        <c:axId val="175085311"/>
        <c:axId val="175086991"/>
      </c:lineChart>
      <c:catAx>
        <c:axId val="1750853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dirty="0"/>
                  <a:t>Profit (Mio. )</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5086991"/>
        <c:crosses val="autoZero"/>
        <c:auto val="1"/>
        <c:lblAlgn val="ctr"/>
        <c:lblOffset val="100"/>
        <c:noMultiLvlLbl val="0"/>
      </c:catAx>
      <c:valAx>
        <c:axId val="175086991"/>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de-DE" sz="1330" b="0" i="0" u="none" strike="noStrike" kern="1200" baseline="0" noProof="0">
                    <a:solidFill>
                      <a:schemeClr val="tx1"/>
                    </a:solidFill>
                    <a:latin typeface="+mn-lt"/>
                    <a:ea typeface="+mn-ea"/>
                    <a:cs typeface="+mn-cs"/>
                  </a:defRPr>
                </a:pPr>
                <a:r>
                  <a:rPr lang="de-DE" noProof="0" dirty="0"/>
                  <a:t>Kumulative Wahrscheinlichkeit</a:t>
                </a:r>
              </a:p>
            </c:rich>
          </c:tx>
          <c:overlay val="0"/>
          <c:spPr>
            <a:noFill/>
            <a:ln>
              <a:noFill/>
            </a:ln>
            <a:effectLst/>
          </c:spPr>
          <c:txPr>
            <a:bodyPr rot="-5400000" spcFirstLastPara="1" vertOverflow="ellipsis" vert="horz" wrap="square" anchor="ctr" anchorCtr="1"/>
            <a:lstStyle/>
            <a:p>
              <a:pPr>
                <a:defRPr lang="de-DE" sz="1330" b="0" i="0" u="none" strike="noStrike" kern="1200" baseline="0" noProof="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5085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dirty="0"/>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a:solidFill>
          <a:srgbClr val="FFC000"/>
        </a:solidFill>
      </dgm:spPr>
      <dgm:t>
        <a:bodyPr/>
        <a:lstStyle/>
        <a:p>
          <a:endParaRPr lang="en-US"/>
        </a:p>
      </dgm:t>
    </dgm:pt>
    <dgm:pt modelId="{F2B2CC2A-935F-474D-9B9B-3E5CE430FED8}">
      <dgm:prSet phldrT="[Text]"/>
      <dgm:spPr/>
      <dgm:t>
        <a:bodyPr/>
        <a:lstStyle/>
        <a:p>
          <a:r>
            <a:rPr lang="en-US" dirty="0"/>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a:solidFill>
          <a:srgbClr val="FFC000"/>
        </a:solidFill>
      </dgm:spPr>
      <dgm:t>
        <a:bodyPr/>
        <a:lstStyle/>
        <a:p>
          <a:endParaRPr lang="en-US"/>
        </a:p>
      </dgm:t>
    </dgm:pt>
    <dgm:pt modelId="{84B05B3E-DBE9-C447-BA97-7455F9C49CE9}">
      <dgm:prSet phldrT="[Text]"/>
      <dgm:spPr/>
      <dgm:t>
        <a:bodyPr/>
        <a:lstStyle/>
        <a:p>
          <a:r>
            <a:rPr lang="en-US" dirty="0"/>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a:solidFill>
          <a:srgbClr val="FFC000"/>
        </a:solidFill>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EDDC4-A7BF-4A62-85FF-17C95660EF76}" type="datetimeFigureOut">
              <a:rPr lang="de-DE" smtClean="0"/>
              <a:t>04.07.22</a:t>
            </a:fld>
            <a:endParaRPr lang="de-DE"/>
          </a:p>
        </p:txBody>
      </p:sp>
      <p:sp>
        <p:nvSpPr>
          <p:cNvPr id="4" name="Folienbildplatzhalter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B551E-9F22-4B6E-924D-4DC3CE728678}" type="slidenum">
              <a:rPr lang="de-DE" smtClean="0"/>
              <a:t>‹#›</a:t>
            </a:fld>
            <a:endParaRPr lang="de-DE"/>
          </a:p>
        </p:txBody>
      </p:sp>
    </p:spTree>
    <p:extLst>
      <p:ext uri="{BB962C8B-B14F-4D97-AF65-F5344CB8AC3E}">
        <p14:creationId xmlns:p14="http://schemas.microsoft.com/office/powerpoint/2010/main" val="331759032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2</a:t>
            </a:fld>
            <a:endParaRPr lang="de-DE" dirty="0"/>
          </a:p>
        </p:txBody>
      </p:sp>
    </p:spTree>
    <p:extLst>
      <p:ext uri="{BB962C8B-B14F-4D97-AF65-F5344CB8AC3E}">
        <p14:creationId xmlns:p14="http://schemas.microsoft.com/office/powerpoint/2010/main" val="242860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15</a:t>
            </a:fld>
            <a:endParaRPr lang="de-DE" sz="1200"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25398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16</a:t>
            </a:fld>
            <a:endParaRPr lang="de-DE" sz="1200"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Wenn man Personen befragt, wie viel sie zahlen würden, um ein Risiko zu vermeiden – zum Beispiel das Risiko, Russisches Roulette mit einem Revolver zu spielen, der eine Million Patronen aufnehmen kann –, antworten sie zwar mit recht großen Beträgen, vielleicht zehntausende Euro, doch spiegelt ihr tatsächliches Verhalten einen wesentlich geringeren Geldwert für einen Mikromort wider. Zum Bei- spiel entspricht das Risiko, 370 km mit dem Auto zu fahren, einem Mikromort, was für die Lebensdauer Ihres Autos – sagen wir 150.000 km – etwa 400 Mikromorts bedeutet. Offenbar sind viele Menschen bereit, etwa $10.000 mehr (bei den Preisen von 2009) für einen sichereren Wagen auszugeben, der die Todeswahrscheinlichkeit halbiert, woraus sich ein Wert von etwa $50 pro Mikromort ableiten lässt. Verschiedene Studien über viele Menschen und Risikotypen haben eine Zahl in diesem Bereich bestätigt. Natürlich trifft dieses Argument nur für kleine Risiken zu. Die meisten Menschen würden sich auch für $50 Millionen nicht selbst umbringen. </a:t>
            </a:r>
            <a:endParaRPr lang="de-DE" noProof="0" dirty="0"/>
          </a:p>
        </p:txBody>
      </p:sp>
    </p:spTree>
    <p:extLst>
      <p:ext uri="{BB962C8B-B14F-4D97-AF65-F5344CB8AC3E}">
        <p14:creationId xmlns:p14="http://schemas.microsoft.com/office/powerpoint/2010/main" val="329380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17</a:t>
            </a:fld>
            <a:endParaRPr lang="de-DE" sz="1200"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3341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18</a:t>
            </a:fld>
            <a:endParaRPr lang="de-DE" sz="1200" dirty="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asssets)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4602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19</a:t>
            </a:fld>
            <a:endParaRPr lang="de-DE" sz="1200"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384982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20</a:t>
            </a:fld>
            <a:endParaRPr lang="de-DE" sz="1200" dirty="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distance from centers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safety issues arising from local topography and weather conditions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8563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398EE69-630A-2547-86F7-D22C55F841D7}" type="slidenum">
              <a:rPr lang="de-DE" sz="1200"/>
              <a:pPr/>
              <a:t>21</a:t>
            </a:fld>
            <a:endParaRPr lang="de-DE" sz="1200" dirty="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B does not strictly dominate C (and D)</a:t>
            </a:r>
          </a:p>
          <a:p>
            <a:pPr eaLnBrk="1" hangingPunct="1"/>
            <a:r>
              <a:rPr lang="en-US" dirty="0">
                <a:ea typeface="ＭＳ Ｐゴシック" charset="0"/>
                <a:cs typeface="ＭＳ Ｐゴシック" charset="0"/>
              </a:rPr>
              <a:t>Seldom unique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cf. skylines</a:t>
            </a:r>
          </a:p>
          <a:p>
            <a:pPr eaLnBrk="1" hangingPunct="1"/>
            <a:r>
              <a:rPr lang="en-US" dirty="0">
                <a:ea typeface="ＭＳ Ｐゴシック" charset="0"/>
                <a:cs typeface="ＭＳ Ｐゴシック" charset="0"/>
              </a:rPr>
              <a:t>Strict dominance in uncertain case even less likely </a:t>
            </a:r>
            <a:r>
              <a:rPr lang="en-GB" dirty="0"/>
              <a:t>➝</a:t>
            </a:r>
            <a:r>
              <a:rPr lang="en-US" dirty="0">
                <a:ea typeface="ＭＳ Ｐゴシック" charset="0"/>
                <a:cs typeface="ＭＳ Ｐゴシック" charset="0"/>
              </a:rPr>
              <a:t> stochastic dominance</a:t>
            </a:r>
          </a:p>
        </p:txBody>
      </p:sp>
    </p:spTree>
    <p:extLst>
      <p:ext uri="{BB962C8B-B14F-4D97-AF65-F5344CB8AC3E}">
        <p14:creationId xmlns:p14="http://schemas.microsoft.com/office/powerpoint/2010/main" val="21241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22</a:t>
            </a:fld>
            <a:endParaRPr lang="de-DE" sz="1200"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First-order vs. second-order dominance</a:t>
            </a:r>
          </a:p>
          <a:p>
            <a:pPr eaLnBrk="1" hangingPunct="1"/>
            <a:r>
              <a:rPr lang="en-US" dirty="0">
                <a:ea typeface="ＭＳ Ｐゴシック" charset="0"/>
                <a:cs typeface="ＭＳ Ｐゴシック" charset="0"/>
              </a:rPr>
              <a:t>S1 stochastically dominates S2: negative cost, so lower is better</a:t>
            </a:r>
          </a:p>
          <a:p>
            <a:pPr eaLnBrk="1" hangingPunct="1"/>
            <a:r>
              <a:rPr lang="en-US" dirty="0">
                <a:ea typeface="ＭＳ Ｐゴシック" charset="0"/>
                <a:cs typeface="ＭＳ Ｐゴシック" charset="0"/>
              </a:rPr>
              <a:t>negative Kosten maximieren (nicht Kosten minimieren)</a:t>
            </a:r>
          </a:p>
        </p:txBody>
      </p:sp>
    </p:spTree>
    <p:extLst>
      <p:ext uri="{BB962C8B-B14F-4D97-AF65-F5344CB8AC3E}">
        <p14:creationId xmlns:p14="http://schemas.microsoft.com/office/powerpoint/2010/main" val="214850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Product P first-order stochastically dominates product Q</a:t>
            </a:r>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dirty="0"/>
          </a:p>
        </p:txBody>
      </p:sp>
    </p:spTree>
    <p:extLst>
      <p:ext uri="{BB962C8B-B14F-4D97-AF65-F5344CB8AC3E}">
        <p14:creationId xmlns:p14="http://schemas.microsoft.com/office/powerpoint/2010/main" val="305266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D9D312-82C3-114D-8F1B-578F49E68564}" type="slidenum">
              <a:rPr lang="de-DE" sz="1200"/>
              <a:pPr/>
              <a:t>24</a:t>
            </a:fld>
            <a:endParaRPr lang="de-DE" sz="1200"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They would have the same expected value if, in the definition above, the equality held for all </a:t>
            </a:r>
            <a:r>
              <a:rPr lang="en-GB" sz="1600" i="1" kern="1200" dirty="0">
                <a:solidFill>
                  <a:schemeClr val="tx1"/>
                </a:solidFill>
                <a:effectLst/>
                <a:latin typeface="+mn-lt"/>
                <a:ea typeface="+mn-ea"/>
                <a:cs typeface="+mn-cs"/>
              </a:rPr>
              <a:t>t </a:t>
            </a:r>
            <a:r>
              <a:rPr lang="en-GB" sz="1600" kern="1200" dirty="0">
                <a:solidFill>
                  <a:schemeClr val="tx1"/>
                </a:solidFill>
                <a:effectLst/>
                <a:latin typeface="+mn-lt"/>
                <a:ea typeface="+mn-ea"/>
                <a:cs typeface="+mn-cs"/>
              </a:rPr>
              <a:t>≥ </a:t>
            </a:r>
            <a:r>
              <a:rPr lang="en-GB" sz="1600" i="1" kern="1200" dirty="0">
                <a:solidFill>
                  <a:schemeClr val="tx1"/>
                </a:solidFill>
                <a:effectLst/>
                <a:latin typeface="+mn-lt"/>
                <a:ea typeface="+mn-ea"/>
                <a:cs typeface="+mn-cs"/>
              </a:rPr>
              <a:t>t</a:t>
            </a:r>
            <a:r>
              <a:rPr lang="en-GB" sz="1600" kern="1200" dirty="0">
                <a:solidFill>
                  <a:schemeClr val="tx1"/>
                </a:solidFill>
                <a:effectLst/>
                <a:latin typeface="+mn-lt"/>
                <a:ea typeface="+mn-ea"/>
                <a:cs typeface="+mn-cs"/>
              </a:rPr>
              <a:t>∗ for some sufficiently large </a:t>
            </a:r>
            <a:r>
              <a:rPr lang="en-GB" sz="1600" i="1" kern="1200" dirty="0">
                <a:solidFill>
                  <a:schemeClr val="tx1"/>
                </a:solidFill>
                <a:effectLst/>
                <a:latin typeface="+mn-lt"/>
                <a:ea typeface="+mn-ea"/>
                <a:cs typeface="+mn-cs"/>
              </a:rPr>
              <a:t>t</a:t>
            </a:r>
            <a:r>
              <a:rPr lang="en-GB" sz="1600" kern="1200" dirty="0">
                <a:solidFill>
                  <a:schemeClr val="tx1"/>
                </a:solidFill>
                <a:effectLst/>
                <a:latin typeface="+mn-lt"/>
                <a:ea typeface="+mn-ea"/>
                <a:cs typeface="+mn-cs"/>
              </a:rPr>
              <a:t>∗.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1286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18E2AE7-4B3C-4D40-BEA6-246677812FB9}" type="slidenum">
              <a:rPr lang="de-DE" sz="1200"/>
              <a:pPr/>
              <a:t>4</a:t>
            </a:fld>
            <a:endParaRPr lang="de-DE" sz="1200"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31355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Bayesian networks that decompose the joint probability of several random variables</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dirty="0"/>
          </a:p>
        </p:txBody>
      </p:sp>
    </p:spTree>
    <p:extLst>
      <p:ext uri="{BB962C8B-B14F-4D97-AF65-F5344CB8AC3E}">
        <p14:creationId xmlns:p14="http://schemas.microsoft.com/office/powerpoint/2010/main" val="3562069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26</a:t>
            </a:fld>
            <a:endParaRPr lang="de-DE" sz="1200"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0133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27</a:t>
            </a:fld>
            <a:endParaRPr lang="de-DE" sz="1200"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18001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18768E2-258F-584B-9D53-9AD444A1464E}" type="slidenum">
              <a:rPr lang="de-DE" sz="1200"/>
              <a:pPr/>
              <a:t>28</a:t>
            </a:fld>
            <a:endParaRPr lang="de-DE" sz="1200"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GB" dirty="0"/>
              <a:t>UI extension of PI</a:t>
            </a:r>
          </a:p>
          <a:p>
            <a:pPr eaLnBrk="1" hangingPunct="1"/>
            <a:r>
              <a:rPr lang="en-GB" dirty="0"/>
              <a:t>Routine procedures and software packages for generating preference tests to identify various canonical families of utility functions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58006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7BA9463-0761-C247-95EC-461F9CF10B90}" type="slidenum">
              <a:rPr lang="de-DE" sz="1200"/>
              <a:pPr/>
              <a:t>31</a:t>
            </a:fld>
            <a:endParaRPr lang="de-DE" sz="1200"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87926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dirty="0"/>
          </a:p>
        </p:txBody>
      </p:sp>
    </p:spTree>
    <p:extLst>
      <p:ext uri="{BB962C8B-B14F-4D97-AF65-F5344CB8AC3E}">
        <p14:creationId xmlns:p14="http://schemas.microsoft.com/office/powerpoint/2010/main" val="2671830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dirty="0"/>
          </a:p>
        </p:txBody>
      </p:sp>
    </p:spTree>
    <p:extLst>
      <p:ext uri="{BB962C8B-B14F-4D97-AF65-F5344CB8AC3E}">
        <p14:creationId xmlns:p14="http://schemas.microsoft.com/office/powerpoint/2010/main" val="184963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dirty="0"/>
          </a:p>
        </p:txBody>
      </p:sp>
    </p:spTree>
    <p:extLst>
      <p:ext uri="{BB962C8B-B14F-4D97-AF65-F5344CB8AC3E}">
        <p14:creationId xmlns:p14="http://schemas.microsoft.com/office/powerpoint/2010/main" val="2065732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35</a:t>
            </a:fld>
            <a:endParaRPr lang="en-GB" dirty="0"/>
          </a:p>
        </p:txBody>
      </p:sp>
    </p:spTree>
    <p:extLst>
      <p:ext uri="{BB962C8B-B14F-4D97-AF65-F5344CB8AC3E}">
        <p14:creationId xmlns:p14="http://schemas.microsoft.com/office/powerpoint/2010/main" val="359304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dirty="0"/>
          </a:p>
        </p:txBody>
      </p:sp>
    </p:spTree>
    <p:extLst>
      <p:ext uri="{BB962C8B-B14F-4D97-AF65-F5344CB8AC3E}">
        <p14:creationId xmlns:p14="http://schemas.microsoft.com/office/powerpoint/2010/main" val="47565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EEB86C-A0EA-CA46-9F26-CA2C8A4193F6}" type="slidenum">
              <a:rPr lang="de-DE" sz="1200"/>
              <a:pPr/>
              <a:t>5</a:t>
            </a:fld>
            <a:endParaRPr lang="de-DE" sz="1200" dirty="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80724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45</a:t>
            </a:fld>
            <a:endParaRPr lang="en-GB" dirty="0"/>
          </a:p>
        </p:txBody>
      </p:sp>
    </p:spTree>
    <p:extLst>
      <p:ext uri="{BB962C8B-B14F-4D97-AF65-F5344CB8AC3E}">
        <p14:creationId xmlns:p14="http://schemas.microsoft.com/office/powerpoint/2010/main" val="891486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0B7BDA-B6C0-6643-A90D-3B3D51207DB2}" type="slidenum">
              <a:rPr lang="de-DE" sz="1200"/>
              <a:pPr/>
              <a:t>50</a:t>
            </a:fld>
            <a:endParaRPr lang="de-DE" sz="1200" dirty="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94991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51</a:t>
            </a:fld>
            <a:endParaRPr lang="en-GB" dirty="0"/>
          </a:p>
        </p:txBody>
      </p:sp>
    </p:spTree>
    <p:extLst>
      <p:ext uri="{BB962C8B-B14F-4D97-AF65-F5344CB8AC3E}">
        <p14:creationId xmlns:p14="http://schemas.microsoft.com/office/powerpoint/2010/main" val="316253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52</a:t>
            </a:fld>
            <a:endParaRPr lang="en-GB" dirty="0"/>
          </a:p>
        </p:txBody>
      </p:sp>
    </p:spTree>
    <p:extLst>
      <p:ext uri="{BB962C8B-B14F-4D97-AF65-F5344CB8AC3E}">
        <p14:creationId xmlns:p14="http://schemas.microsoft.com/office/powerpoint/2010/main" val="1941000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53</a:t>
            </a:fld>
            <a:endParaRPr lang="en-GB" dirty="0"/>
          </a:p>
        </p:txBody>
      </p:sp>
    </p:spTree>
    <p:extLst>
      <p:ext uri="{BB962C8B-B14F-4D97-AF65-F5344CB8AC3E}">
        <p14:creationId xmlns:p14="http://schemas.microsoft.com/office/powerpoint/2010/main" val="2474607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54</a:t>
            </a:fld>
            <a:endParaRPr lang="en-GB" dirty="0"/>
          </a:p>
        </p:txBody>
      </p:sp>
    </p:spTree>
    <p:extLst>
      <p:ext uri="{BB962C8B-B14F-4D97-AF65-F5344CB8AC3E}">
        <p14:creationId xmlns:p14="http://schemas.microsoft.com/office/powerpoint/2010/main" val="3771548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55</a:t>
            </a:fld>
            <a:endParaRPr lang="de-DE" dirty="0"/>
          </a:p>
        </p:txBody>
      </p:sp>
    </p:spTree>
    <p:extLst>
      <p:ext uri="{BB962C8B-B14F-4D97-AF65-F5344CB8AC3E}">
        <p14:creationId xmlns:p14="http://schemas.microsoft.com/office/powerpoint/2010/main" val="4194832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Death und Noise abhängig über Traffic</a:t>
            </a:r>
          </a:p>
        </p:txBody>
      </p:sp>
      <p:sp>
        <p:nvSpPr>
          <p:cNvPr id="4" name="Slide Number Placeholder 3"/>
          <p:cNvSpPr>
            <a:spLocks noGrp="1"/>
          </p:cNvSpPr>
          <p:nvPr>
            <p:ph type="sldNum" sz="quarter" idx="5"/>
          </p:nvPr>
        </p:nvSpPr>
        <p:spPr/>
        <p:txBody>
          <a:bodyPr/>
          <a:lstStyle/>
          <a:p>
            <a:fld id="{AD6B551E-9F22-4B6E-924D-4DC3CE728678}" type="slidenum">
              <a:rPr lang="de-DE" smtClean="0"/>
              <a:t>61</a:t>
            </a:fld>
            <a:endParaRPr lang="de-DE" dirty="0"/>
          </a:p>
        </p:txBody>
      </p:sp>
    </p:spTree>
    <p:extLst>
      <p:ext uri="{BB962C8B-B14F-4D97-AF65-F5344CB8AC3E}">
        <p14:creationId xmlns:p14="http://schemas.microsoft.com/office/powerpoint/2010/main" val="267539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150CCB3-5567-614A-9D1B-A43D513E286D}" type="slidenum">
              <a:rPr lang="de-DE" sz="1200"/>
              <a:pPr/>
              <a:t>67</a:t>
            </a:fld>
            <a:endParaRPr lang="de-DE" sz="1200"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given the information: two possibilities (oil/no oil) with distinct best actions (buy A/buy B)</a:t>
            </a:r>
          </a:p>
          <a:p>
            <a:pPr eaLnBrk="1" hangingPunct="1"/>
            <a:r>
              <a:rPr lang="en-US" dirty="0">
                <a:ea typeface="ＭＳ Ｐゴシック" charset="0"/>
                <a:cs typeface="ＭＳ Ｐゴシック" charset="0"/>
              </a:rPr>
              <a:t>given no information: two possibilities (buy A/buy B), one will lead to loss of 0–k/2, the other to win of k-k/2, each with prob. 0.5 ➝ ½*(-k/2) +1/2*(k-k/2) = –k/4+k/4 = 0</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Price for survey is equal to price of block</a:t>
            </a:r>
          </a:p>
        </p:txBody>
      </p:sp>
    </p:spTree>
    <p:extLst>
      <p:ext uri="{BB962C8B-B14F-4D97-AF65-F5344CB8AC3E}">
        <p14:creationId xmlns:p14="http://schemas.microsoft.com/office/powerpoint/2010/main" val="250823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F9CD0E2-D875-174A-B45E-6FD9692C16EF}" type="slidenum">
              <a:rPr lang="de-DE" sz="1200"/>
              <a:pPr/>
              <a:t>68</a:t>
            </a:fld>
            <a:endParaRPr lang="de-DE" sz="1200" dirty="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5465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3D9E02-9BE9-8443-9212-53AB5312A376}" type="slidenum">
              <a:rPr lang="de-DE" sz="1200"/>
              <a:pPr/>
              <a:t>6</a:t>
            </a:fld>
            <a:endParaRPr lang="de-DE" sz="1200"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72217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DAA2C88-3FC1-3143-9402-8AD444A2A626}" type="slidenum">
              <a:rPr lang="de-DE" sz="1200"/>
              <a:pPr/>
              <a:t>69</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4309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C1BE5E5-7AD9-6B42-A39E-B1CA978B9128}" type="slidenum">
              <a:rPr lang="de-DE" sz="1200"/>
              <a:pPr/>
              <a:t>70</a:t>
            </a:fld>
            <a:endParaRPr lang="de-DE"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eaLnBrk="1" hangingPunct="1">
              <a:buAutoNum type="alphaLcParenBoth"/>
            </a:pPr>
            <a:r>
              <a:rPr lang="en-US">
                <a:ea typeface="ＭＳ Ｐゴシック" charset="0"/>
                <a:cs typeface="ＭＳ Ｐゴシック" charset="0"/>
              </a:rPr>
              <a:t>a1 with high probability always better than a2 leading to a distribution over utilities with average U1 and U2 respectively</a:t>
            </a:r>
          </a:p>
          <a:p>
            <a:pPr marL="0" indent="0" eaLnBrk="1" hangingPunct="1">
              <a:buNone/>
            </a:pPr>
            <a:endParaRPr lang="en-US">
              <a:ea typeface="ＭＳ Ｐゴシック" charset="0"/>
              <a:cs typeface="ＭＳ Ｐゴシック" charset="0"/>
            </a:endParaRPr>
          </a:p>
          <a:p>
            <a:r>
              <a:rPr lang="en-GB" sz="1200" kern="1200">
                <a:solidFill>
                  <a:schemeClr val="tx1"/>
                </a:solidFill>
                <a:effectLst/>
                <a:latin typeface="+mn-lt"/>
                <a:ea typeface="+mn-ea"/>
                <a:cs typeface="+mn-cs"/>
              </a:rPr>
              <a:t>Suppose that a1 and a2 represent two different routes through a mountain range in winter. a1 is a nice, straight highway through a low pass, and a2 is a winding dirt road over the top. Just given this information, a1 is clearly preferable, because it is quite possible that a2 is blocked by avalanches, whereas it is unlikely that anything blocks a1. U1 is therefore clearly higher than U2. It is possible to obtain satellite reports </a:t>
            </a:r>
            <a:r>
              <a:rPr lang="en-GB" sz="1200" kern="1200" err="1">
                <a:solidFill>
                  <a:schemeClr val="tx1"/>
                </a:solidFill>
                <a:effectLst/>
                <a:latin typeface="+mn-lt"/>
                <a:ea typeface="+mn-ea"/>
                <a:cs typeface="+mn-cs"/>
              </a:rPr>
              <a:t>Ej</a:t>
            </a:r>
            <a:r>
              <a:rPr lang="en-GB" sz="1200" kern="1200">
                <a:solidFill>
                  <a:schemeClr val="tx1"/>
                </a:solidFill>
                <a:effectLst/>
                <a:latin typeface="+mn-lt"/>
                <a:ea typeface="+mn-ea"/>
                <a:cs typeface="+mn-cs"/>
              </a:rPr>
              <a:t> on the actual state of each road that would give new expectations, U1 and U2 , for the two crossings. The distributions for these expectations are shown in Figure 16.8(a). Obviously, in this case, it is not worth the expense of obtaining satellite reports, because it is unlikely that the information derived from them will change the plan. With no change, information has no value. </a:t>
            </a:r>
            <a:endParaRPr lang="en-GB"/>
          </a:p>
          <a:p>
            <a:r>
              <a:rPr lang="en-GB" sz="1200" kern="1200">
                <a:solidFill>
                  <a:schemeClr val="tx1"/>
                </a:solidFill>
                <a:effectLst/>
                <a:latin typeface="+mn-lt"/>
                <a:ea typeface="+mn-ea"/>
                <a:cs typeface="+mn-cs"/>
              </a:rPr>
              <a:t>Now suppose that we are choosing between two different winding dirt roads of slightly different lengths and we are carrying a seriously injured passenger. Then, even when U1 and U2 are quite close, the distributions of U1 and U2 are very broad. There is a significant possibility that the second route will turn out to be clear while the first is blocked, and in this case the difference in utilities will be very high. The VPI formula indicates that it might be worthwhile getting the satellite reports. Such a situation is shown in Figure 16.8(b). </a:t>
            </a:r>
            <a:endParaRPr lang="en-GB"/>
          </a:p>
          <a:p>
            <a:r>
              <a:rPr lang="en-GB" sz="1200" kern="1200">
                <a:solidFill>
                  <a:schemeClr val="tx1"/>
                </a:solidFill>
                <a:effectLst/>
                <a:latin typeface="+mn-lt"/>
                <a:ea typeface="+mn-ea"/>
                <a:cs typeface="+mn-cs"/>
              </a:rPr>
              <a:t>Finally, suppose that we are choosing between the two dirt roads in summertime, when blockage by avalanches is unlikely. In this case, satellite reports might show one route to be more scenic than the other because of flowering alpine meadows, or perhaps wetter because of errant streams. It is therefore quite likely that we would change our plan if we had the information. In this case, however, the difference in value between the two routes is still likely to be very small, so we will not bother to obtain the reports. This situation is shown in Figure 16.8(c). </a:t>
            </a:r>
            <a:endParaRPr lang="en-GB"/>
          </a:p>
          <a:p>
            <a:endParaRPr lang="en-GB"/>
          </a:p>
          <a:p>
            <a:pPr marL="0" indent="0" eaLnBrk="1" hangingPunct="1">
              <a:buNone/>
            </a:pPr>
            <a:endParaRPr lang="en-US">
              <a:ea typeface="ＭＳ Ｐゴシック" charset="0"/>
              <a:cs typeface="ＭＳ Ｐゴシック" charset="0"/>
            </a:endParaRPr>
          </a:p>
        </p:txBody>
      </p:sp>
    </p:spTree>
    <p:extLst>
      <p:ext uri="{BB962C8B-B14F-4D97-AF65-F5344CB8AC3E}">
        <p14:creationId xmlns:p14="http://schemas.microsoft.com/office/powerpoint/2010/main" val="1304051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myopic agent: acquire only single evidence variable (like greedy search)</a:t>
            </a:r>
          </a:p>
        </p:txBody>
      </p:sp>
      <p:sp>
        <p:nvSpPr>
          <p:cNvPr id="4" name="Slide Number Placeholder 3"/>
          <p:cNvSpPr>
            <a:spLocks noGrp="1"/>
          </p:cNvSpPr>
          <p:nvPr>
            <p:ph type="sldNum" sz="quarter" idx="5"/>
          </p:nvPr>
        </p:nvSpPr>
        <p:spPr/>
        <p:txBody>
          <a:bodyPr/>
          <a:lstStyle/>
          <a:p>
            <a:fld id="{8F5BF81A-3E81-274B-90A2-0A51F25FFEBC}" type="slidenum">
              <a:rPr lang="en-GB" smtClean="0"/>
              <a:t>71</a:t>
            </a:fld>
            <a:endParaRPr lang="en-GB"/>
          </a:p>
        </p:txBody>
      </p:sp>
    </p:spTree>
    <p:extLst>
      <p:ext uri="{BB962C8B-B14F-4D97-AF65-F5344CB8AC3E}">
        <p14:creationId xmlns:p14="http://schemas.microsoft.com/office/powerpoint/2010/main" val="2221955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a:p>
        </p:txBody>
      </p:sp>
      <p:sp>
        <p:nvSpPr>
          <p:cNvPr id="4" name="Slide Number Placeholder 3"/>
          <p:cNvSpPr>
            <a:spLocks noGrp="1"/>
          </p:cNvSpPr>
          <p:nvPr>
            <p:ph type="sldNum" sz="quarter" idx="5"/>
          </p:nvPr>
        </p:nvSpPr>
        <p:spPr/>
        <p:txBody>
          <a:bodyPr/>
          <a:lstStyle/>
          <a:p>
            <a:fld id="{AD6B551E-9F22-4B6E-924D-4DC3CE728678}" type="slidenum">
              <a:rPr lang="de-DE" smtClean="0"/>
              <a:t>80</a:t>
            </a:fld>
            <a:endParaRPr lang="de-DE"/>
          </a:p>
        </p:txBody>
      </p:sp>
    </p:spTree>
    <p:extLst>
      <p:ext uri="{BB962C8B-B14F-4D97-AF65-F5344CB8AC3E}">
        <p14:creationId xmlns:p14="http://schemas.microsoft.com/office/powerpoint/2010/main" val="3570829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AD6B551E-9F22-4B6E-924D-4DC3CE728678}" type="slidenum">
              <a:rPr lang="de-DE" smtClean="0"/>
              <a:t>85</a:t>
            </a:fld>
            <a:endParaRPr lang="de-DE"/>
          </a:p>
        </p:txBody>
      </p:sp>
    </p:spTree>
    <p:extLst>
      <p:ext uri="{BB962C8B-B14F-4D97-AF65-F5344CB8AC3E}">
        <p14:creationId xmlns:p14="http://schemas.microsoft.com/office/powerpoint/2010/main" val="1875133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de-DE" dirty="0"/>
                  <a:t>Nicht exakt, da </a:t>
                </a:r>
                <a14:m>
                  <m:oMath xmlns:m="http://schemas.openxmlformats.org/officeDocument/2006/math">
                    <m:sSup>
                      <m:sSupPr>
                        <m:ctrlPr>
                          <a:rPr lang="de-DE" b="0" i="1" smtClean="0">
                            <a:solidFill>
                              <a:srgbClr val="7030A0"/>
                            </a:solidFill>
                            <a:latin typeface="Cambria Math" panose="02040503050406030204" pitchFamily="18" charset="0"/>
                          </a:rPr>
                        </m:ctrlPr>
                      </m:sSupPr>
                      <m:e>
                        <m:r>
                          <a:rPr lang="de-DE" b="0" i="1" smtClean="0">
                            <a:solidFill>
                              <a:srgbClr val="7030A0"/>
                            </a:solidFill>
                            <a:latin typeface="Cambria Math" panose="02040503050406030204" pitchFamily="18" charset="0"/>
                          </a:rPr>
                          <m:t>𝐸𝑝𝑖𝑑</m:t>
                        </m:r>
                      </m:e>
                      <m:sup>
                        <m:d>
                          <m:dPr>
                            <m:ctrlPr>
                              <a:rPr lang="de-DE" b="0" i="1" smtClean="0">
                                <a:solidFill>
                                  <a:srgbClr val="7030A0"/>
                                </a:solidFill>
                                <a:latin typeface="Cambria Math" panose="02040503050406030204" pitchFamily="18" charset="0"/>
                              </a:rPr>
                            </m:ctrlPr>
                          </m:dPr>
                          <m:e>
                            <m:r>
                              <a:rPr lang="de-DE" b="0" i="1" smtClean="0">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 :</m:t>
                            </m:r>
                            <m:r>
                              <a:rPr lang="de-DE" b="0" i="1" smtClean="0">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m:t>
                            </m:r>
                            <m:r>
                              <a:rPr lang="de-DE" b="0" i="1" smtClean="0">
                                <a:solidFill>
                                  <a:srgbClr val="7030A0"/>
                                </a:solidFill>
                                <a:latin typeface="Cambria Math" panose="02040503050406030204" pitchFamily="18" charset="0"/>
                              </a:rPr>
                              <m:t>𝑘</m:t>
                            </m:r>
                          </m:e>
                        </m:d>
                      </m:sup>
                    </m:sSup>
                  </m:oMath>
                </a14:m>
                <a:r>
                  <a:rPr lang="de-DE" dirty="0"/>
                  <a:t> voneinander abhängig</a:t>
                </a:r>
              </a:p>
            </p:txBody>
          </p:sp>
        </mc:Choice>
        <mc:Fallback xmlns="">
          <p:sp>
            <p:nvSpPr>
              <p:cNvPr id="3" name="Notes Placeholder 2"/>
              <p:cNvSpPr>
                <a:spLocks noGrp="1"/>
              </p:cNvSpPr>
              <p:nvPr>
                <p:ph type="body" idx="1"/>
              </p:nvPr>
            </p:nvSpPr>
            <p:spPr/>
            <p:txBody>
              <a:bodyPr/>
              <a:lstStyle/>
              <a:p>
                <a:r>
                  <a:rPr lang="de-DE" dirty="0"/>
                  <a:t>Nicht exakt, da </a:t>
                </a:r>
                <a:r>
                  <a:rPr lang="de-DE" b="0" i="0">
                    <a:solidFill>
                      <a:srgbClr val="7030A0"/>
                    </a:solidFill>
                    <a:latin typeface="Cambria Math" panose="02040503050406030204" pitchFamily="18" charset="0"/>
                  </a:rPr>
                  <a:t>〖𝐸𝑝𝑖𝑑〗^((𝑡 :𝑡+𝑘) )</a:t>
                </a:r>
                <a:r>
                  <a:rPr lang="de-DE" dirty="0"/>
                  <a:t> voneinander abhängig</a:t>
                </a:r>
              </a:p>
            </p:txBody>
          </p:sp>
        </mc:Fallback>
      </mc:AlternateContent>
      <p:sp>
        <p:nvSpPr>
          <p:cNvPr id="4" name="Slide Number Placeholder 3"/>
          <p:cNvSpPr>
            <a:spLocks noGrp="1"/>
          </p:cNvSpPr>
          <p:nvPr>
            <p:ph type="sldNum" sz="quarter" idx="5"/>
          </p:nvPr>
        </p:nvSpPr>
        <p:spPr/>
        <p:txBody>
          <a:bodyPr/>
          <a:lstStyle/>
          <a:p>
            <a:fld id="{AD6B551E-9F22-4B6E-924D-4DC3CE728678}" type="slidenum">
              <a:rPr lang="de-DE" smtClean="0"/>
              <a:t>89</a:t>
            </a:fld>
            <a:endParaRPr lang="de-DE"/>
          </a:p>
        </p:txBody>
      </p:sp>
    </p:spTree>
    <p:extLst>
      <p:ext uri="{BB962C8B-B14F-4D97-AF65-F5344CB8AC3E}">
        <p14:creationId xmlns:p14="http://schemas.microsoft.com/office/powerpoint/2010/main" val="130897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Abstraction of observed state (may omit parts that are irrelevant or include hypothesised values of state variables that the actor cannot currently observe)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1405844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Useful in environments where it is computationally expensive to call Lookahead and the actions in </a:t>
            </a:r>
            <a:r>
              <a:rPr lang="el-GR" sz="1200" kern="1200">
                <a:solidFill>
                  <a:schemeClr val="tx1"/>
                </a:solidFill>
                <a:effectLst/>
                <a:latin typeface="+mn-lt"/>
                <a:ea typeface="+mn-ea"/>
                <a:cs typeface="+mn-cs"/>
              </a:rPr>
              <a:t>π </a:t>
            </a:r>
            <a:r>
              <a:rPr lang="en-GB" sz="1200" kern="120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Sometimes it can be difficult to predict that </a:t>
            </a:r>
            <a:r>
              <a:rPr lang="en-GB" sz="1200" kern="1200" err="1">
                <a:solidFill>
                  <a:schemeClr val="tx1"/>
                </a:solidFill>
                <a:effectLst/>
                <a:latin typeface="+mn-lt"/>
                <a:ea typeface="+mn-ea"/>
                <a:cs typeface="+mn-cs"/>
              </a:rPr>
              <a:t>replanning</a:t>
            </a:r>
            <a:r>
              <a:rPr lang="en-GB" sz="1200" kern="1200">
                <a:solidFill>
                  <a:schemeClr val="tx1"/>
                </a:solidFill>
                <a:effectLst/>
                <a:latin typeface="+mn-lt"/>
                <a:ea typeface="+mn-ea"/>
                <a:cs typeface="+mn-cs"/>
              </a:rPr>
              <a:t> is needed without actually doing the </a:t>
            </a:r>
            <a:r>
              <a:rPr lang="en-GB" sz="1200" kern="1200" err="1">
                <a:solidFill>
                  <a:schemeClr val="tx1"/>
                </a:solidFill>
                <a:effectLst/>
                <a:latin typeface="+mn-lt"/>
                <a:ea typeface="+mn-ea"/>
                <a:cs typeface="+mn-cs"/>
              </a:rPr>
              <a:t>replanning</a:t>
            </a:r>
            <a:r>
              <a:rPr lang="en-GB" sz="1200" kern="1200">
                <a:solidFill>
                  <a:schemeClr val="tx1"/>
                </a:solidFill>
                <a:effectLst/>
                <a:latin typeface="+mn-lt"/>
                <a:ea typeface="+mn-ea"/>
                <a:cs typeface="+mn-cs"/>
              </a:rPr>
              <a:t> to find out.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157580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10</a:t>
            </a:fld>
            <a:endParaRPr lang="de-DE" sz="1200"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Think of the set of outcomes for each action as a </a:t>
            </a:r>
            <a:r>
              <a:rPr lang="en-GB" sz="1200" b="1" kern="1200" dirty="0">
                <a:solidFill>
                  <a:schemeClr val="tx1"/>
                </a:solidFill>
                <a:effectLst/>
                <a:latin typeface="+mn-lt"/>
                <a:ea typeface="+mn-ea"/>
                <a:cs typeface="+mn-cs"/>
              </a:rPr>
              <a:t>lottery</a:t>
            </a:r>
            <a:r>
              <a:rPr lang="en-GB" sz="1200" kern="1200" dirty="0">
                <a:solidFill>
                  <a:schemeClr val="tx1"/>
                </a:solidFill>
                <a:effectLst/>
                <a:latin typeface="+mn-lt"/>
                <a:ea typeface="+mn-ea"/>
                <a:cs typeface="+mn-cs"/>
              </a:rPr>
              <a:t>—think of each action as a ticket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621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11</a:t>
            </a:fld>
            <a:endParaRPr lang="de-DE" sz="1200"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45072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79F9A0A-8ECF-1A48-859C-740EB83EE2E9}" type="slidenum">
              <a:rPr lang="de-DE" sz="1200"/>
              <a:pPr/>
              <a:t>12</a:t>
            </a:fld>
            <a:endParaRPr lang="de-DE" sz="1200"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3093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13</a:t>
            </a:fld>
            <a:endParaRPr lang="de-DE" sz="1200" dirty="0"/>
          </a:p>
        </p:txBody>
      </p:sp>
      <p:sp>
        <p:nvSpPr>
          <p:cNvPr id="44034"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1−</m:t>
                    </m:r>
                    <m:r>
                      <a:rPr lang="en-US" i="1"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304847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14</a:t>
            </a:fld>
            <a:endParaRPr lang="de-DE" sz="1200"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3297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775" y="196200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58775" y="3240000"/>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Linie">
            <a:extLst>
              <a:ext uri="{FF2B5EF4-FFF2-40B4-BE49-F238E27FC236}">
                <a16:creationId xmlns:a16="http://schemas.microsoft.com/office/drawing/2014/main" id="{8ACF9709-FDEF-994C-B10A-21B8BF8EFD73}"/>
              </a:ext>
            </a:extLst>
          </p:cNvPr>
          <p:cNvSpPr/>
          <p:nvPr userDrawn="1"/>
        </p:nvSpPr>
        <p:spPr>
          <a:xfrm>
            <a:off x="0" y="5642640"/>
            <a:ext cx="1220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wissen.leben">
            <a:extLst>
              <a:ext uri="{FF2B5EF4-FFF2-40B4-BE49-F238E27FC236}">
                <a16:creationId xmlns:a16="http://schemas.microsoft.com/office/drawing/2014/main" id="{415D29C4-E34B-8A45-AA7E-1D586CE77E3F}"/>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userDrawn="1"/>
        </p:nvGrpSpPr>
        <p:grpSpPr bwMode="auto">
          <a:xfrm>
            <a:off x="8696325" y="1035714"/>
            <a:ext cx="3508375"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userDrawn="1"/>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 name="Glocken innen">
              <a:extLst>
                <a:ext uri="{FF2B5EF4-FFF2-40B4-BE49-F238E27FC236}">
                  <a16:creationId xmlns:a16="http://schemas.microsoft.com/office/drawing/2014/main" id="{C8B100EB-0FE2-5448-BA66-AA7E5BDD4A1B}"/>
                </a:ext>
              </a:extLst>
            </p:cNvPr>
            <p:cNvSpPr>
              <a:spLocks noEditPoints="1"/>
            </p:cNvSpPr>
            <p:nvPr userDrawn="1"/>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 name="Türmchen">
              <a:extLst>
                <a:ext uri="{FF2B5EF4-FFF2-40B4-BE49-F238E27FC236}">
                  <a16:creationId xmlns:a16="http://schemas.microsoft.com/office/drawing/2014/main" id="{EF9E2494-27ED-FD47-AA47-B55DC5A65969}"/>
                </a:ext>
              </a:extLst>
            </p:cNvPr>
            <p:cNvSpPr>
              <a:spLocks noEditPoints="1"/>
            </p:cNvSpPr>
            <p:nvPr userDrawn="1"/>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 name="Linien">
              <a:extLst>
                <a:ext uri="{FF2B5EF4-FFF2-40B4-BE49-F238E27FC236}">
                  <a16:creationId xmlns:a16="http://schemas.microsoft.com/office/drawing/2014/main" id="{275F8786-5C13-354C-B4A7-47655C5ED385}"/>
                </a:ext>
              </a:extLst>
            </p:cNvPr>
            <p:cNvSpPr>
              <a:spLocks noEditPoints="1"/>
            </p:cNvSpPr>
            <p:nvPr userDrawn="1"/>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73" name="Regieanweisungen">
            <a:extLst>
              <a:ext uri="{FF2B5EF4-FFF2-40B4-BE49-F238E27FC236}">
                <a16:creationId xmlns:a16="http://schemas.microsoft.com/office/drawing/2014/main" id="{3A23A438-E371-914B-A807-0E0A5D9BA265}"/>
              </a:ext>
            </a:extLst>
          </p:cNvPr>
          <p:cNvGrpSpPr/>
          <p:nvPr userDrawn="1"/>
        </p:nvGrpSpPr>
        <p:grpSpPr>
          <a:xfrm>
            <a:off x="-468000" y="-468000"/>
            <a:ext cx="13140000"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6345241"/>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9" name="Linie">
            <a:extLst>
              <a:ext uri="{FF2B5EF4-FFF2-40B4-BE49-F238E27FC236}">
                <a16:creationId xmlns:a16="http://schemas.microsoft.com/office/drawing/2014/main" id="{9885FC69-7E8B-8346-A374-037CEFCE3D22}"/>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3114699"/>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userDrawn="1">
          <p15:clr>
            <a:srgbClr val="FBAE40"/>
          </p15:clr>
        </p15:guide>
        <p15:guide id="7" orient="horz" pos="3618" userDrawn="1">
          <p15:clr>
            <a:srgbClr val="FBAE40"/>
          </p15:clr>
        </p15:guide>
        <p15:guide id="8" orient="horz" pos="85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8" name="Linie">
            <a:extLst>
              <a:ext uri="{FF2B5EF4-FFF2-40B4-BE49-F238E27FC236}">
                <a16:creationId xmlns:a16="http://schemas.microsoft.com/office/drawing/2014/main" id="{9EE9B35D-3696-2543-AF9A-6BB5766D66BB}"/>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8891981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Tree>
    <p:extLst>
      <p:ext uri="{BB962C8B-B14F-4D97-AF65-F5344CB8AC3E}">
        <p14:creationId xmlns:p14="http://schemas.microsoft.com/office/powerpoint/2010/main" val="315537627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798" y="1019190"/>
            <a:ext cx="5500466"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999" y="2369580"/>
            <a:ext cx="5500466"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9728" y="1512000"/>
            <a:ext cx="5524271" cy="3028680"/>
          </a:xfrm>
          <a:solidFill>
            <a:schemeClr val="tx1">
              <a:lumMod val="20000"/>
              <a:lumOff val="80000"/>
            </a:schemeClr>
          </a:solidFill>
        </p:spPr>
        <p:txBody>
          <a:bodyPr anchor="ctr" anchorCtr="0"/>
          <a:lstStyle>
            <a:lvl1pPr algn="ctr">
              <a:spcBef>
                <a:spcPts val="0"/>
              </a:spcBef>
              <a:defRPr sz="1200"/>
            </a:lvl1pPr>
          </a:lstStyle>
          <a:p>
            <a:r>
              <a:rPr lang="de-DE"/>
              <a:t>Platzhalter für ein Bild (Format: 4:3)</a:t>
            </a:r>
            <a:br>
              <a:rPr lang="de-DE"/>
            </a:br>
            <a:br>
              <a:rPr lang="de-DE"/>
            </a:br>
            <a:br>
              <a:rPr lang="de-DE"/>
            </a:br>
            <a:endParaRPr lang="de-DE"/>
          </a:p>
        </p:txBody>
      </p:sp>
      <p:sp>
        <p:nvSpPr>
          <p:cNvPr id="13" name="Vertikaler Textplatzhalter 2"/>
          <p:cNvSpPr>
            <a:spLocks noGrp="1"/>
          </p:cNvSpPr>
          <p:nvPr>
            <p:ph type="body" orient="vert" idx="14" hasCustomPrompt="1"/>
          </p:nvPr>
        </p:nvSpPr>
        <p:spPr>
          <a:xfrm>
            <a:off x="6319728" y="4680001"/>
            <a:ext cx="5524475"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16" name="Linie">
            <a:extLst>
              <a:ext uri="{FF2B5EF4-FFF2-40B4-BE49-F238E27FC236}">
                <a16:creationId xmlns:a16="http://schemas.microsoft.com/office/drawing/2014/main" id="{139920B9-F07E-8246-B59F-A38AA9EC7E83}"/>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57953891"/>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userDrawn="1">
          <p15:clr>
            <a:srgbClr val="FBAE40"/>
          </p15:clr>
        </p15:guide>
        <p15:guide id="7" orient="horz" pos="851" userDrawn="1">
          <p15:clr>
            <a:srgbClr val="FBAE40"/>
          </p15:clr>
        </p15:guide>
        <p15:guide id="8" orient="horz" pos="178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353" y="1340768"/>
            <a:ext cx="10373995" cy="2169195"/>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5588" y="3602038"/>
            <a:ext cx="9153525"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5588" y="4874242"/>
            <a:ext cx="9153525"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92109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999" y="1709740"/>
            <a:ext cx="10999272"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359999" y="4589465"/>
            <a:ext cx="10999272" cy="131644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Exakte Inferenz</a:t>
            </a:r>
            <a:endParaRPr lang="de-DE"/>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12" name="Linie">
            <a:extLst>
              <a:ext uri="{FF2B5EF4-FFF2-40B4-BE49-F238E27FC236}">
                <a16:creationId xmlns:a16="http://schemas.microsoft.com/office/drawing/2014/main" id="{D8637B26-F5B6-5C41-822F-05994CF18C64}"/>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920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wissen.leben">
            <a:extLst>
              <a:ext uri="{FF2B5EF4-FFF2-40B4-BE49-F238E27FC236}">
                <a16:creationId xmlns:a16="http://schemas.microsoft.com/office/drawing/2014/main" id="{850FA578-6F92-ED42-ADFA-BBD1A333CA4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25" name="Regieanweisungen">
            <a:extLst>
              <a:ext uri="{FF2B5EF4-FFF2-40B4-BE49-F238E27FC236}">
                <a16:creationId xmlns:a16="http://schemas.microsoft.com/office/drawing/2014/main" id="{ED9FFC58-AD21-3E47-B1A8-93EE29275526}"/>
              </a:ext>
            </a:extLst>
          </p:cNvPr>
          <p:cNvGrpSpPr/>
          <p:nvPr userDrawn="1"/>
        </p:nvGrpSpPr>
        <p:grpSpPr>
          <a:xfrm>
            <a:off x="-468000" y="-468000"/>
            <a:ext cx="13140000"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3470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2047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5" name="Türmchen"/>
          <p:cNvGrpSpPr>
            <a:grpSpLocks noChangeAspect="1"/>
          </p:cNvGrpSpPr>
          <p:nvPr/>
        </p:nvGrpSpPr>
        <p:grpSpPr bwMode="auto">
          <a:xfrm>
            <a:off x="7521150" y="1035715"/>
            <a:ext cx="4682706"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grpSp>
      <p:sp>
        <p:nvSpPr>
          <p:cNvPr id="2" name="Titel 1"/>
          <p:cNvSpPr>
            <a:spLocks noGrp="1"/>
          </p:cNvSpPr>
          <p:nvPr>
            <p:ph type="ctrTitle" hasCustomPrompt="1"/>
          </p:nvPr>
        </p:nvSpPr>
        <p:spPr>
          <a:xfrm>
            <a:off x="480500" y="1962150"/>
            <a:ext cx="85529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5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500" y="304199"/>
            <a:ext cx="360375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userDrawn="1"/>
        </p:nvSpPr>
        <p:spPr>
          <a:xfrm>
            <a:off x="0" y="0"/>
            <a:ext cx="122047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Linie">
            <a:extLst>
              <a:ext uri="{FF2B5EF4-FFF2-40B4-BE49-F238E27FC236}">
                <a16:creationId xmlns:a16="http://schemas.microsoft.com/office/drawing/2014/main" id="{004499F2-1FF9-CC44-99DB-D9FE23B62C2B}"/>
              </a:ext>
            </a:extLst>
          </p:cNvPr>
          <p:cNvSpPr/>
          <p:nvPr userDrawn="1"/>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wissen.leben">
            <a:extLst>
              <a:ext uri="{FF2B5EF4-FFF2-40B4-BE49-F238E27FC236}">
                <a16:creationId xmlns:a16="http://schemas.microsoft.com/office/drawing/2014/main" id="{8DAFEFA9-1702-514E-9F13-94F3E7D52DB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userDrawn="1"/>
        </p:nvGrpSpPr>
        <p:grpSpPr bwMode="auto">
          <a:xfrm>
            <a:off x="8696325" y="1035714"/>
            <a:ext cx="3508375"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userDrawn="1"/>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Glocken innen">
              <a:extLst>
                <a:ext uri="{FF2B5EF4-FFF2-40B4-BE49-F238E27FC236}">
                  <a16:creationId xmlns:a16="http://schemas.microsoft.com/office/drawing/2014/main" id="{F9788BDF-D72D-4942-828D-954B33880A37}"/>
                </a:ext>
              </a:extLst>
            </p:cNvPr>
            <p:cNvSpPr>
              <a:spLocks noEditPoints="1"/>
            </p:cNvSpPr>
            <p:nvPr userDrawn="1"/>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Türmchen">
              <a:extLst>
                <a:ext uri="{FF2B5EF4-FFF2-40B4-BE49-F238E27FC236}">
                  <a16:creationId xmlns:a16="http://schemas.microsoft.com/office/drawing/2014/main" id="{1663F8F8-D044-1F4B-978F-47C077DB9949}"/>
                </a:ext>
              </a:extLst>
            </p:cNvPr>
            <p:cNvSpPr>
              <a:spLocks noEditPoints="1"/>
            </p:cNvSpPr>
            <p:nvPr userDrawn="1"/>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 name="Linien">
              <a:extLst>
                <a:ext uri="{FF2B5EF4-FFF2-40B4-BE49-F238E27FC236}">
                  <a16:creationId xmlns:a16="http://schemas.microsoft.com/office/drawing/2014/main" id="{B0D2A84D-FA8B-8243-AFF2-1AA693CB60D8}"/>
                </a:ext>
              </a:extLst>
            </p:cNvPr>
            <p:cNvSpPr>
              <a:spLocks noEditPoints="1"/>
            </p:cNvSpPr>
            <p:nvPr userDrawn="1"/>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0" name="Titel 1">
            <a:extLst>
              <a:ext uri="{FF2B5EF4-FFF2-40B4-BE49-F238E27FC236}">
                <a16:creationId xmlns:a16="http://schemas.microsoft.com/office/drawing/2014/main" id="{F6CCE017-8073-FA4E-BA50-DC2F3CC044E3}"/>
              </a:ext>
            </a:extLst>
          </p:cNvPr>
          <p:cNvSpPr txBox="1">
            <a:spLocks/>
          </p:cNvSpPr>
          <p:nvPr userDrawn="1"/>
        </p:nvSpPr>
        <p:spPr>
          <a:xfrm>
            <a:off x="360000" y="2114550"/>
            <a:ext cx="85529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userDrawn="1"/>
        </p:nvSpPr>
        <p:spPr>
          <a:xfrm>
            <a:off x="360000" y="3390901"/>
            <a:ext cx="85529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a:t>Untertitel bzw. Kurzbeschreibung der Präsentation</a:t>
            </a:r>
            <a:br>
              <a:rPr lang="en-GB"/>
            </a:br>
            <a:r>
              <a:rPr lang="en-GB"/>
              <a:t>Name: der Referentin / des Referenten</a:t>
            </a:r>
          </a:p>
        </p:txBody>
      </p:sp>
      <p:grpSp>
        <p:nvGrpSpPr>
          <p:cNvPr id="62" name="Regieanweisungen">
            <a:extLst>
              <a:ext uri="{FF2B5EF4-FFF2-40B4-BE49-F238E27FC236}">
                <a16:creationId xmlns:a16="http://schemas.microsoft.com/office/drawing/2014/main" id="{C368D8F1-E7A9-554E-9B0E-05F32F9FAD2A}"/>
              </a:ext>
            </a:extLst>
          </p:cNvPr>
          <p:cNvGrpSpPr/>
          <p:nvPr userDrawn="1"/>
        </p:nvGrpSpPr>
        <p:grpSpPr>
          <a:xfrm>
            <a:off x="-468000" y="-468000"/>
            <a:ext cx="13140000"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85776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775" y="196200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58775" y="3240000"/>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4588" y="6069200"/>
            <a:ext cx="456511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userDrawn="1"/>
        </p:nvGrpSpPr>
        <p:grpSpPr>
          <a:xfrm>
            <a:off x="-468000" y="-468000"/>
            <a:ext cx="13140000"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wissen.leben">
            <a:extLst>
              <a:ext uri="{FF2B5EF4-FFF2-40B4-BE49-F238E27FC236}">
                <a16:creationId xmlns:a16="http://schemas.microsoft.com/office/drawing/2014/main" id="{4D57C032-00CB-EC45-A74C-53948B7A1E48}"/>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userDrawn="1"/>
        </p:nvGrpSpPr>
        <p:grpSpPr bwMode="auto">
          <a:xfrm>
            <a:off x="8821737" y="0"/>
            <a:ext cx="338296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userDrawn="1"/>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sp>
          <p:nvSpPr>
            <p:cNvPr id="56" name="FONT">
              <a:extLst>
                <a:ext uri="{FF2B5EF4-FFF2-40B4-BE49-F238E27FC236}">
                  <a16:creationId xmlns:a16="http://schemas.microsoft.com/office/drawing/2014/main" id="{A73BFE46-D9BD-9442-A29C-F345929E0AD6}"/>
                </a:ext>
              </a:extLst>
            </p:cNvPr>
            <p:cNvSpPr>
              <a:spLocks noEditPoints="1"/>
            </p:cNvSpPr>
            <p:nvPr userDrawn="1"/>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90366114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8552900" cy="1276350"/>
          </a:xfrm>
        </p:spPr>
        <p:txBody>
          <a:bodyPr anchor="b"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4588" y="6069200"/>
            <a:ext cx="4565114"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userDrawn="1"/>
        </p:nvGrpSpPr>
        <p:grpSpPr>
          <a:xfrm>
            <a:off x="-468000" y="-468000"/>
            <a:ext cx="13140000"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0" name="wissen.leben">
            <a:extLst>
              <a:ext uri="{FF2B5EF4-FFF2-40B4-BE49-F238E27FC236}">
                <a16:creationId xmlns:a16="http://schemas.microsoft.com/office/drawing/2014/main" id="{2A2B1711-C442-774C-8167-61B404ACABB2}"/>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userDrawn="1"/>
        </p:nvGrpSpPr>
        <p:grpSpPr bwMode="auto">
          <a:xfrm>
            <a:off x="8821737" y="0"/>
            <a:ext cx="338296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userDrawn="1"/>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sp>
          <p:nvSpPr>
            <p:cNvPr id="56" name="FONT">
              <a:extLst>
                <a:ext uri="{FF2B5EF4-FFF2-40B4-BE49-F238E27FC236}">
                  <a16:creationId xmlns:a16="http://schemas.microsoft.com/office/drawing/2014/main" id="{9CCCD4BC-B124-AF4B-8AC8-DC208DA27FCC}"/>
                </a:ext>
              </a:extLst>
            </p:cNvPr>
            <p:cNvSpPr>
              <a:spLocks noEditPoints="1"/>
            </p:cNvSpPr>
            <p:nvPr userDrawn="1"/>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676047368"/>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1"/>
            <a:ext cx="12204700" cy="5669999"/>
          </a:xfrm>
          <a:prstGeom prst="rect">
            <a:avLst/>
          </a:prstGeom>
        </p:spPr>
      </p:pic>
      <p:sp>
        <p:nvSpPr>
          <p:cNvPr id="2" name="Titel 1"/>
          <p:cNvSpPr>
            <a:spLocks noGrp="1"/>
          </p:cNvSpPr>
          <p:nvPr>
            <p:ph type="ctrTitle" hasCustomPrompt="1"/>
          </p:nvPr>
        </p:nvSpPr>
        <p:spPr>
          <a:xfrm>
            <a:off x="4805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500" y="3590925"/>
            <a:ext cx="26908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500" y="304199"/>
            <a:ext cx="360375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Vertikaler Textplatzhalter 2"/>
          <p:cNvSpPr>
            <a:spLocks noGrp="1"/>
          </p:cNvSpPr>
          <p:nvPr>
            <p:ph type="body" orient="vert" idx="17" hasCustomPrompt="1"/>
          </p:nvPr>
        </p:nvSpPr>
        <p:spPr>
          <a:xfrm>
            <a:off x="478866" y="2484439"/>
            <a:ext cx="4255565"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74197" y="6028843"/>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userDrawn="1"/>
        </p:nvPicPr>
        <p:blipFill>
          <a:blip r:embed="rId3"/>
          <a:stretch>
            <a:fillRect/>
          </a:stretch>
        </p:blipFill>
        <p:spPr>
          <a:xfrm>
            <a:off x="0" y="7981"/>
            <a:ext cx="122047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userDrawn="1"/>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28" name="Regieanweisungen">
            <a:extLst>
              <a:ext uri="{FF2B5EF4-FFF2-40B4-BE49-F238E27FC236}">
                <a16:creationId xmlns:a16="http://schemas.microsoft.com/office/drawing/2014/main" id="{712B8235-5A53-9945-8D5D-3510A4AA4400}"/>
              </a:ext>
            </a:extLst>
          </p:cNvPr>
          <p:cNvGrpSpPr/>
          <p:nvPr userDrawn="1"/>
        </p:nvGrpSpPr>
        <p:grpSpPr>
          <a:xfrm>
            <a:off x="-468000" y="-468000"/>
            <a:ext cx="13140000"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46" name="wissen.leben">
            <a:extLst>
              <a:ext uri="{FF2B5EF4-FFF2-40B4-BE49-F238E27FC236}">
                <a16:creationId xmlns:a16="http://schemas.microsoft.com/office/drawing/2014/main" id="{EFA1FCFF-ED22-EF47-B5EC-0ACF7025795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 name="Titel 1">
            <a:extLst>
              <a:ext uri="{FF2B5EF4-FFF2-40B4-BE49-F238E27FC236}">
                <a16:creationId xmlns:a16="http://schemas.microsoft.com/office/drawing/2014/main" id="{85805F51-5C97-E345-958F-2F1F3E4046D2}"/>
              </a:ext>
            </a:extLst>
          </p:cNvPr>
          <p:cNvSpPr txBox="1">
            <a:spLocks/>
          </p:cNvSpPr>
          <p:nvPr userDrawn="1"/>
        </p:nvSpPr>
        <p:spPr>
          <a:xfrm>
            <a:off x="360000" y="1962075"/>
            <a:ext cx="5042063" cy="498598"/>
          </a:xfrm>
          <a:prstGeom prst="rect">
            <a:avLst/>
          </a:prstGeom>
          <a:solidFill>
            <a:schemeClr val="bg2"/>
          </a:solidFill>
        </p:spPr>
        <p:txBody>
          <a:bodyPr vert="horz" wrap="none" lIns="90000" tIns="0" rIns="90000"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a:t>Titel der Präsentation auf</a:t>
            </a:r>
          </a:p>
        </p:txBody>
      </p:sp>
      <p:sp>
        <p:nvSpPr>
          <p:cNvPr id="59" name="Untertitel 2">
            <a:extLst>
              <a:ext uri="{FF2B5EF4-FFF2-40B4-BE49-F238E27FC236}">
                <a16:creationId xmlns:a16="http://schemas.microsoft.com/office/drawing/2014/main" id="{21FA039B-FF8C-CC43-A7B1-3587AB2B0425}"/>
              </a:ext>
            </a:extLst>
          </p:cNvPr>
          <p:cNvSpPr txBox="1">
            <a:spLocks/>
          </p:cNvSpPr>
          <p:nvPr userDrawn="1"/>
        </p:nvSpPr>
        <p:spPr>
          <a:xfrm>
            <a:off x="360000" y="3590925"/>
            <a:ext cx="2016000"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a:t>Untertitel bzw. Kurzbeschreibung der Präsentation</a:t>
            </a:r>
          </a:p>
          <a:p>
            <a:r>
              <a:rPr lang="en-GB"/>
              <a:t>Name: der Referentin / des Referenten</a:t>
            </a:r>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buNone/>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spTree>
    <p:extLst>
      <p:ext uri="{BB962C8B-B14F-4D97-AF65-F5344CB8AC3E}">
        <p14:creationId xmlns:p14="http://schemas.microsoft.com/office/powerpoint/2010/main" val="261098062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userDrawn="1">
          <p15:clr>
            <a:srgbClr val="FBAE40"/>
          </p15:clr>
        </p15:guide>
        <p15:guide id="7" orient="horz" pos="2262" userDrawn="1">
          <p15:clr>
            <a:srgbClr val="FBAE40"/>
          </p15:clr>
        </p15:guide>
        <p15:guide id="8" pos="227" userDrawn="1">
          <p15:clr>
            <a:srgbClr val="FBAE40"/>
          </p15:clr>
        </p15:guide>
        <p15:guide id="9" pos="7461" userDrawn="1">
          <p15:clr>
            <a:srgbClr val="FBAE40"/>
          </p15:clr>
        </p15:guide>
        <p15:guide id="10" orient="horz" pos="156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999" y="1665066"/>
            <a:ext cx="11484001" cy="4240848"/>
          </a:xfrm>
        </p:spPr>
        <p:txBody>
          <a:bodyPr/>
          <a:lstStyle>
            <a:lvl1pPr marL="274638" marR="0" indent="-27463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750" marR="0" indent="-2809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3275" marR="0" indent="-26987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638" marR="0" lvl="0" indent="-27463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750" marR="0" lvl="1" indent="-2809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2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3275" marR="0" lvl="2" indent="-26987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8388" marR="0" lvl="3"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8388" marR="0" lvl="4"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8388" marR="0" lvl="5"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8388" marR="0" lvl="6"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8388" marR="0" lvl="7"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8388" marR="0" lvl="8"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14" name="Linie">
            <a:extLst>
              <a:ext uri="{FF2B5EF4-FFF2-40B4-BE49-F238E27FC236}">
                <a16:creationId xmlns:a16="http://schemas.microsoft.com/office/drawing/2014/main" id="{74E4E7DF-5D97-5A48-92FB-8CDE15E71AB3}"/>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3422535"/>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userDrawn="1">
          <p15:clr>
            <a:srgbClr val="FBAE40"/>
          </p15:clr>
        </p15:guide>
        <p15:guide id="7" orient="horz" pos="3618" userDrawn="1">
          <p15:clr>
            <a:srgbClr val="FBAE40"/>
          </p15:clr>
        </p15:guide>
        <p15:guide id="8" orient="horz" pos="85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0336" y="1666800"/>
            <a:ext cx="5580000" cy="4239112"/>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4360" y="1666800"/>
            <a:ext cx="5579639" cy="4239112"/>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13" name="Linie">
            <a:extLst>
              <a:ext uri="{FF2B5EF4-FFF2-40B4-BE49-F238E27FC236}">
                <a16:creationId xmlns:a16="http://schemas.microsoft.com/office/drawing/2014/main" id="{B3105BE5-7E5E-0845-B3F4-48E9C5D4B19D}"/>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301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2202" y="2615518"/>
            <a:ext cx="5578139"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61" y="2615518"/>
            <a:ext cx="5579639" cy="3290393"/>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666800"/>
            <a:ext cx="5580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64359" y="1666800"/>
            <a:ext cx="5579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15" name="Linie">
            <a:extLst>
              <a:ext uri="{FF2B5EF4-FFF2-40B4-BE49-F238E27FC236}">
                <a16:creationId xmlns:a16="http://schemas.microsoft.com/office/drawing/2014/main" id="{5D1988EE-945D-DC4D-B6FF-84072DB78E01}"/>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902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999" y="904868"/>
            <a:ext cx="1148400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999" y="1665065"/>
            <a:ext cx="1148400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userDrawn="1"/>
        </p:nvGrpSpPr>
        <p:grpSpPr>
          <a:xfrm>
            <a:off x="-468000" y="-468000"/>
            <a:ext cx="13140000"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dirty="0"/>
              <a:t>Entscheidungstheorie</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a:t> </a:t>
            </a:r>
            <a:endParaRPr lang="de-DE" sz="1400"/>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userDrawn="1"/>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2" name="Linie">
            <a:extLst>
              <a:ext uri="{FF2B5EF4-FFF2-40B4-BE49-F238E27FC236}">
                <a16:creationId xmlns:a16="http://schemas.microsoft.com/office/drawing/2014/main" id="{60B90A70-D8B1-A04E-AE50-1F02457FB929}"/>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757000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83" r:id="rId8"/>
    <p:sldLayoutId id="2147483676" r:id="rId9"/>
    <p:sldLayoutId id="2147483677" r:id="rId10"/>
    <p:sldLayoutId id="2147483678" r:id="rId11"/>
    <p:sldLayoutId id="2147483679" r:id="rId12"/>
    <p:sldLayoutId id="2147483680" r:id="rId13"/>
    <p:sldLayoutId id="2147483681" r:id="rId14"/>
    <p:sldLayoutId id="2147483684" r:id="rId15"/>
  </p:sldLayoutIdLst>
  <p:hf hd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638" indent="-274638"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750" indent="-280988" algn="l" defTabSz="914377" rtl="0" eaLnBrk="1" latinLnBrk="0" hangingPunct="1">
        <a:lnSpc>
          <a:spcPct val="90000"/>
        </a:lnSpc>
        <a:spcBef>
          <a:spcPts val="500"/>
        </a:spcBef>
        <a:spcAft>
          <a:spcPts val="0"/>
        </a:spcAft>
        <a:buFont typeface="Arial" panose="020B0604020202020204" pitchFamily="34" charset="0"/>
        <a:buChar char="•"/>
        <a:tabLst/>
        <a:defRPr sz="2200" b="0" kern="1200" baseline="0">
          <a:solidFill>
            <a:schemeClr val="tx1"/>
          </a:solidFill>
          <a:latin typeface="Calibri" panose="020F0502020204030204" pitchFamily="34" charset="0"/>
          <a:ea typeface="+mn-ea"/>
          <a:cs typeface="Calibri" panose="020F0502020204030204" pitchFamily="34" charset="0"/>
        </a:defRPr>
      </a:lvl2pPr>
      <a:lvl3pPr marL="803275" indent="-269875"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3pPr>
      <a:lvl4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2411.png"/><Relationship Id="rId3" Type="http://schemas.openxmlformats.org/officeDocument/2006/relationships/image" Target="../media/image38.png"/><Relationship Id="rId7" Type="http://schemas.openxmlformats.org/officeDocument/2006/relationships/image" Target="../media/image1810.png"/><Relationship Id="rId12" Type="http://schemas.openxmlformats.org/officeDocument/2006/relationships/image" Target="../media/image23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10.png"/><Relationship Id="rId11" Type="http://schemas.openxmlformats.org/officeDocument/2006/relationships/image" Target="../media/image2210.png"/><Relationship Id="rId5" Type="http://schemas.openxmlformats.org/officeDocument/2006/relationships/image" Target="../media/image1610.png"/><Relationship Id="rId15" Type="http://schemas.openxmlformats.org/officeDocument/2006/relationships/image" Target="../media/image2610.png"/><Relationship Id="rId10" Type="http://schemas.openxmlformats.org/officeDocument/2006/relationships/image" Target="../media/image2110.png"/><Relationship Id="rId4" Type="http://schemas.openxmlformats.org/officeDocument/2006/relationships/image" Target="../media/image1510.png"/><Relationship Id="rId9" Type="http://schemas.openxmlformats.org/officeDocument/2006/relationships/image" Target="../media/image2010.png"/><Relationship Id="rId14" Type="http://schemas.openxmlformats.org/officeDocument/2006/relationships/image" Target="../media/image2510.png"/></Relationships>
</file>

<file path=ppt/slides/_rels/slide1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291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people.duke.edu/~dgraham/ECO_463/Handouts/StochasticDominance.pdf"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hyperlink" Target="https://people.duke.edu/~dgraham/ECO_463/Handouts/StochasticDominance.pdf" TargetMode="External"/><Relationship Id="rId4" Type="http://schemas.openxmlformats.org/officeDocument/2006/relationships/hyperlink" Target="https://www.vosesoftware.com/riskwiki/Stochasticdominancetests.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40.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5.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0.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6.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0.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460.png"/><Relationship Id="rId3" Type="http://schemas.openxmlformats.org/officeDocument/2006/relationships/image" Target="../media/image68.png"/><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27.xml"/><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6.png"/><Relationship Id="rId5" Type="http://schemas.openxmlformats.org/officeDocument/2006/relationships/image" Target="../media/image49.png"/><Relationship Id="rId23" Type="http://schemas.openxmlformats.org/officeDocument/2006/relationships/image" Target="../media/image65.png"/><Relationship Id="rId10" Type="http://schemas.openxmlformats.org/officeDocument/2006/relationships/image" Target="../media/image54.png"/><Relationship Id="rId19" Type="http://schemas.openxmlformats.org/officeDocument/2006/relationships/image" Target="../media/image61.png"/><Relationship Id="rId4" Type="http://schemas.openxmlformats.org/officeDocument/2006/relationships/image" Target="../media/image680.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71.png"/><Relationship Id="rId21" Type="http://schemas.openxmlformats.org/officeDocument/2006/relationships/image" Target="../media/image64.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notesSlide" Target="../notesSlides/notesSlide28.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72.pn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62.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672.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69.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2.png"/><Relationship Id="rId3" Type="http://schemas.openxmlformats.org/officeDocument/2006/relationships/image" Target="../media/image690.png"/><Relationship Id="rId7" Type="http://schemas.openxmlformats.org/officeDocument/2006/relationships/image" Target="../media/image51.png"/><Relationship Id="rId12" Type="http://schemas.openxmlformats.org/officeDocument/2006/relationships/image" Target="../media/image78.png"/><Relationship Id="rId17" Type="http://schemas.openxmlformats.org/officeDocument/2006/relationships/image" Target="../media/image81.png"/><Relationship Id="rId2" Type="http://schemas.openxmlformats.org/officeDocument/2006/relationships/image" Target="../media/image70.png"/><Relationship Id="rId16" Type="http://schemas.openxmlformats.org/officeDocument/2006/relationships/image" Target="../media/image79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780.png"/><Relationship Id="rId10" Type="http://schemas.openxmlformats.org/officeDocument/2006/relationships/image" Target="../media/image76.png"/><Relationship Id="rId4" Type="http://schemas.openxmlformats.org/officeDocument/2006/relationships/image" Target="../media/image700.png"/><Relationship Id="rId9" Type="http://schemas.openxmlformats.org/officeDocument/2006/relationships/image" Target="../media/image75.png"/><Relationship Id="rId1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85.png"/><Relationship Id="rId2" Type="http://schemas.openxmlformats.org/officeDocument/2006/relationships/image" Target="../media/image691.png"/><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830.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88.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89.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9.png"/><Relationship Id="rId18" Type="http://schemas.openxmlformats.org/officeDocument/2006/relationships/image" Target="../media/image471.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93.png"/><Relationship Id="rId2" Type="http://schemas.openxmlformats.org/officeDocument/2006/relationships/image" Target="../media/image90.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5" Type="http://schemas.openxmlformats.org/officeDocument/2006/relationships/image" Target="../media/image91.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85.pn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9.png"/><Relationship Id="rId3" Type="http://schemas.openxmlformats.org/officeDocument/2006/relationships/image" Target="../media/image76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5" Type="http://schemas.openxmlformats.org/officeDocument/2006/relationships/image" Target="../media/image93.png"/><Relationship Id="rId10" Type="http://schemas.openxmlformats.org/officeDocument/2006/relationships/image" Target="../media/image54.png"/><Relationship Id="rId4" Type="http://schemas.openxmlformats.org/officeDocument/2006/relationships/image" Target="../media/image770.png"/><Relationship Id="rId9" Type="http://schemas.openxmlformats.org/officeDocument/2006/relationships/image" Target="../media/image53.png"/><Relationship Id="rId14" Type="http://schemas.openxmlformats.org/officeDocument/2006/relationships/image" Target="../media/image85.png"/></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89.png"/><Relationship Id="rId3" Type="http://schemas.openxmlformats.org/officeDocument/2006/relationships/image" Target="../media/image98.png"/><Relationship Id="rId7" Type="http://schemas.openxmlformats.org/officeDocument/2006/relationships/image" Target="../media/image50.png"/><Relationship Id="rId12" Type="http://schemas.openxmlformats.org/officeDocument/2006/relationships/image" Target="../media/image56.png"/><Relationship Id="rId17" Type="http://schemas.openxmlformats.org/officeDocument/2006/relationships/image" Target="../media/image103.png"/><Relationship Id="rId2" Type="http://schemas.openxmlformats.org/officeDocument/2006/relationships/notesSlide" Target="../notesSlides/notesSlide29.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54.png"/><Relationship Id="rId4" Type="http://schemas.openxmlformats.org/officeDocument/2006/relationships/image" Target="../media/image821.png"/><Relationship Id="rId9" Type="http://schemas.openxmlformats.org/officeDocument/2006/relationships/image" Target="../media/image53.png"/><Relationship Id="rId1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89.png"/><Relationship Id="rId18" Type="http://schemas.openxmlformats.org/officeDocument/2006/relationships/image" Target="../media/image105.png"/><Relationship Id="rId3" Type="http://schemas.openxmlformats.org/officeDocument/2006/relationships/image" Target="../media/image104.png"/><Relationship Id="rId7" Type="http://schemas.openxmlformats.org/officeDocument/2006/relationships/image" Target="../media/image100.png"/><Relationship Id="rId12" Type="http://schemas.openxmlformats.org/officeDocument/2006/relationships/image" Target="../media/image56.png"/><Relationship Id="rId17" Type="http://schemas.openxmlformats.org/officeDocument/2006/relationships/image" Target="../media/image112.png"/><Relationship Id="rId2" Type="http://schemas.openxmlformats.org/officeDocument/2006/relationships/notesSlide" Target="../notesSlides/notesSlide30.xml"/><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54.png"/><Relationship Id="rId5" Type="http://schemas.openxmlformats.org/officeDocument/2006/relationships/image" Target="../media/image97.png"/><Relationship Id="rId15" Type="http://schemas.openxmlformats.org/officeDocument/2006/relationships/image" Target="../media/image102.png"/><Relationship Id="rId10" Type="http://schemas.openxmlformats.org/officeDocument/2006/relationships/image" Target="../media/image53.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10.png"/></Relationships>
</file>

<file path=ppt/slides/_rels/slide46.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23.png"/><Relationship Id="rId3" Type="http://schemas.openxmlformats.org/officeDocument/2006/relationships/image" Target="../media/image115.png"/><Relationship Id="rId7" Type="http://schemas.openxmlformats.org/officeDocument/2006/relationships/image" Target="../media/image111.png"/><Relationship Id="rId12" Type="http://schemas.openxmlformats.org/officeDocument/2006/relationships/image" Target="../media/image56.png"/><Relationship Id="rId17" Type="http://schemas.openxmlformats.org/officeDocument/2006/relationships/image" Target="../media/image106.png"/><Relationship Id="rId2" Type="http://schemas.openxmlformats.org/officeDocument/2006/relationships/image" Target="../media/image114.png"/><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15" Type="http://schemas.openxmlformats.org/officeDocument/2006/relationships/image" Target="../media/image1050.png"/><Relationship Id="rId19" Type="http://schemas.openxmlformats.org/officeDocument/2006/relationships/image" Target="../media/image124.png"/><Relationship Id="rId4" Type="http://schemas.openxmlformats.org/officeDocument/2006/relationships/image" Target="../media/image116.png"/><Relationship Id="rId9" Type="http://schemas.openxmlformats.org/officeDocument/2006/relationships/image" Target="../media/image53.png"/><Relationship Id="rId14" Type="http://schemas.openxmlformats.org/officeDocument/2006/relationships/image" Target="../media/image1001.png"/></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97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9" Type="http://schemas.openxmlformats.org/officeDocument/2006/relationships/image" Target="../media/image53.png"/><Relationship Id="rId1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8" Type="http://schemas.openxmlformats.org/officeDocument/2006/relationships/image" Target="../media/image132.png"/><Relationship Id="rId26" Type="http://schemas.openxmlformats.org/officeDocument/2006/relationships/image" Target="../media/image460.png"/><Relationship Id="rId3" Type="http://schemas.openxmlformats.org/officeDocument/2006/relationships/image" Target="../media/image671.png"/><Relationship Id="rId21" Type="http://schemas.openxmlformats.org/officeDocument/2006/relationships/image" Target="../media/image65.png"/><Relationship Id="rId17" Type="http://schemas.openxmlformats.org/officeDocument/2006/relationships/image" Target="../media/image129.png"/><Relationship Id="rId25" Type="http://schemas.openxmlformats.org/officeDocument/2006/relationships/image" Target="../media/image135.png"/><Relationship Id="rId2" Type="http://schemas.openxmlformats.org/officeDocument/2006/relationships/notesSlide" Target="../notesSlides/notesSlide32.xml"/><Relationship Id="rId16" Type="http://schemas.openxmlformats.org/officeDocument/2006/relationships/image" Target="../media/image126.png"/><Relationship Id="rId20" Type="http://schemas.openxmlformats.org/officeDocument/2006/relationships/image" Target="../media/image64.png"/><Relationship Id="rId1" Type="http://schemas.openxmlformats.org/officeDocument/2006/relationships/slideLayout" Target="../slideLayouts/slideLayout7.xml"/><Relationship Id="rId24" Type="http://schemas.openxmlformats.org/officeDocument/2006/relationships/image" Target="../media/image134.png"/><Relationship Id="rId15" Type="http://schemas.openxmlformats.org/officeDocument/2006/relationships/image" Target="../media/image59.png"/><Relationship Id="rId23" Type="http://schemas.openxmlformats.org/officeDocument/2006/relationships/image" Target="../media/image133.png"/><Relationship Id="rId19" Type="http://schemas.openxmlformats.org/officeDocument/2006/relationships/image" Target="../media/image63.png"/><Relationship Id="rId22" Type="http://schemas.openxmlformats.org/officeDocument/2006/relationships/image" Target="../media/image66.png"/><Relationship Id="rId27" Type="http://schemas.openxmlformats.org/officeDocument/2006/relationships/image" Target="../media/image1000.png"/></Relationships>
</file>

<file path=ppt/slides/_rels/slide52.xml.rels><?xml version="1.0" encoding="UTF-8" standalone="yes"?>
<Relationships xmlns="http://schemas.openxmlformats.org/package/2006/relationships"><Relationship Id="rId18" Type="http://schemas.openxmlformats.org/officeDocument/2006/relationships/image" Target="../media/image132.png"/><Relationship Id="rId26" Type="http://schemas.openxmlformats.org/officeDocument/2006/relationships/image" Target="../media/image134.png"/><Relationship Id="rId3" Type="http://schemas.openxmlformats.org/officeDocument/2006/relationships/image" Target="../media/image1060.png"/><Relationship Id="rId21" Type="http://schemas.openxmlformats.org/officeDocument/2006/relationships/image" Target="../media/image65.png"/><Relationship Id="rId17" Type="http://schemas.openxmlformats.org/officeDocument/2006/relationships/image" Target="../media/image129.png"/><Relationship Id="rId25" Type="http://schemas.openxmlformats.org/officeDocument/2006/relationships/image" Target="../media/image133.png"/><Relationship Id="rId2" Type="http://schemas.openxmlformats.org/officeDocument/2006/relationships/notesSlide" Target="../notesSlides/notesSlide33.xml"/><Relationship Id="rId16" Type="http://schemas.openxmlformats.org/officeDocument/2006/relationships/image" Target="../media/image126.png"/><Relationship Id="rId20" Type="http://schemas.openxmlformats.org/officeDocument/2006/relationships/image" Target="../media/image64.png"/><Relationship Id="rId1" Type="http://schemas.openxmlformats.org/officeDocument/2006/relationships/slideLayout" Target="../slideLayouts/slideLayout7.xml"/><Relationship Id="rId24" Type="http://schemas.openxmlformats.org/officeDocument/2006/relationships/image" Target="../media/image460.png"/><Relationship Id="rId15" Type="http://schemas.openxmlformats.org/officeDocument/2006/relationships/image" Target="../media/image59.png"/><Relationship Id="rId23" Type="http://schemas.openxmlformats.org/officeDocument/2006/relationships/image" Target="../media/image138.png"/><Relationship Id="rId19" Type="http://schemas.openxmlformats.org/officeDocument/2006/relationships/image" Target="../media/image63.png"/><Relationship Id="rId22" Type="http://schemas.openxmlformats.org/officeDocument/2006/relationships/image" Target="../media/image66.png"/></Relationships>
</file>

<file path=ppt/slides/_rels/slide53.xml.rels><?xml version="1.0" encoding="UTF-8" standalone="yes"?>
<Relationships xmlns="http://schemas.openxmlformats.org/package/2006/relationships"><Relationship Id="rId13" Type="http://schemas.openxmlformats.org/officeDocument/2006/relationships/image" Target="../media/image145.png"/><Relationship Id="rId18" Type="http://schemas.openxmlformats.org/officeDocument/2006/relationships/image" Target="../media/image132.png"/><Relationship Id="rId26" Type="http://schemas.openxmlformats.org/officeDocument/2006/relationships/image" Target="../media/image147.png"/><Relationship Id="rId3" Type="http://schemas.openxmlformats.org/officeDocument/2006/relationships/image" Target="../media/image139.png"/><Relationship Id="rId21" Type="http://schemas.openxmlformats.org/officeDocument/2006/relationships/image" Target="../media/image65.png"/><Relationship Id="rId34" Type="http://schemas.openxmlformats.org/officeDocument/2006/relationships/image" Target="../media/image155.png"/><Relationship Id="rId7" Type="http://schemas.openxmlformats.org/officeDocument/2006/relationships/image" Target="../media/image51.png"/><Relationship Id="rId12" Type="http://schemas.openxmlformats.org/officeDocument/2006/relationships/image" Target="../media/image144.png"/><Relationship Id="rId17" Type="http://schemas.openxmlformats.org/officeDocument/2006/relationships/image" Target="../media/image129.png"/><Relationship Id="rId25" Type="http://schemas.openxmlformats.org/officeDocument/2006/relationships/image" Target="../media/image134.png"/><Relationship Id="rId33" Type="http://schemas.openxmlformats.org/officeDocument/2006/relationships/image" Target="../media/image154.png"/><Relationship Id="rId38" Type="http://schemas.openxmlformats.org/officeDocument/2006/relationships/image" Target="../media/image159.png"/><Relationship Id="rId2" Type="http://schemas.openxmlformats.org/officeDocument/2006/relationships/notesSlide" Target="../notesSlides/notesSlide34.xml"/><Relationship Id="rId16" Type="http://schemas.openxmlformats.org/officeDocument/2006/relationships/image" Target="../media/image126.png"/><Relationship Id="rId20" Type="http://schemas.openxmlformats.org/officeDocument/2006/relationships/image" Target="../media/image64.png"/><Relationship Id="rId29"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43.png"/><Relationship Id="rId24" Type="http://schemas.openxmlformats.org/officeDocument/2006/relationships/image" Target="../media/image133.png"/><Relationship Id="rId32" Type="http://schemas.openxmlformats.org/officeDocument/2006/relationships/image" Target="../media/image153.png"/><Relationship Id="rId37" Type="http://schemas.openxmlformats.org/officeDocument/2006/relationships/image" Target="../media/image158.png"/><Relationship Id="rId15" Type="http://schemas.openxmlformats.org/officeDocument/2006/relationships/image" Target="../media/image59.png"/><Relationship Id="rId23" Type="http://schemas.openxmlformats.org/officeDocument/2006/relationships/image" Target="../media/image460.png"/><Relationship Id="rId28" Type="http://schemas.openxmlformats.org/officeDocument/2006/relationships/image" Target="../media/image149.png"/><Relationship Id="rId36" Type="http://schemas.openxmlformats.org/officeDocument/2006/relationships/image" Target="../media/image157.png"/><Relationship Id="rId10" Type="http://schemas.openxmlformats.org/officeDocument/2006/relationships/image" Target="../media/image142.png"/><Relationship Id="rId19" Type="http://schemas.openxmlformats.org/officeDocument/2006/relationships/image" Target="../media/image63.png"/><Relationship Id="rId31" Type="http://schemas.openxmlformats.org/officeDocument/2006/relationships/image" Target="../media/image152.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66.png"/><Relationship Id="rId27" Type="http://schemas.openxmlformats.org/officeDocument/2006/relationships/image" Target="../media/image148.png"/><Relationship Id="rId30" Type="http://schemas.openxmlformats.org/officeDocument/2006/relationships/image" Target="../media/image151.png"/><Relationship Id="rId35" Type="http://schemas.openxmlformats.org/officeDocument/2006/relationships/image" Target="../media/image156.png"/><Relationship Id="rId8" Type="http://schemas.openxmlformats.org/officeDocument/2006/relationships/image" Target="../media/image140.png"/></Relationships>
</file>

<file path=ppt/slides/_rels/slide54.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6.png"/><Relationship Id="rId18" Type="http://schemas.openxmlformats.org/officeDocument/2006/relationships/image" Target="../media/image171.png"/><Relationship Id="rId26" Type="http://schemas.openxmlformats.org/officeDocument/2006/relationships/image" Target="../media/image179.png"/><Relationship Id="rId3" Type="http://schemas.openxmlformats.org/officeDocument/2006/relationships/image" Target="../media/image820.png"/><Relationship Id="rId21" Type="http://schemas.openxmlformats.org/officeDocument/2006/relationships/image" Target="../media/image174.png"/><Relationship Id="rId7" Type="http://schemas.openxmlformats.org/officeDocument/2006/relationships/image" Target="../media/image132.png"/><Relationship Id="rId12" Type="http://schemas.openxmlformats.org/officeDocument/2006/relationships/image" Target="../media/image460.png"/><Relationship Id="rId17" Type="http://schemas.openxmlformats.org/officeDocument/2006/relationships/image" Target="../media/image170.png"/><Relationship Id="rId25" Type="http://schemas.openxmlformats.org/officeDocument/2006/relationships/image" Target="../media/image178.png"/><Relationship Id="rId2" Type="http://schemas.openxmlformats.org/officeDocument/2006/relationships/notesSlide" Target="../notesSlides/notesSlide35.xml"/><Relationship Id="rId16" Type="http://schemas.openxmlformats.org/officeDocument/2006/relationships/image" Target="../media/image169.png"/><Relationship Id="rId20"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65.png"/><Relationship Id="rId24" Type="http://schemas.openxmlformats.org/officeDocument/2006/relationships/image" Target="../media/image177.png"/><Relationship Id="rId5" Type="http://schemas.openxmlformats.org/officeDocument/2006/relationships/image" Target="../media/image126.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36.png"/><Relationship Id="rId10" Type="http://schemas.openxmlformats.org/officeDocument/2006/relationships/image" Target="../media/image164.png"/><Relationship Id="rId19" Type="http://schemas.openxmlformats.org/officeDocument/2006/relationships/image" Target="../media/image172.png"/><Relationship Id="rId4" Type="http://schemas.openxmlformats.org/officeDocument/2006/relationships/image" Target="../media/image161.png"/><Relationship Id="rId9" Type="http://schemas.openxmlformats.org/officeDocument/2006/relationships/image" Target="../media/image163.png"/><Relationship Id="rId14" Type="http://schemas.openxmlformats.org/officeDocument/2006/relationships/image" Target="../media/image167.png"/><Relationship Id="rId22" Type="http://schemas.openxmlformats.org/officeDocument/2006/relationships/image" Target="../media/image130.png"/><Relationship Id="rId27" Type="http://schemas.openxmlformats.org/officeDocument/2006/relationships/image" Target="../media/image180.png"/></Relationships>
</file>

<file path=ppt/slides/_rels/slide55.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1.png"/><Relationship Id="rId26" Type="http://schemas.openxmlformats.org/officeDocument/2006/relationships/image" Target="../media/image179.png"/><Relationship Id="rId39" Type="http://schemas.openxmlformats.org/officeDocument/2006/relationships/image" Target="../media/image191.png"/><Relationship Id="rId21" Type="http://schemas.openxmlformats.org/officeDocument/2006/relationships/image" Target="../media/image174.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9.png"/><Relationship Id="rId17" Type="http://schemas.openxmlformats.org/officeDocument/2006/relationships/image" Target="../media/image170.png"/><Relationship Id="rId25" Type="http://schemas.openxmlformats.org/officeDocument/2006/relationships/image" Target="../media/image178.png"/><Relationship Id="rId33" Type="http://schemas.openxmlformats.org/officeDocument/2006/relationships/image" Target="../media/image185.png"/><Relationship Id="rId38" Type="http://schemas.openxmlformats.org/officeDocument/2006/relationships/image" Target="../media/image190.png"/><Relationship Id="rId46" Type="http://schemas.openxmlformats.org/officeDocument/2006/relationships/image" Target="../media/image198.png"/><Relationship Id="rId2" Type="http://schemas.openxmlformats.org/officeDocument/2006/relationships/notesSlide" Target="../notesSlides/notesSlide36.xml"/><Relationship Id="rId16" Type="http://schemas.openxmlformats.org/officeDocument/2006/relationships/image" Target="../media/image160.png"/><Relationship Id="rId20" Type="http://schemas.openxmlformats.org/officeDocument/2006/relationships/image" Target="../media/image173.png"/><Relationship Id="rId29" Type="http://schemas.openxmlformats.org/officeDocument/2006/relationships/image" Target="../media/image181.png"/><Relationship Id="rId41" Type="http://schemas.openxmlformats.org/officeDocument/2006/relationships/image" Target="../media/image193.png"/><Relationship Id="rId1" Type="http://schemas.openxmlformats.org/officeDocument/2006/relationships/slideLayout" Target="../slideLayouts/slideLayout7.xml"/><Relationship Id="rId24" Type="http://schemas.openxmlformats.org/officeDocument/2006/relationships/image" Target="../media/image177.png"/><Relationship Id="rId32" Type="http://schemas.openxmlformats.org/officeDocument/2006/relationships/image" Target="../media/image184.png"/><Relationship Id="rId37" Type="http://schemas.openxmlformats.org/officeDocument/2006/relationships/image" Target="../media/image189.png"/><Relationship Id="rId40" Type="http://schemas.openxmlformats.org/officeDocument/2006/relationships/image" Target="../media/image192.png"/><Relationship Id="rId45" Type="http://schemas.openxmlformats.org/officeDocument/2006/relationships/image" Target="../media/image197.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75.png"/><Relationship Id="rId36" Type="http://schemas.openxmlformats.org/officeDocument/2006/relationships/image" Target="../media/image188.png"/><Relationship Id="rId49" Type="http://schemas.openxmlformats.org/officeDocument/2006/relationships/image" Target="../media/image136.png"/><Relationship Id="rId19" Type="http://schemas.openxmlformats.org/officeDocument/2006/relationships/image" Target="../media/image172.png"/><Relationship Id="rId31" Type="http://schemas.openxmlformats.org/officeDocument/2006/relationships/image" Target="../media/image183.png"/><Relationship Id="rId44" Type="http://schemas.openxmlformats.org/officeDocument/2006/relationships/image" Target="../media/image196.png"/><Relationship Id="rId14" Type="http://schemas.openxmlformats.org/officeDocument/2006/relationships/image" Target="../media/image167.png"/><Relationship Id="rId22" Type="http://schemas.openxmlformats.org/officeDocument/2006/relationships/image" Target="../media/image130.png"/><Relationship Id="rId27" Type="http://schemas.openxmlformats.org/officeDocument/2006/relationships/image" Target="../media/image180.png"/><Relationship Id="rId30" Type="http://schemas.openxmlformats.org/officeDocument/2006/relationships/image" Target="../media/image182.png"/><Relationship Id="rId35" Type="http://schemas.openxmlformats.org/officeDocument/2006/relationships/image" Target="../media/image187.png"/><Relationship Id="rId43" Type="http://schemas.openxmlformats.org/officeDocument/2006/relationships/image" Target="../media/image195.png"/><Relationship Id="rId48" Type="http://schemas.openxmlformats.org/officeDocument/2006/relationships/image" Target="../media/image200.png"/><Relationship Id="rId3" Type="http://schemas.openxmlformats.org/officeDocument/2006/relationships/image" Target="../media/image137.png"/></Relationships>
</file>

<file path=ppt/slides/_rels/slide56.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1.png"/><Relationship Id="rId26" Type="http://schemas.openxmlformats.org/officeDocument/2006/relationships/image" Target="../media/image179.png"/><Relationship Id="rId39" Type="http://schemas.openxmlformats.org/officeDocument/2006/relationships/image" Target="../media/image191.png"/><Relationship Id="rId21" Type="http://schemas.openxmlformats.org/officeDocument/2006/relationships/image" Target="../media/image174.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9.png"/><Relationship Id="rId17" Type="http://schemas.openxmlformats.org/officeDocument/2006/relationships/image" Target="../media/image170.png"/><Relationship Id="rId25" Type="http://schemas.openxmlformats.org/officeDocument/2006/relationships/image" Target="../media/image178.png"/><Relationship Id="rId33" Type="http://schemas.openxmlformats.org/officeDocument/2006/relationships/image" Target="../media/image185.png"/><Relationship Id="rId38" Type="http://schemas.openxmlformats.org/officeDocument/2006/relationships/image" Target="../media/image190.png"/><Relationship Id="rId46" Type="http://schemas.openxmlformats.org/officeDocument/2006/relationships/image" Target="../media/image198.png"/><Relationship Id="rId2" Type="http://schemas.openxmlformats.org/officeDocument/2006/relationships/image" Target="../media/image201.png"/><Relationship Id="rId16" Type="http://schemas.openxmlformats.org/officeDocument/2006/relationships/image" Target="../media/image160.png"/><Relationship Id="rId20" Type="http://schemas.openxmlformats.org/officeDocument/2006/relationships/image" Target="../media/image173.png"/><Relationship Id="rId29" Type="http://schemas.openxmlformats.org/officeDocument/2006/relationships/image" Target="../media/image181.png"/><Relationship Id="rId41" Type="http://schemas.openxmlformats.org/officeDocument/2006/relationships/image" Target="../media/image193.png"/><Relationship Id="rId1" Type="http://schemas.openxmlformats.org/officeDocument/2006/relationships/slideLayout" Target="../slideLayouts/slideLayout7.xml"/><Relationship Id="rId24" Type="http://schemas.openxmlformats.org/officeDocument/2006/relationships/image" Target="../media/image177.png"/><Relationship Id="rId32" Type="http://schemas.openxmlformats.org/officeDocument/2006/relationships/image" Target="../media/image184.png"/><Relationship Id="rId37" Type="http://schemas.openxmlformats.org/officeDocument/2006/relationships/image" Target="../media/image189.png"/><Relationship Id="rId40" Type="http://schemas.openxmlformats.org/officeDocument/2006/relationships/image" Target="../media/image192.png"/><Relationship Id="rId45" Type="http://schemas.openxmlformats.org/officeDocument/2006/relationships/image" Target="../media/image197.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75.png"/><Relationship Id="rId36" Type="http://schemas.openxmlformats.org/officeDocument/2006/relationships/image" Target="../media/image188.png"/><Relationship Id="rId19" Type="http://schemas.openxmlformats.org/officeDocument/2006/relationships/image" Target="../media/image172.png"/><Relationship Id="rId31" Type="http://schemas.openxmlformats.org/officeDocument/2006/relationships/image" Target="../media/image183.png"/><Relationship Id="rId44" Type="http://schemas.openxmlformats.org/officeDocument/2006/relationships/image" Target="../media/image196.png"/><Relationship Id="rId14" Type="http://schemas.openxmlformats.org/officeDocument/2006/relationships/image" Target="../media/image167.png"/><Relationship Id="rId22" Type="http://schemas.openxmlformats.org/officeDocument/2006/relationships/image" Target="../media/image130.png"/><Relationship Id="rId27" Type="http://schemas.openxmlformats.org/officeDocument/2006/relationships/image" Target="../media/image180.png"/><Relationship Id="rId30" Type="http://schemas.openxmlformats.org/officeDocument/2006/relationships/image" Target="../media/image182.png"/><Relationship Id="rId35" Type="http://schemas.openxmlformats.org/officeDocument/2006/relationships/image" Target="../media/image187.png"/><Relationship Id="rId43" Type="http://schemas.openxmlformats.org/officeDocument/2006/relationships/image" Target="../media/image195.png"/><Relationship Id="rId48" Type="http://schemas.openxmlformats.org/officeDocument/2006/relationships/image" Target="../media/image200.png"/></Relationships>
</file>

<file path=ppt/slides/_rels/slide57.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1.png"/><Relationship Id="rId26" Type="http://schemas.openxmlformats.org/officeDocument/2006/relationships/image" Target="../media/image179.png"/><Relationship Id="rId39" Type="http://schemas.openxmlformats.org/officeDocument/2006/relationships/image" Target="../media/image191.png"/><Relationship Id="rId21" Type="http://schemas.openxmlformats.org/officeDocument/2006/relationships/image" Target="../media/image174.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9.png"/><Relationship Id="rId17" Type="http://schemas.openxmlformats.org/officeDocument/2006/relationships/image" Target="../media/image170.png"/><Relationship Id="rId25" Type="http://schemas.openxmlformats.org/officeDocument/2006/relationships/image" Target="../media/image178.png"/><Relationship Id="rId33" Type="http://schemas.openxmlformats.org/officeDocument/2006/relationships/image" Target="../media/image185.png"/><Relationship Id="rId38" Type="http://schemas.openxmlformats.org/officeDocument/2006/relationships/image" Target="../media/image190.png"/><Relationship Id="rId46" Type="http://schemas.openxmlformats.org/officeDocument/2006/relationships/image" Target="../media/image198.png"/><Relationship Id="rId2" Type="http://schemas.openxmlformats.org/officeDocument/2006/relationships/image" Target="../media/image120.png"/><Relationship Id="rId16" Type="http://schemas.openxmlformats.org/officeDocument/2006/relationships/image" Target="../media/image160.png"/><Relationship Id="rId20" Type="http://schemas.openxmlformats.org/officeDocument/2006/relationships/image" Target="../media/image173.png"/><Relationship Id="rId29" Type="http://schemas.openxmlformats.org/officeDocument/2006/relationships/image" Target="../media/image181.png"/><Relationship Id="rId41" Type="http://schemas.openxmlformats.org/officeDocument/2006/relationships/image" Target="../media/image193.png"/><Relationship Id="rId1" Type="http://schemas.openxmlformats.org/officeDocument/2006/relationships/slideLayout" Target="../slideLayouts/slideLayout7.xml"/><Relationship Id="rId24" Type="http://schemas.openxmlformats.org/officeDocument/2006/relationships/image" Target="../media/image177.png"/><Relationship Id="rId32" Type="http://schemas.openxmlformats.org/officeDocument/2006/relationships/image" Target="../media/image184.png"/><Relationship Id="rId37" Type="http://schemas.openxmlformats.org/officeDocument/2006/relationships/image" Target="../media/image189.png"/><Relationship Id="rId40" Type="http://schemas.openxmlformats.org/officeDocument/2006/relationships/image" Target="../media/image192.png"/><Relationship Id="rId45" Type="http://schemas.openxmlformats.org/officeDocument/2006/relationships/image" Target="../media/image197.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75.png"/><Relationship Id="rId36" Type="http://schemas.openxmlformats.org/officeDocument/2006/relationships/image" Target="../media/image188.png"/><Relationship Id="rId49" Type="http://schemas.openxmlformats.org/officeDocument/2006/relationships/image" Target="../media/image204.png"/><Relationship Id="rId19" Type="http://schemas.openxmlformats.org/officeDocument/2006/relationships/image" Target="../media/image172.png"/><Relationship Id="rId31" Type="http://schemas.openxmlformats.org/officeDocument/2006/relationships/image" Target="../media/image183.png"/><Relationship Id="rId44" Type="http://schemas.openxmlformats.org/officeDocument/2006/relationships/image" Target="../media/image196.png"/><Relationship Id="rId14" Type="http://schemas.openxmlformats.org/officeDocument/2006/relationships/image" Target="../media/image167.png"/><Relationship Id="rId22" Type="http://schemas.openxmlformats.org/officeDocument/2006/relationships/image" Target="../media/image130.png"/><Relationship Id="rId27" Type="http://schemas.openxmlformats.org/officeDocument/2006/relationships/image" Target="../media/image180.png"/><Relationship Id="rId30" Type="http://schemas.openxmlformats.org/officeDocument/2006/relationships/image" Target="../media/image182.png"/><Relationship Id="rId35" Type="http://schemas.openxmlformats.org/officeDocument/2006/relationships/image" Target="../media/image187.png"/><Relationship Id="rId43" Type="http://schemas.openxmlformats.org/officeDocument/2006/relationships/image" Target="../media/image195.png"/><Relationship Id="rId48" Type="http://schemas.openxmlformats.org/officeDocument/2006/relationships/image" Target="../media/image200.png"/><Relationship Id="rId3" Type="http://schemas.openxmlformats.org/officeDocument/2006/relationships/image" Target="../media/image203.png"/></Relationships>
</file>

<file path=ppt/slides/_rels/slide58.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1.png"/><Relationship Id="rId26" Type="http://schemas.openxmlformats.org/officeDocument/2006/relationships/image" Target="../media/image179.png"/><Relationship Id="rId39" Type="http://schemas.openxmlformats.org/officeDocument/2006/relationships/image" Target="../media/image191.png"/><Relationship Id="rId21" Type="http://schemas.openxmlformats.org/officeDocument/2006/relationships/image" Target="../media/image174.png"/><Relationship Id="rId34" Type="http://schemas.openxmlformats.org/officeDocument/2006/relationships/image" Target="../media/image186.png"/><Relationship Id="rId42" Type="http://schemas.openxmlformats.org/officeDocument/2006/relationships/image" Target="../media/image194.png"/><Relationship Id="rId47" Type="http://schemas.openxmlformats.org/officeDocument/2006/relationships/image" Target="../media/image199.png"/><Relationship Id="rId17" Type="http://schemas.openxmlformats.org/officeDocument/2006/relationships/image" Target="../media/image170.png"/><Relationship Id="rId25" Type="http://schemas.openxmlformats.org/officeDocument/2006/relationships/image" Target="../media/image178.png"/><Relationship Id="rId33" Type="http://schemas.openxmlformats.org/officeDocument/2006/relationships/image" Target="../media/image185.png"/><Relationship Id="rId38" Type="http://schemas.openxmlformats.org/officeDocument/2006/relationships/image" Target="../media/image190.png"/><Relationship Id="rId46" Type="http://schemas.openxmlformats.org/officeDocument/2006/relationships/image" Target="../media/image198.png"/><Relationship Id="rId2" Type="http://schemas.openxmlformats.org/officeDocument/2006/relationships/image" Target="../media/image205.png"/><Relationship Id="rId16" Type="http://schemas.openxmlformats.org/officeDocument/2006/relationships/image" Target="../media/image160.png"/><Relationship Id="rId20" Type="http://schemas.openxmlformats.org/officeDocument/2006/relationships/image" Target="../media/image173.png"/><Relationship Id="rId29" Type="http://schemas.openxmlformats.org/officeDocument/2006/relationships/image" Target="../media/image181.png"/><Relationship Id="rId41" Type="http://schemas.openxmlformats.org/officeDocument/2006/relationships/image" Target="../media/image193.png"/><Relationship Id="rId1" Type="http://schemas.openxmlformats.org/officeDocument/2006/relationships/slideLayout" Target="../slideLayouts/slideLayout7.xml"/><Relationship Id="rId24" Type="http://schemas.openxmlformats.org/officeDocument/2006/relationships/image" Target="../media/image177.png"/><Relationship Id="rId32" Type="http://schemas.openxmlformats.org/officeDocument/2006/relationships/image" Target="../media/image184.png"/><Relationship Id="rId37" Type="http://schemas.openxmlformats.org/officeDocument/2006/relationships/image" Target="../media/image189.png"/><Relationship Id="rId40" Type="http://schemas.openxmlformats.org/officeDocument/2006/relationships/image" Target="../media/image192.png"/><Relationship Id="rId45" Type="http://schemas.openxmlformats.org/officeDocument/2006/relationships/image" Target="../media/image197.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75.png"/><Relationship Id="rId36" Type="http://schemas.openxmlformats.org/officeDocument/2006/relationships/image" Target="../media/image188.png"/><Relationship Id="rId19" Type="http://schemas.openxmlformats.org/officeDocument/2006/relationships/image" Target="../media/image172.png"/><Relationship Id="rId31" Type="http://schemas.openxmlformats.org/officeDocument/2006/relationships/image" Target="../media/image183.png"/><Relationship Id="rId44" Type="http://schemas.openxmlformats.org/officeDocument/2006/relationships/image" Target="../media/image196.png"/><Relationship Id="rId14" Type="http://schemas.openxmlformats.org/officeDocument/2006/relationships/image" Target="../media/image167.png"/><Relationship Id="rId22" Type="http://schemas.openxmlformats.org/officeDocument/2006/relationships/image" Target="../media/image130.png"/><Relationship Id="rId27" Type="http://schemas.openxmlformats.org/officeDocument/2006/relationships/image" Target="../media/image180.png"/><Relationship Id="rId30" Type="http://schemas.openxmlformats.org/officeDocument/2006/relationships/image" Target="../media/image182.png"/><Relationship Id="rId35" Type="http://schemas.openxmlformats.org/officeDocument/2006/relationships/image" Target="../media/image187.png"/><Relationship Id="rId43" Type="http://schemas.openxmlformats.org/officeDocument/2006/relationships/image" Target="../media/image195.png"/><Relationship Id="rId48" Type="http://schemas.openxmlformats.org/officeDocument/2006/relationships/image" Target="../media/image200.png"/><Relationship Id="rId3" Type="http://schemas.openxmlformats.org/officeDocument/2006/relationships/image" Target="../media/image1202.png"/></Relationships>
</file>

<file path=ppt/slides/_rels/slide5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1.png"/><Relationship Id="rId18" Type="http://schemas.openxmlformats.org/officeDocument/2006/relationships/image" Target="../media/image215.png"/><Relationship Id="rId39" Type="http://schemas.openxmlformats.org/officeDocument/2006/relationships/image" Target="../media/image218.png"/><Relationship Id="rId3" Type="http://schemas.openxmlformats.org/officeDocument/2006/relationships/image" Target="../media/image207.png"/><Relationship Id="rId42" Type="http://schemas.openxmlformats.org/officeDocument/2006/relationships/image" Target="../media/image221.png"/><Relationship Id="rId7" Type="http://schemas.openxmlformats.org/officeDocument/2006/relationships/image" Target="../media/image127.png"/><Relationship Id="rId12" Type="http://schemas.openxmlformats.org/officeDocument/2006/relationships/image" Target="../media/image206.png"/><Relationship Id="rId17" Type="http://schemas.openxmlformats.org/officeDocument/2006/relationships/image" Target="../media/image214.png"/><Relationship Id="rId38" Type="http://schemas.openxmlformats.org/officeDocument/2006/relationships/image" Target="../media/image217.png"/><Relationship Id="rId2" Type="http://schemas.openxmlformats.org/officeDocument/2006/relationships/image" Target="../media/image122.png"/><Relationship Id="rId16" Type="http://schemas.openxmlformats.org/officeDocument/2006/relationships/image" Target="../media/image80.png"/><Relationship Id="rId41"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image" Target="../media/image131.png"/><Relationship Id="rId37" Type="http://schemas.openxmlformats.org/officeDocument/2006/relationships/image" Target="../media/image216.png"/><Relationship Id="rId40" Type="http://schemas.openxmlformats.org/officeDocument/2006/relationships/image" Target="../media/image219.png"/><Relationship Id="rId5" Type="http://schemas.openxmlformats.org/officeDocument/2006/relationships/image" Target="../media/image209.png"/><Relationship Id="rId15" Type="http://schemas.openxmlformats.org/officeDocument/2006/relationships/image" Target="../media/image213.png"/><Relationship Id="rId36" Type="http://schemas.openxmlformats.org/officeDocument/2006/relationships/image" Target="../media/image157.png"/><Relationship Id="rId10" Type="http://schemas.openxmlformats.org/officeDocument/2006/relationships/image" Target="../media/image74.png"/><Relationship Id="rId44" Type="http://schemas.openxmlformats.org/officeDocument/2006/relationships/image" Target="../media/image228.png"/><Relationship Id="rId4" Type="http://schemas.openxmlformats.org/officeDocument/2006/relationships/image" Target="../media/image208.png"/><Relationship Id="rId9" Type="http://schemas.openxmlformats.org/officeDocument/2006/relationships/image" Target="../media/image51.png"/><Relationship Id="rId14" Type="http://schemas.openxmlformats.org/officeDocument/2006/relationships/image" Target="../media/image212.png"/><Relationship Id="rId43" Type="http://schemas.openxmlformats.org/officeDocument/2006/relationships/image" Target="../media/image2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6" Type="http://schemas.openxmlformats.org/officeDocument/2006/relationships/image" Target="../media/image2130.png"/><Relationship Id="rId39" Type="http://schemas.openxmlformats.org/officeDocument/2006/relationships/image" Target="../media/image2240.png"/><Relationship Id="rId3" Type="http://schemas.openxmlformats.org/officeDocument/2006/relationships/image" Target="../media/image224.png"/><Relationship Id="rId42" Type="http://schemas.openxmlformats.org/officeDocument/2006/relationships/image" Target="../media/image227.png"/><Relationship Id="rId7" Type="http://schemas.openxmlformats.org/officeDocument/2006/relationships/image" Target="../media/image51.png"/><Relationship Id="rId25" Type="http://schemas.openxmlformats.org/officeDocument/2006/relationships/image" Target="../media/image2120.png"/><Relationship Id="rId33" Type="http://schemas.openxmlformats.org/officeDocument/2006/relationships/image" Target="../media/image2200.png"/><Relationship Id="rId38" Type="http://schemas.openxmlformats.org/officeDocument/2006/relationships/image" Target="../media/image2220.png"/><Relationship Id="rId2" Type="http://schemas.openxmlformats.org/officeDocument/2006/relationships/image" Target="../media/image223.png"/><Relationship Id="rId29" Type="http://schemas.openxmlformats.org/officeDocument/2006/relationships/image" Target="../media/image2160.png"/><Relationship Id="rId41" Type="http://schemas.openxmlformats.org/officeDocument/2006/relationships/image" Target="../media/image226.png"/><Relationship Id="rId1" Type="http://schemas.openxmlformats.org/officeDocument/2006/relationships/slideLayout" Target="../slideLayouts/slideLayout7.xml"/><Relationship Id="rId24" Type="http://schemas.openxmlformats.org/officeDocument/2006/relationships/image" Target="../media/image2111.png"/><Relationship Id="rId6" Type="http://schemas.openxmlformats.org/officeDocument/2006/relationships/image" Target="../media/image50.png"/><Relationship Id="rId32" Type="http://schemas.openxmlformats.org/officeDocument/2006/relationships/image" Target="../media/image2190.png"/><Relationship Id="rId37" Type="http://schemas.openxmlformats.org/officeDocument/2006/relationships/image" Target="../media/image2211.png"/><Relationship Id="rId40" Type="http://schemas.openxmlformats.org/officeDocument/2006/relationships/image" Target="../media/image2250.png"/><Relationship Id="rId28" Type="http://schemas.openxmlformats.org/officeDocument/2006/relationships/image" Target="../media/image2150.png"/><Relationship Id="rId36" Type="http://schemas.openxmlformats.org/officeDocument/2006/relationships/image" Target="../media/image157.png"/><Relationship Id="rId23" Type="http://schemas.openxmlformats.org/officeDocument/2006/relationships/image" Target="../media/image2230.png"/><Relationship Id="rId31" Type="http://schemas.openxmlformats.org/officeDocument/2006/relationships/image" Target="../media/image2180.png"/><Relationship Id="rId4" Type="http://schemas.openxmlformats.org/officeDocument/2006/relationships/image" Target="../media/image225.png"/><Relationship Id="rId27" Type="http://schemas.openxmlformats.org/officeDocument/2006/relationships/image" Target="../media/image2140.png"/><Relationship Id="rId30" Type="http://schemas.openxmlformats.org/officeDocument/2006/relationships/image" Target="../media/image2170.png"/></Relationships>
</file>

<file path=ppt/slides/_rels/slide61.xml.rels><?xml version="1.0" encoding="UTF-8" standalone="yes"?>
<Relationships xmlns="http://schemas.openxmlformats.org/package/2006/relationships"><Relationship Id="rId18" Type="http://schemas.openxmlformats.org/officeDocument/2006/relationships/image" Target="../media/image132.png"/><Relationship Id="rId3" Type="http://schemas.openxmlformats.org/officeDocument/2006/relationships/image" Target="../media/image229.png"/><Relationship Id="rId21" Type="http://schemas.openxmlformats.org/officeDocument/2006/relationships/image" Target="../media/image65.png"/><Relationship Id="rId17" Type="http://schemas.openxmlformats.org/officeDocument/2006/relationships/image" Target="../media/image129.png"/><Relationship Id="rId2" Type="http://schemas.openxmlformats.org/officeDocument/2006/relationships/notesSlide" Target="../notesSlides/notesSlide37.xml"/><Relationship Id="rId16" Type="http://schemas.openxmlformats.org/officeDocument/2006/relationships/image" Target="../media/image126.png"/><Relationship Id="rId20"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202.png"/><Relationship Id="rId15" Type="http://schemas.openxmlformats.org/officeDocument/2006/relationships/image" Target="../media/image59.png"/><Relationship Id="rId19" Type="http://schemas.openxmlformats.org/officeDocument/2006/relationships/image" Target="../media/image63.png"/><Relationship Id="rId4" Type="http://schemas.openxmlformats.org/officeDocument/2006/relationships/image" Target="../media/image230.png"/><Relationship Id="rId22"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7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640.png"/><Relationship Id="rId18" Type="http://schemas.openxmlformats.org/officeDocument/2006/relationships/image" Target="../media/image692.png"/><Relationship Id="rId26" Type="http://schemas.openxmlformats.org/officeDocument/2006/relationships/image" Target="../media/image2331.png"/><Relationship Id="rId21" Type="http://schemas.openxmlformats.org/officeDocument/2006/relationships/image" Target="../media/image1220.png"/><Relationship Id="rId7" Type="http://schemas.openxmlformats.org/officeDocument/2006/relationships/image" Target="../media/image4000.png"/><Relationship Id="rId12" Type="http://schemas.openxmlformats.org/officeDocument/2006/relationships/image" Target="../media/image372.png"/><Relationship Id="rId17" Type="http://schemas.openxmlformats.org/officeDocument/2006/relationships/image" Target="../media/image681.png"/><Relationship Id="rId25" Type="http://schemas.openxmlformats.org/officeDocument/2006/relationships/image" Target="../media/image2321.png"/><Relationship Id="rId2" Type="http://schemas.openxmlformats.org/officeDocument/2006/relationships/image" Target="../media/image1190.png"/><Relationship Id="rId16" Type="http://schemas.openxmlformats.org/officeDocument/2006/relationships/image" Target="../media/image670.png"/><Relationship Id="rId20" Type="http://schemas.openxmlformats.org/officeDocument/2006/relationships/image" Target="../media/image1201.png"/><Relationship Id="rId29"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412.png"/><Relationship Id="rId11" Type="http://schemas.openxmlformats.org/officeDocument/2006/relationships/image" Target="../media/image630.png"/><Relationship Id="rId24" Type="http://schemas.openxmlformats.org/officeDocument/2006/relationships/image" Target="../media/image2312.png"/><Relationship Id="rId5" Type="http://schemas.openxmlformats.org/officeDocument/2006/relationships/image" Target="../media/image401.png"/><Relationship Id="rId15" Type="http://schemas.openxmlformats.org/officeDocument/2006/relationships/image" Target="../media/image660.png"/><Relationship Id="rId23" Type="http://schemas.openxmlformats.org/officeDocument/2006/relationships/image" Target="../media/image2301.png"/><Relationship Id="rId28" Type="http://schemas.openxmlformats.org/officeDocument/2006/relationships/image" Target="../media/image235.png"/><Relationship Id="rId10" Type="http://schemas.openxmlformats.org/officeDocument/2006/relationships/image" Target="../media/image620.png"/><Relationship Id="rId19" Type="http://schemas.openxmlformats.org/officeDocument/2006/relationships/image" Target="../media/image701.png"/><Relationship Id="rId4" Type="http://schemas.openxmlformats.org/officeDocument/2006/relationships/image" Target="../media/image390.png"/><Relationship Id="rId9" Type="http://schemas.openxmlformats.org/officeDocument/2006/relationships/image" Target="../media/image420.png"/><Relationship Id="rId14" Type="http://schemas.openxmlformats.org/officeDocument/2006/relationships/image" Target="../media/image650.png"/><Relationship Id="rId22" Type="http://schemas.openxmlformats.org/officeDocument/2006/relationships/image" Target="../media/image2290.png"/><Relationship Id="rId27" Type="http://schemas.openxmlformats.org/officeDocument/2006/relationships/image" Target="../media/image2341.png"/><Relationship Id="rId30" Type="http://schemas.openxmlformats.org/officeDocument/2006/relationships/image" Target="../media/image237.png"/></Relationships>
</file>

<file path=ppt/slides/_rels/slide76.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253.png"/><Relationship Id="rId18" Type="http://schemas.openxmlformats.org/officeDocument/2006/relationships/image" Target="../media/image254.png"/><Relationship Id="rId21" Type="http://schemas.openxmlformats.org/officeDocument/2006/relationships/image" Target="../media/image257.png"/><Relationship Id="rId7" Type="http://schemas.openxmlformats.org/officeDocument/2006/relationships/image" Target="../media/image4000.png"/><Relationship Id="rId12" Type="http://schemas.openxmlformats.org/officeDocument/2006/relationships/image" Target="../media/image252.png"/><Relationship Id="rId17" Type="http://schemas.openxmlformats.org/officeDocument/2006/relationships/image" Target="../media/image340.png"/><Relationship Id="rId2" Type="http://schemas.openxmlformats.org/officeDocument/2006/relationships/image" Target="../media/image2300.png"/><Relationship Id="rId16" Type="http://schemas.openxmlformats.org/officeDocument/2006/relationships/image" Target="../media/image3310.png"/><Relationship Id="rId20" Type="http://schemas.openxmlformats.org/officeDocument/2006/relationships/image" Target="../media/image256.png"/><Relationship Id="rId1" Type="http://schemas.openxmlformats.org/officeDocument/2006/relationships/slideLayout" Target="../slideLayouts/slideLayout7.xml"/><Relationship Id="rId6" Type="http://schemas.openxmlformats.org/officeDocument/2006/relationships/image" Target="../media/image412.png"/><Relationship Id="rId11" Type="http://schemas.openxmlformats.org/officeDocument/2006/relationships/image" Target="../media/image251.png"/><Relationship Id="rId24" Type="http://schemas.openxmlformats.org/officeDocument/2006/relationships/image" Target="../media/image260.png"/><Relationship Id="rId5" Type="http://schemas.openxmlformats.org/officeDocument/2006/relationships/image" Target="../media/image401.png"/><Relationship Id="rId15" Type="http://schemas.openxmlformats.org/officeDocument/2006/relationships/image" Target="../media/image320.png"/><Relationship Id="rId23" Type="http://schemas.openxmlformats.org/officeDocument/2006/relationships/image" Target="../media/image259.png"/><Relationship Id="rId10" Type="http://schemas.openxmlformats.org/officeDocument/2006/relationships/image" Target="../media/image250.png"/><Relationship Id="rId19" Type="http://schemas.openxmlformats.org/officeDocument/2006/relationships/image" Target="../media/image255.png"/><Relationship Id="rId4" Type="http://schemas.openxmlformats.org/officeDocument/2006/relationships/image" Target="../media/image390.png"/><Relationship Id="rId9" Type="http://schemas.openxmlformats.org/officeDocument/2006/relationships/image" Target="../media/image420.png"/><Relationship Id="rId14" Type="http://schemas.openxmlformats.org/officeDocument/2006/relationships/image" Target="../media/image3100.png"/><Relationship Id="rId22" Type="http://schemas.openxmlformats.org/officeDocument/2006/relationships/image" Target="../media/image258.png"/></Relationships>
</file>

<file path=ppt/slides/_rels/slide77.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2340.png"/><Relationship Id="rId18" Type="http://schemas.openxmlformats.org/officeDocument/2006/relationships/image" Target="../media/image2350.png"/><Relationship Id="rId21" Type="http://schemas.openxmlformats.org/officeDocument/2006/relationships/image" Target="../media/image238.png"/><Relationship Id="rId7" Type="http://schemas.openxmlformats.org/officeDocument/2006/relationships/image" Target="../media/image4000.png"/><Relationship Id="rId12" Type="http://schemas.openxmlformats.org/officeDocument/2006/relationships/image" Target="../media/image2330.png"/><Relationship Id="rId17" Type="http://schemas.openxmlformats.org/officeDocument/2006/relationships/image" Target="../media/image340.png"/><Relationship Id="rId16" Type="http://schemas.openxmlformats.org/officeDocument/2006/relationships/image" Target="../media/image3310.png"/><Relationship Id="rId20" Type="http://schemas.openxmlformats.org/officeDocument/2006/relationships/image" Target="../media/image2370.png"/><Relationship Id="rId1" Type="http://schemas.openxmlformats.org/officeDocument/2006/relationships/slideLayout" Target="../slideLayouts/slideLayout7.xml"/><Relationship Id="rId6" Type="http://schemas.openxmlformats.org/officeDocument/2006/relationships/image" Target="../media/image412.png"/><Relationship Id="rId11" Type="http://schemas.openxmlformats.org/officeDocument/2006/relationships/image" Target="../media/image2320.png"/><Relationship Id="rId24" Type="http://schemas.openxmlformats.org/officeDocument/2006/relationships/image" Target="../media/image260.png"/><Relationship Id="rId5" Type="http://schemas.openxmlformats.org/officeDocument/2006/relationships/image" Target="../media/image401.png"/><Relationship Id="rId15" Type="http://schemas.openxmlformats.org/officeDocument/2006/relationships/image" Target="../media/image320.png"/><Relationship Id="rId23" Type="http://schemas.openxmlformats.org/officeDocument/2006/relationships/image" Target="../media/image240.png"/><Relationship Id="rId10" Type="http://schemas.openxmlformats.org/officeDocument/2006/relationships/image" Target="../media/image2310.png"/><Relationship Id="rId19" Type="http://schemas.openxmlformats.org/officeDocument/2006/relationships/image" Target="../media/image2360.png"/><Relationship Id="rId4" Type="http://schemas.openxmlformats.org/officeDocument/2006/relationships/image" Target="../media/image390.png"/><Relationship Id="rId9" Type="http://schemas.openxmlformats.org/officeDocument/2006/relationships/image" Target="../media/image420.png"/><Relationship Id="rId14" Type="http://schemas.openxmlformats.org/officeDocument/2006/relationships/image" Target="../media/image3100.png"/><Relationship Id="rId22" Type="http://schemas.openxmlformats.org/officeDocument/2006/relationships/image" Target="../media/image239.png"/></Relationships>
</file>

<file path=ppt/slides/_rels/slide7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4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2340.png"/><Relationship Id="rId26" Type="http://schemas.openxmlformats.org/officeDocument/2006/relationships/image" Target="../media/image246.png"/><Relationship Id="rId34" Type="http://schemas.openxmlformats.org/officeDocument/2006/relationships/image" Target="../media/image266.png"/><Relationship Id="rId7" Type="http://schemas.openxmlformats.org/officeDocument/2006/relationships/image" Target="../media/image4000.png"/><Relationship Id="rId12" Type="http://schemas.openxmlformats.org/officeDocument/2006/relationships/image" Target="../media/image2330.png"/><Relationship Id="rId25" Type="http://schemas.openxmlformats.org/officeDocument/2006/relationships/image" Target="../media/image245.png"/><Relationship Id="rId33" Type="http://schemas.openxmlformats.org/officeDocument/2006/relationships/image" Target="../media/image265.png"/><Relationship Id="rId38" Type="http://schemas.openxmlformats.org/officeDocument/2006/relationships/image" Target="../media/image268.png"/><Relationship Id="rId2" Type="http://schemas.openxmlformats.org/officeDocument/2006/relationships/image" Target="../media/image244.png"/><Relationship Id="rId29" Type="http://schemas.openxmlformats.org/officeDocument/2006/relationships/image" Target="../media/image249.png"/><Relationship Id="rId1" Type="http://schemas.openxmlformats.org/officeDocument/2006/relationships/slideLayout" Target="../slideLayouts/slideLayout7.xml"/><Relationship Id="rId6" Type="http://schemas.openxmlformats.org/officeDocument/2006/relationships/image" Target="../media/image412.png"/><Relationship Id="rId11" Type="http://schemas.openxmlformats.org/officeDocument/2006/relationships/image" Target="../media/image2320.png"/><Relationship Id="rId24" Type="http://schemas.openxmlformats.org/officeDocument/2006/relationships/image" Target="../media/image260.png"/><Relationship Id="rId32" Type="http://schemas.openxmlformats.org/officeDocument/2006/relationships/image" Target="../media/image264.png"/><Relationship Id="rId37" Type="http://schemas.openxmlformats.org/officeDocument/2006/relationships/image" Target="../media/image261.png"/><Relationship Id="rId5" Type="http://schemas.openxmlformats.org/officeDocument/2006/relationships/image" Target="../media/image401.png"/><Relationship Id="rId15" Type="http://schemas.openxmlformats.org/officeDocument/2006/relationships/image" Target="../media/image2360.png"/><Relationship Id="rId28" Type="http://schemas.openxmlformats.org/officeDocument/2006/relationships/image" Target="../media/image248.png"/><Relationship Id="rId36" Type="http://schemas.openxmlformats.org/officeDocument/2006/relationships/image" Target="../media/image247.png"/><Relationship Id="rId10" Type="http://schemas.openxmlformats.org/officeDocument/2006/relationships/image" Target="../media/image2310.png"/><Relationship Id="rId31" Type="http://schemas.openxmlformats.org/officeDocument/2006/relationships/image" Target="../media/image263.png"/><Relationship Id="rId4" Type="http://schemas.openxmlformats.org/officeDocument/2006/relationships/image" Target="../media/image390.png"/><Relationship Id="rId9" Type="http://schemas.openxmlformats.org/officeDocument/2006/relationships/image" Target="../media/image420.png"/><Relationship Id="rId14" Type="http://schemas.openxmlformats.org/officeDocument/2006/relationships/image" Target="../media/image2350.png"/><Relationship Id="rId30" Type="http://schemas.openxmlformats.org/officeDocument/2006/relationships/image" Target="../media/image262.png"/><Relationship Id="rId35" Type="http://schemas.openxmlformats.org/officeDocument/2006/relationships/image" Target="../media/image267.png"/></Relationships>
</file>

<file path=ppt/slides/_rels/slide8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18" Type="http://schemas.openxmlformats.org/officeDocument/2006/relationships/image" Target="../media/image289.png"/><Relationship Id="rId26" Type="http://schemas.openxmlformats.org/officeDocument/2006/relationships/image" Target="../media/image297.png"/><Relationship Id="rId3" Type="http://schemas.openxmlformats.org/officeDocument/2006/relationships/image" Target="../media/image274.png"/><Relationship Id="rId21" Type="http://schemas.openxmlformats.org/officeDocument/2006/relationships/image" Target="../media/image292.png"/><Relationship Id="rId7" Type="http://schemas.openxmlformats.org/officeDocument/2006/relationships/image" Target="../media/image278.png"/><Relationship Id="rId12" Type="http://schemas.openxmlformats.org/officeDocument/2006/relationships/image" Target="../media/image283.png"/><Relationship Id="rId17" Type="http://schemas.openxmlformats.org/officeDocument/2006/relationships/image" Target="../media/image288.png"/><Relationship Id="rId25" Type="http://schemas.openxmlformats.org/officeDocument/2006/relationships/image" Target="../media/image296.png"/><Relationship Id="rId2" Type="http://schemas.openxmlformats.org/officeDocument/2006/relationships/image" Target="../media/image273.png"/><Relationship Id="rId16" Type="http://schemas.openxmlformats.org/officeDocument/2006/relationships/image" Target="../media/image287.png"/><Relationship Id="rId20" Type="http://schemas.openxmlformats.org/officeDocument/2006/relationships/image" Target="../media/image291.png"/><Relationship Id="rId29"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277.png"/><Relationship Id="rId11" Type="http://schemas.openxmlformats.org/officeDocument/2006/relationships/image" Target="../media/image282.png"/><Relationship Id="rId24" Type="http://schemas.openxmlformats.org/officeDocument/2006/relationships/image" Target="../media/image295.png"/><Relationship Id="rId5" Type="http://schemas.openxmlformats.org/officeDocument/2006/relationships/image" Target="../media/image276.png"/><Relationship Id="rId15" Type="http://schemas.openxmlformats.org/officeDocument/2006/relationships/image" Target="../media/image286.png"/><Relationship Id="rId23" Type="http://schemas.openxmlformats.org/officeDocument/2006/relationships/image" Target="../media/image294.png"/><Relationship Id="rId28" Type="http://schemas.openxmlformats.org/officeDocument/2006/relationships/image" Target="../media/image299.png"/><Relationship Id="rId10" Type="http://schemas.openxmlformats.org/officeDocument/2006/relationships/image" Target="../media/image281.png"/><Relationship Id="rId19" Type="http://schemas.openxmlformats.org/officeDocument/2006/relationships/image" Target="../media/image290.png"/><Relationship Id="rId31" Type="http://schemas.openxmlformats.org/officeDocument/2006/relationships/image" Target="../media/image302.png"/><Relationship Id="rId4" Type="http://schemas.openxmlformats.org/officeDocument/2006/relationships/image" Target="../media/image275.png"/><Relationship Id="rId9" Type="http://schemas.openxmlformats.org/officeDocument/2006/relationships/image" Target="../media/image280.png"/><Relationship Id="rId14" Type="http://schemas.openxmlformats.org/officeDocument/2006/relationships/image" Target="../media/image285.png"/><Relationship Id="rId22" Type="http://schemas.openxmlformats.org/officeDocument/2006/relationships/image" Target="../media/image293.png"/><Relationship Id="rId27" Type="http://schemas.openxmlformats.org/officeDocument/2006/relationships/image" Target="../media/image298.png"/><Relationship Id="rId30" Type="http://schemas.openxmlformats.org/officeDocument/2006/relationships/image" Target="../media/image301.png"/></Relationships>
</file>

<file path=ppt/slides/_rels/slide8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 Id="rId4" Type="http://schemas.openxmlformats.org/officeDocument/2006/relationships/image" Target="../media/image305.png"/></Relationships>
</file>

<file path=ppt/slides/_rels/slide88.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18" Type="http://schemas.openxmlformats.org/officeDocument/2006/relationships/image" Target="../media/image288.png"/><Relationship Id="rId26" Type="http://schemas.openxmlformats.org/officeDocument/2006/relationships/image" Target="../media/image296.png"/><Relationship Id="rId3" Type="http://schemas.openxmlformats.org/officeDocument/2006/relationships/image" Target="../media/image307.png"/><Relationship Id="rId21" Type="http://schemas.openxmlformats.org/officeDocument/2006/relationships/image" Target="../media/image291.png"/><Relationship Id="rId7" Type="http://schemas.openxmlformats.org/officeDocument/2006/relationships/image" Target="../media/image277.png"/><Relationship Id="rId12" Type="http://schemas.openxmlformats.org/officeDocument/2006/relationships/image" Target="../media/image282.png"/><Relationship Id="rId17" Type="http://schemas.openxmlformats.org/officeDocument/2006/relationships/image" Target="../media/image287.png"/><Relationship Id="rId25" Type="http://schemas.openxmlformats.org/officeDocument/2006/relationships/image" Target="../media/image295.png"/><Relationship Id="rId2" Type="http://schemas.openxmlformats.org/officeDocument/2006/relationships/notesSlide" Target="../notesSlides/notesSlide45.xml"/><Relationship Id="rId16" Type="http://schemas.openxmlformats.org/officeDocument/2006/relationships/image" Target="../media/image286.png"/><Relationship Id="rId20" Type="http://schemas.openxmlformats.org/officeDocument/2006/relationships/image" Target="../media/image290.png"/><Relationship Id="rId29" Type="http://schemas.openxmlformats.org/officeDocument/2006/relationships/image" Target="../media/image299.png"/><Relationship Id="rId1" Type="http://schemas.openxmlformats.org/officeDocument/2006/relationships/slideLayout" Target="../slideLayouts/slideLayout7.xml"/><Relationship Id="rId6" Type="http://schemas.openxmlformats.org/officeDocument/2006/relationships/image" Target="../media/image276.png"/><Relationship Id="rId11" Type="http://schemas.openxmlformats.org/officeDocument/2006/relationships/image" Target="../media/image281.png"/><Relationship Id="rId24" Type="http://schemas.openxmlformats.org/officeDocument/2006/relationships/image" Target="../media/image294.png"/><Relationship Id="rId32" Type="http://schemas.openxmlformats.org/officeDocument/2006/relationships/image" Target="../media/image302.png"/><Relationship Id="rId5" Type="http://schemas.openxmlformats.org/officeDocument/2006/relationships/image" Target="../media/image275.png"/><Relationship Id="rId15" Type="http://schemas.openxmlformats.org/officeDocument/2006/relationships/image" Target="../media/image285.png"/><Relationship Id="rId23" Type="http://schemas.openxmlformats.org/officeDocument/2006/relationships/image" Target="../media/image293.png"/><Relationship Id="rId28" Type="http://schemas.openxmlformats.org/officeDocument/2006/relationships/image" Target="../media/image298.png"/><Relationship Id="rId10" Type="http://schemas.openxmlformats.org/officeDocument/2006/relationships/image" Target="../media/image280.png"/><Relationship Id="rId19" Type="http://schemas.openxmlformats.org/officeDocument/2006/relationships/image" Target="../media/image289.png"/><Relationship Id="rId31" Type="http://schemas.openxmlformats.org/officeDocument/2006/relationships/image" Target="../media/image301.png"/><Relationship Id="rId4" Type="http://schemas.openxmlformats.org/officeDocument/2006/relationships/image" Target="../media/image274.png"/><Relationship Id="rId9" Type="http://schemas.openxmlformats.org/officeDocument/2006/relationships/image" Target="../media/image279.png"/><Relationship Id="rId14" Type="http://schemas.openxmlformats.org/officeDocument/2006/relationships/image" Target="../media/image284.png"/><Relationship Id="rId22" Type="http://schemas.openxmlformats.org/officeDocument/2006/relationships/image" Target="../media/image292.png"/><Relationship Id="rId27" Type="http://schemas.openxmlformats.org/officeDocument/2006/relationships/image" Target="../media/image297.png"/><Relationship Id="rId30" Type="http://schemas.openxmlformats.org/officeDocument/2006/relationships/image" Target="../media/image3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95.png"/><Relationship Id="rId18" Type="http://schemas.openxmlformats.org/officeDocument/2006/relationships/image" Target="../media/image300.png"/><Relationship Id="rId3" Type="http://schemas.openxmlformats.org/officeDocument/2006/relationships/image" Target="../media/image315.png"/><Relationship Id="rId7" Type="http://schemas.openxmlformats.org/officeDocument/2006/relationships/image" Target="../media/image289.png"/><Relationship Id="rId12" Type="http://schemas.openxmlformats.org/officeDocument/2006/relationships/image" Target="../media/image294.png"/><Relationship Id="rId17" Type="http://schemas.openxmlformats.org/officeDocument/2006/relationships/image" Target="../media/image299.png"/><Relationship Id="rId2" Type="http://schemas.openxmlformats.org/officeDocument/2006/relationships/image" Target="../media/image314.png"/><Relationship Id="rId16" Type="http://schemas.openxmlformats.org/officeDocument/2006/relationships/image" Target="../media/image298.png"/><Relationship Id="rId1" Type="http://schemas.openxmlformats.org/officeDocument/2006/relationships/slideLayout" Target="../slideLayouts/slideLayout7.xml"/><Relationship Id="rId6" Type="http://schemas.openxmlformats.org/officeDocument/2006/relationships/image" Target="../media/image288.png"/><Relationship Id="rId11" Type="http://schemas.openxmlformats.org/officeDocument/2006/relationships/image" Target="../media/image293.png"/><Relationship Id="rId5" Type="http://schemas.openxmlformats.org/officeDocument/2006/relationships/image" Target="../media/image287.png"/><Relationship Id="rId15" Type="http://schemas.openxmlformats.org/officeDocument/2006/relationships/image" Target="../media/image297.png"/><Relationship Id="rId10" Type="http://schemas.openxmlformats.org/officeDocument/2006/relationships/image" Target="../media/image292.png"/><Relationship Id="rId4" Type="http://schemas.openxmlformats.org/officeDocument/2006/relationships/image" Target="../media/image286.png"/><Relationship Id="rId9" Type="http://schemas.openxmlformats.org/officeDocument/2006/relationships/image" Target="../media/image291.png"/><Relationship Id="rId14" Type="http://schemas.openxmlformats.org/officeDocument/2006/relationships/image" Target="../media/image296.png"/></Relationships>
</file>

<file path=ppt/slides/_rels/slide94.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hyperlink" Target="http://www.laas.fr/plannin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73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74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sz="3600" dirty="0">
                <a:latin typeface="Calibri" panose="020F0502020204030204" pitchFamily="34" charset="0"/>
                <a:cs typeface="Calibri" panose="020F0502020204030204" pitchFamily="34" charset="0"/>
              </a:rPr>
              <a:t>Entscheidungstheoretische PGMs</a:t>
            </a:r>
            <a:br>
              <a:rPr lang="de-DE" sz="3600" dirty="0">
                <a:latin typeface="Calibri" panose="020F0502020204030204" pitchFamily="34" charset="0"/>
                <a:cs typeface="Calibri" panose="020F0502020204030204" pitchFamily="34" charset="0"/>
              </a:rPr>
            </a:br>
            <a:r>
              <a:rPr lang="de-DE" sz="3600" dirty="0">
                <a:latin typeface="Calibri" panose="020F0502020204030204" pitchFamily="34" charset="0"/>
                <a:cs typeface="Calibri" panose="020F0502020204030204" pitchFamily="34" charset="0"/>
              </a:rPr>
              <a:t>und Inferenz</a:t>
            </a:r>
          </a:p>
        </p:txBody>
      </p:sp>
      <p:sp>
        <p:nvSpPr>
          <p:cNvPr id="9" name="Untertitel 8"/>
          <p:cNvSpPr>
            <a:spLocks noGrp="1"/>
          </p:cNvSpPr>
          <p:nvPr>
            <p:ph type="subTitle" idx="1"/>
          </p:nvPr>
        </p:nvSpPr>
        <p:spPr/>
        <p:txBody>
          <a:bodyPr/>
          <a:lstStyle/>
          <a:p>
            <a:r>
              <a:rPr lang="de-DE" dirty="0"/>
              <a:t>Einführung in die </a:t>
            </a:r>
            <a:br>
              <a:rPr lang="de-DE" dirty="0"/>
            </a:br>
            <a:r>
              <a:rPr lang="de-DE" dirty="0"/>
              <a:t>Künstliche Intelligenz</a:t>
            </a:r>
            <a:endParaRPr lang="de-DE" dirty="0">
              <a:latin typeface="Calibri" panose="020F0502020204030204" pitchFamily="34" charset="0"/>
              <a:cs typeface="Calibri" panose="020F0502020204030204" pitchFamily="34" charset="0"/>
            </a:endParaRPr>
          </a:p>
        </p:txBody>
      </p:sp>
      <p:sp>
        <p:nvSpPr>
          <p:cNvPr id="16" name="Vertikaler Textplatzhalter 15"/>
          <p:cNvSpPr>
            <a:spLocks noGrp="1"/>
          </p:cNvSpPr>
          <p:nvPr>
            <p:ph type="body" orient="vert" idx="13"/>
          </p:nvPr>
        </p:nvSpPr>
        <p:spPr/>
        <p:txBody>
          <a:bodyPr/>
          <a:lstStyle/>
          <a:p>
            <a:r>
              <a:rPr lang="de-DE" dirty="0">
                <a:latin typeface="Calibri" panose="020F0502020204030204" pitchFamily="34" charset="0"/>
                <a:cs typeface="Calibri" panose="020F0502020204030204" pitchFamily="34" charset="0"/>
              </a:rPr>
              <a:t>Tanya Braun</a:t>
            </a:r>
          </a:p>
          <a:p>
            <a:r>
              <a:rPr lang="de-DE" dirty="0"/>
              <a:t>Arbeitsgruppe Data Science, Institut für Informatik</a:t>
            </a:r>
            <a:endParaRPr lang="de-D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15AC3E6-6F88-8D44-AD08-C83E510D8823}"/>
              </a:ext>
            </a:extLst>
          </p:cNvPr>
          <p:cNvPicPr>
            <a:picLocks noChangeAspect="1"/>
          </p:cNvPicPr>
          <p:nvPr/>
        </p:nvPicPr>
        <p:blipFill>
          <a:blip r:embed="rId2"/>
          <a:stretch>
            <a:fillRect/>
          </a:stretch>
        </p:blipFill>
        <p:spPr>
          <a:xfrm>
            <a:off x="9634234" y="304198"/>
            <a:ext cx="2091601" cy="1045801"/>
          </a:xfrm>
          <a:prstGeom prst="rect">
            <a:avLst/>
          </a:prstGeom>
        </p:spPr>
      </p:pic>
      <p:sp>
        <p:nvSpPr>
          <p:cNvPr id="40" name="Rectangle 39">
            <a:extLst>
              <a:ext uri="{FF2B5EF4-FFF2-40B4-BE49-F238E27FC236}">
                <a16:creationId xmlns:a16="http://schemas.microsoft.com/office/drawing/2014/main" id="{3DFE3075-AF1D-2543-B9C1-8586B885D99D}"/>
              </a:ext>
            </a:extLst>
          </p:cNvPr>
          <p:cNvSpPr/>
          <p:nvPr/>
        </p:nvSpPr>
        <p:spPr>
          <a:xfrm>
            <a:off x="7238208" y="2057341"/>
            <a:ext cx="4792051" cy="3202636"/>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de-DE" sz="2000" dirty="0"/>
          </a:p>
        </p:txBody>
      </p:sp>
      <p:grpSp>
        <p:nvGrpSpPr>
          <p:cNvPr id="7" name="Group 6">
            <a:extLst>
              <a:ext uri="{FF2B5EF4-FFF2-40B4-BE49-F238E27FC236}">
                <a16:creationId xmlns:a16="http://schemas.microsoft.com/office/drawing/2014/main" id="{C5FE3212-BDBC-2448-ACED-DF28C0114308}"/>
              </a:ext>
            </a:extLst>
          </p:cNvPr>
          <p:cNvGrpSpPr/>
          <p:nvPr/>
        </p:nvGrpSpPr>
        <p:grpSpPr>
          <a:xfrm>
            <a:off x="7318800" y="2496659"/>
            <a:ext cx="2201259" cy="1270345"/>
            <a:chOff x="8385823" y="3874037"/>
            <a:chExt cx="3452846" cy="1992634"/>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BACC736-4CF8-DF4C-ABBF-5DDCFB1EF321}"/>
                    </a:ext>
                  </a:extLst>
                </p:cNvPr>
                <p:cNvSpPr txBox="1"/>
                <p:nvPr/>
              </p:nvSpPr>
              <p:spPr>
                <a:xfrm>
                  <a:off x="8385823" y="4933436"/>
                  <a:ext cx="1151999"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i="1">
                            <a:latin typeface="Cambria Math" charset="0"/>
                          </a:rPr>
                          <m:t>𝑇𝑟𝑎𝑣𝑒𝑙</m:t>
                        </m:r>
                      </m:oMath>
                    </m:oMathPara>
                  </a14:m>
                  <a:endParaRPr lang="de-DE" sz="1200" dirty="0"/>
                </a:p>
              </p:txBody>
            </p:sp>
          </mc:Choice>
          <mc:Fallback xmlns="">
            <p:sp>
              <p:nvSpPr>
                <p:cNvPr id="10" name="TextBox 9">
                  <a:extLst>
                    <a:ext uri="{FF2B5EF4-FFF2-40B4-BE49-F238E27FC236}">
                      <a16:creationId xmlns:a16="http://schemas.microsoft.com/office/drawing/2014/main" id="{FBACC736-4CF8-DF4C-ABBF-5DDCFB1EF321}"/>
                    </a:ext>
                  </a:extLst>
                </p:cNvPr>
                <p:cNvSpPr txBox="1">
                  <a:spLocks noRot="1" noChangeAspect="1" noMove="1" noResize="1" noEditPoints="1" noAdjustHandles="1" noChangeArrowheads="1" noChangeShapeType="1" noTextEdit="1"/>
                </p:cNvSpPr>
                <p:nvPr/>
              </p:nvSpPr>
              <p:spPr>
                <a:xfrm>
                  <a:off x="8385823" y="4933436"/>
                  <a:ext cx="1151999" cy="350270"/>
                </a:xfrm>
                <a:prstGeom prst="ellipse">
                  <a:avLst/>
                </a:prstGeom>
                <a:blipFill>
                  <a:blip r:embed="rId3"/>
                  <a:stretch>
                    <a:fillRect/>
                  </a:stretch>
                </a:blipFill>
                <a:ln>
                  <a:solidFill>
                    <a:schemeClr val="tx1"/>
                  </a:solidFill>
                </a:ln>
              </p:spPr>
              <p:txBody>
                <a:bodyPr/>
                <a:lstStyle/>
                <a:p>
                  <a:r>
                    <a:rPr lang="de-DE">
                      <a:noFill/>
                    </a:rPr>
                    <a:t> </a:t>
                  </a:r>
                </a:p>
              </p:txBody>
            </p:sp>
          </mc:Fallback>
        </mc:AlternateContent>
        <p:cxnSp>
          <p:nvCxnSpPr>
            <p:cNvPr id="11" name="Straight Connector 10">
              <a:extLst>
                <a:ext uri="{FF2B5EF4-FFF2-40B4-BE49-F238E27FC236}">
                  <a16:creationId xmlns:a16="http://schemas.microsoft.com/office/drawing/2014/main" id="{22F9185E-754D-0D45-A98C-2D3FFDF6BD80}"/>
                </a:ext>
              </a:extLst>
            </p:cNvPr>
            <p:cNvCxnSpPr>
              <a:cxnSpLocks/>
              <a:stCxn id="10" idx="6"/>
              <a:endCxn id="36" idx="1"/>
            </p:cNvCxnSpPr>
            <p:nvPr/>
          </p:nvCxnSpPr>
          <p:spPr>
            <a:xfrm flipV="1">
              <a:off x="9537822" y="5108570"/>
              <a:ext cx="3521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4A2FDB-BA49-454A-9781-B0C660FC656C}"/>
                </a:ext>
              </a:extLst>
            </p:cNvPr>
            <p:cNvCxnSpPr>
              <a:cxnSpLocks/>
              <a:stCxn id="36" idx="0"/>
              <a:endCxn id="20" idx="4"/>
            </p:cNvCxnSpPr>
            <p:nvPr/>
          </p:nvCxnSpPr>
          <p:spPr>
            <a:xfrm flipV="1">
              <a:off x="9961951" y="4697026"/>
              <a:ext cx="183942" cy="339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60408EB-971F-584F-9C03-A0453CFBC46A}"/>
                </a:ext>
              </a:extLst>
            </p:cNvPr>
            <p:cNvGrpSpPr/>
            <p:nvPr/>
          </p:nvGrpSpPr>
          <p:grpSpPr>
            <a:xfrm>
              <a:off x="9687273" y="4836274"/>
              <a:ext cx="346678" cy="344296"/>
              <a:chOff x="6795975" y="3836437"/>
              <a:chExt cx="346678" cy="344296"/>
            </a:xfrm>
          </p:grpSpPr>
          <p:sp>
            <p:nvSpPr>
              <p:cNvPr id="36" name="Rectangle 35">
                <a:extLst>
                  <a:ext uri="{FF2B5EF4-FFF2-40B4-BE49-F238E27FC236}">
                    <a16:creationId xmlns:a16="http://schemas.microsoft.com/office/drawing/2014/main" id="{46837306-43DF-3D49-BEAE-6D322DD4E848}"/>
                  </a:ext>
                </a:extLst>
              </p:cNvPr>
              <p:cNvSpPr/>
              <p:nvPr/>
            </p:nvSpPr>
            <p:spPr>
              <a:xfrm>
                <a:off x="6998653" y="4036732"/>
                <a:ext cx="144000" cy="14400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23C4B1A-D8D0-9A44-91D8-A376E647ECE2}"/>
                      </a:ext>
                    </a:extLst>
                  </p:cNvPr>
                  <p:cNvSpPr txBox="1"/>
                  <p:nvPr/>
                </p:nvSpPr>
                <p:spPr>
                  <a:xfrm>
                    <a:off x="6795975" y="3836437"/>
                    <a:ext cx="195381" cy="217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b="0" i="1" smtClean="0">
                                  <a:latin typeface="Cambria Math" panose="02040503050406030204" pitchFamily="18" charset="0"/>
                                </a:rPr>
                              </m:ctrlPr>
                            </m:sSubPr>
                            <m:e>
                              <m:r>
                                <a:rPr lang="de-DE" sz="1050" b="0" i="1" smtClean="0">
                                  <a:latin typeface="Cambria Math" panose="02040503050406030204" pitchFamily="18" charset="0"/>
                                </a:rPr>
                                <m:t>𝑓</m:t>
                              </m:r>
                            </m:e>
                            <m:sub>
                              <m:r>
                                <a:rPr lang="de-DE" sz="1050" b="0" i="1" smtClean="0">
                                  <a:latin typeface="Cambria Math" panose="02040503050406030204" pitchFamily="18" charset="0"/>
                                </a:rPr>
                                <m:t>2</m:t>
                              </m:r>
                            </m:sub>
                          </m:sSub>
                        </m:oMath>
                      </m:oMathPara>
                    </a14:m>
                    <a:endParaRPr lang="de-DE" sz="1050" dirty="0"/>
                  </a:p>
                </p:txBody>
              </p:sp>
            </mc:Choice>
            <mc:Fallback xmlns="">
              <p:sp>
                <p:nvSpPr>
                  <p:cNvPr id="37" name="TextBox 36">
                    <a:extLst>
                      <a:ext uri="{FF2B5EF4-FFF2-40B4-BE49-F238E27FC236}">
                        <a16:creationId xmlns:a16="http://schemas.microsoft.com/office/drawing/2014/main" id="{823C4B1A-D8D0-9A44-91D8-A376E647ECE2}"/>
                      </a:ext>
                    </a:extLst>
                  </p:cNvPr>
                  <p:cNvSpPr txBox="1">
                    <a:spLocks noRot="1" noChangeAspect="1" noMove="1" noResize="1" noEditPoints="1" noAdjustHandles="1" noChangeArrowheads="1" noChangeShapeType="1" noTextEdit="1"/>
                  </p:cNvSpPr>
                  <p:nvPr/>
                </p:nvSpPr>
                <p:spPr>
                  <a:xfrm>
                    <a:off x="6795975" y="3836437"/>
                    <a:ext cx="195381" cy="217955"/>
                  </a:xfrm>
                  <a:prstGeom prst="rect">
                    <a:avLst/>
                  </a:prstGeom>
                  <a:blipFill>
                    <a:blip r:embed="rId4"/>
                    <a:stretch>
                      <a:fillRect l="-40000" r="-20000" b="-41667"/>
                    </a:stretch>
                  </a:blipFill>
                </p:spPr>
                <p:txBody>
                  <a:bodyPr/>
                  <a:lstStyle/>
                  <a:p>
                    <a:r>
                      <a:rPr lang="de-DE">
                        <a:noFill/>
                      </a:rPr>
                      <a:t> </a:t>
                    </a:r>
                  </a:p>
                </p:txBody>
              </p:sp>
            </mc:Fallback>
          </mc:AlternateContent>
        </p:grpSp>
        <p:cxnSp>
          <p:nvCxnSpPr>
            <p:cNvPr id="14" name="Straight Connector 13">
              <a:extLst>
                <a:ext uri="{FF2B5EF4-FFF2-40B4-BE49-F238E27FC236}">
                  <a16:creationId xmlns:a16="http://schemas.microsoft.com/office/drawing/2014/main" id="{6A42F548-03E2-6D48-9007-A4BC910AA50D}"/>
                </a:ext>
              </a:extLst>
            </p:cNvPr>
            <p:cNvCxnSpPr>
              <a:cxnSpLocks/>
              <a:stCxn id="20" idx="4"/>
              <a:endCxn id="34" idx="0"/>
            </p:cNvCxnSpPr>
            <p:nvPr/>
          </p:nvCxnSpPr>
          <p:spPr>
            <a:xfrm>
              <a:off x="10145894" y="4697026"/>
              <a:ext cx="185639" cy="339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B6931A-1553-9647-BCE9-21AD6D278CFA}"/>
                </a:ext>
              </a:extLst>
            </p:cNvPr>
            <p:cNvCxnSpPr>
              <a:cxnSpLocks/>
              <a:stCxn id="21" idx="0"/>
              <a:endCxn id="34" idx="2"/>
            </p:cNvCxnSpPr>
            <p:nvPr/>
          </p:nvCxnSpPr>
          <p:spPr>
            <a:xfrm flipV="1">
              <a:off x="10145894" y="5180570"/>
              <a:ext cx="185639" cy="335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9D058A-B12E-6346-93F9-9F23294FCF4E}"/>
                </a:ext>
              </a:extLst>
            </p:cNvPr>
            <p:cNvCxnSpPr>
              <a:cxnSpLocks/>
              <a:stCxn id="34" idx="3"/>
              <a:endCxn id="19" idx="2"/>
            </p:cNvCxnSpPr>
            <p:nvPr/>
          </p:nvCxnSpPr>
          <p:spPr>
            <a:xfrm>
              <a:off x="10403532" y="5108571"/>
              <a:ext cx="2831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50E2561-4CF7-AA45-8545-9A9F49C32297}"/>
                </a:ext>
              </a:extLst>
            </p:cNvPr>
            <p:cNvGrpSpPr/>
            <p:nvPr/>
          </p:nvGrpSpPr>
          <p:grpSpPr>
            <a:xfrm>
              <a:off x="10259532" y="4836274"/>
              <a:ext cx="339382" cy="344296"/>
              <a:chOff x="7368234" y="3836437"/>
              <a:chExt cx="339382" cy="344296"/>
            </a:xfrm>
          </p:grpSpPr>
          <p:sp>
            <p:nvSpPr>
              <p:cNvPr id="34" name="Rectangle 33">
                <a:extLst>
                  <a:ext uri="{FF2B5EF4-FFF2-40B4-BE49-F238E27FC236}">
                    <a16:creationId xmlns:a16="http://schemas.microsoft.com/office/drawing/2014/main" id="{2819204B-0553-4B4F-A76E-C7F8DF0E3F6F}"/>
                  </a:ext>
                </a:extLst>
              </p:cNvPr>
              <p:cNvSpPr/>
              <p:nvPr/>
            </p:nvSpPr>
            <p:spPr>
              <a:xfrm>
                <a:off x="7368234" y="403673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500183E-70BA-AB43-B900-C9F964165FBB}"/>
                      </a:ext>
                    </a:extLst>
                  </p:cNvPr>
                  <p:cNvSpPr txBox="1"/>
                  <p:nvPr/>
                </p:nvSpPr>
                <p:spPr>
                  <a:xfrm>
                    <a:off x="7512235" y="3836437"/>
                    <a:ext cx="195381" cy="217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b="0" i="1" smtClean="0">
                                  <a:latin typeface="Cambria Math" panose="02040503050406030204" pitchFamily="18" charset="0"/>
                                </a:rPr>
                              </m:ctrlPr>
                            </m:sSubPr>
                            <m:e>
                              <m:r>
                                <a:rPr lang="de-DE" sz="1050" b="0" i="1" smtClean="0">
                                  <a:latin typeface="Cambria Math" panose="02040503050406030204" pitchFamily="18" charset="0"/>
                                </a:rPr>
                                <m:t>𝑓</m:t>
                              </m:r>
                            </m:e>
                            <m:sub>
                              <m:r>
                                <a:rPr lang="de-DE" sz="1050" b="0" i="1" smtClean="0">
                                  <a:latin typeface="Cambria Math" panose="02040503050406030204" pitchFamily="18" charset="0"/>
                                </a:rPr>
                                <m:t>3</m:t>
                              </m:r>
                            </m:sub>
                          </m:sSub>
                        </m:oMath>
                      </m:oMathPara>
                    </a14:m>
                    <a:endParaRPr lang="de-DE" sz="1050" dirty="0"/>
                  </a:p>
                </p:txBody>
              </p:sp>
            </mc:Choice>
            <mc:Fallback xmlns="">
              <p:sp>
                <p:nvSpPr>
                  <p:cNvPr id="35" name="TextBox 34">
                    <a:extLst>
                      <a:ext uri="{FF2B5EF4-FFF2-40B4-BE49-F238E27FC236}">
                        <a16:creationId xmlns:a16="http://schemas.microsoft.com/office/drawing/2014/main" id="{E500183E-70BA-AB43-B900-C9F964165FBB}"/>
                      </a:ext>
                    </a:extLst>
                  </p:cNvPr>
                  <p:cNvSpPr txBox="1">
                    <a:spLocks noRot="1" noChangeAspect="1" noMove="1" noResize="1" noEditPoints="1" noAdjustHandles="1" noChangeArrowheads="1" noChangeShapeType="1" noTextEdit="1"/>
                  </p:cNvSpPr>
                  <p:nvPr/>
                </p:nvSpPr>
                <p:spPr>
                  <a:xfrm>
                    <a:off x="7512235" y="3836437"/>
                    <a:ext cx="195381" cy="217955"/>
                  </a:xfrm>
                  <a:prstGeom prst="rect">
                    <a:avLst/>
                  </a:prstGeom>
                  <a:blipFill>
                    <a:blip r:embed="rId5"/>
                    <a:stretch>
                      <a:fillRect l="-40000" r="-20000" b="-4166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D1D533E-DA90-C947-A158-13D7EF1AF213}"/>
                    </a:ext>
                  </a:extLst>
                </p:cNvPr>
                <p:cNvSpPr txBox="1"/>
                <p:nvPr/>
              </p:nvSpPr>
              <p:spPr>
                <a:xfrm>
                  <a:off x="10686670" y="4933436"/>
                  <a:ext cx="1151999"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𝑇𝑟𝑒𝑎𝑡</m:t>
                        </m:r>
                      </m:oMath>
                    </m:oMathPara>
                  </a14:m>
                  <a:endParaRPr lang="de-DE" sz="1200" dirty="0"/>
                </a:p>
              </p:txBody>
            </p:sp>
          </mc:Choice>
          <mc:Fallback xmlns="">
            <p:sp>
              <p:nvSpPr>
                <p:cNvPr id="19" name="TextBox 18">
                  <a:extLst>
                    <a:ext uri="{FF2B5EF4-FFF2-40B4-BE49-F238E27FC236}">
                      <a16:creationId xmlns:a16="http://schemas.microsoft.com/office/drawing/2014/main" id="{0D1D533E-DA90-C947-A158-13D7EF1AF213}"/>
                    </a:ext>
                  </a:extLst>
                </p:cNvPr>
                <p:cNvSpPr txBox="1">
                  <a:spLocks noRot="1" noChangeAspect="1" noMove="1" noResize="1" noEditPoints="1" noAdjustHandles="1" noChangeArrowheads="1" noChangeShapeType="1" noTextEdit="1"/>
                </p:cNvSpPr>
                <p:nvPr/>
              </p:nvSpPr>
              <p:spPr>
                <a:xfrm>
                  <a:off x="10686670" y="4933436"/>
                  <a:ext cx="1151999" cy="350270"/>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E2D9FE-F6EF-D048-BFC5-8EDE27F6A1F2}"/>
                    </a:ext>
                  </a:extLst>
                </p:cNvPr>
                <p:cNvSpPr txBox="1"/>
                <p:nvPr/>
              </p:nvSpPr>
              <p:spPr>
                <a:xfrm>
                  <a:off x="9569893" y="4346756"/>
                  <a:ext cx="1151999"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𝐸𝑝𝑖𝑑</m:t>
                        </m:r>
                      </m:oMath>
                    </m:oMathPara>
                  </a14:m>
                  <a:endParaRPr lang="de-DE" sz="1200" dirty="0"/>
                </a:p>
              </p:txBody>
            </p:sp>
          </mc:Choice>
          <mc:Fallback xmlns="">
            <p:sp>
              <p:nvSpPr>
                <p:cNvPr id="20" name="TextBox 19">
                  <a:extLst>
                    <a:ext uri="{FF2B5EF4-FFF2-40B4-BE49-F238E27FC236}">
                      <a16:creationId xmlns:a16="http://schemas.microsoft.com/office/drawing/2014/main" id="{64E2D9FE-F6EF-D048-BFC5-8EDE27F6A1F2}"/>
                    </a:ext>
                  </a:extLst>
                </p:cNvPr>
                <p:cNvSpPr txBox="1">
                  <a:spLocks noRot="1" noChangeAspect="1" noMove="1" noResize="1" noEditPoints="1" noAdjustHandles="1" noChangeArrowheads="1" noChangeShapeType="1" noTextEdit="1"/>
                </p:cNvSpPr>
                <p:nvPr/>
              </p:nvSpPr>
              <p:spPr>
                <a:xfrm>
                  <a:off x="9569893" y="4346756"/>
                  <a:ext cx="1151999" cy="350270"/>
                </a:xfrm>
                <a:prstGeom prst="ellipse">
                  <a:avLst/>
                </a:prstGeom>
                <a:blipFill>
                  <a:blip r:embed="rId7"/>
                  <a:stretch>
                    <a:fillRect b="-1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D067F98-2382-4940-ACA9-878C8228377F}"/>
                    </a:ext>
                  </a:extLst>
                </p:cNvPr>
                <p:cNvSpPr txBox="1"/>
                <p:nvPr/>
              </p:nvSpPr>
              <p:spPr>
                <a:xfrm>
                  <a:off x="9569893" y="5516401"/>
                  <a:ext cx="1151999"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𝑆𝑖𝑐𝑘</m:t>
                        </m:r>
                      </m:oMath>
                    </m:oMathPara>
                  </a14:m>
                  <a:endParaRPr lang="de-DE" sz="1200" dirty="0">
                    <a:solidFill>
                      <a:schemeClr val="accent1"/>
                    </a:solidFill>
                  </a:endParaRPr>
                </a:p>
              </p:txBody>
            </p:sp>
          </mc:Choice>
          <mc:Fallback xmlns="">
            <p:sp>
              <p:nvSpPr>
                <p:cNvPr id="21" name="TextBox 20">
                  <a:extLst>
                    <a:ext uri="{FF2B5EF4-FFF2-40B4-BE49-F238E27FC236}">
                      <a16:creationId xmlns:a16="http://schemas.microsoft.com/office/drawing/2014/main" id="{BD067F98-2382-4940-ACA9-878C8228377F}"/>
                    </a:ext>
                  </a:extLst>
                </p:cNvPr>
                <p:cNvSpPr txBox="1">
                  <a:spLocks noRot="1" noChangeAspect="1" noMove="1" noResize="1" noEditPoints="1" noAdjustHandles="1" noChangeArrowheads="1" noChangeShapeType="1" noTextEdit="1"/>
                </p:cNvSpPr>
                <p:nvPr/>
              </p:nvSpPr>
              <p:spPr>
                <a:xfrm>
                  <a:off x="9569893" y="5516401"/>
                  <a:ext cx="1151999" cy="350270"/>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22" name="Straight Connector 21">
              <a:extLst>
                <a:ext uri="{FF2B5EF4-FFF2-40B4-BE49-F238E27FC236}">
                  <a16:creationId xmlns:a16="http://schemas.microsoft.com/office/drawing/2014/main" id="{D753F7A3-0E0E-F24D-BAFC-98114E4AB48C}"/>
                </a:ext>
              </a:extLst>
            </p:cNvPr>
            <p:cNvCxnSpPr>
              <a:cxnSpLocks/>
              <a:stCxn id="36" idx="2"/>
              <a:endCxn id="21" idx="0"/>
            </p:cNvCxnSpPr>
            <p:nvPr/>
          </p:nvCxnSpPr>
          <p:spPr>
            <a:xfrm>
              <a:off x="9961951" y="5180570"/>
              <a:ext cx="183942" cy="335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2C751E-CB3C-0649-A47A-5A894C751153}"/>
                    </a:ext>
                  </a:extLst>
                </p:cNvPr>
                <p:cNvSpPr txBox="1"/>
                <p:nvPr/>
              </p:nvSpPr>
              <p:spPr>
                <a:xfrm>
                  <a:off x="8385823" y="4009623"/>
                  <a:ext cx="1151999" cy="249092"/>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panose="02040503050406030204" pitchFamily="18" charset="0"/>
                          </a:rPr>
                          <m:t>𝑅𝑒𝑠𝑡𝑟𝑖𝑐𝑡</m:t>
                        </m:r>
                      </m:oMath>
                    </m:oMathPara>
                  </a14:m>
                  <a:endParaRPr lang="de-DE" sz="1200" dirty="0"/>
                </a:p>
              </p:txBody>
            </p:sp>
          </mc:Choice>
          <mc:Fallback xmlns="">
            <p:sp>
              <p:nvSpPr>
                <p:cNvPr id="23" name="TextBox 22">
                  <a:extLst>
                    <a:ext uri="{FF2B5EF4-FFF2-40B4-BE49-F238E27FC236}">
                      <a16:creationId xmlns:a16="http://schemas.microsoft.com/office/drawing/2014/main" id="{082C751E-CB3C-0649-A47A-5A894C751153}"/>
                    </a:ext>
                  </a:extLst>
                </p:cNvPr>
                <p:cNvSpPr txBox="1">
                  <a:spLocks noRot="1" noChangeAspect="1" noMove="1" noResize="1" noEditPoints="1" noAdjustHandles="1" noChangeArrowheads="1" noChangeShapeType="1" noTextEdit="1"/>
                </p:cNvSpPr>
                <p:nvPr/>
              </p:nvSpPr>
              <p:spPr>
                <a:xfrm>
                  <a:off x="8385823" y="4009623"/>
                  <a:ext cx="1151999" cy="249092"/>
                </a:xfrm>
                <a:prstGeom prst="rect">
                  <a:avLst/>
                </a:prstGeom>
                <a:blipFill>
                  <a:blip r:embed="rId9"/>
                  <a:stretch>
                    <a:fillRect b="-666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95442A5-B0A5-8D48-AC2B-466C8D04316A}"/>
                    </a:ext>
                  </a:extLst>
                </p:cNvPr>
                <p:cNvSpPr txBox="1"/>
                <p:nvPr/>
              </p:nvSpPr>
              <p:spPr>
                <a:xfrm>
                  <a:off x="10686670" y="3886764"/>
                  <a:ext cx="1151999" cy="494811"/>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𝑈𝑡𝑖𝑙</m:t>
                        </m:r>
                      </m:oMath>
                    </m:oMathPara>
                  </a14:m>
                  <a:endParaRPr lang="de-DE" sz="1200" dirty="0"/>
                </a:p>
              </p:txBody>
            </p:sp>
          </mc:Choice>
          <mc:Fallback xmlns="">
            <p:sp>
              <p:nvSpPr>
                <p:cNvPr id="24" name="TextBox 23">
                  <a:extLst>
                    <a:ext uri="{FF2B5EF4-FFF2-40B4-BE49-F238E27FC236}">
                      <a16:creationId xmlns:a16="http://schemas.microsoft.com/office/drawing/2014/main" id="{F95442A5-B0A5-8D48-AC2B-466C8D04316A}"/>
                    </a:ext>
                  </a:extLst>
                </p:cNvPr>
                <p:cNvSpPr txBox="1">
                  <a:spLocks noRot="1" noChangeAspect="1" noMove="1" noResize="1" noEditPoints="1" noAdjustHandles="1" noChangeArrowheads="1" noChangeShapeType="1" noTextEdit="1"/>
                </p:cNvSpPr>
                <p:nvPr/>
              </p:nvSpPr>
              <p:spPr>
                <a:xfrm>
                  <a:off x="10686670" y="3886764"/>
                  <a:ext cx="1151999" cy="494811"/>
                </a:xfrm>
                <a:prstGeom prst="diamond">
                  <a:avLst/>
                </a:prstGeom>
                <a:blipFill>
                  <a:blip r:embed="rId10"/>
                  <a:stretch>
                    <a:fillRect/>
                  </a:stretch>
                </a:blipFill>
                <a:ln>
                  <a:solidFill>
                    <a:schemeClr val="tx1"/>
                  </a:solidFill>
                </a:ln>
              </p:spPr>
              <p:txBody>
                <a:bodyPr/>
                <a:lstStyle/>
                <a:p>
                  <a:r>
                    <a:rPr lang="de-DE">
                      <a:noFill/>
                    </a:rPr>
                    <a:t> </a:t>
                  </a:r>
                </a:p>
              </p:txBody>
            </p:sp>
          </mc:Fallback>
        </mc:AlternateContent>
        <p:cxnSp>
          <p:nvCxnSpPr>
            <p:cNvPr id="25" name="Straight Connector 24">
              <a:extLst>
                <a:ext uri="{FF2B5EF4-FFF2-40B4-BE49-F238E27FC236}">
                  <a16:creationId xmlns:a16="http://schemas.microsoft.com/office/drawing/2014/main" id="{5BBB4EBA-0BA2-1A4C-A1A0-B2F830F99B53}"/>
                </a:ext>
              </a:extLst>
            </p:cNvPr>
            <p:cNvCxnSpPr>
              <a:cxnSpLocks/>
              <a:stCxn id="10" idx="0"/>
              <a:endCxn id="27" idx="2"/>
            </p:cNvCxnSpPr>
            <p:nvPr/>
          </p:nvCxnSpPr>
          <p:spPr>
            <a:xfrm flipV="1">
              <a:off x="8961823" y="4689127"/>
              <a:ext cx="0" cy="244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FC2DE5-E455-E94E-90E1-1D6C2EA31958}"/>
                </a:ext>
              </a:extLst>
            </p:cNvPr>
            <p:cNvCxnSpPr>
              <a:cxnSpLocks/>
              <a:stCxn id="27" idx="0"/>
              <a:endCxn id="23" idx="2"/>
            </p:cNvCxnSpPr>
            <p:nvPr/>
          </p:nvCxnSpPr>
          <p:spPr>
            <a:xfrm flipV="1">
              <a:off x="8961823" y="4258715"/>
              <a:ext cx="0" cy="286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D46B185-7819-A24D-AF17-9C684BC93B3A}"/>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cxnSp>
          <p:nvCxnSpPr>
            <p:cNvPr id="28" name="Straight Connector 27">
              <a:extLst>
                <a:ext uri="{FF2B5EF4-FFF2-40B4-BE49-F238E27FC236}">
                  <a16:creationId xmlns:a16="http://schemas.microsoft.com/office/drawing/2014/main" id="{29548D2F-55C2-5544-B8B0-4A716B4736C8}"/>
                </a:ext>
              </a:extLst>
            </p:cNvPr>
            <p:cNvCxnSpPr>
              <a:cxnSpLocks/>
              <a:stCxn id="23" idx="3"/>
              <a:endCxn id="31" idx="1"/>
            </p:cNvCxnSpPr>
            <p:nvPr/>
          </p:nvCxnSpPr>
          <p:spPr>
            <a:xfrm>
              <a:off x="9537822" y="4134169"/>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39E67D-9A56-8844-AAA0-61AAB6B84057}"/>
                </a:ext>
              </a:extLst>
            </p:cNvPr>
            <p:cNvCxnSpPr>
              <a:cxnSpLocks/>
              <a:stCxn id="20" idx="0"/>
              <a:endCxn id="31" idx="2"/>
            </p:cNvCxnSpPr>
            <p:nvPr/>
          </p:nvCxnSpPr>
          <p:spPr>
            <a:xfrm flipV="1">
              <a:off x="10145894" y="4206170"/>
              <a:ext cx="0" cy="140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7159DE-DB43-0643-9A08-E6A8EB2A7B0A}"/>
                </a:ext>
              </a:extLst>
            </p:cNvPr>
            <p:cNvCxnSpPr>
              <a:cxnSpLocks/>
              <a:stCxn id="31" idx="3"/>
              <a:endCxn id="24" idx="1"/>
            </p:cNvCxnSpPr>
            <p:nvPr/>
          </p:nvCxnSpPr>
          <p:spPr>
            <a:xfrm flipV="1">
              <a:off x="10217893" y="4134169"/>
              <a:ext cx="46877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6FA8180-8369-1F4A-9478-762D9B71ED00}"/>
                </a:ext>
              </a:extLst>
            </p:cNvPr>
            <p:cNvSpPr/>
            <p:nvPr/>
          </p:nvSpPr>
          <p:spPr>
            <a:xfrm>
              <a:off x="10073893" y="4062170"/>
              <a:ext cx="143999" cy="143999"/>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CF94FFC-70FE-4E43-8524-90C59D556F41}"/>
                    </a:ext>
                  </a:extLst>
                </p:cNvPr>
                <p:cNvSpPr txBox="1"/>
                <p:nvPr/>
              </p:nvSpPr>
              <p:spPr>
                <a:xfrm>
                  <a:off x="10217894" y="3874037"/>
                  <a:ext cx="218215" cy="217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b="0" i="1" smtClean="0">
                                <a:latin typeface="Cambria Math" panose="02040503050406030204" pitchFamily="18" charset="0"/>
                              </a:rPr>
                            </m:ctrlPr>
                          </m:sSubPr>
                          <m:e>
                            <m:r>
                              <a:rPr lang="de-DE" sz="1050" b="0" i="1" smtClean="0">
                                <a:latin typeface="Cambria Math" panose="02040503050406030204" pitchFamily="18" charset="0"/>
                              </a:rPr>
                              <m:t>𝑓</m:t>
                            </m:r>
                          </m:e>
                          <m:sub>
                            <m:r>
                              <a:rPr lang="de-DE" sz="1050" b="0" i="1" smtClean="0">
                                <a:latin typeface="Cambria Math" panose="02040503050406030204" pitchFamily="18" charset="0"/>
                              </a:rPr>
                              <m:t>𝑈</m:t>
                            </m:r>
                          </m:sub>
                        </m:sSub>
                      </m:oMath>
                    </m:oMathPara>
                  </a14:m>
                  <a:endParaRPr lang="de-DE" sz="1050" dirty="0"/>
                </a:p>
              </p:txBody>
            </p:sp>
          </mc:Choice>
          <mc:Fallback xmlns="">
            <p:sp>
              <p:nvSpPr>
                <p:cNvPr id="32" name="TextBox 31">
                  <a:extLst>
                    <a:ext uri="{FF2B5EF4-FFF2-40B4-BE49-F238E27FC236}">
                      <a16:creationId xmlns:a16="http://schemas.microsoft.com/office/drawing/2014/main" id="{7CF94FFC-70FE-4E43-8524-90C59D556F41}"/>
                    </a:ext>
                  </a:extLst>
                </p:cNvPr>
                <p:cNvSpPr txBox="1">
                  <a:spLocks noRot="1" noChangeAspect="1" noMove="1" noResize="1" noEditPoints="1" noAdjustHandles="1" noChangeArrowheads="1" noChangeShapeType="1" noTextEdit="1"/>
                </p:cNvSpPr>
                <p:nvPr/>
              </p:nvSpPr>
              <p:spPr>
                <a:xfrm>
                  <a:off x="10217894" y="3874037"/>
                  <a:ext cx="218215" cy="217956"/>
                </a:xfrm>
                <a:prstGeom prst="rect">
                  <a:avLst/>
                </a:prstGeom>
                <a:blipFill>
                  <a:blip r:embed="rId11"/>
                  <a:stretch>
                    <a:fillRect l="-33333" r="-16667" b="-41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BF2B420-6AF6-7A4A-A82A-1B075ECE1D07}"/>
                    </a:ext>
                  </a:extLst>
                </p:cNvPr>
                <p:cNvSpPr txBox="1"/>
                <p:nvPr/>
              </p:nvSpPr>
              <p:spPr>
                <a:xfrm>
                  <a:off x="9037990" y="4337993"/>
                  <a:ext cx="191143" cy="217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b="0" i="1" smtClean="0">
                                <a:latin typeface="Cambria Math" panose="02040503050406030204" pitchFamily="18" charset="0"/>
                              </a:rPr>
                            </m:ctrlPr>
                          </m:sSubPr>
                          <m:e>
                            <m:r>
                              <a:rPr lang="de-DE" sz="1050" b="0" i="1" smtClean="0">
                                <a:latin typeface="Cambria Math" panose="02040503050406030204" pitchFamily="18" charset="0"/>
                              </a:rPr>
                              <m:t>𝑓</m:t>
                            </m:r>
                          </m:e>
                          <m:sub>
                            <m:r>
                              <a:rPr lang="de-DE" sz="1050" b="0" i="1" smtClean="0">
                                <a:latin typeface="Cambria Math" panose="02040503050406030204" pitchFamily="18" charset="0"/>
                              </a:rPr>
                              <m:t>1</m:t>
                            </m:r>
                          </m:sub>
                        </m:sSub>
                      </m:oMath>
                    </m:oMathPara>
                  </a14:m>
                  <a:endParaRPr lang="de-DE" sz="1050" dirty="0"/>
                </a:p>
              </p:txBody>
            </p:sp>
          </mc:Choice>
          <mc:Fallback xmlns="">
            <p:sp>
              <p:nvSpPr>
                <p:cNvPr id="33" name="TextBox 32">
                  <a:extLst>
                    <a:ext uri="{FF2B5EF4-FFF2-40B4-BE49-F238E27FC236}">
                      <a16:creationId xmlns:a16="http://schemas.microsoft.com/office/drawing/2014/main" id="{9BF2B420-6AF6-7A4A-A82A-1B075ECE1D07}"/>
                    </a:ext>
                  </a:extLst>
                </p:cNvPr>
                <p:cNvSpPr txBox="1">
                  <a:spLocks noRot="1" noChangeAspect="1" noMove="1" noResize="1" noEditPoints="1" noAdjustHandles="1" noChangeArrowheads="1" noChangeShapeType="1" noTextEdit="1"/>
                </p:cNvSpPr>
                <p:nvPr/>
              </p:nvSpPr>
              <p:spPr>
                <a:xfrm>
                  <a:off x="9037990" y="4337993"/>
                  <a:ext cx="191143" cy="217956"/>
                </a:xfrm>
                <a:prstGeom prst="rect">
                  <a:avLst/>
                </a:prstGeom>
                <a:blipFill>
                  <a:blip r:embed="rId12"/>
                  <a:stretch>
                    <a:fillRect l="-36364" r="-9091" b="-41667"/>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4DE25FA0-047B-2540-B8FF-7B1F07FB233D}"/>
              </a:ext>
            </a:extLst>
          </p:cNvPr>
          <p:cNvGrpSpPr/>
          <p:nvPr/>
        </p:nvGrpSpPr>
        <p:grpSpPr>
          <a:xfrm>
            <a:off x="9033671" y="3316695"/>
            <a:ext cx="2963979" cy="1092064"/>
            <a:chOff x="7187033" y="1605827"/>
            <a:chExt cx="4649231" cy="1712987"/>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D051A88-01B5-FA40-AF80-9E0B1D2524DF}"/>
                    </a:ext>
                  </a:extLst>
                </p:cNvPr>
                <p:cNvSpPr txBox="1"/>
                <p:nvPr/>
              </p:nvSpPr>
              <p:spPr>
                <a:xfrm>
                  <a:off x="7514544" y="1976896"/>
                  <a:ext cx="1152001"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panose="02040503050406030204" pitchFamily="18" charset="0"/>
                          </a:rPr>
                          <m:t>𝑇𝑟𝑎𝑓𝑓𝑖𝑐</m:t>
                        </m:r>
                      </m:oMath>
                    </m:oMathPara>
                  </a14:m>
                  <a:endParaRPr lang="de-DE" sz="1200" dirty="0"/>
                </a:p>
              </p:txBody>
            </p:sp>
          </mc:Choice>
          <mc:Fallback xmlns="">
            <p:sp>
              <p:nvSpPr>
                <p:cNvPr id="39" name="TextBox 38">
                  <a:extLst>
                    <a:ext uri="{FF2B5EF4-FFF2-40B4-BE49-F238E27FC236}">
                      <a16:creationId xmlns:a16="http://schemas.microsoft.com/office/drawing/2014/main" id="{ED051A88-01B5-FA40-AF80-9E0B1D2524DF}"/>
                    </a:ext>
                  </a:extLst>
                </p:cNvPr>
                <p:cNvSpPr txBox="1">
                  <a:spLocks noRot="1" noChangeAspect="1" noMove="1" noResize="1" noEditPoints="1" noAdjustHandles="1" noChangeArrowheads="1" noChangeShapeType="1" noTextEdit="1"/>
                </p:cNvSpPr>
                <p:nvPr/>
              </p:nvSpPr>
              <p:spPr>
                <a:xfrm>
                  <a:off x="7514544" y="1976896"/>
                  <a:ext cx="1152001" cy="350270"/>
                </a:xfrm>
                <a:prstGeom prst="ellipse">
                  <a:avLst/>
                </a:prstGeom>
                <a:blipFill>
                  <a:blip r:embed="rId13"/>
                  <a:stretch>
                    <a:fillRect b="-15789"/>
                  </a:stretch>
                </a:blipFill>
                <a:ln>
                  <a:solidFill>
                    <a:schemeClr val="tx1"/>
                  </a:solidFill>
                </a:ln>
              </p:spPr>
              <p:txBody>
                <a:bodyPr/>
                <a:lstStyle/>
                <a:p>
                  <a:r>
                    <a:rPr lang="de-DE">
                      <a:noFill/>
                    </a:rPr>
                    <a:t> </a:t>
                  </a:r>
                </a:p>
              </p:txBody>
            </p:sp>
          </mc:Fallback>
        </mc:AlternateContent>
        <p:cxnSp>
          <p:nvCxnSpPr>
            <p:cNvPr id="41" name="Straight Connector 40">
              <a:extLst>
                <a:ext uri="{FF2B5EF4-FFF2-40B4-BE49-F238E27FC236}">
                  <a16:creationId xmlns:a16="http://schemas.microsoft.com/office/drawing/2014/main" id="{FDE756BA-7801-6849-BB3E-A423FCE2F381}"/>
                </a:ext>
              </a:extLst>
            </p:cNvPr>
            <p:cNvCxnSpPr>
              <a:cxnSpLocks/>
              <a:stCxn id="39" idx="6"/>
              <a:endCxn id="47" idx="2"/>
            </p:cNvCxnSpPr>
            <p:nvPr/>
          </p:nvCxnSpPr>
          <p:spPr>
            <a:xfrm>
              <a:off x="8666545" y="2152032"/>
              <a:ext cx="645454" cy="497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20D2B1-8EA7-E642-8E14-7B0C23CAE9AE}"/>
                </a:ext>
              </a:extLst>
            </p:cNvPr>
            <p:cNvCxnSpPr>
              <a:cxnSpLocks/>
              <a:stCxn id="57" idx="6"/>
              <a:endCxn id="48" idx="2"/>
            </p:cNvCxnSpPr>
            <p:nvPr/>
          </p:nvCxnSpPr>
          <p:spPr>
            <a:xfrm>
              <a:off x="8809807" y="2647446"/>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328BEC8-7368-7B44-9477-31950809B430}"/>
                </a:ext>
              </a:extLst>
            </p:cNvPr>
            <p:cNvCxnSpPr>
              <a:cxnSpLocks/>
              <a:stCxn id="58" idx="6"/>
              <a:endCxn id="48" idx="2"/>
            </p:cNvCxnSpPr>
            <p:nvPr/>
          </p:nvCxnSpPr>
          <p:spPr>
            <a:xfrm>
              <a:off x="9041000" y="3143680"/>
              <a:ext cx="290738"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48B1EB-1937-BC4B-868A-11A47028A479}"/>
                </a:ext>
              </a:extLst>
            </p:cNvPr>
            <p:cNvCxnSpPr>
              <a:cxnSpLocks/>
              <a:stCxn id="48" idx="6"/>
              <a:endCxn id="51" idx="1"/>
            </p:cNvCxnSpPr>
            <p:nvPr/>
          </p:nvCxnSpPr>
          <p:spPr>
            <a:xfrm flipV="1">
              <a:off x="10483739" y="2641113"/>
              <a:ext cx="200524" cy="50256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DA2E228-95E2-A34B-8F5C-25048C6C90B3}"/>
                </a:ext>
              </a:extLst>
            </p:cNvPr>
            <p:cNvCxnSpPr>
              <a:cxnSpLocks/>
              <a:stCxn id="39" idx="6"/>
              <a:endCxn id="46" idx="2"/>
            </p:cNvCxnSpPr>
            <p:nvPr/>
          </p:nvCxnSpPr>
          <p:spPr>
            <a:xfrm>
              <a:off x="8666545" y="2152032"/>
              <a:ext cx="641722"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DD792B7-157A-2F41-974B-9CD312AB1486}"/>
                    </a:ext>
                  </a:extLst>
                </p:cNvPr>
                <p:cNvSpPr txBox="1"/>
                <p:nvPr/>
              </p:nvSpPr>
              <p:spPr>
                <a:xfrm>
                  <a:off x="9308267" y="1976896"/>
                  <a:ext cx="1152001"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𝐷𝑒𝑎𝑡h𝑠</m:t>
                        </m:r>
                      </m:oMath>
                    </m:oMathPara>
                  </a14:m>
                  <a:endParaRPr lang="de-DE" sz="1200" dirty="0"/>
                </a:p>
              </p:txBody>
            </p:sp>
          </mc:Choice>
          <mc:Fallback xmlns="">
            <p:sp>
              <p:nvSpPr>
                <p:cNvPr id="46" name="TextBox 45">
                  <a:extLst>
                    <a:ext uri="{FF2B5EF4-FFF2-40B4-BE49-F238E27FC236}">
                      <a16:creationId xmlns:a16="http://schemas.microsoft.com/office/drawing/2014/main" id="{BDD792B7-157A-2F41-974B-9CD312AB1486}"/>
                    </a:ext>
                  </a:extLst>
                </p:cNvPr>
                <p:cNvSpPr txBox="1">
                  <a:spLocks noRot="1" noChangeAspect="1" noMove="1" noResize="1" noEditPoints="1" noAdjustHandles="1" noChangeArrowheads="1" noChangeShapeType="1" noTextEdit="1"/>
                </p:cNvSpPr>
                <p:nvPr/>
              </p:nvSpPr>
              <p:spPr>
                <a:xfrm>
                  <a:off x="9308267" y="1976896"/>
                  <a:ext cx="1152001" cy="350270"/>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FAB7290-22E0-314A-B179-2F5690289522}"/>
                    </a:ext>
                  </a:extLst>
                </p:cNvPr>
                <p:cNvSpPr txBox="1"/>
                <p:nvPr/>
              </p:nvSpPr>
              <p:spPr>
                <a:xfrm>
                  <a:off x="9311999" y="2474075"/>
                  <a:ext cx="1152001"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𝑁𝑜𝑖𝑠𝑒</m:t>
                        </m:r>
                      </m:oMath>
                    </m:oMathPara>
                  </a14:m>
                  <a:endParaRPr lang="de-DE" sz="1200" dirty="0"/>
                </a:p>
              </p:txBody>
            </p:sp>
          </mc:Choice>
          <mc:Fallback xmlns="">
            <p:sp>
              <p:nvSpPr>
                <p:cNvPr id="47" name="TextBox 46">
                  <a:extLst>
                    <a:ext uri="{FF2B5EF4-FFF2-40B4-BE49-F238E27FC236}">
                      <a16:creationId xmlns:a16="http://schemas.microsoft.com/office/drawing/2014/main" id="{4FAB7290-22E0-314A-B179-2F5690289522}"/>
                    </a:ext>
                  </a:extLst>
                </p:cNvPr>
                <p:cNvSpPr txBox="1">
                  <a:spLocks noRot="1" noChangeAspect="1" noMove="1" noResize="1" noEditPoints="1" noAdjustHandles="1" noChangeArrowheads="1" noChangeShapeType="1" noTextEdit="1"/>
                </p:cNvSpPr>
                <p:nvPr/>
              </p:nvSpPr>
              <p:spPr>
                <a:xfrm>
                  <a:off x="9311999" y="2474075"/>
                  <a:ext cx="1152001" cy="350270"/>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EDDF893-CFBC-1647-B9DA-A066FA85F16F}"/>
                    </a:ext>
                  </a:extLst>
                </p:cNvPr>
                <p:cNvSpPr txBox="1"/>
                <p:nvPr/>
              </p:nvSpPr>
              <p:spPr>
                <a:xfrm>
                  <a:off x="9331739" y="2968544"/>
                  <a:ext cx="1152001"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𝐶𝑜𝑠𝑡</m:t>
                        </m:r>
                      </m:oMath>
                    </m:oMathPara>
                  </a14:m>
                  <a:endParaRPr lang="de-DE" sz="1200" dirty="0">
                    <a:solidFill>
                      <a:schemeClr val="accent1"/>
                    </a:solidFill>
                  </a:endParaRPr>
                </a:p>
              </p:txBody>
            </p:sp>
          </mc:Choice>
          <mc:Fallback xmlns="">
            <p:sp>
              <p:nvSpPr>
                <p:cNvPr id="48" name="TextBox 47">
                  <a:extLst>
                    <a:ext uri="{FF2B5EF4-FFF2-40B4-BE49-F238E27FC236}">
                      <a16:creationId xmlns:a16="http://schemas.microsoft.com/office/drawing/2014/main" id="{3EDDF893-CFBC-1647-B9DA-A066FA85F16F}"/>
                    </a:ext>
                  </a:extLst>
                </p:cNvPr>
                <p:cNvSpPr txBox="1">
                  <a:spLocks noRot="1" noChangeAspect="1" noMove="1" noResize="1" noEditPoints="1" noAdjustHandles="1" noChangeArrowheads="1" noChangeShapeType="1" noTextEdit="1"/>
                </p:cNvSpPr>
                <p:nvPr/>
              </p:nvSpPr>
              <p:spPr>
                <a:xfrm>
                  <a:off x="9331739" y="2968544"/>
                  <a:ext cx="1152001" cy="350270"/>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C82A78D4-81D3-5445-859B-9671D29303F9}"/>
                </a:ext>
              </a:extLst>
            </p:cNvPr>
            <p:cNvCxnSpPr>
              <a:cxnSpLocks/>
              <a:stCxn id="50" idx="2"/>
              <a:endCxn id="48" idx="1"/>
            </p:cNvCxnSpPr>
            <p:nvPr/>
          </p:nvCxnSpPr>
          <p:spPr>
            <a:xfrm>
              <a:off x="8614524" y="1854919"/>
              <a:ext cx="885921" cy="116492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8AA2309-64E9-744F-BE83-F2309D00226F}"/>
                    </a:ext>
                  </a:extLst>
                </p:cNvPr>
                <p:cNvSpPr txBox="1"/>
                <p:nvPr/>
              </p:nvSpPr>
              <p:spPr>
                <a:xfrm>
                  <a:off x="7999243" y="1605827"/>
                  <a:ext cx="1230561" cy="249092"/>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200" b="0" i="1" smtClean="0">
                            <a:latin typeface="Cambria Math" panose="02040503050406030204" pitchFamily="18" charset="0"/>
                          </a:rPr>
                          <m:t>𝐴𝑖𝑟𝑝𝑜𝑟𝑡𝑆𝑖𝑡𝑒</m:t>
                        </m:r>
                      </m:oMath>
                    </m:oMathPara>
                  </a14:m>
                  <a:endParaRPr lang="de-DE" sz="1200" dirty="0"/>
                </a:p>
              </p:txBody>
            </p:sp>
          </mc:Choice>
          <mc:Fallback xmlns="">
            <p:sp>
              <p:nvSpPr>
                <p:cNvPr id="50" name="TextBox 49">
                  <a:extLst>
                    <a:ext uri="{FF2B5EF4-FFF2-40B4-BE49-F238E27FC236}">
                      <a16:creationId xmlns:a16="http://schemas.microsoft.com/office/drawing/2014/main" id="{B8AA2309-64E9-744F-BE83-F2309D00226F}"/>
                    </a:ext>
                  </a:extLst>
                </p:cNvPr>
                <p:cNvSpPr txBox="1">
                  <a:spLocks noRot="1" noChangeAspect="1" noMove="1" noResize="1" noEditPoints="1" noAdjustHandles="1" noChangeArrowheads="1" noChangeShapeType="1" noTextEdit="1"/>
                </p:cNvSpPr>
                <p:nvPr/>
              </p:nvSpPr>
              <p:spPr>
                <a:xfrm>
                  <a:off x="7999243" y="1605827"/>
                  <a:ext cx="1230561" cy="249092"/>
                </a:xfrm>
                <a:prstGeom prst="rect">
                  <a:avLst/>
                </a:prstGeom>
                <a:blipFill>
                  <a:blip r:embed="rId17"/>
                  <a:stretch>
                    <a:fillRect l="-7813" r="-6250" b="-33333"/>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0577633-347C-264B-B7FE-2AD858CBD718}"/>
                    </a:ext>
                  </a:extLst>
                </p:cNvPr>
                <p:cNvSpPr txBox="1"/>
                <p:nvPr/>
              </p:nvSpPr>
              <p:spPr>
                <a:xfrm>
                  <a:off x="10684263" y="2393708"/>
                  <a:ext cx="1152001" cy="494811"/>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m:t>
                        </m:r>
                      </m:oMath>
                    </m:oMathPara>
                  </a14:m>
                  <a:endParaRPr lang="de-DE" sz="1200" dirty="0"/>
                </a:p>
              </p:txBody>
            </p:sp>
          </mc:Choice>
          <mc:Fallback xmlns="">
            <p:sp>
              <p:nvSpPr>
                <p:cNvPr id="51" name="TextBox 50">
                  <a:extLst>
                    <a:ext uri="{FF2B5EF4-FFF2-40B4-BE49-F238E27FC236}">
                      <a16:creationId xmlns:a16="http://schemas.microsoft.com/office/drawing/2014/main" id="{80577633-347C-264B-B7FE-2AD858CBD718}"/>
                    </a:ext>
                  </a:extLst>
                </p:cNvPr>
                <p:cNvSpPr txBox="1">
                  <a:spLocks noRot="1" noChangeAspect="1" noMove="1" noResize="1" noEditPoints="1" noAdjustHandles="1" noChangeArrowheads="1" noChangeShapeType="1" noTextEdit="1"/>
                </p:cNvSpPr>
                <p:nvPr/>
              </p:nvSpPr>
              <p:spPr>
                <a:xfrm>
                  <a:off x="10684263" y="2393708"/>
                  <a:ext cx="1152001" cy="494811"/>
                </a:xfrm>
                <a:prstGeom prst="diamond">
                  <a:avLst/>
                </a:prstGeom>
                <a:blipFill>
                  <a:blip r:embed="rId18"/>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F57A03B7-6FF9-A249-B3F8-4423ABA226ED}"/>
                </a:ext>
              </a:extLst>
            </p:cNvPr>
            <p:cNvCxnSpPr>
              <a:cxnSpLocks/>
              <a:stCxn id="39" idx="6"/>
              <a:endCxn id="47" idx="2"/>
            </p:cNvCxnSpPr>
            <p:nvPr/>
          </p:nvCxnSpPr>
          <p:spPr>
            <a:xfrm>
              <a:off x="8666545" y="2152032"/>
              <a:ext cx="645454" cy="49717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6F3ECD-3FB7-9F49-A1EC-D7CE11A6E20A}"/>
                </a:ext>
              </a:extLst>
            </p:cNvPr>
            <p:cNvCxnSpPr>
              <a:cxnSpLocks/>
              <a:stCxn id="50" idx="2"/>
              <a:endCxn id="47" idx="1"/>
            </p:cNvCxnSpPr>
            <p:nvPr/>
          </p:nvCxnSpPr>
          <p:spPr>
            <a:xfrm>
              <a:off x="8614524" y="1854919"/>
              <a:ext cx="866182" cy="67045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5C7AE81-D652-1A40-A9C0-F2C8E1073BF9}"/>
                </a:ext>
              </a:extLst>
            </p:cNvPr>
            <p:cNvCxnSpPr>
              <a:cxnSpLocks/>
              <a:stCxn id="50" idx="2"/>
              <a:endCxn id="46" idx="1"/>
            </p:cNvCxnSpPr>
            <p:nvPr/>
          </p:nvCxnSpPr>
          <p:spPr>
            <a:xfrm>
              <a:off x="8614524" y="1854919"/>
              <a:ext cx="862449" cy="17327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8C16A70-0D08-9146-B1E4-0E3D079EEC95}"/>
                </a:ext>
              </a:extLst>
            </p:cNvPr>
            <p:cNvCxnSpPr>
              <a:cxnSpLocks/>
              <a:stCxn id="47" idx="6"/>
              <a:endCxn id="51" idx="1"/>
            </p:cNvCxnSpPr>
            <p:nvPr/>
          </p:nvCxnSpPr>
          <p:spPr>
            <a:xfrm flipV="1">
              <a:off x="10464000" y="2641113"/>
              <a:ext cx="220264" cy="8097"/>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3E2417-E224-FC41-AF94-691105378D30}"/>
                </a:ext>
              </a:extLst>
            </p:cNvPr>
            <p:cNvCxnSpPr>
              <a:cxnSpLocks/>
              <a:stCxn id="46" idx="6"/>
              <a:endCxn id="51" idx="1"/>
            </p:cNvCxnSpPr>
            <p:nvPr/>
          </p:nvCxnSpPr>
          <p:spPr>
            <a:xfrm>
              <a:off x="10460267" y="2152032"/>
              <a:ext cx="223996" cy="48908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7882D76-7A77-8F43-A24B-259B3B3AA95A}"/>
                    </a:ext>
                  </a:extLst>
                </p:cNvPr>
                <p:cNvSpPr txBox="1"/>
                <p:nvPr/>
              </p:nvSpPr>
              <p:spPr>
                <a:xfrm>
                  <a:off x="7418225" y="2472311"/>
                  <a:ext cx="1391581"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𝐿𝑖𝑡𝑖𝑔𝑎𝑡𝑖𝑜𝑛</m:t>
                        </m:r>
                      </m:oMath>
                    </m:oMathPara>
                  </a14:m>
                  <a:endParaRPr lang="de-DE" sz="1200" dirty="0"/>
                </a:p>
              </p:txBody>
            </p:sp>
          </mc:Choice>
          <mc:Fallback xmlns="">
            <p:sp>
              <p:nvSpPr>
                <p:cNvPr id="57" name="TextBox 56">
                  <a:extLst>
                    <a:ext uri="{FF2B5EF4-FFF2-40B4-BE49-F238E27FC236}">
                      <a16:creationId xmlns:a16="http://schemas.microsoft.com/office/drawing/2014/main" id="{97882D76-7A77-8F43-A24B-259B3B3AA95A}"/>
                    </a:ext>
                  </a:extLst>
                </p:cNvPr>
                <p:cNvSpPr txBox="1">
                  <a:spLocks noRot="1" noChangeAspect="1" noMove="1" noResize="1" noEditPoints="1" noAdjustHandles="1" noChangeArrowheads="1" noChangeShapeType="1" noTextEdit="1"/>
                </p:cNvSpPr>
                <p:nvPr/>
              </p:nvSpPr>
              <p:spPr>
                <a:xfrm>
                  <a:off x="7418225" y="2472311"/>
                  <a:ext cx="1391581" cy="350270"/>
                </a:xfrm>
                <a:prstGeom prst="ellipse">
                  <a:avLst/>
                </a:prstGeom>
                <a:blipFill>
                  <a:blip r:embed="rId19"/>
                  <a:stretch>
                    <a:fillRect b="-15789"/>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9C4D9F4-78F9-DD44-9D0C-17D3F91AE071}"/>
                    </a:ext>
                  </a:extLst>
                </p:cNvPr>
                <p:cNvSpPr txBox="1"/>
                <p:nvPr/>
              </p:nvSpPr>
              <p:spPr>
                <a:xfrm>
                  <a:off x="7187033" y="2968544"/>
                  <a:ext cx="1853967" cy="35027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𝐶𝑜𝑛𝑠𝑡𝑟𝑢𝑐𝑡𝑖𝑜𝑛</m:t>
                        </m:r>
                      </m:oMath>
                    </m:oMathPara>
                  </a14:m>
                  <a:endParaRPr lang="de-DE" sz="1200" dirty="0">
                    <a:solidFill>
                      <a:schemeClr val="accent1"/>
                    </a:solidFill>
                  </a:endParaRPr>
                </a:p>
              </p:txBody>
            </p:sp>
          </mc:Choice>
          <mc:Fallback xmlns="">
            <p:sp>
              <p:nvSpPr>
                <p:cNvPr id="58" name="TextBox 57">
                  <a:extLst>
                    <a:ext uri="{FF2B5EF4-FFF2-40B4-BE49-F238E27FC236}">
                      <a16:creationId xmlns:a16="http://schemas.microsoft.com/office/drawing/2014/main" id="{09C4D9F4-78F9-DD44-9D0C-17D3F91AE071}"/>
                    </a:ext>
                  </a:extLst>
                </p:cNvPr>
                <p:cNvSpPr txBox="1">
                  <a:spLocks noRot="1" noChangeAspect="1" noMove="1" noResize="1" noEditPoints="1" noAdjustHandles="1" noChangeArrowheads="1" noChangeShapeType="1" noTextEdit="1"/>
                </p:cNvSpPr>
                <p:nvPr/>
              </p:nvSpPr>
              <p:spPr>
                <a:xfrm>
                  <a:off x="7187033" y="2968544"/>
                  <a:ext cx="1853967" cy="350270"/>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grpSp>
      <p:grpSp>
        <p:nvGrpSpPr>
          <p:cNvPr id="63" name="Group 62">
            <a:extLst>
              <a:ext uri="{FF2B5EF4-FFF2-40B4-BE49-F238E27FC236}">
                <a16:creationId xmlns:a16="http://schemas.microsoft.com/office/drawing/2014/main" id="{60B139B5-9007-6E44-82FD-3E69C1FEF3B3}"/>
              </a:ext>
            </a:extLst>
          </p:cNvPr>
          <p:cNvGrpSpPr/>
          <p:nvPr/>
        </p:nvGrpSpPr>
        <p:grpSpPr>
          <a:xfrm>
            <a:off x="8765062" y="2120279"/>
            <a:ext cx="3167734" cy="1345086"/>
            <a:chOff x="3483185" y="1900388"/>
            <a:chExt cx="9100978" cy="3864462"/>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4BE30D31-3A4D-B843-86E4-0BAB00E48740}"/>
                    </a:ext>
                  </a:extLst>
                </p:cNvPr>
                <p:cNvSpPr txBox="1"/>
                <p:nvPr/>
              </p:nvSpPr>
              <p:spPr>
                <a:xfrm>
                  <a:off x="10692001" y="1952113"/>
                  <a:ext cx="1892162" cy="1053916"/>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𝑈𝑡𝑖𝑙</m:t>
                        </m:r>
                      </m:oMath>
                    </m:oMathPara>
                  </a14:m>
                  <a:endParaRPr lang="de-DE" sz="1200" dirty="0"/>
                </a:p>
              </p:txBody>
            </p:sp>
          </mc:Choice>
          <mc:Fallback xmlns="">
            <p:sp>
              <p:nvSpPr>
                <p:cNvPr id="64" name="TextBox 63">
                  <a:extLst>
                    <a:ext uri="{FF2B5EF4-FFF2-40B4-BE49-F238E27FC236}">
                      <a16:creationId xmlns:a16="http://schemas.microsoft.com/office/drawing/2014/main" id="{4BE30D31-3A4D-B843-86E4-0BAB00E48740}"/>
                    </a:ext>
                  </a:extLst>
                </p:cNvPr>
                <p:cNvSpPr txBox="1">
                  <a:spLocks noRot="1" noChangeAspect="1" noMove="1" noResize="1" noEditPoints="1" noAdjustHandles="1" noChangeArrowheads="1" noChangeShapeType="1" noTextEdit="1"/>
                </p:cNvSpPr>
                <p:nvPr/>
              </p:nvSpPr>
              <p:spPr>
                <a:xfrm>
                  <a:off x="10692001" y="1952113"/>
                  <a:ext cx="1892162" cy="1053916"/>
                </a:xfrm>
                <a:prstGeom prst="diamond">
                  <a:avLst/>
                </a:prstGeom>
                <a:blipFill>
                  <a:blip r:embed="rId21"/>
                  <a:stretch>
                    <a:fillRect/>
                  </a:stretch>
                </a:blipFill>
                <a:ln>
                  <a:solidFill>
                    <a:schemeClr val="tx1"/>
                  </a:solidFill>
                </a:ln>
              </p:spPr>
              <p:txBody>
                <a:bodyPr/>
                <a:lstStyle/>
                <a:p>
                  <a:r>
                    <a:rPr lang="de-DE">
                      <a:noFill/>
                    </a:rPr>
                    <a:t> </a:t>
                  </a:r>
                </a:p>
              </p:txBody>
            </p:sp>
          </mc:Fallback>
        </mc:AlternateContent>
        <p:cxnSp>
          <p:nvCxnSpPr>
            <p:cNvPr id="65" name="Straight Connector 64">
              <a:extLst>
                <a:ext uri="{FF2B5EF4-FFF2-40B4-BE49-F238E27FC236}">
                  <a16:creationId xmlns:a16="http://schemas.microsoft.com/office/drawing/2014/main" id="{E6504DDC-F712-524E-8FF6-18AC223D41C9}"/>
                </a:ext>
              </a:extLst>
            </p:cNvPr>
            <p:cNvCxnSpPr>
              <a:cxnSpLocks/>
              <a:stCxn id="71" idx="3"/>
              <a:endCxn id="68" idx="1"/>
            </p:cNvCxnSpPr>
            <p:nvPr/>
          </p:nvCxnSpPr>
          <p:spPr>
            <a:xfrm>
              <a:off x="9702597" y="2479072"/>
              <a:ext cx="376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C2B2253-B450-394B-A869-486E3E391EC8}"/>
                </a:ext>
              </a:extLst>
            </p:cNvPr>
            <p:cNvCxnSpPr>
              <a:cxnSpLocks/>
              <a:stCxn id="70" idx="0"/>
              <a:endCxn id="68" idx="2"/>
            </p:cNvCxnSpPr>
            <p:nvPr/>
          </p:nvCxnSpPr>
          <p:spPr>
            <a:xfrm flipV="1">
              <a:off x="10208508" y="2608358"/>
              <a:ext cx="0" cy="393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B54ABE-8DD4-9446-A0D4-11D9B1552ACE}"/>
                </a:ext>
              </a:extLst>
            </p:cNvPr>
            <p:cNvCxnSpPr>
              <a:cxnSpLocks/>
              <a:stCxn id="68" idx="3"/>
              <a:endCxn id="64" idx="1"/>
            </p:cNvCxnSpPr>
            <p:nvPr/>
          </p:nvCxnSpPr>
          <p:spPr>
            <a:xfrm>
              <a:off x="10337794" y="2479072"/>
              <a:ext cx="3542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CC9DC54-1BD5-9743-890E-34A713B9A228}"/>
                </a:ext>
              </a:extLst>
            </p:cNvPr>
            <p:cNvSpPr/>
            <p:nvPr/>
          </p:nvSpPr>
          <p:spPr>
            <a:xfrm>
              <a:off x="10079222" y="2349786"/>
              <a:ext cx="258572" cy="258572"/>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3C5CA68-B9EB-0843-BC8C-BFB3E85DFB29}"/>
                    </a:ext>
                  </a:extLst>
                </p:cNvPr>
                <p:cNvSpPr txBox="1"/>
                <p:nvPr/>
              </p:nvSpPr>
              <p:spPr>
                <a:xfrm>
                  <a:off x="10337791" y="1900388"/>
                  <a:ext cx="337488" cy="4642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50" b="0" i="1" smtClean="0">
                            <a:latin typeface="Cambria Math" panose="02040503050406030204" pitchFamily="18" charset="0"/>
                          </a:rPr>
                          <m:t>𝐹</m:t>
                        </m:r>
                      </m:oMath>
                    </m:oMathPara>
                  </a14:m>
                  <a:endParaRPr lang="de-DE" sz="1050" dirty="0"/>
                </a:p>
              </p:txBody>
            </p:sp>
          </mc:Choice>
          <mc:Fallback xmlns="">
            <p:sp>
              <p:nvSpPr>
                <p:cNvPr id="69" name="TextBox 68">
                  <a:extLst>
                    <a:ext uri="{FF2B5EF4-FFF2-40B4-BE49-F238E27FC236}">
                      <a16:creationId xmlns:a16="http://schemas.microsoft.com/office/drawing/2014/main" id="{63C5CA68-B9EB-0843-BC8C-BFB3E85DFB29}"/>
                    </a:ext>
                  </a:extLst>
                </p:cNvPr>
                <p:cNvSpPr txBox="1">
                  <a:spLocks noRot="1" noChangeAspect="1" noMove="1" noResize="1" noEditPoints="1" noAdjustHandles="1" noChangeArrowheads="1" noChangeShapeType="1" noTextEdit="1"/>
                </p:cNvSpPr>
                <p:nvPr/>
              </p:nvSpPr>
              <p:spPr>
                <a:xfrm>
                  <a:off x="10337791" y="1900388"/>
                  <a:ext cx="337488" cy="464232"/>
                </a:xfrm>
                <a:prstGeom prst="rect">
                  <a:avLst/>
                </a:prstGeom>
                <a:blipFill>
                  <a:blip r:embed="rId22"/>
                  <a:stretch>
                    <a:fillRect l="-20000" r="-20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F1443CE-8169-8D4A-956E-2E92B0DA8418}"/>
                    </a:ext>
                  </a:extLst>
                </p:cNvPr>
                <p:cNvSpPr txBox="1"/>
                <p:nvPr/>
              </p:nvSpPr>
              <p:spPr>
                <a:xfrm>
                  <a:off x="9262427" y="3001683"/>
                  <a:ext cx="1892162" cy="105391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solidFill>
                            <a:latin typeface="Cambria Math" panose="02040503050406030204" pitchFamily="18" charset="0"/>
                          </a:rPr>
                          <m:t>𝑈𝑡𝐷</m:t>
                        </m:r>
                      </m:oMath>
                    </m:oMathPara>
                  </a14:m>
                  <a:endParaRPr lang="de-DE" sz="1200" dirty="0">
                    <a:solidFill>
                      <a:schemeClr val="tx1"/>
                    </a:solidFill>
                  </a:endParaRPr>
                </a:p>
              </p:txBody>
            </p:sp>
          </mc:Choice>
          <mc:Fallback xmlns="">
            <p:sp>
              <p:nvSpPr>
                <p:cNvPr id="70" name="TextBox 69">
                  <a:extLst>
                    <a:ext uri="{FF2B5EF4-FFF2-40B4-BE49-F238E27FC236}">
                      <a16:creationId xmlns:a16="http://schemas.microsoft.com/office/drawing/2014/main" id="{7F1443CE-8169-8D4A-956E-2E92B0DA8418}"/>
                    </a:ext>
                  </a:extLst>
                </p:cNvPr>
                <p:cNvSpPr txBox="1">
                  <a:spLocks noRot="1" noChangeAspect="1" noMove="1" noResize="1" noEditPoints="1" noAdjustHandles="1" noChangeArrowheads="1" noChangeShapeType="1" noTextEdit="1"/>
                </p:cNvSpPr>
                <p:nvPr/>
              </p:nvSpPr>
              <p:spPr>
                <a:xfrm>
                  <a:off x="9262427" y="3001683"/>
                  <a:ext cx="1892162" cy="1053917"/>
                </a:xfrm>
                <a:prstGeom prst="diamond">
                  <a:avLst/>
                </a:prstGeom>
                <a:blipFill>
                  <a:blip r:embed="rId2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8D60268-14B3-7649-9065-79132F403781}"/>
                    </a:ext>
                  </a:extLst>
                </p:cNvPr>
                <p:cNvSpPr txBox="1"/>
                <p:nvPr/>
              </p:nvSpPr>
              <p:spPr>
                <a:xfrm>
                  <a:off x="7810434" y="1952113"/>
                  <a:ext cx="1892163" cy="105391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1"/>
                            </a:solidFill>
                            <a:latin typeface="Cambria Math" panose="02040503050406030204" pitchFamily="18" charset="0"/>
                          </a:rPr>
                          <m:t>𝑈𝑡𝑅𝑛</m:t>
                        </m:r>
                      </m:oMath>
                    </m:oMathPara>
                  </a14:m>
                  <a:endParaRPr lang="de-DE" sz="1200" i="1" dirty="0">
                    <a:solidFill>
                      <a:schemeClr val="tx1"/>
                    </a:solidFill>
                  </a:endParaRPr>
                </a:p>
              </p:txBody>
            </p:sp>
          </mc:Choice>
          <mc:Fallback xmlns="">
            <p:sp>
              <p:nvSpPr>
                <p:cNvPr id="71" name="TextBox 70">
                  <a:extLst>
                    <a:ext uri="{FF2B5EF4-FFF2-40B4-BE49-F238E27FC236}">
                      <a16:creationId xmlns:a16="http://schemas.microsoft.com/office/drawing/2014/main" id="{08D60268-14B3-7649-9065-79132F403781}"/>
                    </a:ext>
                  </a:extLst>
                </p:cNvPr>
                <p:cNvSpPr txBox="1">
                  <a:spLocks noRot="1" noChangeAspect="1" noMove="1" noResize="1" noEditPoints="1" noAdjustHandles="1" noChangeArrowheads="1" noChangeShapeType="1" noTextEdit="1"/>
                </p:cNvSpPr>
                <p:nvPr/>
              </p:nvSpPr>
              <p:spPr>
                <a:xfrm>
                  <a:off x="7810434" y="1952113"/>
                  <a:ext cx="1892163" cy="1053917"/>
                </a:xfrm>
                <a:prstGeom prst="diamond">
                  <a:avLst/>
                </a:prstGeom>
                <a:blipFill>
                  <a:blip r:embed="rId2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7B270F0-658F-F749-B917-814A90F8F48A}"/>
                    </a:ext>
                  </a:extLst>
                </p:cNvPr>
                <p:cNvSpPr txBox="1"/>
                <p:nvPr/>
              </p:nvSpPr>
              <p:spPr>
                <a:xfrm>
                  <a:off x="9296481" y="5018798"/>
                  <a:ext cx="1824051" cy="74605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accent1"/>
                            </a:solidFill>
                            <a:latin typeface="Cambria Math" panose="02040503050406030204" pitchFamily="18" charset="0"/>
                          </a:rPr>
                          <m:t>𝐷𝑒𝑎𝑡h𝑠</m:t>
                        </m:r>
                      </m:oMath>
                    </m:oMathPara>
                  </a14:m>
                  <a:endParaRPr lang="de-DE" sz="1200" dirty="0">
                    <a:solidFill>
                      <a:schemeClr val="accent1"/>
                    </a:solidFill>
                  </a:endParaRPr>
                </a:p>
              </p:txBody>
            </p:sp>
          </mc:Choice>
          <mc:Fallback xmlns="">
            <p:sp>
              <p:nvSpPr>
                <p:cNvPr id="72" name="TextBox 71">
                  <a:extLst>
                    <a:ext uri="{FF2B5EF4-FFF2-40B4-BE49-F238E27FC236}">
                      <a16:creationId xmlns:a16="http://schemas.microsoft.com/office/drawing/2014/main" id="{D7B270F0-658F-F749-B917-814A90F8F48A}"/>
                    </a:ext>
                  </a:extLst>
                </p:cNvPr>
                <p:cNvSpPr txBox="1">
                  <a:spLocks noRot="1" noChangeAspect="1" noMove="1" noResize="1" noEditPoints="1" noAdjustHandles="1" noChangeArrowheads="1" noChangeShapeType="1" noTextEdit="1"/>
                </p:cNvSpPr>
                <p:nvPr/>
              </p:nvSpPr>
              <p:spPr>
                <a:xfrm>
                  <a:off x="9296481" y="5018798"/>
                  <a:ext cx="1824051" cy="746052"/>
                </a:xfrm>
                <a:prstGeom prst="ellipse">
                  <a:avLst/>
                </a:prstGeom>
                <a:blipFill>
                  <a:blip r:embed="rId2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C71DD001-2F7B-4A4E-808C-9EAB28AEB422}"/>
                    </a:ext>
                  </a:extLst>
                </p:cNvPr>
                <p:cNvSpPr txBox="1"/>
                <p:nvPr/>
              </p:nvSpPr>
              <p:spPr>
                <a:xfrm>
                  <a:off x="3483185" y="2106047"/>
                  <a:ext cx="3191272" cy="74605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accent1"/>
                            </a:solidFill>
                            <a:latin typeface="Cambria Math" panose="02040503050406030204" pitchFamily="18" charset="0"/>
                          </a:rPr>
                          <m:t>𝑅𝑒𝑠𝑡𝑟𝑖𝑐𝑡𝑖𝑜𝑛𝑠</m:t>
                        </m:r>
                      </m:oMath>
                    </m:oMathPara>
                  </a14:m>
                  <a:endParaRPr lang="de-DE" sz="1200" dirty="0">
                    <a:solidFill>
                      <a:schemeClr val="accent1"/>
                    </a:solidFill>
                  </a:endParaRPr>
                </a:p>
              </p:txBody>
            </p:sp>
          </mc:Choice>
          <mc:Fallback xmlns="">
            <p:sp>
              <p:nvSpPr>
                <p:cNvPr id="73" name="TextBox 72">
                  <a:extLst>
                    <a:ext uri="{FF2B5EF4-FFF2-40B4-BE49-F238E27FC236}">
                      <a16:creationId xmlns:a16="http://schemas.microsoft.com/office/drawing/2014/main" id="{C71DD001-2F7B-4A4E-808C-9EAB28AEB422}"/>
                    </a:ext>
                  </a:extLst>
                </p:cNvPr>
                <p:cNvSpPr txBox="1">
                  <a:spLocks noRot="1" noChangeAspect="1" noMove="1" noResize="1" noEditPoints="1" noAdjustHandles="1" noChangeArrowheads="1" noChangeShapeType="1" noTextEdit="1"/>
                </p:cNvSpPr>
                <p:nvPr/>
              </p:nvSpPr>
              <p:spPr>
                <a:xfrm>
                  <a:off x="3483185" y="2106047"/>
                  <a:ext cx="3191272" cy="746052"/>
                </a:xfrm>
                <a:prstGeom prst="ellipse">
                  <a:avLst/>
                </a:prstGeom>
                <a:blipFill>
                  <a:blip r:embed="rId26"/>
                  <a:stretch>
                    <a:fillRect/>
                  </a:stretch>
                </a:blipFill>
                <a:ln>
                  <a:solidFill>
                    <a:schemeClr val="tx1"/>
                  </a:solidFill>
                </a:ln>
              </p:spPr>
              <p:txBody>
                <a:bodyPr/>
                <a:lstStyle/>
                <a:p>
                  <a:r>
                    <a:rPr lang="de-DE">
                      <a:noFill/>
                    </a:rPr>
                    <a:t> </a:t>
                  </a:r>
                </a:p>
              </p:txBody>
            </p:sp>
          </mc:Fallback>
        </mc:AlternateContent>
        <p:cxnSp>
          <p:nvCxnSpPr>
            <p:cNvPr id="74" name="Straight Connector 73">
              <a:extLst>
                <a:ext uri="{FF2B5EF4-FFF2-40B4-BE49-F238E27FC236}">
                  <a16:creationId xmlns:a16="http://schemas.microsoft.com/office/drawing/2014/main" id="{CFCFF9C4-851E-7B4B-B57F-438133DAD07B}"/>
                </a:ext>
              </a:extLst>
            </p:cNvPr>
            <p:cNvCxnSpPr>
              <a:cxnSpLocks/>
              <a:stCxn id="73" idx="6"/>
              <a:endCxn id="77" idx="1"/>
            </p:cNvCxnSpPr>
            <p:nvPr/>
          </p:nvCxnSpPr>
          <p:spPr>
            <a:xfrm flipV="1">
              <a:off x="6674458" y="2479072"/>
              <a:ext cx="460293" cy="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A3BA09-554E-1241-BA1B-936229CB2BBA}"/>
                </a:ext>
              </a:extLst>
            </p:cNvPr>
            <p:cNvCxnSpPr>
              <a:cxnSpLocks/>
              <a:stCxn id="72" idx="0"/>
              <a:endCxn id="80" idx="2"/>
            </p:cNvCxnSpPr>
            <p:nvPr/>
          </p:nvCxnSpPr>
          <p:spPr>
            <a:xfrm flipH="1" flipV="1">
              <a:off x="10208505" y="4622964"/>
              <a:ext cx="3" cy="395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3A5414-E70C-FC40-8457-8800197D030C}"/>
                </a:ext>
              </a:extLst>
            </p:cNvPr>
            <p:cNvCxnSpPr>
              <a:cxnSpLocks/>
              <a:stCxn id="77" idx="3"/>
              <a:endCxn id="71" idx="1"/>
            </p:cNvCxnSpPr>
            <p:nvPr/>
          </p:nvCxnSpPr>
          <p:spPr>
            <a:xfrm>
              <a:off x="7393323" y="2479072"/>
              <a:ext cx="4171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A8A816B9-4463-264D-AC62-E8CEADD8BD3E}"/>
                </a:ext>
              </a:extLst>
            </p:cNvPr>
            <p:cNvSpPr/>
            <p:nvPr/>
          </p:nvSpPr>
          <p:spPr>
            <a:xfrm>
              <a:off x="7134751" y="2349786"/>
              <a:ext cx="258572" cy="258572"/>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DF65203-1A31-354C-B8AA-841B9795821E}"/>
                    </a:ext>
                  </a:extLst>
                </p:cNvPr>
                <p:cNvSpPr txBox="1"/>
                <p:nvPr/>
              </p:nvSpPr>
              <p:spPr>
                <a:xfrm>
                  <a:off x="7274710" y="1939386"/>
                  <a:ext cx="580475" cy="4642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b="0" i="1" smtClean="0">
                                <a:latin typeface="Cambria Math" panose="02040503050406030204" pitchFamily="18" charset="0"/>
                              </a:rPr>
                            </m:ctrlPr>
                          </m:sSubPr>
                          <m:e>
                            <m:r>
                              <a:rPr lang="de-DE" sz="1050" b="0" i="1" smtClean="0">
                                <a:latin typeface="Cambria Math" panose="02040503050406030204" pitchFamily="18" charset="0"/>
                              </a:rPr>
                              <m:t>𝑓</m:t>
                            </m:r>
                          </m:e>
                          <m:sub>
                            <m:r>
                              <a:rPr lang="de-DE" sz="1050" b="0" i="1" smtClean="0">
                                <a:latin typeface="Cambria Math" panose="02040503050406030204" pitchFamily="18" charset="0"/>
                              </a:rPr>
                              <m:t>𝑢𝑟</m:t>
                            </m:r>
                          </m:sub>
                        </m:sSub>
                      </m:oMath>
                    </m:oMathPara>
                  </a14:m>
                  <a:endParaRPr lang="de-DE" sz="1050" dirty="0"/>
                </a:p>
              </p:txBody>
            </p:sp>
          </mc:Choice>
          <mc:Fallback xmlns="">
            <p:sp>
              <p:nvSpPr>
                <p:cNvPr id="78" name="TextBox 77">
                  <a:extLst>
                    <a:ext uri="{FF2B5EF4-FFF2-40B4-BE49-F238E27FC236}">
                      <a16:creationId xmlns:a16="http://schemas.microsoft.com/office/drawing/2014/main" id="{8DF65203-1A31-354C-B8AA-841B9795821E}"/>
                    </a:ext>
                  </a:extLst>
                </p:cNvPr>
                <p:cNvSpPr txBox="1">
                  <a:spLocks noRot="1" noChangeAspect="1" noMove="1" noResize="1" noEditPoints="1" noAdjustHandles="1" noChangeArrowheads="1" noChangeShapeType="1" noTextEdit="1"/>
                </p:cNvSpPr>
                <p:nvPr/>
              </p:nvSpPr>
              <p:spPr>
                <a:xfrm>
                  <a:off x="7274710" y="1939386"/>
                  <a:ext cx="580475" cy="464232"/>
                </a:xfrm>
                <a:prstGeom prst="rect">
                  <a:avLst/>
                </a:prstGeom>
                <a:blipFill>
                  <a:blip r:embed="rId27"/>
                  <a:stretch>
                    <a:fillRect l="-17647" b="-23077"/>
                  </a:stretch>
                </a:blipFill>
              </p:spPr>
              <p:txBody>
                <a:bodyPr/>
                <a:lstStyle/>
                <a:p>
                  <a:r>
                    <a:rPr lang="de-DE">
                      <a:noFill/>
                    </a:rPr>
                    <a:t> </a:t>
                  </a:r>
                </a:p>
              </p:txBody>
            </p:sp>
          </mc:Fallback>
        </mc:AlternateContent>
        <p:cxnSp>
          <p:nvCxnSpPr>
            <p:cNvPr id="79" name="Straight Connector 78">
              <a:extLst>
                <a:ext uri="{FF2B5EF4-FFF2-40B4-BE49-F238E27FC236}">
                  <a16:creationId xmlns:a16="http://schemas.microsoft.com/office/drawing/2014/main" id="{2B5FD49A-41CE-0D4A-9CA8-DF828FDD2D82}"/>
                </a:ext>
              </a:extLst>
            </p:cNvPr>
            <p:cNvCxnSpPr>
              <a:cxnSpLocks/>
              <a:stCxn id="80" idx="0"/>
              <a:endCxn id="70" idx="2"/>
            </p:cNvCxnSpPr>
            <p:nvPr/>
          </p:nvCxnSpPr>
          <p:spPr>
            <a:xfrm flipV="1">
              <a:off x="10208505" y="4055600"/>
              <a:ext cx="3" cy="308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B550A2FD-E4AD-6648-BC23-825DF0E0C1C8}"/>
                </a:ext>
              </a:extLst>
            </p:cNvPr>
            <p:cNvSpPr/>
            <p:nvPr/>
          </p:nvSpPr>
          <p:spPr>
            <a:xfrm>
              <a:off x="10079219" y="4364392"/>
              <a:ext cx="258572" cy="258572"/>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B9E1D827-6FF2-1D42-80D4-8DD3D5BD0C69}"/>
                    </a:ext>
                  </a:extLst>
                </p:cNvPr>
                <p:cNvSpPr txBox="1"/>
                <p:nvPr/>
              </p:nvSpPr>
              <p:spPr>
                <a:xfrm>
                  <a:off x="10370044" y="3882520"/>
                  <a:ext cx="627816" cy="4642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050" b="0" i="1" smtClean="0">
                                <a:latin typeface="Cambria Math" panose="02040503050406030204" pitchFamily="18" charset="0"/>
                              </a:rPr>
                            </m:ctrlPr>
                          </m:sSubPr>
                          <m:e>
                            <m:r>
                              <a:rPr lang="de-DE" sz="1050" b="0" i="1" smtClean="0">
                                <a:latin typeface="Cambria Math" panose="02040503050406030204" pitchFamily="18" charset="0"/>
                              </a:rPr>
                              <m:t>𝑓</m:t>
                            </m:r>
                          </m:e>
                          <m:sub>
                            <m:r>
                              <a:rPr lang="de-DE" sz="1050" b="0" i="1" smtClean="0">
                                <a:latin typeface="Cambria Math" panose="02040503050406030204" pitchFamily="18" charset="0"/>
                              </a:rPr>
                              <m:t>𝑢𝑑</m:t>
                            </m:r>
                          </m:sub>
                        </m:sSub>
                      </m:oMath>
                    </m:oMathPara>
                  </a14:m>
                  <a:endParaRPr lang="de-DE" sz="1050" dirty="0"/>
                </a:p>
              </p:txBody>
            </p:sp>
          </mc:Choice>
          <mc:Fallback xmlns="">
            <p:sp>
              <p:nvSpPr>
                <p:cNvPr id="81" name="TextBox 80">
                  <a:extLst>
                    <a:ext uri="{FF2B5EF4-FFF2-40B4-BE49-F238E27FC236}">
                      <a16:creationId xmlns:a16="http://schemas.microsoft.com/office/drawing/2014/main" id="{B9E1D827-6FF2-1D42-80D4-8DD3D5BD0C69}"/>
                    </a:ext>
                  </a:extLst>
                </p:cNvPr>
                <p:cNvSpPr txBox="1">
                  <a:spLocks noRot="1" noChangeAspect="1" noMove="1" noResize="1" noEditPoints="1" noAdjustHandles="1" noChangeArrowheads="1" noChangeShapeType="1" noTextEdit="1"/>
                </p:cNvSpPr>
                <p:nvPr/>
              </p:nvSpPr>
              <p:spPr>
                <a:xfrm>
                  <a:off x="10370044" y="3882520"/>
                  <a:ext cx="627816" cy="464232"/>
                </a:xfrm>
                <a:prstGeom prst="rect">
                  <a:avLst/>
                </a:prstGeom>
                <a:blipFill>
                  <a:blip r:embed="rId28"/>
                  <a:stretch>
                    <a:fillRect l="-16667" b="-28571"/>
                  </a:stretch>
                </a:blipFill>
              </p:spPr>
              <p:txBody>
                <a:bodyPr/>
                <a:lstStyle/>
                <a:p>
                  <a:r>
                    <a:rPr lang="de-DE">
                      <a:noFill/>
                    </a:rPr>
                    <a:t> </a:t>
                  </a:r>
                </a:p>
              </p:txBody>
            </p:sp>
          </mc:Fallback>
        </mc:AlternateContent>
      </p:grpSp>
      <p:grpSp>
        <p:nvGrpSpPr>
          <p:cNvPr id="96" name="Group 95">
            <a:extLst>
              <a:ext uri="{FF2B5EF4-FFF2-40B4-BE49-F238E27FC236}">
                <a16:creationId xmlns:a16="http://schemas.microsoft.com/office/drawing/2014/main" id="{BB905E5A-E47F-3342-9148-CCDE40B08849}"/>
              </a:ext>
            </a:extLst>
          </p:cNvPr>
          <p:cNvGrpSpPr/>
          <p:nvPr/>
        </p:nvGrpSpPr>
        <p:grpSpPr>
          <a:xfrm>
            <a:off x="7328126" y="3987634"/>
            <a:ext cx="1539500" cy="1177186"/>
            <a:chOff x="7940930" y="2921414"/>
            <a:chExt cx="3903070" cy="2984500"/>
          </a:xfrm>
        </p:grpSpPr>
        <p:pic>
          <p:nvPicPr>
            <p:cNvPr id="93" name="Picture 92">
              <a:extLst>
                <a:ext uri="{FF2B5EF4-FFF2-40B4-BE49-F238E27FC236}">
                  <a16:creationId xmlns:a16="http://schemas.microsoft.com/office/drawing/2014/main" id="{619EAD94-5C8F-2946-B494-0C92279EED35}"/>
                </a:ext>
              </a:extLst>
            </p:cNvPr>
            <p:cNvPicPr>
              <a:picLocks noChangeAspect="1"/>
            </p:cNvPicPr>
            <p:nvPr/>
          </p:nvPicPr>
          <p:blipFill rotWithShape="1">
            <a:blip r:embed="rId29"/>
            <a:srcRect l="49453"/>
            <a:stretch/>
          </p:blipFill>
          <p:spPr>
            <a:xfrm>
              <a:off x="7940931" y="2921414"/>
              <a:ext cx="3903069" cy="298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4" name="Rectangle 93">
              <a:extLst>
                <a:ext uri="{FF2B5EF4-FFF2-40B4-BE49-F238E27FC236}">
                  <a16:creationId xmlns:a16="http://schemas.microsoft.com/office/drawing/2014/main" id="{64B9C279-E708-F04A-8FFD-883D22E814DB}"/>
                </a:ext>
              </a:extLst>
            </p:cNvPr>
            <p:cNvSpPr/>
            <p:nvPr/>
          </p:nvSpPr>
          <p:spPr>
            <a:xfrm>
              <a:off x="9503023" y="3385595"/>
              <a:ext cx="1944340" cy="109628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5" name="Rectangle 94">
              <a:extLst>
                <a:ext uri="{FF2B5EF4-FFF2-40B4-BE49-F238E27FC236}">
                  <a16:creationId xmlns:a16="http://schemas.microsoft.com/office/drawing/2014/main" id="{85BAC1D5-DD27-504F-AEDB-2A76AFF700A4}"/>
                </a:ext>
              </a:extLst>
            </p:cNvPr>
            <p:cNvSpPr/>
            <p:nvPr/>
          </p:nvSpPr>
          <p:spPr>
            <a:xfrm>
              <a:off x="7940930" y="4505526"/>
              <a:ext cx="1539493" cy="1200793"/>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7" name="Picture 96">
            <a:extLst>
              <a:ext uri="{FF2B5EF4-FFF2-40B4-BE49-F238E27FC236}">
                <a16:creationId xmlns:a16="http://schemas.microsoft.com/office/drawing/2014/main" id="{DCA1E192-2E0B-5841-AC48-C36CA67E328A}"/>
              </a:ext>
            </a:extLst>
          </p:cNvPr>
          <p:cNvPicPr>
            <a:picLocks noChangeAspect="1"/>
          </p:cNvPicPr>
          <p:nvPr/>
        </p:nvPicPr>
        <p:blipFill>
          <a:blip r:embed="rId30"/>
          <a:stretch>
            <a:fillRect/>
          </a:stretch>
        </p:blipFill>
        <p:spPr>
          <a:xfrm>
            <a:off x="9608413" y="4566144"/>
            <a:ext cx="1915283" cy="607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789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de-DE" dirty="0"/>
              <a:t>Präferenzen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idx="1"/>
              </p:nvPr>
            </p:nvSpPr>
            <p:spPr/>
            <p:txBody>
              <a:bodyPr>
                <a:normAutofit lnSpcReduction="10000"/>
              </a:bodyPr>
              <a:lstStyle/>
              <a:p>
                <a:r>
                  <a:rPr lang="de-DE" dirty="0"/>
                  <a:t>Agent wählt zwischen </a:t>
                </a:r>
                <a:r>
                  <a:rPr lang="de-DE" dirty="0">
                    <a:solidFill>
                      <a:schemeClr val="accent1"/>
                    </a:solidFill>
                  </a:rPr>
                  <a:t>Gewinnen</a:t>
                </a:r>
                <a:r>
                  <a:rPr lang="de-DE" dirty="0"/>
                  <a:t> (</a:t>
                </a:r>
                <a14:m>
                  <m:oMath xmlns:m="http://schemas.openxmlformats.org/officeDocument/2006/math">
                    <m:r>
                      <a:rPr lang="de-DE" i="1" smtClean="0">
                        <a:latin typeface="Cambria Math" panose="02040503050406030204" pitchFamily="18" charset="0"/>
                      </a:rPr>
                      <m:t>𝐴</m:t>
                    </m:r>
                  </m:oMath>
                </a14:m>
                <a:r>
                  <a:rPr lang="de-DE" dirty="0"/>
                  <a:t>, </a:t>
                </a:r>
                <a14:m>
                  <m:oMath xmlns:m="http://schemas.openxmlformats.org/officeDocument/2006/math">
                    <m:r>
                      <a:rPr lang="de-DE" i="1" smtClean="0">
                        <a:latin typeface="Cambria Math" panose="02040503050406030204" pitchFamily="18" charset="0"/>
                      </a:rPr>
                      <m:t>𝐵</m:t>
                    </m:r>
                  </m:oMath>
                </a14:m>
                <a:r>
                  <a:rPr lang="de-DE" dirty="0"/>
                  <a:t>, etc.) und </a:t>
                </a:r>
                <a:r>
                  <a:rPr lang="de-DE" dirty="0">
                    <a:solidFill>
                      <a:schemeClr val="accent1"/>
                    </a:solidFill>
                  </a:rPr>
                  <a:t>Lotterien</a:t>
                </a:r>
                <a:r>
                  <a:rPr lang="de-DE" dirty="0"/>
                  <a:t>, i.e., Situationen mit ungewissen Gewinnen</a:t>
                </a:r>
              </a:p>
              <a:p>
                <a:pPr lvl="1"/>
                <a:r>
                  <a:rPr lang="de-DE" dirty="0"/>
                  <a:t>Ausgang einer nicht-deterministischen Aktion ist eine Lotterie, Aktion ist das Los</a:t>
                </a:r>
              </a:p>
              <a:p>
                <a:r>
                  <a:rPr lang="de-DE" dirty="0"/>
                  <a:t>Lotterie </a:t>
                </a:r>
                <a14:m>
                  <m:oMath xmlns:m="http://schemas.openxmlformats.org/officeDocument/2006/math">
                    <m:r>
                      <a:rPr lang="de-DE" i="1" smtClean="0">
                        <a:latin typeface="Cambria Math" panose="02040503050406030204" pitchFamily="18" charset="0"/>
                      </a:rPr>
                      <m:t>𝐿</m:t>
                    </m:r>
                    <m:r>
                      <a:rPr lang="de-DE"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 </m:t>
                        </m:r>
                        <m:r>
                          <a:rPr lang="de-DE" b="0" i="1" smtClean="0">
                            <a:latin typeface="Cambria Math" panose="02040503050406030204" pitchFamily="18" charset="0"/>
                          </a:rPr>
                          <m:t>𝐵</m:t>
                        </m:r>
                      </m:e>
                    </m:d>
                  </m:oMath>
                </a14:m>
                <a:endParaRPr lang="de-DE" dirty="0"/>
              </a:p>
              <a:p>
                <a:pPr lvl="1"/>
                <a14:m>
                  <m:oMath xmlns:m="http://schemas.openxmlformats.org/officeDocument/2006/math">
                    <m:r>
                      <a:rPr lang="de-DE" i="1" smtClean="0">
                        <a:latin typeface="Cambria Math" panose="02040503050406030204" pitchFamily="18" charset="0"/>
                      </a:rPr>
                      <m:t>𝐴</m:t>
                    </m:r>
                  </m:oMath>
                </a14:m>
                <a:r>
                  <a:rPr lang="de-DE" dirty="0"/>
                  <a:t> und </a:t>
                </a:r>
                <a14:m>
                  <m:oMath xmlns:m="http://schemas.openxmlformats.org/officeDocument/2006/math">
                    <m:r>
                      <a:rPr lang="de-DE" i="1">
                        <a:latin typeface="Cambria Math" panose="02040503050406030204" pitchFamily="18" charset="0"/>
                        <a:ea typeface="Cambria Math" panose="02040503050406030204" pitchFamily="18" charset="0"/>
                      </a:rPr>
                      <m:t>𝐵</m:t>
                    </m:r>
                  </m:oMath>
                </a14:m>
                <a:r>
                  <a:rPr lang="de-DE" dirty="0"/>
                  <a:t> können wieder Lotterien sein</a:t>
                </a:r>
              </a:p>
              <a:p>
                <a:pPr lvl="1"/>
                <a:r>
                  <a:rPr lang="de-DE" dirty="0"/>
                  <a:t>Gewinne sind spezielle Lotterien: </a:t>
                </a:r>
                <a14:m>
                  <m:oMath xmlns:m="http://schemas.openxmlformats.org/officeDocument/2006/math">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𝑅𝑒𝑤𝑎𝑟𝑑</m:t>
                        </m:r>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 </m:t>
                        </m:r>
                        <m:r>
                          <m:rPr>
                            <m:nor/>
                          </m:rPr>
                          <a:rPr lang="de-DE" b="0" i="0" smtClean="0">
                            <a:latin typeface="Cambria Math" panose="02040503050406030204" pitchFamily="18" charset="0"/>
                          </a:rPr>
                          <m:t>not</m:t>
                        </m:r>
                        <m:r>
                          <m:rPr>
                            <m:nor/>
                          </m:rPr>
                          <a:rPr lang="de-DE" b="0" i="0" smtClean="0">
                            <a:latin typeface="Cambria Math" panose="02040503050406030204" pitchFamily="18" charset="0"/>
                          </a:rPr>
                          <m:t> </m:t>
                        </m:r>
                        <m:r>
                          <a:rPr lang="de-DE" b="0" i="1" smtClean="0">
                            <a:latin typeface="Cambria Math" panose="02040503050406030204" pitchFamily="18" charset="0"/>
                          </a:rPr>
                          <m:t>𝑅𝑒𝑤𝑎𝑟𝑑</m:t>
                        </m:r>
                      </m:e>
                    </m:d>
                  </m:oMath>
                </a14:m>
                <a:endParaRPr lang="de-DE" b="0" dirty="0"/>
              </a:p>
              <a:p>
                <a:pPr lvl="1"/>
                <a:r>
                  <a:rPr lang="de-DE" dirty="0"/>
                  <a:t>Mehr als zwei Ausgänge: </a:t>
                </a:r>
              </a:p>
              <a:p>
                <a:pPr lvl="2"/>
                <a14:m>
                  <m:oMath xmlns:m="http://schemas.openxmlformats.org/officeDocument/2006/math">
                    <m:r>
                      <a:rPr lang="de-DE" i="1">
                        <a:latin typeface="Cambria Math" panose="02040503050406030204" pitchFamily="18" charset="0"/>
                      </a:rPr>
                      <m:t>𝐿</m:t>
                    </m:r>
                    <m:r>
                      <a:rPr lang="de-DE" i="1">
                        <a:latin typeface="Cambria Math" panose="02040503050406030204" pitchFamily="18" charset="0"/>
                      </a:rPr>
                      <m:t>=</m:t>
                    </m:r>
                    <m:d>
                      <m:dPr>
                        <m:begChr m:val="["/>
                        <m:endChr m:val="]"/>
                        <m:ctrlPr>
                          <a:rPr lang="de-DE"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𝑝</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𝑝</m:t>
                            </m:r>
                          </m:e>
                          <m:sub>
                            <m:r>
                              <a:rPr lang="de-DE" i="1">
                                <a:latin typeface="Cambria Math" panose="02040503050406030204" pitchFamily="18" charset="0"/>
                              </a:rPr>
                              <m:t>2</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2</m:t>
                            </m:r>
                          </m:sub>
                        </m:sSub>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rPr>
                              <m:t>𝑝</m:t>
                            </m:r>
                          </m:e>
                          <m:sub>
                            <m:r>
                              <a:rPr lang="de-DE" i="1">
                                <a:latin typeface="Cambria Math" panose="02040503050406030204" pitchFamily="18" charset="0"/>
                              </a:rPr>
                              <m:t>𝑛</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𝑛</m:t>
                            </m:r>
                          </m:sub>
                        </m:sSub>
                      </m:e>
                    </m:d>
                    <m:r>
                      <a:rPr lang="de-DE" i="1">
                        <a:latin typeface="Cambria Math" panose="02040503050406030204" pitchFamily="18" charset="0"/>
                      </a:rPr>
                      <m:t>, </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
                          <m:sSubPr>
                            <m:ctrlPr>
                              <a:rPr lang="de-DE" i="1">
                                <a:latin typeface="Cambria Math" panose="02040503050406030204" pitchFamily="18" charset="0"/>
                              </a:rPr>
                            </m:ctrlPr>
                          </m:sSubPr>
                          <m:e>
                            <m:r>
                              <a:rPr lang="de-DE" i="1">
                                <a:latin typeface="Cambria Math" panose="02040503050406030204" pitchFamily="18" charset="0"/>
                              </a:rPr>
                              <m:t>𝑝</m:t>
                            </m:r>
                          </m:e>
                          <m:sub>
                            <m:r>
                              <a:rPr lang="de-DE" i="1">
                                <a:latin typeface="Cambria Math" panose="02040503050406030204" pitchFamily="18" charset="0"/>
                              </a:rPr>
                              <m:t>𝑖</m:t>
                            </m:r>
                          </m:sub>
                        </m:sSub>
                      </m:e>
                    </m:nary>
                    <m:r>
                      <a:rPr lang="de-DE" i="1">
                        <a:latin typeface="Cambria Math" panose="02040503050406030204" pitchFamily="18" charset="0"/>
                      </a:rPr>
                      <m:t>=1</m:t>
                    </m:r>
                  </m:oMath>
                </a14:m>
                <a:endParaRPr lang="de-DE" dirty="0"/>
              </a:p>
              <a:p>
                <a:r>
                  <a:rPr lang="de-DE" dirty="0"/>
                  <a:t>Notation</a:t>
                </a:r>
              </a:p>
              <a:p>
                <a:pPr lvl="1"/>
                <a14:m>
                  <m:oMath xmlns:m="http://schemas.openxmlformats.org/officeDocument/2006/math">
                    <m:r>
                      <a:rPr lang="de-DE"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𝐵</m:t>
                    </m:r>
                  </m:oMath>
                </a14:m>
                <a:r>
                  <a:rPr lang="de-DE" dirty="0"/>
                  <a:t>	</a:t>
                </a:r>
                <a14:m>
                  <m:oMath xmlns:m="http://schemas.openxmlformats.org/officeDocument/2006/math">
                    <m:r>
                      <a:rPr lang="de-DE" i="1" smtClean="0">
                        <a:latin typeface="Cambria Math" panose="02040503050406030204" pitchFamily="18" charset="0"/>
                      </a:rPr>
                      <m:t>𝐴</m:t>
                    </m:r>
                  </m:oMath>
                </a14:m>
                <a:r>
                  <a:rPr lang="de-DE" dirty="0"/>
                  <a:t> bevorzugt gegenüber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de-DE" dirty="0"/>
              </a:p>
              <a:p>
                <a:pPr lvl="1"/>
                <a14:m>
                  <m:oMath xmlns:m="http://schemas.openxmlformats.org/officeDocument/2006/math">
                    <m:r>
                      <a:rPr lang="de-DE"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de-DE" dirty="0"/>
                  <a:t>	Unentschlossenheit zwischen </a:t>
                </a:r>
                <a14:m>
                  <m:oMath xmlns:m="http://schemas.openxmlformats.org/officeDocument/2006/math">
                    <m:r>
                      <a:rPr lang="de-DE" i="1" smtClean="0">
                        <a:latin typeface="Cambria Math" panose="02040503050406030204" pitchFamily="18" charset="0"/>
                      </a:rPr>
                      <m:t>𝐴</m:t>
                    </m:r>
                  </m:oMath>
                </a14:m>
                <a:r>
                  <a:rPr lang="de-DE" dirty="0"/>
                  <a:t> und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de-DE" dirty="0"/>
              </a:p>
              <a:p>
                <a:pPr lvl="1"/>
                <a14:m>
                  <m:oMath xmlns:m="http://schemas.openxmlformats.org/officeDocument/2006/math">
                    <m:r>
                      <a:rPr lang="de-DE"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de-DE" dirty="0"/>
                  <a:t>	</a:t>
                </a:r>
                <a14:m>
                  <m:oMath xmlns:m="http://schemas.openxmlformats.org/officeDocument/2006/math">
                    <m:r>
                      <a:rPr lang="de-DE" b="0" i="1" smtClean="0">
                        <a:latin typeface="Cambria Math" panose="02040503050406030204" pitchFamily="18" charset="0"/>
                      </a:rPr>
                      <m:t>𝐵</m:t>
                    </m:r>
                  </m:oMath>
                </a14:m>
                <a:r>
                  <a:rPr lang="de-DE" dirty="0"/>
                  <a:t> nicht bevorzugt gegenüber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endParaRPr lang="de-DE" dirty="0"/>
              </a:p>
              <a:p>
                <a:endParaRPr lang="de-DE"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idx="1"/>
              </p:nvPr>
            </p:nvSpPr>
            <p:spPr>
              <a:blipFill>
                <a:blip r:embed="rId3"/>
                <a:stretch>
                  <a:fillRect l="-1435" t="-3582"/>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0FEEE5F7-E1C7-6749-AF87-6BF4E450C92A}"/>
              </a:ext>
            </a:extLst>
          </p:cNvPr>
          <p:cNvSpPr>
            <a:spLocks noGrp="1"/>
          </p:cNvSpPr>
          <p:nvPr>
            <p:ph type="sldNum" sz="quarter" idx="4"/>
          </p:nvPr>
        </p:nvSpPr>
        <p:spPr/>
        <p:txBody>
          <a:bodyPr/>
          <a:lstStyle/>
          <a:p>
            <a:fld id="{67C9959E-8E6B-B04C-9955-EA096F41CA7A}" type="slidenum">
              <a:rPr lang="de-DE" smtClean="0"/>
              <a:t>10</a:t>
            </a:fld>
            <a:endParaRPr lang="de-DE" dirty="0"/>
          </a:p>
        </p:txBody>
      </p:sp>
      <p:sp>
        <p:nvSpPr>
          <p:cNvPr id="4" name="Date Placeholder 3">
            <a:extLst>
              <a:ext uri="{FF2B5EF4-FFF2-40B4-BE49-F238E27FC236}">
                <a16:creationId xmlns:a16="http://schemas.microsoft.com/office/drawing/2014/main" id="{EFDEB658-9792-CB43-AEC3-5C140DF3B2A1}"/>
              </a:ext>
            </a:extLst>
          </p:cNvPr>
          <p:cNvSpPr>
            <a:spLocks noGrp="1"/>
          </p:cNvSpPr>
          <p:nvPr>
            <p:ph type="dt" sz="half" idx="2"/>
          </p:nvPr>
        </p:nvSpPr>
        <p:spPr/>
        <p:txBody>
          <a:bodyPr/>
          <a:lstStyle/>
          <a:p>
            <a:r>
              <a:rPr lang="en-GB" dirty="0"/>
              <a:t>Entscheidungstheorie</a:t>
            </a:r>
            <a:endParaRPr lang="de-DE" dirty="0"/>
          </a:p>
        </p:txBody>
      </p:sp>
      <p:sp>
        <p:nvSpPr>
          <p:cNvPr id="5" name="Footer Placeholder 4">
            <a:extLst>
              <a:ext uri="{FF2B5EF4-FFF2-40B4-BE49-F238E27FC236}">
                <a16:creationId xmlns:a16="http://schemas.microsoft.com/office/drawing/2014/main" id="{B45C7076-2179-0A41-AE7F-94A3AF32062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27355857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7. Entscheidungstheoretische PGMs und Inferenz</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a:t>Nutzentheorie</a:t>
            </a:r>
          </a:p>
          <a:p>
            <a:pPr lvl="1"/>
            <a:r>
              <a:rPr lang="de-DE"/>
              <a:t>Präferenzen, Nutzen, Maximum-</a:t>
            </a:r>
            <a:r>
              <a:rPr lang="de-DE" err="1"/>
              <a:t>Expected</a:t>
            </a:r>
            <a:r>
              <a:rPr lang="de-DE"/>
              <a:t>-Utility Prinzip, Dominanz und Unabhängigkeiten</a:t>
            </a:r>
          </a:p>
          <a:p>
            <a:pPr marL="457200" indent="-457200">
              <a:buFont typeface="+mj-lt"/>
              <a:buAutoNum type="alphaUcPeriod"/>
            </a:pPr>
            <a:r>
              <a:rPr lang="de-DE" i="1"/>
              <a:t>Entscheidungstheoretische episodische PGMs und Inferenz</a:t>
            </a:r>
          </a:p>
          <a:p>
            <a:pPr lvl="1"/>
            <a:r>
              <a:rPr lang="de-DE"/>
              <a:t>Syntax: Knoten für Nutzen / Entscheidungen, Einflussdiagram, Entscheidungsmodell; Semantik</a:t>
            </a:r>
          </a:p>
          <a:p>
            <a:pPr lvl="1"/>
            <a:r>
              <a:rPr lang="de-DE"/>
              <a:t>Inferenzaufgaben: Erwarteter Nutzen, Aktionen mit höchstem erwarteten Nutzen</a:t>
            </a:r>
          </a:p>
          <a:p>
            <a:pPr lvl="1"/>
            <a:r>
              <a:rPr lang="de-DE"/>
              <a:t>Entscheidungstheoretische VE-Variante</a:t>
            </a:r>
          </a:p>
          <a:p>
            <a:pPr lvl="1"/>
            <a:r>
              <a:rPr lang="de-DE"/>
              <a:t>Informationswerttheorie</a:t>
            </a:r>
          </a:p>
          <a:p>
            <a:pPr marL="457200" indent="-457200">
              <a:buFont typeface="+mj-lt"/>
              <a:buAutoNum type="alphaUcPeriod"/>
            </a:pPr>
            <a:r>
              <a:rPr lang="de-DE" i="1"/>
              <a:t>Entscheidungstheoretische sequentielle PGMs und Inferenz</a:t>
            </a:r>
          </a:p>
          <a:p>
            <a:pPr lvl="1"/>
            <a:r>
              <a:rPr lang="de-DE"/>
              <a:t>Zeitliche Inferenzaufgaben</a:t>
            </a:r>
          </a:p>
          <a:p>
            <a:pPr lvl="1"/>
            <a:r>
              <a:rPr lang="de-DE"/>
              <a:t>VE-basierter Inferenzalgorithmus</a:t>
            </a:r>
          </a:p>
          <a:p>
            <a:pPr lvl="1"/>
            <a:r>
              <a:rPr lang="de-DE"/>
              <a:t>Automatisiertes Handeln</a:t>
            </a:r>
          </a:p>
          <a:p>
            <a:pPr marL="0" indent="0" algn="ctr">
              <a:buNone/>
            </a:pPr>
            <a:r>
              <a:rPr lang="de-DE">
                <a:solidFill>
                  <a:schemeClr val="accent1"/>
                </a:solidFill>
              </a:rPr>
              <a:t>➝ Abschlussbetrachtungen</a:t>
            </a:r>
            <a:endParaRPr lang="de-DE"/>
          </a:p>
          <a:p>
            <a:pPr marL="0" indent="0" algn="ctr">
              <a:buNone/>
            </a:pPr>
            <a:endParaRPr lang="de-DE"/>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dirty="0"/>
              <a:t>Entscheidungstheorie</a:t>
            </a:r>
            <a:endParaRPr lang="de-DE" dirty="0"/>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100</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69815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de-DE" dirty="0"/>
              <a:t>Rationale Präferenzen</a:t>
            </a:r>
          </a:p>
        </p:txBody>
      </p:sp>
      <p:sp>
        <p:nvSpPr>
          <p:cNvPr id="2" name="Content Placeholder 1">
            <a:extLst>
              <a:ext uri="{FF2B5EF4-FFF2-40B4-BE49-F238E27FC236}">
                <a16:creationId xmlns:a16="http://schemas.microsoft.com/office/drawing/2014/main" id="{8FC19ABC-4A59-7344-B95B-5CCADDBBC9DA}"/>
              </a:ext>
            </a:extLst>
          </p:cNvPr>
          <p:cNvSpPr>
            <a:spLocks noGrp="1"/>
          </p:cNvSpPr>
          <p:nvPr>
            <p:ph idx="1"/>
          </p:nvPr>
        </p:nvSpPr>
        <p:spPr/>
        <p:txBody>
          <a:bodyPr/>
          <a:lstStyle/>
          <a:p>
            <a:r>
              <a:rPr lang="de-DE" dirty="0"/>
              <a:t>Idee: Präferenzen eines rationalen Agenten müssen Einschränkungen folgen</a:t>
            </a:r>
          </a:p>
          <a:p>
            <a:pPr lvl="1"/>
            <a:r>
              <a:rPr lang="de-DE" dirty="0"/>
              <a:t>Als Voraussetzung für sinnvolle Präferenzrelationen</a:t>
            </a:r>
          </a:p>
          <a:p>
            <a:r>
              <a:rPr lang="de-DE" dirty="0"/>
              <a:t>Rationale Präferenzen </a:t>
            </a:r>
            <a:br>
              <a:rPr lang="de-DE" dirty="0"/>
            </a:br>
            <a:r>
              <a:rPr lang="de-DE" dirty="0"/>
              <a:t>⇒ Verhalten des Agenten mittels Maximierung des erwarteten Nutzens beschreibbar</a:t>
            </a:r>
          </a:p>
        </p:txBody>
      </p:sp>
      <p:sp>
        <p:nvSpPr>
          <p:cNvPr id="6" name="Slide Number Placeholder 5">
            <a:extLst>
              <a:ext uri="{FF2B5EF4-FFF2-40B4-BE49-F238E27FC236}">
                <a16:creationId xmlns:a16="http://schemas.microsoft.com/office/drawing/2014/main" id="{6D02A0D7-3BD4-1B40-A8B0-B46F5F1B0FA7}"/>
              </a:ext>
            </a:extLst>
          </p:cNvPr>
          <p:cNvSpPr>
            <a:spLocks noGrp="1"/>
          </p:cNvSpPr>
          <p:nvPr>
            <p:ph type="sldNum" sz="quarter" idx="4"/>
          </p:nvPr>
        </p:nvSpPr>
        <p:spPr/>
        <p:txBody>
          <a:bodyPr/>
          <a:lstStyle/>
          <a:p>
            <a:fld id="{67C9959E-8E6B-B04C-9955-EA096F41CA7A}" type="slidenum">
              <a:rPr lang="de-DE" smtClean="0"/>
              <a:t>11</a:t>
            </a:fld>
            <a:endParaRPr lang="de-DE" dirty="0"/>
          </a:p>
        </p:txBody>
      </p:sp>
      <p:sp>
        <p:nvSpPr>
          <p:cNvPr id="3" name="Date Placeholder 2">
            <a:extLst>
              <a:ext uri="{FF2B5EF4-FFF2-40B4-BE49-F238E27FC236}">
                <a16:creationId xmlns:a16="http://schemas.microsoft.com/office/drawing/2014/main" id="{0FA52919-4656-4B40-A797-8F782C9FEE52}"/>
              </a:ext>
            </a:extLst>
          </p:cNvPr>
          <p:cNvSpPr>
            <a:spLocks noGrp="1"/>
          </p:cNvSpPr>
          <p:nvPr>
            <p:ph type="dt" sz="half" idx="2"/>
          </p:nvPr>
        </p:nvSpPr>
        <p:spPr/>
        <p:txBody>
          <a:bodyPr/>
          <a:lstStyle/>
          <a:p>
            <a:r>
              <a:rPr lang="en-GB" dirty="0"/>
              <a:t>Entscheidungstheorie</a:t>
            </a:r>
            <a:endParaRPr lang="de-DE" dirty="0"/>
          </a:p>
        </p:txBody>
      </p:sp>
      <p:sp>
        <p:nvSpPr>
          <p:cNvPr id="4" name="Footer Placeholder 3">
            <a:extLst>
              <a:ext uri="{FF2B5EF4-FFF2-40B4-BE49-F238E27FC236}">
                <a16:creationId xmlns:a16="http://schemas.microsoft.com/office/drawing/2014/main" id="{5C583415-0C5A-8A45-BFFD-3DCAC697D693}"/>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28554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de-DE" dirty="0"/>
              <a:t>Rationale Präferenzen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C2C963E-03ED-034F-8C3C-59F13368F7AF}"/>
                  </a:ext>
                </a:extLst>
              </p:cNvPr>
              <p:cNvSpPr>
                <a:spLocks noGrp="1"/>
              </p:cNvSpPr>
              <p:nvPr>
                <p:ph idx="1"/>
              </p:nvPr>
            </p:nvSpPr>
            <p:spPr/>
            <p:txBody>
              <a:bodyPr>
                <a:normAutofit/>
              </a:bodyPr>
              <a:lstStyle/>
              <a:p>
                <a:r>
                  <a:rPr lang="de-DE" dirty="0"/>
                  <a:t>Verletzen von Einschränkungen führt zu offensichtlicher Irrationalität</a:t>
                </a:r>
              </a:p>
              <a:p>
                <a:endParaRPr lang="de-DE" dirty="0"/>
              </a:p>
              <a:p>
                <a:r>
                  <a:rPr lang="de-DE" dirty="0"/>
                  <a:t>Beispiel</a:t>
                </a:r>
              </a:p>
              <a:p>
                <a:pPr lvl="1"/>
                <a:r>
                  <a:rPr lang="de-DE" dirty="0"/>
                  <a:t>Agent mit </a:t>
                </a:r>
                <a:r>
                  <a:rPr lang="de-DE" dirty="0">
                    <a:solidFill>
                      <a:srgbClr val="FFC000"/>
                    </a:solidFill>
                  </a:rPr>
                  <a:t>intransitiven</a:t>
                </a:r>
                <a:r>
                  <a:rPr lang="de-DE" dirty="0"/>
                  <a:t> Präferenzen kann dazu gebracht all sein Geld wegzugeben</a:t>
                </a:r>
              </a:p>
              <a:p>
                <a:pPr lvl="1"/>
                <a:endParaRPr lang="de-DE" dirty="0"/>
              </a:p>
              <a:p>
                <a:pPr lvl="1"/>
                <a:r>
                  <a:rPr lang="de-DE" dirty="0"/>
                  <a:t>Wenn </a:t>
                </a:r>
                <a14:m>
                  <m:oMath xmlns:m="http://schemas.openxmlformats.org/officeDocument/2006/math">
                    <m:r>
                      <a:rPr lang="de-DE" b="0" i="1" smtClean="0">
                        <a:latin typeface="Cambria Math" panose="02040503050406030204" pitchFamily="18" charset="0"/>
                      </a:rPr>
                      <m:t>𝐵</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oMath>
                </a14:m>
                <a:r>
                  <a:rPr lang="de-DE" dirty="0"/>
                  <a:t>, dann würde ein Agent, der </a:t>
                </a:r>
                <a14:m>
                  <m:oMath xmlns:m="http://schemas.openxmlformats.org/officeDocument/2006/math">
                    <m:r>
                      <a:rPr lang="de-DE" i="1" smtClean="0">
                        <a:latin typeface="Cambria Math" panose="02040503050406030204" pitchFamily="18" charset="0"/>
                        <a:ea typeface="Cambria Math" panose="02040503050406030204" pitchFamily="18" charset="0"/>
                      </a:rPr>
                      <m:t>𝐶</m:t>
                    </m:r>
                  </m:oMath>
                </a14:m>
                <a:r>
                  <a:rPr lang="de-DE" dirty="0"/>
                  <a:t> hat,</a:t>
                </a:r>
                <a:br>
                  <a:rPr lang="de-DE" dirty="0"/>
                </a:br>
                <a:r>
                  <a:rPr lang="de-DE" dirty="0"/>
                  <a:t>(sagen wir mal) 1 Cent für </a:t>
                </a:r>
                <a14:m>
                  <m:oMath xmlns:m="http://schemas.openxmlformats.org/officeDocument/2006/math">
                    <m:r>
                      <a:rPr lang="de-DE" b="0" i="1" smtClean="0">
                        <a:latin typeface="Cambria Math" panose="02040503050406030204" pitchFamily="18" charset="0"/>
                        <a:ea typeface="Cambria Math" panose="02040503050406030204" pitchFamily="18" charset="0"/>
                      </a:rPr>
                      <m:t>𝐵</m:t>
                    </m:r>
                  </m:oMath>
                </a14:m>
                <a:r>
                  <a:rPr lang="de-DE" dirty="0"/>
                  <a:t> zahlen</a:t>
                </a:r>
              </a:p>
              <a:p>
                <a:pPr lvl="1"/>
                <a:r>
                  <a:rPr lang="de-DE" dirty="0"/>
                  <a:t>Wenn </a:t>
                </a:r>
                <a14:m>
                  <m:oMath xmlns:m="http://schemas.openxmlformats.org/officeDocument/2006/math">
                    <m:r>
                      <a:rPr lang="de-DE" b="0"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𝐵</m:t>
                    </m:r>
                  </m:oMath>
                </a14:m>
                <a:r>
                  <a:rPr lang="de-DE" dirty="0"/>
                  <a:t>, dann würde ein Agent, der </a:t>
                </a:r>
                <a14:m>
                  <m:oMath xmlns:m="http://schemas.openxmlformats.org/officeDocument/2006/math">
                    <m:r>
                      <a:rPr lang="de-DE" b="0" i="1" smtClean="0">
                        <a:latin typeface="Cambria Math" panose="02040503050406030204" pitchFamily="18" charset="0"/>
                        <a:ea typeface="Cambria Math" panose="02040503050406030204" pitchFamily="18" charset="0"/>
                      </a:rPr>
                      <m:t>𝐵</m:t>
                    </m:r>
                  </m:oMath>
                </a14:m>
                <a:r>
                  <a:rPr lang="de-DE" dirty="0"/>
                  <a:t> hat,</a:t>
                </a:r>
                <a:br>
                  <a:rPr lang="de-DE" dirty="0"/>
                </a:br>
                <a:r>
                  <a:rPr lang="de-DE" dirty="0"/>
                  <a:t>(sagen wir mal) 1 Cent für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de-DE" dirty="0"/>
                  <a:t> zahlen</a:t>
                </a:r>
              </a:p>
              <a:p>
                <a:pPr lvl="1"/>
                <a:r>
                  <a:rPr lang="de-DE" dirty="0"/>
                  <a:t>Wenn </a:t>
                </a:r>
                <a14:m>
                  <m:oMath xmlns:m="http://schemas.openxmlformats.org/officeDocument/2006/math">
                    <m:r>
                      <a:rPr lang="de-DE" b="0" i="1" smtClean="0">
                        <a:latin typeface="Cambria Math" panose="02040503050406030204" pitchFamily="18" charset="0"/>
                      </a:rPr>
                      <m:t>𝐶</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oMath>
                </a14:m>
                <a:r>
                  <a:rPr lang="de-DE" dirty="0"/>
                  <a:t>, dann würde ein Agent, der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de-DE" dirty="0"/>
                  <a:t> hat,</a:t>
                </a:r>
                <a:br>
                  <a:rPr lang="de-DE" dirty="0"/>
                </a:br>
                <a:r>
                  <a:rPr lang="de-DE" dirty="0"/>
                  <a:t>(sagen wir mal) 1 Cent für </a:t>
                </a:r>
                <a14:m>
                  <m:oMath xmlns:m="http://schemas.openxmlformats.org/officeDocument/2006/math">
                    <m:r>
                      <a:rPr lang="de-DE" b="0" i="1" smtClean="0">
                        <a:latin typeface="Cambria Math" panose="02040503050406030204" pitchFamily="18" charset="0"/>
                        <a:ea typeface="Cambria Math" panose="02040503050406030204" pitchFamily="18" charset="0"/>
                      </a:rPr>
                      <m:t>𝐶</m:t>
                    </m:r>
                  </m:oMath>
                </a14:m>
                <a:r>
                  <a:rPr lang="de-DE" dirty="0"/>
                  <a:t> zahlen</a:t>
                </a:r>
              </a:p>
            </p:txBody>
          </p:sp>
        </mc:Choice>
        <mc:Fallback xmlns="">
          <p:sp>
            <p:nvSpPr>
              <p:cNvPr id="4" name="Content Placeholder 3">
                <a:extLst>
                  <a:ext uri="{FF2B5EF4-FFF2-40B4-BE49-F238E27FC236}">
                    <a16:creationId xmlns:a16="http://schemas.microsoft.com/office/drawing/2014/main" id="{DC2C963E-03ED-034F-8C3C-59F13368F7AF}"/>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ABD21B54-C8B6-F344-AAD3-3721003533B4}"/>
              </a:ext>
            </a:extLst>
          </p:cNvPr>
          <p:cNvSpPr>
            <a:spLocks noGrp="1"/>
          </p:cNvSpPr>
          <p:nvPr>
            <p:ph type="sldNum" sz="quarter" idx="4"/>
          </p:nvPr>
        </p:nvSpPr>
        <p:spPr/>
        <p:txBody>
          <a:bodyPr/>
          <a:lstStyle/>
          <a:p>
            <a:fld id="{67C9959E-8E6B-B04C-9955-EA096F41CA7A}" type="slidenum">
              <a:rPr lang="de-DE" smtClean="0"/>
              <a:t>12</a:t>
            </a:fld>
            <a:endParaRPr lang="de-DE" dirty="0"/>
          </a:p>
        </p:txBody>
      </p:sp>
      <p:sp>
        <p:nvSpPr>
          <p:cNvPr id="2" name="Date Placeholder 1">
            <a:extLst>
              <a:ext uri="{FF2B5EF4-FFF2-40B4-BE49-F238E27FC236}">
                <a16:creationId xmlns:a16="http://schemas.microsoft.com/office/drawing/2014/main" id="{71115F2F-F39C-2B42-BEFE-C4227E8516A1}"/>
              </a:ext>
            </a:extLst>
          </p:cNvPr>
          <p:cNvSpPr>
            <a:spLocks noGrp="1"/>
          </p:cNvSpPr>
          <p:nvPr>
            <p:ph type="dt" sz="half" idx="2"/>
          </p:nvPr>
        </p:nvSpPr>
        <p:spPr/>
        <p:txBody>
          <a:bodyPr/>
          <a:lstStyle/>
          <a:p>
            <a:r>
              <a:rPr lang="de-DE" dirty="0"/>
              <a:t>Entscheidungstheorie</a:t>
            </a:r>
          </a:p>
        </p:txBody>
      </p:sp>
      <p:sp>
        <p:nvSpPr>
          <p:cNvPr id="3" name="Footer Placeholder 2">
            <a:extLst>
              <a:ext uri="{FF2B5EF4-FFF2-40B4-BE49-F238E27FC236}">
                <a16:creationId xmlns:a16="http://schemas.microsoft.com/office/drawing/2014/main" id="{A72258CE-3CF0-D14E-9F5E-1624D0D41675}"/>
              </a:ext>
            </a:extLst>
          </p:cNvPr>
          <p:cNvSpPr>
            <a:spLocks noGrp="1"/>
          </p:cNvSpPr>
          <p:nvPr>
            <p:ph type="ftr" sz="quarter" idx="3"/>
          </p:nvPr>
        </p:nvSpPr>
        <p:spPr/>
        <p:txBody>
          <a:bodyPr/>
          <a:lstStyle/>
          <a:p>
            <a:r>
              <a:rPr lang="de-DE" dirty="0"/>
              <a:t>Tanya Braun</a:t>
            </a:r>
          </a:p>
        </p:txBody>
      </p:sp>
      <p:grpSp>
        <p:nvGrpSpPr>
          <p:cNvPr id="8" name="Group 7">
            <a:extLst>
              <a:ext uri="{FF2B5EF4-FFF2-40B4-BE49-F238E27FC236}">
                <a16:creationId xmlns:a16="http://schemas.microsoft.com/office/drawing/2014/main" id="{61E1E156-E192-874E-B0CA-3C299623D896}"/>
              </a:ext>
            </a:extLst>
          </p:cNvPr>
          <p:cNvGrpSpPr/>
          <p:nvPr/>
        </p:nvGrpSpPr>
        <p:grpSpPr>
          <a:xfrm>
            <a:off x="8264160" y="3351957"/>
            <a:ext cx="2394857" cy="2447834"/>
            <a:chOff x="5866131" y="3250155"/>
            <a:chExt cx="2394857" cy="2447834"/>
          </a:xfrm>
        </p:grpSpPr>
        <p:graphicFrame>
          <p:nvGraphicFramePr>
            <p:cNvPr id="9" name="Diagram 8">
              <a:extLst>
                <a:ext uri="{FF2B5EF4-FFF2-40B4-BE49-F238E27FC236}">
                  <a16:creationId xmlns:a16="http://schemas.microsoft.com/office/drawing/2014/main" id="{058EC78A-A515-954E-B270-83139F413065}"/>
                </a:ext>
              </a:extLst>
            </p:cNvPr>
            <p:cNvGraphicFramePr/>
            <p:nvPr>
              <p:extLst>
                <p:ext uri="{D42A27DB-BD31-4B8C-83A1-F6EECF244321}">
                  <p14:modId xmlns:p14="http://schemas.microsoft.com/office/powerpoint/2010/main" val="1632903500"/>
                </p:ext>
              </p:extLst>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E2A5BC3B-8E79-A345-A939-143C0AE3C616}"/>
                </a:ext>
              </a:extLst>
            </p:cNvPr>
            <p:cNvSpPr txBox="1"/>
            <p:nvPr/>
          </p:nvSpPr>
          <p:spPr>
            <a:xfrm rot="18079429">
              <a:off x="7618260" y="4618238"/>
              <a:ext cx="380232" cy="276999"/>
            </a:xfrm>
            <a:prstGeom prst="rect">
              <a:avLst/>
            </a:prstGeom>
            <a:noFill/>
          </p:spPr>
          <p:txBody>
            <a:bodyPr wrap="none" rtlCol="0">
              <a:spAutoFit/>
            </a:bodyPr>
            <a:lstStyle/>
            <a:p>
              <a:r>
                <a:rPr lang="de-DE" sz="1200" dirty="0">
                  <a:solidFill>
                    <a:schemeClr val="bg1"/>
                  </a:solidFill>
                </a:rPr>
                <a:t>1ct</a:t>
              </a:r>
            </a:p>
          </p:txBody>
        </p:sp>
        <p:sp>
          <p:nvSpPr>
            <p:cNvPr id="11" name="TextBox 10">
              <a:extLst>
                <a:ext uri="{FF2B5EF4-FFF2-40B4-BE49-F238E27FC236}">
                  <a16:creationId xmlns:a16="http://schemas.microsoft.com/office/drawing/2014/main" id="{9234D719-5EDB-BD4E-90B1-9C9D1C174365}"/>
                </a:ext>
              </a:extLst>
            </p:cNvPr>
            <p:cNvSpPr txBox="1"/>
            <p:nvPr/>
          </p:nvSpPr>
          <p:spPr>
            <a:xfrm rot="3412187">
              <a:off x="6162323" y="4676224"/>
              <a:ext cx="380232" cy="276999"/>
            </a:xfrm>
            <a:prstGeom prst="rect">
              <a:avLst/>
            </a:prstGeom>
            <a:noFill/>
          </p:spPr>
          <p:txBody>
            <a:bodyPr wrap="none" rtlCol="0">
              <a:spAutoFit/>
            </a:bodyPr>
            <a:lstStyle/>
            <a:p>
              <a:r>
                <a:rPr lang="de-DE" sz="1200" dirty="0">
                  <a:solidFill>
                    <a:schemeClr val="bg1"/>
                  </a:solidFill>
                </a:rPr>
                <a:t>1ct</a:t>
              </a:r>
            </a:p>
          </p:txBody>
        </p:sp>
        <p:sp>
          <p:nvSpPr>
            <p:cNvPr id="12" name="TextBox 11">
              <a:extLst>
                <a:ext uri="{FF2B5EF4-FFF2-40B4-BE49-F238E27FC236}">
                  <a16:creationId xmlns:a16="http://schemas.microsoft.com/office/drawing/2014/main" id="{53C3FA6B-B4C8-3241-873C-27A8BC3B43FD}"/>
                </a:ext>
              </a:extLst>
            </p:cNvPr>
            <p:cNvSpPr txBox="1"/>
            <p:nvPr/>
          </p:nvSpPr>
          <p:spPr>
            <a:xfrm>
              <a:off x="6873443" y="3353163"/>
              <a:ext cx="380232" cy="276999"/>
            </a:xfrm>
            <a:prstGeom prst="rect">
              <a:avLst/>
            </a:prstGeom>
            <a:noFill/>
          </p:spPr>
          <p:txBody>
            <a:bodyPr wrap="none" rtlCol="0">
              <a:spAutoFit/>
            </a:bodyPr>
            <a:lstStyle/>
            <a:p>
              <a:r>
                <a:rPr lang="de-DE" sz="1200" dirty="0">
                  <a:solidFill>
                    <a:schemeClr val="bg1"/>
                  </a:solidFill>
                </a:rPr>
                <a:t>1ct</a:t>
              </a:r>
            </a:p>
          </p:txBody>
        </p:sp>
      </p:grpSp>
    </p:spTree>
    <p:extLst>
      <p:ext uri="{BB962C8B-B14F-4D97-AF65-F5344CB8AC3E}">
        <p14:creationId xmlns:p14="http://schemas.microsoft.com/office/powerpoint/2010/main" val="187670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de-DE" dirty="0"/>
              <a:t>Axiome der Nutzentheorie über Präferenzen</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idx="1"/>
              </p:nvPr>
            </p:nvSpPr>
            <p:spPr/>
            <p:txBody>
              <a:bodyPr numCol="1">
                <a:normAutofit fontScale="85000" lnSpcReduction="20000"/>
              </a:bodyPr>
              <a:lstStyle/>
              <a:p>
                <a:pPr marL="273050" indent="-273050">
                  <a:buFont typeface="+mj-lt"/>
                  <a:buAutoNum type="arabicPeriod"/>
                </a:pPr>
                <a:r>
                  <a:rPr lang="de-DE" dirty="0">
                    <a:solidFill>
                      <a:schemeClr val="accent1"/>
                    </a:solidFill>
                  </a:rPr>
                  <a:t>Sortierbarkeit (</a:t>
                </a:r>
                <a:r>
                  <a:rPr lang="de-DE" i="1" dirty="0">
                    <a:solidFill>
                      <a:schemeClr val="accent1"/>
                    </a:solidFill>
                  </a:rPr>
                  <a:t>orderability</a:t>
                </a:r>
                <a:r>
                  <a:rPr lang="de-DE" dirty="0">
                    <a:solidFill>
                      <a:schemeClr val="accent1"/>
                    </a:solidFill>
                  </a:rPr>
                  <a:t>)</a:t>
                </a:r>
              </a:p>
              <a:p>
                <a:pPr lvl="1"/>
                <a14:m>
                  <m:oMath xmlns:m="http://schemas.openxmlformats.org/officeDocument/2006/math">
                    <m:d>
                      <m:dPr>
                        <m:ctrlPr>
                          <a:rPr lang="de-DE" i="1" smtClean="0">
                            <a:latin typeface="Cambria Math" panose="02040503050406030204" pitchFamily="18" charset="0"/>
                          </a:rPr>
                        </m:ctrlPr>
                      </m:dPr>
                      <m:e>
                        <m:r>
                          <a:rPr lang="de-DE"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𝐵</m:t>
                        </m:r>
                      </m:e>
                    </m:d>
                    <m:r>
                      <a:rPr lang="de-DE" i="1" smtClean="0">
                        <a:latin typeface="Cambria Math" panose="02040503050406030204" pitchFamily="18" charset="0"/>
                        <a:sym typeface="Symbol" charset="0"/>
                      </a:rPr>
                      <m:t></m:t>
                    </m:r>
                    <m:d>
                      <m:dPr>
                        <m:ctrlPr>
                          <a:rPr lang="de-DE" i="1" smtClean="0">
                            <a:latin typeface="Cambria Math" panose="02040503050406030204" pitchFamily="18" charset="0"/>
                          </a:rPr>
                        </m:ctrlPr>
                      </m:dPr>
                      <m:e>
                        <m:r>
                          <a:rPr lang="de-DE"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𝐵</m:t>
                        </m:r>
                      </m:e>
                    </m:d>
                    <m:r>
                      <a:rPr lang="de-DE" i="1" smtClean="0">
                        <a:latin typeface="Cambria Math" panose="02040503050406030204" pitchFamily="18" charset="0"/>
                        <a:sym typeface="Symbol" charset="0"/>
                      </a:rPr>
                      <m:t></m:t>
                    </m:r>
                    <m:d>
                      <m:dPr>
                        <m:ctrlPr>
                          <a:rPr lang="de-DE" i="1" smtClean="0">
                            <a:latin typeface="Cambria Math" panose="02040503050406030204" pitchFamily="18" charset="0"/>
                          </a:rPr>
                        </m:ctrlPr>
                      </m:dPr>
                      <m:e>
                        <m:r>
                          <a:rPr lang="de-DE" i="1" smtClean="0">
                            <a:latin typeface="Cambria Math" panose="02040503050406030204" pitchFamily="18" charset="0"/>
                          </a:rPr>
                          <m:t>𝐴</m:t>
                        </m:r>
                        <m:r>
                          <a:rPr lang="de-DE" i="1" smtClean="0">
                            <a:latin typeface="Cambria Math" panose="02040503050406030204" pitchFamily="18" charset="0"/>
                          </a:rPr>
                          <m:t>~</m:t>
                        </m:r>
                        <m:r>
                          <a:rPr lang="de-DE" i="1" smtClean="0">
                            <a:latin typeface="Cambria Math" panose="02040503050406030204" pitchFamily="18" charset="0"/>
                          </a:rPr>
                          <m:t>𝐵</m:t>
                        </m:r>
                      </m:e>
                    </m:d>
                  </m:oMath>
                </a14:m>
                <a:endParaRPr lang="de-DE" dirty="0"/>
              </a:p>
              <a:p>
                <a:pPr lvl="2"/>
                <a14:m>
                  <m:oMath xmlns:m="http://schemas.openxmlformats.org/officeDocument/2006/math">
                    <m:d>
                      <m:dPr>
                        <m:begChr m:val="{"/>
                        <m:endChr m:val="}"/>
                        <m:ctrlPr>
                          <a:rPr lang="de-DE" i="1" smtClean="0">
                            <a:latin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 ~</m:t>
                        </m:r>
                      </m:e>
                    </m:d>
                  </m:oMath>
                </a14:m>
                <a:r>
                  <a:rPr lang="de-DE" dirty="0"/>
                  <a:t> zusammen exhaustiv, paarweise disjunkt</a:t>
                </a:r>
              </a:p>
              <a:p>
                <a:pPr marL="273050" indent="-273050">
                  <a:buFont typeface="+mj-lt"/>
                  <a:buAutoNum type="arabicPeriod"/>
                </a:pPr>
                <a:r>
                  <a:rPr lang="de-DE" dirty="0">
                    <a:solidFill>
                      <a:schemeClr val="accent1"/>
                    </a:solidFill>
                  </a:rPr>
                  <a:t>Transitivität (</a:t>
                </a:r>
                <a:r>
                  <a:rPr lang="de-DE" i="1" dirty="0">
                    <a:solidFill>
                      <a:schemeClr val="accent1"/>
                    </a:solidFill>
                  </a:rPr>
                  <a:t>transitivity</a:t>
                </a:r>
                <a:r>
                  <a:rPr lang="de-DE" dirty="0">
                    <a:solidFill>
                      <a:schemeClr val="accent1"/>
                    </a:solidFill>
                  </a:rPr>
                  <a:t>)</a:t>
                </a:r>
                <a:r>
                  <a:rPr lang="de-DE" dirty="0"/>
                  <a:t> </a:t>
                </a:r>
              </a:p>
              <a:p>
                <a:pPr lvl="1"/>
                <a14:m>
                  <m:oMath xmlns:m="http://schemas.openxmlformats.org/officeDocument/2006/math">
                    <m:d>
                      <m:dPr>
                        <m:ctrlPr>
                          <a:rPr lang="de-DE" i="1" smtClean="0">
                            <a:latin typeface="Cambria Math" panose="02040503050406030204" pitchFamily="18" charset="0"/>
                          </a:rPr>
                        </m:ctrlPr>
                      </m:dPr>
                      <m:e>
                        <m:r>
                          <a:rPr lang="de-DE" i="1" smtClean="0">
                            <a:latin typeface="Cambria Math" panose="02040503050406030204" pitchFamily="18" charset="0"/>
                          </a:rPr>
                          <m:t>𝐴</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𝐵</m:t>
                        </m:r>
                      </m:e>
                    </m:d>
                    <m:r>
                      <a:rPr lang="de-DE" i="1" smtClean="0">
                        <a:latin typeface="Cambria Math" panose="02040503050406030204" pitchFamily="18" charset="0"/>
                        <a:sym typeface="Symbol" charset="0"/>
                      </a:rPr>
                      <m:t></m:t>
                    </m:r>
                    <m:d>
                      <m:dPr>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𝐵</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sym typeface="Symbol" charset="0"/>
                          </a:rPr>
                          <m:t>𝐶</m:t>
                        </m:r>
                      </m:e>
                    </m:d>
                    <m:r>
                      <a:rPr lang="de-DE" b="0" i="1" smtClean="0">
                        <a:latin typeface="Cambria Math" panose="02040503050406030204" pitchFamily="18" charset="0"/>
                        <a:sym typeface="Symbol" charset="0"/>
                      </a:rPr>
                      <m:t> </m:t>
                    </m:r>
                    <m:r>
                      <a:rPr lang="de-DE" i="1" smtClean="0">
                        <a:latin typeface="Cambria Math" panose="02040503050406030204" pitchFamily="18" charset="0"/>
                        <a:sym typeface="Symbol" charset="0"/>
                      </a:rPr>
                      <m:t></m:t>
                    </m:r>
                    <m:r>
                      <a:rPr lang="de-DE" b="0" i="1" smtClean="0">
                        <a:latin typeface="Cambria Math" panose="02040503050406030204" pitchFamily="18" charset="0"/>
                        <a:sym typeface="Symbol" charset="0"/>
                      </a:rPr>
                      <m:t> </m:t>
                    </m:r>
                    <m:d>
                      <m:dPr>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𝐴</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sym typeface="Symbol" charset="0"/>
                          </a:rPr>
                          <m:t>𝐶</m:t>
                        </m:r>
                      </m:e>
                    </m:d>
                  </m:oMath>
                </a14:m>
                <a:endParaRPr lang="de-DE" dirty="0">
                  <a:sym typeface="Symbol" charset="0"/>
                </a:endParaRPr>
              </a:p>
              <a:p>
                <a:pPr marL="273050" indent="-273050">
                  <a:buFont typeface="+mj-lt"/>
                  <a:buAutoNum type="arabicPeriod"/>
                </a:pPr>
                <a:r>
                  <a:rPr lang="de-DE" dirty="0">
                    <a:solidFill>
                      <a:schemeClr val="accent1"/>
                    </a:solidFill>
                    <a:sym typeface="Symbol" charset="0"/>
                  </a:rPr>
                  <a:t>Stetigkeit (</a:t>
                </a:r>
                <a:r>
                  <a:rPr lang="de-DE" i="1" dirty="0">
                    <a:solidFill>
                      <a:schemeClr val="accent1"/>
                    </a:solidFill>
                    <a:sym typeface="Symbol" charset="0"/>
                  </a:rPr>
                  <a:t>continuity</a:t>
                </a:r>
                <a:r>
                  <a:rPr lang="de-DE" dirty="0">
                    <a:solidFill>
                      <a:schemeClr val="accent1"/>
                    </a:solidFill>
                    <a:sym typeface="Symbol" charset="0"/>
                  </a:rPr>
                  <a:t>)</a:t>
                </a:r>
              </a:p>
              <a:p>
                <a:pPr lvl="1"/>
                <a14:m>
                  <m:oMath xmlns:m="http://schemas.openxmlformats.org/officeDocument/2006/math">
                    <m:r>
                      <a:rPr lang="de-DE" i="1" smtClean="0">
                        <a:latin typeface="Cambria Math" panose="02040503050406030204" pitchFamily="18" charset="0"/>
                        <a:sym typeface="Symbol" charset="0"/>
                      </a:rPr>
                      <m:t>𝐴</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sym typeface="Symbol" charset="0"/>
                      </a:rPr>
                      <m:t>𝐵</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sym typeface="Symbol" charset="0"/>
                      </a:rPr>
                      <m:t>𝐶</m:t>
                    </m:r>
                    <m:r>
                      <a:rPr lang="de-DE" b="0" i="1" smtClean="0">
                        <a:latin typeface="Cambria Math" panose="02040503050406030204" pitchFamily="18" charset="0"/>
                        <a:sym typeface="Symbol" charset="0"/>
                      </a:rPr>
                      <m:t> </m:t>
                    </m:r>
                    <m:r>
                      <a:rPr lang="de-DE" i="1" smtClean="0">
                        <a:latin typeface="Cambria Math" panose="02040503050406030204" pitchFamily="18" charset="0"/>
                        <a:sym typeface="Symbol" charset="0"/>
                      </a:rPr>
                      <m:t></m:t>
                    </m:r>
                    <m:r>
                      <a:rPr lang="de-DE" b="0" i="1" smtClean="0">
                        <a:latin typeface="Cambria Math" panose="02040503050406030204" pitchFamily="18" charset="0"/>
                        <a:sym typeface="Symbol" charset="0"/>
                      </a:rPr>
                      <m:t> </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 </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 1−</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𝐶</m:t>
                        </m:r>
                      </m:e>
                    </m:d>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𝐵</m:t>
                    </m:r>
                  </m:oMath>
                </a14:m>
                <a:endParaRPr lang="de-DE" dirty="0">
                  <a:sym typeface="Symbol" charset="0"/>
                </a:endParaRPr>
              </a:p>
              <a:p>
                <a:pPr marL="273050" indent="-273050">
                  <a:buFont typeface="+mj-lt"/>
                  <a:buAutoNum type="arabicPeriod"/>
                </a:pPr>
                <a:r>
                  <a:rPr lang="de-DE" dirty="0">
                    <a:solidFill>
                      <a:schemeClr val="accent1"/>
                    </a:solidFill>
                    <a:sym typeface="Symbol" charset="0"/>
                  </a:rPr>
                  <a:t>Ersetzbarkeit (</a:t>
                </a:r>
                <a:r>
                  <a:rPr lang="de-DE" i="1" dirty="0">
                    <a:solidFill>
                      <a:schemeClr val="accent1"/>
                    </a:solidFill>
                    <a:sym typeface="Symbol" charset="0"/>
                  </a:rPr>
                  <a:t>substitutability</a:t>
                </a:r>
                <a:r>
                  <a:rPr lang="de-DE" dirty="0">
                    <a:solidFill>
                      <a:schemeClr val="accent1"/>
                    </a:solidFill>
                    <a:sym typeface="Symbol" charset="0"/>
                  </a:rPr>
                  <a:t>)</a:t>
                </a:r>
              </a:p>
              <a:p>
                <a:pPr lvl="1"/>
                <a14:m>
                  <m:oMath xmlns:m="http://schemas.openxmlformats.org/officeDocument/2006/math">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𝐵</m:t>
                    </m:r>
                    <m:r>
                      <a:rPr lang="de-DE" b="0" i="1" smtClean="0">
                        <a:latin typeface="Cambria Math" panose="02040503050406030204" pitchFamily="18" charset="0"/>
                        <a:sym typeface="Symbol" charset="0"/>
                      </a:rPr>
                      <m:t> </m:t>
                    </m:r>
                    <m:r>
                      <a:rPr lang="de-DE" i="1" smtClean="0">
                        <a:latin typeface="Cambria Math" panose="02040503050406030204" pitchFamily="18" charset="0"/>
                        <a:sym typeface="Symbol" charset="0"/>
                      </a:rPr>
                      <m:t></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𝐶</m:t>
                        </m:r>
                      </m:e>
                    </m:d>
                    <m:r>
                      <a:rPr lang="de-DE" i="1" smtClean="0">
                        <a:latin typeface="Cambria Math" panose="02040503050406030204" pitchFamily="18" charset="0"/>
                        <a:sym typeface="Symbol" charset="0"/>
                      </a:rPr>
                      <m:t>~</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𝐵</m:t>
                        </m:r>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𝐶</m:t>
                        </m:r>
                      </m:e>
                    </m:d>
                  </m:oMath>
                </a14:m>
                <a:endParaRPr lang="de-DE" dirty="0">
                  <a:sym typeface="Symbol" charset="0"/>
                </a:endParaRPr>
              </a:p>
              <a:p>
                <a:pPr lvl="2"/>
                <a:r>
                  <a:rPr lang="de-DE" dirty="0">
                    <a:sym typeface="Symbol" charset="0"/>
                  </a:rPr>
                  <a:t>Gilt auch, wenn man </a:t>
                </a:r>
                <a14:m>
                  <m:oMath xmlns:m="http://schemas.openxmlformats.org/officeDocument/2006/math">
                    <m:r>
                      <a:rPr lang="de-DE" i="1" smtClean="0">
                        <a:latin typeface="Cambria Math" panose="02040503050406030204" pitchFamily="18" charset="0"/>
                        <a:sym typeface="Symbol" charset="0"/>
                      </a:rPr>
                      <m:t>~ </m:t>
                    </m:r>
                  </m:oMath>
                </a14:m>
                <a:r>
                  <a:rPr lang="de-DE" dirty="0">
                    <a:sym typeface="Symbol" charset="0"/>
                  </a:rPr>
                  <a:t>mit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sym typeface="Symbol" charset="0"/>
                  </a:rPr>
                  <a:t> ersetzt</a:t>
                </a:r>
              </a:p>
              <a:p>
                <a:pPr marL="273050" indent="-273050">
                  <a:buFont typeface="+mj-lt"/>
                  <a:buAutoNum type="arabicPeriod"/>
                </a:pPr>
                <a:r>
                  <a:rPr lang="de-DE" dirty="0">
                    <a:solidFill>
                      <a:schemeClr val="accent1"/>
                    </a:solidFill>
                    <a:sym typeface="Symbol" charset="0"/>
                  </a:rPr>
                  <a:t>Monotonie (</a:t>
                </a:r>
                <a:r>
                  <a:rPr lang="de-DE" i="1" dirty="0">
                    <a:solidFill>
                      <a:schemeClr val="accent1"/>
                    </a:solidFill>
                    <a:sym typeface="Symbol" charset="0"/>
                  </a:rPr>
                  <a:t>monotonicity</a:t>
                </a:r>
                <a:r>
                  <a:rPr lang="de-DE" dirty="0">
                    <a:solidFill>
                      <a:schemeClr val="accent1"/>
                    </a:solidFill>
                    <a:sym typeface="Symbol" charset="0"/>
                  </a:rPr>
                  <a:t>)</a:t>
                </a:r>
              </a:p>
              <a:p>
                <a:pPr lvl="1"/>
                <a14:m>
                  <m:oMath xmlns:m="http://schemas.openxmlformats.org/officeDocument/2006/math">
                    <m:r>
                      <a:rPr lang="de-DE" i="1" smtClean="0">
                        <a:latin typeface="Cambria Math" panose="02040503050406030204" pitchFamily="18" charset="0"/>
                        <a:sym typeface="Symbol" charset="0"/>
                      </a:rPr>
                      <m:t>𝐴</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sym typeface="Symbol" charset="0"/>
                      </a:rPr>
                      <m:t>𝐵</m:t>
                    </m:r>
                    <m:r>
                      <a:rPr lang="de-DE" i="1" smtClean="0">
                        <a:latin typeface="Cambria Math" panose="02040503050406030204" pitchFamily="18" charset="0"/>
                        <a:sym typeface="Symbol" charset="0"/>
                      </a:rPr>
                      <m:t> (</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𝑞</m:t>
                    </m:r>
                    <m:r>
                      <a:rPr lang="de-DE" b="0" i="1" smtClean="0">
                        <a:latin typeface="Cambria Math" panose="02040503050406030204" pitchFamily="18" charset="0"/>
                        <a:sym typeface="Symbol" charset="0"/>
                      </a:rPr>
                      <m:t> </m:t>
                    </m:r>
                    <m:r>
                      <a:rPr lang="de-DE" i="1" smtClean="0">
                        <a:latin typeface="Cambria Math" panose="02040503050406030204" pitchFamily="18" charset="0"/>
                        <a:sym typeface="Symbol" charset="0"/>
                      </a:rPr>
                      <m:t></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𝐵</m:t>
                        </m:r>
                      </m:e>
                    </m:d>
                    <m:r>
                      <a:rPr lang="de-DE" i="1" smtClean="0">
                        <a:latin typeface="Cambria Math" panose="02040503050406030204" pitchFamily="18" charset="0"/>
                        <a:ea typeface="Cambria Math" panose="02040503050406030204" pitchFamily="18" charset="0"/>
                      </a:rPr>
                      <m:t>≿</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𝑞</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𝑞</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𝐵</m:t>
                        </m:r>
                      </m:e>
                    </m:d>
                    <m:r>
                      <a:rPr lang="de-DE" b="0" i="1" smtClean="0">
                        <a:latin typeface="Cambria Math" panose="02040503050406030204" pitchFamily="18" charset="0"/>
                        <a:sym typeface="Symbol" charset="0"/>
                      </a:rPr>
                      <m:t>)</m:t>
                    </m:r>
                  </m:oMath>
                </a14:m>
                <a:endParaRPr lang="de-DE" dirty="0">
                  <a:sym typeface="Symbol" charset="0"/>
                </a:endParaRPr>
              </a:p>
              <a:p>
                <a:pPr marL="273050" indent="-273050">
                  <a:buFont typeface="+mj-lt"/>
                  <a:buAutoNum type="arabicPeriod" startAt="6"/>
                </a:pPr>
                <a:r>
                  <a:rPr lang="de-DE" dirty="0">
                    <a:solidFill>
                      <a:schemeClr val="accent1"/>
                    </a:solidFill>
                    <a:sym typeface="Symbol" charset="0"/>
                  </a:rPr>
                  <a:t>Zerlegbarkeit (</a:t>
                </a:r>
                <a:r>
                  <a:rPr lang="de-DE" i="1" dirty="0">
                    <a:solidFill>
                      <a:schemeClr val="accent1"/>
                    </a:solidFill>
                    <a:sym typeface="Symbol" charset="0"/>
                  </a:rPr>
                  <a:t>decomposability</a:t>
                </a:r>
                <a:r>
                  <a:rPr lang="de-DE" dirty="0">
                    <a:solidFill>
                      <a:schemeClr val="accent1"/>
                    </a:solidFill>
                    <a:sym typeface="Symbol" charset="0"/>
                  </a:rPr>
                  <a:t>)</a:t>
                </a:r>
              </a:p>
              <a:p>
                <a:pPr lvl="1"/>
                <a14:m>
                  <m:oMath xmlns:m="http://schemas.openxmlformats.org/officeDocument/2006/math">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 1−</m:t>
                        </m:r>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 </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𝑞</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𝐵</m:t>
                            </m:r>
                            <m:r>
                              <a:rPr lang="de-DE" i="1" smtClean="0">
                                <a:latin typeface="Cambria Math" panose="02040503050406030204" pitchFamily="18" charset="0"/>
                                <a:sym typeface="Symbol" charset="0"/>
                              </a:rPr>
                              <m:t>; 1−</m:t>
                            </m:r>
                            <m:r>
                              <a:rPr lang="de-DE" i="1" smtClean="0">
                                <a:latin typeface="Cambria Math" panose="02040503050406030204" pitchFamily="18" charset="0"/>
                                <a:sym typeface="Symbol" charset="0"/>
                              </a:rPr>
                              <m:t>𝑞</m:t>
                            </m:r>
                            <m:r>
                              <a:rPr lang="de-DE" i="1" smtClean="0">
                                <a:latin typeface="Cambria Math" panose="02040503050406030204" pitchFamily="18" charset="0"/>
                                <a:sym typeface="Symbol" charset="0"/>
                              </a:rPr>
                              <m:t>, </m:t>
                            </m:r>
                            <m:r>
                              <a:rPr lang="de-DE" i="1" smtClean="0">
                                <a:latin typeface="Cambria Math" panose="02040503050406030204" pitchFamily="18" charset="0"/>
                                <a:sym typeface="Symbol" charset="0"/>
                              </a:rPr>
                              <m:t>𝐶</m:t>
                            </m:r>
                          </m:e>
                        </m:d>
                      </m:e>
                    </m:d>
                    <m:r>
                      <a:rPr lang="de-DE" i="1" smtClean="0">
                        <a:latin typeface="Cambria Math" panose="02040503050406030204" pitchFamily="18" charset="0"/>
                        <a:sym typeface="Symbol" charset="0"/>
                      </a:rPr>
                      <m:t>~</m:t>
                    </m:r>
                    <m:d>
                      <m:dPr>
                        <m:begChr m:val="["/>
                        <m:endChr m:val="]"/>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𝑝</m:t>
                        </m:r>
                        <m:r>
                          <a:rPr lang="de-DE" i="1" smtClean="0">
                            <a:latin typeface="Cambria Math" panose="02040503050406030204" pitchFamily="18" charset="0"/>
                            <a:sym typeface="Symbol" charset="0"/>
                          </a:rPr>
                          <m:t>,</m:t>
                        </m:r>
                        <m:r>
                          <a:rPr lang="de-DE" i="1" smtClean="0">
                            <a:latin typeface="Cambria Math" panose="02040503050406030204" pitchFamily="18" charset="0"/>
                            <a:sym typeface="Symbol" charset="0"/>
                          </a:rPr>
                          <m:t>𝐴</m:t>
                        </m:r>
                        <m:r>
                          <a:rPr lang="de-DE" i="1" smtClean="0">
                            <a:latin typeface="Cambria Math" panose="02040503050406030204" pitchFamily="18" charset="0"/>
                            <a:sym typeface="Symbol" charset="0"/>
                          </a:rPr>
                          <m:t>; </m:t>
                        </m:r>
                        <m:d>
                          <m:dPr>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𝑝</m:t>
                            </m:r>
                          </m:e>
                        </m:d>
                        <m:r>
                          <a:rPr lang="de-DE" i="1" smtClean="0">
                            <a:latin typeface="Cambria Math" panose="02040503050406030204" pitchFamily="18" charset="0"/>
                            <a:sym typeface="Symbol" charset="0"/>
                          </a:rPr>
                          <m:t>𝑞</m:t>
                        </m:r>
                        <m:r>
                          <a:rPr lang="de-DE" i="1" smtClean="0">
                            <a:latin typeface="Cambria Math" panose="02040503050406030204" pitchFamily="18" charset="0"/>
                            <a:sym typeface="Symbol" charset="0"/>
                          </a:rPr>
                          <m:t>, </m:t>
                        </m:r>
                        <m:r>
                          <a:rPr lang="de-DE" i="1" smtClean="0">
                            <a:latin typeface="Cambria Math" panose="02040503050406030204" pitchFamily="18" charset="0"/>
                            <a:sym typeface="Symbol" charset="0"/>
                          </a:rPr>
                          <m:t>𝐵</m:t>
                        </m:r>
                        <m:r>
                          <a:rPr lang="de-DE" i="1" smtClean="0">
                            <a:latin typeface="Cambria Math" panose="02040503050406030204" pitchFamily="18" charset="0"/>
                            <a:sym typeface="Symbol" charset="0"/>
                          </a:rPr>
                          <m:t>;</m:t>
                        </m:r>
                        <m:d>
                          <m:dPr>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𝑝</m:t>
                            </m:r>
                          </m:e>
                        </m:d>
                        <m:d>
                          <m:dPr>
                            <m:ctrlPr>
                              <a:rPr lang="de-DE" i="1" smtClean="0">
                                <a:latin typeface="Cambria Math" panose="02040503050406030204" pitchFamily="18" charset="0"/>
                                <a:sym typeface="Symbol" charset="0"/>
                              </a:rPr>
                            </m:ctrlPr>
                          </m:dPr>
                          <m:e>
                            <m:r>
                              <a:rPr lang="de-DE" i="1" smtClean="0">
                                <a:latin typeface="Cambria Math" panose="02040503050406030204" pitchFamily="18" charset="0"/>
                                <a:sym typeface="Symbol" charset="0"/>
                              </a:rPr>
                              <m:t>1−</m:t>
                            </m:r>
                            <m:r>
                              <a:rPr lang="de-DE" i="1" smtClean="0">
                                <a:latin typeface="Cambria Math" panose="02040503050406030204" pitchFamily="18" charset="0"/>
                                <a:sym typeface="Symbol" charset="0"/>
                              </a:rPr>
                              <m:t>𝑞</m:t>
                            </m:r>
                          </m:e>
                        </m:d>
                        <m:r>
                          <a:rPr lang="de-DE" i="1" smtClean="0">
                            <a:latin typeface="Cambria Math" panose="02040503050406030204" pitchFamily="18" charset="0"/>
                            <a:sym typeface="Symbol" charset="0"/>
                          </a:rPr>
                          <m:t>, </m:t>
                        </m:r>
                        <m:r>
                          <a:rPr lang="de-DE" i="1" smtClean="0">
                            <a:latin typeface="Cambria Math" panose="02040503050406030204" pitchFamily="18" charset="0"/>
                            <a:sym typeface="Symbol" charset="0"/>
                          </a:rPr>
                          <m:t>𝐶</m:t>
                        </m:r>
                      </m:e>
                    </m:d>
                  </m:oMath>
                </a14:m>
                <a:endParaRPr lang="de-DE" dirty="0">
                  <a:sym typeface="Symbol" charset="0"/>
                </a:endParaRPr>
              </a:p>
              <a:p>
                <a:endParaRPr lang="de-DE"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idx="1"/>
              </p:nvPr>
            </p:nvSpPr>
            <p:spPr>
              <a:blipFill>
                <a:blip r:embed="rId3"/>
                <a:stretch>
                  <a:fillRect l="-1214" t="-3284"/>
                </a:stretch>
              </a:blipFill>
            </p:spPr>
            <p:txBody>
              <a:bodyPr/>
              <a:lstStyle/>
              <a:p>
                <a:r>
                  <a:rPr lang="de-DE">
                    <a:noFill/>
                  </a:rPr>
                  <a:t> </a:t>
                </a:r>
              </a:p>
            </p:txBody>
          </p:sp>
        </mc:Fallback>
      </mc:AlternateContent>
      <p:sp>
        <p:nvSpPr>
          <p:cNvPr id="2" name="Date Placeholder 1">
            <a:extLst>
              <a:ext uri="{FF2B5EF4-FFF2-40B4-BE49-F238E27FC236}">
                <a16:creationId xmlns:a16="http://schemas.microsoft.com/office/drawing/2014/main" id="{285EEC12-A303-614D-BE5F-8D7DEA6AB0C9}"/>
              </a:ext>
            </a:extLst>
          </p:cNvPr>
          <p:cNvSpPr>
            <a:spLocks noGrp="1"/>
          </p:cNvSpPr>
          <p:nvPr>
            <p:ph type="dt" sz="half" idx="4294967295"/>
          </p:nvPr>
        </p:nvSpPr>
        <p:spPr/>
        <p:txBody>
          <a:bodyPr/>
          <a:lstStyle/>
          <a:p>
            <a:r>
              <a:rPr lang="de-DE" dirty="0"/>
              <a:t>Entscheidungstheorie</a:t>
            </a:r>
          </a:p>
        </p:txBody>
      </p:sp>
      <p:sp>
        <p:nvSpPr>
          <p:cNvPr id="8" name="Slide Number Placeholder 7">
            <a:extLst>
              <a:ext uri="{FF2B5EF4-FFF2-40B4-BE49-F238E27FC236}">
                <a16:creationId xmlns:a16="http://schemas.microsoft.com/office/drawing/2014/main" id="{81035B96-A46D-C644-AFA7-3EF28E39FC99}"/>
              </a:ext>
            </a:extLst>
          </p:cNvPr>
          <p:cNvSpPr>
            <a:spLocks noGrp="1"/>
          </p:cNvSpPr>
          <p:nvPr>
            <p:ph type="sldNum" sz="quarter" idx="4294967295"/>
          </p:nvPr>
        </p:nvSpPr>
        <p:spPr/>
        <p:txBody>
          <a:bodyPr/>
          <a:lstStyle/>
          <a:p>
            <a:fld id="{67C9959E-8E6B-B04C-9955-EA096F41CA7A}" type="slidenum">
              <a:rPr lang="de-DE" smtClean="0"/>
              <a:t>13</a:t>
            </a:fld>
            <a:endParaRPr lang="de-DE" dirty="0"/>
          </a:p>
        </p:txBody>
      </p:sp>
      <p:grpSp>
        <p:nvGrpSpPr>
          <p:cNvPr id="6" name="Group 5">
            <a:extLst>
              <a:ext uri="{FF2B5EF4-FFF2-40B4-BE49-F238E27FC236}">
                <a16:creationId xmlns:a16="http://schemas.microsoft.com/office/drawing/2014/main" id="{8630FD00-FA28-FC4B-A7E0-92B959297923}"/>
              </a:ext>
            </a:extLst>
          </p:cNvPr>
          <p:cNvGrpSpPr/>
          <p:nvPr/>
        </p:nvGrpSpPr>
        <p:grpSpPr>
          <a:xfrm>
            <a:off x="8828502" y="1665066"/>
            <a:ext cx="3015498" cy="4240848"/>
            <a:chOff x="5768502" y="1575962"/>
            <a:chExt cx="3015498" cy="4240848"/>
          </a:xfrm>
        </p:grpSpPr>
        <p:sp>
          <p:nvSpPr>
            <p:cNvPr id="43011" name="Text Box 4"/>
            <p:cNvSpPr txBox="1">
              <a:spLocks noChangeArrowheads="1"/>
            </p:cNvSpPr>
            <p:nvPr/>
          </p:nvSpPr>
          <p:spPr bwMode="auto">
            <a:xfrm>
              <a:off x="5768502" y="1575962"/>
              <a:ext cx="3015498" cy="4240848"/>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de-DE" sz="1800" dirty="0">
                  <a:solidFill>
                    <a:schemeClr val="bg1"/>
                  </a:solidFill>
                  <a:latin typeface="+mn-lt"/>
                </a:rPr>
                <a:t>Zerlegbarkeit: </a:t>
              </a:r>
            </a:p>
            <a:p>
              <a:pPr algn="ctr"/>
              <a:r>
                <a:rPr lang="de-DE" sz="1800" i="0" dirty="0">
                  <a:solidFill>
                    <a:schemeClr val="bg1"/>
                  </a:solidFill>
                  <a:latin typeface="+mn-lt"/>
                </a:rPr>
                <a:t>Kein Spaß beim Spielen.</a:t>
              </a:r>
              <a:br>
                <a:rPr lang="de-DE" sz="1800" i="0" dirty="0">
                  <a:solidFill>
                    <a:schemeClr val="bg1"/>
                  </a:solidFill>
                  <a:latin typeface="+mn-lt"/>
                </a:rPr>
              </a:br>
              <a:r>
                <a:rPr lang="de-DE" sz="1400" dirty="0">
                  <a:solidFill>
                    <a:schemeClr val="bg1"/>
                  </a:solidFill>
                  <a:latin typeface="+mn-lt"/>
                </a:rPr>
                <a:t>There is no fun in gambling.</a:t>
              </a:r>
            </a:p>
            <a:p>
              <a:pPr algn="ctr"/>
              <a:endParaRPr lang="de-DE" sz="1400" i="0" dirty="0">
                <a:solidFill>
                  <a:schemeClr val="bg1"/>
                </a:solidFill>
                <a:latin typeface="+mn-lt"/>
              </a:endParaRPr>
            </a:p>
            <a:p>
              <a:pPr algn="ctr"/>
              <a:r>
                <a:rPr lang="de-DE" sz="1400" i="0" dirty="0">
                  <a:solidFill>
                    <a:schemeClr val="bg1"/>
                  </a:solidFill>
                  <a:latin typeface="+mn-lt"/>
                </a:rPr>
                <a:t>Äquivalente Lotterien:</a:t>
              </a:r>
            </a:p>
          </p:txBody>
        </p:sp>
        <p:grpSp>
          <p:nvGrpSpPr>
            <p:cNvPr id="15" name="Group 14">
              <a:extLst>
                <a:ext uri="{FF2B5EF4-FFF2-40B4-BE49-F238E27FC236}">
                  <a16:creationId xmlns:a16="http://schemas.microsoft.com/office/drawing/2014/main" id="{9985D3D3-2E9A-EB4A-AF1F-5703514169BF}"/>
                </a:ext>
              </a:extLst>
            </p:cNvPr>
            <p:cNvGrpSpPr/>
            <p:nvPr/>
          </p:nvGrpSpPr>
          <p:grpSpPr>
            <a:xfrm>
              <a:off x="5845696" y="2838959"/>
              <a:ext cx="2938304" cy="1405011"/>
              <a:chOff x="5724415" y="2832582"/>
              <a:chExt cx="2938304" cy="1405011"/>
            </a:xfrm>
          </p:grpSpPr>
          <p:cxnSp>
            <p:nvCxnSpPr>
              <p:cNvPr id="11" name="Straight Connector 10">
                <a:extLst>
                  <a:ext uri="{FF2B5EF4-FFF2-40B4-BE49-F238E27FC236}">
                    <a16:creationId xmlns:a16="http://schemas.microsoft.com/office/drawing/2014/main" id="{5BD9E3DD-3C7F-4F43-81E6-1ED06E27BD68}"/>
                  </a:ext>
                </a:extLst>
              </p:cNvPr>
              <p:cNvCxnSpPr>
                <a:cxnSpLocks/>
              </p:cNvCxnSpPr>
              <p:nvPr/>
            </p:nvCxnSpPr>
            <p:spPr>
              <a:xfrm>
                <a:off x="5724415" y="3350591"/>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1E0972-A4C2-654E-B1EC-5CF2725BE534}"/>
                  </a:ext>
                </a:extLst>
              </p:cNvPr>
              <p:cNvCxnSpPr>
                <a:cxnSpLocks/>
              </p:cNvCxnSpPr>
              <p:nvPr/>
            </p:nvCxnSpPr>
            <p:spPr>
              <a:xfrm flipV="1">
                <a:off x="5724415" y="2993481"/>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AFF2DD-7D64-5840-B284-917144D2B784}"/>
                  </a:ext>
                </a:extLst>
              </p:cNvPr>
              <p:cNvCxnSpPr>
                <a:cxnSpLocks/>
              </p:cNvCxnSpPr>
              <p:nvPr/>
            </p:nvCxnSpPr>
            <p:spPr>
              <a:xfrm flipV="1">
                <a:off x="7027615" y="3347110"/>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2F10CE-CD4C-6749-95A6-1D4B667FE41B}"/>
                      </a:ext>
                    </a:extLst>
                  </p:cNvPr>
                  <p:cNvSpPr txBox="1"/>
                  <p:nvPr/>
                </p:nvSpPr>
                <p:spPr>
                  <a:xfrm>
                    <a:off x="6983056" y="2832582"/>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rPr>
                            <m:t>𝐴</m:t>
                          </m:r>
                        </m:oMath>
                      </m:oMathPara>
                    </a14:m>
                    <a:endParaRPr lang="de-DE" sz="1600" dirty="0">
                      <a:solidFill>
                        <a:schemeClr val="bg1"/>
                      </a:solidFill>
                    </a:endParaRPr>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832582"/>
                    <a:ext cx="362983" cy="338554"/>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569853-4633-4C4C-A544-A58994A4D07E}"/>
                      </a:ext>
                    </a:extLst>
                  </p:cNvPr>
                  <p:cNvSpPr txBox="1"/>
                  <p:nvPr/>
                </p:nvSpPr>
                <p:spPr>
                  <a:xfrm>
                    <a:off x="8291400" y="318505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rPr>
                            <m:t>𝐵</m:t>
                          </m:r>
                        </m:oMath>
                      </m:oMathPara>
                    </a14:m>
                    <a:endParaRPr lang="de-DE" sz="1600" dirty="0">
                      <a:solidFill>
                        <a:schemeClr val="bg1"/>
                      </a:solidFill>
                    </a:endParaRPr>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291400" y="318505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456077-438E-CC44-8466-A47CE28F644E}"/>
                      </a:ext>
                    </a:extLst>
                  </p:cNvPr>
                  <p:cNvSpPr txBox="1"/>
                  <p:nvPr/>
                </p:nvSpPr>
                <p:spPr>
                  <a:xfrm>
                    <a:off x="8291400" y="389903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sym typeface="Symbol" charset="0"/>
                            </a:rPr>
                            <m:t>𝐶</m:t>
                          </m:r>
                        </m:oMath>
                      </m:oMathPara>
                    </a14:m>
                    <a:endParaRPr lang="de-DE" sz="1600" dirty="0">
                      <a:solidFill>
                        <a:schemeClr val="bg1"/>
                      </a:solidFill>
                    </a:endParaRPr>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291400" y="3899039"/>
                    <a:ext cx="362022" cy="338554"/>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C5781F-2304-B842-9BD9-68BF4DF1DCE4}"/>
                      </a:ext>
                    </a:extLst>
                  </p:cNvPr>
                  <p:cNvSpPr txBox="1"/>
                  <p:nvPr/>
                </p:nvSpPr>
                <p:spPr>
                  <a:xfrm>
                    <a:off x="6067893" y="2882153"/>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sym typeface="Symbol" charset="0"/>
                            </a:rPr>
                            <m:t>𝑝</m:t>
                          </m:r>
                        </m:oMath>
                      </m:oMathPara>
                    </a14:m>
                    <a:endParaRPr lang="de-DE" sz="1600" dirty="0">
                      <a:solidFill>
                        <a:schemeClr val="bg1"/>
                      </a:solidFill>
                    </a:endParaRPr>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882153"/>
                    <a:ext cx="347466" cy="338554"/>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3CA69D-6230-4849-9CB4-E6D57DA9734A}"/>
                      </a:ext>
                    </a:extLst>
                  </p:cNvPr>
                  <p:cNvSpPr txBox="1"/>
                  <p:nvPr/>
                </p:nvSpPr>
                <p:spPr>
                  <a:xfrm>
                    <a:off x="5860564" y="3475637"/>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a:solidFill>
                                <a:schemeClr val="bg1"/>
                              </a:solidFill>
                              <a:latin typeface="Cambria Math" panose="02040503050406030204" pitchFamily="18" charset="0"/>
                              <a:sym typeface="Symbol" charset="0"/>
                            </a:rPr>
                            <m:t>1−</m:t>
                          </m:r>
                          <m:r>
                            <a:rPr lang="de-DE" sz="1600" i="1" smtClean="0">
                              <a:solidFill>
                                <a:schemeClr val="bg1"/>
                              </a:solidFill>
                              <a:latin typeface="Cambria Math" panose="02040503050406030204" pitchFamily="18" charset="0"/>
                              <a:sym typeface="Symbol" charset="0"/>
                            </a:rPr>
                            <m:t>𝑝</m:t>
                          </m:r>
                        </m:oMath>
                      </m:oMathPara>
                    </a14:m>
                    <a:endParaRPr lang="de-DE" sz="1600" dirty="0">
                      <a:solidFill>
                        <a:schemeClr val="bg1"/>
                      </a:solidFill>
                    </a:endParaRPr>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475637"/>
                    <a:ext cx="706347" cy="338554"/>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3EA81F-2766-134C-BE3B-96BC79A3B7CF}"/>
                      </a:ext>
                    </a:extLst>
                  </p:cNvPr>
                  <p:cNvSpPr txBox="1"/>
                  <p:nvPr/>
                </p:nvSpPr>
                <p:spPr>
                  <a:xfrm>
                    <a:off x="7390244" y="3225254"/>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a:solidFill>
                                <a:schemeClr val="bg1"/>
                              </a:solidFill>
                              <a:latin typeface="Cambria Math" panose="02040503050406030204" pitchFamily="18" charset="0"/>
                              <a:sym typeface="Symbol" charset="0"/>
                            </a:rPr>
                            <m:t>𝑞</m:t>
                          </m:r>
                        </m:oMath>
                      </m:oMathPara>
                    </a14:m>
                    <a:endParaRPr lang="de-DE" sz="1600" dirty="0">
                      <a:solidFill>
                        <a:schemeClr val="bg1"/>
                      </a:solidFill>
                    </a:endParaRPr>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3225254"/>
                    <a:ext cx="347979" cy="338554"/>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474DD8-C5F2-FA4C-AEF5-580418673DBB}"/>
                      </a:ext>
                    </a:extLst>
                  </p:cNvPr>
                  <p:cNvSpPr txBox="1"/>
                  <p:nvPr/>
                </p:nvSpPr>
                <p:spPr>
                  <a:xfrm>
                    <a:off x="7182915" y="3838193"/>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a:solidFill>
                                <a:schemeClr val="bg1"/>
                              </a:solidFill>
                              <a:latin typeface="Cambria Math" panose="02040503050406030204" pitchFamily="18" charset="0"/>
                              <a:sym typeface="Symbol" charset="0"/>
                            </a:rPr>
                            <m:t>1−</m:t>
                          </m:r>
                          <m:r>
                            <a:rPr lang="de-DE" sz="1600" i="1">
                              <a:solidFill>
                                <a:schemeClr val="bg1"/>
                              </a:solidFill>
                              <a:latin typeface="Cambria Math" panose="02040503050406030204" pitchFamily="18" charset="0"/>
                              <a:sym typeface="Symbol" charset="0"/>
                            </a:rPr>
                            <m:t>𝑞</m:t>
                          </m:r>
                        </m:oMath>
                      </m:oMathPara>
                    </a14:m>
                    <a:endParaRPr lang="de-DE" sz="1600" dirty="0">
                      <a:solidFill>
                        <a:schemeClr val="bg1"/>
                      </a:solidFill>
                    </a:endParaRPr>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838193"/>
                    <a:ext cx="706860" cy="338554"/>
                  </a:xfrm>
                  <a:prstGeom prst="rect">
                    <a:avLst/>
                  </a:prstGeom>
                  <a:blipFill>
                    <a:blip r:embed="rId10"/>
                    <a:stretch>
                      <a:fillRect/>
                    </a:stretch>
                  </a:blipFill>
                </p:spPr>
                <p:txBody>
                  <a:bodyPr/>
                  <a:lstStyle/>
                  <a:p>
                    <a:r>
                      <a:rPr lang="de-DE">
                        <a:noFill/>
                      </a:rPr>
                      <a:t> </a:t>
                    </a:r>
                  </a:p>
                </p:txBody>
              </p:sp>
            </mc:Fallback>
          </mc:AlternateContent>
        </p:grpSp>
        <p:grpSp>
          <p:nvGrpSpPr>
            <p:cNvPr id="28" name="Group 27">
              <a:extLst>
                <a:ext uri="{FF2B5EF4-FFF2-40B4-BE49-F238E27FC236}">
                  <a16:creationId xmlns:a16="http://schemas.microsoft.com/office/drawing/2014/main" id="{58B1BE07-589D-B14E-9BA4-FD3B58F26843}"/>
                </a:ext>
              </a:extLst>
            </p:cNvPr>
            <p:cNvGrpSpPr/>
            <p:nvPr/>
          </p:nvGrpSpPr>
          <p:grpSpPr>
            <a:xfrm>
              <a:off x="6219749" y="4474703"/>
              <a:ext cx="2132158" cy="1174654"/>
              <a:chOff x="5724415" y="2938800"/>
              <a:chExt cx="2132158" cy="1174654"/>
            </a:xfrm>
          </p:grpSpPr>
          <p:cxnSp>
            <p:nvCxnSpPr>
              <p:cNvPr id="29" name="Straight Connector 28">
                <a:extLst>
                  <a:ext uri="{FF2B5EF4-FFF2-40B4-BE49-F238E27FC236}">
                    <a16:creationId xmlns:a16="http://schemas.microsoft.com/office/drawing/2014/main" id="{7394C9D9-43DB-2C40-B954-04921C6DD9C0}"/>
                  </a:ext>
                </a:extLst>
              </p:cNvPr>
              <p:cNvCxnSpPr>
                <a:cxnSpLocks/>
              </p:cNvCxnSpPr>
              <p:nvPr/>
            </p:nvCxnSpPr>
            <p:spPr>
              <a:xfrm>
                <a:off x="5724415" y="350080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0508B4-478B-C341-AA12-E2F47681A5D6}"/>
                  </a:ext>
                </a:extLst>
              </p:cNvPr>
              <p:cNvCxnSpPr>
                <a:cxnSpLocks/>
              </p:cNvCxnSpPr>
              <p:nvPr/>
            </p:nvCxnSpPr>
            <p:spPr>
              <a:xfrm flipV="1">
                <a:off x="5724415" y="314238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665EE4-C1BC-4143-9BC6-8D0C892FE9BE}"/>
                  </a:ext>
                </a:extLst>
              </p:cNvPr>
              <p:cNvCxnSpPr>
                <a:cxnSpLocks/>
              </p:cNvCxnSpPr>
              <p:nvPr/>
            </p:nvCxnSpPr>
            <p:spPr>
              <a:xfrm flipV="1">
                <a:off x="5734050" y="3496288"/>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6830732-CFF7-324E-AD30-4AD1F652FA75}"/>
                      </a:ext>
                    </a:extLst>
                  </p:cNvPr>
                  <p:cNvSpPr txBox="1"/>
                  <p:nvPr/>
                </p:nvSpPr>
                <p:spPr>
                  <a:xfrm>
                    <a:off x="7477371" y="2975286"/>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rPr>
                            <m:t>𝐴</m:t>
                          </m:r>
                        </m:oMath>
                      </m:oMathPara>
                    </a14:m>
                    <a:endParaRPr lang="de-DE" sz="1600" dirty="0">
                      <a:solidFill>
                        <a:schemeClr val="bg1"/>
                      </a:solidFill>
                    </a:endParaRPr>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77371" y="2975286"/>
                    <a:ext cx="362983" cy="338554"/>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64A734F-E7F8-DB4F-B52F-5AAB411B49F1}"/>
                      </a:ext>
                    </a:extLst>
                  </p:cNvPr>
                  <p:cNvSpPr txBox="1"/>
                  <p:nvPr/>
                </p:nvSpPr>
                <p:spPr>
                  <a:xfrm>
                    <a:off x="7485254" y="332738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rPr>
                            <m:t>𝐵</m:t>
                          </m:r>
                        </m:oMath>
                      </m:oMathPara>
                    </a14:m>
                    <a:endParaRPr lang="de-DE" sz="1600" dirty="0">
                      <a:solidFill>
                        <a:schemeClr val="bg1"/>
                      </a:solidFill>
                    </a:endParaRPr>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85254" y="332738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C8469B-E109-BF41-B324-EDAF4BACEFFF}"/>
                      </a:ext>
                    </a:extLst>
                  </p:cNvPr>
                  <p:cNvSpPr txBox="1"/>
                  <p:nvPr/>
                </p:nvSpPr>
                <p:spPr>
                  <a:xfrm>
                    <a:off x="7477499" y="3689445"/>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sym typeface="Symbol" charset="0"/>
                            </a:rPr>
                            <m:t>𝐶</m:t>
                          </m:r>
                        </m:oMath>
                      </m:oMathPara>
                    </a14:m>
                    <a:endParaRPr lang="de-DE" sz="1600" dirty="0">
                      <a:solidFill>
                        <a:schemeClr val="bg1"/>
                      </a:solidFill>
                    </a:endParaRPr>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77499" y="3689445"/>
                    <a:ext cx="362022" cy="338554"/>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F4B6913-47B3-CD4C-B565-57584E0282DE}"/>
                      </a:ext>
                    </a:extLst>
                  </p:cNvPr>
                  <p:cNvSpPr txBox="1"/>
                  <p:nvPr/>
                </p:nvSpPr>
                <p:spPr>
                  <a:xfrm>
                    <a:off x="6916742" y="2938800"/>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smtClean="0">
                              <a:solidFill>
                                <a:schemeClr val="bg1"/>
                              </a:solidFill>
                              <a:latin typeface="Cambria Math" panose="02040503050406030204" pitchFamily="18" charset="0"/>
                              <a:sym typeface="Symbol" charset="0"/>
                            </a:rPr>
                            <m:t>𝑝</m:t>
                          </m:r>
                        </m:oMath>
                      </m:oMathPara>
                    </a14:m>
                    <a:endParaRPr lang="de-DE" sz="1600" dirty="0">
                      <a:solidFill>
                        <a:schemeClr val="bg1"/>
                      </a:solidFill>
                    </a:endParaRPr>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938800"/>
                    <a:ext cx="347466" cy="338554"/>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4BFEBB-8EA6-1E40-A903-6E6F8FF79C79}"/>
                      </a:ext>
                    </a:extLst>
                  </p:cNvPr>
                  <p:cNvSpPr txBox="1"/>
                  <p:nvPr/>
                </p:nvSpPr>
                <p:spPr>
                  <a:xfrm>
                    <a:off x="6680799" y="3446993"/>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i="1">
                                  <a:solidFill>
                                    <a:schemeClr val="bg1"/>
                                  </a:solidFill>
                                  <a:latin typeface="Cambria Math" panose="02040503050406030204" pitchFamily="18" charset="0"/>
                                  <a:sym typeface="Symbol" charset="0"/>
                                </a:rPr>
                              </m:ctrlPr>
                            </m:dPr>
                            <m:e>
                              <m:r>
                                <a:rPr lang="de-DE" sz="1600" i="1">
                                  <a:solidFill>
                                    <a:schemeClr val="bg1"/>
                                  </a:solidFill>
                                  <a:latin typeface="Cambria Math" panose="02040503050406030204" pitchFamily="18" charset="0"/>
                                  <a:sym typeface="Symbol" charset="0"/>
                                </a:rPr>
                                <m:t>1−</m:t>
                              </m:r>
                              <m:r>
                                <a:rPr lang="de-DE" sz="1600" i="1" smtClean="0">
                                  <a:solidFill>
                                    <a:schemeClr val="bg1"/>
                                  </a:solidFill>
                                  <a:latin typeface="Cambria Math" panose="02040503050406030204" pitchFamily="18" charset="0"/>
                                  <a:sym typeface="Symbol" charset="0"/>
                                </a:rPr>
                                <m:t>𝑝</m:t>
                              </m:r>
                            </m:e>
                          </m:d>
                          <m:r>
                            <a:rPr lang="de-DE" sz="1600" i="1">
                              <a:solidFill>
                                <a:schemeClr val="bg1"/>
                              </a:solidFill>
                              <a:latin typeface="Cambria Math" panose="02040503050406030204" pitchFamily="18" charset="0"/>
                              <a:sym typeface="Symbol" charset="0"/>
                            </a:rPr>
                            <m:t>𝑞</m:t>
                          </m:r>
                        </m:oMath>
                      </m:oMathPara>
                    </a14:m>
                    <a:endParaRPr lang="de-DE" sz="1600" dirty="0">
                      <a:solidFill>
                        <a:schemeClr val="bg1"/>
                      </a:solidFill>
                    </a:endParaRPr>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680799" y="3446993"/>
                    <a:ext cx="993477" cy="338554"/>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4636623-8DA0-CD48-AC8A-3BC19737156E}"/>
                      </a:ext>
                    </a:extLst>
                  </p:cNvPr>
                  <p:cNvSpPr txBox="1"/>
                  <p:nvPr/>
                </p:nvSpPr>
                <p:spPr>
                  <a:xfrm>
                    <a:off x="5941806" y="3774900"/>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de-DE" sz="1600" i="1">
                                  <a:solidFill>
                                    <a:schemeClr val="bg1"/>
                                  </a:solidFill>
                                  <a:latin typeface="Cambria Math" panose="02040503050406030204" pitchFamily="18" charset="0"/>
                                  <a:sym typeface="Symbol" charset="0"/>
                                </a:rPr>
                              </m:ctrlPr>
                            </m:dPr>
                            <m:e>
                              <m:r>
                                <a:rPr lang="de-DE" sz="1600" i="1">
                                  <a:solidFill>
                                    <a:schemeClr val="bg1"/>
                                  </a:solidFill>
                                  <a:latin typeface="Cambria Math" panose="02040503050406030204" pitchFamily="18" charset="0"/>
                                  <a:sym typeface="Symbol" charset="0"/>
                                </a:rPr>
                                <m:t>1−</m:t>
                              </m:r>
                              <m:r>
                                <a:rPr lang="de-DE" sz="1600" i="1" smtClean="0">
                                  <a:solidFill>
                                    <a:schemeClr val="bg1"/>
                                  </a:solidFill>
                                  <a:latin typeface="Cambria Math" panose="02040503050406030204" pitchFamily="18" charset="0"/>
                                  <a:sym typeface="Symbol" charset="0"/>
                                </a:rPr>
                                <m:t>𝑝</m:t>
                              </m:r>
                            </m:e>
                          </m:d>
                          <m:d>
                            <m:dPr>
                              <m:ctrlPr>
                                <a:rPr lang="de-DE" sz="1600" i="1">
                                  <a:solidFill>
                                    <a:schemeClr val="bg1"/>
                                  </a:solidFill>
                                  <a:latin typeface="Cambria Math" panose="02040503050406030204" pitchFamily="18" charset="0"/>
                                  <a:sym typeface="Symbol" charset="0"/>
                                </a:rPr>
                              </m:ctrlPr>
                            </m:dPr>
                            <m:e>
                              <m:r>
                                <a:rPr lang="de-DE" sz="1600" i="1">
                                  <a:solidFill>
                                    <a:schemeClr val="bg1"/>
                                  </a:solidFill>
                                  <a:latin typeface="Cambria Math" panose="02040503050406030204" pitchFamily="18" charset="0"/>
                                  <a:sym typeface="Symbol" charset="0"/>
                                </a:rPr>
                                <m:t>1−</m:t>
                              </m:r>
                              <m:r>
                                <a:rPr lang="de-DE" sz="1600" i="1">
                                  <a:solidFill>
                                    <a:schemeClr val="bg1"/>
                                  </a:solidFill>
                                  <a:latin typeface="Cambria Math" panose="02040503050406030204" pitchFamily="18" charset="0"/>
                                  <a:sym typeface="Symbol" charset="0"/>
                                </a:rPr>
                                <m:t>𝑞</m:t>
                              </m:r>
                            </m:e>
                          </m:d>
                        </m:oMath>
                      </m:oMathPara>
                    </a14:m>
                    <a:endParaRPr lang="de-DE" sz="1600" dirty="0">
                      <a:solidFill>
                        <a:schemeClr val="bg1"/>
                      </a:solidFill>
                    </a:endParaRPr>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774900"/>
                    <a:ext cx="1522661" cy="338554"/>
                  </a:xfrm>
                  <a:prstGeom prst="rect">
                    <a:avLst/>
                  </a:prstGeom>
                  <a:blipFill>
                    <a:blip r:embed="rId15"/>
                    <a:stretch>
                      <a:fillRect/>
                    </a:stretch>
                  </a:blipFill>
                </p:spPr>
                <p:txBody>
                  <a:bodyPr/>
                  <a:lstStyle/>
                  <a:p>
                    <a:r>
                      <a:rPr lang="de-DE">
                        <a:noFill/>
                      </a:rPr>
                      <a:t> </a:t>
                    </a:r>
                  </a:p>
                </p:txBody>
              </p:sp>
            </mc:Fallback>
          </mc:AlternateContent>
        </p:grpSp>
      </p:grpSp>
      <p:sp>
        <p:nvSpPr>
          <p:cNvPr id="3" name="Footer Placeholder 2">
            <a:extLst>
              <a:ext uri="{FF2B5EF4-FFF2-40B4-BE49-F238E27FC236}">
                <a16:creationId xmlns:a16="http://schemas.microsoft.com/office/drawing/2014/main" id="{D6A62F3E-484B-424A-A09F-D6B6777F4D80}"/>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224771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de-DE" dirty="0"/>
              <a:t>Und dann gab es Nutzen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Autofit/>
              </a:bodyPr>
              <a:lstStyle/>
              <a:p>
                <a:r>
                  <a:rPr lang="de-DE" dirty="0"/>
                  <a:t>Theorem (Ramsey, 1931; von Neumann und Morgenstern, 1944):</a:t>
                </a:r>
                <a:endParaRPr lang="de-DE" dirty="0">
                  <a:solidFill>
                    <a:schemeClr val="accent1"/>
                  </a:solidFill>
                </a:endParaRPr>
              </a:p>
              <a:p>
                <a:pPr lvl="1"/>
                <a:r>
                  <a:rPr lang="de-DE" dirty="0"/>
                  <a:t>Gegeben Präferenzen unter diesen Einschränkungen gibt es eine reell-wertige Funktion </a:t>
                </a:r>
                <a14:m>
                  <m:oMath xmlns:m="http://schemas.openxmlformats.org/officeDocument/2006/math">
                    <m:r>
                      <a:rPr lang="de-DE" i="1" smtClean="0">
                        <a:latin typeface="Cambria Math" panose="02040503050406030204" pitchFamily="18" charset="0"/>
                      </a:rPr>
                      <m:t>𝑈</m:t>
                    </m:r>
                  </m:oMath>
                </a14:m>
                <a:r>
                  <a:rPr lang="de-DE" dirty="0"/>
                  <a:t> mit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𝐴</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𝐵</m:t>
                      </m:r>
                    </m:oMath>
                  </m:oMathPara>
                </a14:m>
                <a:endParaRPr lang="de-DE" b="0" i="1" dirty="0">
                  <a:latin typeface="Cambria Math" panose="02040503050406030204" pitchFamily="18" charset="0"/>
                  <a:ea typeface="Cambria Math" panose="02040503050406030204" pitchFamily="18" charset="0"/>
                </a:endParaRPr>
              </a:p>
              <a:p>
                <a:pPr lvl="2"/>
                <a:r>
                  <a:rPr lang="de-DE" dirty="0">
                    <a:solidFill>
                      <a:schemeClr val="accent1"/>
                    </a:solidFill>
                  </a:rPr>
                  <a:t>Existenz der Nutzenfunktion</a:t>
                </a:r>
              </a:p>
              <a:p>
                <a:pPr lvl="1"/>
                <a:r>
                  <a:rPr lang="de-DE" dirty="0">
                    <a:solidFill>
                      <a:schemeClr val="accent1"/>
                    </a:solidFill>
                    <a:ea typeface="Cambria Math" panose="02040503050406030204" pitchFamily="18" charset="0"/>
                  </a:rPr>
                  <a:t>Erwarteter Nutzen einer Lotterie: </a:t>
                </a:r>
              </a:p>
              <a:p>
                <a:pPr marL="269875"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𝐸</m:t>
                      </m:r>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𝑛</m:t>
                                  </m:r>
                                </m:sub>
                              </m:sSub>
                            </m:e>
                          </m:d>
                        </m:e>
                      </m:d>
                      <m:r>
                        <a:rPr lang="de-DE" i="1">
                          <a:latin typeface="Cambria Math" panose="02040503050406030204" pitchFamily="18" charset="0"/>
                          <a:ea typeface="Cambria Math" panose="02040503050406030204" pitchFamily="18" charset="0"/>
                        </a:rPr>
                        <m:t>= </m:t>
                      </m:r>
                      <m:nary>
                        <m:naryPr>
                          <m:chr m:val="∑"/>
                          <m:ctrlPr>
                            <a:rPr lang="de-DE"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𝑛</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𝑖</m:t>
                                  </m:r>
                                </m:sub>
                              </m:sSub>
                            </m:e>
                          </m:d>
                        </m:e>
                      </m:nary>
                    </m:oMath>
                  </m:oMathPara>
                </a14:m>
                <a:endParaRPr lang="de-DE" dirty="0">
                  <a:solidFill>
                    <a:schemeClr val="accent1"/>
                  </a:solidFill>
                  <a:ea typeface="Cambria Math" panose="02040503050406030204" pitchFamily="18" charset="0"/>
                </a:endParaRPr>
              </a:p>
              <a:p>
                <a:r>
                  <a:rPr lang="de-DE" dirty="0">
                    <a:solidFill>
                      <a:schemeClr val="accent1"/>
                    </a:solidFill>
                    <a:ea typeface="Cambria Math" panose="02040503050406030204" pitchFamily="18" charset="0"/>
                  </a:rPr>
                  <a:t>MEU Prinzip</a:t>
                </a:r>
              </a:p>
              <a:p>
                <a:pPr lvl="1"/>
                <a:r>
                  <a:rPr lang="de-DE" dirty="0">
                    <a:ea typeface="Cambria Math" panose="02040503050406030204" pitchFamily="18" charset="0"/>
                  </a:rPr>
                  <a:t>Wähle die Aktion, welche den erwarteten Nutzen maximiert</a:t>
                </a: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4"/>
          </p:nvPr>
        </p:nvSpPr>
        <p:spPr/>
        <p:txBody>
          <a:bodyPr/>
          <a:lstStyle/>
          <a:p>
            <a:fld id="{67C9959E-8E6B-B04C-9955-EA096F41CA7A}" type="slidenum">
              <a:rPr lang="de-DE" smtClean="0"/>
              <a:pPr/>
              <a:t>14</a:t>
            </a:fld>
            <a:endParaRPr lang="de-DE" dirty="0"/>
          </a:p>
        </p:txBody>
      </p:sp>
      <p:sp>
        <p:nvSpPr>
          <p:cNvPr id="3" name="Date Placeholder 2">
            <a:extLst>
              <a:ext uri="{FF2B5EF4-FFF2-40B4-BE49-F238E27FC236}">
                <a16:creationId xmlns:a16="http://schemas.microsoft.com/office/drawing/2014/main" id="{98DA3701-1FEC-2F47-9A00-5FC53E1B44A3}"/>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249743ED-3E47-C34A-BCE7-143189C3D229}"/>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79550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dirty="0"/>
              <a:t>Nutzenfunktionen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idx="1"/>
              </p:nvPr>
            </p:nvSpPr>
            <p:spPr/>
            <p:txBody>
              <a:bodyPr/>
              <a:lstStyle/>
              <a:p>
                <a:r>
                  <a:rPr lang="de-DE" dirty="0"/>
                  <a:t>Nutzenfunktionen bilden Zustände auf reelle Zahlen ab.</a:t>
                </a:r>
                <a:br>
                  <a:rPr lang="de-DE" dirty="0"/>
                </a:br>
                <a:r>
                  <a:rPr lang="de-DE" dirty="0"/>
                  <a:t>Welche Zahlen?</a:t>
                </a:r>
              </a:p>
              <a:p>
                <a:endParaRPr lang="de-DE" dirty="0"/>
              </a:p>
              <a:p>
                <a:r>
                  <a:rPr lang="de-DE" dirty="0"/>
                  <a:t>Standardvorgehen zur Einschätzung von Nutzen für einen Menschen:</a:t>
                </a:r>
              </a:p>
              <a:p>
                <a:pPr lvl="1"/>
                <a:r>
                  <a:rPr lang="de-DE" dirty="0"/>
                  <a:t>Vergleiche gegebenen Zustand </a:t>
                </a:r>
                <a14:m>
                  <m:oMath xmlns:m="http://schemas.openxmlformats.org/officeDocument/2006/math">
                    <m:r>
                      <a:rPr lang="de-DE" smtClean="0">
                        <a:latin typeface="Cambria Math" panose="02040503050406030204" pitchFamily="18" charset="0"/>
                      </a:rPr>
                      <m:t>𝐴</m:t>
                    </m:r>
                  </m:oMath>
                </a14:m>
                <a:r>
                  <a:rPr lang="de-DE" dirty="0"/>
                  <a:t> mit einer Standardlotterie </a:t>
                </a:r>
                <a14:m>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de-DE" dirty="0"/>
                  <a:t> (zwei Ausgänge </a:t>
                </a:r>
                <a14:m>
                  <m:oMath xmlns:m="http://schemas.openxmlformats.org/officeDocument/2006/math">
                    <m:r>
                      <a:rPr lang="de-DE">
                        <a:latin typeface="Cambria Math" panose="02040503050406030204" pitchFamily="18" charset="0"/>
                      </a:rPr>
                      <m:t>⊤</m:t>
                    </m:r>
                    <m:r>
                      <a:rPr lang="de-DE" b="0" i="0" smtClean="0">
                        <a:latin typeface="Cambria Math" panose="02040503050406030204" pitchFamily="18" charset="0"/>
                      </a:rPr>
                      <m:t>,</m:t>
                    </m:r>
                    <m:r>
                      <a:rPr lang="de-DE">
                        <a:latin typeface="Cambria Math" panose="02040503050406030204" pitchFamily="18" charset="0"/>
                      </a:rPr>
                      <m:t>⊥</m:t>
                    </m:r>
                  </m:oMath>
                </a14:m>
                <a:r>
                  <a:rPr lang="de-DE" dirty="0"/>
                  <a:t>), in der gilt:</a:t>
                </a:r>
              </a:p>
              <a:p>
                <a:pPr lvl="2"/>
                <a:r>
                  <a:rPr lang="de-DE" dirty="0"/>
                  <a:t>“bestmöglicher Ausgang” </a:t>
                </a:r>
                <a14:m>
                  <m:oMath xmlns:m="http://schemas.openxmlformats.org/officeDocument/2006/math">
                    <m:r>
                      <a:rPr lang="de-DE" smtClean="0">
                        <a:latin typeface="Cambria Math" panose="02040503050406030204" pitchFamily="18" charset="0"/>
                      </a:rPr>
                      <m:t>⊤</m:t>
                    </m:r>
                  </m:oMath>
                </a14:m>
                <a:r>
                  <a:rPr lang="de-DE" dirty="0"/>
                  <a:t> mit Wahrscheinlichkeit </a:t>
                </a:r>
                <a14:m>
                  <m:oMath xmlns:m="http://schemas.openxmlformats.org/officeDocument/2006/math">
                    <m:r>
                      <a:rPr lang="de-DE" smtClean="0">
                        <a:latin typeface="Cambria Math" panose="02040503050406030204" pitchFamily="18" charset="0"/>
                      </a:rPr>
                      <m:t>𝑝</m:t>
                    </m:r>
                  </m:oMath>
                </a14:m>
                <a:r>
                  <a:rPr lang="de-DE" dirty="0"/>
                  <a:t> </a:t>
                </a:r>
              </a:p>
              <a:p>
                <a:pPr lvl="2"/>
                <a:r>
                  <a:rPr lang="de-DE" dirty="0"/>
                  <a:t>”schlimmste mögliche Katastrophe” </a:t>
                </a:r>
                <a14:m>
                  <m:oMath xmlns:m="http://schemas.openxmlformats.org/officeDocument/2006/math">
                    <m:r>
                      <a:rPr lang="de-DE" smtClean="0">
                        <a:latin typeface="Cambria Math" panose="02040503050406030204" pitchFamily="18" charset="0"/>
                      </a:rPr>
                      <m:t>⊥</m:t>
                    </m:r>
                  </m:oMath>
                </a14:m>
                <a:r>
                  <a:rPr lang="de-DE" dirty="0"/>
                  <a:t> mit Wahrscheinlichkeit </a:t>
                </a:r>
                <a14:m>
                  <m:oMath xmlns:m="http://schemas.openxmlformats.org/officeDocument/2006/math">
                    <m:d>
                      <m:dPr>
                        <m:ctrlPr>
                          <a:rPr lang="de-DE" i="1" smtClean="0">
                            <a:latin typeface="Cambria Math" panose="02040503050406030204" pitchFamily="18" charset="0"/>
                          </a:rPr>
                        </m:ctrlPr>
                      </m:dPr>
                      <m:e>
                        <m:r>
                          <a:rPr lang="de-DE" smtClean="0">
                            <a:latin typeface="Cambria Math" panose="02040503050406030204" pitchFamily="18" charset="0"/>
                          </a:rPr>
                          <m:t>1−</m:t>
                        </m:r>
                        <m:r>
                          <a:rPr lang="de-DE" smtClean="0">
                            <a:latin typeface="Cambria Math" panose="02040503050406030204" pitchFamily="18" charset="0"/>
                          </a:rPr>
                          <m:t>𝑝</m:t>
                        </m:r>
                      </m:e>
                    </m:d>
                  </m:oMath>
                </a14:m>
                <a:endParaRPr lang="de-DE" dirty="0"/>
              </a:p>
              <a:p>
                <a:pPr lvl="1"/>
                <a:r>
                  <a:rPr lang="de-DE" dirty="0"/>
                  <a:t>Wahrscheinlichkeit </a:t>
                </a:r>
                <a14:m>
                  <m:oMath xmlns:m="http://schemas.openxmlformats.org/officeDocument/2006/math">
                    <m:r>
                      <a:rPr lang="de-DE" smtClean="0">
                        <a:latin typeface="Cambria Math" panose="02040503050406030204" pitchFamily="18" charset="0"/>
                      </a:rPr>
                      <m:t>𝑝</m:t>
                    </m:r>
                  </m:oMath>
                </a14:m>
                <a:r>
                  <a:rPr lang="de-DE" dirty="0"/>
                  <a:t> anpassen, bis </a:t>
                </a:r>
                <a14:m>
                  <m:oMath xmlns:m="http://schemas.openxmlformats.org/officeDocument/2006/math">
                    <m:r>
                      <a:rPr lang="de-DE" smtClean="0">
                        <a:latin typeface="Cambria Math" panose="02040503050406030204" pitchFamily="18" charset="0"/>
                      </a:rPr>
                      <m:t>𝐴</m:t>
                    </m:r>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de-DE" dirty="0"/>
                  <a:t> (Agent bzw. Mensch unentschlossen)</a:t>
                </a:r>
              </a:p>
              <a:p>
                <a:pPr lvl="1"/>
                <a:endParaRPr lang="de-DE"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DEA03743-0ADA-5140-9880-E0C9B6B86F52}"/>
              </a:ext>
            </a:extLst>
          </p:cNvPr>
          <p:cNvSpPr>
            <a:spLocks noGrp="1"/>
          </p:cNvSpPr>
          <p:nvPr>
            <p:ph type="sldNum" sz="quarter" idx="4"/>
          </p:nvPr>
        </p:nvSpPr>
        <p:spPr/>
        <p:txBody>
          <a:bodyPr/>
          <a:lstStyle/>
          <a:p>
            <a:fld id="{67C9959E-8E6B-B04C-9955-EA096F41CA7A}" type="slidenum">
              <a:rPr lang="de-DE" smtClean="0"/>
              <a:pPr/>
              <a:t>15</a:t>
            </a:fld>
            <a:endParaRPr lang="de-DE" dirty="0"/>
          </a:p>
        </p:txBody>
      </p:sp>
      <p:grpSp>
        <p:nvGrpSpPr>
          <p:cNvPr id="18" name="Group 17">
            <a:extLst>
              <a:ext uri="{FF2B5EF4-FFF2-40B4-BE49-F238E27FC236}">
                <a16:creationId xmlns:a16="http://schemas.microsoft.com/office/drawing/2014/main" id="{6604E4F4-7B2D-9E47-A2AC-95763955E731}"/>
              </a:ext>
            </a:extLst>
          </p:cNvPr>
          <p:cNvGrpSpPr/>
          <p:nvPr/>
        </p:nvGrpSpPr>
        <p:grpSpPr>
          <a:xfrm>
            <a:off x="3320144" y="4785011"/>
            <a:ext cx="5434807" cy="1198610"/>
            <a:chOff x="1688853" y="5126963"/>
            <a:chExt cx="5434807"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688853" y="5126963"/>
              <a:ext cx="5434807" cy="1198610"/>
              <a:chOff x="1563891" y="4891903"/>
              <a:chExt cx="5434807"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66979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ea typeface="Cambria Math" panose="02040503050406030204" pitchFamily="18" charset="0"/>
                            </a:rPr>
                            <m:t>~    </m:t>
                          </m:r>
                          <m:r>
                            <a:rPr lang="de-DE" sz="1600" i="1">
                              <a:latin typeface="Cambria Math" panose="02040503050406030204" pitchFamily="18" charset="0"/>
                            </a:rPr>
                            <m:t>𝐿</m:t>
                          </m:r>
                        </m:oMath>
                      </m:oMathPara>
                    </a14:m>
                    <a:endParaRPr lang="de-DE"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669799" cy="338554"/>
                  </a:xfrm>
                  <a:prstGeom prst="rect">
                    <a:avLst/>
                  </a:prstGeom>
                  <a:blipFill>
                    <a:blip r:embed="rId4"/>
                    <a:stretch>
                      <a:fillRect b="-14815"/>
                    </a:stretch>
                  </a:blipFill>
                </p:spPr>
                <p:txBody>
                  <a:bodyPr/>
                  <a:lstStyle/>
                  <a:p>
                    <a:r>
                      <a:rPr lang="de-DE">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736849" y="5061180"/>
                <a:ext cx="1635250"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736849" y="5477878"/>
                <a:ext cx="1635250"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626599" cy="338554"/>
              </a:xfrm>
              <a:prstGeom prst="rect">
                <a:avLst/>
              </a:prstGeom>
              <a:noFill/>
            </p:spPr>
            <p:txBody>
              <a:bodyPr wrap="none" rtlCol="0">
                <a:spAutoFit/>
              </a:bodyPr>
              <a:lstStyle/>
              <a:p>
                <a:r>
                  <a:rPr lang="de-DE" sz="1600" dirty="0"/>
                  <a:t>weiter wie bisher</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335622" cy="338554"/>
              </a:xfrm>
              <a:prstGeom prst="rect">
                <a:avLst/>
              </a:prstGeom>
              <a:noFill/>
            </p:spPr>
            <p:txBody>
              <a:bodyPr wrap="none" rtlCol="0">
                <a:spAutoFit/>
              </a:bodyPr>
              <a:lstStyle/>
              <a:p>
                <a:r>
                  <a:rPr lang="de-DE" sz="1600" dirty="0"/>
                  <a:t>sofortiger Tod</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63891" y="5031602"/>
                <a:ext cx="1442548" cy="830997"/>
              </a:xfrm>
              <a:prstGeom prst="rect">
                <a:avLst/>
              </a:prstGeom>
              <a:noFill/>
            </p:spPr>
            <p:txBody>
              <a:bodyPr wrap="square" rtlCol="0">
                <a:spAutoFit/>
              </a:bodyPr>
              <a:lstStyle/>
              <a:p>
                <a:r>
                  <a:rPr lang="de-DE" sz="1600" dirty="0"/>
                  <a:t>zahle-30€-und-mache-weiter-wie-bisher</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0.999999</m:t>
                        </m:r>
                      </m:oMath>
                    </m:oMathPara>
                  </a14:m>
                  <a:endParaRPr lang="de-DE" sz="1600" dirty="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0.000001</m:t>
                        </m:r>
                      </m:oMath>
                    </m:oMathPara>
                  </a14:m>
                  <a:endParaRPr lang="de-DE" sz="1600" dirty="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de-DE">
                      <a:noFill/>
                    </a:rPr>
                    <a:t> </a:t>
                  </a:r>
                </a:p>
              </p:txBody>
            </p:sp>
          </mc:Fallback>
        </mc:AlternateContent>
      </p:grpSp>
      <p:sp>
        <p:nvSpPr>
          <p:cNvPr id="3" name="Date Placeholder 2">
            <a:extLst>
              <a:ext uri="{FF2B5EF4-FFF2-40B4-BE49-F238E27FC236}">
                <a16:creationId xmlns:a16="http://schemas.microsoft.com/office/drawing/2014/main" id="{A4E33153-952C-8149-BD42-8FA95781A1D2}"/>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25D7EE76-2F47-AF45-B03C-A38AEFE13C05}"/>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4077009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de-DE" dirty="0"/>
              <a:t>Skalen für Nutzen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idx="1"/>
              </p:nvPr>
            </p:nvSpPr>
            <p:spPr/>
            <p:txBody>
              <a:bodyPr>
                <a:normAutofit/>
              </a:bodyPr>
              <a:lstStyle/>
              <a:p>
                <a:r>
                  <a:rPr lang="de-DE" dirty="0">
                    <a:solidFill>
                      <a:schemeClr val="accent1"/>
                    </a:solidFill>
                  </a:rPr>
                  <a:t>Normalisierter</a:t>
                </a:r>
                <a:r>
                  <a:rPr lang="de-DE" dirty="0"/>
                  <a:t> Nutzen: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de-DE" i="1" smtClean="0">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de-DE" dirty="0"/>
              </a:p>
              <a:p>
                <a:pPr lvl="1"/>
                <a:r>
                  <a:rPr lang="de-DE" dirty="0"/>
                  <a:t>Nutzen der Lotterie </a:t>
                </a:r>
                <a14:m>
                  <m:oMath xmlns:m="http://schemas.openxmlformats.org/officeDocument/2006/math">
                    <m:r>
                      <a:rPr lang="de-DE" i="1" smtClean="0">
                        <a:latin typeface="Cambria Math" panose="02040503050406030204" pitchFamily="18" charset="0"/>
                      </a:rPr>
                      <m:t>𝐿</m:t>
                    </m:r>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oMath>
                </a14:m>
                <a:r>
                  <a:rPr lang="de-DE" dirty="0"/>
                  <a:t> (zahle-30€-und-mache-weiter-wie-bisher):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smtClean="0">
                            <a:latin typeface="Cambria Math" panose="02040503050406030204" pitchFamily="18" charset="0"/>
                          </a:rPr>
                          <m:t>⊤</m:t>
                        </m:r>
                      </m:sub>
                    </m:sSub>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smtClean="0">
                            <a:latin typeface="Cambria Math" panose="02040503050406030204" pitchFamily="18" charset="0"/>
                            <a:ea typeface="Cambria Math" panose="02040503050406030204" pitchFamily="18" charset="0"/>
                          </a:rPr>
                          <m:t>⊥</m:t>
                        </m:r>
                      </m:sub>
                    </m:sSub>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de-DE" b="0" dirty="0">
                  <a:ea typeface="Cambria Math" panose="02040503050406030204" pitchFamily="18" charset="0"/>
                </a:endParaRPr>
              </a:p>
              <a:p>
                <a:r>
                  <a:rPr lang="de-DE" dirty="0">
                    <a:solidFill>
                      <a:schemeClr val="accent1"/>
                    </a:solidFill>
                    <a:ea typeface="Cambria Math" panose="02040503050406030204" pitchFamily="18" charset="0"/>
                  </a:rPr>
                  <a:t>Micromort</a:t>
                </a:r>
                <a:r>
                  <a:rPr lang="de-DE" dirty="0">
                    <a:ea typeface="Cambria Math" panose="02040503050406030204" pitchFamily="18" charset="0"/>
                  </a:rPr>
                  <a:t>: Todeswahrscheinlichkeit von 1 zu 1 Million</a:t>
                </a:r>
              </a:p>
              <a:p>
                <a:pPr lvl="1"/>
                <a:r>
                  <a:rPr lang="de-DE" b="0" dirty="0">
                    <a:ea typeface="Cambria Math" panose="02040503050406030204" pitchFamily="18" charset="0"/>
                  </a:rPr>
                  <a:t>Nützlich für russisches Roulette, Bezahlen</a:t>
                </a:r>
                <a:r>
                  <a:rPr lang="de-DE" dirty="0">
                    <a:ea typeface="Cambria Math" panose="02040503050406030204" pitchFamily="18" charset="0"/>
                  </a:rPr>
                  <a:t> um Produktrisiken zu minimieren</a:t>
                </a:r>
              </a:p>
              <a:p>
                <a:pPr lvl="1"/>
                <a:r>
                  <a:rPr lang="de-DE" b="0" dirty="0">
                    <a:ea typeface="Cambria Math" panose="02040503050406030204" pitchFamily="18" charset="0"/>
                  </a:rPr>
                  <a:t>Beispiel bei kleinen Risiken: </a:t>
                </a:r>
              </a:p>
              <a:p>
                <a:pPr lvl="2"/>
                <a:r>
                  <a:rPr lang="de-DE" b="0" dirty="0">
                    <a:ea typeface="Cambria Math" panose="02040503050406030204" pitchFamily="18" charset="0"/>
                  </a:rPr>
                  <a:t>370km mit Auto ≈ 1 Mikromort ➝ 150.000km Auto Lebensdauer</a:t>
                </a:r>
                <a:r>
                  <a:rPr lang="de-DE" dirty="0">
                    <a:ea typeface="Cambria Math" panose="02040503050406030204" pitchFamily="18" charset="0"/>
                  </a:rPr>
                  <a:t> ≈ 400 Mikromort </a:t>
                </a:r>
              </a:p>
              <a:p>
                <a:pPr lvl="2"/>
                <a:r>
                  <a:rPr lang="de-DE" dirty="0">
                    <a:ea typeface="Cambria Math" panose="02040503050406030204" pitchFamily="18" charset="0"/>
                  </a:rPr>
                  <a:t>Viele Menschen sind bereit 10.000$ für einen sicheren Wagen auszugeben, der Todeswahrscheinlichkeit halbiert ➝ 50$ pro Mikromort</a:t>
                </a:r>
                <a:endParaRPr lang="de-DE" b="0" dirty="0">
                  <a:ea typeface="Cambria Math" panose="02040503050406030204" pitchFamily="18" charset="0"/>
                </a:endParaRPr>
              </a:p>
              <a:p>
                <a:r>
                  <a:rPr lang="de-DE" dirty="0">
                    <a:solidFill>
                      <a:schemeClr val="accent1"/>
                    </a:solidFill>
                    <a:ea typeface="Cambria Math" panose="02040503050406030204" pitchFamily="18" charset="0"/>
                  </a:rPr>
                  <a:t>QALYs</a:t>
                </a:r>
                <a:r>
                  <a:rPr lang="de-DE" dirty="0">
                    <a:ea typeface="Cambria Math" panose="02040503050406030204" pitchFamily="18" charset="0"/>
                  </a:rPr>
                  <a:t>: quality-adjusted life years</a:t>
                </a:r>
              </a:p>
              <a:p>
                <a:pPr lvl="1"/>
                <a:r>
                  <a:rPr lang="de-DE" dirty="0"/>
                  <a:t>Äquivalent mit einem Jahr bei guter Gesundheit ohne irgendwelche Gebrechen </a:t>
                </a:r>
                <a:endParaRPr lang="de-DE" dirty="0">
                  <a:ea typeface="Cambria Math" panose="02040503050406030204" pitchFamily="18" charset="0"/>
                </a:endParaRPr>
              </a:p>
              <a:p>
                <a:pPr lvl="1"/>
                <a:r>
                  <a:rPr lang="de-DE" b="0" dirty="0">
                    <a:ea typeface="Cambria Math" panose="02040503050406030204" pitchFamily="18" charset="0"/>
                  </a:rPr>
                  <a:t>Nützlich bei medizinischen Entscheidungen, welche substanzielle Risiken mit sich bringen</a:t>
                </a:r>
              </a:p>
              <a:p>
                <a:endParaRPr lang="de-DE" dirty="0">
                  <a:ea typeface="Cambria Math" panose="02040503050406030204" pitchFamily="18" charset="0"/>
                </a:endParaRPr>
              </a:p>
              <a:p>
                <a:pPr lvl="1"/>
                <a:endParaRPr lang="de-DE" b="0" dirty="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idx="1"/>
              </p:nvPr>
            </p:nvSpPr>
            <p:spPr>
              <a:blipFill>
                <a:blip r:embed="rId3"/>
                <a:stretch>
                  <a:fillRect l="-1435" t="-2687" b="-2687"/>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87682679-D741-FD44-A670-60C42FC5240C}"/>
              </a:ext>
            </a:extLst>
          </p:cNvPr>
          <p:cNvSpPr>
            <a:spLocks noGrp="1"/>
          </p:cNvSpPr>
          <p:nvPr>
            <p:ph type="sldNum" sz="quarter" idx="4"/>
          </p:nvPr>
        </p:nvSpPr>
        <p:spPr/>
        <p:txBody>
          <a:bodyPr/>
          <a:lstStyle/>
          <a:p>
            <a:fld id="{67C9959E-8E6B-B04C-9955-EA096F41CA7A}" type="slidenum">
              <a:rPr lang="de-DE" smtClean="0"/>
              <a:pPr/>
              <a:t>16</a:t>
            </a:fld>
            <a:endParaRPr lang="de-DE" dirty="0"/>
          </a:p>
        </p:txBody>
      </p:sp>
      <p:sp>
        <p:nvSpPr>
          <p:cNvPr id="3" name="Date Placeholder 2">
            <a:extLst>
              <a:ext uri="{FF2B5EF4-FFF2-40B4-BE49-F238E27FC236}">
                <a16:creationId xmlns:a16="http://schemas.microsoft.com/office/drawing/2014/main" id="{F2D9DF5D-7663-6044-93AC-7011D5AF6D93}"/>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DF7CE3EF-2D4B-B441-8B85-74EDEC983F10}"/>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07368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de-DE" dirty="0"/>
              <a:t>Nutzenfunktionen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idx="1"/>
              </p:nvPr>
            </p:nvSpPr>
            <p:spPr/>
            <p:txBody>
              <a:bodyPr>
                <a:noAutofit/>
              </a:bodyPr>
              <a:lstStyle/>
              <a:p>
                <a:r>
                  <a:rPr lang="de-DE" dirty="0">
                    <a:ea typeface="Cambria Math" panose="02040503050406030204" pitchFamily="18" charset="0"/>
                  </a:rPr>
                  <a:t>Verhalten ist </a:t>
                </a:r>
                <a:r>
                  <a:rPr lang="de-DE" dirty="0">
                    <a:solidFill>
                      <a:schemeClr val="accent1"/>
                    </a:solidFill>
                    <a:ea typeface="Cambria Math" panose="02040503050406030204" pitchFamily="18" charset="0"/>
                  </a:rPr>
                  <a:t>invariant</a:t>
                </a:r>
                <a:r>
                  <a:rPr lang="de-DE" dirty="0">
                    <a:ea typeface="Cambria Math" panose="02040503050406030204" pitchFamily="18" charset="0"/>
                  </a:rPr>
                  <a:t> bezogen auf positive lineare Transformation</a:t>
                </a:r>
              </a:p>
              <a:p>
                <a:pPr marL="0"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2</m:t>
                          </m:r>
                        </m:sub>
                      </m:sSub>
                    </m:oMath>
                  </m:oMathPara>
                </a14:m>
                <a:endParaRPr lang="de-DE" dirty="0">
                  <a:ea typeface="Cambria Math" panose="02040503050406030204" pitchFamily="18" charset="0"/>
                </a:endParaRPr>
              </a:p>
              <a:p>
                <a:pPr lvl="1"/>
                <a:r>
                  <a:rPr lang="de-DE" dirty="0">
                    <a:ea typeface="Cambria Math" panose="02040503050406030204" pitchFamily="18" charset="0"/>
                  </a:rPr>
                  <a:t>Keine eindeutige Nutzenfunktion;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𝑈</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m:t>
                        </m:r>
                      </m:e>
                    </m:d>
                  </m:oMath>
                </a14:m>
                <a:r>
                  <a:rPr lang="de-DE" dirty="0">
                    <a:ea typeface="Cambria Math" panose="02040503050406030204" pitchFamily="18" charset="0"/>
                  </a:rPr>
                  <a:t> und </a:t>
                </a:r>
                <a14:m>
                  <m:oMath xmlns:m="http://schemas.openxmlformats.org/officeDocument/2006/math">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m:t>
                        </m:r>
                      </m:e>
                    </m:d>
                  </m:oMath>
                </a14:m>
                <a:r>
                  <a:rPr lang="de-DE" dirty="0">
                    <a:ea typeface="Cambria Math" panose="02040503050406030204" pitchFamily="18" charset="0"/>
                  </a:rPr>
                  <a:t> führen zum gleichen Verhalten</a:t>
                </a:r>
              </a:p>
              <a:p>
                <a:r>
                  <a:rPr lang="de-DE" dirty="0">
                    <a:solidFill>
                      <a:schemeClr val="accent1"/>
                    </a:solidFill>
                    <a:ea typeface="Cambria Math" panose="02040503050406030204" pitchFamily="18" charset="0"/>
                  </a:rPr>
                  <a:t>Ordinale</a:t>
                </a:r>
                <a:r>
                  <a:rPr lang="de-DE" dirty="0">
                    <a:ea typeface="Cambria Math" panose="02040503050406030204" pitchFamily="18" charset="0"/>
                  </a:rPr>
                  <a:t> Nutzenfunktion, auch </a:t>
                </a:r>
                <a:r>
                  <a:rPr lang="de-DE" dirty="0">
                    <a:solidFill>
                      <a:schemeClr val="accent1"/>
                    </a:solidFill>
                    <a:ea typeface="Cambria Math" panose="02040503050406030204" pitchFamily="18" charset="0"/>
                  </a:rPr>
                  <a:t>Wertefunktion </a:t>
                </a:r>
                <a:r>
                  <a:rPr lang="de-DE" dirty="0">
                    <a:ea typeface="Cambria Math" panose="02040503050406030204" pitchFamily="18" charset="0"/>
                  </a:rPr>
                  <a:t>(</a:t>
                </a:r>
                <a:r>
                  <a:rPr lang="de-DE" i="1" dirty="0">
                    <a:solidFill>
                      <a:schemeClr val="accent1"/>
                    </a:solidFill>
                    <a:ea typeface="Cambria Math" panose="02040503050406030204" pitchFamily="18" charset="0"/>
                  </a:rPr>
                  <a:t>value function</a:t>
                </a:r>
                <a:r>
                  <a:rPr lang="de-DE" dirty="0">
                    <a:ea typeface="Cambria Math" panose="02040503050406030204" pitchFamily="18" charset="0"/>
                  </a:rPr>
                  <a:t>) genannt</a:t>
                </a:r>
              </a:p>
              <a:p>
                <a:pPr lvl="1"/>
                <a:r>
                  <a:rPr lang="de-DE" dirty="0">
                    <a:ea typeface="Cambria Math" panose="02040503050406030204" pitchFamily="18" charset="0"/>
                  </a:rPr>
                  <a:t>Mit rein deterministischen Ausgängen (ohne Lotteriewahlmöglichkeiten) kann nur ein ordinaler Nutzen bestimmt werden, i.e., eine Ordnung über Ausgänge</a:t>
                </a:r>
              </a:p>
              <a:p>
                <a:pPr lvl="2"/>
                <a:r>
                  <a:rPr lang="de-DE" dirty="0">
                    <a:ea typeface="Cambria Math" panose="02040503050406030204" pitchFamily="18" charset="0"/>
                  </a:rPr>
                  <a:t>Ordnung total, wenn keine Ausgänge mit gleichem Nutzen vorkommen</a:t>
                </a:r>
              </a:p>
              <a:p>
                <a:pPr lvl="2"/>
                <a:r>
                  <a:rPr lang="de-DE" dirty="0"/>
                  <a:t>Rangliste von Alternativen (Zuständen), aber keine bedeutsame metrische Skala </a:t>
                </a:r>
                <a:r>
                  <a:rPr lang="de-DE" dirty="0">
                    <a:ea typeface="Cambria Math" panose="02040503050406030204" pitchFamily="18" charset="0"/>
                  </a:rPr>
                  <a:t>(Zahlen sind egal)</a:t>
                </a:r>
              </a:p>
              <a:p>
                <a:r>
                  <a:rPr lang="de-DE" dirty="0">
                    <a:ea typeface="Cambria Math" panose="02040503050406030204" pitchFamily="18" charset="0"/>
                  </a:rPr>
                  <a:t>Nebenbemerkung:</a:t>
                </a:r>
                <a:br>
                  <a:rPr lang="de-DE" dirty="0">
                    <a:ea typeface="Cambria Math" panose="02040503050406030204" pitchFamily="18" charset="0"/>
                  </a:rPr>
                </a:br>
                <a:r>
                  <a:rPr lang="de-DE" dirty="0">
                    <a:ea typeface="Cambria Math" panose="02040503050406030204" pitchFamily="18" charset="0"/>
                  </a:rPr>
                  <a:t>Agent kann völlig rational handeln (konsistent mit dem MEU Prinzip), ohne jemals Nutzen und Wahrscheinlichkeiten zu repräsentieren oder zu manipulieren</a:t>
                </a:r>
              </a:p>
              <a:p>
                <a:pPr lvl="1"/>
                <a:r>
                  <a:rPr lang="de-DE" dirty="0">
                    <a:ea typeface="Cambria Math" panose="02040503050406030204" pitchFamily="18" charset="0"/>
                  </a:rPr>
                  <a:t>Beispiel: Nachschlagetabelle für perfektes Tic-Tac-Toe</a:t>
                </a: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idx="1"/>
              </p:nvPr>
            </p:nvSpPr>
            <p:spPr>
              <a:blipFill>
                <a:blip r:embed="rId3"/>
                <a:stretch>
                  <a:fillRect l="-1435" t="-2687" r="-442" b="-2388"/>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0A8259D6-18F0-264A-AD17-677BFE184250}"/>
              </a:ext>
            </a:extLst>
          </p:cNvPr>
          <p:cNvSpPr>
            <a:spLocks noGrp="1"/>
          </p:cNvSpPr>
          <p:nvPr>
            <p:ph type="sldNum" sz="quarter" idx="4"/>
          </p:nvPr>
        </p:nvSpPr>
        <p:spPr/>
        <p:txBody>
          <a:bodyPr/>
          <a:lstStyle/>
          <a:p>
            <a:fld id="{67C9959E-8E6B-B04C-9955-EA096F41CA7A}" type="slidenum">
              <a:rPr lang="de-DE" smtClean="0"/>
              <a:pPr/>
              <a:t>17</a:t>
            </a:fld>
            <a:endParaRPr lang="de-DE" dirty="0"/>
          </a:p>
        </p:txBody>
      </p:sp>
      <p:sp>
        <p:nvSpPr>
          <p:cNvPr id="3" name="Date Placeholder 2">
            <a:extLst>
              <a:ext uri="{FF2B5EF4-FFF2-40B4-BE49-F238E27FC236}">
                <a16:creationId xmlns:a16="http://schemas.microsoft.com/office/drawing/2014/main" id="{98DA3701-1FEC-2F47-9A00-5FC53E1B44A3}"/>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249743ED-3E47-C34A-BCE7-143189C3D229}"/>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05310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dirty="0"/>
              <a:t>Geld</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idx="1"/>
              </p:nvPr>
            </p:nvSpPr>
            <p:spPr/>
            <p:txBody>
              <a:bodyPr>
                <a:normAutofit/>
              </a:bodyPr>
              <a:lstStyle/>
              <a:p>
                <a:r>
                  <a:rPr lang="de-DE" dirty="0"/>
                  <a:t>Geld verhält sich </a:t>
                </a:r>
                <a:r>
                  <a:rPr lang="de-DE" dirty="0">
                    <a:solidFill>
                      <a:srgbClr val="FFC000"/>
                    </a:solidFill>
                  </a:rPr>
                  <a:t>nicht</a:t>
                </a:r>
                <a:r>
                  <a:rPr lang="de-DE" dirty="0"/>
                  <a:t> wie eine Nutzenfunktion</a:t>
                </a:r>
              </a:p>
              <a:p>
                <a:r>
                  <a:rPr lang="de-DE" dirty="0"/>
                  <a:t>Gegeben eine Lotterie </a:t>
                </a:r>
                <a14:m>
                  <m:oMath xmlns:m="http://schemas.openxmlformats.org/officeDocument/2006/math">
                    <m:r>
                      <a:rPr lang="de-DE" i="1" smtClean="0">
                        <a:latin typeface="Cambria Math" panose="02040503050406030204" pitchFamily="18" charset="0"/>
                      </a:rPr>
                      <m:t>𝐿</m:t>
                    </m:r>
                  </m:oMath>
                </a14:m>
                <a:r>
                  <a:rPr lang="de-DE" dirty="0"/>
                  <a:t> mit erwartetem monetärem Wert </a:t>
                </a:r>
                <a14:m>
                  <m:oMath xmlns:m="http://schemas.openxmlformats.org/officeDocument/2006/math">
                    <m:r>
                      <a:rPr lang="de-DE" i="1" smtClean="0">
                        <a:latin typeface="Cambria Math" panose="02040503050406030204" pitchFamily="18" charset="0"/>
                      </a:rPr>
                      <m:t>𝐸𝑀𝑉</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oMath>
                </a14:m>
                <a:r>
                  <a:rPr lang="de-DE" dirty="0"/>
                  <a:t> gilt normalerweise </a:t>
                </a:r>
                <a14:m>
                  <m:oMath xmlns:m="http://schemas.openxmlformats.org/officeDocument/2006/math">
                    <m:r>
                      <a:rPr lang="de-DE" i="1" smtClean="0">
                        <a:latin typeface="Cambria Math" panose="02040503050406030204" pitchFamily="18" charset="0"/>
                      </a:rPr>
                      <m:t>𝑈</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r>
                      <a:rPr lang="de-DE" i="1" smtClean="0">
                        <a:latin typeface="Cambria Math" panose="02040503050406030204" pitchFamily="18" charset="0"/>
                      </a:rPr>
                      <m:t>&lt;</m:t>
                    </m:r>
                    <m:r>
                      <a:rPr lang="de-DE" i="1" smtClean="0">
                        <a:latin typeface="Cambria Math" panose="02040503050406030204" pitchFamily="18" charset="0"/>
                      </a:rPr>
                      <m:t>𝑈</m:t>
                    </m:r>
                    <m:d>
                      <m:dPr>
                        <m:ctrlPr>
                          <a:rPr lang="de-DE"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i="1" smtClean="0">
                                <a:latin typeface="Cambria Math" panose="02040503050406030204" pitchFamily="18" charset="0"/>
                              </a:rPr>
                              <m:t>𝐸𝑀𝑉</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sub>
                        </m:sSub>
                      </m:e>
                    </m:d>
                  </m:oMath>
                </a14:m>
                <a:r>
                  <a:rPr lang="de-DE" dirty="0"/>
                  <a:t>, i.e., Menschen sind risikoscheu</a:t>
                </a:r>
              </a:p>
              <a:p>
                <a:pPr lvl="1"/>
                <a14:m>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𝑆</m:t>
                        </m:r>
                      </m:e>
                      <m:sub>
                        <m:r>
                          <a:rPr lang="de-DE" b="0" i="1" smtClean="0">
                            <a:latin typeface="Cambria Math" panose="02040503050406030204" pitchFamily="18" charset="0"/>
                          </a:rPr>
                          <m:t>𝑛</m:t>
                        </m:r>
                      </m:sub>
                    </m:sSub>
                  </m:oMath>
                </a14:m>
                <a:r>
                  <a:rPr lang="de-DE" dirty="0"/>
                  <a:t>: Zustand, in dem man ein Gesamtvermögen von $n hat</a:t>
                </a:r>
              </a:p>
              <a:p>
                <a:pPr lvl="1"/>
                <a:r>
                  <a:rPr lang="de-DE" dirty="0"/>
                  <a:t>Nutzenkurve</a:t>
                </a:r>
              </a:p>
              <a:p>
                <a:pPr lvl="2"/>
                <a:r>
                  <a:rPr lang="de-DE" dirty="0"/>
                  <a:t>Bei was für einer Wahrscheinlichkeit </a:t>
                </a:r>
                <a14:m>
                  <m:oMath xmlns:m="http://schemas.openxmlformats.org/officeDocument/2006/math">
                    <m:r>
                      <a:rPr lang="de-DE" i="1" smtClean="0">
                        <a:latin typeface="Cambria Math" panose="02040503050406030204" pitchFamily="18" charset="0"/>
                      </a:rPr>
                      <m:t>𝑝</m:t>
                    </m:r>
                  </m:oMath>
                </a14:m>
                <a:r>
                  <a:rPr lang="de-DE" dirty="0"/>
                  <a:t> bin ich </a:t>
                </a:r>
                <a:br>
                  <a:rPr lang="de-DE" dirty="0"/>
                </a:br>
                <a:r>
                  <a:rPr lang="de-DE" dirty="0"/>
                  <a:t>unentschlossen zwischen einem Gewinn </a:t>
                </a:r>
                <a14:m>
                  <m:oMath xmlns:m="http://schemas.openxmlformats.org/officeDocument/2006/math">
                    <m:r>
                      <a:rPr lang="de-DE" i="1" smtClean="0">
                        <a:latin typeface="Cambria Math" panose="02040503050406030204" pitchFamily="18" charset="0"/>
                      </a:rPr>
                      <m:t>𝑥</m:t>
                    </m:r>
                  </m:oMath>
                </a14:m>
                <a:r>
                  <a:rPr lang="de-DE" dirty="0"/>
                  <a:t> und </a:t>
                </a:r>
                <a:br>
                  <a:rPr lang="de-DE" dirty="0"/>
                </a:br>
                <a:r>
                  <a:rPr lang="de-DE" dirty="0"/>
                  <a:t>einer Lotterie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de-DE" dirty="0"/>
                  <a:t> für große </a:t>
                </a:r>
                <a14:m>
                  <m:oMath xmlns:m="http://schemas.openxmlformats.org/officeDocument/2006/math">
                    <m:r>
                      <a:rPr lang="de-DE" i="1" smtClean="0">
                        <a:latin typeface="Cambria Math" panose="02040503050406030204" pitchFamily="18" charset="0"/>
                      </a:rPr>
                      <m:t>𝑀</m:t>
                    </m:r>
                  </m:oMath>
                </a14:m>
                <a:r>
                  <a:rPr lang="de-DE" dirty="0"/>
                  <a:t>?</a:t>
                </a:r>
              </a:p>
              <a:p>
                <a:pPr lvl="2"/>
                <a:r>
                  <a:rPr lang="de-DE" dirty="0"/>
                  <a:t>Rechts: Typische empirische Daten </a:t>
                </a:r>
                <a:br>
                  <a:rPr lang="de-DE" dirty="0"/>
                </a:br>
                <a:r>
                  <a:rPr lang="de-DE" dirty="0"/>
                  <a:t>extrapoliert mit risikobereitem Verhalten</a:t>
                </a:r>
                <a:br>
                  <a:rPr lang="de-DE" dirty="0"/>
                </a:br>
                <a:r>
                  <a:rPr lang="de-DE" dirty="0"/>
                  <a:t>für negatives Vermögen</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39B6F499-4F6F-0F4E-A964-D4873B0C2533}"/>
              </a:ext>
            </a:extLst>
          </p:cNvPr>
          <p:cNvSpPr>
            <a:spLocks noGrp="1"/>
          </p:cNvSpPr>
          <p:nvPr>
            <p:ph type="sldNum" sz="quarter" idx="4"/>
          </p:nvPr>
        </p:nvSpPr>
        <p:spPr/>
        <p:txBody>
          <a:bodyPr/>
          <a:lstStyle/>
          <a:p>
            <a:fld id="{67C9959E-8E6B-B04C-9955-EA096F41CA7A}" type="slidenum">
              <a:rPr lang="de-DE" smtClean="0"/>
              <a:pPr/>
              <a:t>18</a:t>
            </a:fld>
            <a:endParaRPr lang="de-DE" dirty="0"/>
          </a:p>
        </p:txBody>
      </p:sp>
      <p:sp>
        <p:nvSpPr>
          <p:cNvPr id="3" name="Date Placeholder 2">
            <a:extLst>
              <a:ext uri="{FF2B5EF4-FFF2-40B4-BE49-F238E27FC236}">
                <a16:creationId xmlns:a16="http://schemas.microsoft.com/office/drawing/2014/main" id="{E346F1F2-4903-DC46-B34D-8B8B7300FC9E}"/>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6C31395D-216B-1D45-B994-13880E55B771}"/>
              </a:ext>
            </a:extLst>
          </p:cNvPr>
          <p:cNvSpPr>
            <a:spLocks noGrp="1"/>
          </p:cNvSpPr>
          <p:nvPr>
            <p:ph type="ftr" sz="quarter" idx="3"/>
          </p:nvPr>
        </p:nvSpPr>
        <p:spPr/>
        <p:txBody>
          <a:bodyPr/>
          <a:lstStyle/>
          <a:p>
            <a:r>
              <a:rPr lang="de-DE" dirty="0"/>
              <a:t>Tanya Braun</a:t>
            </a:r>
          </a:p>
        </p:txBody>
      </p:sp>
      <p:sp>
        <p:nvSpPr>
          <p:cNvPr id="6" name="TextBox 5">
            <a:extLst>
              <a:ext uri="{FF2B5EF4-FFF2-40B4-BE49-F238E27FC236}">
                <a16:creationId xmlns:a16="http://schemas.microsoft.com/office/drawing/2014/main" id="{FE24DCA2-900B-0946-AF1A-D651DF8B8B5C}"/>
              </a:ext>
            </a:extLst>
          </p:cNvPr>
          <p:cNvSpPr txBox="1"/>
          <p:nvPr/>
        </p:nvSpPr>
        <p:spPr>
          <a:xfrm>
            <a:off x="5248734" y="6352447"/>
            <a:ext cx="1574470" cy="246221"/>
          </a:xfrm>
          <a:prstGeom prst="rect">
            <a:avLst/>
          </a:prstGeom>
          <a:noFill/>
        </p:spPr>
        <p:txBody>
          <a:bodyPr wrap="none" rtlCol="0">
            <a:spAutoFit/>
          </a:bodyPr>
          <a:lstStyle/>
          <a:p>
            <a:pPr algn="ctr"/>
            <a:r>
              <a:rPr lang="de-DE" sz="1000" dirty="0">
                <a:solidFill>
                  <a:schemeClr val="tx1">
                    <a:lumMod val="60000"/>
                    <a:lumOff val="40000"/>
                  </a:schemeClr>
                </a:solidFill>
              </a:rPr>
              <a:t>Abbildung: AIMAde, S. 720</a:t>
            </a:r>
          </a:p>
        </p:txBody>
      </p:sp>
      <p:pic>
        <p:nvPicPr>
          <p:cNvPr id="10" name="Picture 9">
            <a:extLst>
              <a:ext uri="{FF2B5EF4-FFF2-40B4-BE49-F238E27FC236}">
                <a16:creationId xmlns:a16="http://schemas.microsoft.com/office/drawing/2014/main" id="{98E6F503-90B2-FF47-A8A6-B06DC3BD614D}"/>
              </a:ext>
            </a:extLst>
          </p:cNvPr>
          <p:cNvPicPr>
            <a:picLocks noChangeAspect="1"/>
          </p:cNvPicPr>
          <p:nvPr/>
        </p:nvPicPr>
        <p:blipFill rotWithShape="1">
          <a:blip r:embed="rId4"/>
          <a:srcRect l="635" r="52828"/>
          <a:stretch/>
        </p:blipFill>
        <p:spPr>
          <a:xfrm>
            <a:off x="8250606" y="2921414"/>
            <a:ext cx="3593394" cy="298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1566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de-DE" dirty="0"/>
              <a:t>Geld versus Nutzen</a:t>
            </a:r>
          </a:p>
        </p:txBody>
      </p:sp>
      <mc:AlternateContent xmlns:mc="http://schemas.openxmlformats.org/markup-compatibility/2006" xmlns:a14="http://schemas.microsoft.com/office/drawing/2010/main">
        <mc:Choice Requires="a14">
          <p:sp>
            <p:nvSpPr>
              <p:cNvPr id="53250" name="Rectangle 3"/>
              <p:cNvSpPr>
                <a:spLocks noGrp="1" noChangeArrowheads="1"/>
              </p:cNvSpPr>
              <p:nvPr>
                <p:ph idx="1"/>
              </p:nvPr>
            </p:nvSpPr>
            <p:spPr/>
            <p:txBody>
              <a:bodyPr>
                <a:normAutofit lnSpcReduction="10000"/>
              </a:bodyPr>
              <a:lstStyle/>
              <a:p>
                <a:r>
                  <a:rPr lang="de-DE" dirty="0"/>
                  <a:t>Geld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Nutzen</a:t>
                </a:r>
              </a:p>
              <a:p>
                <a:pPr lvl="1"/>
                <a:r>
                  <a:rPr lang="de-DE" dirty="0"/>
                  <a:t>Mehr Geld ist besser, aber nicht in einer linearen Beziehung zur Geldmenge</a:t>
                </a:r>
              </a:p>
              <a:p>
                <a:r>
                  <a:rPr lang="de-DE" dirty="0"/>
                  <a:t>Erwarteter monetärer Wert</a:t>
                </a:r>
              </a:p>
              <a:p>
                <a:pPr lvl="1"/>
                <a:r>
                  <a:rPr lang="de-DE" dirty="0">
                    <a:solidFill>
                      <a:schemeClr val="accent1"/>
                    </a:solidFill>
                  </a:rPr>
                  <a:t>Risikoscheu</a:t>
                </a:r>
                <a:endParaRPr lang="de-DE" i="1" dirty="0">
                  <a:solidFill>
                    <a:schemeClr val="accent1"/>
                  </a:solidFill>
                  <a:latin typeface="Cambria Math" panose="02040503050406030204" pitchFamily="18" charset="0"/>
                </a:endParaRPr>
              </a:p>
              <a:p>
                <a:pPr lvl="2"/>
                <a14:m>
                  <m:oMath xmlns:m="http://schemas.openxmlformats.org/officeDocument/2006/math">
                    <m:r>
                      <a:rPr lang="de-DE" i="1" smtClean="0">
                        <a:latin typeface="Cambria Math" panose="02040503050406030204" pitchFamily="18" charset="0"/>
                      </a:rPr>
                      <m:t>𝑈</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r>
                      <a:rPr lang="de-DE" i="1" smtClean="0">
                        <a:latin typeface="Cambria Math" panose="02040503050406030204" pitchFamily="18" charset="0"/>
                      </a:rPr>
                      <m:t>&lt;</m:t>
                    </m:r>
                    <m:r>
                      <a:rPr lang="de-DE" i="1" smtClean="0">
                        <a:latin typeface="Cambria Math" panose="02040503050406030204" pitchFamily="18" charset="0"/>
                      </a:rPr>
                      <m:t>𝑈</m:t>
                    </m:r>
                    <m:d>
                      <m:dPr>
                        <m:ctrlPr>
                          <a:rPr lang="de-DE"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i="1" smtClean="0">
                                <a:latin typeface="Cambria Math" panose="02040503050406030204" pitchFamily="18" charset="0"/>
                              </a:rPr>
                              <m:t>𝑆</m:t>
                            </m:r>
                          </m:e>
                          <m:sub>
                            <m:r>
                              <a:rPr lang="de-DE" i="1" smtClean="0">
                                <a:latin typeface="Cambria Math" panose="02040503050406030204" pitchFamily="18" charset="0"/>
                              </a:rPr>
                              <m:t>𝐸𝑀𝑉</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sub>
                        </m:sSub>
                      </m:e>
                    </m:d>
                  </m:oMath>
                </a14:m>
                <a:endParaRPr lang="de-DE" dirty="0"/>
              </a:p>
              <a:p>
                <a:pPr lvl="1"/>
                <a:r>
                  <a:rPr lang="de-DE" dirty="0">
                    <a:solidFill>
                      <a:srgbClr val="FFC000"/>
                    </a:solidFill>
                  </a:rPr>
                  <a:t>Risikobereit</a:t>
                </a:r>
                <a:endParaRPr lang="de-DE" i="1" dirty="0">
                  <a:solidFill>
                    <a:srgbClr val="FFC000"/>
                  </a:solidFill>
                  <a:latin typeface="Cambria Math" panose="02040503050406030204" pitchFamily="18" charset="0"/>
                </a:endParaRPr>
              </a:p>
              <a:p>
                <a:pPr lvl="2"/>
                <a14:m>
                  <m:oMath xmlns:m="http://schemas.openxmlformats.org/officeDocument/2006/math">
                    <m:r>
                      <a:rPr lang="de-DE" i="1" smtClean="0">
                        <a:latin typeface="Cambria Math" panose="02040503050406030204" pitchFamily="18" charset="0"/>
                      </a:rPr>
                      <m:t>𝑈</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r>
                      <a:rPr lang="de-DE" i="1" smtClean="0">
                        <a:latin typeface="Cambria Math" panose="02040503050406030204" pitchFamily="18" charset="0"/>
                      </a:rPr>
                      <m:t>&gt;</m:t>
                    </m:r>
                    <m:r>
                      <a:rPr lang="de-DE" i="1" smtClean="0">
                        <a:latin typeface="Cambria Math" panose="02040503050406030204" pitchFamily="18" charset="0"/>
                      </a:rPr>
                      <m:t>𝑈</m:t>
                    </m:r>
                    <m:d>
                      <m:dPr>
                        <m:ctrlPr>
                          <a:rPr lang="de-DE" i="1" smtClean="0">
                            <a:latin typeface="Cambria Math" panose="02040503050406030204" pitchFamily="18" charset="0"/>
                          </a:rPr>
                        </m:ctrlPr>
                      </m:dPr>
                      <m:e>
                        <m:sSub>
                          <m:sSubPr>
                            <m:ctrlPr>
                              <a:rPr lang="de-DE" i="1">
                                <a:latin typeface="Cambria Math" panose="02040503050406030204" pitchFamily="18" charset="0"/>
                              </a:rPr>
                            </m:ctrlPr>
                          </m:sSubPr>
                          <m:e>
                            <m:r>
                              <a:rPr lang="de-DE" i="1" smtClean="0">
                                <a:latin typeface="Cambria Math" panose="02040503050406030204" pitchFamily="18" charset="0"/>
                              </a:rPr>
                              <m:t>𝑆</m:t>
                            </m:r>
                          </m:e>
                          <m:sub>
                            <m:r>
                              <a:rPr lang="de-DE" i="1" smtClean="0">
                                <a:latin typeface="Cambria Math" panose="02040503050406030204" pitchFamily="18" charset="0"/>
                              </a:rPr>
                              <m:t>𝐸𝑀𝑉</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sub>
                        </m:sSub>
                      </m:e>
                    </m:d>
                  </m:oMath>
                </a14:m>
                <a:endParaRPr lang="de-DE" dirty="0"/>
              </a:p>
              <a:p>
                <a:pPr lvl="1"/>
                <a:r>
                  <a:rPr lang="de-DE" dirty="0"/>
                  <a:t>Risikoneutral</a:t>
                </a:r>
                <a:endParaRPr lang="de-DE" i="1" dirty="0">
                  <a:latin typeface="Cambria Math" panose="02040503050406030204" pitchFamily="18" charset="0"/>
                </a:endParaRPr>
              </a:p>
              <a:p>
                <a:pPr lvl="2"/>
                <a14:m>
                  <m:oMath xmlns:m="http://schemas.openxmlformats.org/officeDocument/2006/math">
                    <m:r>
                      <a:rPr lang="de-DE" i="1" smtClean="0">
                        <a:latin typeface="Cambria Math" panose="02040503050406030204" pitchFamily="18" charset="0"/>
                      </a:rPr>
                      <m:t>𝑈</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r>
                      <a:rPr lang="de-DE" i="1" smtClean="0">
                        <a:latin typeface="Cambria Math" panose="02040503050406030204" pitchFamily="18" charset="0"/>
                      </a:rPr>
                      <m:t>=</m:t>
                    </m:r>
                    <m:r>
                      <a:rPr lang="de-DE" i="1" smtClean="0">
                        <a:latin typeface="Cambria Math" panose="02040503050406030204" pitchFamily="18" charset="0"/>
                      </a:rPr>
                      <m:t>𝑈</m:t>
                    </m:r>
                    <m:d>
                      <m:dPr>
                        <m:ctrlPr>
                          <a:rPr lang="de-DE" i="1" smtClean="0">
                            <a:latin typeface="Cambria Math" panose="02040503050406030204" pitchFamily="18" charset="0"/>
                          </a:rPr>
                        </m:ctrlPr>
                      </m:dPr>
                      <m:e>
                        <m:sSub>
                          <m:sSubPr>
                            <m:ctrlPr>
                              <a:rPr lang="de-DE" i="1">
                                <a:latin typeface="Cambria Math" panose="02040503050406030204" pitchFamily="18" charset="0"/>
                              </a:rPr>
                            </m:ctrlPr>
                          </m:sSubPr>
                          <m:e>
                            <m:r>
                              <a:rPr lang="de-DE" i="1" smtClean="0">
                                <a:latin typeface="Cambria Math" panose="02040503050406030204" pitchFamily="18" charset="0"/>
                              </a:rPr>
                              <m:t>𝑆</m:t>
                            </m:r>
                          </m:e>
                          <m:sub>
                            <m:r>
                              <a:rPr lang="de-DE" i="1" smtClean="0">
                                <a:latin typeface="Cambria Math" panose="02040503050406030204" pitchFamily="18" charset="0"/>
                              </a:rPr>
                              <m:t>𝐸𝑀𝑉</m:t>
                            </m:r>
                            <m:d>
                              <m:dPr>
                                <m:ctrlPr>
                                  <a:rPr lang="de-DE" i="1" smtClean="0">
                                    <a:latin typeface="Cambria Math" panose="02040503050406030204" pitchFamily="18" charset="0"/>
                                  </a:rPr>
                                </m:ctrlPr>
                              </m:dPr>
                              <m:e>
                                <m:r>
                                  <a:rPr lang="de-DE" i="1" smtClean="0">
                                    <a:latin typeface="Cambria Math" panose="02040503050406030204" pitchFamily="18" charset="0"/>
                                  </a:rPr>
                                  <m:t>𝐿</m:t>
                                </m:r>
                              </m:e>
                            </m:d>
                          </m:sub>
                        </m:sSub>
                      </m:e>
                    </m:d>
                  </m:oMath>
                </a14:m>
                <a:endParaRPr lang="de-DE" dirty="0"/>
              </a:p>
              <a:p>
                <a:pPr lvl="2"/>
                <a:r>
                  <a:rPr lang="de-DE" dirty="0"/>
                  <a:t>Lineare Kurve</a:t>
                </a:r>
              </a:p>
              <a:p>
                <a:pPr lvl="2"/>
                <a:r>
                  <a:rPr lang="de-DE" dirty="0"/>
                  <a:t>Für kleine Änderungen im Vermögen </a:t>
                </a:r>
                <a:br>
                  <a:rPr lang="de-DE" dirty="0"/>
                </a:br>
                <a:r>
                  <a:rPr lang="de-DE" dirty="0"/>
                  <a:t>relativ zum gegenwertigen Vermögen</a:t>
                </a:r>
              </a:p>
            </p:txBody>
          </p:sp>
        </mc:Choice>
        <mc:Fallback xmlns="">
          <p:sp>
            <p:nvSpPr>
              <p:cNvPr id="53250" name="Rectangle 3"/>
              <p:cNvSpPr>
                <a:spLocks noGrp="1" noRot="1" noChangeAspect="1" noMove="1" noResize="1" noEditPoints="1" noAdjustHandles="1" noChangeArrowheads="1" noChangeShapeType="1" noTextEdit="1"/>
              </p:cNvSpPr>
              <p:nvPr>
                <p:ph idx="1"/>
              </p:nvPr>
            </p:nvSpPr>
            <p:spPr>
              <a:blipFill>
                <a:blip r:embed="rId3"/>
                <a:stretch>
                  <a:fillRect l="-1435" t="-3582"/>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4633940D-AD74-ED41-B002-509322C0BFA0}"/>
              </a:ext>
            </a:extLst>
          </p:cNvPr>
          <p:cNvSpPr>
            <a:spLocks noGrp="1"/>
          </p:cNvSpPr>
          <p:nvPr>
            <p:ph type="sldNum" sz="quarter" idx="4"/>
          </p:nvPr>
        </p:nvSpPr>
        <p:spPr/>
        <p:txBody>
          <a:bodyPr/>
          <a:lstStyle/>
          <a:p>
            <a:fld id="{67C9959E-8E6B-B04C-9955-EA096F41CA7A}" type="slidenum">
              <a:rPr lang="de-DE" smtClean="0"/>
              <a:pPr/>
              <a:t>19</a:t>
            </a:fld>
            <a:endParaRPr lang="de-DE" dirty="0"/>
          </a:p>
        </p:txBody>
      </p:sp>
      <p:sp>
        <p:nvSpPr>
          <p:cNvPr id="4" name="Date Placeholder 3">
            <a:extLst>
              <a:ext uri="{FF2B5EF4-FFF2-40B4-BE49-F238E27FC236}">
                <a16:creationId xmlns:a16="http://schemas.microsoft.com/office/drawing/2014/main" id="{A9BE2894-A19A-0741-806B-E63A882DD9E8}"/>
              </a:ext>
            </a:extLst>
          </p:cNvPr>
          <p:cNvSpPr>
            <a:spLocks noGrp="1"/>
          </p:cNvSpPr>
          <p:nvPr>
            <p:ph type="dt" sz="half" idx="2"/>
          </p:nvPr>
        </p:nvSpPr>
        <p:spPr/>
        <p:txBody>
          <a:bodyPr/>
          <a:lstStyle/>
          <a:p>
            <a:r>
              <a:rPr lang="de-DE" dirty="0"/>
              <a:t>Entscheidungstheorie</a:t>
            </a:r>
          </a:p>
        </p:txBody>
      </p:sp>
      <p:sp>
        <p:nvSpPr>
          <p:cNvPr id="5" name="Footer Placeholder 4">
            <a:extLst>
              <a:ext uri="{FF2B5EF4-FFF2-40B4-BE49-F238E27FC236}">
                <a16:creationId xmlns:a16="http://schemas.microsoft.com/office/drawing/2014/main" id="{B7457779-FC8D-3D4A-9151-84DFD6B59DFC}"/>
              </a:ext>
            </a:extLst>
          </p:cNvPr>
          <p:cNvSpPr>
            <a:spLocks noGrp="1"/>
          </p:cNvSpPr>
          <p:nvPr>
            <p:ph type="ftr" sz="quarter" idx="3"/>
          </p:nvPr>
        </p:nvSpPr>
        <p:spPr/>
        <p:txBody>
          <a:bodyPr/>
          <a:lstStyle/>
          <a:p>
            <a:r>
              <a:rPr lang="de-DE" dirty="0"/>
              <a:t>Tanya Braun</a:t>
            </a:r>
          </a:p>
        </p:txBody>
      </p:sp>
      <p:sp>
        <p:nvSpPr>
          <p:cNvPr id="10" name="TextBox 9">
            <a:extLst>
              <a:ext uri="{FF2B5EF4-FFF2-40B4-BE49-F238E27FC236}">
                <a16:creationId xmlns:a16="http://schemas.microsoft.com/office/drawing/2014/main" id="{CC52369D-15F0-1F4D-8549-6D76154C05A4}"/>
              </a:ext>
            </a:extLst>
          </p:cNvPr>
          <p:cNvSpPr txBox="1"/>
          <p:nvPr/>
        </p:nvSpPr>
        <p:spPr>
          <a:xfrm>
            <a:off x="5248734" y="6352447"/>
            <a:ext cx="1574470" cy="246221"/>
          </a:xfrm>
          <a:prstGeom prst="rect">
            <a:avLst/>
          </a:prstGeom>
          <a:noFill/>
        </p:spPr>
        <p:txBody>
          <a:bodyPr wrap="none" rtlCol="0">
            <a:spAutoFit/>
          </a:bodyPr>
          <a:lstStyle/>
          <a:p>
            <a:pPr algn="ctr"/>
            <a:r>
              <a:rPr lang="de-DE" sz="1000" dirty="0">
                <a:solidFill>
                  <a:schemeClr val="tx1">
                    <a:lumMod val="60000"/>
                    <a:lumOff val="40000"/>
                  </a:schemeClr>
                </a:solidFill>
              </a:rPr>
              <a:t>Abbildung: AIMAde, S. 720</a:t>
            </a:r>
          </a:p>
        </p:txBody>
      </p:sp>
      <p:pic>
        <p:nvPicPr>
          <p:cNvPr id="11" name="Picture 10">
            <a:extLst>
              <a:ext uri="{FF2B5EF4-FFF2-40B4-BE49-F238E27FC236}">
                <a16:creationId xmlns:a16="http://schemas.microsoft.com/office/drawing/2014/main" id="{4B149AB8-FA41-EE46-9B87-7A3E657C7419}"/>
              </a:ext>
            </a:extLst>
          </p:cNvPr>
          <p:cNvPicPr>
            <a:picLocks noChangeAspect="1"/>
          </p:cNvPicPr>
          <p:nvPr/>
        </p:nvPicPr>
        <p:blipFill rotWithShape="1">
          <a:blip r:embed="rId4"/>
          <a:srcRect l="49453"/>
          <a:stretch/>
        </p:blipFill>
        <p:spPr>
          <a:xfrm>
            <a:off x="7940931" y="2921414"/>
            <a:ext cx="3903069" cy="298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722D0C1B-823B-DE41-B918-7BB83625E924}"/>
              </a:ext>
            </a:extLst>
          </p:cNvPr>
          <p:cNvSpPr/>
          <p:nvPr/>
        </p:nvSpPr>
        <p:spPr>
          <a:xfrm>
            <a:off x="9503023" y="3385595"/>
            <a:ext cx="1944340" cy="109628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tangle 7">
            <a:extLst>
              <a:ext uri="{FF2B5EF4-FFF2-40B4-BE49-F238E27FC236}">
                <a16:creationId xmlns:a16="http://schemas.microsoft.com/office/drawing/2014/main" id="{5B7C14E5-D7CD-6248-8BEF-CBD3025E5209}"/>
              </a:ext>
            </a:extLst>
          </p:cNvPr>
          <p:cNvSpPr/>
          <p:nvPr/>
        </p:nvSpPr>
        <p:spPr>
          <a:xfrm>
            <a:off x="7940930" y="4505526"/>
            <a:ext cx="1539493" cy="1200793"/>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4630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de-DE" dirty="0"/>
              <a:t>Inhalte</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999" y="1665066"/>
            <a:ext cx="11484001" cy="4404430"/>
          </a:xfrm>
        </p:spPr>
        <p:txBody>
          <a:bodyPr numCol="2">
            <a:normAutofit fontScale="92500"/>
          </a:bodyPr>
          <a:lstStyle/>
          <a:p>
            <a:pPr marL="457200" indent="-457200">
              <a:buFont typeface="+mj-lt"/>
              <a:buAutoNum type="arabicPeriod"/>
            </a:pPr>
            <a:r>
              <a:rPr lang="de-DE" b="1" dirty="0"/>
              <a:t>Künstliche Intelligenz &amp; Agenten</a:t>
            </a:r>
          </a:p>
          <a:p>
            <a:pPr lvl="1"/>
            <a:r>
              <a:rPr lang="de-DE" dirty="0"/>
              <a:t>Agentenabstraktion, Rationalität</a:t>
            </a:r>
          </a:p>
          <a:p>
            <a:pPr lvl="1"/>
            <a:r>
              <a:rPr lang="de-DE" dirty="0"/>
              <a:t>Aufgabenumgebung</a:t>
            </a:r>
          </a:p>
          <a:p>
            <a:pPr marL="457200" indent="-457200">
              <a:buFont typeface="+mj-lt"/>
              <a:buAutoNum type="arabicPeriod"/>
            </a:pPr>
            <a:r>
              <a:rPr lang="de-DE" b="1" dirty="0"/>
              <a:t>Episodische PGMs</a:t>
            </a:r>
          </a:p>
          <a:p>
            <a:pPr lvl="1"/>
            <a:r>
              <a:rPr lang="de-DE" dirty="0"/>
              <a:t>Gerichtetes Modell: Bayes Netze (BNs)</a:t>
            </a:r>
          </a:p>
          <a:p>
            <a:pPr lvl="1"/>
            <a:r>
              <a:rPr lang="de-DE" dirty="0"/>
              <a:t>Ungerichtete Modelle</a:t>
            </a:r>
          </a:p>
          <a:p>
            <a:pPr marL="457200" indent="-457200">
              <a:buFont typeface="+mj-lt"/>
              <a:buAutoNum type="arabicPeriod"/>
            </a:pPr>
            <a:r>
              <a:rPr lang="de-DE" b="1" dirty="0"/>
              <a:t>Exakte Inferenz in episodischen PGMs</a:t>
            </a:r>
          </a:p>
          <a:p>
            <a:pPr lvl="1"/>
            <a:r>
              <a:rPr lang="de-DE" dirty="0"/>
              <a:t>Wahrscheinlichkeits- und Zustandsanfragen</a:t>
            </a:r>
          </a:p>
          <a:p>
            <a:pPr lvl="1"/>
            <a:r>
              <a:rPr lang="de-DE" dirty="0"/>
              <a:t>Direkt auf den Modellen, mittels Hilfsstrukturen</a:t>
            </a:r>
          </a:p>
          <a:p>
            <a:pPr marL="457200" indent="-457200">
              <a:buFont typeface="+mj-lt"/>
              <a:buAutoNum type="arabicPeriod"/>
            </a:pPr>
            <a:r>
              <a:rPr lang="de-DE" b="1" dirty="0"/>
              <a:t>Approximative Inferenz in episodischen PGMs</a:t>
            </a:r>
          </a:p>
          <a:p>
            <a:pPr lvl="1"/>
            <a:r>
              <a:rPr lang="de-DE" dirty="0"/>
              <a:t>Wahrscheinlichkeitsanfragen</a:t>
            </a:r>
          </a:p>
          <a:p>
            <a:pPr lvl="1"/>
            <a:r>
              <a:rPr lang="de-DE" dirty="0"/>
              <a:t>Deterministische, stochastische Algorithmen</a:t>
            </a:r>
          </a:p>
          <a:p>
            <a:pPr marL="457200" indent="-457200">
              <a:buFont typeface="+mj-lt"/>
              <a:buAutoNum type="arabicPeriod"/>
            </a:pPr>
            <a:r>
              <a:rPr lang="de-DE" b="1" dirty="0"/>
              <a:t>Lernalgorithmen für episodische PGMs</a:t>
            </a:r>
          </a:p>
          <a:p>
            <a:pPr lvl="1"/>
            <a:r>
              <a:rPr lang="de-DE" dirty="0"/>
              <a:t>Bei (nicht) vollständigen Daten, (un)bekannter Struktur</a:t>
            </a:r>
          </a:p>
          <a:p>
            <a:pPr marL="457200" indent="-457200">
              <a:buFont typeface="+mj-lt"/>
              <a:buAutoNum type="arabicPeriod"/>
            </a:pPr>
            <a:r>
              <a:rPr lang="de-DE" b="1" dirty="0"/>
              <a:t>Sequentielle PGMs und Inferenz</a:t>
            </a:r>
          </a:p>
          <a:p>
            <a:pPr lvl="1"/>
            <a:r>
              <a:rPr lang="de-DE" dirty="0"/>
              <a:t>Dynamische BNs, Hidden-Markov-Modelle</a:t>
            </a:r>
          </a:p>
          <a:p>
            <a:pPr lvl="1"/>
            <a:r>
              <a:rPr lang="de-DE" dirty="0"/>
              <a:t>filtering / prediction / hindsight Anfragen, wahrscheinlichste Zustandssequenz</a:t>
            </a:r>
          </a:p>
          <a:p>
            <a:pPr lvl="1"/>
            <a:r>
              <a:rPr lang="de-DE" dirty="0"/>
              <a:t>Exakter, approximativer Algorithmus</a:t>
            </a:r>
          </a:p>
          <a:p>
            <a:pPr marL="457200" indent="-457200">
              <a:buFont typeface="+mj-lt"/>
              <a:buAutoNum type="arabicPeriod"/>
            </a:pPr>
            <a:r>
              <a:rPr lang="de-DE" b="1" dirty="0">
                <a:solidFill>
                  <a:schemeClr val="accent1"/>
                </a:solidFill>
              </a:rPr>
              <a:t>Entscheidungstheoretische PGMs</a:t>
            </a:r>
          </a:p>
          <a:p>
            <a:pPr lvl="1"/>
            <a:r>
              <a:rPr lang="de-DE" dirty="0">
                <a:solidFill>
                  <a:schemeClr val="accent1"/>
                </a:solidFill>
              </a:rPr>
              <a:t>Präferenzen, Nutzenprinzip</a:t>
            </a:r>
          </a:p>
          <a:p>
            <a:pPr lvl="1"/>
            <a:r>
              <a:rPr lang="de-DE" dirty="0">
                <a:solidFill>
                  <a:schemeClr val="accent1"/>
                </a:solidFill>
              </a:rPr>
              <a:t>PGMs mit Entscheidungs- und Nutzenknoten</a:t>
            </a:r>
          </a:p>
          <a:p>
            <a:pPr lvl="1"/>
            <a:r>
              <a:rPr lang="de-DE" dirty="0">
                <a:solidFill>
                  <a:schemeClr val="accent1"/>
                </a:solidFill>
              </a:rPr>
              <a:t>Berechnung der besten Aktion (Aktionssequenz)</a:t>
            </a:r>
          </a:p>
          <a:p>
            <a:pPr marL="457200" indent="-457200">
              <a:buFont typeface="+mj-lt"/>
              <a:buAutoNum type="arabicPeriod"/>
            </a:pPr>
            <a:r>
              <a:rPr lang="de-DE" b="1" dirty="0"/>
              <a:t>Abschlussbetrachtungen</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r>
              <a:rPr lang="en-GB" dirty="0"/>
              <a:t>Entscheidungstheorie</a:t>
            </a:r>
            <a:endParaRPr lang="de-DE" dirty="0"/>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a:t>
            </a:fld>
            <a:r>
              <a:rPr lang="de-DE" dirty="0"/>
              <a:t> </a:t>
            </a:r>
            <a:endParaRPr lang="de-DE" sz="1400" dirty="0"/>
          </a:p>
        </p:txBody>
      </p:sp>
      <p:sp>
        <p:nvSpPr>
          <p:cNvPr id="3" name="Footer Placeholder 2">
            <a:extLst>
              <a:ext uri="{FF2B5EF4-FFF2-40B4-BE49-F238E27FC236}">
                <a16:creationId xmlns:a16="http://schemas.microsoft.com/office/drawing/2014/main" id="{DF5A6A54-5C92-0F49-93D7-42C9086C96B8}"/>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616155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de-DE" dirty="0"/>
              <a:t>Nutzentheorie mit Mehrfachattributen</a:t>
            </a:r>
          </a:p>
        </p:txBody>
      </p:sp>
      <p:sp>
        <p:nvSpPr>
          <p:cNvPr id="57346" name="Rectangle 3"/>
          <p:cNvSpPr>
            <a:spLocks noGrp="1" noChangeArrowheads="1"/>
          </p:cNvSpPr>
          <p:nvPr>
            <p:ph idx="1"/>
          </p:nvPr>
        </p:nvSpPr>
        <p:spPr/>
        <p:txBody>
          <a:bodyPr/>
          <a:lstStyle/>
          <a:p>
            <a:r>
              <a:rPr lang="de-DE" dirty="0"/>
              <a:t>Ein gegebener Zustand kann mehrere Nutzen-Attribute haben</a:t>
            </a:r>
          </a:p>
          <a:p>
            <a:pPr lvl="1"/>
            <a:r>
              <a:rPr lang="de-DE" dirty="0"/>
              <a:t>...weil es mehrere Bewertungskriterien gibt</a:t>
            </a:r>
          </a:p>
          <a:p>
            <a:pPr lvl="1"/>
            <a:r>
              <a:rPr lang="de-DE" dirty="0"/>
              <a:t>...weil es mehrere Agenten (interessierte Parteien) mit verschiedenen Nutzenfunktionen gibt</a:t>
            </a:r>
          </a:p>
          <a:p>
            <a:pPr lvl="1"/>
            <a:r>
              <a:rPr lang="de-DE" dirty="0"/>
              <a:t>Beispiel: Erstellung eines neuen Flughafens ➝ Wahl des Standortes</a:t>
            </a:r>
          </a:p>
          <a:p>
            <a:pPr lvl="2"/>
            <a:r>
              <a:rPr lang="de-DE" dirty="0"/>
              <a:t>Kriterien: Probleme die der Bau verursacht, welche Kosten für das Bauland anfallen, welcher Abstand zu Ballungsgebieten vorliegt, welchen Lärm der Flugbetrieb verursacht, welche Sicherheitsrisiken aus der lokalen Topografie und den Wetterbedingungen entstehen usw.</a:t>
            </a:r>
          </a:p>
          <a:p>
            <a:r>
              <a:rPr lang="de-DE" dirty="0"/>
              <a:t>Wir schauen uns an</a:t>
            </a:r>
          </a:p>
          <a:p>
            <a:pPr lvl="1"/>
            <a:r>
              <a:rPr lang="de-DE" dirty="0"/>
              <a:t>Fälle, in denen Entscheidungen gemacht werden können </a:t>
            </a:r>
            <a:r>
              <a:rPr lang="de-DE" i="1" dirty="0"/>
              <a:t>ohne</a:t>
            </a:r>
            <a:r>
              <a:rPr lang="de-DE" dirty="0"/>
              <a:t> die Attributwerte in einen einzigen Nutzenwert zu kombinieren</a:t>
            </a:r>
          </a:p>
          <a:p>
            <a:pPr lvl="2"/>
            <a:r>
              <a:rPr lang="de-DE" dirty="0">
                <a:solidFill>
                  <a:schemeClr val="accent1"/>
                </a:solidFill>
              </a:rPr>
              <a:t>Strenge Dominanz</a:t>
            </a:r>
          </a:p>
          <a:p>
            <a:pPr lvl="1"/>
            <a:r>
              <a:rPr lang="de-DE" dirty="0"/>
              <a:t>Fälle, in denen der Nutzen von Attributkombinationen sehr knapp spezifiziert werden kann</a:t>
            </a:r>
          </a:p>
          <a:p>
            <a:endParaRPr lang="de-DE" dirty="0"/>
          </a:p>
        </p:txBody>
      </p:sp>
      <p:sp>
        <p:nvSpPr>
          <p:cNvPr id="2" name="Slide Number Placeholder 1">
            <a:extLst>
              <a:ext uri="{FF2B5EF4-FFF2-40B4-BE49-F238E27FC236}">
                <a16:creationId xmlns:a16="http://schemas.microsoft.com/office/drawing/2014/main" id="{624A032E-E535-6D41-9594-91864AD1632E}"/>
              </a:ext>
            </a:extLst>
          </p:cNvPr>
          <p:cNvSpPr>
            <a:spLocks noGrp="1"/>
          </p:cNvSpPr>
          <p:nvPr>
            <p:ph type="sldNum" sz="quarter" idx="4"/>
          </p:nvPr>
        </p:nvSpPr>
        <p:spPr/>
        <p:txBody>
          <a:bodyPr/>
          <a:lstStyle/>
          <a:p>
            <a:fld id="{67C9959E-8E6B-B04C-9955-EA096F41CA7A}" type="slidenum">
              <a:rPr lang="de-DE" smtClean="0"/>
              <a:pPr/>
              <a:t>20</a:t>
            </a:fld>
            <a:endParaRPr lang="de-DE" dirty="0"/>
          </a:p>
        </p:txBody>
      </p:sp>
      <p:sp>
        <p:nvSpPr>
          <p:cNvPr id="3" name="Date Placeholder 2">
            <a:extLst>
              <a:ext uri="{FF2B5EF4-FFF2-40B4-BE49-F238E27FC236}">
                <a16:creationId xmlns:a16="http://schemas.microsoft.com/office/drawing/2014/main" id="{7C794A96-C48A-5B41-8768-095FDBD906F1}"/>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5D234BF9-0E28-1F4D-93A1-9C8783DFAEE1}"/>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6204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34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3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de-DE" dirty="0"/>
              <a:t>Strenge Dominanz</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8402C93E-4018-D143-8202-ED6BD70C7609}"/>
                  </a:ext>
                </a:extLst>
              </p:cNvPr>
              <p:cNvSpPr>
                <a:spLocks noGrp="1"/>
              </p:cNvSpPr>
              <p:nvPr>
                <p:ph idx="1"/>
              </p:nvPr>
            </p:nvSpPr>
            <p:spPr/>
            <p:txBody>
              <a:bodyPr/>
              <a:lstStyle/>
              <a:p>
                <a:r>
                  <a:rPr lang="de-DE" dirty="0"/>
                  <a:t>Typischerweise Attribute so definieren, dass </a:t>
                </a:r>
                <a14:m>
                  <m:oMath xmlns:m="http://schemas.openxmlformats.org/officeDocument/2006/math">
                    <m:r>
                      <a:rPr lang="de-DE" i="1" smtClean="0">
                        <a:latin typeface="Cambria Math" panose="02040503050406030204" pitchFamily="18" charset="0"/>
                      </a:rPr>
                      <m:t>𝑈</m:t>
                    </m:r>
                  </m:oMath>
                </a14:m>
                <a:r>
                  <a:rPr lang="de-DE" dirty="0"/>
                  <a:t> monoton in jeder Dimension ist ➝</a:t>
                </a:r>
              </a:p>
              <a:p>
                <a:r>
                  <a:rPr lang="de-DE" dirty="0">
                    <a:solidFill>
                      <a:schemeClr val="accent1"/>
                    </a:solidFill>
                  </a:rPr>
                  <a:t>Strenge Dominanz</a:t>
                </a:r>
              </a:p>
              <a:p>
                <a:pPr lvl="1"/>
                <a:r>
                  <a:rPr lang="de-DE" dirty="0"/>
                  <a:t>Wahl </a:t>
                </a:r>
                <a14:m>
                  <m:oMath xmlns:m="http://schemas.openxmlformats.org/officeDocument/2006/math">
                    <m:r>
                      <a:rPr lang="de-DE" i="1" smtClean="0">
                        <a:latin typeface="Cambria Math" panose="02040503050406030204" pitchFamily="18" charset="0"/>
                      </a:rPr>
                      <m:t>𝐵</m:t>
                    </m:r>
                  </m:oMath>
                </a14:m>
                <a:r>
                  <a:rPr lang="de-DE" dirty="0"/>
                  <a:t> dominiert Wahl </a:t>
                </a:r>
                <a14:m>
                  <m:oMath xmlns:m="http://schemas.openxmlformats.org/officeDocument/2006/math">
                    <m:r>
                      <a:rPr lang="de-DE" i="1" smtClean="0">
                        <a:latin typeface="Cambria Math" panose="02040503050406030204" pitchFamily="18" charset="0"/>
                      </a:rPr>
                      <m:t>𝐴</m:t>
                    </m:r>
                  </m:oMath>
                </a14:m>
                <a:r>
                  <a:rPr lang="de-DE" dirty="0"/>
                  <a:t> strikt genau dann, wenn</a:t>
                </a:r>
              </a:p>
              <a:p>
                <a:pPr marL="457200" lvl="1" indent="0" algn="ctr">
                  <a:buNone/>
                </a:pPr>
                <a14:m>
                  <m:oMath xmlns:m="http://schemas.openxmlformats.org/officeDocument/2006/math">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𝑋</m:t>
                        </m:r>
                      </m:e>
                      <m:sub>
                        <m:r>
                          <a:rPr lang="de-DE" b="0" i="1" smtClean="0">
                            <a:latin typeface="Cambria Math" panose="02040503050406030204" pitchFamily="18" charset="0"/>
                            <a:ea typeface="Cambria Math" panose="02040503050406030204" pitchFamily="18" charset="0"/>
                          </a:rPr>
                          <m:t>𝑖</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𝑋</m:t>
                        </m:r>
                      </m:e>
                      <m:sub>
                        <m:r>
                          <a:rPr lang="de-DE" b="0" i="1" smtClean="0">
                            <a:latin typeface="Cambria Math" panose="02040503050406030204" pitchFamily="18" charset="0"/>
                            <a:ea typeface="Cambria Math" panose="02040503050406030204" pitchFamily="18" charset="0"/>
                          </a:rPr>
                          <m:t>𝑖</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oMath>
                </a14:m>
                <a:r>
                  <a:rPr lang="de-DE" b="0" dirty="0">
                    <a:ea typeface="Cambria Math" panose="02040503050406030204" pitchFamily="18" charset="0"/>
                  </a:rPr>
                  <a:t> (und damit </a:t>
                </a:r>
                <a14:m>
                  <m:oMath xmlns:m="http://schemas.openxmlformats.org/officeDocument/2006/math">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oMath>
                </a14:m>
                <a:r>
                  <a:rPr lang="de-DE" b="0" dirty="0">
                    <a:ea typeface="Cambria Math" panose="02040503050406030204" pitchFamily="18" charset="0"/>
                  </a:rPr>
                  <a:t>)</a:t>
                </a:r>
              </a:p>
            </p:txBody>
          </p:sp>
        </mc:Choice>
        <mc:Fallback xmlns="">
          <p:sp>
            <p:nvSpPr>
              <p:cNvPr id="5" name="Content Placeholder 4">
                <a:extLst>
                  <a:ext uri="{FF2B5EF4-FFF2-40B4-BE49-F238E27FC236}">
                    <a16:creationId xmlns:a16="http://schemas.microsoft.com/office/drawing/2014/main" id="{8402C93E-4018-D143-8202-ED6BD70C7609}"/>
                  </a:ext>
                </a:extLst>
              </p:cNvPr>
              <p:cNvSpPr>
                <a:spLocks noGrp="1" noRot="1" noChangeAspect="1" noMove="1" noResize="1" noEditPoints="1" noAdjustHandles="1" noChangeArrowheads="1" noChangeShapeType="1" noTextEdit="1"/>
              </p:cNvSpPr>
              <p:nvPr>
                <p:ph idx="1"/>
              </p:nvPr>
            </p:nvSpPr>
            <p:spPr>
              <a:blipFill>
                <a:blip r:embed="rId3"/>
                <a:stretch>
                  <a:fillRect l="-1435" t="-2985"/>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5096507A-02BA-5641-9CBD-7B8A95D5583C}"/>
              </a:ext>
            </a:extLst>
          </p:cNvPr>
          <p:cNvSpPr>
            <a:spLocks noGrp="1"/>
          </p:cNvSpPr>
          <p:nvPr>
            <p:ph type="sldNum" sz="quarter" idx="4"/>
          </p:nvPr>
        </p:nvSpPr>
        <p:spPr/>
        <p:txBody>
          <a:bodyPr/>
          <a:lstStyle/>
          <a:p>
            <a:fld id="{67C9959E-8E6B-B04C-9955-EA096F41CA7A}" type="slidenum">
              <a:rPr lang="de-DE" smtClean="0"/>
              <a:pPr/>
              <a:t>21</a:t>
            </a:fld>
            <a:endParaRPr lang="de-DE" dirty="0"/>
          </a:p>
        </p:txBody>
      </p:sp>
      <p:sp>
        <p:nvSpPr>
          <p:cNvPr id="3" name="Date Placeholder 2">
            <a:extLst>
              <a:ext uri="{FF2B5EF4-FFF2-40B4-BE49-F238E27FC236}">
                <a16:creationId xmlns:a16="http://schemas.microsoft.com/office/drawing/2014/main" id="{EC7AC8BC-84F6-BE4C-817E-1999E8B9C1A7}"/>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287EF8DD-0414-554B-9345-19CD122FCC05}"/>
              </a:ext>
            </a:extLst>
          </p:cNvPr>
          <p:cNvSpPr>
            <a:spLocks noGrp="1"/>
          </p:cNvSpPr>
          <p:nvPr>
            <p:ph type="ftr" sz="quarter" idx="3"/>
          </p:nvPr>
        </p:nvSpPr>
        <p:spPr/>
        <p:txBody>
          <a:bodyPr/>
          <a:lstStyle/>
          <a:p>
            <a:r>
              <a:rPr lang="de-DE" dirty="0"/>
              <a:t>Tanya Braun</a:t>
            </a:r>
          </a:p>
        </p:txBody>
      </p:sp>
      <p:pic>
        <p:nvPicPr>
          <p:cNvPr id="6" name="Picture 5">
            <a:extLst>
              <a:ext uri="{FF2B5EF4-FFF2-40B4-BE49-F238E27FC236}">
                <a16:creationId xmlns:a16="http://schemas.microsoft.com/office/drawing/2014/main" id="{AE78DE6C-715F-D547-B063-968E6C68CE3B}"/>
              </a:ext>
            </a:extLst>
          </p:cNvPr>
          <p:cNvPicPr>
            <a:picLocks noChangeAspect="1"/>
          </p:cNvPicPr>
          <p:nvPr/>
        </p:nvPicPr>
        <p:blipFill>
          <a:blip r:embed="rId4"/>
          <a:stretch>
            <a:fillRect/>
          </a:stretch>
        </p:blipFill>
        <p:spPr>
          <a:xfrm>
            <a:off x="2653949" y="3203736"/>
            <a:ext cx="6896100" cy="252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5C581EE5-6FB9-9743-8ABC-CCDEA6E753C2}"/>
              </a:ext>
            </a:extLst>
          </p:cNvPr>
          <p:cNvSpPr txBox="1"/>
          <p:nvPr/>
        </p:nvSpPr>
        <p:spPr>
          <a:xfrm>
            <a:off x="2789695" y="5721248"/>
            <a:ext cx="2662652" cy="369332"/>
          </a:xfrm>
          <a:prstGeom prst="rect">
            <a:avLst/>
          </a:prstGeom>
          <a:noFill/>
        </p:spPr>
        <p:txBody>
          <a:bodyPr wrap="none" rtlCol="0">
            <a:spAutoFit/>
          </a:bodyPr>
          <a:lstStyle/>
          <a:p>
            <a:r>
              <a:rPr lang="de-DE" dirty="0"/>
              <a:t>Deterministische Attribute</a:t>
            </a:r>
          </a:p>
        </p:txBody>
      </p:sp>
      <p:sp>
        <p:nvSpPr>
          <p:cNvPr id="10" name="TextBox 9">
            <a:extLst>
              <a:ext uri="{FF2B5EF4-FFF2-40B4-BE49-F238E27FC236}">
                <a16:creationId xmlns:a16="http://schemas.microsoft.com/office/drawing/2014/main" id="{13C60978-4E3F-5448-9FF9-36BC0417C574}"/>
              </a:ext>
            </a:extLst>
          </p:cNvPr>
          <p:cNvSpPr txBox="1"/>
          <p:nvPr/>
        </p:nvSpPr>
        <p:spPr>
          <a:xfrm>
            <a:off x="7173132" y="5721248"/>
            <a:ext cx="2021515" cy="369332"/>
          </a:xfrm>
          <a:prstGeom prst="rect">
            <a:avLst/>
          </a:prstGeom>
          <a:noFill/>
        </p:spPr>
        <p:txBody>
          <a:bodyPr wrap="none" rtlCol="0">
            <a:spAutoFit/>
          </a:bodyPr>
          <a:lstStyle/>
          <a:p>
            <a:r>
              <a:rPr lang="de-DE" dirty="0"/>
              <a:t>Unsichere Attribute</a:t>
            </a:r>
          </a:p>
        </p:txBody>
      </p:sp>
    </p:spTree>
    <p:extLst>
      <p:ext uri="{BB962C8B-B14F-4D97-AF65-F5344CB8AC3E}">
        <p14:creationId xmlns:p14="http://schemas.microsoft.com/office/powerpoint/2010/main" val="320705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dirty="0"/>
              <a:t>Stochastische Dominanz</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359999" y="1665066"/>
                <a:ext cx="7694797" cy="4240848"/>
              </a:xfrm>
            </p:spPr>
            <p:txBody>
              <a:bodyPr>
                <a:normAutofit/>
              </a:bodyPr>
              <a:lstStyle/>
              <a:p>
                <a:r>
                  <a:rPr lang="de-DE" dirty="0">
                    <a:solidFill>
                      <a:schemeClr val="accent1"/>
                    </a:solidFill>
                  </a:rPr>
                  <a:t>Stochastische Dominanz erster Ordnung</a:t>
                </a:r>
                <a:r>
                  <a:rPr lang="de-DE" dirty="0"/>
                  <a:t>: Kumulative Verteilung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𝑝</m:t>
                        </m:r>
                      </m:e>
                      <m:sub>
                        <m:r>
                          <a:rPr lang="de-DE" b="0" i="1" smtClean="0">
                            <a:latin typeface="Cambria Math" panose="02040503050406030204" pitchFamily="18" charset="0"/>
                          </a:rPr>
                          <m:t>1</m:t>
                        </m:r>
                      </m:sub>
                    </m:sSub>
                  </m:oMath>
                </a14:m>
                <a:r>
                  <a:rPr lang="de-DE" dirty="0"/>
                  <a:t> dominiert</a:t>
                </a:r>
                <a:r>
                  <a:rPr lang="de-DE" dirty="0">
                    <a:solidFill>
                      <a:schemeClr val="accent1"/>
                    </a:solidFill>
                  </a:rPr>
                  <a:t> </a:t>
                </a:r>
                <a:r>
                  <a:rPr lang="de-DE" dirty="0"/>
                  <a:t>Verteilung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𝑝</m:t>
                        </m:r>
                      </m:e>
                      <m:sub>
                        <m:r>
                          <a:rPr lang="de-DE" b="0" i="1" smtClean="0">
                            <a:latin typeface="Cambria Math" panose="02040503050406030204" pitchFamily="18" charset="0"/>
                          </a:rPr>
                          <m:t>2</m:t>
                        </m:r>
                      </m:sub>
                    </m:sSub>
                  </m:oMath>
                </a14:m>
                <a:r>
                  <a:rPr lang="de-DE" dirty="0"/>
                  <a:t> genau dann, wenn</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2</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oMath>
                  </m:oMathPara>
                </a14:m>
                <a:endParaRPr lang="de-DE" dirty="0"/>
              </a:p>
              <a:p>
                <a:pPr lvl="1"/>
                <a:r>
                  <a:rPr lang="de-DE" dirty="0"/>
                  <a:t>Mit einer strengen Ungleichung für ein Intervall</a:t>
                </a:r>
              </a:p>
              <a:p>
                <a:pPr lvl="1"/>
                <a:r>
                  <a:rPr lang="de-DE" dirty="0"/>
                  <a:t>Dann gilt </a:t>
                </a:r>
                <a14:m>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𝐸</m:t>
                        </m:r>
                      </m:e>
                      <m:sub>
                        <m:sSub>
                          <m:sSubPr>
                            <m:ctrlPr>
                              <a:rPr lang="de-DE" i="1">
                                <a:latin typeface="Cambria Math" panose="02040503050406030204" pitchFamily="18" charset="0"/>
                              </a:rPr>
                            </m:ctrlPr>
                          </m:sSubPr>
                          <m:e>
                            <m:r>
                              <a:rPr lang="de-DE" i="1" smtClean="0">
                                <a:latin typeface="Cambria Math" panose="02040503050406030204" pitchFamily="18" charset="0"/>
                              </a:rPr>
                              <m:t>𝑝</m:t>
                            </m:r>
                          </m:e>
                          <m:sub>
                            <m:r>
                              <a:rPr lang="de-DE" i="1">
                                <a:latin typeface="Cambria Math" panose="02040503050406030204" pitchFamily="18" charset="0"/>
                              </a:rPr>
                              <m:t>1</m:t>
                            </m:r>
                          </m:sub>
                        </m:sSub>
                      </m:sub>
                    </m:sSub>
                    <m:r>
                      <a:rPr lang="de-DE" b="0" i="1" smtClean="0">
                        <a:latin typeface="Cambria Math" panose="02040503050406030204" pitchFamily="18" charset="0"/>
                      </a:rPr>
                      <m:t>&gt;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2</m:t>
                            </m:r>
                          </m:sub>
                        </m:sSub>
                      </m:sub>
                    </m:sSub>
                  </m:oMath>
                </a14:m>
                <a:r>
                  <a:rPr lang="de-DE" dirty="0"/>
                  <a:t> (</a:t>
                </a:r>
                <a14:m>
                  <m:oMath xmlns:m="http://schemas.openxmlformats.org/officeDocument/2006/math">
                    <m:r>
                      <a:rPr lang="de-DE" i="1" smtClean="0">
                        <a:latin typeface="Cambria Math" panose="02040503050406030204" pitchFamily="18" charset="0"/>
                      </a:rPr>
                      <m:t>𝐸</m:t>
                    </m:r>
                  </m:oMath>
                </a14:m>
                <a:r>
                  <a:rPr lang="de-DE" dirty="0"/>
                  <a:t> bezieht sich auf den Erwartungswert)</a:t>
                </a:r>
              </a:p>
              <a:p>
                <a:pPr lvl="2"/>
                <a:r>
                  <a:rPr lang="de-DE" dirty="0"/>
                  <a:t>Gegenteil nicht zwangsweise wahr</a:t>
                </a:r>
              </a:p>
              <a:p>
                <a:pPr lvl="1"/>
                <a:r>
                  <a:rPr lang="de-DE" dirty="0"/>
                  <a:t>Impliziert nicht, dass jede mögliche Ausgabe der überlegenen Verteilung größer ist als jede mögliche Ausgabe der unterlegenen Verteilung</a:t>
                </a:r>
              </a:p>
              <a:p>
                <a:r>
                  <a:rPr lang="de-DE" dirty="0"/>
                  <a:t>Beispiel:</a:t>
                </a:r>
              </a:p>
              <a:p>
                <a:pPr lvl="1"/>
                <a:r>
                  <a:rPr lang="de-DE" dirty="0"/>
                  <a:t>S2 dominiert S1 mit </a:t>
                </a:r>
                <a:br>
                  <a:rPr lang="de-DE" dirty="0"/>
                </a:b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2</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𝑝</m:t>
                        </m:r>
                      </m:e>
                      <m:sub>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1</m:t>
                            </m:r>
                          </m:sub>
                        </m:sSub>
                      </m:sub>
                    </m:sSub>
                    <m:d>
                      <m:dPr>
                        <m:ctrlPr>
                          <a:rPr lang="de-DE" i="1">
                            <a:latin typeface="Cambria Math" panose="02040503050406030204" pitchFamily="18" charset="0"/>
                          </a:rPr>
                        </m:ctrlPr>
                      </m:dPr>
                      <m:e>
                        <m:r>
                          <a:rPr lang="de-DE" i="1">
                            <a:latin typeface="Cambria Math" panose="02040503050406030204" pitchFamily="18" charset="0"/>
                          </a:rPr>
                          <m:t>𝑥</m:t>
                        </m:r>
                      </m:e>
                    </m:d>
                  </m:oMath>
                </a14:m>
                <a:endParaRPr lang="de-DE"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359999" y="1665066"/>
                <a:ext cx="7694797" cy="4240848"/>
              </a:xfrm>
              <a:blipFill>
                <a:blip r:embed="rId3"/>
                <a:stretch>
                  <a:fillRect l="-2142" t="-2687" r="-329"/>
                </a:stretch>
              </a:blipFill>
            </p:spPr>
            <p:txBody>
              <a:bodyPr/>
              <a:lstStyle/>
              <a:p>
                <a:r>
                  <a:rPr lang="de-DE">
                    <a:noFill/>
                  </a:rPr>
                  <a:t> </a:t>
                </a:r>
              </a:p>
            </p:txBody>
          </p:sp>
        </mc:Fallback>
      </mc:AlternateContent>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4"/>
          </p:nvPr>
        </p:nvSpPr>
        <p:spPr/>
        <p:txBody>
          <a:bodyPr/>
          <a:lstStyle/>
          <a:p>
            <a:fld id="{67C9959E-8E6B-B04C-9955-EA096F41CA7A}" type="slidenum">
              <a:rPr lang="de-DE" smtClean="0"/>
              <a:pPr/>
              <a:t>22</a:t>
            </a:fld>
            <a:endParaRPr lang="de-DE" dirty="0"/>
          </a:p>
        </p:txBody>
      </p:sp>
      <p:sp>
        <p:nvSpPr>
          <p:cNvPr id="8" name="Rectangle 7">
            <a:extLst>
              <a:ext uri="{FF2B5EF4-FFF2-40B4-BE49-F238E27FC236}">
                <a16:creationId xmlns:a16="http://schemas.microsoft.com/office/drawing/2014/main" id="{9360F24B-5254-924F-82FD-4703EC4540D4}"/>
              </a:ext>
            </a:extLst>
          </p:cNvPr>
          <p:cNvSpPr/>
          <p:nvPr/>
        </p:nvSpPr>
        <p:spPr>
          <a:xfrm>
            <a:off x="3342434" y="6405489"/>
            <a:ext cx="5358019" cy="253916"/>
          </a:xfrm>
          <a:prstGeom prst="rect">
            <a:avLst/>
          </a:prstGeom>
        </p:spPr>
        <p:txBody>
          <a:bodyPr wrap="square">
            <a:spAutoFit/>
          </a:bodyPr>
          <a:lstStyle/>
          <a:p>
            <a:pPr algn="ctr"/>
            <a:r>
              <a:rPr lang="de-DE" sz="1050" dirty="0">
                <a:solidFill>
                  <a:schemeClr val="tx1">
                    <a:lumMod val="60000"/>
                    <a:lumOff val="40000"/>
                  </a:schemeClr>
                </a:solidFill>
              </a:rPr>
              <a:t>Abbildung: </a:t>
            </a:r>
            <a:r>
              <a:rPr lang="de-DE" sz="1050" dirty="0">
                <a:solidFill>
                  <a:schemeClr val="tx1">
                    <a:lumMod val="60000"/>
                    <a:lumOff val="40000"/>
                  </a:schemeClr>
                </a:solidFill>
                <a:hlinkClick r:id="rId4">
                  <a:extLst>
                    <a:ext uri="{A12FA001-AC4F-418D-AE19-62706E023703}">
                      <ahyp:hlinkClr xmlns:ahyp="http://schemas.microsoft.com/office/drawing/2018/hyperlinkcolor" val="tx"/>
                    </a:ext>
                  </a:extLst>
                </a:hlinkClick>
              </a:rPr>
              <a:t>https://people.duke.edu/~dgraham/ECO_463/Handouts/StochasticDominance.pdf</a:t>
            </a:r>
            <a:endParaRPr lang="de-DE" sz="1050" dirty="0">
              <a:solidFill>
                <a:schemeClr val="tx1">
                  <a:lumMod val="60000"/>
                  <a:lumOff val="40000"/>
                </a:schemeClr>
              </a:solidFill>
            </a:endParaRPr>
          </a:p>
        </p:txBody>
      </p:sp>
      <p:sp>
        <p:nvSpPr>
          <p:cNvPr id="2" name="Date Placeholder 1">
            <a:extLst>
              <a:ext uri="{FF2B5EF4-FFF2-40B4-BE49-F238E27FC236}">
                <a16:creationId xmlns:a16="http://schemas.microsoft.com/office/drawing/2014/main" id="{557075B8-4560-AD43-A859-B34F56957EA1}"/>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8984DFAE-AAB1-0B49-AF7F-325067D03487}"/>
              </a:ext>
            </a:extLst>
          </p:cNvPr>
          <p:cNvSpPr>
            <a:spLocks noGrp="1"/>
          </p:cNvSpPr>
          <p:nvPr>
            <p:ph type="ftr" sz="quarter" idx="3"/>
          </p:nvPr>
        </p:nvSpPr>
        <p:spPr/>
        <p:txBody>
          <a:bodyPr/>
          <a:lstStyle/>
          <a:p>
            <a:r>
              <a:rPr lang="de-DE" dirty="0"/>
              <a:t>Tanya Braun</a:t>
            </a:r>
          </a:p>
        </p:txBody>
      </p:sp>
      <p:grpSp>
        <p:nvGrpSpPr>
          <p:cNvPr id="17" name="Group 16">
            <a:extLst>
              <a:ext uri="{FF2B5EF4-FFF2-40B4-BE49-F238E27FC236}">
                <a16:creationId xmlns:a16="http://schemas.microsoft.com/office/drawing/2014/main" id="{3283CFDD-4BEA-4944-BE46-F2388482287A}"/>
              </a:ext>
            </a:extLst>
          </p:cNvPr>
          <p:cNvGrpSpPr/>
          <p:nvPr/>
        </p:nvGrpSpPr>
        <p:grpSpPr>
          <a:xfrm>
            <a:off x="8061702" y="3306406"/>
            <a:ext cx="3782298" cy="2599508"/>
            <a:chOff x="8214102" y="3458806"/>
            <a:chExt cx="3782298" cy="2599508"/>
          </a:xfrm>
        </p:grpSpPr>
        <p:pic>
          <p:nvPicPr>
            <p:cNvPr id="18" name="Picture 3" descr="Picture 10">
              <a:extLst>
                <a:ext uri="{FF2B5EF4-FFF2-40B4-BE49-F238E27FC236}">
                  <a16:creationId xmlns:a16="http://schemas.microsoft.com/office/drawing/2014/main" id="{6A599149-C380-D84C-B70C-2CAE8C150A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862" t="2052" b="45815"/>
            <a:stretch/>
          </p:blipFill>
          <p:spPr bwMode="auto">
            <a:xfrm>
              <a:off x="8214102" y="3458806"/>
              <a:ext cx="3782298" cy="2599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65171384-77C0-B744-8850-20BE6219B396}"/>
                </a:ext>
              </a:extLst>
            </p:cNvPr>
            <p:cNvCxnSpPr/>
            <p:nvPr/>
          </p:nvCxnSpPr>
          <p:spPr>
            <a:xfrm>
              <a:off x="11043012" y="4756685"/>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D0DBA4-5C92-C74A-904C-BFED146A5D21}"/>
                </a:ext>
              </a:extLst>
            </p:cNvPr>
            <p:cNvCxnSpPr/>
            <p:nvPr/>
          </p:nvCxnSpPr>
          <p:spPr>
            <a:xfrm>
              <a:off x="11043012" y="4616163"/>
              <a:ext cx="2476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45596361-7F14-1E49-BA6B-1550F7058B6B}"/>
                </a:ext>
              </a:extLst>
            </p:cNvPr>
            <p:cNvSpPr/>
            <p:nvPr/>
          </p:nvSpPr>
          <p:spPr>
            <a:xfrm>
              <a:off x="9675263" y="3573308"/>
              <a:ext cx="1520414" cy="2076226"/>
            </a:xfrm>
            <a:custGeom>
              <a:avLst/>
              <a:gdLst>
                <a:gd name="connsiteX0" fmla="*/ 0 w 1520414"/>
                <a:gd name="connsiteY0" fmla="*/ 2076226 h 2076226"/>
                <a:gd name="connsiteX1" fmla="*/ 172123 w 1520414"/>
                <a:gd name="connsiteY1" fmla="*/ 2061882 h 2076226"/>
                <a:gd name="connsiteX2" fmla="*/ 301214 w 1520414"/>
                <a:gd name="connsiteY2" fmla="*/ 1997336 h 2076226"/>
                <a:gd name="connsiteX3" fmla="*/ 412377 w 1520414"/>
                <a:gd name="connsiteY3" fmla="*/ 1893346 h 2076226"/>
                <a:gd name="connsiteX4" fmla="*/ 512782 w 1520414"/>
                <a:gd name="connsiteY4" fmla="*/ 1731981 h 2076226"/>
                <a:gd name="connsiteX5" fmla="*/ 638287 w 1520414"/>
                <a:gd name="connsiteY5" fmla="*/ 1448696 h 2076226"/>
                <a:gd name="connsiteX6" fmla="*/ 742278 w 1520414"/>
                <a:gd name="connsiteY6" fmla="*/ 1161826 h 2076226"/>
                <a:gd name="connsiteX7" fmla="*/ 831925 w 1520414"/>
                <a:gd name="connsiteY7" fmla="*/ 892885 h 2076226"/>
                <a:gd name="connsiteX8" fmla="*/ 943087 w 1520414"/>
                <a:gd name="connsiteY8" fmla="*/ 588085 h 2076226"/>
                <a:gd name="connsiteX9" fmla="*/ 1029149 w 1520414"/>
                <a:gd name="connsiteY9" fmla="*/ 380103 h 2076226"/>
                <a:gd name="connsiteX10" fmla="*/ 1140311 w 1520414"/>
                <a:gd name="connsiteY10" fmla="*/ 207981 h 2076226"/>
                <a:gd name="connsiteX11" fmla="*/ 1276574 w 1520414"/>
                <a:gd name="connsiteY11" fmla="*/ 78889 h 2076226"/>
                <a:gd name="connsiteX12" fmla="*/ 1394909 w 1520414"/>
                <a:gd name="connsiteY12" fmla="*/ 28687 h 2076226"/>
                <a:gd name="connsiteX13" fmla="*/ 1520414 w 1520414"/>
                <a:gd name="connsiteY13" fmla="*/ 0 h 20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414" h="2076226">
                  <a:moveTo>
                    <a:pt x="0" y="2076226"/>
                  </a:moveTo>
                  <a:cubicBezTo>
                    <a:pt x="60960" y="2075628"/>
                    <a:pt x="121921" y="2075030"/>
                    <a:pt x="172123" y="2061882"/>
                  </a:cubicBezTo>
                  <a:cubicBezTo>
                    <a:pt x="222325" y="2048734"/>
                    <a:pt x="261172" y="2025425"/>
                    <a:pt x="301214" y="1997336"/>
                  </a:cubicBezTo>
                  <a:cubicBezTo>
                    <a:pt x="341256" y="1969247"/>
                    <a:pt x="377116" y="1937572"/>
                    <a:pt x="412377" y="1893346"/>
                  </a:cubicBezTo>
                  <a:cubicBezTo>
                    <a:pt x="447638" y="1849120"/>
                    <a:pt x="475130" y="1806089"/>
                    <a:pt x="512782" y="1731981"/>
                  </a:cubicBezTo>
                  <a:cubicBezTo>
                    <a:pt x="550434" y="1657873"/>
                    <a:pt x="600038" y="1543722"/>
                    <a:pt x="638287" y="1448696"/>
                  </a:cubicBezTo>
                  <a:cubicBezTo>
                    <a:pt x="676536" y="1353670"/>
                    <a:pt x="710005" y="1254461"/>
                    <a:pt x="742278" y="1161826"/>
                  </a:cubicBezTo>
                  <a:cubicBezTo>
                    <a:pt x="774551" y="1069191"/>
                    <a:pt x="798457" y="988508"/>
                    <a:pt x="831925" y="892885"/>
                  </a:cubicBezTo>
                  <a:cubicBezTo>
                    <a:pt x="865393" y="797262"/>
                    <a:pt x="910216" y="673549"/>
                    <a:pt x="943087" y="588085"/>
                  </a:cubicBezTo>
                  <a:cubicBezTo>
                    <a:pt x="975958" y="502621"/>
                    <a:pt x="996278" y="443454"/>
                    <a:pt x="1029149" y="380103"/>
                  </a:cubicBezTo>
                  <a:cubicBezTo>
                    <a:pt x="1062020" y="316752"/>
                    <a:pt x="1099074" y="258183"/>
                    <a:pt x="1140311" y="207981"/>
                  </a:cubicBezTo>
                  <a:cubicBezTo>
                    <a:pt x="1181548" y="157779"/>
                    <a:pt x="1234141" y="108771"/>
                    <a:pt x="1276574" y="78889"/>
                  </a:cubicBezTo>
                  <a:cubicBezTo>
                    <a:pt x="1319007" y="49007"/>
                    <a:pt x="1354269" y="41835"/>
                    <a:pt x="1394909" y="28687"/>
                  </a:cubicBezTo>
                  <a:cubicBezTo>
                    <a:pt x="1435549" y="15539"/>
                    <a:pt x="1477981" y="7769"/>
                    <a:pt x="1520414"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Freeform 15">
              <a:extLst>
                <a:ext uri="{FF2B5EF4-FFF2-40B4-BE49-F238E27FC236}">
                  <a16:creationId xmlns:a16="http://schemas.microsoft.com/office/drawing/2014/main" id="{4D0F35F2-24B8-7843-867E-BFA58B0F7768}"/>
                </a:ext>
              </a:extLst>
            </p:cNvPr>
            <p:cNvSpPr/>
            <p:nvPr/>
          </p:nvSpPr>
          <p:spPr>
            <a:xfrm>
              <a:off x="9567687" y="3573308"/>
              <a:ext cx="1316019" cy="2079812"/>
            </a:xfrm>
            <a:custGeom>
              <a:avLst/>
              <a:gdLst>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43492 w 1316019"/>
                <a:gd name="connsiteY10" fmla="*/ 132678 h 2079812"/>
                <a:gd name="connsiteX11" fmla="*/ 1190513 w 1316019"/>
                <a:gd name="connsiteY11" fmla="*/ 35859 h 2079812"/>
                <a:gd name="connsiteX12" fmla="*/ 1316019 w 1316019"/>
                <a:gd name="connsiteY12" fmla="*/ 0 h 2079812"/>
                <a:gd name="connsiteX0" fmla="*/ 0 w 1316019"/>
                <a:gd name="connsiteY0" fmla="*/ 2079812 h 2079812"/>
                <a:gd name="connsiteX1" fmla="*/ 107576 w 1316019"/>
                <a:gd name="connsiteY1" fmla="*/ 2069054 h 2079812"/>
                <a:gd name="connsiteX2" fmla="*/ 211567 w 1316019"/>
                <a:gd name="connsiteY2" fmla="*/ 2029609 h 2079812"/>
                <a:gd name="connsiteX3" fmla="*/ 286870 w 1316019"/>
                <a:gd name="connsiteY3" fmla="*/ 1972235 h 2079812"/>
                <a:gd name="connsiteX4" fmla="*/ 387275 w 1316019"/>
                <a:gd name="connsiteY4" fmla="*/ 1839558 h 2079812"/>
                <a:gd name="connsiteX5" fmla="*/ 458993 w 1316019"/>
                <a:gd name="connsiteY5" fmla="*/ 1688951 h 2079812"/>
                <a:gd name="connsiteX6" fmla="*/ 541468 w 1316019"/>
                <a:gd name="connsiteY6" fmla="*/ 1480969 h 2079812"/>
                <a:gd name="connsiteX7" fmla="*/ 688489 w 1316019"/>
                <a:gd name="connsiteY7" fmla="*/ 1007633 h 2079812"/>
                <a:gd name="connsiteX8" fmla="*/ 810409 w 1316019"/>
                <a:gd name="connsiteY8" fmla="*/ 602428 h 2079812"/>
                <a:gd name="connsiteX9" fmla="*/ 928743 w 1316019"/>
                <a:gd name="connsiteY9" fmla="*/ 322729 h 2079812"/>
                <a:gd name="connsiteX10" fmla="*/ 1050663 w 1316019"/>
                <a:gd name="connsiteY10" fmla="*/ 139850 h 2079812"/>
                <a:gd name="connsiteX11" fmla="*/ 1190513 w 1316019"/>
                <a:gd name="connsiteY11" fmla="*/ 35859 h 2079812"/>
                <a:gd name="connsiteX12" fmla="*/ 1316019 w 1316019"/>
                <a:gd name="connsiteY12" fmla="*/ 0 h 20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6019" h="2079812">
                  <a:moveTo>
                    <a:pt x="0" y="2079812"/>
                  </a:moveTo>
                  <a:cubicBezTo>
                    <a:pt x="36157" y="2078616"/>
                    <a:pt x="72315" y="2077421"/>
                    <a:pt x="107576" y="2069054"/>
                  </a:cubicBezTo>
                  <a:cubicBezTo>
                    <a:pt x="142837" y="2060687"/>
                    <a:pt x="181685" y="2045745"/>
                    <a:pt x="211567" y="2029609"/>
                  </a:cubicBezTo>
                  <a:cubicBezTo>
                    <a:pt x="241449" y="2013473"/>
                    <a:pt x="257585" y="2003910"/>
                    <a:pt x="286870" y="1972235"/>
                  </a:cubicBezTo>
                  <a:cubicBezTo>
                    <a:pt x="316155" y="1940560"/>
                    <a:pt x="358588" y="1886772"/>
                    <a:pt x="387275" y="1839558"/>
                  </a:cubicBezTo>
                  <a:cubicBezTo>
                    <a:pt x="415962" y="1792344"/>
                    <a:pt x="433294" y="1748716"/>
                    <a:pt x="458993" y="1688951"/>
                  </a:cubicBezTo>
                  <a:cubicBezTo>
                    <a:pt x="484692" y="1629186"/>
                    <a:pt x="503219" y="1594522"/>
                    <a:pt x="541468" y="1480969"/>
                  </a:cubicBezTo>
                  <a:cubicBezTo>
                    <a:pt x="579717" y="1367416"/>
                    <a:pt x="643666" y="1154056"/>
                    <a:pt x="688489" y="1007633"/>
                  </a:cubicBezTo>
                  <a:cubicBezTo>
                    <a:pt x="733313" y="861209"/>
                    <a:pt x="770367" y="716579"/>
                    <a:pt x="810409" y="602428"/>
                  </a:cubicBezTo>
                  <a:cubicBezTo>
                    <a:pt x="850451" y="488277"/>
                    <a:pt x="888701" y="399825"/>
                    <a:pt x="928743" y="322729"/>
                  </a:cubicBezTo>
                  <a:cubicBezTo>
                    <a:pt x="968785" y="245633"/>
                    <a:pt x="1007035" y="187662"/>
                    <a:pt x="1050663" y="139850"/>
                  </a:cubicBezTo>
                  <a:cubicBezTo>
                    <a:pt x="1094291" y="92038"/>
                    <a:pt x="1146287" y="59167"/>
                    <a:pt x="1190513" y="35859"/>
                  </a:cubicBezTo>
                  <a:cubicBezTo>
                    <a:pt x="1234739" y="12551"/>
                    <a:pt x="1275976" y="6873"/>
                    <a:pt x="1316019"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1" name="Group 10">
            <a:extLst>
              <a:ext uri="{FF2B5EF4-FFF2-40B4-BE49-F238E27FC236}">
                <a16:creationId xmlns:a16="http://schemas.microsoft.com/office/drawing/2014/main" id="{B9F17DE9-028A-1540-AF79-A9492E8960CE}"/>
              </a:ext>
            </a:extLst>
          </p:cNvPr>
          <p:cNvGrpSpPr/>
          <p:nvPr/>
        </p:nvGrpSpPr>
        <p:grpSpPr>
          <a:xfrm>
            <a:off x="8054796" y="491901"/>
            <a:ext cx="3782298" cy="2599508"/>
            <a:chOff x="4368976" y="3306406"/>
            <a:chExt cx="3782298" cy="2599508"/>
          </a:xfrm>
        </p:grpSpPr>
        <p:pic>
          <p:nvPicPr>
            <p:cNvPr id="61442" name="Picture 3" descr="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911" t="2052" r="48951" b="45815"/>
            <a:stretch/>
          </p:blipFill>
          <p:spPr bwMode="auto">
            <a:xfrm>
              <a:off x="4368976" y="3306406"/>
              <a:ext cx="3782298" cy="2599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BD161A22-93B7-8C42-8796-71F292D56685}"/>
                </a:ext>
              </a:extLst>
            </p:cNvPr>
            <p:cNvSpPr/>
            <p:nvPr/>
          </p:nvSpPr>
          <p:spPr>
            <a:xfrm>
              <a:off x="5706725" y="3772016"/>
              <a:ext cx="1816100" cy="1727497"/>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27497">
                  <a:moveTo>
                    <a:pt x="0" y="1724322"/>
                  </a:moveTo>
                  <a:cubicBezTo>
                    <a:pt x="43921" y="1722205"/>
                    <a:pt x="87842" y="1720089"/>
                    <a:pt x="127000" y="1708447"/>
                  </a:cubicBezTo>
                  <a:cubicBezTo>
                    <a:pt x="166158" y="1696805"/>
                    <a:pt x="201083" y="1680930"/>
                    <a:pt x="234950" y="1654472"/>
                  </a:cubicBezTo>
                  <a:cubicBezTo>
                    <a:pt x="268817" y="1628014"/>
                    <a:pt x="310621" y="1572980"/>
                    <a:pt x="330200" y="1549697"/>
                  </a:cubicBezTo>
                  <a:cubicBezTo>
                    <a:pt x="349779" y="1526414"/>
                    <a:pt x="337608" y="1540701"/>
                    <a:pt x="352425" y="1514772"/>
                  </a:cubicBezTo>
                  <a:cubicBezTo>
                    <a:pt x="367242" y="1488843"/>
                    <a:pt x="394229" y="1450743"/>
                    <a:pt x="419100" y="1394122"/>
                  </a:cubicBezTo>
                  <a:cubicBezTo>
                    <a:pt x="443971" y="1337501"/>
                    <a:pt x="474663" y="1258655"/>
                    <a:pt x="501650" y="1175047"/>
                  </a:cubicBezTo>
                  <a:cubicBezTo>
                    <a:pt x="528637" y="1091439"/>
                    <a:pt x="550333" y="1003068"/>
                    <a:pt x="581025" y="892472"/>
                  </a:cubicBezTo>
                  <a:cubicBezTo>
                    <a:pt x="611717" y="781876"/>
                    <a:pt x="650875" y="631593"/>
                    <a:pt x="685800" y="511472"/>
                  </a:cubicBezTo>
                  <a:cubicBezTo>
                    <a:pt x="720725" y="391351"/>
                    <a:pt x="762529" y="248476"/>
                    <a:pt x="790575" y="171747"/>
                  </a:cubicBezTo>
                  <a:cubicBezTo>
                    <a:pt x="818621" y="95018"/>
                    <a:pt x="837671" y="77555"/>
                    <a:pt x="854075" y="51097"/>
                  </a:cubicBezTo>
                  <a:cubicBezTo>
                    <a:pt x="870479" y="24639"/>
                    <a:pt x="878417" y="21464"/>
                    <a:pt x="889000" y="12997"/>
                  </a:cubicBezTo>
                  <a:cubicBezTo>
                    <a:pt x="899583" y="4530"/>
                    <a:pt x="905404" y="826"/>
                    <a:pt x="917575" y="297"/>
                  </a:cubicBezTo>
                  <a:cubicBezTo>
                    <a:pt x="929746" y="-232"/>
                    <a:pt x="947738" y="-1291"/>
                    <a:pt x="962025" y="9822"/>
                  </a:cubicBezTo>
                  <a:cubicBezTo>
                    <a:pt x="976313" y="20934"/>
                    <a:pt x="989013" y="42630"/>
                    <a:pt x="1003300" y="66972"/>
                  </a:cubicBezTo>
                  <a:cubicBezTo>
                    <a:pt x="1017587" y="91314"/>
                    <a:pt x="1028700" y="108776"/>
                    <a:pt x="1047750" y="155872"/>
                  </a:cubicBezTo>
                  <a:cubicBezTo>
                    <a:pt x="1066800" y="202968"/>
                    <a:pt x="1094846" y="275993"/>
                    <a:pt x="1117600" y="349547"/>
                  </a:cubicBezTo>
                  <a:cubicBezTo>
                    <a:pt x="1140354" y="423101"/>
                    <a:pt x="1157817" y="500360"/>
                    <a:pt x="1184275" y="597197"/>
                  </a:cubicBezTo>
                  <a:cubicBezTo>
                    <a:pt x="1210733" y="694034"/>
                    <a:pt x="1247775" y="831618"/>
                    <a:pt x="1276350" y="930572"/>
                  </a:cubicBezTo>
                  <a:cubicBezTo>
                    <a:pt x="1304925" y="1029526"/>
                    <a:pt x="1331383" y="1118955"/>
                    <a:pt x="1355725" y="1190922"/>
                  </a:cubicBezTo>
                  <a:cubicBezTo>
                    <a:pt x="1380067" y="1262889"/>
                    <a:pt x="1400175" y="1311572"/>
                    <a:pt x="1422400" y="1362372"/>
                  </a:cubicBezTo>
                  <a:cubicBezTo>
                    <a:pt x="1444625" y="1413172"/>
                    <a:pt x="1466321" y="1456035"/>
                    <a:pt x="1489075" y="1495722"/>
                  </a:cubicBezTo>
                  <a:cubicBezTo>
                    <a:pt x="1511829" y="1535409"/>
                    <a:pt x="1538817" y="1575626"/>
                    <a:pt x="1558925" y="1600497"/>
                  </a:cubicBezTo>
                  <a:cubicBezTo>
                    <a:pt x="1579033" y="1625368"/>
                    <a:pt x="1590146" y="1631189"/>
                    <a:pt x="1609725" y="1644947"/>
                  </a:cubicBezTo>
                  <a:cubicBezTo>
                    <a:pt x="1629304" y="1658705"/>
                    <a:pt x="1652588" y="1670876"/>
                    <a:pt x="1676400" y="1683047"/>
                  </a:cubicBezTo>
                  <a:cubicBezTo>
                    <a:pt x="1700213" y="1695218"/>
                    <a:pt x="1729317" y="1710564"/>
                    <a:pt x="1752600" y="1717972"/>
                  </a:cubicBezTo>
                  <a:cubicBezTo>
                    <a:pt x="1775883" y="1725380"/>
                    <a:pt x="1795991" y="1726438"/>
                    <a:pt x="1816100" y="1727497"/>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Freeform 9">
              <a:extLst>
                <a:ext uri="{FF2B5EF4-FFF2-40B4-BE49-F238E27FC236}">
                  <a16:creationId xmlns:a16="http://schemas.microsoft.com/office/drawing/2014/main" id="{7ECB676E-C267-7C4C-AFF6-646E15AF27EF}"/>
                </a:ext>
              </a:extLst>
            </p:cNvPr>
            <p:cNvSpPr/>
            <p:nvPr/>
          </p:nvSpPr>
          <p:spPr>
            <a:xfrm>
              <a:off x="5535275" y="3523399"/>
              <a:ext cx="1987550" cy="1982464"/>
            </a:xfrm>
            <a:custGeom>
              <a:avLst/>
              <a:gdLst>
                <a:gd name="connsiteX0" fmla="*/ 0 w 1816100"/>
                <a:gd name="connsiteY0" fmla="*/ 1724322 h 1727497"/>
                <a:gd name="connsiteX1" fmla="*/ 127000 w 1816100"/>
                <a:gd name="connsiteY1" fmla="*/ 1708447 h 1727497"/>
                <a:gd name="connsiteX2" fmla="*/ 234950 w 1816100"/>
                <a:gd name="connsiteY2" fmla="*/ 1654472 h 1727497"/>
                <a:gd name="connsiteX3" fmla="*/ 330200 w 1816100"/>
                <a:gd name="connsiteY3" fmla="*/ 1549697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52425 w 1816100"/>
                <a:gd name="connsiteY4" fmla="*/ 1514772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19100 w 1816100"/>
                <a:gd name="connsiteY5" fmla="*/ 139412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501650 w 1816100"/>
                <a:gd name="connsiteY6" fmla="*/ 1175047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81025 w 1816100"/>
                <a:gd name="connsiteY7" fmla="*/ 892472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85800 w 1816100"/>
                <a:gd name="connsiteY8" fmla="*/ 511472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90575 w 1816100"/>
                <a:gd name="connsiteY9" fmla="*/ 171747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854075 w 1816100"/>
                <a:gd name="connsiteY10" fmla="*/ 51097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322 h 1727497"/>
                <a:gd name="connsiteX1" fmla="*/ 127000 w 1816100"/>
                <a:gd name="connsiteY1" fmla="*/ 1708447 h 1727497"/>
                <a:gd name="connsiteX2" fmla="*/ 234950 w 1816100"/>
                <a:gd name="connsiteY2" fmla="*/ 1654472 h 1727497"/>
                <a:gd name="connsiteX3" fmla="*/ 324398 w 1816100"/>
                <a:gd name="connsiteY3" fmla="*/ 1552470 h 1727497"/>
                <a:gd name="connsiteX4" fmla="*/ 349524 w 1816100"/>
                <a:gd name="connsiteY4" fmla="*/ 1506454 h 1727497"/>
                <a:gd name="connsiteX5" fmla="*/ 407495 w 1816100"/>
                <a:gd name="connsiteY5" fmla="*/ 1374712 h 1727497"/>
                <a:gd name="connsiteX6" fmla="*/ 472639 w 1816100"/>
                <a:gd name="connsiteY6" fmla="*/ 1147319 h 1727497"/>
                <a:gd name="connsiteX7" fmla="*/ 543310 w 1816100"/>
                <a:gd name="connsiteY7" fmla="*/ 850879 h 1727497"/>
                <a:gd name="connsiteX8" fmla="*/ 619074 w 1816100"/>
                <a:gd name="connsiteY8" fmla="*/ 494835 h 1727497"/>
                <a:gd name="connsiteX9" fmla="*/ 712245 w 1816100"/>
                <a:gd name="connsiteY9" fmla="*/ 146791 h 1727497"/>
                <a:gd name="connsiteX10" fmla="*/ 761239 w 1816100"/>
                <a:gd name="connsiteY10" fmla="*/ 40005 h 1727497"/>
                <a:gd name="connsiteX11" fmla="*/ 889000 w 1816100"/>
                <a:gd name="connsiteY11" fmla="*/ 12997 h 1727497"/>
                <a:gd name="connsiteX12" fmla="*/ 917575 w 1816100"/>
                <a:gd name="connsiteY12" fmla="*/ 297 h 1727497"/>
                <a:gd name="connsiteX13" fmla="*/ 962025 w 1816100"/>
                <a:gd name="connsiteY13" fmla="*/ 9822 h 1727497"/>
                <a:gd name="connsiteX14" fmla="*/ 1003300 w 1816100"/>
                <a:gd name="connsiteY14" fmla="*/ 66972 h 1727497"/>
                <a:gd name="connsiteX15" fmla="*/ 1047750 w 1816100"/>
                <a:gd name="connsiteY15" fmla="*/ 155872 h 1727497"/>
                <a:gd name="connsiteX16" fmla="*/ 1117600 w 1816100"/>
                <a:gd name="connsiteY16" fmla="*/ 349547 h 1727497"/>
                <a:gd name="connsiteX17" fmla="*/ 1184275 w 1816100"/>
                <a:gd name="connsiteY17" fmla="*/ 597197 h 1727497"/>
                <a:gd name="connsiteX18" fmla="*/ 1276350 w 1816100"/>
                <a:gd name="connsiteY18" fmla="*/ 930572 h 1727497"/>
                <a:gd name="connsiteX19" fmla="*/ 1355725 w 1816100"/>
                <a:gd name="connsiteY19" fmla="*/ 1190922 h 1727497"/>
                <a:gd name="connsiteX20" fmla="*/ 1422400 w 1816100"/>
                <a:gd name="connsiteY20" fmla="*/ 1362372 h 1727497"/>
                <a:gd name="connsiteX21" fmla="*/ 1489075 w 1816100"/>
                <a:gd name="connsiteY21" fmla="*/ 1495722 h 1727497"/>
                <a:gd name="connsiteX22" fmla="*/ 1558925 w 1816100"/>
                <a:gd name="connsiteY22" fmla="*/ 1600497 h 1727497"/>
                <a:gd name="connsiteX23" fmla="*/ 1609725 w 1816100"/>
                <a:gd name="connsiteY23" fmla="*/ 1644947 h 1727497"/>
                <a:gd name="connsiteX24" fmla="*/ 1676400 w 1816100"/>
                <a:gd name="connsiteY24" fmla="*/ 1683047 h 1727497"/>
                <a:gd name="connsiteX25" fmla="*/ 1752600 w 1816100"/>
                <a:gd name="connsiteY25" fmla="*/ 1717972 h 1727497"/>
                <a:gd name="connsiteX26" fmla="*/ 1816100 w 1816100"/>
                <a:gd name="connsiteY26" fmla="*/ 1727497 h 1727497"/>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917575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4103 h 1727278"/>
                <a:gd name="connsiteX1" fmla="*/ 127000 w 1816100"/>
                <a:gd name="connsiteY1" fmla="*/ 1708228 h 1727278"/>
                <a:gd name="connsiteX2" fmla="*/ 234950 w 1816100"/>
                <a:gd name="connsiteY2" fmla="*/ 1654253 h 1727278"/>
                <a:gd name="connsiteX3" fmla="*/ 324398 w 1816100"/>
                <a:gd name="connsiteY3" fmla="*/ 1552251 h 1727278"/>
                <a:gd name="connsiteX4" fmla="*/ 349524 w 1816100"/>
                <a:gd name="connsiteY4" fmla="*/ 1506235 h 1727278"/>
                <a:gd name="connsiteX5" fmla="*/ 407495 w 1816100"/>
                <a:gd name="connsiteY5" fmla="*/ 1374493 h 1727278"/>
                <a:gd name="connsiteX6" fmla="*/ 472639 w 1816100"/>
                <a:gd name="connsiteY6" fmla="*/ 1147100 h 1727278"/>
                <a:gd name="connsiteX7" fmla="*/ 543310 w 1816100"/>
                <a:gd name="connsiteY7" fmla="*/ 850660 h 1727278"/>
                <a:gd name="connsiteX8" fmla="*/ 619074 w 1816100"/>
                <a:gd name="connsiteY8" fmla="*/ 494616 h 1727278"/>
                <a:gd name="connsiteX9" fmla="*/ 712245 w 1816100"/>
                <a:gd name="connsiteY9" fmla="*/ 146572 h 1727278"/>
                <a:gd name="connsiteX10" fmla="*/ 761239 w 1816100"/>
                <a:gd name="connsiteY10" fmla="*/ 39786 h 1727278"/>
                <a:gd name="connsiteX11" fmla="*/ 793263 w 1816100"/>
                <a:gd name="connsiteY11" fmla="*/ 7232 h 1727278"/>
                <a:gd name="connsiteX12" fmla="*/ 810233 w 1816100"/>
                <a:gd name="connsiteY12" fmla="*/ 78 h 1727278"/>
                <a:gd name="connsiteX13" fmla="*/ 962025 w 1816100"/>
                <a:gd name="connsiteY13" fmla="*/ 9603 h 1727278"/>
                <a:gd name="connsiteX14" fmla="*/ 1003300 w 1816100"/>
                <a:gd name="connsiteY14" fmla="*/ 66753 h 1727278"/>
                <a:gd name="connsiteX15" fmla="*/ 1047750 w 1816100"/>
                <a:gd name="connsiteY15" fmla="*/ 155653 h 1727278"/>
                <a:gd name="connsiteX16" fmla="*/ 1117600 w 1816100"/>
                <a:gd name="connsiteY16" fmla="*/ 349328 h 1727278"/>
                <a:gd name="connsiteX17" fmla="*/ 1184275 w 1816100"/>
                <a:gd name="connsiteY17" fmla="*/ 596978 h 1727278"/>
                <a:gd name="connsiteX18" fmla="*/ 1276350 w 1816100"/>
                <a:gd name="connsiteY18" fmla="*/ 930353 h 1727278"/>
                <a:gd name="connsiteX19" fmla="*/ 1355725 w 1816100"/>
                <a:gd name="connsiteY19" fmla="*/ 1190703 h 1727278"/>
                <a:gd name="connsiteX20" fmla="*/ 1422400 w 1816100"/>
                <a:gd name="connsiteY20" fmla="*/ 1362153 h 1727278"/>
                <a:gd name="connsiteX21" fmla="*/ 1489075 w 1816100"/>
                <a:gd name="connsiteY21" fmla="*/ 1495503 h 1727278"/>
                <a:gd name="connsiteX22" fmla="*/ 1558925 w 1816100"/>
                <a:gd name="connsiteY22" fmla="*/ 1600278 h 1727278"/>
                <a:gd name="connsiteX23" fmla="*/ 1609725 w 1816100"/>
                <a:gd name="connsiteY23" fmla="*/ 1644728 h 1727278"/>
                <a:gd name="connsiteX24" fmla="*/ 1676400 w 1816100"/>
                <a:gd name="connsiteY24" fmla="*/ 1682828 h 1727278"/>
                <a:gd name="connsiteX25" fmla="*/ 1752600 w 1816100"/>
                <a:gd name="connsiteY25" fmla="*/ 1717753 h 1727278"/>
                <a:gd name="connsiteX26" fmla="*/ 1816100 w 1816100"/>
                <a:gd name="connsiteY26" fmla="*/ 1727278 h 1727278"/>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1003300 w 1816100"/>
                <a:gd name="connsiteY14" fmla="*/ 68614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1047750 w 1816100"/>
                <a:gd name="connsiteY15" fmla="*/ 157514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1117600 w 1816100"/>
                <a:gd name="connsiteY16" fmla="*/ 351189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184275 w 1816100"/>
                <a:gd name="connsiteY17" fmla="*/ 598839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276350 w 1816100"/>
                <a:gd name="connsiteY18" fmla="*/ 932214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355725 w 1816100"/>
                <a:gd name="connsiteY19" fmla="*/ 1192564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422400 w 1816100"/>
                <a:gd name="connsiteY20" fmla="*/ 1364014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489075 w 1816100"/>
                <a:gd name="connsiteY21" fmla="*/ 1497364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558925 w 1816100"/>
                <a:gd name="connsiteY22" fmla="*/ 160213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7689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701962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609725 w 1816100"/>
                <a:gd name="connsiteY23" fmla="*/ 1646589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76400 w 1816100"/>
                <a:gd name="connsiteY24" fmla="*/ 168468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52600 w 1816100"/>
                <a:gd name="connsiteY25" fmla="*/ 1719614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84354 w 1816100"/>
                <a:gd name="connsiteY14" fmla="*/ 115753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964 h 1729139"/>
                <a:gd name="connsiteX1" fmla="*/ 127000 w 1816100"/>
                <a:gd name="connsiteY1" fmla="*/ 1710089 h 1729139"/>
                <a:gd name="connsiteX2" fmla="*/ 234950 w 1816100"/>
                <a:gd name="connsiteY2" fmla="*/ 1656114 h 1729139"/>
                <a:gd name="connsiteX3" fmla="*/ 324398 w 1816100"/>
                <a:gd name="connsiteY3" fmla="*/ 1554112 h 1729139"/>
                <a:gd name="connsiteX4" fmla="*/ 349524 w 1816100"/>
                <a:gd name="connsiteY4" fmla="*/ 1508096 h 1729139"/>
                <a:gd name="connsiteX5" fmla="*/ 407495 w 1816100"/>
                <a:gd name="connsiteY5" fmla="*/ 1376354 h 1729139"/>
                <a:gd name="connsiteX6" fmla="*/ 472639 w 1816100"/>
                <a:gd name="connsiteY6" fmla="*/ 1148961 h 1729139"/>
                <a:gd name="connsiteX7" fmla="*/ 543310 w 1816100"/>
                <a:gd name="connsiteY7" fmla="*/ 852521 h 1729139"/>
                <a:gd name="connsiteX8" fmla="*/ 619074 w 1816100"/>
                <a:gd name="connsiteY8" fmla="*/ 496477 h 1729139"/>
                <a:gd name="connsiteX9" fmla="*/ 712245 w 1816100"/>
                <a:gd name="connsiteY9" fmla="*/ 148433 h 1729139"/>
                <a:gd name="connsiteX10" fmla="*/ 761239 w 1816100"/>
                <a:gd name="connsiteY10" fmla="*/ 41647 h 1729139"/>
                <a:gd name="connsiteX11" fmla="*/ 793263 w 1816100"/>
                <a:gd name="connsiteY11" fmla="*/ 9093 h 1729139"/>
                <a:gd name="connsiteX12" fmla="*/ 810233 w 1816100"/>
                <a:gd name="connsiteY12" fmla="*/ 1939 h 1729139"/>
                <a:gd name="connsiteX13" fmla="*/ 848882 w 1816100"/>
                <a:gd name="connsiteY13" fmla="*/ 39193 h 1729139"/>
                <a:gd name="connsiteX14" fmla="*/ 890156 w 1816100"/>
                <a:gd name="connsiteY14" fmla="*/ 112980 h 1729139"/>
                <a:gd name="connsiteX15" fmla="*/ 925904 w 1816100"/>
                <a:gd name="connsiteY15" fmla="*/ 210198 h 1729139"/>
                <a:gd name="connsiteX16" fmla="*/ 966742 w 1816100"/>
                <a:gd name="connsiteY16" fmla="*/ 392782 h 1729139"/>
                <a:gd name="connsiteX17" fmla="*/ 1027614 w 1816100"/>
                <a:gd name="connsiteY17" fmla="*/ 665388 h 1729139"/>
                <a:gd name="connsiteX18" fmla="*/ 1105184 w 1816100"/>
                <a:gd name="connsiteY18" fmla="*/ 1012627 h 1729139"/>
                <a:gd name="connsiteX19" fmla="*/ 1196163 w 1816100"/>
                <a:gd name="connsiteY19" fmla="*/ 1339526 h 1729139"/>
                <a:gd name="connsiteX20" fmla="*/ 1271542 w 1816100"/>
                <a:gd name="connsiteY20" fmla="*/ 1530386 h 1729139"/>
                <a:gd name="connsiteX21" fmla="*/ 1335316 w 1816100"/>
                <a:gd name="connsiteY21" fmla="*/ 1624916 h 1729139"/>
                <a:gd name="connsiteX22" fmla="*/ 1437078 w 1816100"/>
                <a:gd name="connsiteY22" fmla="*/ 1699189 h 1729139"/>
                <a:gd name="connsiteX23" fmla="*/ 1513988 w 1816100"/>
                <a:gd name="connsiteY23" fmla="*/ 1715910 h 1729139"/>
                <a:gd name="connsiteX24" fmla="*/ 1621279 w 1816100"/>
                <a:gd name="connsiteY24" fmla="*/ 1723509 h 1729139"/>
                <a:gd name="connsiteX25" fmla="*/ 1749699 w 1816100"/>
                <a:gd name="connsiteY25" fmla="*/ 1727933 h 1729139"/>
                <a:gd name="connsiteX26" fmla="*/ 1816100 w 1816100"/>
                <a:gd name="connsiteY26" fmla="*/ 1729139 h 1729139"/>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93263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5765 h 1728940"/>
                <a:gd name="connsiteX1" fmla="*/ 127000 w 1816100"/>
                <a:gd name="connsiteY1" fmla="*/ 1709890 h 1728940"/>
                <a:gd name="connsiteX2" fmla="*/ 234950 w 1816100"/>
                <a:gd name="connsiteY2" fmla="*/ 1655915 h 1728940"/>
                <a:gd name="connsiteX3" fmla="*/ 324398 w 1816100"/>
                <a:gd name="connsiteY3" fmla="*/ 1553913 h 1728940"/>
                <a:gd name="connsiteX4" fmla="*/ 349524 w 1816100"/>
                <a:gd name="connsiteY4" fmla="*/ 1507897 h 1728940"/>
                <a:gd name="connsiteX5" fmla="*/ 407495 w 1816100"/>
                <a:gd name="connsiteY5" fmla="*/ 1376155 h 1728940"/>
                <a:gd name="connsiteX6" fmla="*/ 472639 w 1816100"/>
                <a:gd name="connsiteY6" fmla="*/ 1148762 h 1728940"/>
                <a:gd name="connsiteX7" fmla="*/ 543310 w 1816100"/>
                <a:gd name="connsiteY7" fmla="*/ 852322 h 1728940"/>
                <a:gd name="connsiteX8" fmla="*/ 619074 w 1816100"/>
                <a:gd name="connsiteY8" fmla="*/ 496278 h 1728940"/>
                <a:gd name="connsiteX9" fmla="*/ 712245 w 1816100"/>
                <a:gd name="connsiteY9" fmla="*/ 148234 h 1728940"/>
                <a:gd name="connsiteX10" fmla="*/ 761239 w 1816100"/>
                <a:gd name="connsiteY10" fmla="*/ 41448 h 1728940"/>
                <a:gd name="connsiteX11" fmla="*/ 784559 w 1816100"/>
                <a:gd name="connsiteY11" fmla="*/ 8894 h 1728940"/>
                <a:gd name="connsiteX12" fmla="*/ 810233 w 1816100"/>
                <a:gd name="connsiteY12" fmla="*/ 1740 h 1728940"/>
                <a:gd name="connsiteX13" fmla="*/ 854684 w 1816100"/>
                <a:gd name="connsiteY13" fmla="*/ 36221 h 1728940"/>
                <a:gd name="connsiteX14" fmla="*/ 890156 w 1816100"/>
                <a:gd name="connsiteY14" fmla="*/ 112781 h 1728940"/>
                <a:gd name="connsiteX15" fmla="*/ 925904 w 1816100"/>
                <a:gd name="connsiteY15" fmla="*/ 209999 h 1728940"/>
                <a:gd name="connsiteX16" fmla="*/ 966742 w 1816100"/>
                <a:gd name="connsiteY16" fmla="*/ 392583 h 1728940"/>
                <a:gd name="connsiteX17" fmla="*/ 1027614 w 1816100"/>
                <a:gd name="connsiteY17" fmla="*/ 665189 h 1728940"/>
                <a:gd name="connsiteX18" fmla="*/ 1105184 w 1816100"/>
                <a:gd name="connsiteY18" fmla="*/ 1012428 h 1728940"/>
                <a:gd name="connsiteX19" fmla="*/ 1196163 w 1816100"/>
                <a:gd name="connsiteY19" fmla="*/ 1339327 h 1728940"/>
                <a:gd name="connsiteX20" fmla="*/ 1271542 w 1816100"/>
                <a:gd name="connsiteY20" fmla="*/ 1530187 h 1728940"/>
                <a:gd name="connsiteX21" fmla="*/ 1335316 w 1816100"/>
                <a:gd name="connsiteY21" fmla="*/ 1624717 h 1728940"/>
                <a:gd name="connsiteX22" fmla="*/ 1437078 w 1816100"/>
                <a:gd name="connsiteY22" fmla="*/ 1698990 h 1728940"/>
                <a:gd name="connsiteX23" fmla="*/ 1513988 w 1816100"/>
                <a:gd name="connsiteY23" fmla="*/ 1715711 h 1728940"/>
                <a:gd name="connsiteX24" fmla="*/ 1621279 w 1816100"/>
                <a:gd name="connsiteY24" fmla="*/ 1723310 h 1728940"/>
                <a:gd name="connsiteX25" fmla="*/ 1749699 w 1816100"/>
                <a:gd name="connsiteY25" fmla="*/ 1727734 h 1728940"/>
                <a:gd name="connsiteX26" fmla="*/ 1816100 w 1816100"/>
                <a:gd name="connsiteY26" fmla="*/ 1728940 h 1728940"/>
                <a:gd name="connsiteX0" fmla="*/ 0 w 1816100"/>
                <a:gd name="connsiteY0" fmla="*/ 1728199 h 1731374"/>
                <a:gd name="connsiteX1" fmla="*/ 127000 w 1816100"/>
                <a:gd name="connsiteY1" fmla="*/ 1712324 h 1731374"/>
                <a:gd name="connsiteX2" fmla="*/ 234950 w 1816100"/>
                <a:gd name="connsiteY2" fmla="*/ 1658349 h 1731374"/>
                <a:gd name="connsiteX3" fmla="*/ 324398 w 1816100"/>
                <a:gd name="connsiteY3" fmla="*/ 1556347 h 1731374"/>
                <a:gd name="connsiteX4" fmla="*/ 349524 w 1816100"/>
                <a:gd name="connsiteY4" fmla="*/ 1510331 h 1731374"/>
                <a:gd name="connsiteX5" fmla="*/ 407495 w 1816100"/>
                <a:gd name="connsiteY5" fmla="*/ 1378589 h 1731374"/>
                <a:gd name="connsiteX6" fmla="*/ 472639 w 1816100"/>
                <a:gd name="connsiteY6" fmla="*/ 1151196 h 1731374"/>
                <a:gd name="connsiteX7" fmla="*/ 543310 w 1816100"/>
                <a:gd name="connsiteY7" fmla="*/ 854756 h 1731374"/>
                <a:gd name="connsiteX8" fmla="*/ 619074 w 1816100"/>
                <a:gd name="connsiteY8" fmla="*/ 498712 h 1731374"/>
                <a:gd name="connsiteX9" fmla="*/ 712245 w 1816100"/>
                <a:gd name="connsiteY9" fmla="*/ 150668 h 1731374"/>
                <a:gd name="connsiteX10" fmla="*/ 761239 w 1816100"/>
                <a:gd name="connsiteY10" fmla="*/ 43882 h 1731374"/>
                <a:gd name="connsiteX11" fmla="*/ 784559 w 1816100"/>
                <a:gd name="connsiteY11" fmla="*/ 11328 h 1731374"/>
                <a:gd name="connsiteX12" fmla="*/ 818937 w 1816100"/>
                <a:gd name="connsiteY12" fmla="*/ 1401 h 1731374"/>
                <a:gd name="connsiteX13" fmla="*/ 854684 w 1816100"/>
                <a:gd name="connsiteY13" fmla="*/ 38655 h 1731374"/>
                <a:gd name="connsiteX14" fmla="*/ 890156 w 1816100"/>
                <a:gd name="connsiteY14" fmla="*/ 115215 h 1731374"/>
                <a:gd name="connsiteX15" fmla="*/ 925904 w 1816100"/>
                <a:gd name="connsiteY15" fmla="*/ 212433 h 1731374"/>
                <a:gd name="connsiteX16" fmla="*/ 966742 w 1816100"/>
                <a:gd name="connsiteY16" fmla="*/ 395017 h 1731374"/>
                <a:gd name="connsiteX17" fmla="*/ 1027614 w 1816100"/>
                <a:gd name="connsiteY17" fmla="*/ 667623 h 1731374"/>
                <a:gd name="connsiteX18" fmla="*/ 1105184 w 1816100"/>
                <a:gd name="connsiteY18" fmla="*/ 1014862 h 1731374"/>
                <a:gd name="connsiteX19" fmla="*/ 1196163 w 1816100"/>
                <a:gd name="connsiteY19" fmla="*/ 1341761 h 1731374"/>
                <a:gd name="connsiteX20" fmla="*/ 1271542 w 1816100"/>
                <a:gd name="connsiteY20" fmla="*/ 1532621 h 1731374"/>
                <a:gd name="connsiteX21" fmla="*/ 1335316 w 1816100"/>
                <a:gd name="connsiteY21" fmla="*/ 1627151 h 1731374"/>
                <a:gd name="connsiteX22" fmla="*/ 1437078 w 1816100"/>
                <a:gd name="connsiteY22" fmla="*/ 1701424 h 1731374"/>
                <a:gd name="connsiteX23" fmla="*/ 1513988 w 1816100"/>
                <a:gd name="connsiteY23" fmla="*/ 1718145 h 1731374"/>
                <a:gd name="connsiteX24" fmla="*/ 1621279 w 1816100"/>
                <a:gd name="connsiteY24" fmla="*/ 1725744 h 1731374"/>
                <a:gd name="connsiteX25" fmla="*/ 1749699 w 1816100"/>
                <a:gd name="connsiteY25" fmla="*/ 1730168 h 1731374"/>
                <a:gd name="connsiteX26" fmla="*/ 1816100 w 1816100"/>
                <a:gd name="connsiteY26" fmla="*/ 1731374 h 17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6100" h="1731374">
                  <a:moveTo>
                    <a:pt x="0" y="1728199"/>
                  </a:moveTo>
                  <a:cubicBezTo>
                    <a:pt x="43921" y="1726082"/>
                    <a:pt x="87842" y="1723966"/>
                    <a:pt x="127000" y="1712324"/>
                  </a:cubicBezTo>
                  <a:cubicBezTo>
                    <a:pt x="166158" y="1700682"/>
                    <a:pt x="202050" y="1684345"/>
                    <a:pt x="234950" y="1658349"/>
                  </a:cubicBezTo>
                  <a:cubicBezTo>
                    <a:pt x="267850" y="1632353"/>
                    <a:pt x="305302" y="1581017"/>
                    <a:pt x="324398" y="1556347"/>
                  </a:cubicBezTo>
                  <a:cubicBezTo>
                    <a:pt x="343494" y="1531677"/>
                    <a:pt x="335675" y="1539957"/>
                    <a:pt x="349524" y="1510331"/>
                  </a:cubicBezTo>
                  <a:cubicBezTo>
                    <a:pt x="363373" y="1480705"/>
                    <a:pt x="386976" y="1438445"/>
                    <a:pt x="407495" y="1378589"/>
                  </a:cubicBezTo>
                  <a:cubicBezTo>
                    <a:pt x="428014" y="1318733"/>
                    <a:pt x="450003" y="1238502"/>
                    <a:pt x="472639" y="1151196"/>
                  </a:cubicBezTo>
                  <a:cubicBezTo>
                    <a:pt x="495275" y="1063891"/>
                    <a:pt x="518904" y="963503"/>
                    <a:pt x="543310" y="854756"/>
                  </a:cubicBezTo>
                  <a:cubicBezTo>
                    <a:pt x="567716" y="746009"/>
                    <a:pt x="590918" y="616060"/>
                    <a:pt x="619074" y="498712"/>
                  </a:cubicBezTo>
                  <a:cubicBezTo>
                    <a:pt x="647230" y="381364"/>
                    <a:pt x="688551" y="226473"/>
                    <a:pt x="712245" y="150668"/>
                  </a:cubicBezTo>
                  <a:cubicBezTo>
                    <a:pt x="735939" y="74863"/>
                    <a:pt x="749187" y="67105"/>
                    <a:pt x="761239" y="43882"/>
                  </a:cubicBezTo>
                  <a:cubicBezTo>
                    <a:pt x="773291" y="20659"/>
                    <a:pt x="774943" y="18408"/>
                    <a:pt x="784559" y="11328"/>
                  </a:cubicBezTo>
                  <a:cubicBezTo>
                    <a:pt x="794175" y="4248"/>
                    <a:pt x="807249" y="-3154"/>
                    <a:pt x="818937" y="1401"/>
                  </a:cubicBezTo>
                  <a:cubicBezTo>
                    <a:pt x="830625" y="5956"/>
                    <a:pt x="842814" y="19686"/>
                    <a:pt x="854684" y="38655"/>
                  </a:cubicBezTo>
                  <a:cubicBezTo>
                    <a:pt x="866554" y="57624"/>
                    <a:pt x="878286" y="86252"/>
                    <a:pt x="890156" y="115215"/>
                  </a:cubicBezTo>
                  <a:cubicBezTo>
                    <a:pt x="902026" y="144178"/>
                    <a:pt x="913140" y="165799"/>
                    <a:pt x="925904" y="212433"/>
                  </a:cubicBezTo>
                  <a:cubicBezTo>
                    <a:pt x="938668" y="259067"/>
                    <a:pt x="949790" y="319152"/>
                    <a:pt x="966742" y="395017"/>
                  </a:cubicBezTo>
                  <a:lnTo>
                    <a:pt x="1027614" y="667623"/>
                  </a:lnTo>
                  <a:cubicBezTo>
                    <a:pt x="1050688" y="770931"/>
                    <a:pt x="1077092" y="902506"/>
                    <a:pt x="1105184" y="1014862"/>
                  </a:cubicBezTo>
                  <a:cubicBezTo>
                    <a:pt x="1133276" y="1127218"/>
                    <a:pt x="1168437" y="1255468"/>
                    <a:pt x="1196163" y="1341761"/>
                  </a:cubicBezTo>
                  <a:cubicBezTo>
                    <a:pt x="1223889" y="1428054"/>
                    <a:pt x="1248350" y="1485056"/>
                    <a:pt x="1271542" y="1532621"/>
                  </a:cubicBezTo>
                  <a:cubicBezTo>
                    <a:pt x="1294734" y="1580186"/>
                    <a:pt x="1307727" y="1599017"/>
                    <a:pt x="1335316" y="1627151"/>
                  </a:cubicBezTo>
                  <a:cubicBezTo>
                    <a:pt x="1362905" y="1655285"/>
                    <a:pt x="1407299" y="1686258"/>
                    <a:pt x="1437078" y="1701424"/>
                  </a:cubicBezTo>
                  <a:cubicBezTo>
                    <a:pt x="1466857" y="1716590"/>
                    <a:pt x="1483288" y="1714092"/>
                    <a:pt x="1513988" y="1718145"/>
                  </a:cubicBezTo>
                  <a:cubicBezTo>
                    <a:pt x="1544688" y="1722198"/>
                    <a:pt x="1581994" y="1723740"/>
                    <a:pt x="1621279" y="1725744"/>
                  </a:cubicBezTo>
                  <a:cubicBezTo>
                    <a:pt x="1660564" y="1727748"/>
                    <a:pt x="1717229" y="1729230"/>
                    <a:pt x="1749699" y="1730168"/>
                  </a:cubicBezTo>
                  <a:cubicBezTo>
                    <a:pt x="1782169" y="1731106"/>
                    <a:pt x="1795991" y="1730315"/>
                    <a:pt x="1816100" y="1731374"/>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Straight Connector 8">
              <a:extLst>
                <a:ext uri="{FF2B5EF4-FFF2-40B4-BE49-F238E27FC236}">
                  <a16:creationId xmlns:a16="http://schemas.microsoft.com/office/drawing/2014/main" id="{E5AC9CFD-DFE0-5540-95DA-CDEDB4417354}"/>
                </a:ext>
              </a:extLst>
            </p:cNvPr>
            <p:cNvCxnSpPr/>
            <p:nvPr/>
          </p:nvCxnSpPr>
          <p:spPr>
            <a:xfrm>
              <a:off x="7570450" y="4774050"/>
              <a:ext cx="247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6B0149-978C-5A40-994C-8E381F062B6C}"/>
                </a:ext>
              </a:extLst>
            </p:cNvPr>
            <p:cNvCxnSpPr/>
            <p:nvPr/>
          </p:nvCxnSpPr>
          <p:spPr>
            <a:xfrm>
              <a:off x="7570450" y="4635913"/>
              <a:ext cx="2476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3262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p:cNvSpPr>
            <a:spLocks noGrp="1"/>
          </p:cNvSpPr>
          <p:nvPr>
            <p:ph type="title"/>
          </p:nvPr>
        </p:nvSpPr>
        <p:spPr/>
        <p:txBody>
          <a:bodyPr/>
          <a:lstStyle/>
          <a:p>
            <a:r>
              <a:rPr lang="de-DE" dirty="0"/>
              <a:t>Beispiel</a:t>
            </a:r>
          </a:p>
        </p:txBody>
      </p:sp>
      <p:sp>
        <p:nvSpPr>
          <p:cNvPr id="7" name="Content Placeholder 6">
            <a:extLst>
              <a:ext uri="{FF2B5EF4-FFF2-40B4-BE49-F238E27FC236}">
                <a16:creationId xmlns:a16="http://schemas.microsoft.com/office/drawing/2014/main" id="{6EAF04A4-B35E-1B46-9F62-0840B26CBFCE}"/>
              </a:ext>
            </a:extLst>
          </p:cNvPr>
          <p:cNvSpPr>
            <a:spLocks noGrp="1"/>
          </p:cNvSpPr>
          <p:nvPr>
            <p:ph idx="1"/>
          </p:nvPr>
        </p:nvSpPr>
        <p:spPr/>
        <p:txBody>
          <a:bodyPr>
            <a:normAutofit/>
          </a:bodyPr>
          <a:lstStyle/>
          <a:p>
            <a:r>
              <a:rPr lang="de-DE" dirty="0"/>
              <a:t>Produkt P</a:t>
            </a:r>
          </a:p>
          <a:p>
            <a:endParaRPr lang="de-DE" dirty="0"/>
          </a:p>
          <a:p>
            <a:endParaRPr lang="de-DE" dirty="0"/>
          </a:p>
          <a:p>
            <a:endParaRPr lang="de-DE" dirty="0"/>
          </a:p>
          <a:p>
            <a:endParaRPr lang="de-DE" dirty="0"/>
          </a:p>
          <a:p>
            <a:r>
              <a:rPr lang="de-DE" dirty="0"/>
              <a:t>Produkt Q</a:t>
            </a:r>
          </a:p>
          <a:p>
            <a:endParaRPr lang="de-DE" dirty="0"/>
          </a:p>
        </p:txBody>
      </p:sp>
      <p:sp>
        <p:nvSpPr>
          <p:cNvPr id="2" name="Slide Number Placeholder 1">
            <a:extLst>
              <a:ext uri="{FF2B5EF4-FFF2-40B4-BE49-F238E27FC236}">
                <a16:creationId xmlns:a16="http://schemas.microsoft.com/office/drawing/2014/main" id="{FD81538C-E6EB-8E4A-A7C2-E4E0456D106F}"/>
              </a:ext>
            </a:extLst>
          </p:cNvPr>
          <p:cNvSpPr>
            <a:spLocks noGrp="1"/>
          </p:cNvSpPr>
          <p:nvPr>
            <p:ph type="sldNum" sz="quarter" idx="4"/>
          </p:nvPr>
        </p:nvSpPr>
        <p:spPr/>
        <p:txBody>
          <a:bodyPr/>
          <a:lstStyle/>
          <a:p>
            <a:fld id="{67C9959E-8E6B-B04C-9955-EA096F41CA7A}" type="slidenum">
              <a:rPr lang="de-DE" smtClean="0"/>
              <a:pPr/>
              <a:t>23</a:t>
            </a:fld>
            <a:endParaRPr lang="de-DE" dirty="0"/>
          </a:p>
        </p:txBody>
      </p:sp>
      <p:sp>
        <p:nvSpPr>
          <p:cNvPr id="3" name="TextBox 2">
            <a:extLst>
              <a:ext uri="{FF2B5EF4-FFF2-40B4-BE49-F238E27FC236}">
                <a16:creationId xmlns:a16="http://schemas.microsoft.com/office/drawing/2014/main" id="{D47901A0-A0E6-E440-840B-FC2AC9FC453A}"/>
              </a:ext>
            </a:extLst>
          </p:cNvPr>
          <p:cNvSpPr txBox="1"/>
          <p:nvPr/>
        </p:nvSpPr>
        <p:spPr>
          <a:xfrm>
            <a:off x="6595176" y="5543198"/>
            <a:ext cx="4451540" cy="369332"/>
          </a:xfrm>
          <a:prstGeom prst="rect">
            <a:avLst/>
          </a:prstGeom>
          <a:noFill/>
        </p:spPr>
        <p:txBody>
          <a:bodyPr wrap="none" rtlCol="0">
            <a:spAutoFit/>
          </a:bodyPr>
          <a:lstStyle/>
          <a:p>
            <a:r>
              <a:rPr lang="de-DE" dirty="0"/>
              <a:t>Q dominiert P stochastisch in erster Ordnung.</a:t>
            </a:r>
          </a:p>
        </p:txBody>
      </p:sp>
      <p:sp>
        <p:nvSpPr>
          <p:cNvPr id="4" name="Date Placeholder 3">
            <a:extLst>
              <a:ext uri="{FF2B5EF4-FFF2-40B4-BE49-F238E27FC236}">
                <a16:creationId xmlns:a16="http://schemas.microsoft.com/office/drawing/2014/main" id="{B8A3331A-38BD-FB46-B911-7211F4B033AB}"/>
              </a:ext>
            </a:extLst>
          </p:cNvPr>
          <p:cNvSpPr>
            <a:spLocks noGrp="1"/>
          </p:cNvSpPr>
          <p:nvPr>
            <p:ph type="dt" sz="half" idx="2"/>
          </p:nvPr>
        </p:nvSpPr>
        <p:spPr/>
        <p:txBody>
          <a:bodyPr/>
          <a:lstStyle/>
          <a:p>
            <a:r>
              <a:rPr lang="de-DE" dirty="0"/>
              <a:t>Entscheidungstheorie</a:t>
            </a:r>
          </a:p>
        </p:txBody>
      </p:sp>
      <p:sp>
        <p:nvSpPr>
          <p:cNvPr id="5" name="Footer Placeholder 4">
            <a:extLst>
              <a:ext uri="{FF2B5EF4-FFF2-40B4-BE49-F238E27FC236}">
                <a16:creationId xmlns:a16="http://schemas.microsoft.com/office/drawing/2014/main" id="{FECB36BF-2494-F747-B94C-C8030379DEA9}"/>
              </a:ext>
            </a:extLst>
          </p:cNvPr>
          <p:cNvSpPr>
            <a:spLocks noGrp="1"/>
          </p:cNvSpPr>
          <p:nvPr>
            <p:ph type="ftr" sz="quarter" idx="3"/>
          </p:nvPr>
        </p:nvSpPr>
        <p:spPr/>
        <p:txBody>
          <a:bodyPr/>
          <a:lstStyle/>
          <a:p>
            <a:r>
              <a:rPr lang="de-DE" dirty="0"/>
              <a:t>Tanya Braun</a:t>
            </a:r>
          </a:p>
        </p:txBody>
      </p:sp>
      <p:graphicFrame>
        <p:nvGraphicFramePr>
          <p:cNvPr id="12" name="Content Placeholder 5">
            <a:extLst>
              <a:ext uri="{FF2B5EF4-FFF2-40B4-BE49-F238E27FC236}">
                <a16:creationId xmlns:a16="http://schemas.microsoft.com/office/drawing/2014/main" id="{28942FF8-8E6A-0245-A873-E345B126F0AE}"/>
              </a:ext>
            </a:extLst>
          </p:cNvPr>
          <p:cNvGraphicFramePr>
            <a:graphicFrameLocks/>
          </p:cNvGraphicFramePr>
          <p:nvPr>
            <p:extLst>
              <p:ext uri="{D42A27DB-BD31-4B8C-83A1-F6EECF244321}">
                <p14:modId xmlns:p14="http://schemas.microsoft.com/office/powerpoint/2010/main" val="460887841"/>
              </p:ext>
            </p:extLst>
          </p:nvPr>
        </p:nvGraphicFramePr>
        <p:xfrm>
          <a:off x="2162328" y="1665066"/>
          <a:ext cx="3635566" cy="1854200"/>
        </p:xfrm>
        <a:graphic>
          <a:graphicData uri="http://schemas.openxmlformats.org/drawingml/2006/table">
            <a:tbl>
              <a:tblPr firstRow="1" bandRow="1">
                <a:tableStyleId>{5C22544A-7EE6-4342-B048-85BDC9FD1C3A}</a:tableStyleId>
              </a:tblPr>
              <a:tblGrid>
                <a:gridCol w="1606233">
                  <a:extLst>
                    <a:ext uri="{9D8B030D-6E8A-4147-A177-3AD203B41FA5}">
                      <a16:colId xmlns:a16="http://schemas.microsoft.com/office/drawing/2014/main" val="215181919"/>
                    </a:ext>
                  </a:extLst>
                </a:gridCol>
                <a:gridCol w="2029333">
                  <a:extLst>
                    <a:ext uri="{9D8B030D-6E8A-4147-A177-3AD203B41FA5}">
                      <a16:colId xmlns:a16="http://schemas.microsoft.com/office/drawing/2014/main" val="2484887505"/>
                    </a:ext>
                  </a:extLst>
                </a:gridCol>
              </a:tblGrid>
              <a:tr h="370840">
                <a:tc>
                  <a:txBody>
                    <a:bodyPr/>
                    <a:lstStyle/>
                    <a:p>
                      <a:r>
                        <a:rPr lang="de-DE" noProof="0" dirty="0"/>
                        <a:t>Profit ($m)</a:t>
                      </a:r>
                    </a:p>
                  </a:txBody>
                  <a:tcPr/>
                </a:tc>
                <a:tc>
                  <a:txBody>
                    <a:bodyPr/>
                    <a:lstStyle/>
                    <a:p>
                      <a:r>
                        <a:rPr lang="de-DE" noProof="0" dirty="0"/>
                        <a:t>Wahrscheinlichkeit</a:t>
                      </a:r>
                    </a:p>
                  </a:txBody>
                  <a:tcPr/>
                </a:tc>
                <a:extLst>
                  <a:ext uri="{0D108BD9-81ED-4DB2-BD59-A6C34878D82A}">
                    <a16:rowId xmlns:a16="http://schemas.microsoft.com/office/drawing/2014/main" val="883009854"/>
                  </a:ext>
                </a:extLst>
              </a:tr>
              <a:tr h="370840">
                <a:tc>
                  <a:txBody>
                    <a:bodyPr/>
                    <a:lstStyle/>
                    <a:p>
                      <a:r>
                        <a:rPr lang="de-DE" noProof="0" dirty="0"/>
                        <a:t>0 bis unter 5</a:t>
                      </a:r>
                    </a:p>
                  </a:txBody>
                  <a:tcPr/>
                </a:tc>
                <a:tc>
                  <a:txBody>
                    <a:bodyPr/>
                    <a:lstStyle/>
                    <a:p>
                      <a:r>
                        <a:rPr lang="de-DE" noProof="0" dirty="0"/>
                        <a:t>0.2</a:t>
                      </a:r>
                    </a:p>
                  </a:txBody>
                  <a:tcPr/>
                </a:tc>
                <a:extLst>
                  <a:ext uri="{0D108BD9-81ED-4DB2-BD59-A6C34878D82A}">
                    <a16:rowId xmlns:a16="http://schemas.microsoft.com/office/drawing/2014/main" val="830758114"/>
                  </a:ext>
                </a:extLst>
              </a:tr>
              <a:tr h="370840">
                <a:tc>
                  <a:txBody>
                    <a:bodyPr/>
                    <a:lstStyle/>
                    <a:p>
                      <a:r>
                        <a:rPr lang="de-DE" noProof="0" dirty="0"/>
                        <a:t>5 bis unter 10</a:t>
                      </a:r>
                    </a:p>
                  </a:txBody>
                  <a:tcPr/>
                </a:tc>
                <a:tc>
                  <a:txBody>
                    <a:bodyPr/>
                    <a:lstStyle/>
                    <a:p>
                      <a:r>
                        <a:rPr lang="de-DE" noProof="0" dirty="0"/>
                        <a:t>0.3</a:t>
                      </a:r>
                    </a:p>
                  </a:txBody>
                  <a:tcPr/>
                </a:tc>
                <a:extLst>
                  <a:ext uri="{0D108BD9-81ED-4DB2-BD59-A6C34878D82A}">
                    <a16:rowId xmlns:a16="http://schemas.microsoft.com/office/drawing/2014/main" val="3498733174"/>
                  </a:ext>
                </a:extLst>
              </a:tr>
              <a:tr h="370840">
                <a:tc>
                  <a:txBody>
                    <a:bodyPr/>
                    <a:lstStyle/>
                    <a:p>
                      <a:r>
                        <a:rPr lang="de-DE" noProof="0" dirty="0"/>
                        <a:t>10 bis unter 15</a:t>
                      </a:r>
                    </a:p>
                  </a:txBody>
                  <a:tcPr/>
                </a:tc>
                <a:tc>
                  <a:txBody>
                    <a:bodyPr/>
                    <a:lstStyle/>
                    <a:p>
                      <a:r>
                        <a:rPr lang="de-DE" noProof="0" dirty="0"/>
                        <a:t>0.4</a:t>
                      </a:r>
                    </a:p>
                  </a:txBody>
                  <a:tcPr/>
                </a:tc>
                <a:extLst>
                  <a:ext uri="{0D108BD9-81ED-4DB2-BD59-A6C34878D82A}">
                    <a16:rowId xmlns:a16="http://schemas.microsoft.com/office/drawing/2014/main" val="1997719474"/>
                  </a:ext>
                </a:extLst>
              </a:tr>
              <a:tr h="370840">
                <a:tc>
                  <a:txBody>
                    <a:bodyPr/>
                    <a:lstStyle/>
                    <a:p>
                      <a:r>
                        <a:rPr lang="de-DE" noProof="0" dirty="0"/>
                        <a:t>15 bis unter 20</a:t>
                      </a:r>
                    </a:p>
                  </a:txBody>
                  <a:tcPr/>
                </a:tc>
                <a:tc>
                  <a:txBody>
                    <a:bodyPr/>
                    <a:lstStyle/>
                    <a:p>
                      <a:r>
                        <a:rPr lang="de-DE" noProof="0" dirty="0"/>
                        <a:t>0.1</a:t>
                      </a:r>
                    </a:p>
                  </a:txBody>
                  <a:tcPr/>
                </a:tc>
                <a:extLst>
                  <a:ext uri="{0D108BD9-81ED-4DB2-BD59-A6C34878D82A}">
                    <a16:rowId xmlns:a16="http://schemas.microsoft.com/office/drawing/2014/main" val="813768591"/>
                  </a:ext>
                </a:extLst>
              </a:tr>
            </a:tbl>
          </a:graphicData>
        </a:graphic>
      </p:graphicFrame>
      <p:graphicFrame>
        <p:nvGraphicFramePr>
          <p:cNvPr id="14" name="Content Placeholder 5">
            <a:extLst>
              <a:ext uri="{FF2B5EF4-FFF2-40B4-BE49-F238E27FC236}">
                <a16:creationId xmlns:a16="http://schemas.microsoft.com/office/drawing/2014/main" id="{3060DE9B-6E05-4047-8D77-70403640D223}"/>
              </a:ext>
            </a:extLst>
          </p:cNvPr>
          <p:cNvGraphicFramePr>
            <a:graphicFrameLocks/>
          </p:cNvGraphicFramePr>
          <p:nvPr>
            <p:extLst>
              <p:ext uri="{D42A27DB-BD31-4B8C-83A1-F6EECF244321}">
                <p14:modId xmlns:p14="http://schemas.microsoft.com/office/powerpoint/2010/main" val="458443386"/>
              </p:ext>
            </p:extLst>
          </p:nvPr>
        </p:nvGraphicFramePr>
        <p:xfrm>
          <a:off x="2162328" y="3680874"/>
          <a:ext cx="3635566" cy="2225040"/>
        </p:xfrm>
        <a:graphic>
          <a:graphicData uri="http://schemas.openxmlformats.org/drawingml/2006/table">
            <a:tbl>
              <a:tblPr firstRow="1" bandRow="1">
                <a:tableStyleId>{21E4AEA4-8DFA-4A89-87EB-49C32662AFE0}</a:tableStyleId>
              </a:tblPr>
              <a:tblGrid>
                <a:gridCol w="1606233">
                  <a:extLst>
                    <a:ext uri="{9D8B030D-6E8A-4147-A177-3AD203B41FA5}">
                      <a16:colId xmlns:a16="http://schemas.microsoft.com/office/drawing/2014/main" val="215181919"/>
                    </a:ext>
                  </a:extLst>
                </a:gridCol>
                <a:gridCol w="2029333">
                  <a:extLst>
                    <a:ext uri="{9D8B030D-6E8A-4147-A177-3AD203B41FA5}">
                      <a16:colId xmlns:a16="http://schemas.microsoft.com/office/drawing/2014/main" val="2484887505"/>
                    </a:ext>
                  </a:extLst>
                </a:gridCol>
              </a:tblGrid>
              <a:tr h="370840">
                <a:tc>
                  <a:txBody>
                    <a:bodyPr/>
                    <a:lstStyle/>
                    <a:p>
                      <a:r>
                        <a:rPr lang="de-DE" noProof="0" dirty="0"/>
                        <a:t>Profit ($m)</a:t>
                      </a:r>
                    </a:p>
                  </a:txBody>
                  <a:tcPr>
                    <a:solidFill>
                      <a:srgbClr val="FFC000"/>
                    </a:solidFill>
                  </a:tcPr>
                </a:tc>
                <a:tc>
                  <a:txBody>
                    <a:bodyPr/>
                    <a:lstStyle/>
                    <a:p>
                      <a:r>
                        <a:rPr lang="de-DE" noProof="0" dirty="0"/>
                        <a:t>Wahrscheinlichkeit</a:t>
                      </a:r>
                    </a:p>
                  </a:txBody>
                  <a:tcPr>
                    <a:solidFill>
                      <a:srgbClr val="FFC000"/>
                    </a:solidFill>
                  </a:tcPr>
                </a:tc>
                <a:extLst>
                  <a:ext uri="{0D108BD9-81ED-4DB2-BD59-A6C34878D82A}">
                    <a16:rowId xmlns:a16="http://schemas.microsoft.com/office/drawing/2014/main" val="883009854"/>
                  </a:ext>
                </a:extLst>
              </a:tr>
              <a:tr h="370840">
                <a:tc>
                  <a:txBody>
                    <a:bodyPr/>
                    <a:lstStyle/>
                    <a:p>
                      <a:r>
                        <a:rPr lang="de-DE" noProof="0" dirty="0"/>
                        <a:t>0 bis unter 5</a:t>
                      </a:r>
                    </a:p>
                  </a:txBody>
                  <a:tcPr>
                    <a:solidFill>
                      <a:srgbClr val="FFC000">
                        <a:alpha val="30000"/>
                      </a:srgbClr>
                    </a:solidFill>
                  </a:tcPr>
                </a:tc>
                <a:tc>
                  <a:txBody>
                    <a:bodyPr/>
                    <a:lstStyle/>
                    <a:p>
                      <a:r>
                        <a:rPr lang="de-DE" noProof="0" dirty="0"/>
                        <a:t>0.0</a:t>
                      </a:r>
                    </a:p>
                  </a:txBody>
                  <a:tcPr>
                    <a:solidFill>
                      <a:srgbClr val="FFC000">
                        <a:alpha val="30000"/>
                      </a:srgbClr>
                    </a:solidFill>
                  </a:tcPr>
                </a:tc>
                <a:extLst>
                  <a:ext uri="{0D108BD9-81ED-4DB2-BD59-A6C34878D82A}">
                    <a16:rowId xmlns:a16="http://schemas.microsoft.com/office/drawing/2014/main" val="830758114"/>
                  </a:ext>
                </a:extLst>
              </a:tr>
              <a:tr h="370840">
                <a:tc>
                  <a:txBody>
                    <a:bodyPr/>
                    <a:lstStyle/>
                    <a:p>
                      <a:r>
                        <a:rPr lang="de-DE" noProof="0" dirty="0"/>
                        <a:t>5 bis unter 10</a:t>
                      </a:r>
                    </a:p>
                  </a:txBody>
                  <a:tcPr>
                    <a:solidFill>
                      <a:srgbClr val="FFC000">
                        <a:alpha val="10000"/>
                      </a:srgbClr>
                    </a:solidFill>
                  </a:tcPr>
                </a:tc>
                <a:tc>
                  <a:txBody>
                    <a:bodyPr/>
                    <a:lstStyle/>
                    <a:p>
                      <a:r>
                        <a:rPr lang="de-DE" noProof="0" dirty="0"/>
                        <a:t>0.1</a:t>
                      </a:r>
                    </a:p>
                  </a:txBody>
                  <a:tcPr>
                    <a:solidFill>
                      <a:srgbClr val="FFC000">
                        <a:alpha val="10000"/>
                      </a:srgbClr>
                    </a:solidFill>
                  </a:tcPr>
                </a:tc>
                <a:extLst>
                  <a:ext uri="{0D108BD9-81ED-4DB2-BD59-A6C34878D82A}">
                    <a16:rowId xmlns:a16="http://schemas.microsoft.com/office/drawing/2014/main" val="3498733174"/>
                  </a:ext>
                </a:extLst>
              </a:tr>
              <a:tr h="370840">
                <a:tc>
                  <a:txBody>
                    <a:bodyPr/>
                    <a:lstStyle/>
                    <a:p>
                      <a:r>
                        <a:rPr lang="de-DE" noProof="0" dirty="0"/>
                        <a:t>10 bis unter 15</a:t>
                      </a:r>
                    </a:p>
                  </a:txBody>
                  <a:tcPr>
                    <a:solidFill>
                      <a:srgbClr val="FFC000">
                        <a:alpha val="30000"/>
                      </a:srgbClr>
                    </a:solidFill>
                  </a:tcPr>
                </a:tc>
                <a:tc>
                  <a:txBody>
                    <a:bodyPr/>
                    <a:lstStyle/>
                    <a:p>
                      <a:r>
                        <a:rPr lang="de-DE" noProof="0" dirty="0"/>
                        <a:t>0.5</a:t>
                      </a:r>
                    </a:p>
                  </a:txBody>
                  <a:tcPr>
                    <a:solidFill>
                      <a:srgbClr val="FFC000">
                        <a:alpha val="30000"/>
                      </a:srgbClr>
                    </a:solidFill>
                  </a:tcPr>
                </a:tc>
                <a:extLst>
                  <a:ext uri="{0D108BD9-81ED-4DB2-BD59-A6C34878D82A}">
                    <a16:rowId xmlns:a16="http://schemas.microsoft.com/office/drawing/2014/main" val="1997719474"/>
                  </a:ext>
                </a:extLst>
              </a:tr>
              <a:tr h="370840">
                <a:tc>
                  <a:txBody>
                    <a:bodyPr/>
                    <a:lstStyle/>
                    <a:p>
                      <a:r>
                        <a:rPr lang="de-DE" noProof="0" dirty="0"/>
                        <a:t>15 bis unter 20</a:t>
                      </a:r>
                    </a:p>
                  </a:txBody>
                  <a:tcPr>
                    <a:solidFill>
                      <a:srgbClr val="FFC000">
                        <a:alpha val="10000"/>
                      </a:srgbClr>
                    </a:solidFill>
                  </a:tcPr>
                </a:tc>
                <a:tc>
                  <a:txBody>
                    <a:bodyPr/>
                    <a:lstStyle/>
                    <a:p>
                      <a:r>
                        <a:rPr lang="de-DE" noProof="0" dirty="0"/>
                        <a:t>0.3</a:t>
                      </a:r>
                    </a:p>
                  </a:txBody>
                  <a:tcPr>
                    <a:solidFill>
                      <a:srgbClr val="FFC000">
                        <a:alpha val="10000"/>
                      </a:srgbClr>
                    </a:solidFill>
                  </a:tcPr>
                </a:tc>
                <a:extLst>
                  <a:ext uri="{0D108BD9-81ED-4DB2-BD59-A6C34878D82A}">
                    <a16:rowId xmlns:a16="http://schemas.microsoft.com/office/drawing/2014/main" val="813768591"/>
                  </a:ext>
                </a:extLst>
              </a:tr>
              <a:tr h="370840">
                <a:tc>
                  <a:txBody>
                    <a:bodyPr/>
                    <a:lstStyle/>
                    <a:p>
                      <a:r>
                        <a:rPr lang="de-DE" noProof="0" dirty="0"/>
                        <a:t>20 bis unter 25</a:t>
                      </a:r>
                    </a:p>
                  </a:txBody>
                  <a:tcPr>
                    <a:solidFill>
                      <a:srgbClr val="FFC000">
                        <a:alpha val="30000"/>
                      </a:srgbClr>
                    </a:solidFill>
                  </a:tcPr>
                </a:tc>
                <a:tc>
                  <a:txBody>
                    <a:bodyPr/>
                    <a:lstStyle/>
                    <a:p>
                      <a:r>
                        <a:rPr lang="de-DE" noProof="0" dirty="0"/>
                        <a:t>0.1</a:t>
                      </a:r>
                    </a:p>
                  </a:txBody>
                  <a:tcPr>
                    <a:solidFill>
                      <a:srgbClr val="FFC000">
                        <a:alpha val="30000"/>
                      </a:srgbClr>
                    </a:solidFill>
                  </a:tcPr>
                </a:tc>
                <a:extLst>
                  <a:ext uri="{0D108BD9-81ED-4DB2-BD59-A6C34878D82A}">
                    <a16:rowId xmlns:a16="http://schemas.microsoft.com/office/drawing/2014/main" val="1578347097"/>
                  </a:ext>
                </a:extLst>
              </a:tr>
            </a:tbl>
          </a:graphicData>
        </a:graphic>
      </p:graphicFrame>
      <p:graphicFrame>
        <p:nvGraphicFramePr>
          <p:cNvPr id="15" name="Chart 14">
            <a:extLst>
              <a:ext uri="{FF2B5EF4-FFF2-40B4-BE49-F238E27FC236}">
                <a16:creationId xmlns:a16="http://schemas.microsoft.com/office/drawing/2014/main" id="{35A00F0E-9479-3D48-9285-A18B6E359D61}"/>
              </a:ext>
            </a:extLst>
          </p:cNvPr>
          <p:cNvGraphicFramePr/>
          <p:nvPr>
            <p:extLst>
              <p:ext uri="{D42A27DB-BD31-4B8C-83A1-F6EECF244321}">
                <p14:modId xmlns:p14="http://schemas.microsoft.com/office/powerpoint/2010/main" val="3027488731"/>
              </p:ext>
            </p:extLst>
          </p:nvPr>
        </p:nvGraphicFramePr>
        <p:xfrm>
          <a:off x="6634324" y="1665066"/>
          <a:ext cx="4373245" cy="38847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3948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de-DE" dirty="0"/>
              <a:t>Stochastische Dominanz</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678A25-7F8D-FC44-BDA7-26A51712459F}"/>
                  </a:ext>
                </a:extLst>
              </p:cNvPr>
              <p:cNvSpPr>
                <a:spLocks noGrp="1"/>
              </p:cNvSpPr>
              <p:nvPr>
                <p:ph idx="1"/>
              </p:nvPr>
            </p:nvSpPr>
            <p:spPr>
              <a:xfrm>
                <a:off x="360000" y="1665066"/>
                <a:ext cx="7404380" cy="4240848"/>
              </a:xfrm>
            </p:spPr>
            <p:txBody>
              <a:bodyPr>
                <a:normAutofit/>
              </a:bodyPr>
              <a:lstStyle/>
              <a:p>
                <a:r>
                  <a:rPr lang="de-DE" dirty="0">
                    <a:solidFill>
                      <a:schemeClr val="accent1"/>
                    </a:solidFill>
                  </a:rPr>
                  <a:t>Stochastische Dominanz zweiter Ordnung</a:t>
                </a:r>
                <a:r>
                  <a:rPr lang="de-DE" dirty="0"/>
                  <a:t>: Kumulative Verteilung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𝑝</m:t>
                        </m:r>
                      </m:e>
                      <m:sub>
                        <m:r>
                          <a:rPr lang="de-DE" b="0" i="1" smtClean="0">
                            <a:latin typeface="Cambria Math" panose="02040503050406030204" pitchFamily="18" charset="0"/>
                          </a:rPr>
                          <m:t>1</m:t>
                        </m:r>
                      </m:sub>
                    </m:sSub>
                  </m:oMath>
                </a14:m>
                <a:r>
                  <a:rPr lang="de-DE" dirty="0"/>
                  <a:t> dominiert Verteilung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𝑝</m:t>
                        </m:r>
                      </m:e>
                      <m:sub>
                        <m:r>
                          <a:rPr lang="de-DE" b="0" i="1" smtClean="0">
                            <a:latin typeface="Cambria Math" panose="02040503050406030204" pitchFamily="18" charset="0"/>
                          </a:rPr>
                          <m:t>2</m:t>
                        </m:r>
                      </m:sub>
                    </m:sSub>
                  </m:oMath>
                </a14:m>
                <a:r>
                  <a:rPr lang="de-DE" dirty="0"/>
                  <a:t> genau dann, wenn</a:t>
                </a:r>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 </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r>
                        <a:rPr lang="de-DE" i="1" smtClean="0">
                          <a:latin typeface="Cambria Math" panose="02040503050406030204" pitchFamily="18" charset="0"/>
                          <a:ea typeface="Cambria Math" panose="02040503050406030204" pitchFamily="18" charset="0"/>
                        </a:rPr>
                        <m:t>≤</m:t>
                      </m:r>
                      <m:nary>
                        <m:naryPr>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𝑡</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ⅆ</m:t>
                          </m:r>
                          <m:r>
                            <a:rPr lang="de-DE" i="1">
                              <a:latin typeface="Cambria Math" panose="02040503050406030204" pitchFamily="18" charset="0"/>
                              <a:ea typeface="Cambria Math" panose="02040503050406030204" pitchFamily="18" charset="0"/>
                            </a:rPr>
                            <m:t>𝑥</m:t>
                          </m:r>
                        </m:e>
                      </m:nary>
                    </m:oMath>
                  </m:oMathPara>
                </a14:m>
                <a:endParaRPr lang="de-DE" dirty="0"/>
              </a:p>
              <a:p>
                <a:pPr lvl="1"/>
                <a:r>
                  <a:rPr lang="de-DE" dirty="0"/>
                  <a:t>Oder: </a:t>
                </a:r>
                <a14:m>
                  <m:oMath xmlns:m="http://schemas.openxmlformats.org/officeDocument/2006/math">
                    <m:r>
                      <a:rPr lang="de-DE" b="0" i="1" smtClean="0">
                        <a:solidFill>
                          <a:srgbClr val="7030A0"/>
                        </a:solidFill>
                        <a:latin typeface="Cambria Math" panose="02040503050406030204" pitchFamily="18" charset="0"/>
                        <a:ea typeface="Cambria Math" panose="02040503050406030204" pitchFamily="18" charset="0"/>
                      </a:rPr>
                      <m:t>𝐷</m:t>
                    </m:r>
                    <m:d>
                      <m:dPr>
                        <m:ctrlPr>
                          <a:rPr lang="de-DE" b="0" i="1" smtClean="0">
                            <a:solidFill>
                              <a:srgbClr val="7030A0"/>
                            </a:solidFill>
                            <a:latin typeface="Cambria Math" panose="02040503050406030204" pitchFamily="18" charset="0"/>
                            <a:ea typeface="Cambria Math" panose="02040503050406030204" pitchFamily="18" charset="0"/>
                          </a:rPr>
                        </m:ctrlPr>
                      </m:dPr>
                      <m:e>
                        <m:r>
                          <a:rPr lang="de-DE" b="0" i="1" smtClean="0">
                            <a:solidFill>
                              <a:srgbClr val="7030A0"/>
                            </a:solidFill>
                            <a:latin typeface="Cambria Math" panose="02040503050406030204" pitchFamily="18" charset="0"/>
                            <a:ea typeface="Cambria Math" panose="02040503050406030204" pitchFamily="18" charset="0"/>
                          </a:rPr>
                          <m:t>𝑡</m:t>
                        </m:r>
                      </m:e>
                    </m:d>
                    <m:r>
                      <a:rPr lang="de-DE" b="0" i="0" smtClean="0">
                        <a:solidFill>
                          <a:srgbClr val="7030A0"/>
                        </a:solidFill>
                        <a:latin typeface="Cambria Math" panose="02040503050406030204" pitchFamily="18" charset="0"/>
                        <a:ea typeface="Cambria Math" panose="02040503050406030204" pitchFamily="18" charset="0"/>
                      </a:rPr>
                      <m:t>=</m:t>
                    </m:r>
                    <m:nary>
                      <m:naryPr>
                        <m:ctrlPr>
                          <a:rPr lang="de-DE" i="1">
                            <a:solidFill>
                              <a:srgbClr val="7030A0"/>
                            </a:solidFill>
                            <a:latin typeface="Cambria Math" panose="02040503050406030204" pitchFamily="18" charset="0"/>
                            <a:ea typeface="Cambria Math" panose="02040503050406030204" pitchFamily="18" charset="0"/>
                          </a:rPr>
                        </m:ctrlPr>
                      </m:naryPr>
                      <m:sub>
                        <m:r>
                          <m:rPr>
                            <m:brk m:alnAt="23"/>
                          </m:rPr>
                          <a:rPr lang="de-DE"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ea typeface="Cambria Math" panose="02040503050406030204" pitchFamily="18" charset="0"/>
                          </a:rPr>
                          <m:t>∞</m:t>
                        </m:r>
                      </m:sub>
                      <m:sup>
                        <m:r>
                          <a:rPr lang="de-DE" i="1">
                            <a:solidFill>
                              <a:srgbClr val="7030A0"/>
                            </a:solidFill>
                            <a:latin typeface="Cambria Math" panose="02040503050406030204" pitchFamily="18" charset="0"/>
                            <a:ea typeface="Cambria Math" panose="02040503050406030204" pitchFamily="18" charset="0"/>
                          </a:rPr>
                          <m:t>𝑡</m:t>
                        </m:r>
                      </m:sup>
                      <m:e>
                        <m:sSub>
                          <m:sSubPr>
                            <m:ctrlPr>
                              <a:rPr lang="de-DE" i="1">
                                <a:solidFill>
                                  <a:srgbClr val="7030A0"/>
                                </a:solidFill>
                                <a:latin typeface="Cambria Math" panose="02040503050406030204" pitchFamily="18" charset="0"/>
                                <a:ea typeface="Cambria Math" panose="02040503050406030204" pitchFamily="18" charset="0"/>
                              </a:rPr>
                            </m:ctrlPr>
                          </m:sSubPr>
                          <m:e>
                            <m:r>
                              <a:rPr lang="de-DE" i="1">
                                <a:solidFill>
                                  <a:srgbClr val="7030A0"/>
                                </a:solidFill>
                                <a:latin typeface="Cambria Math" panose="02040503050406030204" pitchFamily="18" charset="0"/>
                                <a:ea typeface="Cambria Math" panose="02040503050406030204" pitchFamily="18" charset="0"/>
                              </a:rPr>
                              <m:t>𝑝</m:t>
                            </m:r>
                          </m:e>
                          <m:sub>
                            <m:r>
                              <a:rPr lang="de-DE" b="0" i="1" smtClean="0">
                                <a:solidFill>
                                  <a:srgbClr val="7030A0"/>
                                </a:solidFill>
                                <a:latin typeface="Cambria Math" panose="02040503050406030204" pitchFamily="18" charset="0"/>
                                <a:ea typeface="Cambria Math" panose="02040503050406030204" pitchFamily="18" charset="0"/>
                              </a:rPr>
                              <m:t>2</m:t>
                            </m:r>
                          </m:sub>
                        </m:sSub>
                        <m:d>
                          <m:dPr>
                            <m:ctrlPr>
                              <a:rPr lang="de-DE" i="1">
                                <a:solidFill>
                                  <a:srgbClr val="7030A0"/>
                                </a:solidFill>
                                <a:latin typeface="Cambria Math" panose="02040503050406030204" pitchFamily="18" charset="0"/>
                                <a:ea typeface="Cambria Math" panose="02040503050406030204" pitchFamily="18" charset="0"/>
                              </a:rPr>
                            </m:ctrlPr>
                          </m:dPr>
                          <m:e>
                            <m:r>
                              <a:rPr lang="de-DE" i="1">
                                <a:solidFill>
                                  <a:srgbClr val="7030A0"/>
                                </a:solidFill>
                                <a:latin typeface="Cambria Math" panose="02040503050406030204" pitchFamily="18" charset="0"/>
                                <a:ea typeface="Cambria Math" panose="02040503050406030204" pitchFamily="18" charset="0"/>
                              </a:rPr>
                              <m:t>𝑥</m:t>
                            </m:r>
                          </m:e>
                        </m:d>
                        <m:r>
                          <a:rPr lang="de-DE" b="0" i="1" smtClean="0">
                            <a:solidFill>
                              <a:srgbClr val="7030A0"/>
                            </a:solidFill>
                            <a:latin typeface="Cambria Math" panose="02040503050406030204" pitchFamily="18" charset="0"/>
                            <a:ea typeface="Cambria Math" panose="02040503050406030204" pitchFamily="18" charset="0"/>
                          </a:rPr>
                          <m:t>−</m:t>
                        </m:r>
                        <m:sSub>
                          <m:sSubPr>
                            <m:ctrlPr>
                              <a:rPr lang="de-DE" b="0" i="1" smtClean="0">
                                <a:solidFill>
                                  <a:srgbClr val="7030A0"/>
                                </a:solidFill>
                                <a:latin typeface="Cambria Math" panose="02040503050406030204" pitchFamily="18" charset="0"/>
                                <a:ea typeface="Cambria Math" panose="02040503050406030204" pitchFamily="18" charset="0"/>
                              </a:rPr>
                            </m:ctrlPr>
                          </m:sSubPr>
                          <m:e>
                            <m:r>
                              <a:rPr lang="de-DE" b="0" i="1" smtClean="0">
                                <a:solidFill>
                                  <a:srgbClr val="7030A0"/>
                                </a:solidFill>
                                <a:latin typeface="Cambria Math" panose="02040503050406030204" pitchFamily="18" charset="0"/>
                                <a:ea typeface="Cambria Math" panose="02040503050406030204" pitchFamily="18" charset="0"/>
                              </a:rPr>
                              <m:t>𝑝</m:t>
                            </m:r>
                          </m:e>
                          <m:sub>
                            <m:r>
                              <a:rPr lang="de-DE" b="0" i="1" smtClean="0">
                                <a:solidFill>
                                  <a:srgbClr val="7030A0"/>
                                </a:solidFill>
                                <a:latin typeface="Cambria Math" panose="02040503050406030204" pitchFamily="18" charset="0"/>
                                <a:ea typeface="Cambria Math" panose="02040503050406030204" pitchFamily="18" charset="0"/>
                              </a:rPr>
                              <m:t>1</m:t>
                            </m:r>
                          </m:sub>
                        </m:sSub>
                        <m:d>
                          <m:dPr>
                            <m:ctrlPr>
                              <a:rPr lang="de-DE" b="0" i="1" smtClean="0">
                                <a:solidFill>
                                  <a:srgbClr val="7030A0"/>
                                </a:solidFill>
                                <a:latin typeface="Cambria Math" panose="02040503050406030204" pitchFamily="18" charset="0"/>
                                <a:ea typeface="Cambria Math" panose="02040503050406030204" pitchFamily="18" charset="0"/>
                              </a:rPr>
                            </m:ctrlPr>
                          </m:dPr>
                          <m:e>
                            <m:r>
                              <a:rPr lang="de-DE" b="0" i="1" smtClean="0">
                                <a:solidFill>
                                  <a:srgbClr val="7030A0"/>
                                </a:solidFill>
                                <a:latin typeface="Cambria Math" panose="02040503050406030204" pitchFamily="18" charset="0"/>
                                <a:ea typeface="Cambria Math" panose="02040503050406030204" pitchFamily="18" charset="0"/>
                              </a:rPr>
                              <m:t>𝑥</m:t>
                            </m:r>
                          </m:e>
                        </m:d>
                        <m:r>
                          <a:rPr lang="de-DE" i="1">
                            <a:solidFill>
                              <a:srgbClr val="7030A0"/>
                            </a:solidFill>
                            <a:latin typeface="Cambria Math" panose="02040503050406030204" pitchFamily="18" charset="0"/>
                            <a:ea typeface="Cambria Math" panose="02040503050406030204" pitchFamily="18" charset="0"/>
                          </a:rPr>
                          <m:t>ⅆ</m:t>
                        </m:r>
                        <m:r>
                          <a:rPr lang="de-DE" i="1">
                            <a:solidFill>
                              <a:srgbClr val="7030A0"/>
                            </a:solidFill>
                            <a:latin typeface="Cambria Math" panose="02040503050406030204" pitchFamily="18" charset="0"/>
                            <a:ea typeface="Cambria Math" panose="02040503050406030204" pitchFamily="18" charset="0"/>
                          </a:rPr>
                          <m:t>𝑥</m:t>
                        </m:r>
                      </m:e>
                    </m:nary>
                    <m:r>
                      <a:rPr lang="de-DE" b="0" i="1" smtClean="0">
                        <a:solidFill>
                          <a:srgbClr val="7030A0"/>
                        </a:solidFill>
                        <a:latin typeface="Cambria Math" panose="02040503050406030204" pitchFamily="18" charset="0"/>
                        <a:ea typeface="Cambria Math" panose="02040503050406030204" pitchFamily="18" charset="0"/>
                      </a:rPr>
                      <m:t>≥0</m:t>
                    </m:r>
                  </m:oMath>
                </a14:m>
                <a:endParaRPr lang="de-DE" dirty="0"/>
              </a:p>
              <a:p>
                <a:pPr lvl="1"/>
                <a:r>
                  <a:rPr lang="de-DE" dirty="0"/>
                  <a:t>Mit einer strengen Ungleichung für ein Intervall</a:t>
                </a:r>
              </a:p>
              <a:p>
                <a:pPr lvl="1"/>
                <a:r>
                  <a:rPr lang="de-DE" dirty="0"/>
                  <a:t>Dann gilt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sSub>
                          <m:sSubPr>
                            <m:ctrlPr>
                              <a:rPr lang="de-DE" i="1">
                                <a:latin typeface="Cambria Math" panose="02040503050406030204" pitchFamily="18" charset="0"/>
                              </a:rPr>
                            </m:ctrlPr>
                          </m:sSubPr>
                          <m:e>
                            <m:r>
                              <a:rPr lang="de-DE" i="1" smtClean="0">
                                <a:latin typeface="Cambria Math" panose="02040503050406030204" pitchFamily="18" charset="0"/>
                              </a:rPr>
                              <m:t>𝑝</m:t>
                            </m:r>
                          </m:e>
                          <m:sub>
                            <m:r>
                              <a:rPr lang="de-DE" i="1">
                                <a:latin typeface="Cambria Math" panose="02040503050406030204" pitchFamily="18" charset="0"/>
                              </a:rPr>
                              <m:t>1</m:t>
                            </m:r>
                          </m:sub>
                        </m:sSub>
                      </m:sub>
                    </m:sSub>
                    <m:r>
                      <a:rPr lang="de-DE"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sSub>
                          <m:sSubPr>
                            <m:ctrlPr>
                              <a:rPr lang="de-DE" i="1">
                                <a:latin typeface="Cambria Math" panose="02040503050406030204" pitchFamily="18" charset="0"/>
                              </a:rPr>
                            </m:ctrlPr>
                          </m:sSubPr>
                          <m:e>
                            <m:r>
                              <a:rPr lang="de-DE" i="1">
                                <a:latin typeface="Cambria Math" panose="02040503050406030204" pitchFamily="18" charset="0"/>
                              </a:rPr>
                              <m:t>𝑝</m:t>
                            </m:r>
                          </m:e>
                          <m:sub>
                            <m:r>
                              <a:rPr lang="de-DE" i="1">
                                <a:latin typeface="Cambria Math" panose="02040503050406030204" pitchFamily="18" charset="0"/>
                              </a:rPr>
                              <m:t>2</m:t>
                            </m:r>
                          </m:sub>
                        </m:sSub>
                      </m:sub>
                    </m:sSub>
                  </m:oMath>
                </a14:m>
                <a:r>
                  <a:rPr lang="de-DE" dirty="0"/>
                  <a:t> (</a:t>
                </a:r>
                <a14:m>
                  <m:oMath xmlns:m="http://schemas.openxmlformats.org/officeDocument/2006/math">
                    <m:r>
                      <a:rPr lang="de-DE" i="1" smtClean="0">
                        <a:latin typeface="Cambria Math" panose="02040503050406030204" pitchFamily="18" charset="0"/>
                      </a:rPr>
                      <m:t>𝐸</m:t>
                    </m:r>
                  </m:oMath>
                </a14:m>
                <a:r>
                  <a:rPr lang="de-DE" dirty="0"/>
                  <a:t> bezieht sich auf den Erwartungswert)</a:t>
                </a:r>
              </a:p>
              <a:p>
                <a:r>
                  <a:rPr lang="de-DE" dirty="0"/>
                  <a:t>Beispiel:</a:t>
                </a:r>
              </a:p>
              <a:p>
                <a:pPr lvl="1">
                  <a:tabLst>
                    <a:tab pos="4445000" algn="l"/>
                  </a:tabLst>
                </a:pPr>
                <a:r>
                  <a:rPr lang="de-DE" dirty="0"/>
                  <a:t>Oben: A dominiert B stochastisch in zweiter Ordnung</a:t>
                </a:r>
              </a:p>
              <a:p>
                <a:pPr lvl="2">
                  <a:tabLst>
                    <a:tab pos="4445000" algn="l"/>
                  </a:tabLst>
                </a:pPr>
                <a:r>
                  <a:rPr lang="de-DE" dirty="0"/>
                  <a:t>Keine stochastische Dominanz erster Ordnung</a:t>
                </a:r>
              </a:p>
              <a:p>
                <a:pPr lvl="1">
                  <a:tabLst>
                    <a:tab pos="4445000" algn="l"/>
                  </a:tabLst>
                </a:pPr>
                <a:r>
                  <a:rPr lang="de-DE" dirty="0"/>
                  <a:t>Unten: Weder A noch B dominiert (</a:t>
                </a:r>
                <a14:m>
                  <m:oMath xmlns:m="http://schemas.openxmlformats.org/officeDocument/2006/math">
                    <m:r>
                      <a:rPr lang="de-DE" i="1">
                        <a:latin typeface="Cambria Math" panose="02040503050406030204" pitchFamily="18" charset="0"/>
                        <a:ea typeface="Cambria Math" panose="02040503050406030204" pitchFamily="18" charset="0"/>
                      </a:rPr>
                      <m:t>𝐷</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r>
                      <a:rPr lang="de-DE" b="0" i="1" smtClean="0">
                        <a:latin typeface="Cambria Math" panose="02040503050406030204" pitchFamily="18" charset="0"/>
                        <a:ea typeface="Cambria Math" panose="02040503050406030204" pitchFamily="18" charset="0"/>
                      </a:rPr>
                      <m:t>&lt;0</m:t>
                    </m:r>
                  </m:oMath>
                </a14:m>
                <a:r>
                  <a:rPr lang="de-DE" dirty="0"/>
                  <a:t>)</a:t>
                </a:r>
              </a:p>
              <a:p>
                <a:endParaRPr lang="de-DE" dirty="0"/>
              </a:p>
              <a:p>
                <a:endParaRPr lang="de-DE" dirty="0"/>
              </a:p>
            </p:txBody>
          </p:sp>
        </mc:Choice>
        <mc:Fallback xmlns="">
          <p:sp>
            <p:nvSpPr>
              <p:cNvPr id="6" name="Content Placeholder 5">
                <a:extLst>
                  <a:ext uri="{FF2B5EF4-FFF2-40B4-BE49-F238E27FC236}">
                    <a16:creationId xmlns:a16="http://schemas.microsoft.com/office/drawing/2014/main" id="{32678A25-7F8D-FC44-BDA7-26A51712459F}"/>
                  </a:ext>
                </a:extLst>
              </p:cNvPr>
              <p:cNvSpPr>
                <a:spLocks noGrp="1" noRot="1" noChangeAspect="1" noMove="1" noResize="1" noEditPoints="1" noAdjustHandles="1" noChangeArrowheads="1" noChangeShapeType="1" noTextEdit="1"/>
              </p:cNvSpPr>
              <p:nvPr>
                <p:ph idx="1"/>
              </p:nvPr>
            </p:nvSpPr>
            <p:spPr>
              <a:xfrm>
                <a:off x="360000" y="1665066"/>
                <a:ext cx="7404380" cy="4240848"/>
              </a:xfrm>
              <a:blipFill>
                <a:blip r:embed="rId3"/>
                <a:stretch>
                  <a:fillRect l="-2226" t="-22090" r="-2226"/>
                </a:stretch>
              </a:blipFill>
            </p:spPr>
            <p:txBody>
              <a:bodyPr/>
              <a:lstStyle/>
              <a:p>
                <a:r>
                  <a:rPr lang="de-DE">
                    <a:noFill/>
                  </a:rPr>
                  <a:t> </a:t>
                </a:r>
              </a:p>
            </p:txBody>
          </p:sp>
        </mc:Fallback>
      </mc:AlternateContent>
      <p:sp>
        <p:nvSpPr>
          <p:cNvPr id="3" name="Slide Number Placeholder 2">
            <a:extLst>
              <a:ext uri="{FF2B5EF4-FFF2-40B4-BE49-F238E27FC236}">
                <a16:creationId xmlns:a16="http://schemas.microsoft.com/office/drawing/2014/main" id="{87BA4A47-B9C1-294F-AB45-323099B295FC}"/>
              </a:ext>
            </a:extLst>
          </p:cNvPr>
          <p:cNvSpPr>
            <a:spLocks noGrp="1"/>
          </p:cNvSpPr>
          <p:nvPr>
            <p:ph type="sldNum" sz="quarter" idx="4"/>
          </p:nvPr>
        </p:nvSpPr>
        <p:spPr/>
        <p:txBody>
          <a:bodyPr/>
          <a:lstStyle/>
          <a:p>
            <a:fld id="{67C9959E-8E6B-B04C-9955-EA096F41CA7A}" type="slidenum">
              <a:rPr lang="de-DE" smtClean="0"/>
              <a:pPr/>
              <a:t>24</a:t>
            </a:fld>
            <a:endParaRPr lang="de-DE" dirty="0"/>
          </a:p>
        </p:txBody>
      </p:sp>
      <p:sp>
        <p:nvSpPr>
          <p:cNvPr id="5" name="Rectangle 4">
            <a:extLst>
              <a:ext uri="{FF2B5EF4-FFF2-40B4-BE49-F238E27FC236}">
                <a16:creationId xmlns:a16="http://schemas.microsoft.com/office/drawing/2014/main" id="{C7B794F6-B9C9-9447-9E87-1B120BB37B05}"/>
              </a:ext>
            </a:extLst>
          </p:cNvPr>
          <p:cNvSpPr/>
          <p:nvPr/>
        </p:nvSpPr>
        <p:spPr>
          <a:xfrm>
            <a:off x="3536950" y="6428135"/>
            <a:ext cx="5126815" cy="253916"/>
          </a:xfrm>
          <a:prstGeom prst="rect">
            <a:avLst/>
          </a:prstGeom>
        </p:spPr>
        <p:txBody>
          <a:bodyPr wrap="square">
            <a:spAutoFit/>
          </a:bodyPr>
          <a:lstStyle/>
          <a:p>
            <a:pPr algn="ctr"/>
            <a:r>
              <a:rPr lang="de-DE" sz="1050" dirty="0">
                <a:solidFill>
                  <a:schemeClr val="tx1">
                    <a:lumMod val="60000"/>
                    <a:lumOff val="40000"/>
                  </a:schemeClr>
                </a:solidFill>
              </a:rPr>
              <a:t>Abbildungen: </a:t>
            </a:r>
            <a:r>
              <a:rPr lang="de-DE" sz="1050" dirty="0">
                <a:solidFill>
                  <a:schemeClr val="tx1">
                    <a:lumMod val="60000"/>
                    <a:lumOff val="40000"/>
                  </a:schemeClr>
                </a:solidFill>
                <a:hlinkClick r:id="rId4">
                  <a:extLst>
                    <a:ext uri="{A12FA001-AC4F-418D-AE19-62706E023703}">
                      <ahyp:hlinkClr xmlns:ahyp="http://schemas.microsoft.com/office/drawing/2018/hyperlinkcolor" val="tx"/>
                    </a:ext>
                  </a:extLst>
                </a:hlinkClick>
              </a:rPr>
              <a:t>https://www.vosesoftware.com/riskwiki/Stochasticdominancetests.php</a:t>
            </a:r>
            <a:r>
              <a:rPr lang="de-DE" sz="1050" dirty="0">
                <a:solidFill>
                  <a:schemeClr val="tx1">
                    <a:lumMod val="60000"/>
                    <a:lumOff val="40000"/>
                  </a:schemeClr>
                </a:solidFill>
              </a:rPr>
              <a:t> (t=z)</a:t>
            </a:r>
          </a:p>
        </p:txBody>
      </p:sp>
      <p:sp>
        <p:nvSpPr>
          <p:cNvPr id="9" name="Rectangle 8">
            <a:extLst>
              <a:ext uri="{FF2B5EF4-FFF2-40B4-BE49-F238E27FC236}">
                <a16:creationId xmlns:a16="http://schemas.microsoft.com/office/drawing/2014/main" id="{E96DFD3D-41AF-6843-949B-29209EDF137E}"/>
              </a:ext>
            </a:extLst>
          </p:cNvPr>
          <p:cNvSpPr/>
          <p:nvPr/>
        </p:nvSpPr>
        <p:spPr>
          <a:xfrm>
            <a:off x="3536950" y="6225545"/>
            <a:ext cx="5130800" cy="261610"/>
          </a:xfrm>
          <a:prstGeom prst="rect">
            <a:avLst/>
          </a:prstGeom>
        </p:spPr>
        <p:txBody>
          <a:bodyPr wrap="square">
            <a:spAutoFit/>
          </a:bodyPr>
          <a:lstStyle/>
          <a:p>
            <a:pPr algn="ctr"/>
            <a:r>
              <a:rPr lang="de-DE" sz="1050" dirty="0">
                <a:solidFill>
                  <a:schemeClr val="tx1">
                    <a:lumMod val="60000"/>
                    <a:lumOff val="40000"/>
                  </a:schemeClr>
                </a:solidFill>
                <a:hlinkClick r:id="rId5">
                  <a:extLst>
                    <a:ext uri="{A12FA001-AC4F-418D-AE19-62706E023703}">
                      <ahyp:hlinkClr xmlns:ahyp="http://schemas.microsoft.com/office/drawing/2018/hyperlinkcolor" val="tx"/>
                    </a:ext>
                  </a:extLst>
                </a:hlinkClick>
              </a:rPr>
              <a:t>https://people.duke.edu/~dgraham/ECO_463/Handouts/StochasticDominance.pdf</a:t>
            </a:r>
            <a:r>
              <a:rPr lang="de-DE" sz="1050" dirty="0">
                <a:solidFill>
                  <a:schemeClr val="tx1">
                    <a:lumMod val="60000"/>
                    <a:lumOff val="40000"/>
                  </a:schemeClr>
                </a:solidFill>
              </a:rPr>
              <a:t> </a:t>
            </a:r>
          </a:p>
        </p:txBody>
      </p:sp>
      <p:sp>
        <p:nvSpPr>
          <p:cNvPr id="15" name="Date Placeholder 14">
            <a:extLst>
              <a:ext uri="{FF2B5EF4-FFF2-40B4-BE49-F238E27FC236}">
                <a16:creationId xmlns:a16="http://schemas.microsoft.com/office/drawing/2014/main" id="{ACD4EE68-2170-F444-859A-160D130A2316}"/>
              </a:ext>
            </a:extLst>
          </p:cNvPr>
          <p:cNvSpPr>
            <a:spLocks noGrp="1"/>
          </p:cNvSpPr>
          <p:nvPr>
            <p:ph type="dt" sz="half" idx="2"/>
          </p:nvPr>
        </p:nvSpPr>
        <p:spPr/>
        <p:txBody>
          <a:bodyPr/>
          <a:lstStyle/>
          <a:p>
            <a:r>
              <a:rPr lang="de-DE" dirty="0"/>
              <a:t>Entscheidungstheorie</a:t>
            </a:r>
          </a:p>
        </p:txBody>
      </p:sp>
      <p:sp>
        <p:nvSpPr>
          <p:cNvPr id="16" name="Footer Placeholder 15">
            <a:extLst>
              <a:ext uri="{FF2B5EF4-FFF2-40B4-BE49-F238E27FC236}">
                <a16:creationId xmlns:a16="http://schemas.microsoft.com/office/drawing/2014/main" id="{41D78D90-5F67-0343-B57C-FA9071BC22FA}"/>
              </a:ext>
            </a:extLst>
          </p:cNvPr>
          <p:cNvSpPr>
            <a:spLocks noGrp="1"/>
          </p:cNvSpPr>
          <p:nvPr>
            <p:ph type="ftr" sz="quarter" idx="3"/>
          </p:nvPr>
        </p:nvSpPr>
        <p:spPr/>
        <p:txBody>
          <a:bodyPr/>
          <a:lstStyle/>
          <a:p>
            <a:r>
              <a:rPr lang="de-DE" dirty="0"/>
              <a:t>Tanya Braun</a:t>
            </a:r>
          </a:p>
        </p:txBody>
      </p:sp>
      <p:grpSp>
        <p:nvGrpSpPr>
          <p:cNvPr id="17" name="Group 16">
            <a:extLst>
              <a:ext uri="{FF2B5EF4-FFF2-40B4-BE49-F238E27FC236}">
                <a16:creationId xmlns:a16="http://schemas.microsoft.com/office/drawing/2014/main" id="{10CE6F9F-2B63-A64A-A642-2A952EDBB164}"/>
              </a:ext>
            </a:extLst>
          </p:cNvPr>
          <p:cNvGrpSpPr/>
          <p:nvPr/>
        </p:nvGrpSpPr>
        <p:grpSpPr>
          <a:xfrm>
            <a:off x="8591567" y="1663107"/>
            <a:ext cx="3251200" cy="1981200"/>
            <a:chOff x="4589125" y="3923774"/>
            <a:chExt cx="3251200" cy="1981200"/>
          </a:xfrm>
        </p:grpSpPr>
        <p:grpSp>
          <p:nvGrpSpPr>
            <p:cNvPr id="27" name="Group 26">
              <a:extLst>
                <a:ext uri="{FF2B5EF4-FFF2-40B4-BE49-F238E27FC236}">
                  <a16:creationId xmlns:a16="http://schemas.microsoft.com/office/drawing/2014/main" id="{8E81497A-5887-B248-98FC-C238C4A49628}"/>
                </a:ext>
              </a:extLst>
            </p:cNvPr>
            <p:cNvGrpSpPr/>
            <p:nvPr/>
          </p:nvGrpSpPr>
          <p:grpSpPr>
            <a:xfrm>
              <a:off x="4589125" y="3923774"/>
              <a:ext cx="3251200" cy="1981200"/>
              <a:chOff x="1320800" y="4065997"/>
              <a:chExt cx="3251200" cy="1981200"/>
            </a:xfrm>
          </p:grpSpPr>
          <p:pic>
            <p:nvPicPr>
              <p:cNvPr id="28" name="Picture 27">
                <a:extLst>
                  <a:ext uri="{FF2B5EF4-FFF2-40B4-BE49-F238E27FC236}">
                    <a16:creationId xmlns:a16="http://schemas.microsoft.com/office/drawing/2014/main" id="{3B238DEC-F57E-A448-A79E-AC60405D77FE}"/>
                  </a:ext>
                </a:extLst>
              </p:cNvPr>
              <p:cNvPicPr>
                <a:picLocks noChangeAspect="1"/>
              </p:cNvPicPr>
              <p:nvPr/>
            </p:nvPicPr>
            <p:blipFill>
              <a:blip r:embed="rId6"/>
              <a:stretch>
                <a:fillRect/>
              </a:stretch>
            </p:blipFill>
            <p:spPr>
              <a:xfrm>
                <a:off x="1320800" y="4065997"/>
                <a:ext cx="3251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a:extLst>
                  <a:ext uri="{FF2B5EF4-FFF2-40B4-BE49-F238E27FC236}">
                    <a16:creationId xmlns:a16="http://schemas.microsoft.com/office/drawing/2014/main" id="{3EBABF3F-80F6-6F43-8D6E-F9C2F0B246FA}"/>
                  </a:ext>
                </a:extLst>
              </p:cNvPr>
              <p:cNvSpPr txBox="1"/>
              <p:nvPr/>
            </p:nvSpPr>
            <p:spPr>
              <a:xfrm>
                <a:off x="4475110" y="4767486"/>
                <a:ext cx="46601" cy="211203"/>
              </a:xfrm>
              <a:prstGeom prst="rect">
                <a:avLst/>
              </a:prstGeom>
              <a:solidFill>
                <a:srgbClr val="FFFFFF"/>
              </a:solidFill>
            </p:spPr>
            <p:txBody>
              <a:bodyPr wrap="none" lIns="7200" tIns="36000" rIns="7200" bIns="36000" rtlCol="0">
                <a:spAutoFit/>
              </a:bodyPr>
              <a:lstStyle/>
              <a:p>
                <a:r>
                  <a:rPr lang="de-DE" sz="900" dirty="0">
                    <a:latin typeface="Helvetica Light" panose="020B0403020202020204" pitchFamily="34" charset="0"/>
                  </a:rPr>
                  <a:t>t</a:t>
                </a:r>
              </a:p>
            </p:txBody>
          </p:sp>
          <p:sp>
            <p:nvSpPr>
              <p:cNvPr id="30" name="TextBox 29">
                <a:extLst>
                  <a:ext uri="{FF2B5EF4-FFF2-40B4-BE49-F238E27FC236}">
                    <a16:creationId xmlns:a16="http://schemas.microsoft.com/office/drawing/2014/main" id="{8ABC18CD-DF02-3E44-9DC9-E45A080E6F83}"/>
                  </a:ext>
                </a:extLst>
              </p:cNvPr>
              <p:cNvSpPr txBox="1"/>
              <p:nvPr/>
            </p:nvSpPr>
            <p:spPr>
              <a:xfrm>
                <a:off x="3937168" y="4562605"/>
                <a:ext cx="35380" cy="92333"/>
              </a:xfrm>
              <a:prstGeom prst="rect">
                <a:avLst/>
              </a:prstGeom>
              <a:solidFill>
                <a:schemeClr val="bg1"/>
              </a:solidFill>
            </p:spPr>
            <p:txBody>
              <a:bodyPr wrap="none" lIns="7200" tIns="0" rIns="7200" bIns="0" rtlCol="0">
                <a:spAutoFit/>
              </a:bodyPr>
              <a:lstStyle/>
              <a:p>
                <a:r>
                  <a:rPr lang="de-DE" sz="600" dirty="0">
                    <a:latin typeface="Helvetica Light" panose="020B0403020202020204" pitchFamily="34" charset="0"/>
                  </a:rPr>
                  <a:t>t</a:t>
                </a:r>
              </a:p>
            </p:txBody>
          </p:sp>
        </p:grpSp>
        <p:sp>
          <p:nvSpPr>
            <p:cNvPr id="35" name="Freeform 34">
              <a:extLst>
                <a:ext uri="{FF2B5EF4-FFF2-40B4-BE49-F238E27FC236}">
                  <a16:creationId xmlns:a16="http://schemas.microsoft.com/office/drawing/2014/main" id="{75479072-BDF0-CE42-BBEF-9CDD2137B964}"/>
                </a:ext>
              </a:extLst>
            </p:cNvPr>
            <p:cNvSpPr/>
            <p:nvPr/>
          </p:nvSpPr>
          <p:spPr>
            <a:xfrm>
              <a:off x="5001774" y="3997559"/>
              <a:ext cx="2479431" cy="1547447"/>
            </a:xfrm>
            <a:custGeom>
              <a:avLst/>
              <a:gdLst>
                <a:gd name="connsiteX0" fmla="*/ 0 w 2479431"/>
                <a:gd name="connsiteY0" fmla="*/ 1547447 h 1547447"/>
                <a:gd name="connsiteX1" fmla="*/ 109904 w 2479431"/>
                <a:gd name="connsiteY1" fmla="*/ 1525466 h 1547447"/>
                <a:gd name="connsiteX2" fmla="*/ 167054 w 2479431"/>
                <a:gd name="connsiteY2" fmla="*/ 1463920 h 1547447"/>
                <a:gd name="connsiteX3" fmla="*/ 250581 w 2479431"/>
                <a:gd name="connsiteY3" fmla="*/ 1358412 h 1547447"/>
                <a:gd name="connsiteX4" fmla="*/ 338504 w 2479431"/>
                <a:gd name="connsiteY4" fmla="*/ 1195754 h 1547447"/>
                <a:gd name="connsiteX5" fmla="*/ 452804 w 2479431"/>
                <a:gd name="connsiteY5" fmla="*/ 949570 h 1547447"/>
                <a:gd name="connsiteX6" fmla="*/ 571500 w 2479431"/>
                <a:gd name="connsiteY6" fmla="*/ 738554 h 1547447"/>
                <a:gd name="connsiteX7" fmla="*/ 681404 w 2479431"/>
                <a:gd name="connsiteY7" fmla="*/ 540727 h 1547447"/>
                <a:gd name="connsiteX8" fmla="*/ 778119 w 2479431"/>
                <a:gd name="connsiteY8" fmla="*/ 422031 h 1547447"/>
                <a:gd name="connsiteX9" fmla="*/ 879231 w 2479431"/>
                <a:gd name="connsiteY9" fmla="*/ 290147 h 1547447"/>
                <a:gd name="connsiteX10" fmla="*/ 945173 w 2479431"/>
                <a:gd name="connsiteY10" fmla="*/ 232997 h 1547447"/>
                <a:gd name="connsiteX11" fmla="*/ 1055077 w 2479431"/>
                <a:gd name="connsiteY11" fmla="*/ 162658 h 1547447"/>
                <a:gd name="connsiteX12" fmla="*/ 1160585 w 2479431"/>
                <a:gd name="connsiteY12" fmla="*/ 105508 h 1547447"/>
                <a:gd name="connsiteX13" fmla="*/ 1257300 w 2479431"/>
                <a:gd name="connsiteY13" fmla="*/ 79131 h 1547447"/>
                <a:gd name="connsiteX14" fmla="*/ 1428750 w 2479431"/>
                <a:gd name="connsiteY14" fmla="*/ 35170 h 1547447"/>
                <a:gd name="connsiteX15" fmla="*/ 1630973 w 2479431"/>
                <a:gd name="connsiteY15" fmla="*/ 13189 h 1547447"/>
                <a:gd name="connsiteX16" fmla="*/ 1833196 w 2479431"/>
                <a:gd name="connsiteY16" fmla="*/ 4397 h 1547447"/>
                <a:gd name="connsiteX17" fmla="*/ 2479431 w 2479431"/>
                <a:gd name="connsiteY17" fmla="*/ 0 h 154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9431" h="1547447">
                  <a:moveTo>
                    <a:pt x="0" y="1547447"/>
                  </a:moveTo>
                  <a:cubicBezTo>
                    <a:pt x="41031" y="1543417"/>
                    <a:pt x="82062" y="1539387"/>
                    <a:pt x="109904" y="1525466"/>
                  </a:cubicBezTo>
                  <a:cubicBezTo>
                    <a:pt x="137746" y="1511545"/>
                    <a:pt x="143608" y="1491762"/>
                    <a:pt x="167054" y="1463920"/>
                  </a:cubicBezTo>
                  <a:cubicBezTo>
                    <a:pt x="190500" y="1436078"/>
                    <a:pt x="222006" y="1403106"/>
                    <a:pt x="250581" y="1358412"/>
                  </a:cubicBezTo>
                  <a:cubicBezTo>
                    <a:pt x="279156" y="1313718"/>
                    <a:pt x="304800" y="1263894"/>
                    <a:pt x="338504" y="1195754"/>
                  </a:cubicBezTo>
                  <a:cubicBezTo>
                    <a:pt x="372208" y="1127614"/>
                    <a:pt x="413971" y="1025770"/>
                    <a:pt x="452804" y="949570"/>
                  </a:cubicBezTo>
                  <a:cubicBezTo>
                    <a:pt x="491637" y="873370"/>
                    <a:pt x="533400" y="806694"/>
                    <a:pt x="571500" y="738554"/>
                  </a:cubicBezTo>
                  <a:cubicBezTo>
                    <a:pt x="609600" y="670414"/>
                    <a:pt x="646968" y="593481"/>
                    <a:pt x="681404" y="540727"/>
                  </a:cubicBezTo>
                  <a:cubicBezTo>
                    <a:pt x="715840" y="487973"/>
                    <a:pt x="745148" y="463794"/>
                    <a:pt x="778119" y="422031"/>
                  </a:cubicBezTo>
                  <a:cubicBezTo>
                    <a:pt x="811090" y="380268"/>
                    <a:pt x="851389" y="321653"/>
                    <a:pt x="879231" y="290147"/>
                  </a:cubicBezTo>
                  <a:cubicBezTo>
                    <a:pt x="907073" y="258641"/>
                    <a:pt x="915865" y="254245"/>
                    <a:pt x="945173" y="232997"/>
                  </a:cubicBezTo>
                  <a:cubicBezTo>
                    <a:pt x="974481" y="211749"/>
                    <a:pt x="1019175" y="183906"/>
                    <a:pt x="1055077" y="162658"/>
                  </a:cubicBezTo>
                  <a:cubicBezTo>
                    <a:pt x="1090979" y="141410"/>
                    <a:pt x="1126881" y="119429"/>
                    <a:pt x="1160585" y="105508"/>
                  </a:cubicBezTo>
                  <a:cubicBezTo>
                    <a:pt x="1194289" y="91587"/>
                    <a:pt x="1257300" y="79131"/>
                    <a:pt x="1257300" y="79131"/>
                  </a:cubicBezTo>
                  <a:cubicBezTo>
                    <a:pt x="1301994" y="67408"/>
                    <a:pt x="1366471" y="46160"/>
                    <a:pt x="1428750" y="35170"/>
                  </a:cubicBezTo>
                  <a:cubicBezTo>
                    <a:pt x="1491029" y="24180"/>
                    <a:pt x="1563565" y="18318"/>
                    <a:pt x="1630973" y="13189"/>
                  </a:cubicBezTo>
                  <a:cubicBezTo>
                    <a:pt x="1698381" y="8060"/>
                    <a:pt x="1833196" y="4397"/>
                    <a:pt x="1833196" y="4397"/>
                  </a:cubicBezTo>
                  <a:lnTo>
                    <a:pt x="2479431" y="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6" name="Straight Connector 35">
              <a:extLst>
                <a:ext uri="{FF2B5EF4-FFF2-40B4-BE49-F238E27FC236}">
                  <a16:creationId xmlns:a16="http://schemas.microsoft.com/office/drawing/2014/main" id="{FD2C895C-7CEE-024A-B48D-C4917AE1189D}"/>
                </a:ext>
              </a:extLst>
            </p:cNvPr>
            <p:cNvCxnSpPr/>
            <p:nvPr/>
          </p:nvCxnSpPr>
          <p:spPr>
            <a:xfrm>
              <a:off x="6930506" y="4341639"/>
              <a:ext cx="18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E372191E-164B-2C4D-AAD1-2520AD69E3C3}"/>
                </a:ext>
              </a:extLst>
            </p:cNvPr>
            <p:cNvSpPr/>
            <p:nvPr/>
          </p:nvSpPr>
          <p:spPr>
            <a:xfrm>
              <a:off x="4927039" y="4195578"/>
              <a:ext cx="2562958" cy="1355849"/>
            </a:xfrm>
            <a:custGeom>
              <a:avLst/>
              <a:gdLst>
                <a:gd name="connsiteX0" fmla="*/ 0 w 2562958"/>
                <a:gd name="connsiteY0" fmla="*/ 1355004 h 1355849"/>
                <a:gd name="connsiteX1" fmla="*/ 79131 w 2562958"/>
                <a:gd name="connsiteY1" fmla="*/ 1355004 h 1355849"/>
                <a:gd name="connsiteX2" fmla="*/ 180243 w 2562958"/>
                <a:gd name="connsiteY2" fmla="*/ 1346211 h 1355849"/>
                <a:gd name="connsiteX3" fmla="*/ 228600 w 2562958"/>
                <a:gd name="connsiteY3" fmla="*/ 1315438 h 1355849"/>
                <a:gd name="connsiteX4" fmla="*/ 272562 w 2562958"/>
                <a:gd name="connsiteY4" fmla="*/ 1267081 h 1355849"/>
                <a:gd name="connsiteX5" fmla="*/ 298939 w 2562958"/>
                <a:gd name="connsiteY5" fmla="*/ 1196742 h 1355849"/>
                <a:gd name="connsiteX6" fmla="*/ 347297 w 2562958"/>
                <a:gd name="connsiteY6" fmla="*/ 1100027 h 1355849"/>
                <a:gd name="connsiteX7" fmla="*/ 386862 w 2562958"/>
                <a:gd name="connsiteY7" fmla="*/ 998915 h 1355849"/>
                <a:gd name="connsiteX8" fmla="*/ 422031 w 2562958"/>
                <a:gd name="connsiteY8" fmla="*/ 880219 h 1355849"/>
                <a:gd name="connsiteX9" fmla="*/ 461597 w 2562958"/>
                <a:gd name="connsiteY9" fmla="*/ 708769 h 1355849"/>
                <a:gd name="connsiteX10" fmla="*/ 531935 w 2562958"/>
                <a:gd name="connsiteY10" fmla="*/ 506546 h 1355849"/>
                <a:gd name="connsiteX11" fmla="*/ 584689 w 2562958"/>
                <a:gd name="connsiteY11" fmla="*/ 330700 h 1355849"/>
                <a:gd name="connsiteX12" fmla="*/ 619858 w 2562958"/>
                <a:gd name="connsiteY12" fmla="*/ 198815 h 1355849"/>
                <a:gd name="connsiteX13" fmla="*/ 681404 w 2562958"/>
                <a:gd name="connsiteY13" fmla="*/ 97704 h 1355849"/>
                <a:gd name="connsiteX14" fmla="*/ 751743 w 2562958"/>
                <a:gd name="connsiteY14" fmla="*/ 18573 h 1355849"/>
                <a:gd name="connsiteX15" fmla="*/ 791308 w 2562958"/>
                <a:gd name="connsiteY15" fmla="*/ 988 h 1355849"/>
                <a:gd name="connsiteX16" fmla="*/ 822081 w 2562958"/>
                <a:gd name="connsiteY16" fmla="*/ 5385 h 1355849"/>
                <a:gd name="connsiteX17" fmla="*/ 861647 w 2562958"/>
                <a:gd name="connsiteY17" fmla="*/ 31761 h 1355849"/>
                <a:gd name="connsiteX18" fmla="*/ 905608 w 2562958"/>
                <a:gd name="connsiteY18" fmla="*/ 66931 h 1355849"/>
                <a:gd name="connsiteX19" fmla="*/ 984739 w 2562958"/>
                <a:gd name="connsiteY19" fmla="*/ 154854 h 1355849"/>
                <a:gd name="connsiteX20" fmla="*/ 1107831 w 2562958"/>
                <a:gd name="connsiteY20" fmla="*/ 313115 h 1355849"/>
                <a:gd name="connsiteX21" fmla="*/ 1213339 w 2562958"/>
                <a:gd name="connsiteY21" fmla="*/ 436208 h 1355849"/>
                <a:gd name="connsiteX22" fmla="*/ 1340827 w 2562958"/>
                <a:gd name="connsiteY22" fmla="*/ 546111 h 1355849"/>
                <a:gd name="connsiteX23" fmla="*/ 1455127 w 2562958"/>
                <a:gd name="connsiteY23" fmla="*/ 620846 h 1355849"/>
                <a:gd name="connsiteX24" fmla="*/ 1565031 w 2562958"/>
                <a:gd name="connsiteY24" fmla="*/ 664808 h 1355849"/>
                <a:gd name="connsiteX25" fmla="*/ 1745274 w 2562958"/>
                <a:gd name="connsiteY25" fmla="*/ 704373 h 1355849"/>
                <a:gd name="connsiteX26" fmla="*/ 1987062 w 2562958"/>
                <a:gd name="connsiteY26" fmla="*/ 726354 h 1355849"/>
                <a:gd name="connsiteX27" fmla="*/ 2281604 w 2562958"/>
                <a:gd name="connsiteY27" fmla="*/ 735146 h 1355849"/>
                <a:gd name="connsiteX28" fmla="*/ 2562958 w 2562958"/>
                <a:gd name="connsiteY28" fmla="*/ 739542 h 1355849"/>
                <a:gd name="connsiteX0" fmla="*/ 0 w 2562958"/>
                <a:gd name="connsiteY0" fmla="*/ 1355004 h 1355849"/>
                <a:gd name="connsiteX1" fmla="*/ 79131 w 2562958"/>
                <a:gd name="connsiteY1" fmla="*/ 1355004 h 1355849"/>
                <a:gd name="connsiteX2" fmla="*/ 180243 w 2562958"/>
                <a:gd name="connsiteY2" fmla="*/ 1346211 h 1355849"/>
                <a:gd name="connsiteX3" fmla="*/ 228600 w 2562958"/>
                <a:gd name="connsiteY3" fmla="*/ 1315438 h 1355849"/>
                <a:gd name="connsiteX4" fmla="*/ 272562 w 2562958"/>
                <a:gd name="connsiteY4" fmla="*/ 1267081 h 1355849"/>
                <a:gd name="connsiteX5" fmla="*/ 298939 w 2562958"/>
                <a:gd name="connsiteY5" fmla="*/ 1196742 h 1355849"/>
                <a:gd name="connsiteX6" fmla="*/ 347297 w 2562958"/>
                <a:gd name="connsiteY6" fmla="*/ 1100027 h 1355849"/>
                <a:gd name="connsiteX7" fmla="*/ 386862 w 2562958"/>
                <a:gd name="connsiteY7" fmla="*/ 998915 h 1355849"/>
                <a:gd name="connsiteX8" fmla="*/ 422031 w 2562958"/>
                <a:gd name="connsiteY8" fmla="*/ 880219 h 1355849"/>
                <a:gd name="connsiteX9" fmla="*/ 461597 w 2562958"/>
                <a:gd name="connsiteY9" fmla="*/ 708769 h 1355849"/>
                <a:gd name="connsiteX10" fmla="*/ 531935 w 2562958"/>
                <a:gd name="connsiteY10" fmla="*/ 506546 h 1355849"/>
                <a:gd name="connsiteX11" fmla="*/ 584689 w 2562958"/>
                <a:gd name="connsiteY11" fmla="*/ 330700 h 1355849"/>
                <a:gd name="connsiteX12" fmla="*/ 623516 w 2562958"/>
                <a:gd name="connsiteY12" fmla="*/ 206130 h 1355849"/>
                <a:gd name="connsiteX13" fmla="*/ 681404 w 2562958"/>
                <a:gd name="connsiteY13" fmla="*/ 97704 h 1355849"/>
                <a:gd name="connsiteX14" fmla="*/ 751743 w 2562958"/>
                <a:gd name="connsiteY14" fmla="*/ 18573 h 1355849"/>
                <a:gd name="connsiteX15" fmla="*/ 791308 w 2562958"/>
                <a:gd name="connsiteY15" fmla="*/ 988 h 1355849"/>
                <a:gd name="connsiteX16" fmla="*/ 822081 w 2562958"/>
                <a:gd name="connsiteY16" fmla="*/ 5385 h 1355849"/>
                <a:gd name="connsiteX17" fmla="*/ 861647 w 2562958"/>
                <a:gd name="connsiteY17" fmla="*/ 31761 h 1355849"/>
                <a:gd name="connsiteX18" fmla="*/ 905608 w 2562958"/>
                <a:gd name="connsiteY18" fmla="*/ 66931 h 1355849"/>
                <a:gd name="connsiteX19" fmla="*/ 984739 w 2562958"/>
                <a:gd name="connsiteY19" fmla="*/ 154854 h 1355849"/>
                <a:gd name="connsiteX20" fmla="*/ 1107831 w 2562958"/>
                <a:gd name="connsiteY20" fmla="*/ 313115 h 1355849"/>
                <a:gd name="connsiteX21" fmla="*/ 1213339 w 2562958"/>
                <a:gd name="connsiteY21" fmla="*/ 436208 h 1355849"/>
                <a:gd name="connsiteX22" fmla="*/ 1340827 w 2562958"/>
                <a:gd name="connsiteY22" fmla="*/ 546111 h 1355849"/>
                <a:gd name="connsiteX23" fmla="*/ 1455127 w 2562958"/>
                <a:gd name="connsiteY23" fmla="*/ 620846 h 1355849"/>
                <a:gd name="connsiteX24" fmla="*/ 1565031 w 2562958"/>
                <a:gd name="connsiteY24" fmla="*/ 664808 h 1355849"/>
                <a:gd name="connsiteX25" fmla="*/ 1745274 w 2562958"/>
                <a:gd name="connsiteY25" fmla="*/ 704373 h 1355849"/>
                <a:gd name="connsiteX26" fmla="*/ 1987062 w 2562958"/>
                <a:gd name="connsiteY26" fmla="*/ 726354 h 1355849"/>
                <a:gd name="connsiteX27" fmla="*/ 2281604 w 2562958"/>
                <a:gd name="connsiteY27" fmla="*/ 735146 h 1355849"/>
                <a:gd name="connsiteX28" fmla="*/ 2562958 w 2562958"/>
                <a:gd name="connsiteY28" fmla="*/ 739542 h 1355849"/>
                <a:gd name="connsiteX0" fmla="*/ 0 w 2562958"/>
                <a:gd name="connsiteY0" fmla="*/ 1355004 h 1355849"/>
                <a:gd name="connsiteX1" fmla="*/ 79131 w 2562958"/>
                <a:gd name="connsiteY1" fmla="*/ 1355004 h 1355849"/>
                <a:gd name="connsiteX2" fmla="*/ 180243 w 2562958"/>
                <a:gd name="connsiteY2" fmla="*/ 1346211 h 1355849"/>
                <a:gd name="connsiteX3" fmla="*/ 228600 w 2562958"/>
                <a:gd name="connsiteY3" fmla="*/ 1315438 h 1355849"/>
                <a:gd name="connsiteX4" fmla="*/ 272562 w 2562958"/>
                <a:gd name="connsiteY4" fmla="*/ 1267081 h 1355849"/>
                <a:gd name="connsiteX5" fmla="*/ 298939 w 2562958"/>
                <a:gd name="connsiteY5" fmla="*/ 1196742 h 1355849"/>
                <a:gd name="connsiteX6" fmla="*/ 347297 w 2562958"/>
                <a:gd name="connsiteY6" fmla="*/ 1100027 h 1355849"/>
                <a:gd name="connsiteX7" fmla="*/ 386862 w 2562958"/>
                <a:gd name="connsiteY7" fmla="*/ 998915 h 1355849"/>
                <a:gd name="connsiteX8" fmla="*/ 422031 w 2562958"/>
                <a:gd name="connsiteY8" fmla="*/ 880219 h 1355849"/>
                <a:gd name="connsiteX9" fmla="*/ 472570 w 2562958"/>
                <a:gd name="connsiteY9" fmla="*/ 708769 h 1355849"/>
                <a:gd name="connsiteX10" fmla="*/ 531935 w 2562958"/>
                <a:gd name="connsiteY10" fmla="*/ 506546 h 1355849"/>
                <a:gd name="connsiteX11" fmla="*/ 584689 w 2562958"/>
                <a:gd name="connsiteY11" fmla="*/ 330700 h 1355849"/>
                <a:gd name="connsiteX12" fmla="*/ 623516 w 2562958"/>
                <a:gd name="connsiteY12" fmla="*/ 206130 h 1355849"/>
                <a:gd name="connsiteX13" fmla="*/ 681404 w 2562958"/>
                <a:gd name="connsiteY13" fmla="*/ 97704 h 1355849"/>
                <a:gd name="connsiteX14" fmla="*/ 751743 w 2562958"/>
                <a:gd name="connsiteY14" fmla="*/ 18573 h 1355849"/>
                <a:gd name="connsiteX15" fmla="*/ 791308 w 2562958"/>
                <a:gd name="connsiteY15" fmla="*/ 988 h 1355849"/>
                <a:gd name="connsiteX16" fmla="*/ 822081 w 2562958"/>
                <a:gd name="connsiteY16" fmla="*/ 5385 h 1355849"/>
                <a:gd name="connsiteX17" fmla="*/ 861647 w 2562958"/>
                <a:gd name="connsiteY17" fmla="*/ 31761 h 1355849"/>
                <a:gd name="connsiteX18" fmla="*/ 905608 w 2562958"/>
                <a:gd name="connsiteY18" fmla="*/ 66931 h 1355849"/>
                <a:gd name="connsiteX19" fmla="*/ 984739 w 2562958"/>
                <a:gd name="connsiteY19" fmla="*/ 154854 h 1355849"/>
                <a:gd name="connsiteX20" fmla="*/ 1107831 w 2562958"/>
                <a:gd name="connsiteY20" fmla="*/ 313115 h 1355849"/>
                <a:gd name="connsiteX21" fmla="*/ 1213339 w 2562958"/>
                <a:gd name="connsiteY21" fmla="*/ 436208 h 1355849"/>
                <a:gd name="connsiteX22" fmla="*/ 1340827 w 2562958"/>
                <a:gd name="connsiteY22" fmla="*/ 546111 h 1355849"/>
                <a:gd name="connsiteX23" fmla="*/ 1455127 w 2562958"/>
                <a:gd name="connsiteY23" fmla="*/ 620846 h 1355849"/>
                <a:gd name="connsiteX24" fmla="*/ 1565031 w 2562958"/>
                <a:gd name="connsiteY24" fmla="*/ 664808 h 1355849"/>
                <a:gd name="connsiteX25" fmla="*/ 1745274 w 2562958"/>
                <a:gd name="connsiteY25" fmla="*/ 704373 h 1355849"/>
                <a:gd name="connsiteX26" fmla="*/ 1987062 w 2562958"/>
                <a:gd name="connsiteY26" fmla="*/ 726354 h 1355849"/>
                <a:gd name="connsiteX27" fmla="*/ 2281604 w 2562958"/>
                <a:gd name="connsiteY27" fmla="*/ 735146 h 1355849"/>
                <a:gd name="connsiteX28" fmla="*/ 2562958 w 2562958"/>
                <a:gd name="connsiteY28" fmla="*/ 739542 h 1355849"/>
                <a:gd name="connsiteX0" fmla="*/ 0 w 2562958"/>
                <a:gd name="connsiteY0" fmla="*/ 1355004 h 1355849"/>
                <a:gd name="connsiteX1" fmla="*/ 79131 w 2562958"/>
                <a:gd name="connsiteY1" fmla="*/ 1355004 h 1355849"/>
                <a:gd name="connsiteX2" fmla="*/ 180243 w 2562958"/>
                <a:gd name="connsiteY2" fmla="*/ 1346211 h 1355849"/>
                <a:gd name="connsiteX3" fmla="*/ 228600 w 2562958"/>
                <a:gd name="connsiteY3" fmla="*/ 1315438 h 1355849"/>
                <a:gd name="connsiteX4" fmla="*/ 272562 w 2562958"/>
                <a:gd name="connsiteY4" fmla="*/ 1267081 h 1355849"/>
                <a:gd name="connsiteX5" fmla="*/ 309911 w 2562958"/>
                <a:gd name="connsiteY5" fmla="*/ 1196742 h 1355849"/>
                <a:gd name="connsiteX6" fmla="*/ 347297 w 2562958"/>
                <a:gd name="connsiteY6" fmla="*/ 1100027 h 1355849"/>
                <a:gd name="connsiteX7" fmla="*/ 386862 w 2562958"/>
                <a:gd name="connsiteY7" fmla="*/ 998915 h 1355849"/>
                <a:gd name="connsiteX8" fmla="*/ 422031 w 2562958"/>
                <a:gd name="connsiteY8" fmla="*/ 880219 h 1355849"/>
                <a:gd name="connsiteX9" fmla="*/ 472570 w 2562958"/>
                <a:gd name="connsiteY9" fmla="*/ 708769 h 1355849"/>
                <a:gd name="connsiteX10" fmla="*/ 531935 w 2562958"/>
                <a:gd name="connsiteY10" fmla="*/ 506546 h 1355849"/>
                <a:gd name="connsiteX11" fmla="*/ 584689 w 2562958"/>
                <a:gd name="connsiteY11" fmla="*/ 330700 h 1355849"/>
                <a:gd name="connsiteX12" fmla="*/ 623516 w 2562958"/>
                <a:gd name="connsiteY12" fmla="*/ 206130 h 1355849"/>
                <a:gd name="connsiteX13" fmla="*/ 681404 w 2562958"/>
                <a:gd name="connsiteY13" fmla="*/ 97704 h 1355849"/>
                <a:gd name="connsiteX14" fmla="*/ 751743 w 2562958"/>
                <a:gd name="connsiteY14" fmla="*/ 18573 h 1355849"/>
                <a:gd name="connsiteX15" fmla="*/ 791308 w 2562958"/>
                <a:gd name="connsiteY15" fmla="*/ 988 h 1355849"/>
                <a:gd name="connsiteX16" fmla="*/ 822081 w 2562958"/>
                <a:gd name="connsiteY16" fmla="*/ 5385 h 1355849"/>
                <a:gd name="connsiteX17" fmla="*/ 861647 w 2562958"/>
                <a:gd name="connsiteY17" fmla="*/ 31761 h 1355849"/>
                <a:gd name="connsiteX18" fmla="*/ 905608 w 2562958"/>
                <a:gd name="connsiteY18" fmla="*/ 66931 h 1355849"/>
                <a:gd name="connsiteX19" fmla="*/ 984739 w 2562958"/>
                <a:gd name="connsiteY19" fmla="*/ 154854 h 1355849"/>
                <a:gd name="connsiteX20" fmla="*/ 1107831 w 2562958"/>
                <a:gd name="connsiteY20" fmla="*/ 313115 h 1355849"/>
                <a:gd name="connsiteX21" fmla="*/ 1213339 w 2562958"/>
                <a:gd name="connsiteY21" fmla="*/ 436208 h 1355849"/>
                <a:gd name="connsiteX22" fmla="*/ 1340827 w 2562958"/>
                <a:gd name="connsiteY22" fmla="*/ 546111 h 1355849"/>
                <a:gd name="connsiteX23" fmla="*/ 1455127 w 2562958"/>
                <a:gd name="connsiteY23" fmla="*/ 620846 h 1355849"/>
                <a:gd name="connsiteX24" fmla="*/ 1565031 w 2562958"/>
                <a:gd name="connsiteY24" fmla="*/ 664808 h 1355849"/>
                <a:gd name="connsiteX25" fmla="*/ 1745274 w 2562958"/>
                <a:gd name="connsiteY25" fmla="*/ 704373 h 1355849"/>
                <a:gd name="connsiteX26" fmla="*/ 1987062 w 2562958"/>
                <a:gd name="connsiteY26" fmla="*/ 726354 h 1355849"/>
                <a:gd name="connsiteX27" fmla="*/ 2281604 w 2562958"/>
                <a:gd name="connsiteY27" fmla="*/ 735146 h 1355849"/>
                <a:gd name="connsiteX28" fmla="*/ 2562958 w 2562958"/>
                <a:gd name="connsiteY28" fmla="*/ 739542 h 135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62958" h="1355849">
                  <a:moveTo>
                    <a:pt x="0" y="1355004"/>
                  </a:moveTo>
                  <a:cubicBezTo>
                    <a:pt x="24545" y="1355736"/>
                    <a:pt x="49091" y="1356469"/>
                    <a:pt x="79131" y="1355004"/>
                  </a:cubicBezTo>
                  <a:cubicBezTo>
                    <a:pt x="109171" y="1353539"/>
                    <a:pt x="155332" y="1352805"/>
                    <a:pt x="180243" y="1346211"/>
                  </a:cubicBezTo>
                  <a:cubicBezTo>
                    <a:pt x="205154" y="1339617"/>
                    <a:pt x="213214" y="1328626"/>
                    <a:pt x="228600" y="1315438"/>
                  </a:cubicBezTo>
                  <a:cubicBezTo>
                    <a:pt x="243987" y="1302250"/>
                    <a:pt x="259010" y="1286864"/>
                    <a:pt x="272562" y="1267081"/>
                  </a:cubicBezTo>
                  <a:cubicBezTo>
                    <a:pt x="286114" y="1247298"/>
                    <a:pt x="297455" y="1224584"/>
                    <a:pt x="309911" y="1196742"/>
                  </a:cubicBezTo>
                  <a:cubicBezTo>
                    <a:pt x="322367" y="1168900"/>
                    <a:pt x="334472" y="1132998"/>
                    <a:pt x="347297" y="1100027"/>
                  </a:cubicBezTo>
                  <a:cubicBezTo>
                    <a:pt x="360122" y="1067056"/>
                    <a:pt x="374406" y="1035550"/>
                    <a:pt x="386862" y="998915"/>
                  </a:cubicBezTo>
                  <a:cubicBezTo>
                    <a:pt x="399318" y="962280"/>
                    <a:pt x="407746" y="928577"/>
                    <a:pt x="422031" y="880219"/>
                  </a:cubicBezTo>
                  <a:lnTo>
                    <a:pt x="472570" y="708769"/>
                  </a:lnTo>
                  <a:cubicBezTo>
                    <a:pt x="490887" y="646490"/>
                    <a:pt x="513249" y="569557"/>
                    <a:pt x="531935" y="506546"/>
                  </a:cubicBezTo>
                  <a:cubicBezTo>
                    <a:pt x="550621" y="443535"/>
                    <a:pt x="569426" y="380769"/>
                    <a:pt x="584689" y="330700"/>
                  </a:cubicBezTo>
                  <a:cubicBezTo>
                    <a:pt x="599952" y="280631"/>
                    <a:pt x="607397" y="244963"/>
                    <a:pt x="623516" y="206130"/>
                  </a:cubicBezTo>
                  <a:cubicBezTo>
                    <a:pt x="639635" y="167297"/>
                    <a:pt x="660033" y="128963"/>
                    <a:pt x="681404" y="97704"/>
                  </a:cubicBezTo>
                  <a:cubicBezTo>
                    <a:pt x="702775" y="66445"/>
                    <a:pt x="733426" y="34692"/>
                    <a:pt x="751743" y="18573"/>
                  </a:cubicBezTo>
                  <a:cubicBezTo>
                    <a:pt x="770060" y="2454"/>
                    <a:pt x="779585" y="3186"/>
                    <a:pt x="791308" y="988"/>
                  </a:cubicBezTo>
                  <a:cubicBezTo>
                    <a:pt x="803031" y="-1210"/>
                    <a:pt x="810358" y="256"/>
                    <a:pt x="822081" y="5385"/>
                  </a:cubicBezTo>
                  <a:cubicBezTo>
                    <a:pt x="833804" y="10514"/>
                    <a:pt x="847726" y="21503"/>
                    <a:pt x="861647" y="31761"/>
                  </a:cubicBezTo>
                  <a:cubicBezTo>
                    <a:pt x="875568" y="42019"/>
                    <a:pt x="885093" y="46416"/>
                    <a:pt x="905608" y="66931"/>
                  </a:cubicBezTo>
                  <a:cubicBezTo>
                    <a:pt x="926123" y="87446"/>
                    <a:pt x="951035" y="113823"/>
                    <a:pt x="984739" y="154854"/>
                  </a:cubicBezTo>
                  <a:cubicBezTo>
                    <a:pt x="1018443" y="195885"/>
                    <a:pt x="1069731" y="266223"/>
                    <a:pt x="1107831" y="313115"/>
                  </a:cubicBezTo>
                  <a:cubicBezTo>
                    <a:pt x="1145931" y="360007"/>
                    <a:pt x="1174506" y="397375"/>
                    <a:pt x="1213339" y="436208"/>
                  </a:cubicBezTo>
                  <a:cubicBezTo>
                    <a:pt x="1252172" y="475041"/>
                    <a:pt x="1300529" y="515338"/>
                    <a:pt x="1340827" y="546111"/>
                  </a:cubicBezTo>
                  <a:cubicBezTo>
                    <a:pt x="1381125" y="576884"/>
                    <a:pt x="1417760" y="601063"/>
                    <a:pt x="1455127" y="620846"/>
                  </a:cubicBezTo>
                  <a:cubicBezTo>
                    <a:pt x="1492494" y="640629"/>
                    <a:pt x="1516673" y="650887"/>
                    <a:pt x="1565031" y="664808"/>
                  </a:cubicBezTo>
                  <a:cubicBezTo>
                    <a:pt x="1613389" y="678729"/>
                    <a:pt x="1674936" y="694115"/>
                    <a:pt x="1745274" y="704373"/>
                  </a:cubicBezTo>
                  <a:cubicBezTo>
                    <a:pt x="1815612" y="714631"/>
                    <a:pt x="1897674" y="721225"/>
                    <a:pt x="1987062" y="726354"/>
                  </a:cubicBezTo>
                  <a:cubicBezTo>
                    <a:pt x="2076450" y="731483"/>
                    <a:pt x="2281604" y="735146"/>
                    <a:pt x="2281604" y="735146"/>
                  </a:cubicBezTo>
                  <a:lnTo>
                    <a:pt x="2562958" y="739542"/>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0" name="Straight Connector 39">
              <a:extLst>
                <a:ext uri="{FF2B5EF4-FFF2-40B4-BE49-F238E27FC236}">
                  <a16:creationId xmlns:a16="http://schemas.microsoft.com/office/drawing/2014/main" id="{CBA31D21-698E-2848-B219-BF9C8403F7AA}"/>
                </a:ext>
              </a:extLst>
            </p:cNvPr>
            <p:cNvCxnSpPr/>
            <p:nvPr/>
          </p:nvCxnSpPr>
          <p:spPr>
            <a:xfrm>
              <a:off x="6930506" y="4467177"/>
              <a:ext cx="180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45198932-FB65-2B41-A26F-3CC9977940F2}"/>
                </a:ext>
              </a:extLst>
            </p:cNvPr>
            <p:cNvSpPr/>
            <p:nvPr/>
          </p:nvSpPr>
          <p:spPr>
            <a:xfrm>
              <a:off x="4915245" y="3988339"/>
              <a:ext cx="2581507" cy="1567240"/>
            </a:xfrm>
            <a:custGeom>
              <a:avLst/>
              <a:gdLst>
                <a:gd name="connsiteX0" fmla="*/ 0 w 2581507"/>
                <a:gd name="connsiteY0" fmla="*/ 1561171 h 1567240"/>
                <a:gd name="connsiteX1" fmla="*/ 245327 w 2581507"/>
                <a:gd name="connsiteY1" fmla="*/ 1566746 h 1567240"/>
                <a:gd name="connsiteX2" fmla="*/ 340112 w 2581507"/>
                <a:gd name="connsiteY2" fmla="*/ 1550019 h 1567240"/>
                <a:gd name="connsiteX3" fmla="*/ 401444 w 2581507"/>
                <a:gd name="connsiteY3" fmla="*/ 1516566 h 1567240"/>
                <a:gd name="connsiteX4" fmla="*/ 451624 w 2581507"/>
                <a:gd name="connsiteY4" fmla="*/ 1449658 h 1567240"/>
                <a:gd name="connsiteX5" fmla="*/ 496229 w 2581507"/>
                <a:gd name="connsiteY5" fmla="*/ 1377175 h 1567240"/>
                <a:gd name="connsiteX6" fmla="*/ 535258 w 2581507"/>
                <a:gd name="connsiteY6" fmla="*/ 1287966 h 1567240"/>
                <a:gd name="connsiteX7" fmla="*/ 585439 w 2581507"/>
                <a:gd name="connsiteY7" fmla="*/ 1154151 h 1567240"/>
                <a:gd name="connsiteX8" fmla="*/ 674649 w 2581507"/>
                <a:gd name="connsiteY8" fmla="*/ 869795 h 1567240"/>
                <a:gd name="connsiteX9" fmla="*/ 758283 w 2581507"/>
                <a:gd name="connsiteY9" fmla="*/ 635619 h 1567240"/>
                <a:gd name="connsiteX10" fmla="*/ 836341 w 2581507"/>
                <a:gd name="connsiteY10" fmla="*/ 407019 h 1567240"/>
                <a:gd name="connsiteX11" fmla="*/ 908824 w 2581507"/>
                <a:gd name="connsiteY11" fmla="*/ 289932 h 1567240"/>
                <a:gd name="connsiteX12" fmla="*/ 1009185 w 2581507"/>
                <a:gd name="connsiteY12" fmla="*/ 144966 h 1567240"/>
                <a:gd name="connsiteX13" fmla="*/ 1154151 w 2581507"/>
                <a:gd name="connsiteY13" fmla="*/ 55756 h 1567240"/>
                <a:gd name="connsiteX14" fmla="*/ 1237785 w 2581507"/>
                <a:gd name="connsiteY14" fmla="*/ 22302 h 1567240"/>
                <a:gd name="connsiteX15" fmla="*/ 1432932 w 2581507"/>
                <a:gd name="connsiteY15" fmla="*/ 5575 h 1567240"/>
                <a:gd name="connsiteX16" fmla="*/ 1823224 w 2581507"/>
                <a:gd name="connsiteY16" fmla="*/ 0 h 1567240"/>
                <a:gd name="connsiteX17" fmla="*/ 2581507 w 2581507"/>
                <a:gd name="connsiteY17" fmla="*/ 0 h 1567240"/>
                <a:gd name="connsiteX0" fmla="*/ 0 w 2581507"/>
                <a:gd name="connsiteY0" fmla="*/ 1561171 h 1567240"/>
                <a:gd name="connsiteX1" fmla="*/ 245327 w 2581507"/>
                <a:gd name="connsiteY1" fmla="*/ 1566746 h 1567240"/>
                <a:gd name="connsiteX2" fmla="*/ 340112 w 2581507"/>
                <a:gd name="connsiteY2" fmla="*/ 1550019 h 1567240"/>
                <a:gd name="connsiteX3" fmla="*/ 401444 w 2581507"/>
                <a:gd name="connsiteY3" fmla="*/ 1516566 h 1567240"/>
                <a:gd name="connsiteX4" fmla="*/ 451624 w 2581507"/>
                <a:gd name="connsiteY4" fmla="*/ 1449658 h 1567240"/>
                <a:gd name="connsiteX5" fmla="*/ 496229 w 2581507"/>
                <a:gd name="connsiteY5" fmla="*/ 1377175 h 1567240"/>
                <a:gd name="connsiteX6" fmla="*/ 535258 w 2581507"/>
                <a:gd name="connsiteY6" fmla="*/ 1287966 h 1567240"/>
                <a:gd name="connsiteX7" fmla="*/ 585439 w 2581507"/>
                <a:gd name="connsiteY7" fmla="*/ 1154151 h 1567240"/>
                <a:gd name="connsiteX8" fmla="*/ 674649 w 2581507"/>
                <a:gd name="connsiteY8" fmla="*/ 869795 h 1567240"/>
                <a:gd name="connsiteX9" fmla="*/ 758283 w 2581507"/>
                <a:gd name="connsiteY9" fmla="*/ 635619 h 1567240"/>
                <a:gd name="connsiteX10" fmla="*/ 836341 w 2581507"/>
                <a:gd name="connsiteY10" fmla="*/ 407019 h 1567240"/>
                <a:gd name="connsiteX11" fmla="*/ 908824 w 2581507"/>
                <a:gd name="connsiteY11" fmla="*/ 289932 h 1567240"/>
                <a:gd name="connsiteX12" fmla="*/ 1009185 w 2581507"/>
                <a:gd name="connsiteY12" fmla="*/ 144966 h 1567240"/>
                <a:gd name="connsiteX13" fmla="*/ 1154151 w 2581507"/>
                <a:gd name="connsiteY13" fmla="*/ 55756 h 1567240"/>
                <a:gd name="connsiteX14" fmla="*/ 1256073 w 2581507"/>
                <a:gd name="connsiteY14" fmla="*/ 29617 h 1567240"/>
                <a:gd name="connsiteX15" fmla="*/ 1432932 w 2581507"/>
                <a:gd name="connsiteY15" fmla="*/ 5575 h 1567240"/>
                <a:gd name="connsiteX16" fmla="*/ 1823224 w 2581507"/>
                <a:gd name="connsiteY16" fmla="*/ 0 h 1567240"/>
                <a:gd name="connsiteX17" fmla="*/ 2581507 w 2581507"/>
                <a:gd name="connsiteY17" fmla="*/ 0 h 1567240"/>
                <a:gd name="connsiteX0" fmla="*/ 0 w 2581507"/>
                <a:gd name="connsiteY0" fmla="*/ 1561171 h 1567240"/>
                <a:gd name="connsiteX1" fmla="*/ 245327 w 2581507"/>
                <a:gd name="connsiteY1" fmla="*/ 1566746 h 1567240"/>
                <a:gd name="connsiteX2" fmla="*/ 340112 w 2581507"/>
                <a:gd name="connsiteY2" fmla="*/ 1550019 h 1567240"/>
                <a:gd name="connsiteX3" fmla="*/ 401444 w 2581507"/>
                <a:gd name="connsiteY3" fmla="*/ 1516566 h 1567240"/>
                <a:gd name="connsiteX4" fmla="*/ 451624 w 2581507"/>
                <a:gd name="connsiteY4" fmla="*/ 1449658 h 1567240"/>
                <a:gd name="connsiteX5" fmla="*/ 496229 w 2581507"/>
                <a:gd name="connsiteY5" fmla="*/ 1377175 h 1567240"/>
                <a:gd name="connsiteX6" fmla="*/ 535258 w 2581507"/>
                <a:gd name="connsiteY6" fmla="*/ 1287966 h 1567240"/>
                <a:gd name="connsiteX7" fmla="*/ 585439 w 2581507"/>
                <a:gd name="connsiteY7" fmla="*/ 1154151 h 1567240"/>
                <a:gd name="connsiteX8" fmla="*/ 674649 w 2581507"/>
                <a:gd name="connsiteY8" fmla="*/ 869795 h 1567240"/>
                <a:gd name="connsiteX9" fmla="*/ 758283 w 2581507"/>
                <a:gd name="connsiteY9" fmla="*/ 635619 h 1567240"/>
                <a:gd name="connsiteX10" fmla="*/ 836341 w 2581507"/>
                <a:gd name="connsiteY10" fmla="*/ 407019 h 1567240"/>
                <a:gd name="connsiteX11" fmla="*/ 908824 w 2581507"/>
                <a:gd name="connsiteY11" fmla="*/ 289932 h 1567240"/>
                <a:gd name="connsiteX12" fmla="*/ 1009185 w 2581507"/>
                <a:gd name="connsiteY12" fmla="*/ 144966 h 1567240"/>
                <a:gd name="connsiteX13" fmla="*/ 1154151 w 2581507"/>
                <a:gd name="connsiteY13" fmla="*/ 55756 h 1567240"/>
                <a:gd name="connsiteX14" fmla="*/ 1256073 w 2581507"/>
                <a:gd name="connsiteY14" fmla="*/ 29617 h 1567240"/>
                <a:gd name="connsiteX15" fmla="*/ 1454877 w 2581507"/>
                <a:gd name="connsiteY15" fmla="*/ 5575 h 1567240"/>
                <a:gd name="connsiteX16" fmla="*/ 1823224 w 2581507"/>
                <a:gd name="connsiteY16" fmla="*/ 0 h 1567240"/>
                <a:gd name="connsiteX17" fmla="*/ 2581507 w 2581507"/>
                <a:gd name="connsiteY17" fmla="*/ 0 h 1567240"/>
                <a:gd name="connsiteX0" fmla="*/ 0 w 2581507"/>
                <a:gd name="connsiteY0" fmla="*/ 1561171 h 1567240"/>
                <a:gd name="connsiteX1" fmla="*/ 245327 w 2581507"/>
                <a:gd name="connsiteY1" fmla="*/ 1566746 h 1567240"/>
                <a:gd name="connsiteX2" fmla="*/ 340112 w 2581507"/>
                <a:gd name="connsiteY2" fmla="*/ 1550019 h 1567240"/>
                <a:gd name="connsiteX3" fmla="*/ 401444 w 2581507"/>
                <a:gd name="connsiteY3" fmla="*/ 1516566 h 1567240"/>
                <a:gd name="connsiteX4" fmla="*/ 451624 w 2581507"/>
                <a:gd name="connsiteY4" fmla="*/ 1449658 h 1567240"/>
                <a:gd name="connsiteX5" fmla="*/ 496229 w 2581507"/>
                <a:gd name="connsiteY5" fmla="*/ 1377175 h 1567240"/>
                <a:gd name="connsiteX6" fmla="*/ 535258 w 2581507"/>
                <a:gd name="connsiteY6" fmla="*/ 1287966 h 1567240"/>
                <a:gd name="connsiteX7" fmla="*/ 585439 w 2581507"/>
                <a:gd name="connsiteY7" fmla="*/ 1154151 h 1567240"/>
                <a:gd name="connsiteX8" fmla="*/ 674649 w 2581507"/>
                <a:gd name="connsiteY8" fmla="*/ 869795 h 1567240"/>
                <a:gd name="connsiteX9" fmla="*/ 758283 w 2581507"/>
                <a:gd name="connsiteY9" fmla="*/ 635619 h 1567240"/>
                <a:gd name="connsiteX10" fmla="*/ 847314 w 2581507"/>
                <a:gd name="connsiteY10" fmla="*/ 410677 h 1567240"/>
                <a:gd name="connsiteX11" fmla="*/ 908824 w 2581507"/>
                <a:gd name="connsiteY11" fmla="*/ 289932 h 1567240"/>
                <a:gd name="connsiteX12" fmla="*/ 1009185 w 2581507"/>
                <a:gd name="connsiteY12" fmla="*/ 144966 h 1567240"/>
                <a:gd name="connsiteX13" fmla="*/ 1154151 w 2581507"/>
                <a:gd name="connsiteY13" fmla="*/ 55756 h 1567240"/>
                <a:gd name="connsiteX14" fmla="*/ 1256073 w 2581507"/>
                <a:gd name="connsiteY14" fmla="*/ 29617 h 1567240"/>
                <a:gd name="connsiteX15" fmla="*/ 1454877 w 2581507"/>
                <a:gd name="connsiteY15" fmla="*/ 5575 h 1567240"/>
                <a:gd name="connsiteX16" fmla="*/ 1823224 w 2581507"/>
                <a:gd name="connsiteY16" fmla="*/ 0 h 1567240"/>
                <a:gd name="connsiteX17" fmla="*/ 2581507 w 2581507"/>
                <a:gd name="connsiteY17" fmla="*/ 0 h 156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507" h="1567240">
                  <a:moveTo>
                    <a:pt x="0" y="1561171"/>
                  </a:moveTo>
                  <a:cubicBezTo>
                    <a:pt x="94321" y="1564888"/>
                    <a:pt x="188642" y="1568605"/>
                    <a:pt x="245327" y="1566746"/>
                  </a:cubicBezTo>
                  <a:cubicBezTo>
                    <a:pt x="302012" y="1564887"/>
                    <a:pt x="314093" y="1558382"/>
                    <a:pt x="340112" y="1550019"/>
                  </a:cubicBezTo>
                  <a:cubicBezTo>
                    <a:pt x="366132" y="1541656"/>
                    <a:pt x="382859" y="1533293"/>
                    <a:pt x="401444" y="1516566"/>
                  </a:cubicBezTo>
                  <a:cubicBezTo>
                    <a:pt x="420029" y="1499839"/>
                    <a:pt x="435827" y="1472890"/>
                    <a:pt x="451624" y="1449658"/>
                  </a:cubicBezTo>
                  <a:cubicBezTo>
                    <a:pt x="467421" y="1426426"/>
                    <a:pt x="482290" y="1404124"/>
                    <a:pt x="496229" y="1377175"/>
                  </a:cubicBezTo>
                  <a:cubicBezTo>
                    <a:pt x="510168" y="1350226"/>
                    <a:pt x="520390" y="1325137"/>
                    <a:pt x="535258" y="1287966"/>
                  </a:cubicBezTo>
                  <a:cubicBezTo>
                    <a:pt x="550126" y="1250795"/>
                    <a:pt x="562207" y="1223846"/>
                    <a:pt x="585439" y="1154151"/>
                  </a:cubicBezTo>
                  <a:cubicBezTo>
                    <a:pt x="608671" y="1084456"/>
                    <a:pt x="645842" y="956217"/>
                    <a:pt x="674649" y="869795"/>
                  </a:cubicBezTo>
                  <a:cubicBezTo>
                    <a:pt x="703456" y="783373"/>
                    <a:pt x="729506" y="712139"/>
                    <a:pt x="758283" y="635619"/>
                  </a:cubicBezTo>
                  <a:cubicBezTo>
                    <a:pt x="787060" y="559099"/>
                    <a:pt x="822224" y="468291"/>
                    <a:pt x="847314" y="410677"/>
                  </a:cubicBezTo>
                  <a:cubicBezTo>
                    <a:pt x="872404" y="353063"/>
                    <a:pt x="881846" y="334217"/>
                    <a:pt x="908824" y="289932"/>
                  </a:cubicBezTo>
                  <a:cubicBezTo>
                    <a:pt x="935802" y="245647"/>
                    <a:pt x="968297" y="183995"/>
                    <a:pt x="1009185" y="144966"/>
                  </a:cubicBezTo>
                  <a:cubicBezTo>
                    <a:pt x="1050073" y="105937"/>
                    <a:pt x="1113003" y="74981"/>
                    <a:pt x="1154151" y="55756"/>
                  </a:cubicBezTo>
                  <a:cubicBezTo>
                    <a:pt x="1195299" y="36531"/>
                    <a:pt x="1205952" y="37980"/>
                    <a:pt x="1256073" y="29617"/>
                  </a:cubicBezTo>
                  <a:cubicBezTo>
                    <a:pt x="1306194" y="21254"/>
                    <a:pt x="1360352" y="10511"/>
                    <a:pt x="1454877" y="5575"/>
                  </a:cubicBezTo>
                  <a:cubicBezTo>
                    <a:pt x="1549402" y="639"/>
                    <a:pt x="1823224" y="0"/>
                    <a:pt x="1823224" y="0"/>
                  </a:cubicBezTo>
                  <a:lnTo>
                    <a:pt x="2581507"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4" name="Straight Connector 43">
              <a:extLst>
                <a:ext uri="{FF2B5EF4-FFF2-40B4-BE49-F238E27FC236}">
                  <a16:creationId xmlns:a16="http://schemas.microsoft.com/office/drawing/2014/main" id="{F09D28A3-4E28-E446-AFD0-02E9E1C473D8}"/>
                </a:ext>
              </a:extLst>
            </p:cNvPr>
            <p:cNvCxnSpPr/>
            <p:nvPr/>
          </p:nvCxnSpPr>
          <p:spPr>
            <a:xfrm>
              <a:off x="6930506" y="4210625"/>
              <a:ext cx="18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8D2F4C1-77C4-694D-8DF2-0B4A922B1E55}"/>
              </a:ext>
            </a:extLst>
          </p:cNvPr>
          <p:cNvGrpSpPr/>
          <p:nvPr/>
        </p:nvGrpSpPr>
        <p:grpSpPr>
          <a:xfrm>
            <a:off x="8592800" y="3924714"/>
            <a:ext cx="3251200" cy="1981200"/>
            <a:chOff x="8592800" y="3939498"/>
            <a:chExt cx="3251200" cy="1981200"/>
          </a:xfrm>
        </p:grpSpPr>
        <p:grpSp>
          <p:nvGrpSpPr>
            <p:cNvPr id="31" name="Group 30">
              <a:extLst>
                <a:ext uri="{FF2B5EF4-FFF2-40B4-BE49-F238E27FC236}">
                  <a16:creationId xmlns:a16="http://schemas.microsoft.com/office/drawing/2014/main" id="{115046F2-AA7D-6048-9FD1-AC4887EF5D5B}"/>
                </a:ext>
              </a:extLst>
            </p:cNvPr>
            <p:cNvGrpSpPr/>
            <p:nvPr/>
          </p:nvGrpSpPr>
          <p:grpSpPr>
            <a:xfrm>
              <a:off x="8592800" y="3939498"/>
              <a:ext cx="3251200" cy="1981200"/>
              <a:chOff x="5324475" y="4081721"/>
              <a:chExt cx="3251200" cy="1981200"/>
            </a:xfrm>
          </p:grpSpPr>
          <p:pic>
            <p:nvPicPr>
              <p:cNvPr id="32" name="Picture 31">
                <a:extLst>
                  <a:ext uri="{FF2B5EF4-FFF2-40B4-BE49-F238E27FC236}">
                    <a16:creationId xmlns:a16="http://schemas.microsoft.com/office/drawing/2014/main" id="{DB1CD4FF-0FC6-054D-9BB5-06D9782F8C89}"/>
                  </a:ext>
                </a:extLst>
              </p:cNvPr>
              <p:cNvPicPr>
                <a:picLocks noChangeAspect="1"/>
              </p:cNvPicPr>
              <p:nvPr/>
            </p:nvPicPr>
            <p:blipFill>
              <a:blip r:embed="rId7"/>
              <a:stretch>
                <a:fillRect/>
              </a:stretch>
            </p:blipFill>
            <p:spPr>
              <a:xfrm>
                <a:off x="5324475" y="4081721"/>
                <a:ext cx="3251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TextBox 32">
                <a:extLst>
                  <a:ext uri="{FF2B5EF4-FFF2-40B4-BE49-F238E27FC236}">
                    <a16:creationId xmlns:a16="http://schemas.microsoft.com/office/drawing/2014/main" id="{09B4EB6F-814D-2245-859D-268B6A8F23E7}"/>
                  </a:ext>
                </a:extLst>
              </p:cNvPr>
              <p:cNvSpPr txBox="1"/>
              <p:nvPr/>
            </p:nvSpPr>
            <p:spPr>
              <a:xfrm>
                <a:off x="8468749" y="4786615"/>
                <a:ext cx="46601" cy="211203"/>
              </a:xfrm>
              <a:prstGeom prst="rect">
                <a:avLst/>
              </a:prstGeom>
              <a:solidFill>
                <a:srgbClr val="FFFFFF"/>
              </a:solidFill>
            </p:spPr>
            <p:txBody>
              <a:bodyPr wrap="none" lIns="7200" tIns="36000" rIns="7200" bIns="36000" rtlCol="0">
                <a:spAutoFit/>
              </a:bodyPr>
              <a:lstStyle/>
              <a:p>
                <a:r>
                  <a:rPr lang="de-DE" sz="900" dirty="0">
                    <a:latin typeface="Helvetica Light" panose="020B0403020202020204" pitchFamily="34" charset="0"/>
                  </a:rPr>
                  <a:t>t</a:t>
                </a:r>
              </a:p>
            </p:txBody>
          </p:sp>
          <p:sp>
            <p:nvSpPr>
              <p:cNvPr id="34" name="TextBox 33">
                <a:extLst>
                  <a:ext uri="{FF2B5EF4-FFF2-40B4-BE49-F238E27FC236}">
                    <a16:creationId xmlns:a16="http://schemas.microsoft.com/office/drawing/2014/main" id="{2E6A876C-B5E5-524D-A158-A5F7991F76DD}"/>
                  </a:ext>
                </a:extLst>
              </p:cNvPr>
              <p:cNvSpPr txBox="1"/>
              <p:nvPr/>
            </p:nvSpPr>
            <p:spPr>
              <a:xfrm>
                <a:off x="7886448" y="4622588"/>
                <a:ext cx="35380" cy="92333"/>
              </a:xfrm>
              <a:prstGeom prst="rect">
                <a:avLst/>
              </a:prstGeom>
              <a:solidFill>
                <a:schemeClr val="bg1"/>
              </a:solidFill>
            </p:spPr>
            <p:txBody>
              <a:bodyPr wrap="none" lIns="7200" tIns="0" rIns="7200" bIns="0" rtlCol="0">
                <a:spAutoFit/>
              </a:bodyPr>
              <a:lstStyle/>
              <a:p>
                <a:r>
                  <a:rPr lang="de-DE" sz="600" dirty="0">
                    <a:latin typeface="Helvetica Light" panose="020B0403020202020204" pitchFamily="34" charset="0"/>
                  </a:rPr>
                  <a:t>t</a:t>
                </a:r>
              </a:p>
            </p:txBody>
          </p:sp>
        </p:grpSp>
        <p:sp>
          <p:nvSpPr>
            <p:cNvPr id="37" name="Freeform 36">
              <a:extLst>
                <a:ext uri="{FF2B5EF4-FFF2-40B4-BE49-F238E27FC236}">
                  <a16:creationId xmlns:a16="http://schemas.microsoft.com/office/drawing/2014/main" id="{BBAC1964-A089-A940-BF0C-F9A23B3EF46E}"/>
                </a:ext>
              </a:extLst>
            </p:cNvPr>
            <p:cNvSpPr/>
            <p:nvPr/>
          </p:nvSpPr>
          <p:spPr>
            <a:xfrm>
              <a:off x="8924636" y="4042699"/>
              <a:ext cx="2596650" cy="1519644"/>
            </a:xfrm>
            <a:custGeom>
              <a:avLst/>
              <a:gdLst>
                <a:gd name="connsiteX0" fmla="*/ 0 w 2589335"/>
                <a:gd name="connsiteY0" fmla="*/ 1529861 h 1529861"/>
                <a:gd name="connsiteX1" fmla="*/ 211016 w 2589335"/>
                <a:gd name="connsiteY1" fmla="*/ 1525465 h 1529861"/>
                <a:gd name="connsiteX2" fmla="*/ 303335 w 2589335"/>
                <a:gd name="connsiteY2" fmla="*/ 1525465 h 1529861"/>
                <a:gd name="connsiteX3" fmla="*/ 417635 w 2589335"/>
                <a:gd name="connsiteY3" fmla="*/ 1494692 h 1529861"/>
                <a:gd name="connsiteX4" fmla="*/ 505558 w 2589335"/>
                <a:gd name="connsiteY4" fmla="*/ 1463919 h 1529861"/>
                <a:gd name="connsiteX5" fmla="*/ 624254 w 2589335"/>
                <a:gd name="connsiteY5" fmla="*/ 1380392 h 1529861"/>
                <a:gd name="connsiteX6" fmla="*/ 773723 w 2589335"/>
                <a:gd name="connsiteY6" fmla="*/ 1222131 h 1529861"/>
                <a:gd name="connsiteX7" fmla="*/ 949570 w 2589335"/>
                <a:gd name="connsiteY7" fmla="*/ 1015511 h 1529861"/>
                <a:gd name="connsiteX8" fmla="*/ 1094643 w 2589335"/>
                <a:gd name="connsiteY8" fmla="*/ 813288 h 1529861"/>
                <a:gd name="connsiteX9" fmla="*/ 1279281 w 2589335"/>
                <a:gd name="connsiteY9" fmla="*/ 597877 h 1529861"/>
                <a:gd name="connsiteX10" fmla="*/ 1371600 w 2589335"/>
                <a:gd name="connsiteY10" fmla="*/ 483577 h 1529861"/>
                <a:gd name="connsiteX11" fmla="*/ 1507881 w 2589335"/>
                <a:gd name="connsiteY11" fmla="*/ 369277 h 1529861"/>
                <a:gd name="connsiteX12" fmla="*/ 1591408 w 2589335"/>
                <a:gd name="connsiteY12" fmla="*/ 303334 h 1529861"/>
                <a:gd name="connsiteX13" fmla="*/ 1692520 w 2589335"/>
                <a:gd name="connsiteY13" fmla="*/ 237392 h 1529861"/>
                <a:gd name="connsiteX14" fmla="*/ 1837593 w 2589335"/>
                <a:gd name="connsiteY14" fmla="*/ 153865 h 1529861"/>
                <a:gd name="connsiteX15" fmla="*/ 2000250 w 2589335"/>
                <a:gd name="connsiteY15" fmla="*/ 96715 h 1529861"/>
                <a:gd name="connsiteX16" fmla="*/ 2206870 w 2589335"/>
                <a:gd name="connsiteY16" fmla="*/ 52754 h 1529861"/>
                <a:gd name="connsiteX17" fmla="*/ 2444262 w 2589335"/>
                <a:gd name="connsiteY17" fmla="*/ 8792 h 1529861"/>
                <a:gd name="connsiteX18" fmla="*/ 2589335 w 2589335"/>
                <a:gd name="connsiteY18" fmla="*/ 0 h 1529861"/>
                <a:gd name="connsiteX0" fmla="*/ 0 w 2589335"/>
                <a:gd name="connsiteY0" fmla="*/ 1529861 h 1529861"/>
                <a:gd name="connsiteX1" fmla="*/ 211016 w 2589335"/>
                <a:gd name="connsiteY1" fmla="*/ 1525465 h 1529861"/>
                <a:gd name="connsiteX2" fmla="*/ 303335 w 2589335"/>
                <a:gd name="connsiteY2" fmla="*/ 1525465 h 1529861"/>
                <a:gd name="connsiteX3" fmla="*/ 417635 w 2589335"/>
                <a:gd name="connsiteY3" fmla="*/ 1502007 h 1529861"/>
                <a:gd name="connsiteX4" fmla="*/ 505558 w 2589335"/>
                <a:gd name="connsiteY4" fmla="*/ 1463919 h 1529861"/>
                <a:gd name="connsiteX5" fmla="*/ 624254 w 2589335"/>
                <a:gd name="connsiteY5" fmla="*/ 1380392 h 1529861"/>
                <a:gd name="connsiteX6" fmla="*/ 773723 w 2589335"/>
                <a:gd name="connsiteY6" fmla="*/ 1222131 h 1529861"/>
                <a:gd name="connsiteX7" fmla="*/ 949570 w 2589335"/>
                <a:gd name="connsiteY7" fmla="*/ 1015511 h 1529861"/>
                <a:gd name="connsiteX8" fmla="*/ 1094643 w 2589335"/>
                <a:gd name="connsiteY8" fmla="*/ 813288 h 1529861"/>
                <a:gd name="connsiteX9" fmla="*/ 1279281 w 2589335"/>
                <a:gd name="connsiteY9" fmla="*/ 597877 h 1529861"/>
                <a:gd name="connsiteX10" fmla="*/ 1371600 w 2589335"/>
                <a:gd name="connsiteY10" fmla="*/ 483577 h 1529861"/>
                <a:gd name="connsiteX11" fmla="*/ 1507881 w 2589335"/>
                <a:gd name="connsiteY11" fmla="*/ 369277 h 1529861"/>
                <a:gd name="connsiteX12" fmla="*/ 1591408 w 2589335"/>
                <a:gd name="connsiteY12" fmla="*/ 303334 h 1529861"/>
                <a:gd name="connsiteX13" fmla="*/ 1692520 w 2589335"/>
                <a:gd name="connsiteY13" fmla="*/ 237392 h 1529861"/>
                <a:gd name="connsiteX14" fmla="*/ 1837593 w 2589335"/>
                <a:gd name="connsiteY14" fmla="*/ 153865 h 1529861"/>
                <a:gd name="connsiteX15" fmla="*/ 2000250 w 2589335"/>
                <a:gd name="connsiteY15" fmla="*/ 96715 h 1529861"/>
                <a:gd name="connsiteX16" fmla="*/ 2206870 w 2589335"/>
                <a:gd name="connsiteY16" fmla="*/ 52754 h 1529861"/>
                <a:gd name="connsiteX17" fmla="*/ 2444262 w 2589335"/>
                <a:gd name="connsiteY17" fmla="*/ 8792 h 1529861"/>
                <a:gd name="connsiteX18" fmla="*/ 2589335 w 2589335"/>
                <a:gd name="connsiteY18" fmla="*/ 0 h 1529861"/>
                <a:gd name="connsiteX0" fmla="*/ 0 w 2589335"/>
                <a:gd name="connsiteY0" fmla="*/ 1529861 h 1529861"/>
                <a:gd name="connsiteX1" fmla="*/ 211016 w 2589335"/>
                <a:gd name="connsiteY1" fmla="*/ 1525465 h 1529861"/>
                <a:gd name="connsiteX2" fmla="*/ 303335 w 2589335"/>
                <a:gd name="connsiteY2" fmla="*/ 1525465 h 1529861"/>
                <a:gd name="connsiteX3" fmla="*/ 417635 w 2589335"/>
                <a:gd name="connsiteY3" fmla="*/ 1502007 h 1529861"/>
                <a:gd name="connsiteX4" fmla="*/ 505558 w 2589335"/>
                <a:gd name="connsiteY4" fmla="*/ 1463919 h 1529861"/>
                <a:gd name="connsiteX5" fmla="*/ 624254 w 2589335"/>
                <a:gd name="connsiteY5" fmla="*/ 1380392 h 1529861"/>
                <a:gd name="connsiteX6" fmla="*/ 773723 w 2589335"/>
                <a:gd name="connsiteY6" fmla="*/ 1222131 h 1529861"/>
                <a:gd name="connsiteX7" fmla="*/ 949570 w 2589335"/>
                <a:gd name="connsiteY7" fmla="*/ 1015511 h 1529861"/>
                <a:gd name="connsiteX8" fmla="*/ 1094643 w 2589335"/>
                <a:gd name="connsiteY8" fmla="*/ 813288 h 1529861"/>
                <a:gd name="connsiteX9" fmla="*/ 1279281 w 2589335"/>
                <a:gd name="connsiteY9" fmla="*/ 597877 h 1529861"/>
                <a:gd name="connsiteX10" fmla="*/ 1400861 w 2589335"/>
                <a:gd name="connsiteY10" fmla="*/ 468947 h 1529861"/>
                <a:gd name="connsiteX11" fmla="*/ 1507881 w 2589335"/>
                <a:gd name="connsiteY11" fmla="*/ 369277 h 1529861"/>
                <a:gd name="connsiteX12" fmla="*/ 1591408 w 2589335"/>
                <a:gd name="connsiteY12" fmla="*/ 303334 h 1529861"/>
                <a:gd name="connsiteX13" fmla="*/ 1692520 w 2589335"/>
                <a:gd name="connsiteY13" fmla="*/ 237392 h 1529861"/>
                <a:gd name="connsiteX14" fmla="*/ 1837593 w 2589335"/>
                <a:gd name="connsiteY14" fmla="*/ 153865 h 1529861"/>
                <a:gd name="connsiteX15" fmla="*/ 2000250 w 2589335"/>
                <a:gd name="connsiteY15" fmla="*/ 96715 h 1529861"/>
                <a:gd name="connsiteX16" fmla="*/ 2206870 w 2589335"/>
                <a:gd name="connsiteY16" fmla="*/ 52754 h 1529861"/>
                <a:gd name="connsiteX17" fmla="*/ 2444262 w 2589335"/>
                <a:gd name="connsiteY17" fmla="*/ 8792 h 1529861"/>
                <a:gd name="connsiteX18" fmla="*/ 2589335 w 2589335"/>
                <a:gd name="connsiteY18" fmla="*/ 0 h 1529861"/>
                <a:gd name="connsiteX0" fmla="*/ 0 w 2589335"/>
                <a:gd name="connsiteY0" fmla="*/ 1529861 h 1529861"/>
                <a:gd name="connsiteX1" fmla="*/ 211016 w 2589335"/>
                <a:gd name="connsiteY1" fmla="*/ 1525465 h 1529861"/>
                <a:gd name="connsiteX2" fmla="*/ 303335 w 2589335"/>
                <a:gd name="connsiteY2" fmla="*/ 1525465 h 1529861"/>
                <a:gd name="connsiteX3" fmla="*/ 417635 w 2589335"/>
                <a:gd name="connsiteY3" fmla="*/ 1502007 h 1529861"/>
                <a:gd name="connsiteX4" fmla="*/ 505558 w 2589335"/>
                <a:gd name="connsiteY4" fmla="*/ 1463919 h 1529861"/>
                <a:gd name="connsiteX5" fmla="*/ 624254 w 2589335"/>
                <a:gd name="connsiteY5" fmla="*/ 1380392 h 1529861"/>
                <a:gd name="connsiteX6" fmla="*/ 773723 w 2589335"/>
                <a:gd name="connsiteY6" fmla="*/ 1222131 h 1529861"/>
                <a:gd name="connsiteX7" fmla="*/ 949570 w 2589335"/>
                <a:gd name="connsiteY7" fmla="*/ 1015511 h 1529861"/>
                <a:gd name="connsiteX8" fmla="*/ 1094643 w 2589335"/>
                <a:gd name="connsiteY8" fmla="*/ 813288 h 1529861"/>
                <a:gd name="connsiteX9" fmla="*/ 1279281 w 2589335"/>
                <a:gd name="connsiteY9" fmla="*/ 597877 h 1529861"/>
                <a:gd name="connsiteX10" fmla="*/ 1400861 w 2589335"/>
                <a:gd name="connsiteY10" fmla="*/ 468947 h 1529861"/>
                <a:gd name="connsiteX11" fmla="*/ 1507881 w 2589335"/>
                <a:gd name="connsiteY11" fmla="*/ 369277 h 1529861"/>
                <a:gd name="connsiteX12" fmla="*/ 1591408 w 2589335"/>
                <a:gd name="connsiteY12" fmla="*/ 303334 h 1529861"/>
                <a:gd name="connsiteX13" fmla="*/ 1692520 w 2589335"/>
                <a:gd name="connsiteY13" fmla="*/ 237392 h 1529861"/>
                <a:gd name="connsiteX14" fmla="*/ 1844908 w 2589335"/>
                <a:gd name="connsiteY14" fmla="*/ 153865 h 1529861"/>
                <a:gd name="connsiteX15" fmla="*/ 2000250 w 2589335"/>
                <a:gd name="connsiteY15" fmla="*/ 96715 h 1529861"/>
                <a:gd name="connsiteX16" fmla="*/ 2206870 w 2589335"/>
                <a:gd name="connsiteY16" fmla="*/ 52754 h 1529861"/>
                <a:gd name="connsiteX17" fmla="*/ 2444262 w 2589335"/>
                <a:gd name="connsiteY17" fmla="*/ 8792 h 1529861"/>
                <a:gd name="connsiteX18" fmla="*/ 2589335 w 2589335"/>
                <a:gd name="connsiteY18" fmla="*/ 0 h 1529861"/>
                <a:gd name="connsiteX0" fmla="*/ 0 w 2589335"/>
                <a:gd name="connsiteY0" fmla="*/ 1529861 h 1529861"/>
                <a:gd name="connsiteX1" fmla="*/ 211016 w 2589335"/>
                <a:gd name="connsiteY1" fmla="*/ 1525465 h 1529861"/>
                <a:gd name="connsiteX2" fmla="*/ 303335 w 2589335"/>
                <a:gd name="connsiteY2" fmla="*/ 1525465 h 1529861"/>
                <a:gd name="connsiteX3" fmla="*/ 417635 w 2589335"/>
                <a:gd name="connsiteY3" fmla="*/ 1502007 h 1529861"/>
                <a:gd name="connsiteX4" fmla="*/ 505558 w 2589335"/>
                <a:gd name="connsiteY4" fmla="*/ 1463919 h 1529861"/>
                <a:gd name="connsiteX5" fmla="*/ 624254 w 2589335"/>
                <a:gd name="connsiteY5" fmla="*/ 1380392 h 1529861"/>
                <a:gd name="connsiteX6" fmla="*/ 773723 w 2589335"/>
                <a:gd name="connsiteY6" fmla="*/ 1222131 h 1529861"/>
                <a:gd name="connsiteX7" fmla="*/ 949570 w 2589335"/>
                <a:gd name="connsiteY7" fmla="*/ 1015511 h 1529861"/>
                <a:gd name="connsiteX8" fmla="*/ 1094643 w 2589335"/>
                <a:gd name="connsiteY8" fmla="*/ 813288 h 1529861"/>
                <a:gd name="connsiteX9" fmla="*/ 1279281 w 2589335"/>
                <a:gd name="connsiteY9" fmla="*/ 597877 h 1529861"/>
                <a:gd name="connsiteX10" fmla="*/ 1400861 w 2589335"/>
                <a:gd name="connsiteY10" fmla="*/ 468947 h 1529861"/>
                <a:gd name="connsiteX11" fmla="*/ 1507881 w 2589335"/>
                <a:gd name="connsiteY11" fmla="*/ 369277 h 1529861"/>
                <a:gd name="connsiteX12" fmla="*/ 1591408 w 2589335"/>
                <a:gd name="connsiteY12" fmla="*/ 303334 h 1529861"/>
                <a:gd name="connsiteX13" fmla="*/ 1692520 w 2589335"/>
                <a:gd name="connsiteY13" fmla="*/ 237392 h 1529861"/>
                <a:gd name="connsiteX14" fmla="*/ 1844908 w 2589335"/>
                <a:gd name="connsiteY14" fmla="*/ 153865 h 1529861"/>
                <a:gd name="connsiteX15" fmla="*/ 2000250 w 2589335"/>
                <a:gd name="connsiteY15" fmla="*/ 96715 h 1529861"/>
                <a:gd name="connsiteX16" fmla="*/ 2206870 w 2589335"/>
                <a:gd name="connsiteY16" fmla="*/ 52754 h 1529861"/>
                <a:gd name="connsiteX17" fmla="*/ 2451578 w 2589335"/>
                <a:gd name="connsiteY17" fmla="*/ 16107 h 1529861"/>
                <a:gd name="connsiteX18" fmla="*/ 2589335 w 2589335"/>
                <a:gd name="connsiteY18" fmla="*/ 0 h 1529861"/>
                <a:gd name="connsiteX0" fmla="*/ 0 w 2596650"/>
                <a:gd name="connsiteY0" fmla="*/ 1519644 h 1519644"/>
                <a:gd name="connsiteX1" fmla="*/ 211016 w 2596650"/>
                <a:gd name="connsiteY1" fmla="*/ 1515248 h 1519644"/>
                <a:gd name="connsiteX2" fmla="*/ 303335 w 2596650"/>
                <a:gd name="connsiteY2" fmla="*/ 1515248 h 1519644"/>
                <a:gd name="connsiteX3" fmla="*/ 417635 w 2596650"/>
                <a:gd name="connsiteY3" fmla="*/ 1491790 h 1519644"/>
                <a:gd name="connsiteX4" fmla="*/ 505558 w 2596650"/>
                <a:gd name="connsiteY4" fmla="*/ 1453702 h 1519644"/>
                <a:gd name="connsiteX5" fmla="*/ 624254 w 2596650"/>
                <a:gd name="connsiteY5" fmla="*/ 1370175 h 1519644"/>
                <a:gd name="connsiteX6" fmla="*/ 773723 w 2596650"/>
                <a:gd name="connsiteY6" fmla="*/ 1211914 h 1519644"/>
                <a:gd name="connsiteX7" fmla="*/ 949570 w 2596650"/>
                <a:gd name="connsiteY7" fmla="*/ 1005294 h 1519644"/>
                <a:gd name="connsiteX8" fmla="*/ 1094643 w 2596650"/>
                <a:gd name="connsiteY8" fmla="*/ 803071 h 1519644"/>
                <a:gd name="connsiteX9" fmla="*/ 1279281 w 2596650"/>
                <a:gd name="connsiteY9" fmla="*/ 587660 h 1519644"/>
                <a:gd name="connsiteX10" fmla="*/ 1400861 w 2596650"/>
                <a:gd name="connsiteY10" fmla="*/ 458730 h 1519644"/>
                <a:gd name="connsiteX11" fmla="*/ 1507881 w 2596650"/>
                <a:gd name="connsiteY11" fmla="*/ 359060 h 1519644"/>
                <a:gd name="connsiteX12" fmla="*/ 1591408 w 2596650"/>
                <a:gd name="connsiteY12" fmla="*/ 293117 h 1519644"/>
                <a:gd name="connsiteX13" fmla="*/ 1692520 w 2596650"/>
                <a:gd name="connsiteY13" fmla="*/ 227175 h 1519644"/>
                <a:gd name="connsiteX14" fmla="*/ 1844908 w 2596650"/>
                <a:gd name="connsiteY14" fmla="*/ 143648 h 1519644"/>
                <a:gd name="connsiteX15" fmla="*/ 2000250 w 2596650"/>
                <a:gd name="connsiteY15" fmla="*/ 86498 h 1519644"/>
                <a:gd name="connsiteX16" fmla="*/ 2206870 w 2596650"/>
                <a:gd name="connsiteY16" fmla="*/ 42537 h 1519644"/>
                <a:gd name="connsiteX17" fmla="*/ 2451578 w 2596650"/>
                <a:gd name="connsiteY17" fmla="*/ 5890 h 1519644"/>
                <a:gd name="connsiteX18" fmla="*/ 2596650 w 2596650"/>
                <a:gd name="connsiteY18" fmla="*/ 755 h 151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6650" h="1519644">
                  <a:moveTo>
                    <a:pt x="0" y="1519644"/>
                  </a:moveTo>
                  <a:lnTo>
                    <a:pt x="211016" y="1515248"/>
                  </a:lnTo>
                  <a:cubicBezTo>
                    <a:pt x="261572" y="1514515"/>
                    <a:pt x="268899" y="1519158"/>
                    <a:pt x="303335" y="1515248"/>
                  </a:cubicBezTo>
                  <a:cubicBezTo>
                    <a:pt x="337772" y="1511338"/>
                    <a:pt x="383931" y="1502048"/>
                    <a:pt x="417635" y="1491790"/>
                  </a:cubicBezTo>
                  <a:cubicBezTo>
                    <a:pt x="451339" y="1481532"/>
                    <a:pt x="471122" y="1473971"/>
                    <a:pt x="505558" y="1453702"/>
                  </a:cubicBezTo>
                  <a:cubicBezTo>
                    <a:pt x="539994" y="1433433"/>
                    <a:pt x="579560" y="1410473"/>
                    <a:pt x="624254" y="1370175"/>
                  </a:cubicBezTo>
                  <a:cubicBezTo>
                    <a:pt x="668948" y="1329877"/>
                    <a:pt x="719504" y="1272727"/>
                    <a:pt x="773723" y="1211914"/>
                  </a:cubicBezTo>
                  <a:cubicBezTo>
                    <a:pt x="827942" y="1151101"/>
                    <a:pt x="896083" y="1073434"/>
                    <a:pt x="949570" y="1005294"/>
                  </a:cubicBezTo>
                  <a:cubicBezTo>
                    <a:pt x="1003057" y="937153"/>
                    <a:pt x="1039691" y="872676"/>
                    <a:pt x="1094643" y="803071"/>
                  </a:cubicBezTo>
                  <a:cubicBezTo>
                    <a:pt x="1149595" y="733466"/>
                    <a:pt x="1228245" y="645050"/>
                    <a:pt x="1279281" y="587660"/>
                  </a:cubicBezTo>
                  <a:cubicBezTo>
                    <a:pt x="1330317" y="530270"/>
                    <a:pt x="1362761" y="496830"/>
                    <a:pt x="1400861" y="458730"/>
                  </a:cubicBezTo>
                  <a:cubicBezTo>
                    <a:pt x="1438961" y="420630"/>
                    <a:pt x="1476123" y="386662"/>
                    <a:pt x="1507881" y="359060"/>
                  </a:cubicBezTo>
                  <a:cubicBezTo>
                    <a:pt x="1539639" y="331458"/>
                    <a:pt x="1560635" y="315098"/>
                    <a:pt x="1591408" y="293117"/>
                  </a:cubicBezTo>
                  <a:cubicBezTo>
                    <a:pt x="1622181" y="271136"/>
                    <a:pt x="1650270" y="252086"/>
                    <a:pt x="1692520" y="227175"/>
                  </a:cubicBezTo>
                  <a:cubicBezTo>
                    <a:pt x="1734770" y="202264"/>
                    <a:pt x="1793620" y="167094"/>
                    <a:pt x="1844908" y="143648"/>
                  </a:cubicBezTo>
                  <a:cubicBezTo>
                    <a:pt x="1896196" y="120202"/>
                    <a:pt x="1939923" y="103350"/>
                    <a:pt x="2000250" y="86498"/>
                  </a:cubicBezTo>
                  <a:cubicBezTo>
                    <a:pt x="2060577" y="69646"/>
                    <a:pt x="2131649" y="55972"/>
                    <a:pt x="2206870" y="42537"/>
                  </a:cubicBezTo>
                  <a:cubicBezTo>
                    <a:pt x="2282091" y="29102"/>
                    <a:pt x="2387834" y="14682"/>
                    <a:pt x="2451578" y="5890"/>
                  </a:cubicBezTo>
                  <a:cubicBezTo>
                    <a:pt x="2515322" y="-2902"/>
                    <a:pt x="2555985" y="755"/>
                    <a:pt x="2596650" y="755"/>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Freeform 37">
              <a:extLst>
                <a:ext uri="{FF2B5EF4-FFF2-40B4-BE49-F238E27FC236}">
                  <a16:creationId xmlns:a16="http://schemas.microsoft.com/office/drawing/2014/main" id="{4F40C227-4B91-A04B-BB7C-C4239E0FBE13}"/>
                </a:ext>
              </a:extLst>
            </p:cNvPr>
            <p:cNvSpPr/>
            <p:nvPr/>
          </p:nvSpPr>
          <p:spPr>
            <a:xfrm>
              <a:off x="8927539" y="4093763"/>
              <a:ext cx="2584939" cy="1193050"/>
            </a:xfrm>
            <a:custGeom>
              <a:avLst/>
              <a:gdLst>
                <a:gd name="connsiteX0" fmla="*/ 0 w 2584939"/>
                <a:gd name="connsiteY0" fmla="*/ 806188 h 1193050"/>
                <a:gd name="connsiteX1" fmla="*/ 232997 w 2584939"/>
                <a:gd name="connsiteY1" fmla="*/ 810584 h 1193050"/>
                <a:gd name="connsiteX2" fmla="*/ 426427 w 2584939"/>
                <a:gd name="connsiteY2" fmla="*/ 784207 h 1193050"/>
                <a:gd name="connsiteX3" fmla="*/ 553916 w 2584939"/>
                <a:gd name="connsiteY3" fmla="*/ 722661 h 1193050"/>
                <a:gd name="connsiteX4" fmla="*/ 663820 w 2584939"/>
                <a:gd name="connsiteY4" fmla="*/ 634738 h 1193050"/>
                <a:gd name="connsiteX5" fmla="*/ 756139 w 2584939"/>
                <a:gd name="connsiteY5" fmla="*/ 542419 h 1193050"/>
                <a:gd name="connsiteX6" fmla="*/ 888024 w 2584939"/>
                <a:gd name="connsiteY6" fmla="*/ 388553 h 1193050"/>
                <a:gd name="connsiteX7" fmla="*/ 1015512 w 2584939"/>
                <a:gd name="connsiteY7" fmla="*/ 239084 h 1193050"/>
                <a:gd name="connsiteX8" fmla="*/ 1090247 w 2584939"/>
                <a:gd name="connsiteY8" fmla="*/ 151161 h 1193050"/>
                <a:gd name="connsiteX9" fmla="*/ 1200150 w 2584939"/>
                <a:gd name="connsiteY9" fmla="*/ 41257 h 1193050"/>
                <a:gd name="connsiteX10" fmla="*/ 1239716 w 2584939"/>
                <a:gd name="connsiteY10" fmla="*/ 19276 h 1193050"/>
                <a:gd name="connsiteX11" fmla="*/ 1274885 w 2584939"/>
                <a:gd name="connsiteY11" fmla="*/ 1692 h 1193050"/>
                <a:gd name="connsiteX12" fmla="*/ 1305658 w 2584939"/>
                <a:gd name="connsiteY12" fmla="*/ 1692 h 1193050"/>
                <a:gd name="connsiteX13" fmla="*/ 1358412 w 2584939"/>
                <a:gd name="connsiteY13" fmla="*/ 10484 h 1193050"/>
                <a:gd name="connsiteX14" fmla="*/ 1393581 w 2584939"/>
                <a:gd name="connsiteY14" fmla="*/ 36861 h 1193050"/>
                <a:gd name="connsiteX15" fmla="*/ 1450731 w 2584939"/>
                <a:gd name="connsiteY15" fmla="*/ 102803 h 1193050"/>
                <a:gd name="connsiteX16" fmla="*/ 1512277 w 2584939"/>
                <a:gd name="connsiteY16" fmla="*/ 199519 h 1193050"/>
                <a:gd name="connsiteX17" fmla="*/ 1578220 w 2584939"/>
                <a:gd name="connsiteY17" fmla="*/ 313819 h 1193050"/>
                <a:gd name="connsiteX18" fmla="*/ 1705708 w 2584939"/>
                <a:gd name="connsiteY18" fmla="*/ 551211 h 1193050"/>
                <a:gd name="connsiteX19" fmla="*/ 1833197 w 2584939"/>
                <a:gd name="connsiteY19" fmla="*/ 740246 h 1193050"/>
                <a:gd name="connsiteX20" fmla="*/ 1960685 w 2584939"/>
                <a:gd name="connsiteY20" fmla="*/ 889715 h 1193050"/>
                <a:gd name="connsiteX21" fmla="*/ 2039816 w 2584939"/>
                <a:gd name="connsiteY21" fmla="*/ 964450 h 1193050"/>
                <a:gd name="connsiteX22" fmla="*/ 2136531 w 2584939"/>
                <a:gd name="connsiteY22" fmla="*/ 1039184 h 1193050"/>
                <a:gd name="connsiteX23" fmla="*/ 2237643 w 2584939"/>
                <a:gd name="connsiteY23" fmla="*/ 1087542 h 1193050"/>
                <a:gd name="connsiteX24" fmla="*/ 2365131 w 2584939"/>
                <a:gd name="connsiteY24" fmla="*/ 1144692 h 1193050"/>
                <a:gd name="connsiteX25" fmla="*/ 2461847 w 2584939"/>
                <a:gd name="connsiteY25" fmla="*/ 1175465 h 1193050"/>
                <a:gd name="connsiteX26" fmla="*/ 2540977 w 2584939"/>
                <a:gd name="connsiteY26" fmla="*/ 1188653 h 1193050"/>
                <a:gd name="connsiteX27" fmla="*/ 2584939 w 2584939"/>
                <a:gd name="connsiteY27" fmla="*/ 1193050 h 119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4939" h="1193050">
                  <a:moveTo>
                    <a:pt x="0" y="806188"/>
                  </a:moveTo>
                  <a:cubicBezTo>
                    <a:pt x="80963" y="810218"/>
                    <a:pt x="161926" y="814248"/>
                    <a:pt x="232997" y="810584"/>
                  </a:cubicBezTo>
                  <a:cubicBezTo>
                    <a:pt x="304068" y="806920"/>
                    <a:pt x="372941" y="798861"/>
                    <a:pt x="426427" y="784207"/>
                  </a:cubicBezTo>
                  <a:cubicBezTo>
                    <a:pt x="479914" y="769553"/>
                    <a:pt x="514351" y="747572"/>
                    <a:pt x="553916" y="722661"/>
                  </a:cubicBezTo>
                  <a:cubicBezTo>
                    <a:pt x="593482" y="697749"/>
                    <a:pt x="630116" y="664778"/>
                    <a:pt x="663820" y="634738"/>
                  </a:cubicBezTo>
                  <a:cubicBezTo>
                    <a:pt x="697524" y="604698"/>
                    <a:pt x="718772" y="583450"/>
                    <a:pt x="756139" y="542419"/>
                  </a:cubicBezTo>
                  <a:cubicBezTo>
                    <a:pt x="793506" y="501388"/>
                    <a:pt x="888024" y="388553"/>
                    <a:pt x="888024" y="388553"/>
                  </a:cubicBezTo>
                  <a:lnTo>
                    <a:pt x="1015512" y="239084"/>
                  </a:lnTo>
                  <a:cubicBezTo>
                    <a:pt x="1049216" y="199519"/>
                    <a:pt x="1059474" y="184132"/>
                    <a:pt x="1090247" y="151161"/>
                  </a:cubicBezTo>
                  <a:cubicBezTo>
                    <a:pt x="1121020" y="118190"/>
                    <a:pt x="1175239" y="63238"/>
                    <a:pt x="1200150" y="41257"/>
                  </a:cubicBezTo>
                  <a:cubicBezTo>
                    <a:pt x="1225061" y="19276"/>
                    <a:pt x="1227260" y="25870"/>
                    <a:pt x="1239716" y="19276"/>
                  </a:cubicBezTo>
                  <a:cubicBezTo>
                    <a:pt x="1252172" y="12682"/>
                    <a:pt x="1263895" y="4623"/>
                    <a:pt x="1274885" y="1692"/>
                  </a:cubicBezTo>
                  <a:cubicBezTo>
                    <a:pt x="1285875" y="-1239"/>
                    <a:pt x="1291737" y="227"/>
                    <a:pt x="1305658" y="1692"/>
                  </a:cubicBezTo>
                  <a:cubicBezTo>
                    <a:pt x="1319579" y="3157"/>
                    <a:pt x="1343758" y="4622"/>
                    <a:pt x="1358412" y="10484"/>
                  </a:cubicBezTo>
                  <a:cubicBezTo>
                    <a:pt x="1373066" y="16346"/>
                    <a:pt x="1378195" y="21475"/>
                    <a:pt x="1393581" y="36861"/>
                  </a:cubicBezTo>
                  <a:cubicBezTo>
                    <a:pt x="1408967" y="52247"/>
                    <a:pt x="1430948" y="75693"/>
                    <a:pt x="1450731" y="102803"/>
                  </a:cubicBezTo>
                  <a:cubicBezTo>
                    <a:pt x="1470514" y="129913"/>
                    <a:pt x="1491029" y="164350"/>
                    <a:pt x="1512277" y="199519"/>
                  </a:cubicBezTo>
                  <a:cubicBezTo>
                    <a:pt x="1533525" y="234688"/>
                    <a:pt x="1545982" y="255204"/>
                    <a:pt x="1578220" y="313819"/>
                  </a:cubicBezTo>
                  <a:cubicBezTo>
                    <a:pt x="1610458" y="372434"/>
                    <a:pt x="1663212" y="480140"/>
                    <a:pt x="1705708" y="551211"/>
                  </a:cubicBezTo>
                  <a:cubicBezTo>
                    <a:pt x="1748204" y="622282"/>
                    <a:pt x="1790701" y="683829"/>
                    <a:pt x="1833197" y="740246"/>
                  </a:cubicBezTo>
                  <a:cubicBezTo>
                    <a:pt x="1875693" y="796663"/>
                    <a:pt x="1926249" y="852348"/>
                    <a:pt x="1960685" y="889715"/>
                  </a:cubicBezTo>
                  <a:cubicBezTo>
                    <a:pt x="1995122" y="927082"/>
                    <a:pt x="2010508" y="939539"/>
                    <a:pt x="2039816" y="964450"/>
                  </a:cubicBezTo>
                  <a:cubicBezTo>
                    <a:pt x="2069124" y="989362"/>
                    <a:pt x="2103560" y="1018669"/>
                    <a:pt x="2136531" y="1039184"/>
                  </a:cubicBezTo>
                  <a:cubicBezTo>
                    <a:pt x="2169502" y="1059699"/>
                    <a:pt x="2199543" y="1069957"/>
                    <a:pt x="2237643" y="1087542"/>
                  </a:cubicBezTo>
                  <a:cubicBezTo>
                    <a:pt x="2275743" y="1105127"/>
                    <a:pt x="2327764" y="1130038"/>
                    <a:pt x="2365131" y="1144692"/>
                  </a:cubicBezTo>
                  <a:cubicBezTo>
                    <a:pt x="2402498" y="1159346"/>
                    <a:pt x="2432539" y="1168138"/>
                    <a:pt x="2461847" y="1175465"/>
                  </a:cubicBezTo>
                  <a:cubicBezTo>
                    <a:pt x="2491155" y="1182792"/>
                    <a:pt x="2520462" y="1185722"/>
                    <a:pt x="2540977" y="1188653"/>
                  </a:cubicBezTo>
                  <a:cubicBezTo>
                    <a:pt x="2561492" y="1191584"/>
                    <a:pt x="2573215" y="1192317"/>
                    <a:pt x="2584939" y="1193050"/>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1" name="Straight Connector 40">
              <a:extLst>
                <a:ext uri="{FF2B5EF4-FFF2-40B4-BE49-F238E27FC236}">
                  <a16:creationId xmlns:a16="http://schemas.microsoft.com/office/drawing/2014/main" id="{3034973C-5BA7-2645-BDF0-4E2ABC01155C}"/>
                </a:ext>
              </a:extLst>
            </p:cNvPr>
            <p:cNvCxnSpPr/>
            <p:nvPr/>
          </p:nvCxnSpPr>
          <p:spPr>
            <a:xfrm>
              <a:off x="10794750" y="4400993"/>
              <a:ext cx="27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2EB54AB-593C-CC44-9BA7-5DCECFAEFC68}"/>
                </a:ext>
              </a:extLst>
            </p:cNvPr>
            <p:cNvCxnSpPr/>
            <p:nvPr/>
          </p:nvCxnSpPr>
          <p:spPr>
            <a:xfrm>
              <a:off x="10794750" y="4526531"/>
              <a:ext cx="270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283D90E4-D53B-6E46-845F-0EF0075AFE38}"/>
                </a:ext>
              </a:extLst>
            </p:cNvPr>
            <p:cNvSpPr/>
            <p:nvPr/>
          </p:nvSpPr>
          <p:spPr>
            <a:xfrm>
              <a:off x="8912213" y="4005841"/>
              <a:ext cx="2607111" cy="1563089"/>
            </a:xfrm>
            <a:custGeom>
              <a:avLst/>
              <a:gdLst>
                <a:gd name="connsiteX0" fmla="*/ 0 w 2581507"/>
                <a:gd name="connsiteY0" fmla="*/ 1566746 h 1567442"/>
                <a:gd name="connsiteX1" fmla="*/ 362415 w 2581507"/>
                <a:gd name="connsiteY1" fmla="*/ 1566746 h 1567442"/>
                <a:gd name="connsiteX2" fmla="*/ 507380 w 2581507"/>
                <a:gd name="connsiteY2" fmla="*/ 1561170 h 1567442"/>
                <a:gd name="connsiteX3" fmla="*/ 641195 w 2581507"/>
                <a:gd name="connsiteY3" fmla="*/ 1505414 h 1567442"/>
                <a:gd name="connsiteX4" fmla="*/ 730405 w 2581507"/>
                <a:gd name="connsiteY4" fmla="*/ 1449658 h 1567442"/>
                <a:gd name="connsiteX5" fmla="*/ 836341 w 2581507"/>
                <a:gd name="connsiteY5" fmla="*/ 1332570 h 1567442"/>
                <a:gd name="connsiteX6" fmla="*/ 986883 w 2581507"/>
                <a:gd name="connsiteY6" fmla="*/ 1143000 h 1567442"/>
                <a:gd name="connsiteX7" fmla="*/ 1148576 w 2581507"/>
                <a:gd name="connsiteY7" fmla="*/ 931126 h 1567442"/>
                <a:gd name="connsiteX8" fmla="*/ 1254512 w 2581507"/>
                <a:gd name="connsiteY8" fmla="*/ 719253 h 1567442"/>
                <a:gd name="connsiteX9" fmla="*/ 1360449 w 2581507"/>
                <a:gd name="connsiteY9" fmla="*/ 473926 h 1567442"/>
                <a:gd name="connsiteX10" fmla="*/ 1483112 w 2581507"/>
                <a:gd name="connsiteY10" fmla="*/ 239751 h 1567442"/>
                <a:gd name="connsiteX11" fmla="*/ 1583473 w 2581507"/>
                <a:gd name="connsiteY11" fmla="*/ 111512 h 1567442"/>
                <a:gd name="connsiteX12" fmla="*/ 1667107 w 2581507"/>
                <a:gd name="connsiteY12" fmla="*/ 44605 h 1567442"/>
                <a:gd name="connsiteX13" fmla="*/ 1890132 w 2581507"/>
                <a:gd name="connsiteY13" fmla="*/ 11151 h 1567442"/>
                <a:gd name="connsiteX14" fmla="*/ 2581507 w 2581507"/>
                <a:gd name="connsiteY14" fmla="*/ 0 h 1567442"/>
                <a:gd name="connsiteX0" fmla="*/ 0 w 2581507"/>
                <a:gd name="connsiteY0" fmla="*/ 1566746 h 1567442"/>
                <a:gd name="connsiteX1" fmla="*/ 362415 w 2581507"/>
                <a:gd name="connsiteY1" fmla="*/ 1566746 h 1567442"/>
                <a:gd name="connsiteX2" fmla="*/ 507380 w 2581507"/>
                <a:gd name="connsiteY2" fmla="*/ 1561170 h 1567442"/>
                <a:gd name="connsiteX3" fmla="*/ 641195 w 2581507"/>
                <a:gd name="connsiteY3" fmla="*/ 1505414 h 1567442"/>
                <a:gd name="connsiteX4" fmla="*/ 730405 w 2581507"/>
                <a:gd name="connsiteY4" fmla="*/ 1449658 h 1567442"/>
                <a:gd name="connsiteX5" fmla="*/ 836341 w 2581507"/>
                <a:gd name="connsiteY5" fmla="*/ 1332570 h 1567442"/>
                <a:gd name="connsiteX6" fmla="*/ 986883 w 2581507"/>
                <a:gd name="connsiteY6" fmla="*/ 1143000 h 1567442"/>
                <a:gd name="connsiteX7" fmla="*/ 1148576 w 2581507"/>
                <a:gd name="connsiteY7" fmla="*/ 931126 h 1567442"/>
                <a:gd name="connsiteX8" fmla="*/ 1254512 w 2581507"/>
                <a:gd name="connsiteY8" fmla="*/ 719253 h 1567442"/>
                <a:gd name="connsiteX9" fmla="*/ 1360449 w 2581507"/>
                <a:gd name="connsiteY9" fmla="*/ 473926 h 1567442"/>
                <a:gd name="connsiteX10" fmla="*/ 1483112 w 2581507"/>
                <a:gd name="connsiteY10" fmla="*/ 239751 h 1567442"/>
                <a:gd name="connsiteX11" fmla="*/ 1583473 w 2581507"/>
                <a:gd name="connsiteY11" fmla="*/ 111512 h 1567442"/>
                <a:gd name="connsiteX12" fmla="*/ 1692710 w 2581507"/>
                <a:gd name="connsiteY12" fmla="*/ 44605 h 1567442"/>
                <a:gd name="connsiteX13" fmla="*/ 1890132 w 2581507"/>
                <a:gd name="connsiteY13" fmla="*/ 11151 h 1567442"/>
                <a:gd name="connsiteX14" fmla="*/ 2581507 w 2581507"/>
                <a:gd name="connsiteY14" fmla="*/ 0 h 1567442"/>
                <a:gd name="connsiteX0" fmla="*/ 0 w 2581507"/>
                <a:gd name="connsiteY0" fmla="*/ 1566746 h 1567442"/>
                <a:gd name="connsiteX1" fmla="*/ 362415 w 2581507"/>
                <a:gd name="connsiteY1" fmla="*/ 1566746 h 1567442"/>
                <a:gd name="connsiteX2" fmla="*/ 507380 w 2581507"/>
                <a:gd name="connsiteY2" fmla="*/ 1561170 h 1567442"/>
                <a:gd name="connsiteX3" fmla="*/ 641195 w 2581507"/>
                <a:gd name="connsiteY3" fmla="*/ 1505414 h 1567442"/>
                <a:gd name="connsiteX4" fmla="*/ 730405 w 2581507"/>
                <a:gd name="connsiteY4" fmla="*/ 1449658 h 1567442"/>
                <a:gd name="connsiteX5" fmla="*/ 836341 w 2581507"/>
                <a:gd name="connsiteY5" fmla="*/ 1332570 h 1567442"/>
                <a:gd name="connsiteX6" fmla="*/ 986883 w 2581507"/>
                <a:gd name="connsiteY6" fmla="*/ 1143000 h 1567442"/>
                <a:gd name="connsiteX7" fmla="*/ 1148576 w 2581507"/>
                <a:gd name="connsiteY7" fmla="*/ 931126 h 1567442"/>
                <a:gd name="connsiteX8" fmla="*/ 1254512 w 2581507"/>
                <a:gd name="connsiteY8" fmla="*/ 719253 h 1567442"/>
                <a:gd name="connsiteX9" fmla="*/ 1360449 w 2581507"/>
                <a:gd name="connsiteY9" fmla="*/ 473926 h 1567442"/>
                <a:gd name="connsiteX10" fmla="*/ 1483112 w 2581507"/>
                <a:gd name="connsiteY10" fmla="*/ 239751 h 1567442"/>
                <a:gd name="connsiteX11" fmla="*/ 1590788 w 2581507"/>
                <a:gd name="connsiteY11" fmla="*/ 107855 h 1567442"/>
                <a:gd name="connsiteX12" fmla="*/ 1692710 w 2581507"/>
                <a:gd name="connsiteY12" fmla="*/ 44605 h 1567442"/>
                <a:gd name="connsiteX13" fmla="*/ 1890132 w 2581507"/>
                <a:gd name="connsiteY13" fmla="*/ 11151 h 1567442"/>
                <a:gd name="connsiteX14" fmla="*/ 2581507 w 2581507"/>
                <a:gd name="connsiteY14" fmla="*/ 0 h 1567442"/>
                <a:gd name="connsiteX0" fmla="*/ 0 w 2581507"/>
                <a:gd name="connsiteY0" fmla="*/ 1566746 h 1567442"/>
                <a:gd name="connsiteX1" fmla="*/ 362415 w 2581507"/>
                <a:gd name="connsiteY1" fmla="*/ 1566746 h 1567442"/>
                <a:gd name="connsiteX2" fmla="*/ 507380 w 2581507"/>
                <a:gd name="connsiteY2" fmla="*/ 1561170 h 1567442"/>
                <a:gd name="connsiteX3" fmla="*/ 641195 w 2581507"/>
                <a:gd name="connsiteY3" fmla="*/ 1505414 h 1567442"/>
                <a:gd name="connsiteX4" fmla="*/ 730405 w 2581507"/>
                <a:gd name="connsiteY4" fmla="*/ 1449658 h 1567442"/>
                <a:gd name="connsiteX5" fmla="*/ 836341 w 2581507"/>
                <a:gd name="connsiteY5" fmla="*/ 1332570 h 1567442"/>
                <a:gd name="connsiteX6" fmla="*/ 986883 w 2581507"/>
                <a:gd name="connsiteY6" fmla="*/ 1143000 h 1567442"/>
                <a:gd name="connsiteX7" fmla="*/ 1141261 w 2581507"/>
                <a:gd name="connsiteY7" fmla="*/ 931126 h 1567442"/>
                <a:gd name="connsiteX8" fmla="*/ 1254512 w 2581507"/>
                <a:gd name="connsiteY8" fmla="*/ 719253 h 1567442"/>
                <a:gd name="connsiteX9" fmla="*/ 1360449 w 2581507"/>
                <a:gd name="connsiteY9" fmla="*/ 473926 h 1567442"/>
                <a:gd name="connsiteX10" fmla="*/ 1483112 w 2581507"/>
                <a:gd name="connsiteY10" fmla="*/ 239751 h 1567442"/>
                <a:gd name="connsiteX11" fmla="*/ 1590788 w 2581507"/>
                <a:gd name="connsiteY11" fmla="*/ 107855 h 1567442"/>
                <a:gd name="connsiteX12" fmla="*/ 1692710 w 2581507"/>
                <a:gd name="connsiteY12" fmla="*/ 44605 h 1567442"/>
                <a:gd name="connsiteX13" fmla="*/ 1890132 w 2581507"/>
                <a:gd name="connsiteY13" fmla="*/ 11151 h 1567442"/>
                <a:gd name="connsiteX14" fmla="*/ 2581507 w 2581507"/>
                <a:gd name="connsiteY14" fmla="*/ 0 h 1567442"/>
                <a:gd name="connsiteX0" fmla="*/ 0 w 2581507"/>
                <a:gd name="connsiteY0" fmla="*/ 1566746 h 1566746"/>
                <a:gd name="connsiteX1" fmla="*/ 362415 w 2581507"/>
                <a:gd name="connsiteY1" fmla="*/ 1566746 h 1566746"/>
                <a:gd name="connsiteX2" fmla="*/ 514696 w 2581507"/>
                <a:gd name="connsiteY2" fmla="*/ 1553855 h 1566746"/>
                <a:gd name="connsiteX3" fmla="*/ 641195 w 2581507"/>
                <a:gd name="connsiteY3" fmla="*/ 1505414 h 1566746"/>
                <a:gd name="connsiteX4" fmla="*/ 730405 w 2581507"/>
                <a:gd name="connsiteY4" fmla="*/ 1449658 h 1566746"/>
                <a:gd name="connsiteX5" fmla="*/ 836341 w 2581507"/>
                <a:gd name="connsiteY5" fmla="*/ 1332570 h 1566746"/>
                <a:gd name="connsiteX6" fmla="*/ 986883 w 2581507"/>
                <a:gd name="connsiteY6" fmla="*/ 1143000 h 1566746"/>
                <a:gd name="connsiteX7" fmla="*/ 1141261 w 2581507"/>
                <a:gd name="connsiteY7" fmla="*/ 931126 h 1566746"/>
                <a:gd name="connsiteX8" fmla="*/ 1254512 w 2581507"/>
                <a:gd name="connsiteY8" fmla="*/ 719253 h 1566746"/>
                <a:gd name="connsiteX9" fmla="*/ 1360449 w 2581507"/>
                <a:gd name="connsiteY9" fmla="*/ 473926 h 1566746"/>
                <a:gd name="connsiteX10" fmla="*/ 1483112 w 2581507"/>
                <a:gd name="connsiteY10" fmla="*/ 239751 h 1566746"/>
                <a:gd name="connsiteX11" fmla="*/ 1590788 w 2581507"/>
                <a:gd name="connsiteY11" fmla="*/ 107855 h 1566746"/>
                <a:gd name="connsiteX12" fmla="*/ 1692710 w 2581507"/>
                <a:gd name="connsiteY12" fmla="*/ 44605 h 1566746"/>
                <a:gd name="connsiteX13" fmla="*/ 1890132 w 2581507"/>
                <a:gd name="connsiteY13" fmla="*/ 11151 h 1566746"/>
                <a:gd name="connsiteX14" fmla="*/ 2581507 w 2581507"/>
                <a:gd name="connsiteY14" fmla="*/ 0 h 1566746"/>
                <a:gd name="connsiteX0" fmla="*/ 0 w 2581507"/>
                <a:gd name="connsiteY0" fmla="*/ 1566746 h 1566746"/>
                <a:gd name="connsiteX1" fmla="*/ 362415 w 2581507"/>
                <a:gd name="connsiteY1" fmla="*/ 1566746 h 1566746"/>
                <a:gd name="connsiteX2" fmla="*/ 514696 w 2581507"/>
                <a:gd name="connsiteY2" fmla="*/ 1553855 h 1566746"/>
                <a:gd name="connsiteX3" fmla="*/ 641195 w 2581507"/>
                <a:gd name="connsiteY3" fmla="*/ 1505414 h 1566746"/>
                <a:gd name="connsiteX4" fmla="*/ 730405 w 2581507"/>
                <a:gd name="connsiteY4" fmla="*/ 1449658 h 1566746"/>
                <a:gd name="connsiteX5" fmla="*/ 836341 w 2581507"/>
                <a:gd name="connsiteY5" fmla="*/ 1332570 h 1566746"/>
                <a:gd name="connsiteX6" fmla="*/ 986883 w 2581507"/>
                <a:gd name="connsiteY6" fmla="*/ 1143000 h 1566746"/>
                <a:gd name="connsiteX7" fmla="*/ 1141261 w 2581507"/>
                <a:gd name="connsiteY7" fmla="*/ 931126 h 1566746"/>
                <a:gd name="connsiteX8" fmla="*/ 1254512 w 2581507"/>
                <a:gd name="connsiteY8" fmla="*/ 719253 h 1566746"/>
                <a:gd name="connsiteX9" fmla="*/ 1360449 w 2581507"/>
                <a:gd name="connsiteY9" fmla="*/ 473926 h 1566746"/>
                <a:gd name="connsiteX10" fmla="*/ 1483112 w 2581507"/>
                <a:gd name="connsiteY10" fmla="*/ 239751 h 1566746"/>
                <a:gd name="connsiteX11" fmla="*/ 1590788 w 2581507"/>
                <a:gd name="connsiteY11" fmla="*/ 107855 h 1566746"/>
                <a:gd name="connsiteX12" fmla="*/ 1725628 w 2581507"/>
                <a:gd name="connsiteY12" fmla="*/ 44605 h 1566746"/>
                <a:gd name="connsiteX13" fmla="*/ 1890132 w 2581507"/>
                <a:gd name="connsiteY13" fmla="*/ 11151 h 1566746"/>
                <a:gd name="connsiteX14" fmla="*/ 2581507 w 2581507"/>
                <a:gd name="connsiteY14" fmla="*/ 0 h 1566746"/>
                <a:gd name="connsiteX0" fmla="*/ 0 w 2581507"/>
                <a:gd name="connsiteY0" fmla="*/ 1566746 h 1566746"/>
                <a:gd name="connsiteX1" fmla="*/ 362415 w 2581507"/>
                <a:gd name="connsiteY1" fmla="*/ 1566746 h 1566746"/>
                <a:gd name="connsiteX2" fmla="*/ 514696 w 2581507"/>
                <a:gd name="connsiteY2" fmla="*/ 1553855 h 1566746"/>
                <a:gd name="connsiteX3" fmla="*/ 641195 w 2581507"/>
                <a:gd name="connsiteY3" fmla="*/ 1505414 h 1566746"/>
                <a:gd name="connsiteX4" fmla="*/ 730405 w 2581507"/>
                <a:gd name="connsiteY4" fmla="*/ 1449658 h 1566746"/>
                <a:gd name="connsiteX5" fmla="*/ 836341 w 2581507"/>
                <a:gd name="connsiteY5" fmla="*/ 1332570 h 1566746"/>
                <a:gd name="connsiteX6" fmla="*/ 986883 w 2581507"/>
                <a:gd name="connsiteY6" fmla="*/ 1143000 h 1566746"/>
                <a:gd name="connsiteX7" fmla="*/ 1141261 w 2581507"/>
                <a:gd name="connsiteY7" fmla="*/ 931126 h 1566746"/>
                <a:gd name="connsiteX8" fmla="*/ 1254512 w 2581507"/>
                <a:gd name="connsiteY8" fmla="*/ 719253 h 1566746"/>
                <a:gd name="connsiteX9" fmla="*/ 1360449 w 2581507"/>
                <a:gd name="connsiteY9" fmla="*/ 473926 h 1566746"/>
                <a:gd name="connsiteX10" fmla="*/ 1483112 w 2581507"/>
                <a:gd name="connsiteY10" fmla="*/ 239751 h 1566746"/>
                <a:gd name="connsiteX11" fmla="*/ 1590788 w 2581507"/>
                <a:gd name="connsiteY11" fmla="*/ 107855 h 1566746"/>
                <a:gd name="connsiteX12" fmla="*/ 1725628 w 2581507"/>
                <a:gd name="connsiteY12" fmla="*/ 44605 h 1566746"/>
                <a:gd name="connsiteX13" fmla="*/ 1912078 w 2581507"/>
                <a:gd name="connsiteY13" fmla="*/ 14808 h 1566746"/>
                <a:gd name="connsiteX14" fmla="*/ 2581507 w 2581507"/>
                <a:gd name="connsiteY14" fmla="*/ 0 h 1566746"/>
                <a:gd name="connsiteX0" fmla="*/ 0 w 2596138"/>
                <a:gd name="connsiteY0" fmla="*/ 1563089 h 1563089"/>
                <a:gd name="connsiteX1" fmla="*/ 362415 w 2596138"/>
                <a:gd name="connsiteY1" fmla="*/ 1563089 h 1563089"/>
                <a:gd name="connsiteX2" fmla="*/ 514696 w 2596138"/>
                <a:gd name="connsiteY2" fmla="*/ 1550198 h 1563089"/>
                <a:gd name="connsiteX3" fmla="*/ 641195 w 2596138"/>
                <a:gd name="connsiteY3" fmla="*/ 1501757 h 1563089"/>
                <a:gd name="connsiteX4" fmla="*/ 730405 w 2596138"/>
                <a:gd name="connsiteY4" fmla="*/ 1446001 h 1563089"/>
                <a:gd name="connsiteX5" fmla="*/ 836341 w 2596138"/>
                <a:gd name="connsiteY5" fmla="*/ 1328913 h 1563089"/>
                <a:gd name="connsiteX6" fmla="*/ 986883 w 2596138"/>
                <a:gd name="connsiteY6" fmla="*/ 1139343 h 1563089"/>
                <a:gd name="connsiteX7" fmla="*/ 1141261 w 2596138"/>
                <a:gd name="connsiteY7" fmla="*/ 927469 h 1563089"/>
                <a:gd name="connsiteX8" fmla="*/ 1254512 w 2596138"/>
                <a:gd name="connsiteY8" fmla="*/ 715596 h 1563089"/>
                <a:gd name="connsiteX9" fmla="*/ 1360449 w 2596138"/>
                <a:gd name="connsiteY9" fmla="*/ 470269 h 1563089"/>
                <a:gd name="connsiteX10" fmla="*/ 1483112 w 2596138"/>
                <a:gd name="connsiteY10" fmla="*/ 236094 h 1563089"/>
                <a:gd name="connsiteX11" fmla="*/ 1590788 w 2596138"/>
                <a:gd name="connsiteY11" fmla="*/ 104198 h 1563089"/>
                <a:gd name="connsiteX12" fmla="*/ 1725628 w 2596138"/>
                <a:gd name="connsiteY12" fmla="*/ 40948 h 1563089"/>
                <a:gd name="connsiteX13" fmla="*/ 1912078 w 2596138"/>
                <a:gd name="connsiteY13" fmla="*/ 11151 h 1563089"/>
                <a:gd name="connsiteX14" fmla="*/ 2596138 w 2596138"/>
                <a:gd name="connsiteY14" fmla="*/ 0 h 1563089"/>
                <a:gd name="connsiteX0" fmla="*/ 0 w 2596138"/>
                <a:gd name="connsiteY0" fmla="*/ 1563089 h 1563089"/>
                <a:gd name="connsiteX1" fmla="*/ 362415 w 2596138"/>
                <a:gd name="connsiteY1" fmla="*/ 1563089 h 1563089"/>
                <a:gd name="connsiteX2" fmla="*/ 514696 w 2596138"/>
                <a:gd name="connsiteY2" fmla="*/ 1550198 h 1563089"/>
                <a:gd name="connsiteX3" fmla="*/ 641195 w 2596138"/>
                <a:gd name="connsiteY3" fmla="*/ 1501757 h 1563089"/>
                <a:gd name="connsiteX4" fmla="*/ 730405 w 2596138"/>
                <a:gd name="connsiteY4" fmla="*/ 1446001 h 1563089"/>
                <a:gd name="connsiteX5" fmla="*/ 836341 w 2596138"/>
                <a:gd name="connsiteY5" fmla="*/ 1328913 h 1563089"/>
                <a:gd name="connsiteX6" fmla="*/ 986883 w 2596138"/>
                <a:gd name="connsiteY6" fmla="*/ 1139343 h 1563089"/>
                <a:gd name="connsiteX7" fmla="*/ 1141261 w 2596138"/>
                <a:gd name="connsiteY7" fmla="*/ 927469 h 1563089"/>
                <a:gd name="connsiteX8" fmla="*/ 1254512 w 2596138"/>
                <a:gd name="connsiteY8" fmla="*/ 715596 h 1563089"/>
                <a:gd name="connsiteX9" fmla="*/ 1371422 w 2596138"/>
                <a:gd name="connsiteY9" fmla="*/ 462954 h 1563089"/>
                <a:gd name="connsiteX10" fmla="*/ 1483112 w 2596138"/>
                <a:gd name="connsiteY10" fmla="*/ 236094 h 1563089"/>
                <a:gd name="connsiteX11" fmla="*/ 1590788 w 2596138"/>
                <a:gd name="connsiteY11" fmla="*/ 104198 h 1563089"/>
                <a:gd name="connsiteX12" fmla="*/ 1725628 w 2596138"/>
                <a:gd name="connsiteY12" fmla="*/ 40948 h 1563089"/>
                <a:gd name="connsiteX13" fmla="*/ 1912078 w 2596138"/>
                <a:gd name="connsiteY13" fmla="*/ 11151 h 1563089"/>
                <a:gd name="connsiteX14" fmla="*/ 2596138 w 2596138"/>
                <a:gd name="connsiteY14" fmla="*/ 0 h 1563089"/>
                <a:gd name="connsiteX0" fmla="*/ 0 w 2596138"/>
                <a:gd name="connsiteY0" fmla="*/ 1563089 h 1563089"/>
                <a:gd name="connsiteX1" fmla="*/ 362415 w 2596138"/>
                <a:gd name="connsiteY1" fmla="*/ 1563089 h 1563089"/>
                <a:gd name="connsiteX2" fmla="*/ 514696 w 2596138"/>
                <a:gd name="connsiteY2" fmla="*/ 1550198 h 1563089"/>
                <a:gd name="connsiteX3" fmla="*/ 641195 w 2596138"/>
                <a:gd name="connsiteY3" fmla="*/ 1501757 h 1563089"/>
                <a:gd name="connsiteX4" fmla="*/ 730405 w 2596138"/>
                <a:gd name="connsiteY4" fmla="*/ 1446001 h 1563089"/>
                <a:gd name="connsiteX5" fmla="*/ 836341 w 2596138"/>
                <a:gd name="connsiteY5" fmla="*/ 1328913 h 1563089"/>
                <a:gd name="connsiteX6" fmla="*/ 986883 w 2596138"/>
                <a:gd name="connsiteY6" fmla="*/ 1139343 h 1563089"/>
                <a:gd name="connsiteX7" fmla="*/ 1141261 w 2596138"/>
                <a:gd name="connsiteY7" fmla="*/ 927469 h 1563089"/>
                <a:gd name="connsiteX8" fmla="*/ 1254512 w 2596138"/>
                <a:gd name="connsiteY8" fmla="*/ 715596 h 1563089"/>
                <a:gd name="connsiteX9" fmla="*/ 1371422 w 2596138"/>
                <a:gd name="connsiteY9" fmla="*/ 462954 h 1563089"/>
                <a:gd name="connsiteX10" fmla="*/ 1483112 w 2596138"/>
                <a:gd name="connsiteY10" fmla="*/ 236094 h 1563089"/>
                <a:gd name="connsiteX11" fmla="*/ 1609076 w 2596138"/>
                <a:gd name="connsiteY11" fmla="*/ 100541 h 1563089"/>
                <a:gd name="connsiteX12" fmla="*/ 1725628 w 2596138"/>
                <a:gd name="connsiteY12" fmla="*/ 40948 h 1563089"/>
                <a:gd name="connsiteX13" fmla="*/ 1912078 w 2596138"/>
                <a:gd name="connsiteY13" fmla="*/ 11151 h 1563089"/>
                <a:gd name="connsiteX14" fmla="*/ 2596138 w 2596138"/>
                <a:gd name="connsiteY14" fmla="*/ 0 h 1563089"/>
                <a:gd name="connsiteX0" fmla="*/ 0 w 2596138"/>
                <a:gd name="connsiteY0" fmla="*/ 1563089 h 1563089"/>
                <a:gd name="connsiteX1" fmla="*/ 362415 w 2596138"/>
                <a:gd name="connsiteY1" fmla="*/ 1563089 h 1563089"/>
                <a:gd name="connsiteX2" fmla="*/ 514696 w 2596138"/>
                <a:gd name="connsiteY2" fmla="*/ 1550198 h 1563089"/>
                <a:gd name="connsiteX3" fmla="*/ 641195 w 2596138"/>
                <a:gd name="connsiteY3" fmla="*/ 1501757 h 1563089"/>
                <a:gd name="connsiteX4" fmla="*/ 730405 w 2596138"/>
                <a:gd name="connsiteY4" fmla="*/ 1446001 h 1563089"/>
                <a:gd name="connsiteX5" fmla="*/ 836341 w 2596138"/>
                <a:gd name="connsiteY5" fmla="*/ 1328913 h 1563089"/>
                <a:gd name="connsiteX6" fmla="*/ 986883 w 2596138"/>
                <a:gd name="connsiteY6" fmla="*/ 1139343 h 1563089"/>
                <a:gd name="connsiteX7" fmla="*/ 1141261 w 2596138"/>
                <a:gd name="connsiteY7" fmla="*/ 927469 h 1563089"/>
                <a:gd name="connsiteX8" fmla="*/ 1254512 w 2596138"/>
                <a:gd name="connsiteY8" fmla="*/ 715596 h 1563089"/>
                <a:gd name="connsiteX9" fmla="*/ 1371422 w 2596138"/>
                <a:gd name="connsiteY9" fmla="*/ 462954 h 1563089"/>
                <a:gd name="connsiteX10" fmla="*/ 1490427 w 2596138"/>
                <a:gd name="connsiteY10" fmla="*/ 236094 h 1563089"/>
                <a:gd name="connsiteX11" fmla="*/ 1609076 w 2596138"/>
                <a:gd name="connsiteY11" fmla="*/ 100541 h 1563089"/>
                <a:gd name="connsiteX12" fmla="*/ 1725628 w 2596138"/>
                <a:gd name="connsiteY12" fmla="*/ 40948 h 1563089"/>
                <a:gd name="connsiteX13" fmla="*/ 1912078 w 2596138"/>
                <a:gd name="connsiteY13" fmla="*/ 11151 h 1563089"/>
                <a:gd name="connsiteX14" fmla="*/ 2596138 w 2596138"/>
                <a:gd name="connsiteY14" fmla="*/ 0 h 1563089"/>
                <a:gd name="connsiteX0" fmla="*/ 0 w 2596138"/>
                <a:gd name="connsiteY0" fmla="*/ 1563089 h 1563089"/>
                <a:gd name="connsiteX1" fmla="*/ 362415 w 2596138"/>
                <a:gd name="connsiteY1" fmla="*/ 1563089 h 1563089"/>
                <a:gd name="connsiteX2" fmla="*/ 514696 w 2596138"/>
                <a:gd name="connsiteY2" fmla="*/ 1550198 h 1563089"/>
                <a:gd name="connsiteX3" fmla="*/ 641195 w 2596138"/>
                <a:gd name="connsiteY3" fmla="*/ 1501757 h 1563089"/>
                <a:gd name="connsiteX4" fmla="*/ 730405 w 2596138"/>
                <a:gd name="connsiteY4" fmla="*/ 1446001 h 1563089"/>
                <a:gd name="connsiteX5" fmla="*/ 836341 w 2596138"/>
                <a:gd name="connsiteY5" fmla="*/ 1328913 h 1563089"/>
                <a:gd name="connsiteX6" fmla="*/ 986883 w 2596138"/>
                <a:gd name="connsiteY6" fmla="*/ 1139343 h 1563089"/>
                <a:gd name="connsiteX7" fmla="*/ 1141261 w 2596138"/>
                <a:gd name="connsiteY7" fmla="*/ 927469 h 1563089"/>
                <a:gd name="connsiteX8" fmla="*/ 1254512 w 2596138"/>
                <a:gd name="connsiteY8" fmla="*/ 715596 h 1563089"/>
                <a:gd name="connsiteX9" fmla="*/ 1371422 w 2596138"/>
                <a:gd name="connsiteY9" fmla="*/ 462954 h 1563089"/>
                <a:gd name="connsiteX10" fmla="*/ 1490427 w 2596138"/>
                <a:gd name="connsiteY10" fmla="*/ 236094 h 1563089"/>
                <a:gd name="connsiteX11" fmla="*/ 1609076 w 2596138"/>
                <a:gd name="connsiteY11" fmla="*/ 100541 h 1563089"/>
                <a:gd name="connsiteX12" fmla="*/ 1740258 w 2596138"/>
                <a:gd name="connsiteY12" fmla="*/ 40948 h 1563089"/>
                <a:gd name="connsiteX13" fmla="*/ 1912078 w 2596138"/>
                <a:gd name="connsiteY13" fmla="*/ 11151 h 1563089"/>
                <a:gd name="connsiteX14" fmla="*/ 2596138 w 2596138"/>
                <a:gd name="connsiteY14" fmla="*/ 0 h 1563089"/>
                <a:gd name="connsiteX0" fmla="*/ 0 w 2596138"/>
                <a:gd name="connsiteY0" fmla="*/ 1563089 h 1563089"/>
                <a:gd name="connsiteX1" fmla="*/ 362415 w 2596138"/>
                <a:gd name="connsiteY1" fmla="*/ 1563089 h 1563089"/>
                <a:gd name="connsiteX2" fmla="*/ 514696 w 2596138"/>
                <a:gd name="connsiteY2" fmla="*/ 1550198 h 1563089"/>
                <a:gd name="connsiteX3" fmla="*/ 641195 w 2596138"/>
                <a:gd name="connsiteY3" fmla="*/ 1501757 h 1563089"/>
                <a:gd name="connsiteX4" fmla="*/ 730405 w 2596138"/>
                <a:gd name="connsiteY4" fmla="*/ 1446001 h 1563089"/>
                <a:gd name="connsiteX5" fmla="*/ 836341 w 2596138"/>
                <a:gd name="connsiteY5" fmla="*/ 1328913 h 1563089"/>
                <a:gd name="connsiteX6" fmla="*/ 986883 w 2596138"/>
                <a:gd name="connsiteY6" fmla="*/ 1139343 h 1563089"/>
                <a:gd name="connsiteX7" fmla="*/ 1141261 w 2596138"/>
                <a:gd name="connsiteY7" fmla="*/ 927469 h 1563089"/>
                <a:gd name="connsiteX8" fmla="*/ 1254512 w 2596138"/>
                <a:gd name="connsiteY8" fmla="*/ 715596 h 1563089"/>
                <a:gd name="connsiteX9" fmla="*/ 1371422 w 2596138"/>
                <a:gd name="connsiteY9" fmla="*/ 462954 h 1563089"/>
                <a:gd name="connsiteX10" fmla="*/ 1490427 w 2596138"/>
                <a:gd name="connsiteY10" fmla="*/ 236094 h 1563089"/>
                <a:gd name="connsiteX11" fmla="*/ 1609076 w 2596138"/>
                <a:gd name="connsiteY11" fmla="*/ 100541 h 1563089"/>
                <a:gd name="connsiteX12" fmla="*/ 1740258 w 2596138"/>
                <a:gd name="connsiteY12" fmla="*/ 40948 h 1563089"/>
                <a:gd name="connsiteX13" fmla="*/ 1934024 w 2596138"/>
                <a:gd name="connsiteY13" fmla="*/ 14809 h 1563089"/>
                <a:gd name="connsiteX14" fmla="*/ 2596138 w 2596138"/>
                <a:gd name="connsiteY14" fmla="*/ 0 h 1563089"/>
                <a:gd name="connsiteX0" fmla="*/ 0 w 2607111"/>
                <a:gd name="connsiteY0" fmla="*/ 1563089 h 1563089"/>
                <a:gd name="connsiteX1" fmla="*/ 362415 w 2607111"/>
                <a:gd name="connsiteY1" fmla="*/ 1563089 h 1563089"/>
                <a:gd name="connsiteX2" fmla="*/ 514696 w 2607111"/>
                <a:gd name="connsiteY2" fmla="*/ 1550198 h 1563089"/>
                <a:gd name="connsiteX3" fmla="*/ 641195 w 2607111"/>
                <a:gd name="connsiteY3" fmla="*/ 1501757 h 1563089"/>
                <a:gd name="connsiteX4" fmla="*/ 730405 w 2607111"/>
                <a:gd name="connsiteY4" fmla="*/ 1446001 h 1563089"/>
                <a:gd name="connsiteX5" fmla="*/ 836341 w 2607111"/>
                <a:gd name="connsiteY5" fmla="*/ 1328913 h 1563089"/>
                <a:gd name="connsiteX6" fmla="*/ 986883 w 2607111"/>
                <a:gd name="connsiteY6" fmla="*/ 1139343 h 1563089"/>
                <a:gd name="connsiteX7" fmla="*/ 1141261 w 2607111"/>
                <a:gd name="connsiteY7" fmla="*/ 927469 h 1563089"/>
                <a:gd name="connsiteX8" fmla="*/ 1254512 w 2607111"/>
                <a:gd name="connsiteY8" fmla="*/ 715596 h 1563089"/>
                <a:gd name="connsiteX9" fmla="*/ 1371422 w 2607111"/>
                <a:gd name="connsiteY9" fmla="*/ 462954 h 1563089"/>
                <a:gd name="connsiteX10" fmla="*/ 1490427 w 2607111"/>
                <a:gd name="connsiteY10" fmla="*/ 236094 h 1563089"/>
                <a:gd name="connsiteX11" fmla="*/ 1609076 w 2607111"/>
                <a:gd name="connsiteY11" fmla="*/ 100541 h 1563089"/>
                <a:gd name="connsiteX12" fmla="*/ 1740258 w 2607111"/>
                <a:gd name="connsiteY12" fmla="*/ 40948 h 1563089"/>
                <a:gd name="connsiteX13" fmla="*/ 1934024 w 2607111"/>
                <a:gd name="connsiteY13" fmla="*/ 14809 h 1563089"/>
                <a:gd name="connsiteX14" fmla="*/ 2607111 w 2607111"/>
                <a:gd name="connsiteY14" fmla="*/ 0 h 156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7111" h="1563089">
                  <a:moveTo>
                    <a:pt x="0" y="1563089"/>
                  </a:moveTo>
                  <a:lnTo>
                    <a:pt x="362415" y="1563089"/>
                  </a:lnTo>
                  <a:cubicBezTo>
                    <a:pt x="446978" y="1562160"/>
                    <a:pt x="468233" y="1560420"/>
                    <a:pt x="514696" y="1550198"/>
                  </a:cubicBezTo>
                  <a:cubicBezTo>
                    <a:pt x="561159" y="1539976"/>
                    <a:pt x="605244" y="1519123"/>
                    <a:pt x="641195" y="1501757"/>
                  </a:cubicBezTo>
                  <a:cubicBezTo>
                    <a:pt x="677146" y="1484391"/>
                    <a:pt x="697881" y="1474808"/>
                    <a:pt x="730405" y="1446001"/>
                  </a:cubicBezTo>
                  <a:cubicBezTo>
                    <a:pt x="762929" y="1417194"/>
                    <a:pt x="793595" y="1380023"/>
                    <a:pt x="836341" y="1328913"/>
                  </a:cubicBezTo>
                  <a:cubicBezTo>
                    <a:pt x="879087" y="1277803"/>
                    <a:pt x="936063" y="1206250"/>
                    <a:pt x="986883" y="1139343"/>
                  </a:cubicBezTo>
                  <a:cubicBezTo>
                    <a:pt x="1037703" y="1072436"/>
                    <a:pt x="1096656" y="998093"/>
                    <a:pt x="1141261" y="927469"/>
                  </a:cubicBezTo>
                  <a:cubicBezTo>
                    <a:pt x="1185866" y="856845"/>
                    <a:pt x="1216152" y="793015"/>
                    <a:pt x="1254512" y="715596"/>
                  </a:cubicBezTo>
                  <a:cubicBezTo>
                    <a:pt x="1292872" y="638177"/>
                    <a:pt x="1332103" y="542871"/>
                    <a:pt x="1371422" y="462954"/>
                  </a:cubicBezTo>
                  <a:cubicBezTo>
                    <a:pt x="1410741" y="383037"/>
                    <a:pt x="1450818" y="296496"/>
                    <a:pt x="1490427" y="236094"/>
                  </a:cubicBezTo>
                  <a:cubicBezTo>
                    <a:pt x="1530036" y="175692"/>
                    <a:pt x="1567438" y="133065"/>
                    <a:pt x="1609076" y="100541"/>
                  </a:cubicBezTo>
                  <a:cubicBezTo>
                    <a:pt x="1650715" y="68017"/>
                    <a:pt x="1686100" y="55237"/>
                    <a:pt x="1740258" y="40948"/>
                  </a:cubicBezTo>
                  <a:cubicBezTo>
                    <a:pt x="1794416" y="26659"/>
                    <a:pt x="1781624" y="22243"/>
                    <a:pt x="1934024" y="14809"/>
                  </a:cubicBezTo>
                  <a:cubicBezTo>
                    <a:pt x="2086424" y="7375"/>
                    <a:pt x="2337623" y="1858"/>
                    <a:pt x="2607111"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6" name="Straight Connector 45">
              <a:extLst>
                <a:ext uri="{FF2B5EF4-FFF2-40B4-BE49-F238E27FC236}">
                  <a16:creationId xmlns:a16="http://schemas.microsoft.com/office/drawing/2014/main" id="{B6011F8E-B075-5B42-B7A6-B42863652209}"/>
                </a:ext>
              </a:extLst>
            </p:cNvPr>
            <p:cNvCxnSpPr/>
            <p:nvPr/>
          </p:nvCxnSpPr>
          <p:spPr>
            <a:xfrm>
              <a:off x="10794750" y="4273815"/>
              <a:ext cx="27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00E802-45DD-5A4C-955F-7A4A530B3810}"/>
                </a:ext>
              </a:extLst>
            </p:cNvPr>
            <p:cNvCxnSpPr/>
            <p:nvPr/>
          </p:nvCxnSpPr>
          <p:spPr>
            <a:xfrm>
              <a:off x="8923143" y="4907650"/>
              <a:ext cx="2588048"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00606FC-13FD-434A-8349-B1FDCD59D4E3}"/>
                </a:ext>
              </a:extLst>
            </p:cNvPr>
            <p:cNvCxnSpPr/>
            <p:nvPr/>
          </p:nvCxnSpPr>
          <p:spPr>
            <a:xfrm>
              <a:off x="10794750" y="4649880"/>
              <a:ext cx="270000"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498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de-DE" dirty="0"/>
              <a:t>Präferenzstruktur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idx="1"/>
              </p:nvPr>
            </p:nvSpPr>
            <p:spPr/>
            <p:txBody>
              <a:bodyPr>
                <a:normAutofit lnSpcReduction="10000"/>
              </a:bodyPr>
              <a:lstStyle/>
              <a:p>
                <a:r>
                  <a:rPr lang="de-DE" dirty="0"/>
                  <a:t>Um eine vollständige Nutzenfunktion </a:t>
                </a:r>
                <a14:m>
                  <m:oMath xmlns:m="http://schemas.openxmlformats.org/officeDocument/2006/math">
                    <m:r>
                      <a:rPr lang="de-DE" i="1" smtClean="0">
                        <a:latin typeface="Cambria Math" panose="02040503050406030204" pitchFamily="18" charset="0"/>
                      </a:rPr>
                      <m:t>𝑈</m:t>
                    </m:r>
                    <m:d>
                      <m:dPr>
                        <m:ctrlPr>
                          <a:rPr lang="de-DE"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i="1" smtClean="0">
                                <a:latin typeface="Cambria Math" panose="02040503050406030204" pitchFamily="18" charset="0"/>
                              </a:rPr>
                              <m:t>1</m:t>
                            </m:r>
                          </m:sub>
                        </m:sSub>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i="1" smtClean="0">
                                <a:latin typeface="Cambria Math" panose="02040503050406030204" pitchFamily="18" charset="0"/>
                              </a:rPr>
                              <m:t>𝑛</m:t>
                            </m:r>
                          </m:sub>
                        </m:sSub>
                      </m:e>
                    </m:d>
                  </m:oMath>
                </a14:m>
                <a:r>
                  <a:rPr lang="de-DE" dirty="0"/>
                  <a:t> zu spezifizieren, brauchen wir </a:t>
                </a:r>
                <a14:m>
                  <m:oMath xmlns:m="http://schemas.openxmlformats.org/officeDocument/2006/math">
                    <m:sSup>
                      <m:sSupPr>
                        <m:ctrlPr>
                          <a:rPr lang="de-DE" b="0" i="1" smtClean="0">
                            <a:solidFill>
                              <a:srgbClr val="FFC000"/>
                            </a:solidFill>
                            <a:latin typeface="Cambria Math" panose="02040503050406030204" pitchFamily="18" charset="0"/>
                          </a:rPr>
                        </m:ctrlPr>
                      </m:sSupPr>
                      <m:e>
                        <m:r>
                          <a:rPr lang="de-DE" b="0" i="1" smtClean="0">
                            <a:solidFill>
                              <a:srgbClr val="FFC000"/>
                            </a:solidFill>
                            <a:latin typeface="Cambria Math" panose="02040503050406030204" pitchFamily="18" charset="0"/>
                          </a:rPr>
                          <m:t>𝑑</m:t>
                        </m:r>
                      </m:e>
                      <m:sup>
                        <m:r>
                          <a:rPr lang="de-DE" b="0" i="1" smtClean="0">
                            <a:solidFill>
                              <a:srgbClr val="FFC000"/>
                            </a:solidFill>
                            <a:latin typeface="Cambria Math" panose="02040503050406030204" pitchFamily="18" charset="0"/>
                          </a:rPr>
                          <m:t>𝑛</m:t>
                        </m:r>
                      </m:sup>
                    </m:sSup>
                  </m:oMath>
                </a14:m>
                <a:r>
                  <a:rPr lang="de-DE" dirty="0">
                    <a:solidFill>
                      <a:srgbClr val="C00000"/>
                    </a:solidFill>
                  </a:rPr>
                  <a:t> </a:t>
                </a:r>
                <a:r>
                  <a:rPr lang="de-DE" dirty="0"/>
                  <a:t>Nutzenwerte im Worst-Case</a:t>
                </a:r>
              </a:p>
              <a:p>
                <a:pPr lvl="1"/>
                <a14:m>
                  <m:oMath xmlns:m="http://schemas.openxmlformats.org/officeDocument/2006/math">
                    <m:r>
                      <a:rPr lang="de-DE" i="1" smtClean="0">
                        <a:latin typeface="Cambria Math" panose="02040503050406030204" pitchFamily="18" charset="0"/>
                      </a:rPr>
                      <m:t>𝑛</m:t>
                    </m:r>
                  </m:oMath>
                </a14:m>
                <a:r>
                  <a:rPr lang="de-DE" dirty="0"/>
                  <a:t> Attribute</a:t>
                </a:r>
              </a:p>
              <a:p>
                <a:pPr lvl="1"/>
                <a:r>
                  <a:rPr lang="de-DE" dirty="0"/>
                  <a:t>Jedes Attribut mit </a:t>
                </a:r>
                <a14:m>
                  <m:oMath xmlns:m="http://schemas.openxmlformats.org/officeDocument/2006/math">
                    <m:r>
                      <a:rPr lang="de-DE" i="1" smtClean="0">
                        <a:latin typeface="Cambria Math" panose="02040503050406030204" pitchFamily="18" charset="0"/>
                      </a:rPr>
                      <m:t>𝑑</m:t>
                    </m:r>
                  </m:oMath>
                </a14:m>
                <a:r>
                  <a:rPr lang="de-DE" dirty="0"/>
                  <a:t> individuellen möglichen Werten</a:t>
                </a:r>
              </a:p>
              <a:p>
                <a:pPr lvl="1"/>
                <a:r>
                  <a:rPr lang="de-DE" dirty="0"/>
                  <a:t>Bedeutung Worst-Case: Präferenzen des Agenten haben überhaupt keine Regelmäßigkeiten</a:t>
                </a:r>
              </a:p>
              <a:p>
                <a:r>
                  <a:rPr lang="de-DE" dirty="0"/>
                  <a:t>Annahme in Nutzentheorie mit Mehrfachattributen</a:t>
                </a:r>
              </a:p>
              <a:p>
                <a:pPr lvl="1"/>
                <a:r>
                  <a:rPr lang="de-DE" dirty="0"/>
                  <a:t>Präferenzen von typischen Agenten haben sehr viel mehr Struktur</a:t>
                </a:r>
              </a:p>
              <a:p>
                <a:r>
                  <a:rPr lang="de-DE" dirty="0"/>
                  <a:t>Vorgehen</a:t>
                </a:r>
              </a:p>
              <a:p>
                <a:pPr lvl="1"/>
                <a:r>
                  <a:rPr lang="de-DE" dirty="0"/>
                  <a:t>Identifizieren von Regelmäßigkeiten im Präferenzverhalten</a:t>
                </a:r>
              </a:p>
              <a:p>
                <a:pPr lvl="1"/>
                <a:r>
                  <a:rPr lang="de-DE" dirty="0"/>
                  <a:t>So genannte </a:t>
                </a:r>
                <a:r>
                  <a:rPr lang="de-DE" dirty="0">
                    <a:solidFill>
                      <a:schemeClr val="accent1"/>
                    </a:solidFill>
                  </a:rPr>
                  <a:t>Repräsentationstheoreme</a:t>
                </a:r>
                <a:r>
                  <a:rPr lang="de-DE" b="1" dirty="0"/>
                  <a:t> </a:t>
                </a:r>
                <a:r>
                  <a:rPr lang="de-DE" dirty="0"/>
                  <a:t>nutzen um zu zeigen, dass ein Agent mit einer bestimmten Art von Präferenzstruktur eine Nutzenfunktion</a:t>
                </a:r>
              </a:p>
              <a:p>
                <a:pPr marL="457200" lvl="1"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m:t>
                      </m:r>
                      <m:d>
                        <m:dPr>
                          <m:ctrlPr>
                            <a:rPr lang="de-DE"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i="1" smtClean="0">
                                  <a:latin typeface="Cambria Math" panose="02040503050406030204" pitchFamily="18" charset="0"/>
                                </a:rPr>
                                <m:t>1</m:t>
                              </m:r>
                            </m:sub>
                          </m:sSub>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𝑛</m:t>
                              </m:r>
                            </m:sub>
                          </m:sSub>
                        </m:e>
                      </m:d>
                      <m:r>
                        <a:rPr lang="de-DE" i="1" smtClean="0">
                          <a:latin typeface="Cambria Math" panose="02040503050406030204" pitchFamily="18" charset="0"/>
                        </a:rPr>
                        <m:t>=</m:t>
                      </m:r>
                      <m:r>
                        <a:rPr lang="de-DE" i="1" smtClean="0">
                          <a:latin typeface="Cambria Math" panose="02040503050406030204" pitchFamily="18" charset="0"/>
                        </a:rPr>
                        <m:t>𝐹</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i="1" smtClean="0">
                                  <a:latin typeface="Cambria Math" panose="02040503050406030204" pitchFamily="18" charset="0"/>
                                </a:rPr>
                                <m:t>𝑓</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i="1" smtClean="0">
                                      <a:latin typeface="Cambria Math" panose="02040503050406030204" pitchFamily="18" charset="0"/>
                                    </a:rPr>
                                    <m:t>1</m:t>
                                  </m:r>
                                </m:sub>
                              </m:sSub>
                            </m:e>
                          </m:d>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𝑛</m:t>
                                  </m:r>
                                </m:sub>
                              </m:sSub>
                            </m:e>
                          </m:d>
                        </m:e>
                      </m:d>
                    </m:oMath>
                  </m:oMathPara>
                </a14:m>
                <a:endParaRPr lang="de-DE" dirty="0"/>
              </a:p>
              <a:p>
                <a:pPr lvl="2"/>
                <a:r>
                  <a:rPr lang="de-DE" dirty="0"/>
                  <a:t>hat, wobei </a:t>
                </a:r>
                <a14:m>
                  <m:oMath xmlns:m="http://schemas.openxmlformats.org/officeDocument/2006/math">
                    <m:r>
                      <a:rPr lang="de-DE" i="1" smtClean="0">
                        <a:latin typeface="Cambria Math" panose="02040503050406030204" pitchFamily="18" charset="0"/>
                      </a:rPr>
                      <m:t>𝐹</m:t>
                    </m:r>
                  </m:oMath>
                </a14:m>
                <a:r>
                  <a:rPr lang="de-DE" dirty="0"/>
                  <a:t> hoffentlich eine einfache Funktion wie Addition ist</a:t>
                </a:r>
              </a:p>
              <a:p>
                <a:endParaRPr lang="de-DE"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idx="1"/>
              </p:nvPr>
            </p:nvSpPr>
            <p:spPr>
              <a:blipFill>
                <a:blip r:embed="rId3"/>
                <a:stretch>
                  <a:fillRect l="-1435" t="-3582" b="-1791"/>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33634E42-76CD-874E-B591-C7A68029D11E}"/>
              </a:ext>
            </a:extLst>
          </p:cNvPr>
          <p:cNvSpPr>
            <a:spLocks noGrp="1"/>
          </p:cNvSpPr>
          <p:nvPr>
            <p:ph type="sldNum" sz="quarter" idx="4"/>
          </p:nvPr>
        </p:nvSpPr>
        <p:spPr/>
        <p:txBody>
          <a:bodyPr/>
          <a:lstStyle/>
          <a:p>
            <a:fld id="{67C9959E-8E6B-B04C-9955-EA096F41CA7A}" type="slidenum">
              <a:rPr lang="de-DE" smtClean="0"/>
              <a:t>25</a:t>
            </a:fld>
            <a:endParaRPr lang="de-DE" dirty="0"/>
          </a:p>
        </p:txBody>
      </p:sp>
      <p:sp>
        <p:nvSpPr>
          <p:cNvPr id="5" name="Date Placeholder 4">
            <a:extLst>
              <a:ext uri="{FF2B5EF4-FFF2-40B4-BE49-F238E27FC236}">
                <a16:creationId xmlns:a16="http://schemas.microsoft.com/office/drawing/2014/main" id="{18BD8717-9B09-374B-8393-A4B8BA5461E3}"/>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3B20A17A-5761-AB4F-8D40-CA3B63B05F8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57386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de-DE" dirty="0"/>
              <a:t>Präferenzstruktur : Deterministisch</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oMath>
                </a14:m>
                <a:r>
                  <a:rPr lang="de-DE" dirty="0"/>
                  <a:t> und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2</m:t>
                        </m:r>
                      </m:sub>
                    </m:sSub>
                  </m:oMath>
                </a14:m>
                <a:r>
                  <a:rPr lang="de-DE" dirty="0"/>
                  <a:t> </a:t>
                </a:r>
                <a:r>
                  <a:rPr lang="de-DE" dirty="0">
                    <a:solidFill>
                      <a:schemeClr val="accent1"/>
                    </a:solidFill>
                  </a:rPr>
                  <a:t>präferenzunabhängig</a:t>
                </a:r>
                <a:r>
                  <a:rPr lang="de-DE" dirty="0"/>
                  <a:t> (</a:t>
                </a:r>
                <a:r>
                  <a:rPr lang="de-DE" i="1" dirty="0">
                    <a:solidFill>
                      <a:schemeClr val="accent1"/>
                    </a:solidFill>
                  </a:rPr>
                  <a:t>preferentially independent</a:t>
                </a:r>
                <a:r>
                  <a:rPr lang="de-DE" dirty="0">
                    <a:solidFill>
                      <a:schemeClr val="accent1"/>
                    </a:solidFill>
                  </a:rPr>
                  <a:t>, PI</a:t>
                </a:r>
                <a:r>
                  <a:rPr lang="de-DE" dirty="0"/>
                  <a:t>) von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3</m:t>
                        </m:r>
                      </m:sub>
                    </m:sSub>
                  </m:oMath>
                </a14:m>
                <a:r>
                  <a:rPr lang="de-DE" dirty="0"/>
                  <a:t> genau dann, wenn</a:t>
                </a:r>
              </a:p>
              <a:p>
                <a:pPr lvl="1"/>
                <a:r>
                  <a:rPr lang="de-DE" dirty="0"/>
                  <a:t>Präferenz zwischen </a:t>
                </a:r>
                <a14:m>
                  <m:oMath xmlns:m="http://schemas.openxmlformats.org/officeDocument/2006/math">
                    <m:d>
                      <m:dPr>
                        <m:begChr m:val="⟨"/>
                        <m:endChr m:val="⟩"/>
                        <m:ctrlPr>
                          <a:rPr lang="de-DE"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3</m:t>
                            </m:r>
                          </m:sub>
                        </m:sSub>
                      </m:e>
                    </m:d>
                  </m:oMath>
                </a14:m>
                <a:r>
                  <a:rPr lang="de-DE" dirty="0"/>
                  <a:t> und </a:t>
                </a:r>
                <a14:m>
                  <m:oMath xmlns:m="http://schemas.openxmlformats.org/officeDocument/2006/math">
                    <m:d>
                      <m:dPr>
                        <m:begChr m:val="⟨"/>
                        <m:endChr m:val="⟩"/>
                        <m:ctrlPr>
                          <a:rPr lang="de-DE"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𝑟</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𝑟</m:t>
                            </m:r>
                          </m:e>
                          <m:sub>
                            <m:r>
                              <a:rPr lang="de-DE" i="1">
                                <a:latin typeface="Cambria Math" panose="02040503050406030204" pitchFamily="18" charset="0"/>
                              </a:rPr>
                              <m:t>2</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𝑟</m:t>
                            </m:r>
                          </m:e>
                          <m:sub>
                            <m:r>
                              <a:rPr lang="de-DE" i="1">
                                <a:latin typeface="Cambria Math" panose="02040503050406030204" pitchFamily="18" charset="0"/>
                              </a:rPr>
                              <m:t>3</m:t>
                            </m:r>
                          </m:sub>
                        </m:sSub>
                      </m:e>
                    </m:d>
                  </m:oMath>
                </a14:m>
                <a:r>
                  <a:rPr lang="de-DE" dirty="0"/>
                  <a:t> nicht von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𝑟</m:t>
                        </m:r>
                      </m:e>
                      <m:sub>
                        <m:r>
                          <a:rPr lang="de-DE" i="1">
                            <a:latin typeface="Cambria Math" panose="02040503050406030204" pitchFamily="18" charset="0"/>
                          </a:rPr>
                          <m:t>3</m:t>
                        </m:r>
                      </m:sub>
                    </m:sSub>
                  </m:oMath>
                </a14:m>
                <a:r>
                  <a:rPr lang="de-DE" dirty="0"/>
                  <a:t> abhängig ist</a:t>
                </a:r>
              </a:p>
              <a:p>
                <a:pPr lvl="1"/>
                <a:r>
                  <a:rPr lang="de-DE" dirty="0"/>
                  <a:t>Beispiel: Flughafenstandort mit Attributen </a:t>
                </a:r>
                <a14:m>
                  <m:oMath xmlns:m="http://schemas.openxmlformats.org/officeDocument/2006/math">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𝑁𝑜𝑖𝑠𝑒</m:t>
                        </m:r>
                        <m:r>
                          <a:rPr lang="de-DE" b="0" i="1" smtClean="0">
                            <a:latin typeface="Cambria Math" panose="02040503050406030204" pitchFamily="18" charset="0"/>
                          </a:rPr>
                          <m:t>, </m:t>
                        </m:r>
                        <m:r>
                          <a:rPr lang="de-DE" b="0" i="1" smtClean="0">
                            <a:latin typeface="Cambria Math" panose="02040503050406030204" pitchFamily="18" charset="0"/>
                          </a:rPr>
                          <m:t>𝐶𝑜𝑠𝑡</m:t>
                        </m:r>
                        <m:r>
                          <a:rPr lang="de-DE" b="0" i="1" smtClean="0">
                            <a:latin typeface="Cambria Math" panose="02040503050406030204" pitchFamily="18" charset="0"/>
                          </a:rPr>
                          <m:t>, </m:t>
                        </m:r>
                        <m:r>
                          <a:rPr lang="de-DE" b="0" i="1" smtClean="0">
                            <a:latin typeface="Cambria Math" panose="02040503050406030204" pitchFamily="18" charset="0"/>
                          </a:rPr>
                          <m:t>𝐷𝑒𝑎𝑡h𝑠</m:t>
                        </m:r>
                      </m:e>
                    </m:d>
                  </m:oMath>
                </a14:m>
                <a:endParaRPr lang="de-DE" dirty="0"/>
              </a:p>
              <a:p>
                <a:pPr lvl="2"/>
                <a14:m>
                  <m:oMath xmlns:m="http://schemas.openxmlformats.org/officeDocument/2006/math">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20,000 </m:t>
                        </m:r>
                        <m:r>
                          <a:rPr lang="de-DE" b="0" i="1" smtClean="0">
                            <a:latin typeface="Cambria Math" panose="02040503050406030204" pitchFamily="18" charset="0"/>
                          </a:rPr>
                          <m:t>𝑠𝑢𝑓𝑓𝑒𝑟</m:t>
                        </m:r>
                        <m:r>
                          <a:rPr lang="de-DE" i="1">
                            <a:latin typeface="Cambria Math" panose="02040503050406030204" pitchFamily="18" charset="0"/>
                          </a:rPr>
                          <m:t>, </m:t>
                        </m:r>
                        <m:r>
                          <a:rPr lang="de-DE" b="0" i="1" smtClean="0">
                            <a:latin typeface="Cambria Math" panose="02040503050406030204" pitchFamily="18" charset="0"/>
                          </a:rPr>
                          <m:t>$4.6 </m:t>
                        </m:r>
                        <m:r>
                          <a:rPr lang="de-DE" b="0" i="1" smtClean="0">
                            <a:latin typeface="Cambria Math" panose="02040503050406030204" pitchFamily="18" charset="0"/>
                          </a:rPr>
                          <m:t>𝑏𝑖𝑙𝑙𝑖𝑜𝑛</m:t>
                        </m:r>
                        <m:r>
                          <a:rPr lang="de-DE" i="1">
                            <a:latin typeface="Cambria Math" panose="02040503050406030204" pitchFamily="18" charset="0"/>
                          </a:rPr>
                          <m:t>, </m:t>
                        </m:r>
                        <m:r>
                          <a:rPr lang="de-DE" b="0" i="1" smtClean="0">
                            <a:latin typeface="Cambria Math" panose="02040503050406030204" pitchFamily="18" charset="0"/>
                          </a:rPr>
                          <m:t>0.06 </m:t>
                        </m:r>
                        <m:r>
                          <a:rPr lang="de-DE" b="0" i="1" smtClean="0">
                            <a:latin typeface="Cambria Math" panose="02040503050406030204" pitchFamily="18" charset="0"/>
                          </a:rPr>
                          <m:t>𝑑𝑒𝑎𝑡h𝑠</m:t>
                        </m:r>
                        <m:r>
                          <a:rPr lang="de-DE" b="0" i="1" smtClean="0">
                            <a:latin typeface="Cambria Math" panose="02040503050406030204" pitchFamily="18" charset="0"/>
                          </a:rPr>
                          <m:t>/</m:t>
                        </m:r>
                        <m:r>
                          <a:rPr lang="de-DE" b="0" i="1" smtClean="0">
                            <a:latin typeface="Cambria Math" panose="02040503050406030204" pitchFamily="18" charset="0"/>
                          </a:rPr>
                          <m:t>𝑚𝑜𝑛𝑡h</m:t>
                        </m:r>
                      </m:e>
                    </m:d>
                  </m:oMath>
                </a14:m>
                <a:endParaRPr lang="de-DE" dirty="0"/>
              </a:p>
              <a:p>
                <a:pPr lvl="2"/>
                <a14:m>
                  <m:oMath xmlns:m="http://schemas.openxmlformats.org/officeDocument/2006/math">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7</m:t>
                        </m:r>
                        <m:r>
                          <a:rPr lang="de-DE" i="1">
                            <a:latin typeface="Cambria Math" panose="02040503050406030204" pitchFamily="18" charset="0"/>
                          </a:rPr>
                          <m:t>0,000 </m:t>
                        </m:r>
                        <m:r>
                          <a:rPr lang="de-DE" i="1">
                            <a:latin typeface="Cambria Math" panose="02040503050406030204" pitchFamily="18" charset="0"/>
                          </a:rPr>
                          <m:t>𝑠𝑢𝑓𝑓𝑒𝑟</m:t>
                        </m:r>
                        <m:r>
                          <a:rPr lang="de-DE" i="1">
                            <a:latin typeface="Cambria Math" panose="02040503050406030204" pitchFamily="18" charset="0"/>
                          </a:rPr>
                          <m:t>, $4.2 </m:t>
                        </m:r>
                        <m:r>
                          <a:rPr lang="de-DE" i="1">
                            <a:latin typeface="Cambria Math" panose="02040503050406030204" pitchFamily="18" charset="0"/>
                          </a:rPr>
                          <m:t>𝑏𝑖𝑙𝑙𝑖𝑜𝑛</m:t>
                        </m:r>
                        <m:r>
                          <a:rPr lang="de-DE" i="1">
                            <a:latin typeface="Cambria Math" panose="02040503050406030204" pitchFamily="18" charset="0"/>
                          </a:rPr>
                          <m:t>, 0.06 </m:t>
                        </m:r>
                        <m:r>
                          <a:rPr lang="de-DE" i="1">
                            <a:latin typeface="Cambria Math" panose="02040503050406030204" pitchFamily="18" charset="0"/>
                          </a:rPr>
                          <m:t>𝑑𝑒𝑎𝑡h𝑠</m:t>
                        </m:r>
                        <m:r>
                          <a:rPr lang="de-DE" i="1">
                            <a:latin typeface="Cambria Math" panose="02040503050406030204" pitchFamily="18" charset="0"/>
                          </a:rPr>
                          <m:t>/</m:t>
                        </m:r>
                        <m:r>
                          <a:rPr lang="de-DE" i="1">
                            <a:latin typeface="Cambria Math" panose="02040503050406030204" pitchFamily="18" charset="0"/>
                          </a:rPr>
                          <m:t>𝑚𝑜𝑛𝑡h</m:t>
                        </m:r>
                      </m:e>
                    </m:d>
                  </m:oMath>
                </a14:m>
                <a:endParaRPr lang="de-DE" dirty="0"/>
              </a:p>
              <a:p>
                <a:endParaRPr lang="de-DE" dirty="0"/>
              </a:p>
              <a:p>
                <a:r>
                  <a:rPr lang="de-DE" dirty="0"/>
                  <a:t>Theorem (Leontief, 1947)</a:t>
                </a:r>
              </a:p>
              <a:p>
                <a:pPr lvl="1"/>
                <a:r>
                  <a:rPr lang="de-DE" dirty="0"/>
                  <a:t>Wenn jedes Paar von Attributen PI von seinem Komplement ist, dann ist jede Untermenge von Attributen PI von seinem Komplement</a:t>
                </a:r>
              </a:p>
              <a:p>
                <a:pPr lvl="2"/>
                <a:r>
                  <a:rPr lang="de-DE" dirty="0">
                    <a:solidFill>
                      <a:schemeClr val="accent1"/>
                    </a:solidFill>
                  </a:rPr>
                  <a:t>Gegenseitige PI </a:t>
                </a:r>
                <a:r>
                  <a:rPr lang="de-DE" dirty="0"/>
                  <a:t>(</a:t>
                </a:r>
                <a:r>
                  <a:rPr lang="de-DE" i="1" dirty="0">
                    <a:solidFill>
                      <a:schemeClr val="accent1"/>
                    </a:solidFill>
                  </a:rPr>
                  <a:t>mutual PI</a:t>
                </a:r>
                <a:r>
                  <a:rPr lang="de-DE" dirty="0">
                    <a:solidFill>
                      <a:schemeClr val="accent1"/>
                    </a:solidFill>
                  </a:rPr>
                  <a:t>, MPI</a:t>
                </a:r>
                <a:r>
                  <a:rPr lang="de-DE" dirty="0"/>
                  <a:t>)</a:t>
                </a:r>
                <a:r>
                  <a:rPr lang="de-DE" dirty="0">
                    <a:solidFill>
                      <a:schemeClr val="accent1"/>
                    </a:solidFill>
                  </a:rPr>
                  <a:t> </a:t>
                </a:r>
                <a:r>
                  <a:rPr lang="de-DE" dirty="0"/>
                  <a:t>genannt</a:t>
                </a:r>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5" t="-2687" r="-993"/>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de-DE" smtClean="0"/>
              <a:pPr/>
              <a:t>26</a:t>
            </a:fld>
            <a:endParaRPr lang="de-DE" dirty="0"/>
          </a:p>
        </p:txBody>
      </p:sp>
      <p:sp>
        <p:nvSpPr>
          <p:cNvPr id="3" name="Date Placeholder 2">
            <a:extLst>
              <a:ext uri="{FF2B5EF4-FFF2-40B4-BE49-F238E27FC236}">
                <a16:creationId xmlns:a16="http://schemas.microsoft.com/office/drawing/2014/main" id="{F78D1D37-6CEA-274E-8066-D4A9ABC2FB10}"/>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87CA579F-41D1-404B-B3EA-CA6AE3F1C202}"/>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24176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de-DE" dirty="0"/>
              <a:t>Präferenzstruktur : Deterministisch</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idx="1"/>
              </p:nvPr>
            </p:nvSpPr>
            <p:spPr/>
            <p:txBody>
              <a:bodyPr>
                <a:normAutofit/>
              </a:bodyPr>
              <a:lstStyle/>
              <a:p>
                <a:r>
                  <a:rPr lang="de-DE" dirty="0"/>
                  <a:t>Theorem (Debreu, 1960):</a:t>
                </a:r>
              </a:p>
              <a:p>
                <a:pPr lvl="1"/>
                <a:r>
                  <a:rPr lang="de-DE" dirty="0"/>
                  <a:t>MPI ⇒ ∃ </a:t>
                </a:r>
                <a:r>
                  <a:rPr lang="de-DE" i="1" dirty="0">
                    <a:solidFill>
                      <a:schemeClr val="accent1"/>
                    </a:solidFill>
                  </a:rPr>
                  <a:t>additive</a:t>
                </a:r>
                <a:r>
                  <a:rPr lang="de-DE" dirty="0"/>
                  <a:t> </a:t>
                </a:r>
                <a:r>
                  <a:rPr lang="de-DE" dirty="0">
                    <a:solidFill>
                      <a:schemeClr val="accent1"/>
                    </a:solidFill>
                  </a:rPr>
                  <a:t>Wertefunktion</a:t>
                </a:r>
                <a:r>
                  <a:rPr lang="de-DE" dirty="0"/>
                  <a:t> </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𝑛</m:t>
                              </m:r>
                            </m:sub>
                          </m:sSub>
                        </m:e>
                      </m:d>
                      <m:r>
                        <a:rPr lang="de-DE" b="0" i="1" smtClean="0">
                          <a:latin typeface="Cambria Math" panose="02040503050406030204" pitchFamily="18" charset="0"/>
                        </a:rPr>
                        <m:t>=</m:t>
                      </m:r>
                      <m:nary>
                        <m:naryPr>
                          <m:chr m:val="∑"/>
                          <m:limLoc m:val="subSup"/>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𝑖</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𝑖</m:t>
                                  </m:r>
                                </m:sub>
                              </m:sSub>
                            </m:e>
                          </m:d>
                        </m:e>
                      </m:nary>
                    </m:oMath>
                  </m:oMathPara>
                </a14:m>
                <a:endParaRPr lang="de-DE" dirty="0"/>
              </a:p>
              <a:p>
                <a:pPr lvl="1"/>
                <a:r>
                  <a:rPr lang="de-DE" dirty="0"/>
                  <a:t>Damit </a:t>
                </a:r>
                <a14:m>
                  <m:oMath xmlns:m="http://schemas.openxmlformats.org/officeDocument/2006/math">
                    <m:r>
                      <a:rPr lang="de-DE" i="1" smtClean="0">
                        <a:latin typeface="Cambria Math" panose="02040503050406030204" pitchFamily="18" charset="0"/>
                      </a:rPr>
                      <m:t>𝑛</m:t>
                    </m:r>
                  </m:oMath>
                </a14:m>
                <a:r>
                  <a:rPr lang="de-DE" dirty="0"/>
                  <a:t> eindimensionale Wertefunktionen benötigt</a:t>
                </a:r>
              </a:p>
              <a:p>
                <a:pPr lvl="2"/>
                <a:r>
                  <a:rPr lang="de-DE" dirty="0"/>
                  <a:t>Zerlegung von </a:t>
                </a:r>
                <a14:m>
                  <m:oMath xmlns:m="http://schemas.openxmlformats.org/officeDocument/2006/math">
                    <m:r>
                      <a:rPr lang="de-DE" i="1" smtClean="0">
                        <a:latin typeface="Cambria Math" panose="02040503050406030204" pitchFamily="18" charset="0"/>
                      </a:rPr>
                      <m:t>𝑉</m:t>
                    </m:r>
                  </m:oMath>
                </a14:m>
                <a:r>
                  <a:rPr lang="de-DE" dirty="0"/>
                  <a:t> in Menge von </a:t>
                </a:r>
                <a:r>
                  <a:rPr lang="de-DE" i="1" dirty="0"/>
                  <a:t>Summanden</a:t>
                </a:r>
                <a:r>
                  <a:rPr lang="de-DE" dirty="0"/>
                  <a:t> </a:t>
                </a:r>
              </a:p>
              <a:p>
                <a:pPr marL="533400" lvl="2" indent="0">
                  <a:buNone/>
                </a:pPr>
                <a:r>
                  <a:rPr lang="de-DE" dirty="0"/>
                  <a:t>von der Idee her gleich zur </a:t>
                </a:r>
              </a:p>
              <a:p>
                <a:pPr lvl="2"/>
                <a:r>
                  <a:rPr lang="de-DE" dirty="0"/>
                  <a:t>Zerlegung von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1" i="1" smtClean="0">
                            <a:latin typeface="Cambria Math" panose="02040503050406030204" pitchFamily="18" charset="0"/>
                          </a:rPr>
                          <m:t>𝑹</m:t>
                        </m:r>
                      </m:sub>
                    </m:sSub>
                  </m:oMath>
                </a14:m>
                <a:r>
                  <a:rPr lang="de-DE" dirty="0"/>
                  <a:t> in Menge von </a:t>
                </a:r>
                <a:r>
                  <a:rPr lang="de-DE" i="1" dirty="0"/>
                  <a:t>Faktoren</a:t>
                </a:r>
              </a:p>
              <a:p>
                <a:pPr lvl="1"/>
                <a:r>
                  <a:rPr lang="de-DE" dirty="0"/>
                  <a:t>Häufig gute Approximation</a:t>
                </a:r>
              </a:p>
              <a:p>
                <a:pPr lvl="1"/>
                <a:r>
                  <a:rPr lang="de-DE" dirty="0"/>
                  <a:t>Beispiel</a:t>
                </a:r>
                <a:r>
                  <a:rPr lang="en-GB" dirty="0"/>
                  <a:t>:</a:t>
                </a:r>
                <a:r>
                  <a:rPr lang="en-GB" i="1" dirty="0"/>
                  <a:t> </a:t>
                </a:r>
              </a:p>
              <a:p>
                <a:pPr marL="258762"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𝑉</m:t>
                      </m:r>
                      <m:d>
                        <m:dPr>
                          <m:ctrlPr>
                            <a:rPr lang="en-GB" i="1">
                              <a:latin typeface="Cambria Math" panose="02040503050406030204" pitchFamily="18" charset="0"/>
                            </a:rPr>
                          </m:ctrlPr>
                        </m:dPr>
                        <m:e>
                          <m:r>
                            <a:rPr lang="de-DE" b="0" i="1" smtClean="0">
                              <a:latin typeface="Cambria Math" panose="02040503050406030204" pitchFamily="18" charset="0"/>
                            </a:rPr>
                            <m:t>𝑁𝑜𝑖𝑠𝑒</m:t>
                          </m:r>
                          <m:r>
                            <a:rPr lang="en-GB" i="1">
                              <a:latin typeface="Cambria Math" panose="02040503050406030204" pitchFamily="18" charset="0"/>
                            </a:rPr>
                            <m:t>, </m:t>
                          </m:r>
                          <m:r>
                            <a:rPr lang="de-DE" b="0" i="1" smtClean="0">
                              <a:latin typeface="Cambria Math" panose="02040503050406030204" pitchFamily="18" charset="0"/>
                            </a:rPr>
                            <m:t>𝐶𝑜𝑠𝑡</m:t>
                          </m:r>
                          <m:r>
                            <a:rPr lang="de-DE" b="0" i="1" smtClean="0">
                              <a:latin typeface="Cambria Math" panose="02040503050406030204" pitchFamily="18" charset="0"/>
                            </a:rPr>
                            <m:t>,</m:t>
                          </m:r>
                          <m:r>
                            <a:rPr lang="de-DE" i="1">
                              <a:latin typeface="Cambria Math" panose="02040503050406030204" pitchFamily="18" charset="0"/>
                            </a:rPr>
                            <m:t>𝐷𝑒𝑎𝑡h𝑠</m:t>
                          </m:r>
                        </m:e>
                      </m:d>
                      <m:r>
                        <a:rPr lang="en-GB" i="1">
                          <a:latin typeface="Cambria Math" panose="02040503050406030204" pitchFamily="18" charset="0"/>
                        </a:rPr>
                        <m:t>= −</m:t>
                      </m:r>
                      <m:r>
                        <a:rPr lang="de-DE" b="0" i="1" smtClean="0">
                          <a:latin typeface="Cambria Math" panose="02040503050406030204" pitchFamily="18" charset="0"/>
                        </a:rPr>
                        <m:t>𝑁𝑜𝑖𝑠𝑒</m:t>
                      </m:r>
                      <m:r>
                        <a:rPr lang="en-GB" i="1" smtClean="0">
                          <a:latin typeface="Cambria Math" panose="02040503050406030204" pitchFamily="18" charset="0"/>
                          <a:ea typeface="Cambria Math" panose="02040503050406030204" pitchFamily="18" charset="0"/>
                        </a:rPr>
                        <m:t>∙</m:t>
                      </m:r>
                      <m:sSup>
                        <m:sSupPr>
                          <m:ctrlPr>
                            <a:rPr lang="en-GB" b="0"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de-DE" b="0" i="1" smtClean="0">
                          <a:latin typeface="Cambria Math" panose="02040503050406030204" pitchFamily="18" charset="0"/>
                        </a:rPr>
                        <m:t>𝐶𝑜𝑠𝑡</m:t>
                      </m:r>
                      <m:r>
                        <a:rPr lang="de-DE" b="0" i="1" smtClean="0">
                          <a:latin typeface="Cambria Math" panose="02040503050406030204" pitchFamily="18" charset="0"/>
                        </a:rPr>
                        <m:t>−</m:t>
                      </m:r>
                      <m:r>
                        <a:rPr lang="de-DE" b="0"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b="0" i="1">
                              <a:latin typeface="Cambria Math" panose="02040503050406030204" pitchFamily="18" charset="0"/>
                            </a:rPr>
                          </m:ctrlPr>
                        </m:sSupPr>
                        <m:e>
                          <m:r>
                            <a:rPr lang="en-GB" i="1">
                              <a:latin typeface="Cambria Math" panose="02040503050406030204" pitchFamily="18" charset="0"/>
                            </a:rPr>
                            <m:t>10</m:t>
                          </m:r>
                        </m:e>
                        <m:sup>
                          <m:r>
                            <a:rPr lang="de-DE" b="0" i="1" smtClean="0">
                              <a:latin typeface="Cambria Math" panose="02040503050406030204" pitchFamily="18" charset="0"/>
                            </a:rPr>
                            <m:t>12</m:t>
                          </m:r>
                        </m:sup>
                      </m:sSup>
                      <m:r>
                        <a:rPr lang="en-GB" i="1">
                          <a:latin typeface="Cambria Math" panose="02040503050406030204" pitchFamily="18" charset="0"/>
                        </a:rPr>
                        <m:t> </m:t>
                      </m:r>
                    </m:oMath>
                  </m:oMathPara>
                </a14:m>
                <a:endParaRPr lang="en-GB" dirty="0"/>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idx="1"/>
              </p:nvPr>
            </p:nvSpPr>
            <p:spPr>
              <a:blipFill>
                <a:blip r:embed="rId3"/>
                <a:stretch>
                  <a:fillRect l="-1435" t="-11642"/>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467C451D-B8FC-1544-A280-5B62D861C018}"/>
              </a:ext>
            </a:extLst>
          </p:cNvPr>
          <p:cNvSpPr>
            <a:spLocks noGrp="1"/>
          </p:cNvSpPr>
          <p:nvPr>
            <p:ph type="sldNum" sz="quarter" idx="4"/>
          </p:nvPr>
        </p:nvSpPr>
        <p:spPr/>
        <p:txBody>
          <a:bodyPr/>
          <a:lstStyle/>
          <a:p>
            <a:fld id="{67C9959E-8E6B-B04C-9955-EA096F41CA7A}" type="slidenum">
              <a:rPr lang="de-DE" smtClean="0"/>
              <a:pPr/>
              <a:t>27</a:t>
            </a:fld>
            <a:endParaRPr lang="de-DE" dirty="0"/>
          </a:p>
        </p:txBody>
      </p:sp>
      <p:sp>
        <p:nvSpPr>
          <p:cNvPr id="3" name="Date Placeholder 2">
            <a:extLst>
              <a:ext uri="{FF2B5EF4-FFF2-40B4-BE49-F238E27FC236}">
                <a16:creationId xmlns:a16="http://schemas.microsoft.com/office/drawing/2014/main" id="{F78D1D37-6CEA-274E-8066-D4A9ABC2FB10}"/>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87CA579F-41D1-404B-B3EA-CA6AE3F1C202}"/>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949432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de-DE" dirty="0"/>
              <a:t>Präferenzstruktur: Stochastisch</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DEF197C-D2C9-554E-9CF0-31F831DEF9E2}"/>
                  </a:ext>
                </a:extLst>
              </p:cNvPr>
              <p:cNvSpPr>
                <a:spLocks noGrp="1"/>
              </p:cNvSpPr>
              <p:nvPr>
                <p:ph idx="1"/>
              </p:nvPr>
            </p:nvSpPr>
            <p:spPr/>
            <p:txBody>
              <a:bodyPr/>
              <a:lstStyle/>
              <a:p>
                <a:r>
                  <a:rPr lang="de-DE" dirty="0"/>
                  <a:t>Präferenzen über Lotterien</a:t>
                </a:r>
              </a:p>
              <a:p>
                <a14:m>
                  <m:oMath xmlns:m="http://schemas.openxmlformats.org/officeDocument/2006/math">
                    <m:r>
                      <a:rPr lang="de-DE" b="0" i="1" smtClean="0">
                        <a:latin typeface="Cambria Math" panose="02040503050406030204" pitchFamily="18" charset="0"/>
                      </a:rPr>
                      <m:t>𝑅</m:t>
                    </m:r>
                  </m:oMath>
                </a14:m>
                <a:r>
                  <a:rPr lang="de-DE" dirty="0"/>
                  <a:t> ist </a:t>
                </a:r>
                <a:r>
                  <a:rPr lang="de-DE" dirty="0">
                    <a:solidFill>
                      <a:schemeClr val="accent1"/>
                    </a:solidFill>
                  </a:rPr>
                  <a:t>nutzenunabhängig</a:t>
                </a:r>
                <a:r>
                  <a:rPr lang="de-DE" dirty="0"/>
                  <a:t> (</a:t>
                </a:r>
                <a:r>
                  <a:rPr lang="de-DE" i="1" dirty="0">
                    <a:solidFill>
                      <a:schemeClr val="accent1"/>
                    </a:solidFill>
                  </a:rPr>
                  <a:t>utility-independent</a:t>
                </a:r>
                <a:r>
                  <a:rPr lang="de-DE" dirty="0">
                    <a:solidFill>
                      <a:schemeClr val="accent1"/>
                    </a:solidFill>
                  </a:rPr>
                  <a:t>, UI</a:t>
                </a:r>
                <a:r>
                  <a:rPr lang="de-DE" dirty="0"/>
                  <a:t>) von </a:t>
                </a:r>
                <a14:m>
                  <m:oMath xmlns:m="http://schemas.openxmlformats.org/officeDocument/2006/math">
                    <m:r>
                      <a:rPr lang="de-DE" b="0" i="1" smtClean="0">
                        <a:latin typeface="Cambria Math" panose="02040503050406030204" pitchFamily="18" charset="0"/>
                      </a:rPr>
                      <m:t>𝑆</m:t>
                    </m:r>
                  </m:oMath>
                </a14:m>
                <a:r>
                  <a:rPr lang="de-DE" dirty="0"/>
                  <a:t> genau dann, wenn</a:t>
                </a:r>
              </a:p>
              <a:p>
                <a:pPr lvl="1"/>
                <a:r>
                  <a:rPr lang="de-DE" dirty="0"/>
                  <a:t>Präferenzen über Lotterien in </a:t>
                </a:r>
                <a14:m>
                  <m:oMath xmlns:m="http://schemas.openxmlformats.org/officeDocument/2006/math">
                    <m:r>
                      <a:rPr lang="de-DE" b="0" i="1" smtClean="0">
                        <a:latin typeface="Cambria Math" panose="02040503050406030204" pitchFamily="18" charset="0"/>
                      </a:rPr>
                      <m:t>𝑅</m:t>
                    </m:r>
                  </m:oMath>
                </a14:m>
                <a:r>
                  <a:rPr lang="de-DE" dirty="0"/>
                  <a:t> nicht von </a:t>
                </a:r>
                <a14:m>
                  <m:oMath xmlns:m="http://schemas.openxmlformats.org/officeDocument/2006/math">
                    <m:r>
                      <a:rPr lang="de-DE" b="0" i="1" smtClean="0">
                        <a:latin typeface="Cambria Math" panose="02040503050406030204" pitchFamily="18" charset="0"/>
                      </a:rPr>
                      <m:t>𝑠</m:t>
                    </m:r>
                  </m:oMath>
                </a14:m>
                <a:r>
                  <a:rPr lang="de-DE" dirty="0"/>
                  <a:t> abhängen</a:t>
                </a:r>
              </a:p>
              <a:p>
                <a:r>
                  <a:rPr lang="de-DE" dirty="0"/>
                  <a:t>Theorem (Keeney, 1974): </a:t>
                </a:r>
              </a:p>
              <a:p>
                <a:pPr lvl="1"/>
                <a:r>
                  <a:rPr lang="de-DE" dirty="0"/>
                  <a:t>Jede Untermenge ist UI von ihrem Komplement (</a:t>
                </a:r>
                <a:r>
                  <a:rPr lang="de-DE" dirty="0">
                    <a:solidFill>
                      <a:schemeClr val="accent1"/>
                    </a:solidFill>
                  </a:rPr>
                  <a:t>gegenseitige UI </a:t>
                </a:r>
                <a:r>
                  <a:rPr lang="de-DE" dirty="0"/>
                  <a:t>,</a:t>
                </a:r>
                <a:r>
                  <a:rPr lang="de-DE" i="1" dirty="0">
                    <a:solidFill>
                      <a:schemeClr val="accent1"/>
                    </a:solidFill>
                  </a:rPr>
                  <a:t>mutual UI</a:t>
                </a:r>
                <a:r>
                  <a:rPr lang="de-DE" dirty="0"/>
                  <a:t>)  </a:t>
                </a:r>
                <a:br>
                  <a:rPr lang="de-DE" dirty="0"/>
                </a:br>
                <a:r>
                  <a:rPr lang="de-DE" dirty="0"/>
                  <a:t>⇒ ∃ </a:t>
                </a:r>
                <a:r>
                  <a:rPr lang="de-DE" i="1" dirty="0">
                    <a:solidFill>
                      <a:schemeClr val="accent1"/>
                    </a:solidFill>
                  </a:rPr>
                  <a:t>multiplikative</a:t>
                </a:r>
                <a:r>
                  <a:rPr lang="de-DE" dirty="0">
                    <a:solidFill>
                      <a:schemeClr val="accent1"/>
                    </a:solidFill>
                  </a:rPr>
                  <a:t> Nutzenfunktion</a:t>
                </a:r>
              </a:p>
              <a:p>
                <a:pPr lvl="1"/>
                <a:r>
                  <a:rPr lang="de-DE" dirty="0"/>
                  <a:t>Für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=3</m:t>
                    </m:r>
                  </m:oMath>
                </a14:m>
                <a:r>
                  <a:rPr lang="de-DE" dirty="0"/>
                  <a: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oMath>
                    <m:oMath xmlns:m="http://schemas.openxmlformats.org/officeDocument/2006/math">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3</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1</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3</m:t>
                          </m:r>
                        </m:sub>
                      </m:sSub>
                    </m:oMath>
                  </m:oMathPara>
                </a14:m>
                <a:endParaRPr lang="de-DE" dirty="0"/>
              </a:p>
              <a:p>
                <a:pPr lvl="1"/>
                <a:r>
                  <a:rPr lang="de-DE" dirty="0"/>
                  <a:t>I.e., benötigt </a:t>
                </a:r>
                <a14:m>
                  <m:oMath xmlns:m="http://schemas.openxmlformats.org/officeDocument/2006/math">
                    <m:r>
                      <a:rPr lang="de-DE" i="1" smtClean="0">
                        <a:latin typeface="Cambria Math" panose="02040503050406030204" pitchFamily="18" charset="0"/>
                      </a:rPr>
                      <m:t>𝑛</m:t>
                    </m:r>
                  </m:oMath>
                </a14:m>
                <a:r>
                  <a:rPr lang="de-DE" dirty="0"/>
                  <a:t> eindimensionale Nutzenfunktionen und </a:t>
                </a:r>
                <a14:m>
                  <m:oMath xmlns:m="http://schemas.openxmlformats.org/officeDocument/2006/math">
                    <m:r>
                      <a:rPr lang="de-DE" i="1" smtClean="0">
                        <a:latin typeface="Cambria Math" panose="02040503050406030204" pitchFamily="18" charset="0"/>
                      </a:rPr>
                      <m:t>𝑛</m:t>
                    </m:r>
                  </m:oMath>
                </a14:m>
                <a:r>
                  <a:rPr lang="de-DE" dirty="0"/>
                  <a:t> Konstanten</a:t>
                </a:r>
              </a:p>
              <a:p>
                <a:pPr lvl="1"/>
                <a:endParaRPr lang="de-DE" dirty="0"/>
              </a:p>
              <a:p>
                <a:endParaRPr lang="de-DE" dirty="0"/>
              </a:p>
            </p:txBody>
          </p:sp>
        </mc:Choice>
        <mc:Fallback xmlns="">
          <p:sp>
            <p:nvSpPr>
              <p:cNvPr id="6" name="Content Placeholder 5">
                <a:extLst>
                  <a:ext uri="{FF2B5EF4-FFF2-40B4-BE49-F238E27FC236}">
                    <a16:creationId xmlns:a16="http://schemas.microsoft.com/office/drawing/2014/main" id="{4DEF197C-D2C9-554E-9CF0-31F831DEF9E2}"/>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0D33C1EF-A195-CF4D-A541-EE034E73B8EF}"/>
              </a:ext>
            </a:extLst>
          </p:cNvPr>
          <p:cNvSpPr>
            <a:spLocks noGrp="1"/>
          </p:cNvSpPr>
          <p:nvPr>
            <p:ph type="sldNum" sz="quarter" idx="4"/>
          </p:nvPr>
        </p:nvSpPr>
        <p:spPr/>
        <p:txBody>
          <a:bodyPr/>
          <a:lstStyle/>
          <a:p>
            <a:fld id="{67C9959E-8E6B-B04C-9955-EA096F41CA7A}" type="slidenum">
              <a:rPr lang="de-DE" smtClean="0"/>
              <a:pPr/>
              <a:t>28</a:t>
            </a:fld>
            <a:endParaRPr lang="de-DE" dirty="0"/>
          </a:p>
        </p:txBody>
      </p:sp>
      <p:sp>
        <p:nvSpPr>
          <p:cNvPr id="3" name="Date Placeholder 2">
            <a:extLst>
              <a:ext uri="{FF2B5EF4-FFF2-40B4-BE49-F238E27FC236}">
                <a16:creationId xmlns:a16="http://schemas.microsoft.com/office/drawing/2014/main" id="{6600D1E8-E187-8E42-AF05-E8ED7182A29C}"/>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6087EB41-A8F9-464A-B379-9E374FD69BC8}"/>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1788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de-DE" dirty="0"/>
              <a:t>Zwischenzusammenfassung</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idx="1"/>
          </p:nvPr>
        </p:nvSpPr>
        <p:spPr/>
        <p:txBody>
          <a:bodyPr>
            <a:normAutofit lnSpcReduction="10000"/>
          </a:bodyPr>
          <a:lstStyle/>
          <a:p>
            <a:r>
              <a:rPr lang="de-DE" dirty="0"/>
              <a:t>Präferenzen</a:t>
            </a:r>
          </a:p>
          <a:p>
            <a:pPr lvl="1"/>
            <a:r>
              <a:rPr lang="de-DE" dirty="0"/>
              <a:t>Präferenzen eines rationalen Agenten müssen Einschränkungen erfüllen</a:t>
            </a:r>
          </a:p>
          <a:p>
            <a:r>
              <a:rPr lang="de-DE" dirty="0"/>
              <a:t>Nutzen</a:t>
            </a:r>
          </a:p>
          <a:p>
            <a:pPr lvl="1"/>
            <a:r>
              <a:rPr lang="de-DE" dirty="0"/>
              <a:t>Rationale Präferenzen = Maximierung des erwarteten Nutzens möglich</a:t>
            </a:r>
          </a:p>
          <a:p>
            <a:pPr lvl="1"/>
            <a:r>
              <a:rPr lang="de-DE" dirty="0"/>
              <a:t>Axiome</a:t>
            </a:r>
          </a:p>
          <a:p>
            <a:pPr lvl="1"/>
            <a:r>
              <a:rPr lang="de-DE" dirty="0"/>
              <a:t>MEU Prinzip</a:t>
            </a:r>
          </a:p>
          <a:p>
            <a:r>
              <a:rPr lang="de-DE" dirty="0"/>
              <a:t>Dominanz</a:t>
            </a:r>
          </a:p>
          <a:p>
            <a:pPr lvl="1"/>
            <a:r>
              <a:rPr lang="de-DE" dirty="0"/>
              <a:t>Strenge Dominanz</a:t>
            </a:r>
          </a:p>
          <a:p>
            <a:pPr lvl="1"/>
            <a:r>
              <a:rPr lang="de-DE" dirty="0"/>
              <a:t>Stochastische Dominanz erster und zweiter Ordnung</a:t>
            </a:r>
          </a:p>
          <a:p>
            <a:r>
              <a:rPr lang="de-DE" dirty="0"/>
              <a:t>Präferenzstruktur</a:t>
            </a:r>
          </a:p>
          <a:p>
            <a:pPr lvl="1"/>
            <a:r>
              <a:rPr lang="de-DE" dirty="0"/>
              <a:t>(Gegenseite) Präferenzunabhängigkeit</a:t>
            </a:r>
          </a:p>
          <a:p>
            <a:pPr lvl="1"/>
            <a:r>
              <a:rPr lang="de-DE" dirty="0"/>
              <a:t>(Gegenseite) Nutzenunabhängigkeit</a:t>
            </a:r>
          </a:p>
        </p:txBody>
      </p:sp>
      <p:sp>
        <p:nvSpPr>
          <p:cNvPr id="4" name="Slide Number Placeholder 3">
            <a:extLst>
              <a:ext uri="{FF2B5EF4-FFF2-40B4-BE49-F238E27FC236}">
                <a16:creationId xmlns:a16="http://schemas.microsoft.com/office/drawing/2014/main" id="{824B83A9-F56F-4843-AC17-74BD318DF91E}"/>
              </a:ext>
            </a:extLst>
          </p:cNvPr>
          <p:cNvSpPr>
            <a:spLocks noGrp="1"/>
          </p:cNvSpPr>
          <p:nvPr>
            <p:ph type="sldNum" sz="quarter" idx="4"/>
          </p:nvPr>
        </p:nvSpPr>
        <p:spPr/>
        <p:txBody>
          <a:bodyPr/>
          <a:lstStyle/>
          <a:p>
            <a:fld id="{67C9959E-8E6B-B04C-9955-EA096F41CA7A}" type="slidenum">
              <a:rPr lang="de-DE" smtClean="0"/>
              <a:t>29</a:t>
            </a:fld>
            <a:endParaRPr lang="de-DE" dirty="0"/>
          </a:p>
        </p:txBody>
      </p:sp>
      <p:sp>
        <p:nvSpPr>
          <p:cNvPr id="5" name="Date Placeholder 4">
            <a:extLst>
              <a:ext uri="{FF2B5EF4-FFF2-40B4-BE49-F238E27FC236}">
                <a16:creationId xmlns:a16="http://schemas.microsoft.com/office/drawing/2014/main" id="{6A16A0C1-98A4-3843-8AB0-78EAA43AA512}"/>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F81EB9BF-A898-8148-89CF-8D6D87933CF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65473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de-DE" dirty="0"/>
              <a:t>Einordnung der Vorlesung: </a:t>
            </a:r>
            <a:r>
              <a:rPr lang="de-DE" i="1" dirty="0"/>
              <a:t>Modell- und nutzenbasierter Agent</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60000" y="1665066"/>
            <a:ext cx="4925050" cy="4240848"/>
          </a:xfrm>
        </p:spPr>
        <p:txBody>
          <a:bodyPr/>
          <a:lstStyle/>
          <a:p>
            <a:r>
              <a:rPr lang="de-DE" dirty="0"/>
              <a:t>Nachfolgende Themen der Vorlesung</a:t>
            </a:r>
          </a:p>
          <a:p>
            <a:pPr marL="722312" lvl="1" indent="-457200">
              <a:buFont typeface="+mj-lt"/>
              <a:buAutoNum type="arabicPeriod" startAt="2"/>
            </a:pPr>
            <a:r>
              <a:rPr lang="de-DE" dirty="0">
                <a:solidFill>
                  <a:schemeClr val="accent5"/>
                </a:solidFill>
              </a:rPr>
              <a:t>Episodische PGMs</a:t>
            </a:r>
          </a:p>
          <a:p>
            <a:pPr marL="722312" lvl="1" indent="-457200">
              <a:buFont typeface="+mj-lt"/>
              <a:buAutoNum type="arabicPeriod" startAt="2"/>
            </a:pPr>
            <a:r>
              <a:rPr lang="de-DE" dirty="0">
                <a:solidFill>
                  <a:schemeClr val="accent1"/>
                </a:solidFill>
              </a:rPr>
              <a:t>Exakte Inferenz in episodischen PGMs</a:t>
            </a:r>
          </a:p>
          <a:p>
            <a:pPr marL="722312" lvl="1" indent="-457200">
              <a:buFont typeface="+mj-lt"/>
              <a:buAutoNum type="arabicPeriod" startAt="2"/>
            </a:pPr>
            <a:r>
              <a:rPr lang="de-DE" dirty="0">
                <a:solidFill>
                  <a:schemeClr val="accent1"/>
                </a:solidFill>
              </a:rPr>
              <a:t>Approximative Inferenz in episodischen PGMs</a:t>
            </a:r>
          </a:p>
          <a:p>
            <a:pPr marL="722312" lvl="1" indent="-457200">
              <a:buFont typeface="+mj-lt"/>
              <a:buAutoNum type="arabicPeriod" startAt="2"/>
            </a:pPr>
            <a:r>
              <a:rPr lang="de-DE" dirty="0">
                <a:solidFill>
                  <a:schemeClr val="bg2"/>
                </a:solidFill>
              </a:rPr>
              <a:t>Lernalgorithmen für episodische PGMs</a:t>
            </a:r>
          </a:p>
          <a:p>
            <a:pPr marL="722312" lvl="1" indent="-457200">
              <a:buFont typeface="+mj-lt"/>
              <a:buAutoNum type="arabicPeriod" startAt="2"/>
            </a:pPr>
            <a:r>
              <a:rPr lang="de-DE" dirty="0">
                <a:solidFill>
                  <a:srgbClr val="FFC000"/>
                </a:solidFill>
              </a:rPr>
              <a:t>Sequentielle PGMs und Inferenz</a:t>
            </a:r>
          </a:p>
          <a:p>
            <a:pPr marL="722312" lvl="1" indent="-457200">
              <a:buFont typeface="+mj-lt"/>
              <a:buAutoNum type="arabicPeriod" startAt="2"/>
            </a:pPr>
            <a:r>
              <a:rPr lang="de-DE" dirty="0">
                <a:solidFill>
                  <a:srgbClr val="7030A0"/>
                </a:solidFill>
              </a:rPr>
              <a:t>Entscheidungstheoretische PGMs und Inferenz</a:t>
            </a:r>
          </a:p>
          <a:p>
            <a:endParaRPr lang="de-DE"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dirty="0"/>
              <a:t>Entscheidungstheorie</a:t>
            </a:r>
            <a:endParaRPr lang="de-DE"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a:t>
            </a:fld>
            <a:r>
              <a:rPr lang="de-DE" dirty="0"/>
              <a:t> </a:t>
            </a:r>
            <a:endParaRPr lang="de-DE" sz="1400" dirty="0"/>
          </a:p>
        </p:txBody>
      </p:sp>
      <p:grpSp>
        <p:nvGrpSpPr>
          <p:cNvPr id="8" name="Group 7">
            <a:extLst>
              <a:ext uri="{FF2B5EF4-FFF2-40B4-BE49-F238E27FC236}">
                <a16:creationId xmlns:a16="http://schemas.microsoft.com/office/drawing/2014/main" id="{58BDE22F-9573-F14C-8B95-B5F5907D6386}"/>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0003ED1A-A725-2B48-927E-639AE0287BC0}"/>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758A1AC5-9FC9-D745-A318-A1B65AB9A3AF}"/>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D77C1703-710B-A043-BB53-EF8DD5265F74}"/>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07309586-881F-1545-A1E8-969317D0750B}"/>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87B3BEFD-E563-BC4C-88A2-B780D22CE2DF}"/>
                </a:ext>
              </a:extLst>
            </p:cNvPr>
            <p:cNvSpPr txBox="1"/>
            <p:nvPr/>
          </p:nvSpPr>
          <p:spPr>
            <a:xfrm>
              <a:off x="6199181" y="2240746"/>
              <a:ext cx="1156662"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81D78D-75A0-AD4C-8325-582AC7256382}"/>
                    </a:ext>
                  </a:extLst>
                </p:cNvPr>
                <p:cNvSpPr txBox="1"/>
                <p:nvPr/>
              </p:nvSpPr>
              <p:spPr>
                <a:xfrm>
                  <a:off x="5849919" y="3060231"/>
                  <a:ext cx="1855187"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Was passiert, wenn ich</a:t>
                  </a:r>
                  <a:br>
                    <a:rPr lang="de-DE" sz="1400" dirty="0">
                      <a:solidFill>
                        <a:schemeClr val="bg1"/>
                      </a:solidFill>
                    </a:rPr>
                  </a:br>
                  <a:r>
                    <a:rPr lang="de-DE" sz="1400" dirty="0">
                      <a:solidFill>
                        <a:schemeClr val="bg1"/>
                      </a:solidFill>
                    </a:rPr>
                    <a:t>Aktion </a:t>
                  </a:r>
                  <a14:m>
                    <m:oMath xmlns:m="http://schemas.openxmlformats.org/officeDocument/2006/math">
                      <m:r>
                        <a:rPr lang="de-DE" sz="1400" i="1" smtClean="0">
                          <a:solidFill>
                            <a:schemeClr val="bg1"/>
                          </a:solidFill>
                          <a:latin typeface="Cambria Math" panose="02040503050406030204" pitchFamily="18" charset="0"/>
                        </a:rPr>
                        <m:t>𝐴</m:t>
                      </m:r>
                    </m:oMath>
                  </a14:m>
                  <a:r>
                    <a:rPr lang="de-DE" sz="1400" dirty="0">
                      <a:solidFill>
                        <a:schemeClr val="bg1"/>
                      </a:solidFill>
                    </a:rPr>
                    <a:t> ausführe</a:t>
                  </a:r>
                </a:p>
              </p:txBody>
            </p:sp>
          </mc:Choice>
          <mc:Fallback xmlns="">
            <p:sp>
              <p:nvSpPr>
                <p:cNvPr id="14" name="TextBox 13">
                  <a:extLst>
                    <a:ext uri="{FF2B5EF4-FFF2-40B4-BE49-F238E27FC236}">
                      <a16:creationId xmlns:a16="http://schemas.microsoft.com/office/drawing/2014/main" id="{C881D78D-75A0-AD4C-8325-582AC7256382}"/>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2"/>
                  <a:stretch>
                    <a:fillRect b="-9091"/>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321B2F6F-8AEB-6448-8A77-0208925C7B79}"/>
                </a:ext>
              </a:extLst>
            </p:cNvPr>
            <p:cNvSpPr txBox="1"/>
            <p:nvPr/>
          </p:nvSpPr>
          <p:spPr>
            <a:xfrm>
              <a:off x="5942188" y="3879716"/>
              <a:ext cx="1670649"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Wie glücklich bin ich</a:t>
              </a:r>
              <a:br>
                <a:rPr lang="de-DE" sz="1400" dirty="0">
                  <a:solidFill>
                    <a:schemeClr val="bg1"/>
                  </a:solidFill>
                </a:rPr>
              </a:br>
              <a:r>
                <a:rPr lang="de-DE" sz="1400" dirty="0">
                  <a:solidFill>
                    <a:schemeClr val="bg1"/>
                  </a:solidFill>
                </a:rPr>
                <a:t>in diesem Zustand</a:t>
              </a:r>
            </a:p>
          </p:txBody>
        </p:sp>
        <p:sp>
          <p:nvSpPr>
            <p:cNvPr id="16" name="TextBox 15">
              <a:extLst>
                <a:ext uri="{FF2B5EF4-FFF2-40B4-BE49-F238E27FC236}">
                  <a16:creationId xmlns:a16="http://schemas.microsoft.com/office/drawing/2014/main" id="{8621834E-F3C6-1E43-837A-2F02FAC05197}"/>
                </a:ext>
              </a:extLst>
            </p:cNvPr>
            <p:cNvSpPr txBox="1"/>
            <p:nvPr/>
          </p:nvSpPr>
          <p:spPr>
            <a:xfrm>
              <a:off x="5917341" y="4699201"/>
              <a:ext cx="1720343"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Welche Aktion ich</a:t>
              </a:r>
              <a:br>
                <a:rPr lang="de-DE" sz="1400" dirty="0">
                  <a:solidFill>
                    <a:schemeClr val="bg1"/>
                  </a:solidFill>
                </a:rPr>
              </a:br>
              <a:r>
                <a:rPr lang="de-DE" sz="1400" dirty="0">
                  <a:solidFill>
                    <a:schemeClr val="bg1"/>
                  </a:solidFill>
                </a:rPr>
                <a:t>jetzt ausführen sollte</a:t>
              </a:r>
            </a:p>
          </p:txBody>
        </p:sp>
        <p:sp>
          <p:nvSpPr>
            <p:cNvPr id="17" name="TextBox 16">
              <a:extLst>
                <a:ext uri="{FF2B5EF4-FFF2-40B4-BE49-F238E27FC236}">
                  <a16:creationId xmlns:a16="http://schemas.microsoft.com/office/drawing/2014/main" id="{7F86C708-6679-B742-8A6D-87770BF7557A}"/>
                </a:ext>
              </a:extLst>
            </p:cNvPr>
            <p:cNvSpPr txBox="1"/>
            <p:nvPr/>
          </p:nvSpPr>
          <p:spPr>
            <a:xfrm>
              <a:off x="3795648" y="2001756"/>
              <a:ext cx="854445" cy="302955"/>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C94A208-BB37-F041-8C1E-09E130254A46}"/>
                </a:ext>
              </a:extLst>
            </p:cNvPr>
            <p:cNvSpPr txBox="1"/>
            <p:nvPr/>
          </p:nvSpPr>
          <p:spPr>
            <a:xfrm>
              <a:off x="2828869" y="2456189"/>
              <a:ext cx="2788005" cy="302955"/>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de-DE" sz="1400" dirty="0">
                  <a:solidFill>
                    <a:schemeClr val="bg1"/>
                  </a:solidFill>
                </a:rPr>
                <a:t>Wie sich die Welt weiterentwickelt</a:t>
              </a:r>
            </a:p>
          </p:txBody>
        </p:sp>
        <p:sp>
          <p:nvSpPr>
            <p:cNvPr id="19" name="TextBox 18">
              <a:extLst>
                <a:ext uri="{FF2B5EF4-FFF2-40B4-BE49-F238E27FC236}">
                  <a16:creationId xmlns:a16="http://schemas.microsoft.com/office/drawing/2014/main" id="{B7A3ED9E-DBEA-F94E-AC8C-7D67D4F7BC27}"/>
                </a:ext>
              </a:extLst>
            </p:cNvPr>
            <p:cNvSpPr txBox="1"/>
            <p:nvPr/>
          </p:nvSpPr>
          <p:spPr>
            <a:xfrm>
              <a:off x="2981944" y="3170803"/>
              <a:ext cx="2481856"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Was meine Aktionen bewirken</a:t>
              </a:r>
            </a:p>
          </p:txBody>
        </p:sp>
        <p:sp>
          <p:nvSpPr>
            <p:cNvPr id="20" name="TextBox 19">
              <a:extLst>
                <a:ext uri="{FF2B5EF4-FFF2-40B4-BE49-F238E27FC236}">
                  <a16:creationId xmlns:a16="http://schemas.microsoft.com/office/drawing/2014/main" id="{70774F1B-B54B-C246-8E16-A393D6836361}"/>
                </a:ext>
              </a:extLst>
            </p:cNvPr>
            <p:cNvSpPr txBox="1"/>
            <p:nvPr/>
          </p:nvSpPr>
          <p:spPr>
            <a:xfrm>
              <a:off x="3828675" y="3990728"/>
              <a:ext cx="788394"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Nutzen</a:t>
              </a:r>
            </a:p>
          </p:txBody>
        </p:sp>
        <p:cxnSp>
          <p:nvCxnSpPr>
            <p:cNvPr id="21" name="Straight Arrow Connector 20">
              <a:extLst>
                <a:ext uri="{FF2B5EF4-FFF2-40B4-BE49-F238E27FC236}">
                  <a16:creationId xmlns:a16="http://schemas.microsoft.com/office/drawing/2014/main" id="{9566B75B-CC5B-ED4F-B00C-57CFF991F5BA}"/>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2DF2D7D-C343-6649-BD81-9F963741781A}"/>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7BF7B-B13C-9044-930C-651AF2AC2B70}"/>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1DFD46-4372-F446-BDC5-6202CFE5A7C4}"/>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D07E1D-4E07-E149-8712-A179119DD3DF}"/>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79007F-0DDA-6A48-A9DC-1FF14318EAB8}"/>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55E0D5-CE2A-A14B-82E9-EE35F6F80B3D}"/>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17D357-86F0-B54E-AA3B-B3FB78B26E1F}"/>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2436C4-BBDA-F74B-B4F0-6E00264B4806}"/>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68CC8-3A08-C246-91ED-E91B6B8B0400}"/>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2FE5A4-F1EE-9140-ACF9-8E8F78295A15}"/>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2AB6C6A-8014-A348-9FA3-F4445F651FAB}"/>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C4A9F4-163F-614B-9AB6-1D60DA7592D1}"/>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9D61C17-71FF-284D-9E57-F45520BD41A4}"/>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793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7. Entscheidungstheoretische PGMs und Inferenz</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dirty="0"/>
              <a:t>Nutzentheorie</a:t>
            </a:r>
          </a:p>
          <a:p>
            <a:pPr lvl="1"/>
            <a:r>
              <a:rPr lang="de-DE" dirty="0"/>
              <a:t>Präferenzen, Nutzen, Maximum-Expected-Utility Prinzip, Dominanz und Unabhängigkeiten</a:t>
            </a:r>
          </a:p>
          <a:p>
            <a:pPr marL="457200" indent="-457200">
              <a:buFont typeface="+mj-lt"/>
              <a:buAutoNum type="alphaUcPeriod"/>
            </a:pPr>
            <a:r>
              <a:rPr lang="de-DE" b="1" i="1" dirty="0">
                <a:solidFill>
                  <a:schemeClr val="accent1"/>
                </a:solidFill>
              </a:rPr>
              <a:t>Entscheidungstheoretische episodische PGMs und Inferenz</a:t>
            </a:r>
          </a:p>
          <a:p>
            <a:pPr lvl="1"/>
            <a:r>
              <a:rPr lang="de-DE" dirty="0">
                <a:solidFill>
                  <a:schemeClr val="accent1"/>
                </a:solidFill>
              </a:rPr>
              <a:t>Syntax: Knoten für Nutzen / Entscheidungen, Einflussdiagram, Entscheidungsmodell; Semantik</a:t>
            </a:r>
          </a:p>
          <a:p>
            <a:pPr lvl="1"/>
            <a:r>
              <a:rPr lang="de-DE" dirty="0">
                <a:solidFill>
                  <a:schemeClr val="accent1"/>
                </a:solidFill>
              </a:rPr>
              <a:t>Inferenzaufgaben: Erwarteter Nutzen, Aktionen mit höchstem erwarteten Nutzen</a:t>
            </a:r>
          </a:p>
          <a:p>
            <a:pPr lvl="1"/>
            <a:r>
              <a:rPr lang="de-DE" dirty="0">
                <a:solidFill>
                  <a:schemeClr val="accent1"/>
                </a:solidFill>
              </a:rPr>
              <a:t>Entscheidungstheoretische VE-Variante</a:t>
            </a:r>
          </a:p>
          <a:p>
            <a:pPr lvl="1"/>
            <a:r>
              <a:rPr lang="de-DE" dirty="0">
                <a:solidFill>
                  <a:schemeClr val="accent1"/>
                </a:solidFill>
              </a:rPr>
              <a:t>Informationswerttheorie</a:t>
            </a:r>
          </a:p>
          <a:p>
            <a:pPr marL="457200" indent="-457200">
              <a:buFont typeface="+mj-lt"/>
              <a:buAutoNum type="alphaUcPeriod"/>
            </a:pPr>
            <a:r>
              <a:rPr lang="de-DE" i="1" dirty="0"/>
              <a:t>Entscheidungstheoretische sequentielle PGMs und Inferenz</a:t>
            </a:r>
          </a:p>
          <a:p>
            <a:pPr lvl="1"/>
            <a:r>
              <a:rPr lang="de-DE" dirty="0"/>
              <a:t>Zeitliche Inferenzaufgaben</a:t>
            </a:r>
          </a:p>
          <a:p>
            <a:pPr lvl="1"/>
            <a:r>
              <a:rPr lang="de-DE" dirty="0"/>
              <a:t>VE-basierter Inferenzalgorithmus</a:t>
            </a:r>
          </a:p>
          <a:p>
            <a:pPr lvl="1"/>
            <a:r>
              <a:rPr lang="de-DE" dirty="0"/>
              <a:t>Automatisiertes Handeln</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dirty="0"/>
              <a:t>Entscheidungstheorie</a:t>
            </a:r>
            <a:endParaRPr lang="de-DE" dirty="0"/>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30</a:t>
            </a:fld>
            <a:r>
              <a:rPr lang="de-DE" dirty="0"/>
              <a:t> </a:t>
            </a:r>
            <a:endParaRPr lang="de-DE" sz="1400" dirty="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257473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de-DE" dirty="0"/>
              <a:t>Entscheidungsmodelle</a:t>
            </a:r>
          </a:p>
        </p:txBody>
      </p:sp>
      <p:sp>
        <p:nvSpPr>
          <p:cNvPr id="70658" name="Rectangle 3"/>
          <p:cNvSpPr>
            <a:spLocks noGrp="1" noChangeArrowheads="1"/>
          </p:cNvSpPr>
          <p:nvPr>
            <p:ph idx="1"/>
          </p:nvPr>
        </p:nvSpPr>
        <p:spPr/>
        <p:txBody>
          <a:bodyPr>
            <a:normAutofit/>
          </a:bodyPr>
          <a:lstStyle/>
          <a:p>
            <a:r>
              <a:rPr lang="de-DE" dirty="0"/>
              <a:t>Erweitere ein PGM um Aktionen und Nutzen zu berücksichtigen</a:t>
            </a:r>
          </a:p>
          <a:p>
            <a:pPr lvl="1"/>
            <a:r>
              <a:rPr lang="de-DE" dirty="0">
                <a:solidFill>
                  <a:schemeClr val="accent1"/>
                </a:solidFill>
              </a:rPr>
              <a:t>Entscheidungsvariablen</a:t>
            </a:r>
          </a:p>
          <a:p>
            <a:pPr lvl="1"/>
            <a:r>
              <a:rPr lang="de-DE" dirty="0">
                <a:solidFill>
                  <a:schemeClr val="accent1"/>
                </a:solidFill>
              </a:rPr>
              <a:t>Nutzenvariablen</a:t>
            </a:r>
          </a:p>
          <a:p>
            <a:r>
              <a:rPr lang="de-DE" dirty="0"/>
              <a:t>Auch Entscheidungsnetze bzw. für BNs, Einflussdiagramme (</a:t>
            </a:r>
            <a:r>
              <a:rPr lang="de-DE" i="1" dirty="0"/>
              <a:t>influence diagrams</a:t>
            </a:r>
            <a:r>
              <a:rPr lang="de-DE" dirty="0"/>
              <a:t>) genannt</a:t>
            </a:r>
          </a:p>
          <a:p>
            <a:r>
              <a:rPr lang="de-DE" dirty="0"/>
              <a:t>Gegeben ein Entscheidungsmodell, nutze beliebigen Inferenzalgorithmus</a:t>
            </a:r>
            <a:br>
              <a:rPr lang="de-DE" dirty="0"/>
            </a:br>
            <a:r>
              <a:rPr lang="de-DE" dirty="0"/>
              <a:t>um Aktionen zu finden, die zum höchsten erwarteten Nutzen führen</a:t>
            </a:r>
          </a:p>
          <a:p>
            <a:endParaRPr lang="de-DE" dirty="0"/>
          </a:p>
          <a:p>
            <a:r>
              <a:rPr lang="de-DE" dirty="0"/>
              <a:t>Ermöglicht auch so genannte </a:t>
            </a:r>
            <a:br>
              <a:rPr lang="de-DE" dirty="0"/>
            </a:br>
            <a:r>
              <a:rPr lang="de-DE" i="1" dirty="0">
                <a:solidFill>
                  <a:schemeClr val="accent1"/>
                </a:solidFill>
              </a:rPr>
              <a:t>Informationswert</a:t>
            </a:r>
            <a:r>
              <a:rPr lang="de-DE" dirty="0"/>
              <a:t>-Berechnungen</a:t>
            </a:r>
          </a:p>
          <a:p>
            <a:pPr lvl="1"/>
            <a:r>
              <a:rPr lang="de-DE" dirty="0"/>
              <a:t>Ist es es wert Ressourcen darauf zu verwenden mehr Information (in Form von Evidenz) zu besorgen?</a:t>
            </a:r>
          </a:p>
        </p:txBody>
      </p:sp>
      <p:sp>
        <p:nvSpPr>
          <p:cNvPr id="2" name="Slide Number Placeholder 1">
            <a:extLst>
              <a:ext uri="{FF2B5EF4-FFF2-40B4-BE49-F238E27FC236}">
                <a16:creationId xmlns:a16="http://schemas.microsoft.com/office/drawing/2014/main" id="{5206C374-E327-534F-98EB-D89F2C4D3FBC}"/>
              </a:ext>
            </a:extLst>
          </p:cNvPr>
          <p:cNvSpPr>
            <a:spLocks noGrp="1"/>
          </p:cNvSpPr>
          <p:nvPr>
            <p:ph type="sldNum" sz="quarter" idx="4"/>
          </p:nvPr>
        </p:nvSpPr>
        <p:spPr/>
        <p:txBody>
          <a:bodyPr/>
          <a:lstStyle/>
          <a:p>
            <a:fld id="{67C9959E-8E6B-B04C-9955-EA096F41CA7A}" type="slidenum">
              <a:rPr lang="de-DE" smtClean="0"/>
              <a:pPr/>
              <a:t>31</a:t>
            </a:fld>
            <a:endParaRPr lang="de-DE" dirty="0"/>
          </a:p>
        </p:txBody>
      </p:sp>
      <p:sp>
        <p:nvSpPr>
          <p:cNvPr id="3" name="Date Placeholder 2">
            <a:extLst>
              <a:ext uri="{FF2B5EF4-FFF2-40B4-BE49-F238E27FC236}">
                <a16:creationId xmlns:a16="http://schemas.microsoft.com/office/drawing/2014/main" id="{47091FFB-F2D1-DC42-A9C1-3BC822634677}"/>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7766B842-4396-844E-8447-172829BB1E50}"/>
              </a:ext>
            </a:extLst>
          </p:cNvPr>
          <p:cNvSpPr>
            <a:spLocks noGrp="1"/>
          </p:cNvSpPr>
          <p:nvPr>
            <p:ph type="ftr" sz="quarter" idx="3"/>
          </p:nvPr>
        </p:nvSpPr>
        <p:spPr/>
        <p:txBody>
          <a:bodyPr/>
          <a:lstStyle/>
          <a:p>
            <a:r>
              <a:rPr lang="de-DE" dirty="0"/>
              <a:t>Tanya Braun</a:t>
            </a:r>
          </a:p>
        </p:txBody>
      </p:sp>
      <p:sp>
        <p:nvSpPr>
          <p:cNvPr id="7" name="TextBox 6">
            <a:extLst>
              <a:ext uri="{FF2B5EF4-FFF2-40B4-BE49-F238E27FC236}">
                <a16:creationId xmlns:a16="http://schemas.microsoft.com/office/drawing/2014/main" id="{AF96DEDB-5C96-E346-A99B-5DDDFDE35E3F}"/>
              </a:ext>
            </a:extLst>
          </p:cNvPr>
          <p:cNvSpPr txBox="1"/>
          <p:nvPr/>
        </p:nvSpPr>
        <p:spPr>
          <a:xfrm>
            <a:off x="2551079" y="6232841"/>
            <a:ext cx="7101840" cy="400110"/>
          </a:xfrm>
          <a:prstGeom prst="rect">
            <a:avLst/>
          </a:prstGeom>
          <a:noFill/>
        </p:spPr>
        <p:txBody>
          <a:bodyPr wrap="square" rtlCol="0">
            <a:spAutoFit/>
          </a:bodyPr>
          <a:lstStyle/>
          <a:p>
            <a:pPr algn="ctr"/>
            <a:r>
              <a:rPr lang="de-DE" sz="1000" dirty="0">
                <a:solidFill>
                  <a:schemeClr val="tx1">
                    <a:lumMod val="60000"/>
                    <a:lumOff val="40000"/>
                  </a:schemeClr>
                </a:solidFill>
              </a:rPr>
              <a:t>Ronald A. Howard: Information Value Theory. In: </a:t>
            </a:r>
            <a:r>
              <a:rPr lang="de-DE" sz="1000" i="1" dirty="0">
                <a:solidFill>
                  <a:schemeClr val="tx1">
                    <a:lumMod val="60000"/>
                    <a:lumOff val="40000"/>
                  </a:schemeClr>
                </a:solidFill>
              </a:rPr>
              <a:t>IEEE Transactions on Systems Science and Cybernetics</a:t>
            </a:r>
            <a:r>
              <a:rPr lang="de-DE" sz="1000" dirty="0">
                <a:solidFill>
                  <a:schemeClr val="tx1">
                    <a:lumMod val="60000"/>
                    <a:lumOff val="40000"/>
                  </a:schemeClr>
                </a:solidFill>
              </a:rPr>
              <a:t>, 1966.</a:t>
            </a:r>
          </a:p>
          <a:p>
            <a:pPr algn="ctr"/>
            <a:r>
              <a:rPr lang="de-DE" sz="1000" dirty="0">
                <a:solidFill>
                  <a:schemeClr val="tx1">
                    <a:lumMod val="60000"/>
                    <a:lumOff val="40000"/>
                  </a:schemeClr>
                </a:solidFill>
              </a:rPr>
              <a:t>Ronald A. Howard, James E. Matheson: Influence Diagrams. In: </a:t>
            </a:r>
            <a:r>
              <a:rPr lang="en-GB" sz="1000" i="1" dirty="0">
                <a:solidFill>
                  <a:schemeClr val="tx1">
                    <a:lumMod val="60000"/>
                    <a:lumOff val="40000"/>
                  </a:schemeClr>
                </a:solidFill>
              </a:rPr>
              <a:t>Readings on the Principles and Applications of Decision Analysis</a:t>
            </a:r>
            <a:r>
              <a:rPr lang="en-GB" sz="1000" dirty="0">
                <a:solidFill>
                  <a:schemeClr val="tx1">
                    <a:lumMod val="60000"/>
                    <a:lumOff val="40000"/>
                  </a:schemeClr>
                </a:solidFill>
              </a:rPr>
              <a:t>, 1984.</a:t>
            </a:r>
          </a:p>
        </p:txBody>
      </p:sp>
    </p:spTree>
    <p:extLst>
      <p:ext uri="{BB962C8B-B14F-4D97-AF65-F5344CB8AC3E}">
        <p14:creationId xmlns:p14="http://schemas.microsoft.com/office/powerpoint/2010/main" val="2723730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Entscheidungsvariablen</a:t>
            </a:r>
            <a:endParaRPr lang="de-DE"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5209371" cy="4240848"/>
              </a:xfrm>
            </p:spPr>
            <p:txBody>
              <a:bodyPr>
                <a:normAutofit/>
              </a:bodyPr>
              <a:lstStyle/>
              <a:p>
                <a:r>
                  <a:rPr lang="de-DE" dirty="0">
                    <a:solidFill>
                      <a:schemeClr val="accent1"/>
                    </a:solidFill>
                  </a:rPr>
                  <a:t>Entscheidungsvariable </a:t>
                </a:r>
                <a14:m>
                  <m:oMath xmlns:m="http://schemas.openxmlformats.org/officeDocument/2006/math">
                    <m:r>
                      <a:rPr lang="de-DE" i="1">
                        <a:solidFill>
                          <a:schemeClr val="accent1"/>
                        </a:solidFill>
                        <a:latin typeface="Cambria Math" panose="02040503050406030204" pitchFamily="18" charset="0"/>
                      </a:rPr>
                      <m:t>𝐷</m:t>
                    </m:r>
                  </m:oMath>
                </a14:m>
                <a:endParaRPr lang="de-DE" dirty="0"/>
              </a:p>
              <a:p>
                <a:pPr lvl="1"/>
                <a:r>
                  <a:rPr lang="de-DE" dirty="0"/>
                  <a:t>Zufallsvariable, die immer eine Zuweisung erhält</a:t>
                </a:r>
              </a:p>
              <a:p>
                <a:pPr lvl="2"/>
                <a:r>
                  <a:rPr lang="de-DE" dirty="0"/>
                  <a:t>Man kann sich nicht nicht entscheiden!</a:t>
                </a:r>
              </a:p>
              <a:p>
                <a:r>
                  <a:rPr lang="de-DE" dirty="0"/>
                  <a:t>Menge von Entscheidungsvariablen </a:t>
                </a:r>
                <a14:m>
                  <m:oMath xmlns:m="http://schemas.openxmlformats.org/officeDocument/2006/math">
                    <m:r>
                      <a:rPr lang="de-DE" b="1" i="1" smtClean="0">
                        <a:latin typeface="Cambria Math" panose="02040503050406030204" pitchFamily="18" charset="0"/>
                      </a:rPr>
                      <m:t>𝑫</m:t>
                    </m:r>
                  </m:oMath>
                </a14:m>
                <a:r>
                  <a:rPr lang="de-DE" dirty="0"/>
                  <a:t> </a:t>
                </a:r>
                <a:br>
                  <a:rPr lang="de-DE" dirty="0"/>
                </a:br>
                <a:r>
                  <a:rPr lang="de-DE" dirty="0"/>
                  <a:t>im Modell, i.e., </a:t>
                </a:r>
                <a14:m>
                  <m:oMath xmlns:m="http://schemas.openxmlformats.org/officeDocument/2006/math">
                    <m:r>
                      <a:rPr lang="de-DE" b="1" i="1">
                        <a:latin typeface="Cambria Math" panose="02040503050406030204" pitchFamily="18" charset="0"/>
                      </a:rPr>
                      <m:t>𝑹</m:t>
                    </m:r>
                    <m:r>
                      <a:rPr lang="de-DE" i="1">
                        <a:latin typeface="Cambria Math" panose="02040503050406030204" pitchFamily="18" charset="0"/>
                      </a:rPr>
                      <m:t>=</m:t>
                    </m:r>
                    <m:r>
                      <a:rPr lang="de-DE" b="1" i="1">
                        <a:latin typeface="Cambria Math" panose="02040503050406030204" pitchFamily="18" charset="0"/>
                      </a:rPr>
                      <m:t>𝑫</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𝑽</m:t>
                    </m:r>
                  </m:oMath>
                </a14:m>
                <a:endParaRPr lang="de-DE" b="1" dirty="0"/>
              </a:p>
              <a:p>
                <a:pPr lvl="1"/>
                <a:r>
                  <a:rPr lang="de-DE" dirty="0"/>
                  <a:t>Im Faktormodell: als Argument eines Faktors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ℛ</m:t>
                        </m:r>
                      </m:e>
                    </m:d>
                  </m:oMath>
                </a14:m>
                <a:r>
                  <a:rPr lang="de-DE" dirty="0"/>
                  <a:t>: </a:t>
                </a:r>
                <a14:m>
                  <m:oMath xmlns:m="http://schemas.openxmlformats.org/officeDocument/2006/math">
                    <m:r>
                      <a:rPr lang="de-DE" i="1">
                        <a:latin typeface="Cambria Math" panose="02040503050406030204" pitchFamily="18" charset="0"/>
                      </a:rPr>
                      <m:t>𝐷</m:t>
                    </m:r>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oMath>
                </a14:m>
                <a:endParaRPr lang="de-DE" dirty="0"/>
              </a:p>
              <a:p>
                <a:pPr lvl="2"/>
                <a:r>
                  <a:rPr lang="de-DE" dirty="0"/>
                  <a:t>Beispiel: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𝑅𝑒𝑠𝑡𝑟𝑖𝑐𝑡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e>
                    </m:d>
                  </m:oMath>
                </a14:m>
                <a:endParaRPr lang="de-DE" dirty="0"/>
              </a:p>
              <a:p>
                <a:pPr lvl="1"/>
                <a:r>
                  <a:rPr lang="de-DE" dirty="0"/>
                  <a:t>Im BN: als Knoten mit CPD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𝐷</m:t>
                        </m:r>
                      </m:e>
                      <m:e>
                        <m:r>
                          <m:rPr>
                            <m:sty m:val="p"/>
                          </m:rPr>
                          <a:rPr lang="de-DE">
                            <a:latin typeface="Cambria Math" panose="02040503050406030204" pitchFamily="18" charset="0"/>
                          </a:rPr>
                          <m:t>Pa</m:t>
                        </m:r>
                        <m:d>
                          <m:dPr>
                            <m:ctrlPr>
                              <a:rPr lang="de-DE" i="1">
                                <a:latin typeface="Cambria Math" panose="02040503050406030204" pitchFamily="18" charset="0"/>
                              </a:rPr>
                            </m:ctrlPr>
                          </m:dPr>
                          <m:e>
                            <m:r>
                              <a:rPr lang="de-DE" b="0" i="1" smtClean="0">
                                <a:latin typeface="Cambria Math" panose="02040503050406030204" pitchFamily="18" charset="0"/>
                              </a:rPr>
                              <m:t>𝐷</m:t>
                            </m:r>
                          </m:e>
                        </m:d>
                      </m:e>
                    </m:d>
                  </m:oMath>
                </a14:m>
                <a:endParaRPr lang="de-DE" dirty="0"/>
              </a:p>
              <a:p>
                <a:pPr lvl="2"/>
                <a:r>
                  <a:rPr lang="de-DE" dirty="0"/>
                  <a:t>Kommt als Elternknoten in weiteren </a:t>
                </a:r>
                <a:br>
                  <a:rPr lang="de-DE" dirty="0"/>
                </a:br>
                <a:r>
                  <a:rPr lang="de-DE" dirty="0"/>
                  <a:t>CPDs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𝑖</m:t>
                            </m:r>
                          </m:sub>
                        </m:sSub>
                      </m:e>
                      <m:e>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𝑖</m:t>
                                </m:r>
                              </m:sub>
                            </m:sSub>
                          </m:e>
                        </m:d>
                      </m:e>
                    </m:d>
                  </m:oMath>
                </a14:m>
                <a:r>
                  <a:rPr lang="de-DE" dirty="0"/>
                  <a:t>, </a:t>
                </a:r>
                <a14:m>
                  <m:oMath xmlns:m="http://schemas.openxmlformats.org/officeDocument/2006/math">
                    <m:r>
                      <a:rPr lang="de-DE" i="1">
                        <a:latin typeface="Cambria Math" panose="02040503050406030204" pitchFamily="18" charset="0"/>
                      </a:rPr>
                      <m:t>𝐷</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oMath>
                </a14:m>
                <a:r>
                  <a:rPr lang="de-DE" dirty="0"/>
                  <a:t> vor</a:t>
                </a:r>
              </a:p>
              <a:p>
                <a:pPr lvl="2"/>
                <a:endParaRPr lang="de-DE" dirty="0"/>
              </a:p>
              <a:p>
                <a:pPr lvl="3"/>
                <a:endParaRPr lang="de-DE" dirty="0"/>
              </a:p>
              <a:p>
                <a:pPr lvl="1"/>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60000" y="1665066"/>
                <a:ext cx="5209371" cy="4240848"/>
              </a:xfrm>
              <a:blipFill>
                <a:blip r:embed="rId3"/>
                <a:stretch>
                  <a:fillRect l="-315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32</a:t>
            </a:fld>
            <a:endParaRPr lang="de-DE" dirty="0"/>
          </a:p>
        </p:txBody>
      </p:sp>
      <mc:AlternateContent xmlns:mc="http://schemas.openxmlformats.org/markup-compatibility/2006" xmlns:a14="http://schemas.microsoft.com/office/drawing/2010/main">
        <mc:Choice Requires="a14">
          <p:graphicFrame>
            <p:nvGraphicFramePr>
              <p:cNvPr id="87" name="Table 86">
                <a:extLst>
                  <a:ext uri="{FF2B5EF4-FFF2-40B4-BE49-F238E27FC236}">
                    <a16:creationId xmlns:a16="http://schemas.microsoft.com/office/drawing/2014/main" id="{A2A5D767-CAF5-FB42-8466-45B6303A24A6}"/>
                  </a:ext>
                </a:extLst>
              </p:cNvPr>
              <p:cNvGraphicFramePr>
                <a:graphicFrameLocks noGrp="1"/>
              </p:cNvGraphicFramePr>
              <p:nvPr>
                <p:extLst>
                  <p:ext uri="{D42A27DB-BD31-4B8C-83A1-F6EECF244321}">
                    <p14:modId xmlns:p14="http://schemas.microsoft.com/office/powerpoint/2010/main" val="743719587"/>
                  </p:ext>
                </p:extLst>
              </p:nvPr>
            </p:nvGraphicFramePr>
            <p:xfrm>
              <a:off x="6153641" y="1713091"/>
              <a:ext cx="2051875" cy="1530000"/>
            </p:xfrm>
            <a:graphic>
              <a:graphicData uri="http://schemas.openxmlformats.org/drawingml/2006/table">
                <a:tbl>
                  <a:tblPr firstRow="1" bandRow="1">
                    <a:tableStyleId>{B301B821-A1FF-4177-AEE7-76D212191A09}</a:tableStyleId>
                  </a:tblPr>
                  <a:tblGrid>
                    <a:gridCol w="871410">
                      <a:extLst>
                        <a:ext uri="{9D8B030D-6E8A-4147-A177-3AD203B41FA5}">
                          <a16:colId xmlns:a16="http://schemas.microsoft.com/office/drawing/2014/main" val="1319494561"/>
                        </a:ext>
                      </a:extLst>
                    </a:gridCol>
                    <a:gridCol w="758444">
                      <a:extLst>
                        <a:ext uri="{9D8B030D-6E8A-4147-A177-3AD203B41FA5}">
                          <a16:colId xmlns:a16="http://schemas.microsoft.com/office/drawing/2014/main" val="2258612586"/>
                        </a:ext>
                      </a:extLst>
                    </a:gridCol>
                    <a:gridCol w="422021">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𝑅𝑒𝑠𝑡𝑟𝑖𝑐𝑡</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𝑇𝑟𝑎𝑣𝑒𝑙</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en-GB" sz="1400" smtClean="0">
                                        <a:latin typeface="Cambria Math" panose="02040503050406030204" pitchFamily="18" charset="0"/>
                                      </a:rPr>
                                      <m:t>𝜙</m:t>
                                    </m:r>
                                  </m:e>
                                  <m:sub>
                                    <m:r>
                                      <a:rPr lang="de-DE" sz="1400" smtClean="0">
                                        <a:latin typeface="Cambria Math" panose="02040503050406030204" pitchFamily="18" charset="0"/>
                                      </a:rPr>
                                      <m:t>1</m:t>
                                    </m:r>
                                  </m:sub>
                                </m:sSub>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87" name="Table 86">
                <a:extLst>
                  <a:ext uri="{FF2B5EF4-FFF2-40B4-BE49-F238E27FC236}">
                    <a16:creationId xmlns:a16="http://schemas.microsoft.com/office/drawing/2014/main" id="{A2A5D767-CAF5-FB42-8466-45B6303A24A6}"/>
                  </a:ext>
                </a:extLst>
              </p:cNvPr>
              <p:cNvGraphicFramePr>
                <a:graphicFrameLocks noGrp="1"/>
              </p:cNvGraphicFramePr>
              <p:nvPr>
                <p:extLst>
                  <p:ext uri="{D42A27DB-BD31-4B8C-83A1-F6EECF244321}">
                    <p14:modId xmlns:p14="http://schemas.microsoft.com/office/powerpoint/2010/main" val="743719587"/>
                  </p:ext>
                </p:extLst>
              </p:nvPr>
            </p:nvGraphicFramePr>
            <p:xfrm>
              <a:off x="6153641" y="1713091"/>
              <a:ext cx="2051875" cy="1530000"/>
            </p:xfrm>
            <a:graphic>
              <a:graphicData uri="http://schemas.openxmlformats.org/drawingml/2006/table">
                <a:tbl>
                  <a:tblPr firstRow="1" bandRow="1">
                    <a:tableStyleId>{B301B821-A1FF-4177-AEE7-76D212191A09}</a:tableStyleId>
                  </a:tblPr>
                  <a:tblGrid>
                    <a:gridCol w="871410">
                      <a:extLst>
                        <a:ext uri="{9D8B030D-6E8A-4147-A177-3AD203B41FA5}">
                          <a16:colId xmlns:a16="http://schemas.microsoft.com/office/drawing/2014/main" val="1319494561"/>
                        </a:ext>
                      </a:extLst>
                    </a:gridCol>
                    <a:gridCol w="758444">
                      <a:extLst>
                        <a:ext uri="{9D8B030D-6E8A-4147-A177-3AD203B41FA5}">
                          <a16:colId xmlns:a16="http://schemas.microsoft.com/office/drawing/2014/main" val="2258612586"/>
                        </a:ext>
                      </a:extLst>
                    </a:gridCol>
                    <a:gridCol w="422021">
                      <a:extLst>
                        <a:ext uri="{9D8B030D-6E8A-4147-A177-3AD203B41FA5}">
                          <a16:colId xmlns:a16="http://schemas.microsoft.com/office/drawing/2014/main" val="281335253"/>
                        </a:ext>
                      </a:extLst>
                    </a:gridCol>
                  </a:tblGrid>
                  <a:tr h="306000">
                    <a:tc>
                      <a:txBody>
                        <a:bodyPr/>
                        <a:lstStyle/>
                        <a:p>
                          <a:endParaRPr lang="en-US"/>
                        </a:p>
                      </a:txBody>
                      <a:tcPr>
                        <a:blipFill>
                          <a:blip r:embed="rId4"/>
                          <a:stretch>
                            <a:fillRect l="-1449" t="-4167" r="-136232" b="-408333"/>
                          </a:stretch>
                        </a:blipFill>
                      </a:tcPr>
                    </a:tc>
                    <a:tc>
                      <a:txBody>
                        <a:bodyPr/>
                        <a:lstStyle/>
                        <a:p>
                          <a:endParaRPr lang="en-US"/>
                        </a:p>
                      </a:txBody>
                      <a:tcPr>
                        <a:blipFill>
                          <a:blip r:embed="rId4"/>
                          <a:stretch>
                            <a:fillRect l="-116667" t="-4167" r="-56667" b="-408333"/>
                          </a:stretch>
                        </a:blipFill>
                      </a:tcPr>
                    </a:tc>
                    <a:tc>
                      <a:txBody>
                        <a:bodyPr/>
                        <a:lstStyle/>
                        <a:p>
                          <a:endParaRPr lang="en-US"/>
                        </a:p>
                      </a:txBody>
                      <a:tcPr>
                        <a:blipFill>
                          <a:blip r:embed="rId4"/>
                          <a:stretch>
                            <a:fillRect l="-382353" t="-4167"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4"/>
                          <a:stretch>
                            <a:fillRect l="-1449" t="-100000" r="-136232" b="-292000"/>
                          </a:stretch>
                        </a:blipFill>
                      </a:tcPr>
                    </a:tc>
                    <a:tc>
                      <a:txBody>
                        <a:bodyPr/>
                        <a:lstStyle/>
                        <a:p>
                          <a:endParaRPr lang="en-US"/>
                        </a:p>
                      </a:txBody>
                      <a:tcPr>
                        <a:blipFill>
                          <a:blip r:embed="rId4"/>
                          <a:stretch>
                            <a:fillRect l="-116667" t="-100000" r="-56667" b="-292000"/>
                          </a:stretch>
                        </a:blipFill>
                      </a:tcPr>
                    </a:tc>
                    <a:tc>
                      <a:txBody>
                        <a:bodyPr/>
                        <a:lstStyle/>
                        <a:p>
                          <a:endParaRPr lang="en-US"/>
                        </a:p>
                      </a:txBody>
                      <a:tcPr>
                        <a:blipFill>
                          <a:blip r:embed="rId4"/>
                          <a:stretch>
                            <a:fillRect l="-382353" t="-100000"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4"/>
                          <a:stretch>
                            <a:fillRect l="-1449" t="-208333" r="-136232" b="-204167"/>
                          </a:stretch>
                        </a:blipFill>
                      </a:tcPr>
                    </a:tc>
                    <a:tc>
                      <a:txBody>
                        <a:bodyPr/>
                        <a:lstStyle/>
                        <a:p>
                          <a:endParaRPr lang="en-US"/>
                        </a:p>
                      </a:txBody>
                      <a:tcPr>
                        <a:blipFill>
                          <a:blip r:embed="rId4"/>
                          <a:stretch>
                            <a:fillRect l="-116667" t="-208333" r="-56667" b="-204167"/>
                          </a:stretch>
                        </a:blipFill>
                      </a:tcPr>
                    </a:tc>
                    <a:tc>
                      <a:txBody>
                        <a:bodyPr/>
                        <a:lstStyle/>
                        <a:p>
                          <a:endParaRPr lang="en-US"/>
                        </a:p>
                      </a:txBody>
                      <a:tcPr>
                        <a:blipFill>
                          <a:blip r:embed="rId4"/>
                          <a:stretch>
                            <a:fillRect l="-382353" t="-208333"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4"/>
                          <a:stretch>
                            <a:fillRect l="-1449" t="-296000" r="-136232" b="-96000"/>
                          </a:stretch>
                        </a:blipFill>
                      </a:tcPr>
                    </a:tc>
                    <a:tc>
                      <a:txBody>
                        <a:bodyPr/>
                        <a:lstStyle/>
                        <a:p>
                          <a:endParaRPr lang="en-US"/>
                        </a:p>
                      </a:txBody>
                      <a:tcPr>
                        <a:blipFill>
                          <a:blip r:embed="rId4"/>
                          <a:stretch>
                            <a:fillRect l="-116667" t="-296000" r="-56667" b="-96000"/>
                          </a:stretch>
                        </a:blipFill>
                      </a:tcPr>
                    </a:tc>
                    <a:tc>
                      <a:txBody>
                        <a:bodyPr/>
                        <a:lstStyle/>
                        <a:p>
                          <a:endParaRPr lang="en-US"/>
                        </a:p>
                      </a:txBody>
                      <a:tcPr>
                        <a:blipFill>
                          <a:blip r:embed="rId4"/>
                          <a:stretch>
                            <a:fillRect l="-382353" t="-296000" b="-96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4"/>
                          <a:stretch>
                            <a:fillRect l="-1449" t="-412500" r="-136232"/>
                          </a:stretch>
                        </a:blipFill>
                      </a:tcPr>
                    </a:tc>
                    <a:tc>
                      <a:txBody>
                        <a:bodyPr/>
                        <a:lstStyle/>
                        <a:p>
                          <a:endParaRPr lang="en-US"/>
                        </a:p>
                      </a:txBody>
                      <a:tcPr>
                        <a:blipFill>
                          <a:blip r:embed="rId4"/>
                          <a:stretch>
                            <a:fillRect l="-116667" t="-412500" r="-56667"/>
                          </a:stretch>
                        </a:blipFill>
                      </a:tcPr>
                    </a:tc>
                    <a:tc>
                      <a:txBody>
                        <a:bodyPr/>
                        <a:lstStyle/>
                        <a:p>
                          <a:endParaRPr lang="en-US"/>
                        </a:p>
                      </a:txBody>
                      <a:tcPr>
                        <a:blipFill>
                          <a:blip r:embed="rId4"/>
                          <a:stretch>
                            <a:fillRect l="-382353" t="-412500"/>
                          </a:stretch>
                        </a:blipFill>
                      </a:tcPr>
                    </a:tc>
                    <a:extLst>
                      <a:ext uri="{0D108BD9-81ED-4DB2-BD59-A6C34878D82A}">
                        <a16:rowId xmlns:a16="http://schemas.microsoft.com/office/drawing/2014/main" val="100732356"/>
                      </a:ext>
                    </a:extLst>
                  </a:tr>
                </a:tbl>
              </a:graphicData>
            </a:graphic>
          </p:graphicFrame>
        </mc:Fallback>
      </mc:AlternateContent>
      <p:sp>
        <p:nvSpPr>
          <p:cNvPr id="5" name="Date Placeholder 4">
            <a:extLst>
              <a:ext uri="{FF2B5EF4-FFF2-40B4-BE49-F238E27FC236}">
                <a16:creationId xmlns:a16="http://schemas.microsoft.com/office/drawing/2014/main" id="{D9E1735A-5043-4F41-AD5F-ABF3EF9A3674}"/>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2708B67-0393-E642-B8D2-D3CD5CAF4E9F}"/>
              </a:ext>
            </a:extLst>
          </p:cNvPr>
          <p:cNvSpPr>
            <a:spLocks noGrp="1"/>
          </p:cNvSpPr>
          <p:nvPr>
            <p:ph type="ftr" sz="quarter" idx="3"/>
          </p:nvPr>
        </p:nvSpPr>
        <p:spPr/>
        <p:txBody>
          <a:bodyPr/>
          <a:lstStyle/>
          <a:p>
            <a:r>
              <a:rPr lang="de-DE" dirty="0"/>
              <a:t>Tanya Braun</a:t>
            </a:r>
          </a:p>
        </p:txBody>
      </p:sp>
      <p:grpSp>
        <p:nvGrpSpPr>
          <p:cNvPr id="100" name="Group 99">
            <a:extLst>
              <a:ext uri="{FF2B5EF4-FFF2-40B4-BE49-F238E27FC236}">
                <a16:creationId xmlns:a16="http://schemas.microsoft.com/office/drawing/2014/main" id="{22F799A6-741E-354F-A4C2-5E79B5677388}"/>
              </a:ext>
            </a:extLst>
          </p:cNvPr>
          <p:cNvGrpSpPr/>
          <p:nvPr/>
        </p:nvGrpSpPr>
        <p:grpSpPr>
          <a:xfrm>
            <a:off x="8391154" y="1733379"/>
            <a:ext cx="3452846" cy="2031877"/>
            <a:chOff x="8385823" y="3874037"/>
            <a:chExt cx="3452846" cy="2031877"/>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CEE40C0-1B71-8F45-B1A8-95E0B2F041FB}"/>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65" name="Straight Connector 64">
              <a:extLst>
                <a:ext uri="{FF2B5EF4-FFF2-40B4-BE49-F238E27FC236}">
                  <a16:creationId xmlns:a16="http://schemas.microsoft.com/office/drawing/2014/main" id="{5235ADA5-8A47-0C41-8691-42DF92C9EFAB}"/>
                </a:ext>
              </a:extLst>
            </p:cNvPr>
            <p:cNvCxnSpPr>
              <a:cxnSpLocks/>
              <a:stCxn id="64" idx="6"/>
              <a:endCxn id="86"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ED975F1-B8A0-2242-85FF-AA9F807B92E4}"/>
                </a:ext>
              </a:extLst>
            </p:cNvPr>
            <p:cNvCxnSpPr>
              <a:cxnSpLocks/>
              <a:stCxn id="86" idx="0"/>
              <a:endCxn id="81"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9FFA76D5-890C-9349-8AF0-71373976BBE0}"/>
                </a:ext>
              </a:extLst>
            </p:cNvPr>
            <p:cNvGrpSpPr/>
            <p:nvPr/>
          </p:nvGrpSpPr>
          <p:grpSpPr>
            <a:xfrm>
              <a:off x="9687273" y="4836274"/>
              <a:ext cx="346678" cy="364353"/>
              <a:chOff x="6795975" y="3836437"/>
              <a:chExt cx="346678" cy="364353"/>
            </a:xfrm>
          </p:grpSpPr>
          <p:sp>
            <p:nvSpPr>
              <p:cNvPr id="86" name="Rectangle 85">
                <a:extLst>
                  <a:ext uri="{FF2B5EF4-FFF2-40B4-BE49-F238E27FC236}">
                    <a16:creationId xmlns:a16="http://schemas.microsoft.com/office/drawing/2014/main" id="{ED4748DB-46E3-EB43-8C73-CB66C0B57C8A}"/>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5416F07-4824-3442-880E-4E2D41E206B8}"/>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74" name="Straight Connector 73">
              <a:extLst>
                <a:ext uri="{FF2B5EF4-FFF2-40B4-BE49-F238E27FC236}">
                  <a16:creationId xmlns:a16="http://schemas.microsoft.com/office/drawing/2014/main" id="{4CDEBFB6-4CC1-AB4B-B33A-782BE2AE6AD9}"/>
                </a:ext>
              </a:extLst>
            </p:cNvPr>
            <p:cNvCxnSpPr>
              <a:cxnSpLocks/>
              <a:stCxn id="81" idx="4"/>
              <a:endCxn id="84"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088BE9-E591-E740-BFE3-2DAFD8A5F36C}"/>
                </a:ext>
              </a:extLst>
            </p:cNvPr>
            <p:cNvCxnSpPr>
              <a:cxnSpLocks/>
              <a:stCxn id="82" idx="0"/>
              <a:endCxn id="84"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3CD2FF-B67A-2D40-A1AA-67116A784E9F}"/>
                </a:ext>
              </a:extLst>
            </p:cNvPr>
            <p:cNvCxnSpPr>
              <a:cxnSpLocks/>
              <a:stCxn id="84" idx="3"/>
              <a:endCxn id="79"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DB1E7EAB-FFD7-B248-AD00-216A7ED99F68}"/>
                </a:ext>
              </a:extLst>
            </p:cNvPr>
            <p:cNvGrpSpPr/>
            <p:nvPr/>
          </p:nvGrpSpPr>
          <p:grpSpPr>
            <a:xfrm>
              <a:off x="10259532" y="4836274"/>
              <a:ext cx="338219" cy="364679"/>
              <a:chOff x="7368234" y="3836437"/>
              <a:chExt cx="338219" cy="364679"/>
            </a:xfrm>
          </p:grpSpPr>
          <p:sp>
            <p:nvSpPr>
              <p:cNvPr id="84" name="Rectangle 83">
                <a:extLst>
                  <a:ext uri="{FF2B5EF4-FFF2-40B4-BE49-F238E27FC236}">
                    <a16:creationId xmlns:a16="http://schemas.microsoft.com/office/drawing/2014/main" id="{85BA775A-9AC0-2D4E-99AA-C370141CA835}"/>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43B539C-AD2C-414B-A4D0-2EAD763D7D4B}"/>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4A52C52-8F85-3946-9EC8-78A322C1A72D}"/>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91F2F3E-D76D-A645-9F1E-46AD73C61BDB}"/>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910C516-135F-8D47-8E6D-4ADEA1A6F278}"/>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83" name="Straight Connector 82">
              <a:extLst>
                <a:ext uri="{FF2B5EF4-FFF2-40B4-BE49-F238E27FC236}">
                  <a16:creationId xmlns:a16="http://schemas.microsoft.com/office/drawing/2014/main" id="{765FBCDC-65DF-0841-8DEF-B395353C68FA}"/>
                </a:ext>
              </a:extLst>
            </p:cNvPr>
            <p:cNvCxnSpPr>
              <a:cxnSpLocks/>
              <a:stCxn id="86" idx="2"/>
              <a:endCxn id="82"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E909B92-24FA-1F41-B679-787271EABF26}"/>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3EBDFE4-D5A9-1948-B288-7B4D2EE7B59F}"/>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72E52F15-350A-6E49-9C69-30C56720BD7A}"/>
                </a:ext>
              </a:extLst>
            </p:cNvPr>
            <p:cNvCxnSpPr>
              <a:cxnSpLocks/>
              <a:stCxn id="64" idx="0"/>
              <a:endCxn id="93"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46DA291-6544-E247-9819-27A464F75A48}"/>
                </a:ext>
              </a:extLst>
            </p:cNvPr>
            <p:cNvCxnSpPr>
              <a:cxnSpLocks/>
              <a:stCxn id="93" idx="0"/>
              <a:endCxn id="89"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2CF7901-EA0B-364D-9C48-CEDC46AEE483}"/>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4" name="Straight Connector 93">
              <a:extLst>
                <a:ext uri="{FF2B5EF4-FFF2-40B4-BE49-F238E27FC236}">
                  <a16:creationId xmlns:a16="http://schemas.microsoft.com/office/drawing/2014/main" id="{09DB7463-84C3-814C-8EC7-DCE13389B545}"/>
                </a:ext>
              </a:extLst>
            </p:cNvPr>
            <p:cNvCxnSpPr>
              <a:cxnSpLocks/>
              <a:stCxn id="89" idx="3"/>
              <a:endCxn id="97"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5DDBFE3-7267-314E-A5F8-59C3137F3CBD}"/>
                </a:ext>
              </a:extLst>
            </p:cNvPr>
            <p:cNvCxnSpPr>
              <a:cxnSpLocks/>
              <a:stCxn id="81" idx="0"/>
              <a:endCxn id="97"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95FCA4B-9147-164F-8D8B-4EC07B255EFB}"/>
                </a:ext>
              </a:extLst>
            </p:cNvPr>
            <p:cNvCxnSpPr>
              <a:cxnSpLocks/>
              <a:stCxn id="97" idx="3"/>
              <a:endCxn id="90"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4492B40-1765-8F4F-9EB6-A2CE4445FC93}"/>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BE4824B-D6B9-B14B-B853-662EBF432B95}"/>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926E4E74-5BD4-E543-A636-322ED1C35388}"/>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p:grpSp>
        <p:nvGrpSpPr>
          <p:cNvPr id="139" name="Group 138">
            <a:extLst>
              <a:ext uri="{FF2B5EF4-FFF2-40B4-BE49-F238E27FC236}">
                <a16:creationId xmlns:a16="http://schemas.microsoft.com/office/drawing/2014/main" id="{8B2867DE-C300-2141-9942-D3ED69850A98}"/>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E89B74-7778-064D-898B-309BAB95B8E1}"/>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2A6E0CCF-90FB-A340-8FA2-7BB761ED1662}"/>
                </a:ext>
              </a:extLst>
            </p:cNvPr>
            <p:cNvCxnSpPr>
              <a:cxnSpLocks/>
              <a:stCxn id="38" idx="6"/>
              <a:endCxn id="47"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16A59F-BB82-3740-A282-21E62DAAD2A7}"/>
                </a:ext>
              </a:extLst>
            </p:cNvPr>
            <p:cNvCxnSpPr>
              <a:cxnSpLocks/>
              <a:stCxn id="102" idx="6"/>
              <a:endCxn id="48"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FA8F91-B77D-2844-B730-4AC659366D49}"/>
                </a:ext>
              </a:extLst>
            </p:cNvPr>
            <p:cNvCxnSpPr>
              <a:cxnSpLocks/>
              <a:stCxn id="103" idx="6"/>
              <a:endCxn id="48"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EC8776-7DFF-E142-9482-26808C1B2B32}"/>
                </a:ext>
              </a:extLst>
            </p:cNvPr>
            <p:cNvCxnSpPr>
              <a:cxnSpLocks/>
              <a:stCxn id="48" idx="6"/>
              <a:endCxn id="51"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9BF497-A001-CF47-8480-AA08D1BF7741}"/>
                </a:ext>
              </a:extLst>
            </p:cNvPr>
            <p:cNvCxnSpPr>
              <a:cxnSpLocks/>
              <a:stCxn id="38" idx="6"/>
              <a:endCxn id="46"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6D5A4B-964C-B443-80D3-26F6579EE2FC}"/>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𝐷𝑒𝑎𝑡h𝑠</m:t>
                        </m:r>
                      </m:oMath>
                    </m:oMathPara>
                  </a14:m>
                  <a:endParaRPr lang="de-DE" dirty="0"/>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8954D-48FD-B64A-95A3-6C85A2AF86D3}"/>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𝑁𝑜𝑖𝑠𝑒</m:t>
                        </m:r>
                      </m:oMath>
                    </m:oMathPara>
                  </a14:m>
                  <a:endParaRPr lang="de-DE" dirty="0"/>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53F7D80-46F1-EF45-B489-744EAF29505C}"/>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117EE9B1-A4EE-A647-B2DD-BA5BFCC5047F}"/>
                </a:ext>
              </a:extLst>
            </p:cNvPr>
            <p:cNvCxnSpPr>
              <a:cxnSpLocks/>
              <a:stCxn id="50" idx="2"/>
              <a:endCxn id="48"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FB88AC9-D339-C848-BAE2-D3C541C9202E}"/>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A7FD0D8-32B9-CE48-A850-138C5559569B}"/>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3503913C-B8BB-2547-B47C-F8B643AA3F27}"/>
                </a:ext>
              </a:extLst>
            </p:cNvPr>
            <p:cNvCxnSpPr>
              <a:cxnSpLocks/>
              <a:stCxn id="38" idx="6"/>
              <a:endCxn id="47"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F986EA-8B34-B445-A12F-22222311F726}"/>
                </a:ext>
              </a:extLst>
            </p:cNvPr>
            <p:cNvCxnSpPr>
              <a:cxnSpLocks/>
              <a:stCxn id="50" idx="2"/>
              <a:endCxn id="47"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4ABFE4-0E09-494A-86D8-A0E138949623}"/>
                </a:ext>
              </a:extLst>
            </p:cNvPr>
            <p:cNvCxnSpPr>
              <a:cxnSpLocks/>
              <a:stCxn id="50" idx="2"/>
              <a:endCxn id="46"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0C5CFD-4F81-CF49-8311-66DAFEA913C3}"/>
                </a:ext>
              </a:extLst>
            </p:cNvPr>
            <p:cNvCxnSpPr>
              <a:cxnSpLocks/>
              <a:stCxn id="47" idx="6"/>
              <a:endCxn id="51"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8B566E-28DB-B440-B127-2A2E27130560}"/>
                </a:ext>
              </a:extLst>
            </p:cNvPr>
            <p:cNvCxnSpPr>
              <a:cxnSpLocks/>
              <a:stCxn id="46" idx="6"/>
              <a:endCxn id="51"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5CCEDAF-F479-AB47-A0A6-0D22D71BB392}"/>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DB071107-FD69-C242-A8D3-F90435535BDC}"/>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p:sp>
        <p:nvSpPr>
          <p:cNvPr id="7" name="TextBox 6">
            <a:extLst>
              <a:ext uri="{FF2B5EF4-FFF2-40B4-BE49-F238E27FC236}">
                <a16:creationId xmlns:a16="http://schemas.microsoft.com/office/drawing/2014/main" id="{D616043E-EBA4-8041-B992-27652BD7D0DB}"/>
              </a:ext>
            </a:extLst>
          </p:cNvPr>
          <p:cNvSpPr txBox="1"/>
          <p:nvPr/>
        </p:nvSpPr>
        <p:spPr>
          <a:xfrm>
            <a:off x="2551079" y="6232841"/>
            <a:ext cx="7101840" cy="246221"/>
          </a:xfrm>
          <a:prstGeom prst="rect">
            <a:avLst/>
          </a:prstGeom>
          <a:noFill/>
        </p:spPr>
        <p:txBody>
          <a:bodyPr wrap="square" rtlCol="0">
            <a:spAutoFit/>
          </a:bodyPr>
          <a:lstStyle/>
          <a:p>
            <a:pPr algn="ctr"/>
            <a:r>
              <a:rPr lang="de-DE" sz="1000" dirty="0">
                <a:solidFill>
                  <a:schemeClr val="tx1">
                    <a:lumMod val="60000"/>
                    <a:lumOff val="40000"/>
                  </a:schemeClr>
                </a:solidFill>
              </a:rPr>
              <a:t>Ronald A. Howard, James E. Matheson: Influence Diagrams. In: </a:t>
            </a:r>
            <a:r>
              <a:rPr lang="en-GB" sz="1000" i="1" dirty="0">
                <a:solidFill>
                  <a:schemeClr val="tx1">
                    <a:lumMod val="60000"/>
                    <a:lumOff val="40000"/>
                  </a:schemeClr>
                </a:solidFill>
              </a:rPr>
              <a:t>Readings on the Principles and Applications of Decision Analysis</a:t>
            </a:r>
            <a:r>
              <a:rPr lang="en-GB" sz="1000" dirty="0">
                <a:solidFill>
                  <a:schemeClr val="tx1">
                    <a:lumMod val="60000"/>
                    <a:lumOff val="40000"/>
                  </a:schemeClr>
                </a:solidFill>
              </a:rPr>
              <a:t>, 1984.</a:t>
            </a:r>
          </a:p>
        </p:txBody>
      </p:sp>
    </p:spTree>
    <p:extLst>
      <p:ext uri="{BB962C8B-B14F-4D97-AF65-F5344CB8AC3E}">
        <p14:creationId xmlns:p14="http://schemas.microsoft.com/office/powerpoint/2010/main" val="57498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Entscheidungsvariablen</a:t>
            </a:r>
            <a:endParaRPr lang="de-DE" b="0" dirty="0"/>
          </a:p>
        </p:txBody>
      </p:sp>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5209371" cy="4240848"/>
          </a:xfrm>
        </p:spPr>
        <p:txBody>
          <a:bodyPr>
            <a:normAutofit/>
          </a:bodyPr>
          <a:lstStyle/>
          <a:p>
            <a:pPr lvl="2"/>
            <a:endParaRPr lang="de-DE" dirty="0"/>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33</a:t>
            </a:fld>
            <a:endParaRPr lang="de-DE" dirty="0"/>
          </a:p>
        </p:txBody>
      </p:sp>
      <mc:AlternateContent xmlns:mc="http://schemas.openxmlformats.org/markup-compatibility/2006" xmlns:a14="http://schemas.microsoft.com/office/drawing/2010/main">
        <mc:Choice Requires="a14">
          <p:graphicFrame>
            <p:nvGraphicFramePr>
              <p:cNvPr id="87" name="Table 86">
                <a:extLst>
                  <a:ext uri="{FF2B5EF4-FFF2-40B4-BE49-F238E27FC236}">
                    <a16:creationId xmlns:a16="http://schemas.microsoft.com/office/drawing/2014/main" id="{A2A5D767-CAF5-FB42-8466-45B6303A24A6}"/>
                  </a:ext>
                </a:extLst>
              </p:cNvPr>
              <p:cNvGraphicFramePr>
                <a:graphicFrameLocks noGrp="1"/>
              </p:cNvGraphicFramePr>
              <p:nvPr>
                <p:extLst/>
              </p:nvPr>
            </p:nvGraphicFramePr>
            <p:xfrm>
              <a:off x="6153641" y="1713091"/>
              <a:ext cx="2051875" cy="1530000"/>
            </p:xfrm>
            <a:graphic>
              <a:graphicData uri="http://schemas.openxmlformats.org/drawingml/2006/table">
                <a:tbl>
                  <a:tblPr firstRow="1" bandRow="1">
                    <a:tableStyleId>{B301B821-A1FF-4177-AEE7-76D212191A09}</a:tableStyleId>
                  </a:tblPr>
                  <a:tblGrid>
                    <a:gridCol w="871410">
                      <a:extLst>
                        <a:ext uri="{9D8B030D-6E8A-4147-A177-3AD203B41FA5}">
                          <a16:colId xmlns:a16="http://schemas.microsoft.com/office/drawing/2014/main" val="1319494561"/>
                        </a:ext>
                      </a:extLst>
                    </a:gridCol>
                    <a:gridCol w="758444">
                      <a:extLst>
                        <a:ext uri="{9D8B030D-6E8A-4147-A177-3AD203B41FA5}">
                          <a16:colId xmlns:a16="http://schemas.microsoft.com/office/drawing/2014/main" val="2258612586"/>
                        </a:ext>
                      </a:extLst>
                    </a:gridCol>
                    <a:gridCol w="422021">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𝑅𝑒𝑠𝑡𝑟𝑖𝑐𝑡</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𝑇𝑟𝑎𝑣𝑒𝑙</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en-GB" sz="1400" smtClean="0">
                                        <a:latin typeface="Cambria Math" panose="02040503050406030204" pitchFamily="18" charset="0"/>
                                      </a:rPr>
                                      <m:t>𝜙</m:t>
                                    </m:r>
                                  </m:e>
                                  <m:sub>
                                    <m:r>
                                      <a:rPr lang="de-DE" sz="1400" smtClean="0">
                                        <a:latin typeface="Cambria Math" panose="02040503050406030204" pitchFamily="18" charset="0"/>
                                      </a:rPr>
                                      <m:t>1</m:t>
                                    </m:r>
                                  </m:sub>
                                </m:sSub>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87" name="Table 86">
                <a:extLst>
                  <a:ext uri="{FF2B5EF4-FFF2-40B4-BE49-F238E27FC236}">
                    <a16:creationId xmlns:a16="http://schemas.microsoft.com/office/drawing/2014/main" id="{A2A5D767-CAF5-FB42-8466-45B6303A24A6}"/>
                  </a:ext>
                </a:extLst>
              </p:cNvPr>
              <p:cNvGraphicFramePr>
                <a:graphicFrameLocks noGrp="1"/>
              </p:cNvGraphicFramePr>
              <p:nvPr>
                <p:extLst>
                  <p:ext uri="{D42A27DB-BD31-4B8C-83A1-F6EECF244321}">
                    <p14:modId xmlns:p14="http://schemas.microsoft.com/office/powerpoint/2010/main" val="743719587"/>
                  </p:ext>
                </p:extLst>
              </p:nvPr>
            </p:nvGraphicFramePr>
            <p:xfrm>
              <a:off x="6153641" y="1713091"/>
              <a:ext cx="2051875" cy="1530000"/>
            </p:xfrm>
            <a:graphic>
              <a:graphicData uri="http://schemas.openxmlformats.org/drawingml/2006/table">
                <a:tbl>
                  <a:tblPr firstRow="1" bandRow="1">
                    <a:tableStyleId>{B301B821-A1FF-4177-AEE7-76D212191A09}</a:tableStyleId>
                  </a:tblPr>
                  <a:tblGrid>
                    <a:gridCol w="871410">
                      <a:extLst>
                        <a:ext uri="{9D8B030D-6E8A-4147-A177-3AD203B41FA5}">
                          <a16:colId xmlns:a16="http://schemas.microsoft.com/office/drawing/2014/main" val="1319494561"/>
                        </a:ext>
                      </a:extLst>
                    </a:gridCol>
                    <a:gridCol w="758444">
                      <a:extLst>
                        <a:ext uri="{9D8B030D-6E8A-4147-A177-3AD203B41FA5}">
                          <a16:colId xmlns:a16="http://schemas.microsoft.com/office/drawing/2014/main" val="2258612586"/>
                        </a:ext>
                      </a:extLst>
                    </a:gridCol>
                    <a:gridCol w="422021">
                      <a:extLst>
                        <a:ext uri="{9D8B030D-6E8A-4147-A177-3AD203B41FA5}">
                          <a16:colId xmlns:a16="http://schemas.microsoft.com/office/drawing/2014/main" val="281335253"/>
                        </a:ext>
                      </a:extLst>
                    </a:gridCol>
                  </a:tblGrid>
                  <a:tr h="306000">
                    <a:tc>
                      <a:txBody>
                        <a:bodyPr/>
                        <a:lstStyle/>
                        <a:p>
                          <a:endParaRPr lang="en-US"/>
                        </a:p>
                      </a:txBody>
                      <a:tcPr>
                        <a:blipFill>
                          <a:blip r:embed="rId4"/>
                          <a:stretch>
                            <a:fillRect l="-1449" t="-4167" r="-136232" b="-408333"/>
                          </a:stretch>
                        </a:blipFill>
                      </a:tcPr>
                    </a:tc>
                    <a:tc>
                      <a:txBody>
                        <a:bodyPr/>
                        <a:lstStyle/>
                        <a:p>
                          <a:endParaRPr lang="en-US"/>
                        </a:p>
                      </a:txBody>
                      <a:tcPr>
                        <a:blipFill>
                          <a:blip r:embed="rId4"/>
                          <a:stretch>
                            <a:fillRect l="-116667" t="-4167" r="-56667" b="-408333"/>
                          </a:stretch>
                        </a:blipFill>
                      </a:tcPr>
                    </a:tc>
                    <a:tc>
                      <a:txBody>
                        <a:bodyPr/>
                        <a:lstStyle/>
                        <a:p>
                          <a:endParaRPr lang="en-US"/>
                        </a:p>
                      </a:txBody>
                      <a:tcPr>
                        <a:blipFill>
                          <a:blip r:embed="rId4"/>
                          <a:stretch>
                            <a:fillRect l="-382353" t="-4167"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4"/>
                          <a:stretch>
                            <a:fillRect l="-1449" t="-100000" r="-136232" b="-292000"/>
                          </a:stretch>
                        </a:blipFill>
                      </a:tcPr>
                    </a:tc>
                    <a:tc>
                      <a:txBody>
                        <a:bodyPr/>
                        <a:lstStyle/>
                        <a:p>
                          <a:endParaRPr lang="en-US"/>
                        </a:p>
                      </a:txBody>
                      <a:tcPr>
                        <a:blipFill>
                          <a:blip r:embed="rId4"/>
                          <a:stretch>
                            <a:fillRect l="-116667" t="-100000" r="-56667" b="-292000"/>
                          </a:stretch>
                        </a:blipFill>
                      </a:tcPr>
                    </a:tc>
                    <a:tc>
                      <a:txBody>
                        <a:bodyPr/>
                        <a:lstStyle/>
                        <a:p>
                          <a:endParaRPr lang="en-US"/>
                        </a:p>
                      </a:txBody>
                      <a:tcPr>
                        <a:blipFill>
                          <a:blip r:embed="rId4"/>
                          <a:stretch>
                            <a:fillRect l="-382353" t="-100000"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4"/>
                          <a:stretch>
                            <a:fillRect l="-1449" t="-208333" r="-136232" b="-204167"/>
                          </a:stretch>
                        </a:blipFill>
                      </a:tcPr>
                    </a:tc>
                    <a:tc>
                      <a:txBody>
                        <a:bodyPr/>
                        <a:lstStyle/>
                        <a:p>
                          <a:endParaRPr lang="en-US"/>
                        </a:p>
                      </a:txBody>
                      <a:tcPr>
                        <a:blipFill>
                          <a:blip r:embed="rId4"/>
                          <a:stretch>
                            <a:fillRect l="-116667" t="-208333" r="-56667" b="-204167"/>
                          </a:stretch>
                        </a:blipFill>
                      </a:tcPr>
                    </a:tc>
                    <a:tc>
                      <a:txBody>
                        <a:bodyPr/>
                        <a:lstStyle/>
                        <a:p>
                          <a:endParaRPr lang="en-US"/>
                        </a:p>
                      </a:txBody>
                      <a:tcPr>
                        <a:blipFill>
                          <a:blip r:embed="rId4"/>
                          <a:stretch>
                            <a:fillRect l="-382353" t="-208333"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4"/>
                          <a:stretch>
                            <a:fillRect l="-1449" t="-296000" r="-136232" b="-96000"/>
                          </a:stretch>
                        </a:blipFill>
                      </a:tcPr>
                    </a:tc>
                    <a:tc>
                      <a:txBody>
                        <a:bodyPr/>
                        <a:lstStyle/>
                        <a:p>
                          <a:endParaRPr lang="en-US"/>
                        </a:p>
                      </a:txBody>
                      <a:tcPr>
                        <a:blipFill>
                          <a:blip r:embed="rId4"/>
                          <a:stretch>
                            <a:fillRect l="-116667" t="-296000" r="-56667" b="-96000"/>
                          </a:stretch>
                        </a:blipFill>
                      </a:tcPr>
                    </a:tc>
                    <a:tc>
                      <a:txBody>
                        <a:bodyPr/>
                        <a:lstStyle/>
                        <a:p>
                          <a:endParaRPr lang="en-US"/>
                        </a:p>
                      </a:txBody>
                      <a:tcPr>
                        <a:blipFill>
                          <a:blip r:embed="rId4"/>
                          <a:stretch>
                            <a:fillRect l="-382353" t="-296000" b="-96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4"/>
                          <a:stretch>
                            <a:fillRect l="-1449" t="-412500" r="-136232"/>
                          </a:stretch>
                        </a:blipFill>
                      </a:tcPr>
                    </a:tc>
                    <a:tc>
                      <a:txBody>
                        <a:bodyPr/>
                        <a:lstStyle/>
                        <a:p>
                          <a:endParaRPr lang="en-US"/>
                        </a:p>
                      </a:txBody>
                      <a:tcPr>
                        <a:blipFill>
                          <a:blip r:embed="rId4"/>
                          <a:stretch>
                            <a:fillRect l="-116667" t="-412500" r="-56667"/>
                          </a:stretch>
                        </a:blipFill>
                      </a:tcPr>
                    </a:tc>
                    <a:tc>
                      <a:txBody>
                        <a:bodyPr/>
                        <a:lstStyle/>
                        <a:p>
                          <a:endParaRPr lang="en-US"/>
                        </a:p>
                      </a:txBody>
                      <a:tcPr>
                        <a:blipFill>
                          <a:blip r:embed="rId4"/>
                          <a:stretch>
                            <a:fillRect l="-382353" t="-412500"/>
                          </a:stretch>
                        </a:blipFill>
                      </a:tcPr>
                    </a:tc>
                    <a:extLst>
                      <a:ext uri="{0D108BD9-81ED-4DB2-BD59-A6C34878D82A}">
                        <a16:rowId xmlns:a16="http://schemas.microsoft.com/office/drawing/2014/main" val="100732356"/>
                      </a:ext>
                    </a:extLst>
                  </a:tr>
                </a:tbl>
              </a:graphicData>
            </a:graphic>
          </p:graphicFrame>
        </mc:Fallback>
      </mc:AlternateContent>
      <p:sp>
        <p:nvSpPr>
          <p:cNvPr id="5" name="Date Placeholder 4">
            <a:extLst>
              <a:ext uri="{FF2B5EF4-FFF2-40B4-BE49-F238E27FC236}">
                <a16:creationId xmlns:a16="http://schemas.microsoft.com/office/drawing/2014/main" id="{D9E1735A-5043-4F41-AD5F-ABF3EF9A3674}"/>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2708B67-0393-E642-B8D2-D3CD5CAF4E9F}"/>
              </a:ext>
            </a:extLst>
          </p:cNvPr>
          <p:cNvSpPr>
            <a:spLocks noGrp="1"/>
          </p:cNvSpPr>
          <p:nvPr>
            <p:ph type="ftr" sz="quarter" idx="3"/>
          </p:nvPr>
        </p:nvSpPr>
        <p:spPr/>
        <p:txBody>
          <a:bodyPr/>
          <a:lstStyle/>
          <a:p>
            <a:r>
              <a:rPr lang="de-DE" dirty="0"/>
              <a:t>Tanya Braun</a:t>
            </a:r>
          </a:p>
        </p:txBody>
      </p:sp>
      <p:grpSp>
        <p:nvGrpSpPr>
          <p:cNvPr id="100" name="Group 99">
            <a:extLst>
              <a:ext uri="{FF2B5EF4-FFF2-40B4-BE49-F238E27FC236}">
                <a16:creationId xmlns:a16="http://schemas.microsoft.com/office/drawing/2014/main" id="{22F799A6-741E-354F-A4C2-5E79B5677388}"/>
              </a:ext>
            </a:extLst>
          </p:cNvPr>
          <p:cNvGrpSpPr/>
          <p:nvPr/>
        </p:nvGrpSpPr>
        <p:grpSpPr>
          <a:xfrm>
            <a:off x="8391154" y="1733379"/>
            <a:ext cx="3452846" cy="2031877"/>
            <a:chOff x="8385823" y="3874037"/>
            <a:chExt cx="3452846" cy="2031877"/>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CEE40C0-1B71-8F45-B1A8-95E0B2F041FB}"/>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65" name="Straight Connector 64">
              <a:extLst>
                <a:ext uri="{FF2B5EF4-FFF2-40B4-BE49-F238E27FC236}">
                  <a16:creationId xmlns:a16="http://schemas.microsoft.com/office/drawing/2014/main" id="{5235ADA5-8A47-0C41-8691-42DF92C9EFAB}"/>
                </a:ext>
              </a:extLst>
            </p:cNvPr>
            <p:cNvCxnSpPr>
              <a:cxnSpLocks/>
              <a:stCxn id="64" idx="6"/>
              <a:endCxn id="86"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ED975F1-B8A0-2242-85FF-AA9F807B92E4}"/>
                </a:ext>
              </a:extLst>
            </p:cNvPr>
            <p:cNvCxnSpPr>
              <a:cxnSpLocks/>
              <a:stCxn id="86" idx="0"/>
              <a:endCxn id="81"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9FFA76D5-890C-9349-8AF0-71373976BBE0}"/>
                </a:ext>
              </a:extLst>
            </p:cNvPr>
            <p:cNvGrpSpPr/>
            <p:nvPr/>
          </p:nvGrpSpPr>
          <p:grpSpPr>
            <a:xfrm>
              <a:off x="9687273" y="4836274"/>
              <a:ext cx="346678" cy="364353"/>
              <a:chOff x="6795975" y="3836437"/>
              <a:chExt cx="346678" cy="364353"/>
            </a:xfrm>
          </p:grpSpPr>
          <p:sp>
            <p:nvSpPr>
              <p:cNvPr id="86" name="Rectangle 85">
                <a:extLst>
                  <a:ext uri="{FF2B5EF4-FFF2-40B4-BE49-F238E27FC236}">
                    <a16:creationId xmlns:a16="http://schemas.microsoft.com/office/drawing/2014/main" id="{ED4748DB-46E3-EB43-8C73-CB66C0B57C8A}"/>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5416F07-4824-3442-880E-4E2D41E206B8}"/>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74" name="Straight Connector 73">
              <a:extLst>
                <a:ext uri="{FF2B5EF4-FFF2-40B4-BE49-F238E27FC236}">
                  <a16:creationId xmlns:a16="http://schemas.microsoft.com/office/drawing/2014/main" id="{4CDEBFB6-4CC1-AB4B-B33A-782BE2AE6AD9}"/>
                </a:ext>
              </a:extLst>
            </p:cNvPr>
            <p:cNvCxnSpPr>
              <a:cxnSpLocks/>
              <a:stCxn id="81" idx="4"/>
              <a:endCxn id="84"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088BE9-E591-E740-BFE3-2DAFD8A5F36C}"/>
                </a:ext>
              </a:extLst>
            </p:cNvPr>
            <p:cNvCxnSpPr>
              <a:cxnSpLocks/>
              <a:stCxn id="82" idx="0"/>
              <a:endCxn id="84"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3CD2FF-B67A-2D40-A1AA-67116A784E9F}"/>
                </a:ext>
              </a:extLst>
            </p:cNvPr>
            <p:cNvCxnSpPr>
              <a:cxnSpLocks/>
              <a:stCxn id="84" idx="3"/>
              <a:endCxn id="79"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DB1E7EAB-FFD7-B248-AD00-216A7ED99F68}"/>
                </a:ext>
              </a:extLst>
            </p:cNvPr>
            <p:cNvGrpSpPr/>
            <p:nvPr/>
          </p:nvGrpSpPr>
          <p:grpSpPr>
            <a:xfrm>
              <a:off x="10259532" y="4836274"/>
              <a:ext cx="338219" cy="364679"/>
              <a:chOff x="7368234" y="3836437"/>
              <a:chExt cx="338219" cy="364679"/>
            </a:xfrm>
          </p:grpSpPr>
          <p:sp>
            <p:nvSpPr>
              <p:cNvPr id="84" name="Rectangle 83">
                <a:extLst>
                  <a:ext uri="{FF2B5EF4-FFF2-40B4-BE49-F238E27FC236}">
                    <a16:creationId xmlns:a16="http://schemas.microsoft.com/office/drawing/2014/main" id="{85BA775A-9AC0-2D4E-99AA-C370141CA835}"/>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43B539C-AD2C-414B-A4D0-2EAD763D7D4B}"/>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4A52C52-8F85-3946-9EC8-78A322C1A72D}"/>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91F2F3E-D76D-A645-9F1E-46AD73C61BDB}"/>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910C516-135F-8D47-8E6D-4ADEA1A6F278}"/>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83" name="Straight Connector 82">
              <a:extLst>
                <a:ext uri="{FF2B5EF4-FFF2-40B4-BE49-F238E27FC236}">
                  <a16:creationId xmlns:a16="http://schemas.microsoft.com/office/drawing/2014/main" id="{765FBCDC-65DF-0841-8DEF-B395353C68FA}"/>
                </a:ext>
              </a:extLst>
            </p:cNvPr>
            <p:cNvCxnSpPr>
              <a:cxnSpLocks/>
              <a:stCxn id="86" idx="2"/>
              <a:endCxn id="82"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E909B92-24FA-1F41-B679-787271EABF26}"/>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3EBDFE4-D5A9-1948-B288-7B4D2EE7B59F}"/>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72E52F15-350A-6E49-9C69-30C56720BD7A}"/>
                </a:ext>
              </a:extLst>
            </p:cNvPr>
            <p:cNvCxnSpPr>
              <a:cxnSpLocks/>
              <a:stCxn id="64" idx="0"/>
              <a:endCxn id="93"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46DA291-6544-E247-9819-27A464F75A48}"/>
                </a:ext>
              </a:extLst>
            </p:cNvPr>
            <p:cNvCxnSpPr>
              <a:cxnSpLocks/>
              <a:stCxn id="93" idx="0"/>
              <a:endCxn id="89"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2CF7901-EA0B-364D-9C48-CEDC46AEE483}"/>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4" name="Straight Connector 93">
              <a:extLst>
                <a:ext uri="{FF2B5EF4-FFF2-40B4-BE49-F238E27FC236}">
                  <a16:creationId xmlns:a16="http://schemas.microsoft.com/office/drawing/2014/main" id="{09DB7463-84C3-814C-8EC7-DCE13389B545}"/>
                </a:ext>
              </a:extLst>
            </p:cNvPr>
            <p:cNvCxnSpPr>
              <a:cxnSpLocks/>
              <a:stCxn id="89" idx="3"/>
              <a:endCxn id="97"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5DDBFE3-7267-314E-A5F8-59C3137F3CBD}"/>
                </a:ext>
              </a:extLst>
            </p:cNvPr>
            <p:cNvCxnSpPr>
              <a:cxnSpLocks/>
              <a:stCxn id="81" idx="0"/>
              <a:endCxn id="97"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95FCA4B-9147-164F-8D8B-4EC07B255EFB}"/>
                </a:ext>
              </a:extLst>
            </p:cNvPr>
            <p:cNvCxnSpPr>
              <a:cxnSpLocks/>
              <a:stCxn id="97" idx="3"/>
              <a:endCxn id="90"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4492B40-1765-8F4F-9EB6-A2CE4445FC93}"/>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BE4824B-D6B9-B14B-B853-662EBF432B95}"/>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926E4E74-5BD4-E543-A636-322ED1C35388}"/>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p:grpSp>
        <p:nvGrpSpPr>
          <p:cNvPr id="139" name="Group 138">
            <a:extLst>
              <a:ext uri="{FF2B5EF4-FFF2-40B4-BE49-F238E27FC236}">
                <a16:creationId xmlns:a16="http://schemas.microsoft.com/office/drawing/2014/main" id="{8B2867DE-C300-2141-9942-D3ED69850A98}"/>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E89B74-7778-064D-898B-309BAB95B8E1}"/>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2A6E0CCF-90FB-A340-8FA2-7BB761ED1662}"/>
                </a:ext>
              </a:extLst>
            </p:cNvPr>
            <p:cNvCxnSpPr>
              <a:cxnSpLocks/>
              <a:stCxn id="38" idx="6"/>
              <a:endCxn id="47"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16A59F-BB82-3740-A282-21E62DAAD2A7}"/>
                </a:ext>
              </a:extLst>
            </p:cNvPr>
            <p:cNvCxnSpPr>
              <a:cxnSpLocks/>
              <a:stCxn id="102" idx="6"/>
              <a:endCxn id="48"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FA8F91-B77D-2844-B730-4AC659366D49}"/>
                </a:ext>
              </a:extLst>
            </p:cNvPr>
            <p:cNvCxnSpPr>
              <a:cxnSpLocks/>
              <a:stCxn id="103" idx="6"/>
              <a:endCxn id="48"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EC8776-7DFF-E142-9482-26808C1B2B32}"/>
                </a:ext>
              </a:extLst>
            </p:cNvPr>
            <p:cNvCxnSpPr>
              <a:cxnSpLocks/>
              <a:stCxn id="48" idx="6"/>
              <a:endCxn id="51"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9BF497-A001-CF47-8480-AA08D1BF7741}"/>
                </a:ext>
              </a:extLst>
            </p:cNvPr>
            <p:cNvCxnSpPr>
              <a:cxnSpLocks/>
              <a:stCxn id="38" idx="6"/>
              <a:endCxn id="46"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6D5A4B-964C-B443-80D3-26F6579EE2FC}"/>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𝐷𝑒𝑎𝑡h𝑠</m:t>
                        </m:r>
                      </m:oMath>
                    </m:oMathPara>
                  </a14:m>
                  <a:endParaRPr lang="de-DE" dirty="0"/>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8954D-48FD-B64A-95A3-6C85A2AF86D3}"/>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𝑁𝑜𝑖𝑠𝑒</m:t>
                        </m:r>
                      </m:oMath>
                    </m:oMathPara>
                  </a14:m>
                  <a:endParaRPr lang="de-DE" dirty="0"/>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53F7D80-46F1-EF45-B489-744EAF29505C}"/>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117EE9B1-A4EE-A647-B2DD-BA5BFCC5047F}"/>
                </a:ext>
              </a:extLst>
            </p:cNvPr>
            <p:cNvCxnSpPr>
              <a:cxnSpLocks/>
              <a:stCxn id="50" idx="2"/>
              <a:endCxn id="48"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FB88AC9-D339-C848-BAE2-D3C541C9202E}"/>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A7FD0D8-32B9-CE48-A850-138C5559569B}"/>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3503913C-B8BB-2547-B47C-F8B643AA3F27}"/>
                </a:ext>
              </a:extLst>
            </p:cNvPr>
            <p:cNvCxnSpPr>
              <a:cxnSpLocks/>
              <a:stCxn id="38" idx="6"/>
              <a:endCxn id="47"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F986EA-8B34-B445-A12F-22222311F726}"/>
                </a:ext>
              </a:extLst>
            </p:cNvPr>
            <p:cNvCxnSpPr>
              <a:cxnSpLocks/>
              <a:stCxn id="50" idx="2"/>
              <a:endCxn id="47"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4ABFE4-0E09-494A-86D8-A0E138949623}"/>
                </a:ext>
              </a:extLst>
            </p:cNvPr>
            <p:cNvCxnSpPr>
              <a:cxnSpLocks/>
              <a:stCxn id="50" idx="2"/>
              <a:endCxn id="46"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0C5CFD-4F81-CF49-8311-66DAFEA913C3}"/>
                </a:ext>
              </a:extLst>
            </p:cNvPr>
            <p:cNvCxnSpPr>
              <a:cxnSpLocks/>
              <a:stCxn id="47" idx="6"/>
              <a:endCxn id="51"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8B566E-28DB-B440-B127-2A2E27130560}"/>
                </a:ext>
              </a:extLst>
            </p:cNvPr>
            <p:cNvCxnSpPr>
              <a:cxnSpLocks/>
              <a:stCxn id="46" idx="6"/>
              <a:endCxn id="51"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5CCEDAF-F479-AB47-A0A6-0D22D71BB392}"/>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DB071107-FD69-C242-A8D3-F90435535BDC}"/>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p:sp>
        <p:nvSpPr>
          <p:cNvPr id="7" name="TextBox 6">
            <a:extLst>
              <a:ext uri="{FF2B5EF4-FFF2-40B4-BE49-F238E27FC236}">
                <a16:creationId xmlns:a16="http://schemas.microsoft.com/office/drawing/2014/main" id="{D616043E-EBA4-8041-B992-27652BD7D0DB}"/>
              </a:ext>
            </a:extLst>
          </p:cNvPr>
          <p:cNvSpPr txBox="1"/>
          <p:nvPr/>
        </p:nvSpPr>
        <p:spPr>
          <a:xfrm>
            <a:off x="2265926" y="6246891"/>
            <a:ext cx="7672146" cy="400110"/>
          </a:xfrm>
          <a:prstGeom prst="rect">
            <a:avLst/>
          </a:prstGeom>
          <a:noFill/>
        </p:spPr>
        <p:txBody>
          <a:bodyPr wrap="square" rtlCol="0">
            <a:spAutoFit/>
          </a:bodyPr>
          <a:lstStyle/>
          <a:p>
            <a:pPr algn="ctr"/>
            <a:r>
              <a:rPr lang="de-DE" sz="1000" dirty="0">
                <a:solidFill>
                  <a:schemeClr val="tx1">
                    <a:lumMod val="60000"/>
                    <a:lumOff val="40000"/>
                  </a:schemeClr>
                </a:solidFill>
              </a:rPr>
              <a:t>Ronald A. Howard, James E. Matheson: Influence Diagrams. In: </a:t>
            </a:r>
            <a:r>
              <a:rPr lang="en-GB" sz="1000" i="1" dirty="0">
                <a:solidFill>
                  <a:schemeClr val="tx1">
                    <a:lumMod val="60000"/>
                    <a:lumOff val="40000"/>
                  </a:schemeClr>
                </a:solidFill>
              </a:rPr>
              <a:t>Readings on the Principles and Applications of Decision Analysis</a:t>
            </a:r>
            <a:r>
              <a:rPr lang="en-GB" sz="1000" dirty="0">
                <a:solidFill>
                  <a:schemeClr val="tx1">
                    <a:lumMod val="60000"/>
                    <a:lumOff val="40000"/>
                  </a:schemeClr>
                </a:solidFill>
              </a:rPr>
              <a:t>, 1984.</a:t>
            </a:r>
          </a:p>
          <a:p>
            <a:pPr algn="ctr"/>
            <a:r>
              <a:rPr lang="en-GB" sz="1000" dirty="0">
                <a:solidFill>
                  <a:schemeClr val="tx1">
                    <a:lumMod val="60000"/>
                    <a:lumOff val="40000"/>
                  </a:schemeClr>
                </a:solidFill>
              </a:rPr>
              <a:t>Abbildung: Robert F. Nease, Jr., Douglas K. Owens: Use of Influence Diagrams to Structure Medical Decisions . In: Medical Decision Making, 1997.</a:t>
            </a:r>
          </a:p>
        </p:txBody>
      </p:sp>
      <p:sp>
        <p:nvSpPr>
          <p:cNvPr id="8" name="TextBox 7">
            <a:extLst>
              <a:ext uri="{FF2B5EF4-FFF2-40B4-BE49-F238E27FC236}">
                <a16:creationId xmlns:a16="http://schemas.microsoft.com/office/drawing/2014/main" id="{B69186B2-BC70-B248-93CF-1683A53C9C19}"/>
              </a:ext>
            </a:extLst>
          </p:cNvPr>
          <p:cNvSpPr txBox="1"/>
          <p:nvPr/>
        </p:nvSpPr>
        <p:spPr>
          <a:xfrm>
            <a:off x="527055" y="1665066"/>
            <a:ext cx="50444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Nach Howard und Matheson (1984) bedeutet es für eingehende Kanten der Entscheidungsvariable, dass die Werte diese Variablen zur Entscheidungsfindung vorliegen (Evidenz).</a:t>
            </a:r>
          </a:p>
        </p:txBody>
      </p:sp>
      <p:pic>
        <p:nvPicPr>
          <p:cNvPr id="9" name="Picture 8">
            <a:extLst>
              <a:ext uri="{FF2B5EF4-FFF2-40B4-BE49-F238E27FC236}">
                <a16:creationId xmlns:a16="http://schemas.microsoft.com/office/drawing/2014/main" id="{D7CC4B93-B5FF-724D-947B-1F491DE40BFC}"/>
              </a:ext>
            </a:extLst>
          </p:cNvPr>
          <p:cNvPicPr>
            <a:picLocks noChangeAspect="1"/>
          </p:cNvPicPr>
          <p:nvPr/>
        </p:nvPicPr>
        <p:blipFill rotWithShape="1">
          <a:blip r:embed="rId23"/>
          <a:srcRect l="6230"/>
          <a:stretch/>
        </p:blipFill>
        <p:spPr>
          <a:xfrm>
            <a:off x="1094046" y="3130787"/>
            <a:ext cx="3739384" cy="250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7272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Nutzenvariablen in Faktoren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7023969" cy="4240848"/>
              </a:xfrm>
            </p:spPr>
            <p:txBody>
              <a:bodyPr>
                <a:noAutofit/>
              </a:bodyPr>
              <a:lstStyle/>
              <a:p>
                <a:r>
                  <a:rPr lang="de-DE" dirty="0">
                    <a:solidFill>
                      <a:schemeClr val="accent1"/>
                    </a:solidFill>
                  </a:rPr>
                  <a:t>Nutzenvariable </a:t>
                </a:r>
                <a14:m>
                  <m:oMath xmlns:m="http://schemas.openxmlformats.org/officeDocument/2006/math">
                    <m:r>
                      <a:rPr lang="de-DE" i="1" smtClean="0">
                        <a:solidFill>
                          <a:schemeClr val="accent1"/>
                        </a:solidFill>
                        <a:latin typeface="Cambria Math" panose="02040503050406030204" pitchFamily="18" charset="0"/>
                      </a:rPr>
                      <m:t>𝑈</m:t>
                    </m:r>
                  </m:oMath>
                </a14:m>
                <a:r>
                  <a:rPr lang="de-DE" dirty="0"/>
                  <a:t>: erhält Wert von der </a:t>
                </a:r>
                <a:br>
                  <a:rPr lang="de-DE" dirty="0"/>
                </a:br>
                <a:r>
                  <a:rPr lang="de-DE" dirty="0"/>
                  <a:t>Nutzen- bzw. Wertefunktion zugewiesen</a:t>
                </a:r>
              </a:p>
              <a:p>
                <a:r>
                  <a:rPr lang="de-DE" dirty="0"/>
                  <a:t>In Faktormodellen und BNs: </a:t>
                </a:r>
                <a:br>
                  <a:rPr lang="de-DE" dirty="0"/>
                </a:br>
                <a:r>
                  <a:rPr lang="de-DE" dirty="0">
                    <a:solidFill>
                      <a:schemeClr val="accent1"/>
                    </a:solidFill>
                  </a:rPr>
                  <a:t>Nutzenfaktor </a:t>
                </a:r>
                <a14:m>
                  <m:oMath xmlns:m="http://schemas.openxmlformats.org/officeDocument/2006/math">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ℛ</m:t>
                        </m:r>
                      </m:e>
                    </m:d>
                  </m:oMath>
                </a14:m>
                <a:endParaRPr lang="de-DE" dirty="0"/>
              </a:p>
              <a:p>
                <a:pPr lvl="1"/>
                <a:r>
                  <a:rPr lang="de-DE" dirty="0"/>
                  <a:t>Argumente </a:t>
                </a:r>
                <a14:m>
                  <m:oMath xmlns:m="http://schemas.openxmlformats.org/officeDocument/2006/math">
                    <m:r>
                      <a:rPr lang="de-DE" i="1">
                        <a:latin typeface="Cambria Math" panose="02040503050406030204" pitchFamily="18" charset="0"/>
                        <a:ea typeface="Cambria Math" panose="02040503050406030204" pitchFamily="18" charset="0"/>
                      </a:rPr>
                      <m:t>ℛ</m:t>
                    </m:r>
                    <m:r>
                      <a:rPr lang="de-DE" b="0" i="0"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𝑚</m:t>
                            </m:r>
                          </m:sub>
                        </m:sSub>
                      </m:e>
                    </m:d>
                  </m:oMath>
                </a14:m>
                <a:r>
                  <a:rPr lang="de-DE" dirty="0"/>
                  <a:t> eine Sequenz </a:t>
                </a:r>
                <a:br>
                  <a:rPr lang="de-DE" dirty="0"/>
                </a:br>
                <a:r>
                  <a:rPr lang="de-DE" dirty="0"/>
                  <a:t>von Zufalls- bzw. Entscheidungsvariablen</a:t>
                </a:r>
              </a:p>
              <a:p>
                <a:pPr lvl="2"/>
                <a14:m>
                  <m:oMath xmlns:m="http://schemas.openxmlformats.org/officeDocument/2006/math">
                    <m:r>
                      <m:rPr>
                        <m:sty m:val="p"/>
                      </m:rPr>
                      <a:rPr lang="de-DE">
                        <a:latin typeface="Cambria Math" panose="02040503050406030204" pitchFamily="18" charset="0"/>
                      </a:rPr>
                      <m:t>rv</m:t>
                    </m:r>
                    <m:d>
                      <m:dPr>
                        <m:ctrlPr>
                          <a:rPr lang="de-DE" i="1">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ℛ</m:t>
                            </m:r>
                          </m:e>
                        </m:d>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𝑚</m:t>
                            </m:r>
                          </m:sub>
                        </m:sSub>
                      </m:e>
                    </m:d>
                  </m:oMath>
                </a14:m>
                <a:endParaRPr lang="de-DE" dirty="0"/>
              </a:p>
              <a:p>
                <a:pPr lvl="1"/>
                <a14:m>
                  <m:oMath xmlns:m="http://schemas.openxmlformats.org/officeDocument/2006/math">
                    <m:r>
                      <a:rPr lang="de-DE" i="1" smtClean="0">
                        <a:latin typeface="Cambria Math" panose="02040503050406030204" pitchFamily="18" charset="0"/>
                        <a:ea typeface="Cambria Math" panose="02040503050406030204" pitchFamily="18" charset="0"/>
                      </a:rPr>
                      <m:t>𝑈</m:t>
                    </m:r>
                  </m:oMath>
                </a14:m>
                <a:r>
                  <a:rPr lang="de-DE" dirty="0"/>
                  <a:t> eine Nutzenvariable</a:t>
                </a:r>
              </a:p>
              <a:p>
                <a:pPr lvl="1"/>
                <a:r>
                  <a:rPr lang="de-DE" dirty="0">
                    <a:ea typeface="Cambria Math" panose="02040503050406030204" pitchFamily="18" charset="0"/>
                  </a:rPr>
                  <a:t>Funktion </a:t>
                </a:r>
                <a14:m>
                  <m:oMath xmlns:m="http://schemas.openxmlformats.org/officeDocument/2006/math">
                    <m:r>
                      <a:rPr lang="de-DE" i="1" smtClean="0">
                        <a:latin typeface="Cambria Math" panose="02040503050406030204" pitchFamily="18" charset="0"/>
                        <a:ea typeface="Cambria Math" panose="02040503050406030204" pitchFamily="18" charset="0"/>
                      </a:rPr>
                      <m:t>𝜙</m:t>
                    </m:r>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m:t>
                        </m:r>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𝑚</m:t>
                        </m:r>
                      </m:sup>
                    </m:sSubSup>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i="1" smtClean="0">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𝑈</m:t>
                        </m:r>
                      </m:e>
                    </m:d>
                  </m:oMath>
                </a14:m>
                <a:endParaRPr lang="de-DE" dirty="0"/>
              </a:p>
              <a:p>
                <a:pPr lvl="2"/>
                <a:r>
                  <a:rPr lang="de-DE" dirty="0"/>
                  <a:t>Tabellarisch oder additive / multiplikative Kombination </a:t>
                </a:r>
              </a:p>
              <a:p>
                <a:pPr lvl="3"/>
                <a:r>
                  <a:rPr lang="de-DE" dirty="0"/>
                  <a:t>Beispiel tabellarisch: </a:t>
                </a:r>
                <a14:m>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𝜙</m:t>
                        </m:r>
                      </m:e>
                      <m:sub>
                        <m:r>
                          <a:rPr lang="de-DE" i="1" smtClean="0">
                            <a:solidFill>
                              <a:schemeClr val="tx1">
                                <a:lumMod val="50000"/>
                                <a:lumOff val="50000"/>
                              </a:schemeClr>
                            </a:solidFill>
                            <a:latin typeface="Cambria Math" panose="02040503050406030204" pitchFamily="18" charset="0"/>
                            <a:ea typeface="Cambria Math" panose="02040503050406030204" pitchFamily="18" charset="0"/>
                          </a:rPr>
                          <m:t>𝑈𝑡𝑖𝑙</m:t>
                        </m:r>
                      </m:sub>
                    </m:sSub>
                    <m:d>
                      <m:dPr>
                        <m:ctrlPr>
                          <a:rPr lang="de-DE" i="1" smtClean="0">
                            <a:latin typeface="Cambria Math" panose="02040503050406030204" pitchFamily="18" charset="0"/>
                            <a:ea typeface="Cambria Math" panose="02040503050406030204" pitchFamily="18" charset="0"/>
                          </a:rPr>
                        </m:ctrlPr>
                      </m:dPr>
                      <m:e>
                        <m:r>
                          <a:rPr lang="de-DE" i="1" smtClean="0">
                            <a:solidFill>
                              <a:schemeClr val="accent1"/>
                            </a:solidFill>
                            <a:latin typeface="Cambria Math" panose="02040503050406030204" pitchFamily="18" charset="0"/>
                            <a:ea typeface="Cambria Math" panose="02040503050406030204" pitchFamily="18" charset="0"/>
                          </a:rPr>
                          <m:t>𝑅𝑒𝑠𝑡𝑟𝑖𝑐𝑡</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𝐸𝑝𝑖𝑑</m:t>
                        </m:r>
                      </m:e>
                    </m:d>
                  </m:oMath>
                </a14:m>
                <a:endParaRPr lang="de-DE" dirty="0"/>
              </a:p>
              <a:p>
                <a:pPr lvl="3"/>
                <a:r>
                  <a:rPr lang="de-DE" dirty="0"/>
                  <a:t>Beispiel von Folie 27 additiv:</a:t>
                </a:r>
                <a:br>
                  <a:rPr lang="de-DE" dirty="0"/>
                </a:br>
                <a14:m>
                  <m:oMath xmlns:m="http://schemas.openxmlformats.org/officeDocument/2006/math">
                    <m:r>
                      <a:rPr lang="de-DE" b="0" i="1" smtClean="0">
                        <a:latin typeface="Cambria Math" panose="02040503050406030204" pitchFamily="18" charset="0"/>
                      </a:rPr>
                      <m:t>𝑉</m:t>
                    </m:r>
                    <m:d>
                      <m:dPr>
                        <m:ctrlPr>
                          <a:rPr lang="de-DE" b="0" i="1" smtClean="0">
                            <a:latin typeface="Cambria Math" panose="02040503050406030204" pitchFamily="18" charset="0"/>
                          </a:rPr>
                        </m:ctrlPr>
                      </m:dPr>
                      <m:e>
                        <m:r>
                          <a:rPr lang="de-DE" b="0" i="1" smtClean="0">
                            <a:latin typeface="Cambria Math" panose="02040503050406030204" pitchFamily="18" charset="0"/>
                          </a:rPr>
                          <m:t>𝑁</m:t>
                        </m:r>
                        <m:r>
                          <a:rPr lang="de-DE" b="0" i="1" smtClean="0">
                            <a:latin typeface="Cambria Math" panose="02040503050406030204" pitchFamily="18" charset="0"/>
                          </a:rPr>
                          <m:t>,</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𝐷</m:t>
                        </m:r>
                      </m:e>
                    </m:d>
                    <m:r>
                      <a:rPr lang="de-DE" b="0" i="1" smtClean="0">
                        <a:latin typeface="Cambria Math" panose="02040503050406030204" pitchFamily="18" charset="0"/>
                      </a:rPr>
                      <m:t>=−</m:t>
                    </m:r>
                    <m:r>
                      <a:rPr lang="de-DE" b="0"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de-DE" i="1">
                        <a:latin typeface="Cambria Math" panose="02040503050406030204" pitchFamily="18" charset="0"/>
                      </a:rPr>
                      <m:t>𝐶𝑜𝑠𝑡</m:t>
                    </m:r>
                    <m:r>
                      <a:rPr lang="de-DE" i="1">
                        <a:latin typeface="Cambria Math" panose="02040503050406030204" pitchFamily="18" charset="0"/>
                      </a:rPr>
                      <m:t>−</m:t>
                    </m:r>
                    <m:r>
                      <a:rPr lang="de-DE" i="1">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de-DE" i="1">
                            <a:latin typeface="Cambria Math" panose="02040503050406030204" pitchFamily="18" charset="0"/>
                          </a:rPr>
                          <m:t>12</m:t>
                        </m:r>
                      </m:sup>
                    </m:sSup>
                  </m:oMath>
                </a14:m>
                <a:endParaRPr lang="de-DE" dirty="0"/>
              </a:p>
              <a:p>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60000" y="1665066"/>
                <a:ext cx="7023969" cy="4240848"/>
              </a:xfrm>
              <a:blipFill>
                <a:blip r:embed="rId3"/>
                <a:stretch>
                  <a:fillRect l="-2347" t="-2687" b="-2985"/>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34</a:t>
            </a:fld>
            <a:endParaRPr lang="de-DE" dirty="0"/>
          </a:p>
        </p:txBody>
      </p:sp>
      <p:sp>
        <p:nvSpPr>
          <p:cNvPr id="5" name="Date Placeholder 4">
            <a:extLst>
              <a:ext uri="{FF2B5EF4-FFF2-40B4-BE49-F238E27FC236}">
                <a16:creationId xmlns:a16="http://schemas.microsoft.com/office/drawing/2014/main" id="{1CC20D24-A796-5E40-B2BA-8B8DDE466F53}"/>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87ABDC24-5524-0C44-B26C-5AE5BDDDD14B}"/>
              </a:ext>
            </a:extLst>
          </p:cNvPr>
          <p:cNvSpPr>
            <a:spLocks noGrp="1"/>
          </p:cNvSpPr>
          <p:nvPr>
            <p:ph type="ftr" sz="quarter" idx="3"/>
          </p:nvPr>
        </p:nvSpPr>
        <p:spPr/>
        <p:txBody>
          <a:bodyPr/>
          <a:lstStyle/>
          <a:p>
            <a:r>
              <a:rPr lang="de-DE" dirty="0"/>
              <a:t>Tanya Braun</a:t>
            </a:r>
          </a:p>
        </p:txBody>
      </p:sp>
      <mc:AlternateContent xmlns:mc="http://schemas.openxmlformats.org/markup-compatibility/2006" xmlns:a14="http://schemas.microsoft.com/office/drawing/2010/main">
        <mc:Choice Requires="a14">
          <p:graphicFrame>
            <p:nvGraphicFramePr>
              <p:cNvPr id="36" name="Table 35">
                <a:extLst>
                  <a:ext uri="{FF2B5EF4-FFF2-40B4-BE49-F238E27FC236}">
                    <a16:creationId xmlns:a16="http://schemas.microsoft.com/office/drawing/2014/main" id="{4811ECAF-2807-CF40-BE9B-5BE7119B1847}"/>
                  </a:ext>
                </a:extLst>
              </p:cNvPr>
              <p:cNvGraphicFramePr>
                <a:graphicFrameLocks noGrp="1"/>
              </p:cNvGraphicFramePr>
              <p:nvPr>
                <p:extLst>
                  <p:ext uri="{D42A27DB-BD31-4B8C-83A1-F6EECF244321}">
                    <p14:modId xmlns:p14="http://schemas.microsoft.com/office/powerpoint/2010/main" val="4047786882"/>
                  </p:ext>
                </p:extLst>
              </p:nvPr>
            </p:nvGraphicFramePr>
            <p:xfrm>
              <a:off x="6153641" y="1713091"/>
              <a:ext cx="2074545" cy="1530000"/>
            </p:xfrm>
            <a:graphic>
              <a:graphicData uri="http://schemas.openxmlformats.org/drawingml/2006/table">
                <a:tbl>
                  <a:tblPr firstRow="1" bandRow="1">
                    <a:tableStyleId>{10A1B5D5-9B99-4C35-A422-299274C87663}</a:tableStyleId>
                  </a:tblPr>
                  <a:tblGrid>
                    <a:gridCol w="871410">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𝑅𝑒𝑠𝑡𝑟𝑖𝑐𝑡</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𝐸𝑝𝑖𝑑</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−20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5</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36" name="Table 35">
                <a:extLst>
                  <a:ext uri="{FF2B5EF4-FFF2-40B4-BE49-F238E27FC236}">
                    <a16:creationId xmlns:a16="http://schemas.microsoft.com/office/drawing/2014/main" id="{4811ECAF-2807-CF40-BE9B-5BE7119B1847}"/>
                  </a:ext>
                </a:extLst>
              </p:cNvPr>
              <p:cNvGraphicFramePr>
                <a:graphicFrameLocks noGrp="1"/>
              </p:cNvGraphicFramePr>
              <p:nvPr>
                <p:extLst>
                  <p:ext uri="{D42A27DB-BD31-4B8C-83A1-F6EECF244321}">
                    <p14:modId xmlns:p14="http://schemas.microsoft.com/office/powerpoint/2010/main" val="4047786882"/>
                  </p:ext>
                </p:extLst>
              </p:nvPr>
            </p:nvGraphicFramePr>
            <p:xfrm>
              <a:off x="6153641" y="1713091"/>
              <a:ext cx="2074545" cy="1530000"/>
            </p:xfrm>
            <a:graphic>
              <a:graphicData uri="http://schemas.openxmlformats.org/drawingml/2006/table">
                <a:tbl>
                  <a:tblPr firstRow="1" bandRow="1">
                    <a:tableStyleId>{10A1B5D5-9B99-4C35-A422-299274C87663}</a:tableStyleId>
                  </a:tblPr>
                  <a:tblGrid>
                    <a:gridCol w="871410">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4"/>
                          <a:stretch>
                            <a:fillRect l="-1449" t="-4167" r="-137681" b="-408333"/>
                          </a:stretch>
                        </a:blipFill>
                      </a:tcPr>
                    </a:tc>
                    <a:tc>
                      <a:txBody>
                        <a:bodyPr/>
                        <a:lstStyle/>
                        <a:p>
                          <a:endParaRPr lang="en-US"/>
                        </a:p>
                      </a:txBody>
                      <a:tcPr>
                        <a:blipFill>
                          <a:blip r:embed="rId4"/>
                          <a:stretch>
                            <a:fillRect l="-137255" t="-4167" r="-86275" b="-408333"/>
                          </a:stretch>
                        </a:blipFill>
                      </a:tcPr>
                    </a:tc>
                    <a:tc>
                      <a:txBody>
                        <a:bodyPr/>
                        <a:lstStyle/>
                        <a:p>
                          <a:endParaRPr lang="en-US"/>
                        </a:p>
                      </a:txBody>
                      <a:tcPr>
                        <a:blipFill>
                          <a:blip r:embed="rId4"/>
                          <a:stretch>
                            <a:fillRect l="-275000" t="-4167"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4"/>
                          <a:stretch>
                            <a:fillRect l="-1449" t="-100000" r="-137681" b="-292000"/>
                          </a:stretch>
                        </a:blipFill>
                      </a:tcPr>
                    </a:tc>
                    <a:tc>
                      <a:txBody>
                        <a:bodyPr/>
                        <a:lstStyle/>
                        <a:p>
                          <a:endParaRPr lang="en-US"/>
                        </a:p>
                      </a:txBody>
                      <a:tcPr>
                        <a:blipFill>
                          <a:blip r:embed="rId4"/>
                          <a:stretch>
                            <a:fillRect l="-137255" t="-100000" r="-86275" b="-292000"/>
                          </a:stretch>
                        </a:blipFill>
                      </a:tcPr>
                    </a:tc>
                    <a:tc>
                      <a:txBody>
                        <a:bodyPr/>
                        <a:lstStyle/>
                        <a:p>
                          <a:endParaRPr lang="en-US"/>
                        </a:p>
                      </a:txBody>
                      <a:tcPr>
                        <a:blipFill>
                          <a:blip r:embed="rId4"/>
                          <a:stretch>
                            <a:fillRect l="-275000" t="-100000"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4"/>
                          <a:stretch>
                            <a:fillRect l="-1449" t="-208333" r="-137681" b="-204167"/>
                          </a:stretch>
                        </a:blipFill>
                      </a:tcPr>
                    </a:tc>
                    <a:tc>
                      <a:txBody>
                        <a:bodyPr/>
                        <a:lstStyle/>
                        <a:p>
                          <a:endParaRPr lang="en-US"/>
                        </a:p>
                      </a:txBody>
                      <a:tcPr>
                        <a:blipFill>
                          <a:blip r:embed="rId4"/>
                          <a:stretch>
                            <a:fillRect l="-137255" t="-208333" r="-86275" b="-204167"/>
                          </a:stretch>
                        </a:blipFill>
                      </a:tcPr>
                    </a:tc>
                    <a:tc>
                      <a:txBody>
                        <a:bodyPr/>
                        <a:lstStyle/>
                        <a:p>
                          <a:endParaRPr lang="en-US"/>
                        </a:p>
                      </a:txBody>
                      <a:tcPr>
                        <a:blipFill>
                          <a:blip r:embed="rId4"/>
                          <a:stretch>
                            <a:fillRect l="-275000" t="-208333"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4"/>
                          <a:stretch>
                            <a:fillRect l="-1449" t="-296000" r="-137681" b="-96000"/>
                          </a:stretch>
                        </a:blipFill>
                      </a:tcPr>
                    </a:tc>
                    <a:tc>
                      <a:txBody>
                        <a:bodyPr/>
                        <a:lstStyle/>
                        <a:p>
                          <a:endParaRPr lang="en-US"/>
                        </a:p>
                      </a:txBody>
                      <a:tcPr>
                        <a:blipFill>
                          <a:blip r:embed="rId4"/>
                          <a:stretch>
                            <a:fillRect l="-137255" t="-296000" r="-86275" b="-96000"/>
                          </a:stretch>
                        </a:blipFill>
                      </a:tcPr>
                    </a:tc>
                    <a:tc>
                      <a:txBody>
                        <a:bodyPr/>
                        <a:lstStyle/>
                        <a:p>
                          <a:endParaRPr lang="en-US"/>
                        </a:p>
                      </a:txBody>
                      <a:tcPr>
                        <a:blipFill>
                          <a:blip r:embed="rId4"/>
                          <a:stretch>
                            <a:fillRect l="-275000" t="-296000" b="-96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4"/>
                          <a:stretch>
                            <a:fillRect l="-1449" t="-412500" r="-137681"/>
                          </a:stretch>
                        </a:blipFill>
                      </a:tcPr>
                    </a:tc>
                    <a:tc>
                      <a:txBody>
                        <a:bodyPr/>
                        <a:lstStyle/>
                        <a:p>
                          <a:endParaRPr lang="en-US"/>
                        </a:p>
                      </a:txBody>
                      <a:tcPr>
                        <a:blipFill>
                          <a:blip r:embed="rId4"/>
                          <a:stretch>
                            <a:fillRect l="-137255" t="-412500" r="-86275"/>
                          </a:stretch>
                        </a:blipFill>
                      </a:tcPr>
                    </a:tc>
                    <a:tc>
                      <a:txBody>
                        <a:bodyPr/>
                        <a:lstStyle/>
                        <a:p>
                          <a:endParaRPr lang="en-US"/>
                        </a:p>
                      </a:txBody>
                      <a:tcPr>
                        <a:blipFill>
                          <a:blip r:embed="rId4"/>
                          <a:stretch>
                            <a:fillRect l="-275000" t="-412500"/>
                          </a:stretch>
                        </a:blipFill>
                      </a:tcPr>
                    </a:tc>
                    <a:extLst>
                      <a:ext uri="{0D108BD9-81ED-4DB2-BD59-A6C34878D82A}">
                        <a16:rowId xmlns:a16="http://schemas.microsoft.com/office/drawing/2014/main" val="100732356"/>
                      </a:ext>
                    </a:extLst>
                  </a:tr>
                </a:tbl>
              </a:graphicData>
            </a:graphic>
          </p:graphicFrame>
        </mc:Fallback>
      </mc:AlternateContent>
      <p:grpSp>
        <p:nvGrpSpPr>
          <p:cNvPr id="37" name="Group 36">
            <a:extLst>
              <a:ext uri="{FF2B5EF4-FFF2-40B4-BE49-F238E27FC236}">
                <a16:creationId xmlns:a16="http://schemas.microsoft.com/office/drawing/2014/main" id="{57D9C824-5896-A548-A027-A06E0CF2237F}"/>
              </a:ext>
            </a:extLst>
          </p:cNvPr>
          <p:cNvGrpSpPr/>
          <p:nvPr/>
        </p:nvGrpSpPr>
        <p:grpSpPr>
          <a:xfrm>
            <a:off x="8391154" y="1733379"/>
            <a:ext cx="3452846" cy="2031877"/>
            <a:chOff x="8385823" y="3874037"/>
            <a:chExt cx="3452846" cy="2031877"/>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3678443-4813-994C-8C4D-4C1521864000}"/>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1C8DE31C-8F82-3942-9C85-A24DF6D4786A}"/>
                </a:ext>
              </a:extLst>
            </p:cNvPr>
            <p:cNvCxnSpPr>
              <a:cxnSpLocks/>
              <a:stCxn id="38" idx="6"/>
              <a:endCxn id="68"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CBC6D34-71BD-7D40-BB61-7FB639ABD774}"/>
                </a:ext>
              </a:extLst>
            </p:cNvPr>
            <p:cNvCxnSpPr>
              <a:cxnSpLocks/>
              <a:stCxn id="68" idx="0"/>
              <a:endCxn id="47"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84372A34-BE54-C043-A550-69E4C0050C44}"/>
                </a:ext>
              </a:extLst>
            </p:cNvPr>
            <p:cNvGrpSpPr/>
            <p:nvPr/>
          </p:nvGrpSpPr>
          <p:grpSpPr>
            <a:xfrm>
              <a:off x="9687273" y="4836274"/>
              <a:ext cx="346678" cy="364353"/>
              <a:chOff x="6795975" y="3836437"/>
              <a:chExt cx="346678" cy="364353"/>
            </a:xfrm>
          </p:grpSpPr>
          <p:sp>
            <p:nvSpPr>
              <p:cNvPr id="68" name="Rectangle 67">
                <a:extLst>
                  <a:ext uri="{FF2B5EF4-FFF2-40B4-BE49-F238E27FC236}">
                    <a16:creationId xmlns:a16="http://schemas.microsoft.com/office/drawing/2014/main" id="{8DC5E29E-BDDF-0644-8221-1FA94E5146E7}"/>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E920E67-8E1B-6C49-B44F-0DEB795E23F6}"/>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42" name="Straight Connector 41">
              <a:extLst>
                <a:ext uri="{FF2B5EF4-FFF2-40B4-BE49-F238E27FC236}">
                  <a16:creationId xmlns:a16="http://schemas.microsoft.com/office/drawing/2014/main" id="{24C511BF-AC11-9945-854D-571C5BB19D8C}"/>
                </a:ext>
              </a:extLst>
            </p:cNvPr>
            <p:cNvCxnSpPr>
              <a:cxnSpLocks/>
              <a:stCxn id="47" idx="4"/>
              <a:endCxn id="61"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13045B-5D54-B14F-9FCE-3E6DD7466BF6}"/>
                </a:ext>
              </a:extLst>
            </p:cNvPr>
            <p:cNvCxnSpPr>
              <a:cxnSpLocks/>
              <a:stCxn id="48" idx="0"/>
              <a:endCxn id="61"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E1FD50F-0C71-624C-8E98-FB0B36E64773}"/>
                </a:ext>
              </a:extLst>
            </p:cNvPr>
            <p:cNvCxnSpPr>
              <a:cxnSpLocks/>
              <a:stCxn id="61" idx="3"/>
              <a:endCxn id="46"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8C4A1D0B-CA29-C947-9015-172EB5823D32}"/>
                </a:ext>
              </a:extLst>
            </p:cNvPr>
            <p:cNvGrpSpPr/>
            <p:nvPr/>
          </p:nvGrpSpPr>
          <p:grpSpPr>
            <a:xfrm>
              <a:off x="10259532" y="4836274"/>
              <a:ext cx="338219" cy="364679"/>
              <a:chOff x="7368234" y="3836437"/>
              <a:chExt cx="338219" cy="364679"/>
            </a:xfrm>
          </p:grpSpPr>
          <p:sp>
            <p:nvSpPr>
              <p:cNvPr id="61" name="Rectangle 60">
                <a:extLst>
                  <a:ext uri="{FF2B5EF4-FFF2-40B4-BE49-F238E27FC236}">
                    <a16:creationId xmlns:a16="http://schemas.microsoft.com/office/drawing/2014/main" id="{C2956EAA-5106-5447-93CD-06C3FE05C28F}"/>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948BC45-F42A-3E44-BD12-27C1D6230831}"/>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A10400-09F8-B644-A53C-F3FC67A3F686}"/>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A2D9CB4-CE5F-8345-8A24-5BEE1496C987}"/>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4E906F7-742D-5F47-AF79-2E587B28D18C}"/>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0F542557-E841-454F-9E72-B448E05D64CA}"/>
                </a:ext>
              </a:extLst>
            </p:cNvPr>
            <p:cNvCxnSpPr>
              <a:cxnSpLocks/>
              <a:stCxn id="68" idx="2"/>
              <a:endCxn id="48"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FEE4F11-EB02-0B4A-9EC4-5BDF26272F71}"/>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B811BEC-0047-1148-A98F-D98EBCDD7AA4}"/>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238CA8B5-4D20-D044-B382-B2CDDFBA7822}"/>
                </a:ext>
              </a:extLst>
            </p:cNvPr>
            <p:cNvCxnSpPr>
              <a:cxnSpLocks/>
              <a:stCxn id="38" idx="0"/>
              <a:endCxn id="54"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262AF03-EBE0-FC4B-9F58-656C45E37F79}"/>
                </a:ext>
              </a:extLst>
            </p:cNvPr>
            <p:cNvCxnSpPr>
              <a:cxnSpLocks/>
              <a:stCxn id="54" idx="0"/>
              <a:endCxn id="50"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467B3B8-F8EF-AD4D-A8BB-7537E1F4B0F1}"/>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5" name="Straight Connector 54">
              <a:extLst>
                <a:ext uri="{FF2B5EF4-FFF2-40B4-BE49-F238E27FC236}">
                  <a16:creationId xmlns:a16="http://schemas.microsoft.com/office/drawing/2014/main" id="{36CE9587-5111-BF42-9238-86A0B4AD9561}"/>
                </a:ext>
              </a:extLst>
            </p:cNvPr>
            <p:cNvCxnSpPr>
              <a:cxnSpLocks/>
              <a:stCxn id="50" idx="3"/>
              <a:endCxn id="58"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62033F5-4A32-E04B-8F27-60C9D9AB948F}"/>
                </a:ext>
              </a:extLst>
            </p:cNvPr>
            <p:cNvCxnSpPr>
              <a:cxnSpLocks/>
              <a:stCxn id="47" idx="0"/>
              <a:endCxn id="58"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8AD1175-E597-224D-9F22-DAEBB1B9E2C0}"/>
                </a:ext>
              </a:extLst>
            </p:cNvPr>
            <p:cNvCxnSpPr>
              <a:cxnSpLocks/>
              <a:stCxn id="58" idx="3"/>
              <a:endCxn id="51"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2C7EFFC-7448-DC4E-9750-A40B62D4B9AF}"/>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26181851-854B-C843-9116-9228BAEFE6DA}"/>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6FEDC41-E2DD-CC4D-8D3F-ECB271D44925}"/>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p:grpSp>
        <p:nvGrpSpPr>
          <p:cNvPr id="114" name="Group 113">
            <a:extLst>
              <a:ext uri="{FF2B5EF4-FFF2-40B4-BE49-F238E27FC236}">
                <a16:creationId xmlns:a16="http://schemas.microsoft.com/office/drawing/2014/main" id="{A547BD3C-2810-7946-A2B8-F987CE000069}"/>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0F37D0D5-6274-C542-8FE1-A3E471F665E2}"/>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15" name="TextBox 114">
                  <a:extLst>
                    <a:ext uri="{FF2B5EF4-FFF2-40B4-BE49-F238E27FC236}">
                      <a16:creationId xmlns:a16="http://schemas.microsoft.com/office/drawing/2014/main" id="{0F37D0D5-6274-C542-8FE1-A3E471F665E2}"/>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7"/>
                  <a:stretch>
                    <a:fillRect b="-6061"/>
                  </a:stretch>
                </a:blipFill>
                <a:ln>
                  <a:solidFill>
                    <a:schemeClr val="tx1"/>
                  </a:solidFill>
                </a:ln>
              </p:spPr>
              <p:txBody>
                <a:bodyPr/>
                <a:lstStyle/>
                <a:p>
                  <a:r>
                    <a:rPr lang="de-DE">
                      <a:noFill/>
                    </a:rPr>
                    <a:t> </a:t>
                  </a:r>
                </a:p>
              </p:txBody>
            </p:sp>
          </mc:Fallback>
        </mc:AlternateContent>
        <p:cxnSp>
          <p:nvCxnSpPr>
            <p:cNvPr id="116" name="Straight Connector 115">
              <a:extLst>
                <a:ext uri="{FF2B5EF4-FFF2-40B4-BE49-F238E27FC236}">
                  <a16:creationId xmlns:a16="http://schemas.microsoft.com/office/drawing/2014/main" id="{D1A182A6-8EFE-3846-8F4F-E2A2827BAA9C}"/>
                </a:ext>
              </a:extLst>
            </p:cNvPr>
            <p:cNvCxnSpPr>
              <a:cxnSpLocks/>
              <a:stCxn id="115" idx="6"/>
              <a:endCxn id="122"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4897B98-CD10-604A-B8B3-B202E3B64602}"/>
                </a:ext>
              </a:extLst>
            </p:cNvPr>
            <p:cNvCxnSpPr>
              <a:cxnSpLocks/>
              <a:stCxn id="132" idx="6"/>
              <a:endCxn id="123"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67564A0-1E10-FB40-A7DD-FACA11A14D64}"/>
                </a:ext>
              </a:extLst>
            </p:cNvPr>
            <p:cNvCxnSpPr>
              <a:cxnSpLocks/>
              <a:stCxn id="133" idx="6"/>
              <a:endCxn id="123"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9D44E4D-49CA-4544-9541-1D22942F337B}"/>
                </a:ext>
              </a:extLst>
            </p:cNvPr>
            <p:cNvCxnSpPr>
              <a:cxnSpLocks/>
              <a:stCxn id="123" idx="6"/>
              <a:endCxn id="126"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3270DE0-5216-B749-A111-A4DC6DB83990}"/>
                </a:ext>
              </a:extLst>
            </p:cNvPr>
            <p:cNvCxnSpPr>
              <a:cxnSpLocks/>
              <a:stCxn id="115" idx="6"/>
              <a:endCxn id="121"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BB1838B-2323-A04E-8398-0C058350D8EA}"/>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𝐷𝑒𝑎𝑡h𝑠</m:t>
                        </m:r>
                      </m:oMath>
                    </m:oMathPara>
                  </a14:m>
                  <a:endParaRPr lang="de-DE" dirty="0"/>
                </a:p>
              </p:txBody>
            </p:sp>
          </mc:Choice>
          <mc:Fallback xmlns="">
            <p:sp>
              <p:nvSpPr>
                <p:cNvPr id="121" name="TextBox 120">
                  <a:extLst>
                    <a:ext uri="{FF2B5EF4-FFF2-40B4-BE49-F238E27FC236}">
                      <a16:creationId xmlns:a16="http://schemas.microsoft.com/office/drawing/2014/main" id="{0BB1838B-2323-A04E-8398-0C058350D8EA}"/>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D2891637-E162-A843-A421-E0FAD7796284}"/>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𝑁𝑜𝑖𝑠𝑒</m:t>
                        </m:r>
                      </m:oMath>
                    </m:oMathPara>
                  </a14:m>
                  <a:endParaRPr lang="de-DE" dirty="0"/>
                </a:p>
              </p:txBody>
            </p:sp>
          </mc:Choice>
          <mc:Fallback xmlns="">
            <p:sp>
              <p:nvSpPr>
                <p:cNvPr id="122" name="TextBox 121">
                  <a:extLst>
                    <a:ext uri="{FF2B5EF4-FFF2-40B4-BE49-F238E27FC236}">
                      <a16:creationId xmlns:a16="http://schemas.microsoft.com/office/drawing/2014/main" id="{D2891637-E162-A843-A421-E0FAD7796284}"/>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6C6B67AC-3F56-874C-944D-31C6667E3043}"/>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𝐶𝑜𝑠𝑡</m:t>
                        </m:r>
                      </m:oMath>
                    </m:oMathPara>
                  </a14:m>
                  <a:endParaRPr lang="de-DE" dirty="0">
                    <a:solidFill>
                      <a:schemeClr val="accent1"/>
                    </a:solidFill>
                  </a:endParaRPr>
                </a:p>
              </p:txBody>
            </p:sp>
          </mc:Choice>
          <mc:Fallback xmlns="">
            <p:sp>
              <p:nvSpPr>
                <p:cNvPr id="123" name="TextBox 122">
                  <a:extLst>
                    <a:ext uri="{FF2B5EF4-FFF2-40B4-BE49-F238E27FC236}">
                      <a16:creationId xmlns:a16="http://schemas.microsoft.com/office/drawing/2014/main" id="{6C6B67AC-3F56-874C-944D-31C6667E3043}"/>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124" name="Straight Connector 123">
              <a:extLst>
                <a:ext uri="{FF2B5EF4-FFF2-40B4-BE49-F238E27FC236}">
                  <a16:creationId xmlns:a16="http://schemas.microsoft.com/office/drawing/2014/main" id="{5976829A-5D5B-E241-8A0A-EEF6A8BC03B1}"/>
                </a:ext>
              </a:extLst>
            </p:cNvPr>
            <p:cNvCxnSpPr>
              <a:cxnSpLocks/>
              <a:stCxn id="125" idx="2"/>
              <a:endCxn id="123"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8A727F44-FF63-2F47-B52D-B079F9C6FCE6}"/>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25" name="TextBox 124">
                  <a:extLst>
                    <a:ext uri="{FF2B5EF4-FFF2-40B4-BE49-F238E27FC236}">
                      <a16:creationId xmlns:a16="http://schemas.microsoft.com/office/drawing/2014/main" id="{8A727F44-FF63-2F47-B52D-B079F9C6FCE6}"/>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21"/>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EB487040-1E0F-804E-B10B-EFF28896459F}"/>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26" name="TextBox 125">
                  <a:extLst>
                    <a:ext uri="{FF2B5EF4-FFF2-40B4-BE49-F238E27FC236}">
                      <a16:creationId xmlns:a16="http://schemas.microsoft.com/office/drawing/2014/main" id="{EB487040-1E0F-804E-B10B-EFF28896459F}"/>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2"/>
                  <a:stretch>
                    <a:fillRect/>
                  </a:stretch>
                </a:blipFill>
                <a:ln>
                  <a:solidFill>
                    <a:schemeClr val="tx1"/>
                  </a:solidFill>
                </a:ln>
              </p:spPr>
              <p:txBody>
                <a:bodyPr/>
                <a:lstStyle/>
                <a:p>
                  <a:r>
                    <a:rPr lang="de-DE">
                      <a:noFill/>
                    </a:rPr>
                    <a:t> </a:t>
                  </a:r>
                </a:p>
              </p:txBody>
            </p:sp>
          </mc:Fallback>
        </mc:AlternateContent>
        <p:cxnSp>
          <p:nvCxnSpPr>
            <p:cNvPr id="127" name="Straight Connector 126">
              <a:extLst>
                <a:ext uri="{FF2B5EF4-FFF2-40B4-BE49-F238E27FC236}">
                  <a16:creationId xmlns:a16="http://schemas.microsoft.com/office/drawing/2014/main" id="{2C177771-8AA7-A74A-A566-0A3A7E14807F}"/>
                </a:ext>
              </a:extLst>
            </p:cNvPr>
            <p:cNvCxnSpPr>
              <a:cxnSpLocks/>
              <a:stCxn id="115" idx="6"/>
              <a:endCxn id="122"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DC83530-7323-AE4F-9B43-8987CFEC1038}"/>
                </a:ext>
              </a:extLst>
            </p:cNvPr>
            <p:cNvCxnSpPr>
              <a:cxnSpLocks/>
              <a:stCxn id="125" idx="2"/>
              <a:endCxn id="122"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EFF8AF6-F762-F54D-997B-1E05608F4157}"/>
                </a:ext>
              </a:extLst>
            </p:cNvPr>
            <p:cNvCxnSpPr>
              <a:cxnSpLocks/>
              <a:stCxn id="125" idx="2"/>
              <a:endCxn id="121"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03F18E3-1263-FD46-B0E9-B1A9E39D76D7}"/>
                </a:ext>
              </a:extLst>
            </p:cNvPr>
            <p:cNvCxnSpPr>
              <a:cxnSpLocks/>
              <a:stCxn id="122" idx="6"/>
              <a:endCxn id="126"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E08918C-CDB7-4341-97DD-0773881A5454}"/>
                </a:ext>
              </a:extLst>
            </p:cNvPr>
            <p:cNvCxnSpPr>
              <a:cxnSpLocks/>
              <a:stCxn id="121" idx="6"/>
              <a:endCxn id="126"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79B9ED51-5BD8-E944-8FD8-E553996B23F3}"/>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32" name="TextBox 131">
                  <a:extLst>
                    <a:ext uri="{FF2B5EF4-FFF2-40B4-BE49-F238E27FC236}">
                      <a16:creationId xmlns:a16="http://schemas.microsoft.com/office/drawing/2014/main" id="{79B9ED51-5BD8-E944-8FD8-E553996B23F3}"/>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3"/>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E6BE02C0-432A-5C40-A3B5-57AAAD0C8C50}"/>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33" name="TextBox 132">
                  <a:extLst>
                    <a:ext uri="{FF2B5EF4-FFF2-40B4-BE49-F238E27FC236}">
                      <a16:creationId xmlns:a16="http://schemas.microsoft.com/office/drawing/2014/main" id="{E6BE02C0-432A-5C40-A3B5-57AAAD0C8C50}"/>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79E4B5CF-303B-E847-A012-9C2DF69BFA09}"/>
                  </a:ext>
                </a:extLst>
              </p:cNvPr>
              <p:cNvSpPr/>
              <p:nvPr/>
            </p:nvSpPr>
            <p:spPr>
              <a:xfrm>
                <a:off x="10559088" y="4629645"/>
                <a:ext cx="1417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r>
                        <a:rPr lang="de-DE" sz="1400" b="0" i="1" smtClean="0">
                          <a:latin typeface="Cambria Math" panose="02040503050406030204" pitchFamily="18" charset="0"/>
                        </a:rPr>
                        <m:t>=</m:t>
                      </m:r>
                      <m:r>
                        <a:rPr lang="en-GB" sz="1400" i="1" smtClean="0">
                          <a:latin typeface="Cambria Math" panose="02040503050406030204" pitchFamily="18" charset="0"/>
                        </a:rPr>
                        <m:t>𝑉</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r>
                            <a:rPr lang="de-DE" sz="1400" b="0" i="1" smtClean="0">
                              <a:latin typeface="Cambria Math" panose="02040503050406030204" pitchFamily="18" charset="0"/>
                            </a:rPr>
                            <m:t>,</m:t>
                          </m:r>
                          <m:r>
                            <a:rPr lang="de-DE" sz="1400" b="0" i="1" smtClean="0">
                              <a:latin typeface="Cambria Math" panose="02040503050406030204" pitchFamily="18" charset="0"/>
                            </a:rPr>
                            <m:t>𝐶</m:t>
                          </m:r>
                          <m:r>
                            <a:rPr lang="de-DE" sz="1400" b="0" i="1" smtClean="0">
                              <a:latin typeface="Cambria Math" panose="02040503050406030204" pitchFamily="18" charset="0"/>
                            </a:rPr>
                            <m:t>,</m:t>
                          </m:r>
                          <m:r>
                            <a:rPr lang="de-DE" sz="1400" b="0" i="1" smtClean="0">
                              <a:latin typeface="Cambria Math" panose="02040503050406030204" pitchFamily="18" charset="0"/>
                            </a:rPr>
                            <m:t>𝐷</m:t>
                          </m:r>
                        </m:e>
                      </m:d>
                    </m:oMath>
                  </m:oMathPara>
                </a14:m>
                <a:endParaRPr lang="de-DE" sz="1400" dirty="0"/>
              </a:p>
            </p:txBody>
          </p:sp>
        </mc:Choice>
        <mc:Fallback xmlns="">
          <p:sp>
            <p:nvSpPr>
              <p:cNvPr id="63" name="Rectangle 62">
                <a:extLst>
                  <a:ext uri="{FF2B5EF4-FFF2-40B4-BE49-F238E27FC236}">
                    <a16:creationId xmlns:a16="http://schemas.microsoft.com/office/drawing/2014/main" id="{79E4B5CF-303B-E847-A012-9C2DF69BFA09}"/>
                  </a:ext>
                </a:extLst>
              </p:cNvPr>
              <p:cNvSpPr>
                <a:spLocks noRot="1" noChangeAspect="1" noMove="1" noResize="1" noEditPoints="1" noAdjustHandles="1" noChangeArrowheads="1" noChangeShapeType="1" noTextEdit="1"/>
              </p:cNvSpPr>
              <p:nvPr/>
            </p:nvSpPr>
            <p:spPr>
              <a:xfrm>
                <a:off x="10559088" y="4629645"/>
                <a:ext cx="1417824" cy="307777"/>
              </a:xfrm>
              <a:prstGeom prst="rect">
                <a:avLst/>
              </a:prstGeom>
              <a:blipFill>
                <a:blip r:embed="rId26"/>
                <a:stretch>
                  <a:fillRect b="-4000"/>
                </a:stretch>
              </a:blipFill>
            </p:spPr>
            <p:txBody>
              <a:bodyPr/>
              <a:lstStyle/>
              <a:p>
                <a:r>
                  <a:rPr lang="de-DE">
                    <a:noFill/>
                  </a:rPr>
                  <a:t> </a:t>
                </a:r>
              </a:p>
            </p:txBody>
          </p:sp>
        </mc:Fallback>
      </mc:AlternateContent>
    </p:spTree>
    <p:extLst>
      <p:ext uri="{BB962C8B-B14F-4D97-AF65-F5344CB8AC3E}">
        <p14:creationId xmlns:p14="http://schemas.microsoft.com/office/powerpoint/2010/main" val="220818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Entscheidungsmodell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999" y="1665066"/>
                <a:ext cx="7986384" cy="4240848"/>
              </a:xfrm>
            </p:spPr>
            <p:txBody>
              <a:bodyPr>
                <a:noAutofit/>
              </a:bodyPr>
              <a:lstStyle/>
              <a:p>
                <a:r>
                  <a:rPr lang="de-DE" dirty="0"/>
                  <a:t>Entscheidungsmodell = Modell, welches Entscheidungsvariablen in den Argumenten seiner Faktoren und Nutzenfaktoren zulässt</a:t>
                </a:r>
              </a:p>
              <a:p>
                <a:pPr lvl="1"/>
                <a:r>
                  <a:rPr lang="de-DE" dirty="0"/>
                  <a:t>Der Einfachheit halber konzentrieren wir uns erstmal auf Modelle mit einem Nutzenfaktor, der auf eine Nutzenvariable abbildet</a:t>
                </a:r>
              </a:p>
              <a:p>
                <a:pPr lvl="1"/>
                <a:r>
                  <a:rPr lang="de-DE" dirty="0"/>
                  <a:t>Formal</a:t>
                </a:r>
                <a:endParaRPr lang="de-DE" i="1" dirty="0">
                  <a:solidFill>
                    <a:schemeClr val="accent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𝑀</m:t>
                      </m:r>
                      <m:r>
                        <a:rPr lang="de-DE" i="1" smtClean="0">
                          <a:solidFill>
                            <a:schemeClr val="accent1"/>
                          </a:solidFill>
                          <a:latin typeface="Cambria Math" panose="02040503050406030204" pitchFamily="18" charset="0"/>
                        </a:rPr>
                        <m:t>=</m:t>
                      </m:r>
                      <m:sSubSup>
                        <m:sSubSupPr>
                          <m:ctrlPr>
                            <a:rPr lang="de-DE" i="1" smtClean="0">
                              <a:solidFill>
                                <a:schemeClr val="accent1"/>
                              </a:solidFill>
                              <a:latin typeface="Cambria Math" panose="02040503050406030204" pitchFamily="18" charset="0"/>
                            </a:rPr>
                          </m:ctrlPr>
                        </m:sSubSupPr>
                        <m:e>
                          <m:d>
                            <m:dPr>
                              <m:begChr m:val="{"/>
                              <m:endChr m:val="}"/>
                              <m:ctrlPr>
                                <a:rPr lang="de-DE" i="1" smtClean="0">
                                  <a:solidFill>
                                    <a:schemeClr val="accent1"/>
                                  </a:solidFill>
                                  <a:latin typeface="Cambria Math" panose="02040503050406030204" pitchFamily="18" charset="0"/>
                                </a:rPr>
                              </m:ctrlPr>
                            </m:dPr>
                            <m:e>
                              <m:sSub>
                                <m:sSubPr>
                                  <m:ctrlPr>
                                    <a:rPr lang="de-DE"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𝑚</m:t>
                                  </m:r>
                                </m:e>
                                <m:sub>
                                  <m:r>
                                    <a:rPr lang="de-DE" i="1" smtClean="0">
                                      <a:solidFill>
                                        <a:schemeClr val="accent1"/>
                                      </a:solidFill>
                                      <a:latin typeface="Cambria Math" panose="02040503050406030204" pitchFamily="18" charset="0"/>
                                    </a:rPr>
                                    <m:t>𝑖</m:t>
                                  </m:r>
                                </m:sub>
                              </m:sSub>
                            </m:e>
                          </m:d>
                        </m:e>
                        <m:sub>
                          <m:r>
                            <a:rPr lang="de-DE" i="1" smtClean="0">
                              <a:solidFill>
                                <a:schemeClr val="accent1"/>
                              </a:solidFill>
                              <a:latin typeface="Cambria Math" panose="02040503050406030204" pitchFamily="18" charset="0"/>
                            </a:rPr>
                            <m:t>𝑖</m:t>
                          </m:r>
                          <m:r>
                            <a:rPr lang="de-DE" i="1" smtClean="0">
                              <a:solidFill>
                                <a:schemeClr val="accent1"/>
                              </a:solidFill>
                              <a:latin typeface="Cambria Math" panose="02040503050406030204" pitchFamily="18" charset="0"/>
                            </a:rPr>
                            <m:t>=1</m:t>
                          </m:r>
                        </m:sub>
                        <m:sup>
                          <m:r>
                            <a:rPr lang="de-DE" i="1" smtClean="0">
                              <a:solidFill>
                                <a:schemeClr val="accent1"/>
                              </a:solidFill>
                              <a:latin typeface="Cambria Math" panose="02040503050406030204" pitchFamily="18" charset="0"/>
                            </a:rPr>
                            <m:t>𝑛</m:t>
                          </m:r>
                        </m:sup>
                      </m:sSubSup>
                      <m:r>
                        <a:rPr lang="de-DE"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𝑚</m:t>
                              </m:r>
                            </m:e>
                            <m:sub>
                              <m:r>
                                <a:rPr lang="de-DE" b="0" i="1" smtClean="0">
                                  <a:solidFill>
                                    <a:schemeClr val="accent1"/>
                                  </a:solidFill>
                                  <a:latin typeface="Cambria Math" panose="02040503050406030204" pitchFamily="18" charset="0"/>
                                  <a:ea typeface="Cambria Math" panose="02040503050406030204" pitchFamily="18" charset="0"/>
                                </a:rPr>
                                <m:t>𝑈</m:t>
                              </m:r>
                            </m:sub>
                          </m:sSub>
                        </m:e>
                      </m:d>
                    </m:oMath>
                  </m:oMathPara>
                </a14:m>
                <a:endParaRPr lang="de-DE" dirty="0"/>
              </a:p>
              <a:p>
                <a:pPr lvl="2"/>
                <a:r>
                  <a:rPr lang="de-DE" dirty="0"/>
                  <a:t>Bei Faktormodellen: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𝑖</m:t>
                        </m:r>
                      </m:sub>
                    </m:sSub>
                  </m:oMath>
                </a14:m>
                <a:r>
                  <a:rPr lang="de-DE" dirty="0"/>
                  <a:t> Faktoren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𝑖</m:t>
                        </m:r>
                      </m:sub>
                    </m:sSub>
                  </m:oMath>
                </a14:m>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b="0" i="1" smtClean="0">
                            <a:latin typeface="Cambria Math" panose="02040503050406030204" pitchFamily="18" charset="0"/>
                          </a:rPr>
                          <m:t>𝑈</m:t>
                        </m:r>
                      </m:sub>
                    </m:sSub>
                  </m:oMath>
                </a14:m>
                <a:r>
                  <a:rPr lang="de-DE" dirty="0"/>
                  <a:t> Nutzenfaktor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𝑈</m:t>
                        </m:r>
                      </m:sub>
                    </m:sSub>
                  </m:oMath>
                </a14:m>
                <a:endParaRPr lang="de-DE" dirty="0"/>
              </a:p>
              <a:p>
                <a:pPr lvl="2"/>
                <a:r>
                  <a:rPr lang="de-DE" dirty="0"/>
                  <a:t>Bei BNs: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𝑖</m:t>
                        </m:r>
                      </m:sub>
                    </m:sSub>
                  </m:oMath>
                </a14:m>
                <a:r>
                  <a:rPr lang="de-DE" dirty="0"/>
                  <a:t> CPDs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𝑖</m:t>
                            </m:r>
                          </m:sub>
                        </m:sSub>
                      </m:e>
                      <m:e>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𝑖</m:t>
                                </m:r>
                              </m:sub>
                            </m:sSub>
                          </m:e>
                        </m:d>
                      </m:e>
                    </m:d>
                  </m:oMath>
                </a14:m>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𝑈</m:t>
                        </m:r>
                      </m:sub>
                    </m:sSub>
                  </m:oMath>
                </a14:m>
                <a:r>
                  <a:rPr lang="de-DE" dirty="0"/>
                  <a:t> Nutzenfaktor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𝑈</m:t>
                        </m:r>
                      </m:sub>
                    </m:sSub>
                  </m:oMath>
                </a14:m>
                <a:endParaRPr lang="de-DE" dirty="0"/>
              </a:p>
              <a:p>
                <a:pPr lvl="1"/>
                <a:r>
                  <a:rPr lang="de-DE" dirty="0"/>
                  <a:t>Beispiel: </a:t>
                </a:r>
              </a:p>
              <a:p>
                <a:pPr lvl="2"/>
                <a14:m>
                  <m:oMath xmlns:m="http://schemas.openxmlformats.org/officeDocument/2006/math">
                    <m:r>
                      <a:rPr lang="de-DE" b="0" i="1" smtClean="0">
                        <a:latin typeface="Cambria Math" panose="02040503050406030204" pitchFamily="18" charset="0"/>
                      </a:rPr>
                      <m:t>𝐹</m:t>
                    </m:r>
                    <m:r>
                      <a:rPr lang="de-DE" i="1" smtClean="0">
                        <a:latin typeface="Cambria Math" panose="02040503050406030204" pitchFamily="18" charset="0"/>
                      </a:rPr>
                      <m:t>=</m:t>
                    </m:r>
                    <m:d>
                      <m:dPr>
                        <m:begChr m:val="{"/>
                        <m:endChr m:val="}"/>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𝑓</m:t>
                            </m:r>
                          </m:e>
                          <m:sub>
                            <m:r>
                              <a:rPr lang="de-DE" i="1" smtClean="0">
                                <a:latin typeface="Cambria Math" panose="02040503050406030204" pitchFamily="18" charset="0"/>
                              </a:rPr>
                              <m:t>1</m:t>
                            </m:r>
                          </m:sub>
                        </m:sSub>
                        <m:r>
                          <a:rPr lang="de-DE" i="1" smtClean="0">
                            <a:latin typeface="Cambria Math" panose="02040503050406030204" pitchFamily="18" charset="0"/>
                          </a:rPr>
                          <m:t>,</m:t>
                        </m:r>
                        <m:sSub>
                          <m:sSubPr>
                            <m:ctrlPr>
                              <a:rPr lang="de-DE" i="1" smtClean="0">
                                <a:latin typeface="Cambria Math" panose="02040503050406030204" pitchFamily="18" charset="0"/>
                              </a:rPr>
                            </m:ctrlPr>
                          </m:sSubPr>
                          <m:e>
                            <m:r>
                              <a:rPr lang="de-DE" b="0" i="1" smtClean="0">
                                <a:latin typeface="Cambria Math" panose="02040503050406030204" pitchFamily="18" charset="0"/>
                              </a:rPr>
                              <m:t>𝑓</m:t>
                            </m:r>
                          </m:e>
                          <m:sub>
                            <m:r>
                              <a:rPr lang="de-DE" i="1" smtClean="0">
                                <a:latin typeface="Cambria Math" panose="02040503050406030204" pitchFamily="18" charset="0"/>
                              </a:rPr>
                              <m:t>2</m:t>
                            </m:r>
                          </m:sub>
                        </m:sSub>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r>
                          <a:rPr lang="de-DE" i="1" smtClean="0">
                            <a:latin typeface="Cambria Math" panose="02040503050406030204" pitchFamily="18" charset="0"/>
                          </a:rPr>
                          <m:t>,</m:t>
                        </m:r>
                        <m:sSub>
                          <m:sSubPr>
                            <m:ctrlPr>
                              <a:rPr lang="de-DE" i="1" smtClean="0">
                                <a:latin typeface="Cambria Math" panose="02040503050406030204" pitchFamily="18" charset="0"/>
                              </a:rPr>
                            </m:ctrlPr>
                          </m:sSubPr>
                          <m:e>
                            <m:r>
                              <a:rPr lang="de-DE" b="0" i="1" smtClean="0">
                                <a:latin typeface="Cambria Math" panose="02040503050406030204" pitchFamily="18" charset="0"/>
                              </a:rPr>
                              <m:t>𝑓</m:t>
                            </m:r>
                          </m:e>
                          <m:sub>
                            <m:r>
                              <a:rPr lang="de-DE" i="1" smtClean="0">
                                <a:latin typeface="Cambria Math" panose="02040503050406030204" pitchFamily="18" charset="0"/>
                              </a:rPr>
                              <m:t>𝑈</m:t>
                            </m:r>
                          </m:sub>
                        </m:sSub>
                      </m:e>
                    </m:d>
                  </m:oMath>
                </a14:m>
                <a:r>
                  <a:rPr lang="de-DE" dirty="0"/>
                  <a:t> </a:t>
                </a:r>
              </a:p>
              <a:p>
                <a:pPr lvl="2"/>
                <a14:m>
                  <m:oMath xmlns:m="http://schemas.openxmlformats.org/officeDocument/2006/math">
                    <m:r>
                      <a:rPr lang="de-DE" b="0" i="1" smtClean="0">
                        <a:latin typeface="Cambria Math" panose="02040503050406030204" pitchFamily="18" charset="0"/>
                      </a:rPr>
                      <m:t>𝐵</m:t>
                    </m:r>
                    <m:r>
                      <a:rPr lang="de-DE" i="1">
                        <a:latin typeface="Cambria Math" panose="02040503050406030204" pitchFamily="18" charset="0"/>
                      </a:rPr>
                      <m:t>=</m:t>
                    </m:r>
                    <m:d>
                      <m:dPr>
                        <m:begChr m:val="{"/>
                        <m:endChr m:val=""/>
                        <m:ctrlPr>
                          <a:rPr lang="de-DE" i="1" smtClean="0">
                            <a:latin typeface="Cambria Math" panose="02040503050406030204" pitchFamily="18" charset="0"/>
                          </a:rPr>
                        </m:ctrlPr>
                      </m:dPr>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𝑇</m:t>
                            </m:r>
                          </m:e>
                        </m:d>
                        <m: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𝐿</m:t>
                            </m:r>
                          </m:e>
                        </m:d>
                        <m: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𝐶𝑛</m:t>
                            </m:r>
                          </m:e>
                        </m:d>
                        <m:r>
                          <a:rPr lang="de-DE" i="1">
                            <a:latin typeface="Cambria Math" panose="02040503050406030204" pitchFamily="18" charset="0"/>
                          </a:rPr>
                          <m:t>,</m:t>
                        </m:r>
                        <m:r>
                          <a:rPr lang="de-DE" i="1" smtClean="0">
                            <a:solidFill>
                              <a:schemeClr val="tx1">
                                <a:lumMod val="60000"/>
                                <a:lumOff val="40000"/>
                              </a:schemeClr>
                            </a:solidFill>
                            <a:latin typeface="Cambria Math" panose="02040503050406030204" pitchFamily="18" charset="0"/>
                          </a:rPr>
                          <m:t>𝑃</m:t>
                        </m:r>
                        <m:d>
                          <m:dPr>
                            <m:ctrlPr>
                              <a:rPr lang="de-DE" i="1">
                                <a:solidFill>
                                  <a:schemeClr val="tx1">
                                    <a:lumMod val="60000"/>
                                    <a:lumOff val="40000"/>
                                  </a:schemeClr>
                                </a:solidFill>
                                <a:latin typeface="Cambria Math" panose="02040503050406030204" pitchFamily="18" charset="0"/>
                              </a:rPr>
                            </m:ctrlPr>
                          </m:dPr>
                          <m:e>
                            <m:r>
                              <a:rPr lang="de-DE" i="1">
                                <a:solidFill>
                                  <a:schemeClr val="tx1">
                                    <a:lumMod val="60000"/>
                                    <a:lumOff val="40000"/>
                                  </a:schemeClr>
                                </a:solidFill>
                                <a:latin typeface="Cambria Math" panose="02040503050406030204" pitchFamily="18" charset="0"/>
                              </a:rPr>
                              <m:t>𝐴</m:t>
                            </m:r>
                          </m:e>
                        </m:d>
                        <m: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e>
                          <m:e>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rPr>
                              <m:t>𝐴</m:t>
                            </m:r>
                          </m:e>
                        </m:d>
                        <m:r>
                          <a:rPr lang="de-DE" i="1">
                            <a:latin typeface="Cambria Math" panose="02040503050406030204" pitchFamily="18" charset="0"/>
                          </a:rPr>
                          <m:t>,</m:t>
                        </m:r>
                        <m:r>
                          <a:rPr lang="de-DE" i="1" smtClean="0">
                            <a:latin typeface="Cambria Math" panose="02040503050406030204" pitchFamily="18" charset="0"/>
                          </a:rPr>
                          <m:t> </m:t>
                        </m:r>
                      </m:e>
                    </m:d>
                  </m:oMath>
                </a14:m>
                <a:br>
                  <a:rPr lang="de-DE" dirty="0"/>
                </a:br>
                <a14:m>
                  <m:oMath xmlns:m="http://schemas.openxmlformats.org/officeDocument/2006/math">
                    <m:r>
                      <a:rPr lang="de-DE" b="0" i="0" smtClean="0">
                        <a:latin typeface="Cambria Math" panose="02040503050406030204" pitchFamily="18" charset="0"/>
                      </a:rPr>
                      <m:t>           </m:t>
                    </m:r>
                    <m:d>
                      <m:dPr>
                        <m:begChr m:val=""/>
                        <m:endChr m:val="}"/>
                        <m:ctrlPr>
                          <a:rPr lang="de-DE" i="1" smtClean="0">
                            <a:latin typeface="Cambria Math" panose="02040503050406030204" pitchFamily="18" charset="0"/>
                          </a:rPr>
                        </m:ctrlPr>
                      </m:dPr>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𝑁</m:t>
                            </m:r>
                          </m:e>
                          <m:e>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rPr>
                              <m:t>𝐴</m:t>
                            </m:r>
                          </m:e>
                        </m:d>
                        <m: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𝐶</m:t>
                            </m:r>
                          </m:e>
                          <m:e>
                            <m:r>
                              <a:rPr lang="de-DE" i="1">
                                <a:latin typeface="Cambria Math" panose="02040503050406030204" pitchFamily="18" charset="0"/>
                              </a:rPr>
                              <m:t>𝐶𝑛</m:t>
                            </m:r>
                            <m:r>
                              <a:rPr lang="de-DE" i="1">
                                <a:latin typeface="Cambria Math" panose="02040503050406030204" pitchFamily="18" charset="0"/>
                              </a:rPr>
                              <m:t>,</m:t>
                            </m:r>
                            <m:r>
                              <a:rPr lang="de-DE" i="1">
                                <a:latin typeface="Cambria Math" panose="02040503050406030204" pitchFamily="18" charset="0"/>
                              </a:rPr>
                              <m:t>𝐴</m:t>
                            </m:r>
                          </m:e>
                        </m:d>
                        <m:r>
                          <a:rPr lang="de-DE" i="1">
                            <a:latin typeface="Cambria Math" panose="02040503050406030204" pitchFamily="18" charset="0"/>
                          </a:rPr>
                          <m:t>,</m:t>
                        </m:r>
                        <m:r>
                          <a:rPr lang="de-DE" i="1">
                            <a:latin typeface="Cambria Math" panose="02040503050406030204" pitchFamily="18" charset="0"/>
                          </a:rPr>
                          <m:t>𝑉</m:t>
                        </m:r>
                        <m:d>
                          <m:dPr>
                            <m:ctrlPr>
                              <a:rPr lang="de-DE" b="0" i="1" smtClean="0">
                                <a:latin typeface="Cambria Math" panose="02040503050406030204" pitchFamily="18" charset="0"/>
                              </a:rPr>
                            </m:ctrlPr>
                          </m:dPr>
                          <m:e>
                            <m:r>
                              <a:rPr lang="de-DE" b="0" i="1" smtClean="0">
                                <a:latin typeface="Cambria Math" panose="02040503050406030204" pitchFamily="18" charset="0"/>
                              </a:rPr>
                              <m:t>𝐷</m:t>
                            </m:r>
                            <m:r>
                              <a:rPr lang="de-DE" b="0" i="1" smtClean="0">
                                <a:latin typeface="Cambria Math" panose="02040503050406030204" pitchFamily="18" charset="0"/>
                              </a:rPr>
                              <m:t>,</m:t>
                            </m:r>
                            <m:r>
                              <a:rPr lang="de-DE" b="0" i="1" smtClean="0">
                                <a:latin typeface="Cambria Math" panose="02040503050406030204" pitchFamily="18" charset="0"/>
                              </a:rPr>
                              <m:t>𝑁</m:t>
                            </m:r>
                            <m:r>
                              <a:rPr lang="de-DE" b="0" i="1" smtClean="0">
                                <a:latin typeface="Cambria Math" panose="02040503050406030204" pitchFamily="18" charset="0"/>
                              </a:rPr>
                              <m:t>,</m:t>
                            </m:r>
                            <m:r>
                              <a:rPr lang="de-DE" b="0" i="1" smtClean="0">
                                <a:latin typeface="Cambria Math" panose="02040503050406030204" pitchFamily="18" charset="0"/>
                              </a:rPr>
                              <m:t>𝐶</m:t>
                            </m:r>
                          </m:e>
                        </m:d>
                      </m:e>
                    </m:d>
                  </m:oMath>
                </a14:m>
                <a:r>
                  <a:rPr lang="de-DE" dirty="0"/>
                  <a:t> </a:t>
                </a:r>
              </a:p>
              <a:p>
                <a:pPr lvl="2"/>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999" y="1665066"/>
                <a:ext cx="7986384" cy="4240848"/>
              </a:xfrm>
              <a:blipFill>
                <a:blip r:embed="rId3"/>
                <a:stretch>
                  <a:fillRect l="-2063" t="-2687" r="-2222" b="-22090"/>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35</a:t>
            </a:fld>
            <a:endParaRPr lang="de-DE" dirty="0"/>
          </a:p>
        </p:txBody>
      </p:sp>
      <p:sp>
        <p:nvSpPr>
          <p:cNvPr id="5" name="Date Placeholder 4">
            <a:extLst>
              <a:ext uri="{FF2B5EF4-FFF2-40B4-BE49-F238E27FC236}">
                <a16:creationId xmlns:a16="http://schemas.microsoft.com/office/drawing/2014/main" id="{525A6551-9F98-B14C-B1BD-D9951CF493D7}"/>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9A972C90-9004-5A4F-B44A-DB84272DDCEA}"/>
              </a:ext>
            </a:extLst>
          </p:cNvPr>
          <p:cNvSpPr>
            <a:spLocks noGrp="1"/>
          </p:cNvSpPr>
          <p:nvPr>
            <p:ph type="ftr" sz="quarter" idx="3"/>
          </p:nvPr>
        </p:nvSpPr>
        <p:spPr/>
        <p:txBody>
          <a:bodyPr/>
          <a:lstStyle/>
          <a:p>
            <a:r>
              <a:rPr lang="de-DE" dirty="0"/>
              <a:t>Tanya Braun</a:t>
            </a:r>
          </a:p>
        </p:txBody>
      </p:sp>
      <p:grpSp>
        <p:nvGrpSpPr>
          <p:cNvPr id="35" name="Group 34">
            <a:extLst>
              <a:ext uri="{FF2B5EF4-FFF2-40B4-BE49-F238E27FC236}">
                <a16:creationId xmlns:a16="http://schemas.microsoft.com/office/drawing/2014/main" id="{ED131372-2C90-1043-8339-F6BE0314719C}"/>
              </a:ext>
            </a:extLst>
          </p:cNvPr>
          <p:cNvGrpSpPr/>
          <p:nvPr/>
        </p:nvGrpSpPr>
        <p:grpSpPr>
          <a:xfrm>
            <a:off x="8391154" y="1733379"/>
            <a:ext cx="3452846" cy="2031877"/>
            <a:chOff x="8385823" y="3874037"/>
            <a:chExt cx="3452846" cy="2031877"/>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3E83764-33BD-4144-820A-FC803A623244}"/>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37" name="Straight Connector 36">
              <a:extLst>
                <a:ext uri="{FF2B5EF4-FFF2-40B4-BE49-F238E27FC236}">
                  <a16:creationId xmlns:a16="http://schemas.microsoft.com/office/drawing/2014/main" id="{2D6D48C8-A589-4C45-820F-2B97ADA58263}"/>
                </a:ext>
              </a:extLst>
            </p:cNvPr>
            <p:cNvCxnSpPr>
              <a:cxnSpLocks/>
              <a:stCxn id="36" idx="6"/>
              <a:endCxn id="61"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AD7B2FE-5DCF-FF45-B8A2-9982E539E45B}"/>
                </a:ext>
              </a:extLst>
            </p:cNvPr>
            <p:cNvCxnSpPr>
              <a:cxnSpLocks/>
              <a:stCxn id="61" idx="0"/>
              <a:endCxn id="45"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5EDFBE8-941D-DF44-89C0-B0FDA13B7C20}"/>
                </a:ext>
              </a:extLst>
            </p:cNvPr>
            <p:cNvGrpSpPr/>
            <p:nvPr/>
          </p:nvGrpSpPr>
          <p:grpSpPr>
            <a:xfrm>
              <a:off x="9687273" y="4836274"/>
              <a:ext cx="346678" cy="364353"/>
              <a:chOff x="6795975" y="3836437"/>
              <a:chExt cx="346678" cy="364353"/>
            </a:xfrm>
          </p:grpSpPr>
          <p:sp>
            <p:nvSpPr>
              <p:cNvPr id="61" name="Rectangle 60">
                <a:extLst>
                  <a:ext uri="{FF2B5EF4-FFF2-40B4-BE49-F238E27FC236}">
                    <a16:creationId xmlns:a16="http://schemas.microsoft.com/office/drawing/2014/main" id="{87A44CAB-8A8C-9D4F-A6B4-81F42D5B83A3}"/>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68505AC-2EE9-C243-B34D-DC79CAD3E152}"/>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40" name="Straight Connector 39">
              <a:extLst>
                <a:ext uri="{FF2B5EF4-FFF2-40B4-BE49-F238E27FC236}">
                  <a16:creationId xmlns:a16="http://schemas.microsoft.com/office/drawing/2014/main" id="{37B41EBB-9FBF-874C-A9C6-9026FC9944B9}"/>
                </a:ext>
              </a:extLst>
            </p:cNvPr>
            <p:cNvCxnSpPr>
              <a:cxnSpLocks/>
              <a:stCxn id="45" idx="4"/>
              <a:endCxn id="59"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D08FBB-B1D8-4444-AF81-01E60A6BAF86}"/>
                </a:ext>
              </a:extLst>
            </p:cNvPr>
            <p:cNvCxnSpPr>
              <a:cxnSpLocks/>
              <a:stCxn id="46" idx="0"/>
              <a:endCxn id="59"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090EA99-7091-084F-9FD6-FE6908EB7C53}"/>
                </a:ext>
              </a:extLst>
            </p:cNvPr>
            <p:cNvCxnSpPr>
              <a:cxnSpLocks/>
              <a:stCxn id="59" idx="3"/>
              <a:endCxn id="44"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13493F7-DEF1-0C43-86BA-8A5A76F34187}"/>
                </a:ext>
              </a:extLst>
            </p:cNvPr>
            <p:cNvGrpSpPr/>
            <p:nvPr/>
          </p:nvGrpSpPr>
          <p:grpSpPr>
            <a:xfrm>
              <a:off x="10259532" y="4836274"/>
              <a:ext cx="338219" cy="364679"/>
              <a:chOff x="7368234" y="3836437"/>
              <a:chExt cx="338219" cy="364679"/>
            </a:xfrm>
          </p:grpSpPr>
          <p:sp>
            <p:nvSpPr>
              <p:cNvPr id="59" name="Rectangle 58">
                <a:extLst>
                  <a:ext uri="{FF2B5EF4-FFF2-40B4-BE49-F238E27FC236}">
                    <a16:creationId xmlns:a16="http://schemas.microsoft.com/office/drawing/2014/main" id="{681C9653-2747-C64E-8A21-F515D8213AE6}"/>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1F1065C-2FCD-B14F-A57E-21E4D6627B70}"/>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21D78EB-462D-5D4F-89C1-B87C1A1647F4}"/>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411E51E-6CC7-6148-BF5A-3B092BE983CA}"/>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A4DBB47-841D-004B-A7FD-057BB9FB6B7B}"/>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DA5E58D9-EBEC-6240-BD1A-266D7ED34859}"/>
                </a:ext>
              </a:extLst>
            </p:cNvPr>
            <p:cNvCxnSpPr>
              <a:cxnSpLocks/>
              <a:stCxn id="61" idx="2"/>
              <a:endCxn id="46"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C647E32-18AB-024D-9FD2-A837E389C5F5}"/>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465D1A4-B061-D645-9614-C0B4F49295FB}"/>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50" name="Straight Connector 49">
              <a:extLst>
                <a:ext uri="{FF2B5EF4-FFF2-40B4-BE49-F238E27FC236}">
                  <a16:creationId xmlns:a16="http://schemas.microsoft.com/office/drawing/2014/main" id="{414AF63E-9201-8548-B43F-8703F110952A}"/>
                </a:ext>
              </a:extLst>
            </p:cNvPr>
            <p:cNvCxnSpPr>
              <a:cxnSpLocks/>
              <a:stCxn id="36" idx="0"/>
              <a:endCxn id="52"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948F308-9757-A24C-BEA3-23DDF08C3757}"/>
                </a:ext>
              </a:extLst>
            </p:cNvPr>
            <p:cNvCxnSpPr>
              <a:cxnSpLocks/>
              <a:stCxn id="52" idx="0"/>
              <a:endCxn id="48"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9AE9B7A-C77D-D34A-9C15-67456BCDBCEC}"/>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3" name="Straight Connector 52">
              <a:extLst>
                <a:ext uri="{FF2B5EF4-FFF2-40B4-BE49-F238E27FC236}">
                  <a16:creationId xmlns:a16="http://schemas.microsoft.com/office/drawing/2014/main" id="{76364332-F77E-0E46-A313-BBD8E8131C3E}"/>
                </a:ext>
              </a:extLst>
            </p:cNvPr>
            <p:cNvCxnSpPr>
              <a:cxnSpLocks/>
              <a:stCxn id="48" idx="3"/>
              <a:endCxn id="56"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3C08DC0-248A-DC4E-9074-2CE45ACF1852}"/>
                </a:ext>
              </a:extLst>
            </p:cNvPr>
            <p:cNvCxnSpPr>
              <a:cxnSpLocks/>
              <a:stCxn id="45" idx="0"/>
              <a:endCxn id="56"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ADA8742-8E56-F141-BD2E-6C53643C4C08}"/>
                </a:ext>
              </a:extLst>
            </p:cNvPr>
            <p:cNvCxnSpPr>
              <a:cxnSpLocks/>
              <a:stCxn id="56" idx="3"/>
              <a:endCxn id="49"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17BDCE-85DB-D146-ACCC-4DA41AE474CD}"/>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34F1B91-8CF2-F64C-BD4D-BAC3407591CC}"/>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27A27E7-3B4E-6B43-BCD4-D341B4C7C57E}"/>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F711832-2B86-8F4B-8F4C-FC94031C088D}"/>
                  </a:ext>
                </a:extLst>
              </p:cNvPr>
              <p:cNvSpPr txBox="1"/>
              <p:nvPr/>
            </p:nvSpPr>
            <p:spPr>
              <a:xfrm>
                <a:off x="1902580" y="6269397"/>
                <a:ext cx="839883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tx1">
                              <a:lumMod val="60000"/>
                              <a:lumOff val="40000"/>
                            </a:schemeClr>
                          </a:solidFill>
                          <a:latin typeface="Cambria Math" panose="02040503050406030204" pitchFamily="18" charset="0"/>
                        </a:rPr>
                        <m:t>𝑇</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𝑇𝑟𝑎𝑓𝑓𝑖𝑐</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𝐿</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𝐿𝑖𝑡𝑖𝑔𝑎𝑡𝑖𝑜𝑛</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𝐶𝑛</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𝐶𝑜𝑛𝑠𝑡𝑟𝑢𝑐𝑡𝑖𝑜𝑛</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𝐴</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𝐴𝑖𝑟𝑝𝑜𝑟𝑡𝐿𝑜𝑐𝑎𝑡𝑖𝑜𝑛</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𝐷</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𝐷𝑒𝑎𝑡h𝑠</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𝑁</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𝑁𝑜𝑖𝑠𝑒</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𝐶𝑜𝑠𝑡</m:t>
                      </m:r>
                    </m:oMath>
                  </m:oMathPara>
                </a14:m>
                <a:endParaRPr lang="de-DE" sz="1400" i="1" dirty="0">
                  <a:solidFill>
                    <a:schemeClr val="tx1">
                      <a:lumMod val="60000"/>
                      <a:lumOff val="40000"/>
                    </a:schemeClr>
                  </a:solidFill>
                </a:endParaRPr>
              </a:p>
            </p:txBody>
          </p:sp>
        </mc:Choice>
        <mc:Fallback xmlns="">
          <p:sp>
            <p:nvSpPr>
              <p:cNvPr id="7" name="TextBox 6">
                <a:extLst>
                  <a:ext uri="{FF2B5EF4-FFF2-40B4-BE49-F238E27FC236}">
                    <a16:creationId xmlns:a16="http://schemas.microsoft.com/office/drawing/2014/main" id="{FF711832-2B86-8F4B-8F4C-FC94031C088D}"/>
                  </a:ext>
                </a:extLst>
              </p:cNvPr>
              <p:cNvSpPr txBox="1">
                <a:spLocks noRot="1" noChangeAspect="1" noMove="1" noResize="1" noEditPoints="1" noAdjustHandles="1" noChangeArrowheads="1" noChangeShapeType="1" noTextEdit="1"/>
              </p:cNvSpPr>
              <p:nvPr/>
            </p:nvSpPr>
            <p:spPr>
              <a:xfrm>
                <a:off x="1902580" y="6269397"/>
                <a:ext cx="8398838" cy="307777"/>
              </a:xfrm>
              <a:prstGeom prst="rect">
                <a:avLst/>
              </a:prstGeom>
              <a:blipFill>
                <a:blip r:embed="rId15"/>
                <a:stretch>
                  <a:fillRect b="-4000"/>
                </a:stretch>
              </a:blipFill>
            </p:spPr>
            <p:txBody>
              <a:bodyPr/>
              <a:lstStyle/>
              <a:p>
                <a:r>
                  <a:rPr lang="de-DE">
                    <a:noFill/>
                  </a:rPr>
                  <a:t> </a:t>
                </a:r>
              </a:p>
            </p:txBody>
          </p:sp>
        </mc:Fallback>
      </mc:AlternateContent>
      <p:sp>
        <p:nvSpPr>
          <p:cNvPr id="8" name="TextBox 7">
            <a:extLst>
              <a:ext uri="{FF2B5EF4-FFF2-40B4-BE49-F238E27FC236}">
                <a16:creationId xmlns:a16="http://schemas.microsoft.com/office/drawing/2014/main" id="{BE972ABD-A782-6F4B-B488-FC6B23FEC043}"/>
              </a:ext>
            </a:extLst>
          </p:cNvPr>
          <p:cNvSpPr txBox="1"/>
          <p:nvPr/>
        </p:nvSpPr>
        <p:spPr>
          <a:xfrm>
            <a:off x="3823596" y="4790586"/>
            <a:ext cx="3296605"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de-DE" sz="1400" dirty="0"/>
              <a:t>Apriori-Informationen zu den Aktionen, oft aber gleichverteilt ➝ weglassen möglich</a:t>
            </a:r>
          </a:p>
        </p:txBody>
      </p:sp>
      <p:cxnSp>
        <p:nvCxnSpPr>
          <p:cNvPr id="10" name="Straight Arrow Connector 9">
            <a:extLst>
              <a:ext uri="{FF2B5EF4-FFF2-40B4-BE49-F238E27FC236}">
                <a16:creationId xmlns:a16="http://schemas.microsoft.com/office/drawing/2014/main" id="{39A9EC74-6D44-5045-A91C-CC0716367834}"/>
              </a:ext>
            </a:extLst>
          </p:cNvPr>
          <p:cNvCxnSpPr>
            <a:cxnSpLocks/>
          </p:cNvCxnSpPr>
          <p:nvPr/>
        </p:nvCxnSpPr>
        <p:spPr>
          <a:xfrm>
            <a:off x="4090369" y="5313806"/>
            <a:ext cx="0" cy="150376"/>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7AD1AEA1-2E36-8744-BEC1-49CEB9FB5627}"/>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D15FDAD7-4A9C-B64D-9514-937B7B3D00E0}"/>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12" name="TextBox 111">
                  <a:extLst>
                    <a:ext uri="{FF2B5EF4-FFF2-40B4-BE49-F238E27FC236}">
                      <a16:creationId xmlns:a16="http://schemas.microsoft.com/office/drawing/2014/main" id="{D15FDAD7-4A9C-B64D-9514-937B7B3D00E0}"/>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6"/>
                  <a:stretch>
                    <a:fillRect b="-6061"/>
                  </a:stretch>
                </a:blipFill>
                <a:ln>
                  <a:solidFill>
                    <a:schemeClr val="tx1"/>
                  </a:solidFill>
                </a:ln>
              </p:spPr>
              <p:txBody>
                <a:bodyPr/>
                <a:lstStyle/>
                <a:p>
                  <a:r>
                    <a:rPr lang="de-DE">
                      <a:noFill/>
                    </a:rPr>
                    <a:t> </a:t>
                  </a:r>
                </a:p>
              </p:txBody>
            </p:sp>
          </mc:Fallback>
        </mc:AlternateContent>
        <p:cxnSp>
          <p:nvCxnSpPr>
            <p:cNvPr id="113" name="Straight Connector 112">
              <a:extLst>
                <a:ext uri="{FF2B5EF4-FFF2-40B4-BE49-F238E27FC236}">
                  <a16:creationId xmlns:a16="http://schemas.microsoft.com/office/drawing/2014/main" id="{C0BB6C04-7AAE-2145-9A5E-1CEF351AA557}"/>
                </a:ext>
              </a:extLst>
            </p:cNvPr>
            <p:cNvCxnSpPr>
              <a:cxnSpLocks/>
              <a:stCxn id="112" idx="6"/>
              <a:endCxn id="119"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2C52043-F573-9C4E-A1E6-5249357385EB}"/>
                </a:ext>
              </a:extLst>
            </p:cNvPr>
            <p:cNvCxnSpPr>
              <a:cxnSpLocks/>
              <a:stCxn id="129" idx="6"/>
              <a:endCxn id="120"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9AD18EA-01E6-AB43-83AB-DC529C8E79C9}"/>
                </a:ext>
              </a:extLst>
            </p:cNvPr>
            <p:cNvCxnSpPr>
              <a:cxnSpLocks/>
              <a:stCxn id="130" idx="6"/>
              <a:endCxn id="120"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551040F-FC25-3E4C-BC01-0DA4B117187A}"/>
                </a:ext>
              </a:extLst>
            </p:cNvPr>
            <p:cNvCxnSpPr>
              <a:cxnSpLocks/>
              <a:stCxn id="120" idx="6"/>
              <a:endCxn id="123"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7536D59-0EE8-7D48-A7E3-61444A396B16}"/>
                </a:ext>
              </a:extLst>
            </p:cNvPr>
            <p:cNvCxnSpPr>
              <a:cxnSpLocks/>
              <a:stCxn id="112" idx="6"/>
              <a:endCxn id="118"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632105B8-14B8-4C44-907C-47D572B996F5}"/>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𝐷𝑒𝑎𝑡h𝑠</m:t>
                        </m:r>
                      </m:oMath>
                    </m:oMathPara>
                  </a14:m>
                  <a:endParaRPr lang="de-DE" dirty="0"/>
                </a:p>
              </p:txBody>
            </p:sp>
          </mc:Choice>
          <mc:Fallback xmlns="">
            <p:sp>
              <p:nvSpPr>
                <p:cNvPr id="118" name="TextBox 117">
                  <a:extLst>
                    <a:ext uri="{FF2B5EF4-FFF2-40B4-BE49-F238E27FC236}">
                      <a16:creationId xmlns:a16="http://schemas.microsoft.com/office/drawing/2014/main" id="{632105B8-14B8-4C44-907C-47D572B996F5}"/>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5EB3B9D-F823-6348-9DEA-7C86B08533A7}"/>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𝑁𝑜𝑖𝑠𝑒</m:t>
                        </m:r>
                      </m:oMath>
                    </m:oMathPara>
                  </a14:m>
                  <a:endParaRPr lang="de-DE" dirty="0"/>
                </a:p>
              </p:txBody>
            </p:sp>
          </mc:Choice>
          <mc:Fallback xmlns="">
            <p:sp>
              <p:nvSpPr>
                <p:cNvPr id="119" name="TextBox 118">
                  <a:extLst>
                    <a:ext uri="{FF2B5EF4-FFF2-40B4-BE49-F238E27FC236}">
                      <a16:creationId xmlns:a16="http://schemas.microsoft.com/office/drawing/2014/main" id="{95EB3B9D-F823-6348-9DEA-7C86B08533A7}"/>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3DB8D59-1469-2F49-B99E-2048F91D9398}"/>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𝐶𝑜𝑠𝑡</m:t>
                        </m:r>
                      </m:oMath>
                    </m:oMathPara>
                  </a14:m>
                  <a:endParaRPr lang="de-DE" dirty="0">
                    <a:solidFill>
                      <a:schemeClr val="accent1"/>
                    </a:solidFill>
                  </a:endParaRPr>
                </a:p>
              </p:txBody>
            </p:sp>
          </mc:Choice>
          <mc:Fallback xmlns="">
            <p:sp>
              <p:nvSpPr>
                <p:cNvPr id="120" name="TextBox 119">
                  <a:extLst>
                    <a:ext uri="{FF2B5EF4-FFF2-40B4-BE49-F238E27FC236}">
                      <a16:creationId xmlns:a16="http://schemas.microsoft.com/office/drawing/2014/main" id="{F3DB8D59-1469-2F49-B99E-2048F91D9398}"/>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p:cxnSp>
          <p:nvCxnSpPr>
            <p:cNvPr id="121" name="Straight Connector 120">
              <a:extLst>
                <a:ext uri="{FF2B5EF4-FFF2-40B4-BE49-F238E27FC236}">
                  <a16:creationId xmlns:a16="http://schemas.microsoft.com/office/drawing/2014/main" id="{F357A9DF-C38E-684B-8673-77550D7D2CAA}"/>
                </a:ext>
              </a:extLst>
            </p:cNvPr>
            <p:cNvCxnSpPr>
              <a:cxnSpLocks/>
              <a:stCxn id="122" idx="2"/>
              <a:endCxn id="120"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2243178-324F-BE43-9B36-FE90242CE0F3}"/>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22" name="TextBox 121">
                  <a:extLst>
                    <a:ext uri="{FF2B5EF4-FFF2-40B4-BE49-F238E27FC236}">
                      <a16:creationId xmlns:a16="http://schemas.microsoft.com/office/drawing/2014/main" id="{12243178-324F-BE43-9B36-FE90242CE0F3}"/>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20"/>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B167C2A4-AB80-F549-B27E-32D6FB2E6059}"/>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23" name="TextBox 122">
                  <a:extLst>
                    <a:ext uri="{FF2B5EF4-FFF2-40B4-BE49-F238E27FC236}">
                      <a16:creationId xmlns:a16="http://schemas.microsoft.com/office/drawing/2014/main" id="{B167C2A4-AB80-F549-B27E-32D6FB2E6059}"/>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1"/>
                  <a:stretch>
                    <a:fillRect/>
                  </a:stretch>
                </a:blipFill>
                <a:ln>
                  <a:solidFill>
                    <a:schemeClr val="tx1"/>
                  </a:solidFill>
                </a:ln>
              </p:spPr>
              <p:txBody>
                <a:bodyPr/>
                <a:lstStyle/>
                <a:p>
                  <a:r>
                    <a:rPr lang="de-DE">
                      <a:noFill/>
                    </a:rPr>
                    <a:t> </a:t>
                  </a:r>
                </a:p>
              </p:txBody>
            </p:sp>
          </mc:Fallback>
        </mc:AlternateContent>
        <p:cxnSp>
          <p:nvCxnSpPr>
            <p:cNvPr id="124" name="Straight Connector 123">
              <a:extLst>
                <a:ext uri="{FF2B5EF4-FFF2-40B4-BE49-F238E27FC236}">
                  <a16:creationId xmlns:a16="http://schemas.microsoft.com/office/drawing/2014/main" id="{A673E5BA-0687-0E40-8819-703689A5DEF8}"/>
                </a:ext>
              </a:extLst>
            </p:cNvPr>
            <p:cNvCxnSpPr>
              <a:cxnSpLocks/>
              <a:stCxn id="112" idx="6"/>
              <a:endCxn id="119"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AF7745D-8C60-6545-97D7-02EC6DCEAFD6}"/>
                </a:ext>
              </a:extLst>
            </p:cNvPr>
            <p:cNvCxnSpPr>
              <a:cxnSpLocks/>
              <a:stCxn id="122" idx="2"/>
              <a:endCxn id="119"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748CFB6-B2F8-1A41-AD3B-35D2738BF174}"/>
                </a:ext>
              </a:extLst>
            </p:cNvPr>
            <p:cNvCxnSpPr>
              <a:cxnSpLocks/>
              <a:stCxn id="122" idx="2"/>
              <a:endCxn id="118"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C7F4453-90D1-E342-85E8-8540002C94D5}"/>
                </a:ext>
              </a:extLst>
            </p:cNvPr>
            <p:cNvCxnSpPr>
              <a:cxnSpLocks/>
              <a:stCxn id="119" idx="6"/>
              <a:endCxn id="123"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05D76C5-829E-C248-BE42-5EA915A0A87E}"/>
                </a:ext>
              </a:extLst>
            </p:cNvPr>
            <p:cNvCxnSpPr>
              <a:cxnSpLocks/>
              <a:stCxn id="118" idx="6"/>
              <a:endCxn id="123"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75A08A8F-8D5A-3A41-83EC-7AC94DAD05B6}"/>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29" name="TextBox 128">
                  <a:extLst>
                    <a:ext uri="{FF2B5EF4-FFF2-40B4-BE49-F238E27FC236}">
                      <a16:creationId xmlns:a16="http://schemas.microsoft.com/office/drawing/2014/main" id="{75A08A8F-8D5A-3A41-83EC-7AC94DAD05B6}"/>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2"/>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6E5CEA09-3C2B-144C-88AD-74181D549FC6}"/>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30" name="TextBox 129">
                  <a:extLst>
                    <a:ext uri="{FF2B5EF4-FFF2-40B4-BE49-F238E27FC236}">
                      <a16:creationId xmlns:a16="http://schemas.microsoft.com/office/drawing/2014/main" id="{6E5CEA09-3C2B-144C-88AD-74181D549FC6}"/>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3"/>
                  <a:stretch>
                    <a:fillRect/>
                  </a:stretch>
                </a:blipFill>
                <a:ln>
                  <a:solidFill>
                    <a:schemeClr val="tx1"/>
                  </a:solidFill>
                </a:ln>
              </p:spPr>
              <p:txBody>
                <a:bodyPr/>
                <a:lstStyle/>
                <a:p>
                  <a:r>
                    <a:rPr lang="de-DE">
                      <a:noFill/>
                    </a:rPr>
                    <a:t> </a:t>
                  </a:r>
                </a:p>
              </p:txBody>
            </p:sp>
          </mc:Fallback>
        </mc:AlternateContent>
      </p:grpSp>
    </p:spTree>
    <p:extLst>
      <p:ext uri="{BB962C8B-B14F-4D97-AF65-F5344CB8AC3E}">
        <p14:creationId xmlns:p14="http://schemas.microsoft.com/office/powerpoint/2010/main" val="2121956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Aktionszuweisungen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Autofit/>
              </a:bodyPr>
              <a:lstStyle/>
              <a:p>
                <a14:m>
                  <m:oMath xmlns:m="http://schemas.openxmlformats.org/officeDocument/2006/math">
                    <m:r>
                      <a:rPr lang="de-DE" b="1" i="1" smtClean="0">
                        <a:latin typeface="Cambria Math" panose="02040503050406030204" pitchFamily="18" charset="0"/>
                      </a:rPr>
                      <m:t>𝑫</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𝐷</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𝐷</m:t>
                            </m:r>
                          </m:e>
                          <m:sub>
                            <m:r>
                              <a:rPr lang="de-DE" i="1">
                                <a:latin typeface="Cambria Math" panose="02040503050406030204" pitchFamily="18" charset="0"/>
                              </a:rPr>
                              <m:t>𝑘</m:t>
                            </m:r>
                          </m:sub>
                        </m:sSub>
                      </m:e>
                    </m:d>
                  </m:oMath>
                </a14:m>
                <a:r>
                  <a:rPr lang="de-DE" dirty="0"/>
                  <a:t> die Menge der Entscheidungsvariablen in Entscheidungsmodell </a:t>
                </a:r>
                <a14:m>
                  <m:oMath xmlns:m="http://schemas.openxmlformats.org/officeDocument/2006/math">
                    <m:r>
                      <a:rPr lang="de-DE" i="1" smtClean="0">
                        <a:latin typeface="Cambria Math" panose="02040503050406030204" pitchFamily="18" charset="0"/>
                      </a:rPr>
                      <m:t>𝑀</m:t>
                    </m:r>
                  </m:oMath>
                </a14:m>
                <a:endParaRPr lang="de-DE" dirty="0"/>
              </a:p>
              <a:p>
                <a14:m>
                  <m:oMath xmlns:m="http://schemas.openxmlformats.org/officeDocument/2006/math">
                    <m:r>
                      <a:rPr lang="de-DE" b="1" i="1" smtClean="0">
                        <a:latin typeface="Cambria Math" panose="02040503050406030204" pitchFamily="18" charset="0"/>
                      </a:rPr>
                      <m:t>𝒅</m:t>
                    </m:r>
                  </m:oMath>
                </a14:m>
                <a:r>
                  <a:rPr lang="de-DE" dirty="0"/>
                  <a:t> ein zusammengesetztes Event für </a:t>
                </a:r>
                <a14:m>
                  <m:oMath xmlns:m="http://schemas.openxmlformats.org/officeDocument/2006/math">
                    <m:r>
                      <a:rPr lang="de-DE" b="1" i="1" smtClean="0">
                        <a:latin typeface="Cambria Math" panose="02040503050406030204" pitchFamily="18" charset="0"/>
                      </a:rPr>
                      <m:t>𝑫</m:t>
                    </m:r>
                  </m:oMath>
                </a14:m>
                <a:r>
                  <a:rPr lang="de-DE" dirty="0"/>
                  <a:t>, welches jedem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𝑖</m:t>
                        </m:r>
                      </m:sub>
                    </m:sSub>
                  </m:oMath>
                </a14:m>
                <a:r>
                  <a:rPr lang="de-DE" dirty="0"/>
                  <a:t> einen Wert (Aktion)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𝑑</m:t>
                        </m:r>
                      </m:e>
                      <m:sub>
                        <m:r>
                          <a:rPr lang="de-DE" i="1">
                            <a:latin typeface="Cambria Math" panose="02040503050406030204" pitchFamily="18" charset="0"/>
                          </a:rPr>
                          <m:t>𝑖</m:t>
                        </m:r>
                      </m:sub>
                    </m:sSub>
                  </m:oMath>
                </a14:m>
                <a:r>
                  <a:rPr lang="de-DE" dirty="0"/>
                  <a:t> zuweist</a:t>
                </a:r>
              </a:p>
              <a:p>
                <a:pPr lvl="1"/>
                <a:r>
                  <a:rPr lang="de-DE" dirty="0"/>
                  <a:t>Wir nennen </a:t>
                </a:r>
                <a14:m>
                  <m:oMath xmlns:m="http://schemas.openxmlformats.org/officeDocument/2006/math">
                    <m:r>
                      <a:rPr lang="de-DE" b="1" i="1" smtClean="0">
                        <a:latin typeface="Cambria Math" panose="02040503050406030204" pitchFamily="18" charset="0"/>
                      </a:rPr>
                      <m:t>𝒅</m:t>
                    </m:r>
                  </m:oMath>
                </a14:m>
                <a:r>
                  <a:rPr lang="de-DE" dirty="0"/>
                  <a:t> eine </a:t>
                </a:r>
                <a:r>
                  <a:rPr lang="de-DE" dirty="0">
                    <a:solidFill>
                      <a:schemeClr val="accent1"/>
                    </a:solidFill>
                  </a:rPr>
                  <a:t>Aktionszuweisung</a:t>
                </a:r>
              </a:p>
              <a:p>
                <a:r>
                  <a:rPr lang="de-DE" b="0" dirty="0"/>
                  <a:t>Beispiel: Mögliche Aktionszuweisungen</a:t>
                </a:r>
                <a:endParaRPr lang="de-DE" dirty="0"/>
              </a:p>
              <a:p>
                <a:pPr lvl="1"/>
                <a:r>
                  <a:rPr lang="de-DE" dirty="0"/>
                  <a:t>Entscheidungsvariable </a:t>
                </a:r>
                <a14:m>
                  <m:oMath xmlns:m="http://schemas.openxmlformats.org/officeDocument/2006/math">
                    <m:r>
                      <a:rPr lang="de-DE" i="1">
                        <a:latin typeface="Cambria Math" panose="02040503050406030204" pitchFamily="18" charset="0"/>
                      </a:rPr>
                      <m:t>𝑅𝑒𝑠𝑡𝑟𝑖𝑐𝑡</m:t>
                    </m:r>
                  </m:oMath>
                </a14:m>
                <a:r>
                  <a:rPr lang="de-DE" dirty="0"/>
                  <a:t> mit Domäne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r>
                          <a:rPr lang="de-DE" b="0" i="1" smtClean="0">
                            <a:latin typeface="Cambria Math" panose="02040503050406030204" pitchFamily="18" charset="0"/>
                          </a:rPr>
                          <m:t>, </m:t>
                        </m:r>
                        <m:r>
                          <a:rPr lang="de-DE" b="0" i="1" smtClean="0">
                            <a:latin typeface="Cambria Math" panose="02040503050406030204" pitchFamily="18" charset="0"/>
                          </a:rPr>
                          <m:t>𝑓𝑟𝑒𝑒</m:t>
                        </m:r>
                      </m:e>
                    </m:d>
                  </m:oMath>
                </a14:m>
                <a:endParaRPr lang="de-DE" dirty="0"/>
              </a:p>
              <a:p>
                <a:pPr lvl="2"/>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de-DE" dirty="0"/>
              </a:p>
              <a:p>
                <a:pPr lvl="1"/>
                <a:r>
                  <a:rPr lang="de-DE" dirty="0"/>
                  <a:t>Gegeben eine weitere Entscheidungsvariable </a:t>
                </a:r>
                <a14:m>
                  <m:oMath xmlns:m="http://schemas.openxmlformats.org/officeDocument/2006/math">
                    <m:r>
                      <a:rPr lang="de-DE" b="0" i="1" smtClean="0">
                        <a:latin typeface="Cambria Math" panose="02040503050406030204" pitchFamily="18" charset="0"/>
                      </a:rPr>
                      <m:t>𝐷</m:t>
                    </m:r>
                  </m:oMath>
                </a14:m>
                <a:r>
                  <a:rPr lang="de-DE" dirty="0"/>
                  <a:t> </a:t>
                </a:r>
                <a:br>
                  <a:rPr lang="de-DE" dirty="0"/>
                </a:br>
                <a:r>
                  <a:rPr lang="de-DE" dirty="0"/>
                  <a:t>mit Domäne </a:t>
                </a:r>
                <a14:m>
                  <m:oMath xmlns:m="http://schemas.openxmlformats.org/officeDocument/2006/math">
                    <m:d>
                      <m:dPr>
                        <m:begChr m:val="{"/>
                        <m:endChr m:val="}"/>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r>
                          <a:rPr lang="de-DE" i="1">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b="0" i="1" smtClean="0">
                                <a:latin typeface="Cambria Math" panose="02040503050406030204" pitchFamily="18" charset="0"/>
                              </a:rPr>
                              <m:t>𝑑</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b="0" i="1" smtClean="0">
                                <a:latin typeface="Cambria Math" panose="02040503050406030204" pitchFamily="18" charset="0"/>
                              </a:rPr>
                              <m:t>𝑑</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de-DE" dirty="0"/>
              </a:p>
              <a:p>
                <a:pPr lvl="2"/>
                <a:endParaRPr lang="de-DE" dirty="0"/>
              </a:p>
              <a:p>
                <a:pPr lvl="3"/>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687" b="-2090"/>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36</a:t>
            </a:fld>
            <a:endParaRPr lang="de-DE" dirty="0"/>
          </a:p>
        </p:txBody>
      </p:sp>
      <p:sp>
        <p:nvSpPr>
          <p:cNvPr id="43" name="Date Placeholder 42">
            <a:extLst>
              <a:ext uri="{FF2B5EF4-FFF2-40B4-BE49-F238E27FC236}">
                <a16:creationId xmlns:a16="http://schemas.microsoft.com/office/drawing/2014/main" id="{65F43FE6-718A-F84D-BF50-AF15490A7C2C}"/>
              </a:ext>
            </a:extLst>
          </p:cNvPr>
          <p:cNvSpPr>
            <a:spLocks noGrp="1"/>
          </p:cNvSpPr>
          <p:nvPr>
            <p:ph type="dt" sz="half" idx="2"/>
          </p:nvPr>
        </p:nvSpPr>
        <p:spPr/>
        <p:txBody>
          <a:bodyPr/>
          <a:lstStyle/>
          <a:p>
            <a:r>
              <a:rPr lang="de-DE" dirty="0"/>
              <a:t>Entscheidungstheorie</a:t>
            </a:r>
          </a:p>
        </p:txBody>
      </p:sp>
      <p:sp>
        <p:nvSpPr>
          <p:cNvPr id="44" name="Footer Placeholder 43">
            <a:extLst>
              <a:ext uri="{FF2B5EF4-FFF2-40B4-BE49-F238E27FC236}">
                <a16:creationId xmlns:a16="http://schemas.microsoft.com/office/drawing/2014/main" id="{105CE422-A1FE-E94C-BEEF-1B687624AE90}"/>
              </a:ext>
            </a:extLst>
          </p:cNvPr>
          <p:cNvSpPr>
            <a:spLocks noGrp="1"/>
          </p:cNvSpPr>
          <p:nvPr>
            <p:ph type="ftr" sz="quarter" idx="3"/>
          </p:nvPr>
        </p:nvSpPr>
        <p:spPr/>
        <p:txBody>
          <a:bodyPr/>
          <a:lstStyle/>
          <a:p>
            <a:r>
              <a:rPr lang="de-DE" dirty="0"/>
              <a:t>Tanya Braun</a:t>
            </a:r>
          </a:p>
        </p:txBody>
      </p:sp>
      <p:grpSp>
        <p:nvGrpSpPr>
          <p:cNvPr id="45" name="Group 44">
            <a:extLst>
              <a:ext uri="{FF2B5EF4-FFF2-40B4-BE49-F238E27FC236}">
                <a16:creationId xmlns:a16="http://schemas.microsoft.com/office/drawing/2014/main" id="{B986CAD6-9A8F-864D-BFCE-0BFA9A5CA521}"/>
              </a:ext>
            </a:extLst>
          </p:cNvPr>
          <p:cNvGrpSpPr/>
          <p:nvPr/>
        </p:nvGrpSpPr>
        <p:grpSpPr>
          <a:xfrm>
            <a:off x="8391154" y="3874037"/>
            <a:ext cx="3452846" cy="2031877"/>
            <a:chOff x="8385823" y="3874037"/>
            <a:chExt cx="3452846" cy="203187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DC53FCE-F8F8-A245-950E-2A8BB63C26F8}"/>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7F0954FF-4FC8-8143-B745-1EAF0DB891A1}"/>
                </a:ext>
              </a:extLst>
            </p:cNvPr>
            <p:cNvCxnSpPr>
              <a:cxnSpLocks/>
              <a:stCxn id="46" idx="6"/>
              <a:endCxn id="71"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59DD6C-C651-FA4D-ADCA-C497C86A257E}"/>
                </a:ext>
              </a:extLst>
            </p:cNvPr>
            <p:cNvCxnSpPr>
              <a:cxnSpLocks/>
              <a:stCxn id="71" idx="0"/>
              <a:endCxn id="55"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5E0B20C-9587-4E4A-8488-5467440FA3C7}"/>
                </a:ext>
              </a:extLst>
            </p:cNvPr>
            <p:cNvGrpSpPr/>
            <p:nvPr/>
          </p:nvGrpSpPr>
          <p:grpSpPr>
            <a:xfrm>
              <a:off x="9687273" y="4836274"/>
              <a:ext cx="346678" cy="364353"/>
              <a:chOff x="6795975" y="3836437"/>
              <a:chExt cx="346678" cy="364353"/>
            </a:xfrm>
          </p:grpSpPr>
          <p:sp>
            <p:nvSpPr>
              <p:cNvPr id="71" name="Rectangle 70">
                <a:extLst>
                  <a:ext uri="{FF2B5EF4-FFF2-40B4-BE49-F238E27FC236}">
                    <a16:creationId xmlns:a16="http://schemas.microsoft.com/office/drawing/2014/main" id="{22F7C9C0-00EB-7E48-8048-DC68CC286A4E}"/>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807A887B-AC4E-294B-94C6-74717BA6F146}"/>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17C097BE-D97F-6D4D-9555-643301D764D8}"/>
                </a:ext>
              </a:extLst>
            </p:cNvPr>
            <p:cNvCxnSpPr>
              <a:cxnSpLocks/>
              <a:stCxn id="55" idx="4"/>
              <a:endCxn id="69"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E428007-A0A6-EA47-AE1D-F7C6EB487F48}"/>
                </a:ext>
              </a:extLst>
            </p:cNvPr>
            <p:cNvCxnSpPr>
              <a:cxnSpLocks/>
              <a:stCxn id="56" idx="0"/>
              <a:endCxn id="69"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5FA262A-44FB-444F-A559-1F6E8DE8DA89}"/>
                </a:ext>
              </a:extLst>
            </p:cNvPr>
            <p:cNvCxnSpPr>
              <a:cxnSpLocks/>
              <a:stCxn id="69" idx="3"/>
              <a:endCxn id="54"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21C7EDC6-408E-F340-8623-0B7902F88880}"/>
                </a:ext>
              </a:extLst>
            </p:cNvPr>
            <p:cNvGrpSpPr/>
            <p:nvPr/>
          </p:nvGrpSpPr>
          <p:grpSpPr>
            <a:xfrm>
              <a:off x="10259532" y="4836274"/>
              <a:ext cx="338219" cy="364679"/>
              <a:chOff x="7368234" y="3836437"/>
              <a:chExt cx="338219" cy="364679"/>
            </a:xfrm>
          </p:grpSpPr>
          <p:sp>
            <p:nvSpPr>
              <p:cNvPr id="69" name="Rectangle 68">
                <a:extLst>
                  <a:ext uri="{FF2B5EF4-FFF2-40B4-BE49-F238E27FC236}">
                    <a16:creationId xmlns:a16="http://schemas.microsoft.com/office/drawing/2014/main" id="{EA39EB99-70C4-C044-90B2-FC50EF14CCB3}"/>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CDF4634-4A7E-F34D-9F5C-C5D40927C46B}"/>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59EE0D9-DAAC-1B44-A5D6-B7A595D6CEFB}"/>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E47CD78-F8D1-2746-8E3A-6494E30C5396}"/>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31E0E28-0CD0-BD4F-A4B9-9DC5E8F3FB32}"/>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57" name="Straight Connector 56">
              <a:extLst>
                <a:ext uri="{FF2B5EF4-FFF2-40B4-BE49-F238E27FC236}">
                  <a16:creationId xmlns:a16="http://schemas.microsoft.com/office/drawing/2014/main" id="{6AD92A62-3CAF-8E47-966B-35EB7FC407D7}"/>
                </a:ext>
              </a:extLst>
            </p:cNvPr>
            <p:cNvCxnSpPr>
              <a:cxnSpLocks/>
              <a:stCxn id="71" idx="2"/>
              <a:endCxn id="56"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C3F0B83-3057-4749-A8AC-6101F9C3F127}"/>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F2ADE89-4BC7-A948-A1F2-809B90C0DE16}"/>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60" name="Straight Connector 59">
              <a:extLst>
                <a:ext uri="{FF2B5EF4-FFF2-40B4-BE49-F238E27FC236}">
                  <a16:creationId xmlns:a16="http://schemas.microsoft.com/office/drawing/2014/main" id="{FA61EEC7-BAE0-D64E-9145-C466A364B871}"/>
                </a:ext>
              </a:extLst>
            </p:cNvPr>
            <p:cNvCxnSpPr>
              <a:cxnSpLocks/>
              <a:stCxn id="46" idx="0"/>
              <a:endCxn id="62"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310372-A1BA-534A-AC6D-52012C0AF754}"/>
                </a:ext>
              </a:extLst>
            </p:cNvPr>
            <p:cNvCxnSpPr>
              <a:cxnSpLocks/>
              <a:stCxn id="62" idx="0"/>
              <a:endCxn id="58"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322C4A0D-71DC-764A-A6FD-0C617DC139EE}"/>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3" name="Straight Connector 62">
              <a:extLst>
                <a:ext uri="{FF2B5EF4-FFF2-40B4-BE49-F238E27FC236}">
                  <a16:creationId xmlns:a16="http://schemas.microsoft.com/office/drawing/2014/main" id="{2514C528-78A8-1E44-B158-8894D0A2DE70}"/>
                </a:ext>
              </a:extLst>
            </p:cNvPr>
            <p:cNvCxnSpPr>
              <a:cxnSpLocks/>
              <a:stCxn id="58" idx="3"/>
              <a:endCxn id="66"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A353D3B-9B77-004F-B8AE-3C0A0673288E}"/>
                </a:ext>
              </a:extLst>
            </p:cNvPr>
            <p:cNvCxnSpPr>
              <a:cxnSpLocks/>
              <a:stCxn id="55" idx="0"/>
              <a:endCxn id="66"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6B099B9-3811-B045-B77B-1D6F7A81B80F}"/>
                </a:ext>
              </a:extLst>
            </p:cNvPr>
            <p:cNvCxnSpPr>
              <a:cxnSpLocks/>
              <a:stCxn id="66" idx="3"/>
              <a:endCxn id="59"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697838A-FE49-C444-819E-3CC5A6F8F97B}"/>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A38EEBCB-F0A7-AB4C-B01C-273C2A8487B3}"/>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6113564-C241-A94B-8F87-E51AF87CF190}"/>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507CC988-A91A-A040-AA88-BC3BE0118E9F}"/>
                  </a:ext>
                </a:extLst>
              </p:cNvPr>
              <p:cNvSpPr/>
              <p:nvPr/>
            </p:nvSpPr>
            <p:spPr>
              <a:xfrm>
                <a:off x="2772449" y="4890251"/>
                <a:ext cx="4452489" cy="1015663"/>
              </a:xfrm>
              <a:prstGeom prst="rect">
                <a:avLst/>
              </a:prstGeom>
            </p:spPr>
            <p:txBody>
              <a:bodyPr wrap="square">
                <a:spAutoFit/>
              </a:bodyPr>
              <a:lstStyle/>
              <a:p>
                <a:pPr marL="1200127" lvl="2" indent="-285750">
                  <a:buFont typeface="Arial" panose="020B0604020202020204" pitchFamily="34" charset="0"/>
                  <a:buChar char="•"/>
                </a:pPr>
                <a14:m>
                  <m:oMath xmlns:m="http://schemas.openxmlformats.org/officeDocument/2006/math">
                    <m:sSub>
                      <m:sSubPr>
                        <m:ctrlPr>
                          <a:rPr lang="de-DE" sz="2000" b="1" i="1" smtClean="0">
                            <a:latin typeface="Cambria Math" panose="02040503050406030204" pitchFamily="18" charset="0"/>
                          </a:rPr>
                        </m:ctrlPr>
                      </m:sSubPr>
                      <m:e>
                        <m:r>
                          <a:rPr lang="de-DE" sz="2000" b="1" i="1">
                            <a:latin typeface="Cambria Math" panose="02040503050406030204" pitchFamily="18" charset="0"/>
                          </a:rPr>
                          <m:t>𝒅</m:t>
                        </m:r>
                      </m:e>
                      <m:sub>
                        <m:r>
                          <a:rPr lang="de-DE" sz="2000" i="1">
                            <a:latin typeface="Cambria Math" panose="02040503050406030204" pitchFamily="18" charset="0"/>
                          </a:rPr>
                          <m:t>4</m:t>
                        </m:r>
                      </m:sub>
                    </m:sSub>
                    <m:r>
                      <a:rPr lang="de-DE" sz="2000" i="1">
                        <a:latin typeface="Cambria Math" panose="02040503050406030204" pitchFamily="18" charset="0"/>
                      </a:rPr>
                      <m:t>=</m:t>
                    </m:r>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𝑓𝑟𝑒𝑒</m:t>
                        </m:r>
                        <m:r>
                          <a:rPr lang="de-DE" sz="2000" i="1">
                            <a:latin typeface="Cambria Math" panose="02040503050406030204" pitchFamily="18" charset="0"/>
                          </a:rPr>
                          <m:t>,</m:t>
                        </m:r>
                        <m:sSup>
                          <m:sSupPr>
                            <m:ctrlPr>
                              <a:rPr lang="de-DE" sz="2000" i="1">
                                <a:latin typeface="Cambria Math" panose="02040503050406030204" pitchFamily="18" charset="0"/>
                              </a:rPr>
                            </m:ctrlPr>
                          </m:sSupPr>
                          <m:e>
                            <m:r>
                              <a:rPr lang="de-DE" sz="2000" b="0" i="1" smtClean="0">
                                <a:latin typeface="Cambria Math" panose="02040503050406030204" pitchFamily="18" charset="0"/>
                              </a:rPr>
                              <m:t>𝑑</m:t>
                            </m:r>
                          </m:e>
                          <m:sup>
                            <m:r>
                              <a:rPr lang="de-DE" sz="2000" i="1">
                                <a:latin typeface="Cambria Math" panose="02040503050406030204" pitchFamily="18" charset="0"/>
                              </a:rPr>
                              <m:t>′</m:t>
                            </m:r>
                          </m:sup>
                        </m:sSup>
                      </m:e>
                    </m:d>
                  </m:oMath>
                </a14:m>
                <a:endParaRPr lang="de-DE" sz="2000" dirty="0"/>
              </a:p>
              <a:p>
                <a:pPr marL="1200127" lvl="2" indent="-285750">
                  <a:buFont typeface="Arial" panose="020B0604020202020204" pitchFamily="34" charset="0"/>
                  <a:buChar char="•"/>
                </a:pPr>
                <a14:m>
                  <m:oMath xmlns:m="http://schemas.openxmlformats.org/officeDocument/2006/math">
                    <m:sSub>
                      <m:sSubPr>
                        <m:ctrlPr>
                          <a:rPr lang="de-DE" sz="2000" b="1" i="1">
                            <a:latin typeface="Cambria Math" panose="02040503050406030204" pitchFamily="18" charset="0"/>
                          </a:rPr>
                        </m:ctrlPr>
                      </m:sSubPr>
                      <m:e>
                        <m:r>
                          <a:rPr lang="de-DE" sz="2000" b="1" i="1">
                            <a:latin typeface="Cambria Math" panose="02040503050406030204" pitchFamily="18" charset="0"/>
                          </a:rPr>
                          <m:t>𝒅</m:t>
                        </m:r>
                      </m:e>
                      <m:sub>
                        <m:r>
                          <a:rPr lang="de-DE" sz="2000" i="1">
                            <a:latin typeface="Cambria Math" panose="02040503050406030204" pitchFamily="18" charset="0"/>
                          </a:rPr>
                          <m:t>5</m:t>
                        </m:r>
                      </m:sub>
                    </m:sSub>
                    <m:r>
                      <a:rPr lang="de-DE" sz="2000" i="1">
                        <a:latin typeface="Cambria Math" panose="02040503050406030204" pitchFamily="18" charset="0"/>
                      </a:rPr>
                      <m:t>=</m:t>
                    </m:r>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𝑓𝑟𝑒𝑒</m:t>
                        </m:r>
                        <m:r>
                          <a:rPr lang="de-DE" sz="2000" i="1">
                            <a:latin typeface="Cambria Math" panose="02040503050406030204" pitchFamily="18" charset="0"/>
                          </a:rPr>
                          <m:t>,</m:t>
                        </m:r>
                        <m:sSup>
                          <m:sSupPr>
                            <m:ctrlPr>
                              <a:rPr lang="de-DE" sz="2000" i="1">
                                <a:latin typeface="Cambria Math" panose="02040503050406030204" pitchFamily="18" charset="0"/>
                              </a:rPr>
                            </m:ctrlPr>
                          </m:sSupPr>
                          <m:e>
                            <m:r>
                              <a:rPr lang="de-DE" sz="2000" b="0" i="1" smtClean="0">
                                <a:latin typeface="Cambria Math" panose="02040503050406030204" pitchFamily="18" charset="0"/>
                              </a:rPr>
                              <m:t>𝑑</m:t>
                            </m:r>
                          </m:e>
                          <m:sup>
                            <m:r>
                              <a:rPr lang="de-DE" sz="2000" i="1">
                                <a:latin typeface="Cambria Math" panose="02040503050406030204" pitchFamily="18" charset="0"/>
                              </a:rPr>
                              <m:t>′′</m:t>
                            </m:r>
                          </m:sup>
                        </m:sSup>
                      </m:e>
                    </m:d>
                  </m:oMath>
                </a14:m>
                <a:endParaRPr lang="de-DE" sz="2000" dirty="0"/>
              </a:p>
              <a:p>
                <a:pPr marL="1200127" lvl="2" indent="-285750">
                  <a:buFont typeface="Arial" panose="020B0604020202020204" pitchFamily="34" charset="0"/>
                  <a:buChar char="•"/>
                </a:pPr>
                <a14:m>
                  <m:oMath xmlns:m="http://schemas.openxmlformats.org/officeDocument/2006/math">
                    <m:sSub>
                      <m:sSubPr>
                        <m:ctrlPr>
                          <a:rPr lang="de-DE" sz="2000" b="1" i="1">
                            <a:latin typeface="Cambria Math" panose="02040503050406030204" pitchFamily="18" charset="0"/>
                          </a:rPr>
                        </m:ctrlPr>
                      </m:sSubPr>
                      <m:e>
                        <m:r>
                          <a:rPr lang="de-DE" sz="2000" b="1" i="1">
                            <a:latin typeface="Cambria Math" panose="02040503050406030204" pitchFamily="18" charset="0"/>
                          </a:rPr>
                          <m:t>𝒅</m:t>
                        </m:r>
                      </m:e>
                      <m:sub>
                        <m:r>
                          <a:rPr lang="de-DE" sz="2000" i="1">
                            <a:latin typeface="Cambria Math" panose="02040503050406030204" pitchFamily="18" charset="0"/>
                          </a:rPr>
                          <m:t>6</m:t>
                        </m:r>
                      </m:sub>
                    </m:sSub>
                    <m:r>
                      <a:rPr lang="de-DE" sz="2000" i="1">
                        <a:latin typeface="Cambria Math" panose="02040503050406030204" pitchFamily="18" charset="0"/>
                      </a:rPr>
                      <m:t>=</m:t>
                    </m:r>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𝑓𝑟𝑒𝑒</m:t>
                        </m:r>
                        <m:r>
                          <a:rPr lang="de-DE" sz="2000" i="1">
                            <a:latin typeface="Cambria Math" panose="02040503050406030204" pitchFamily="18" charset="0"/>
                          </a:rPr>
                          <m:t>,</m:t>
                        </m:r>
                        <m:sSup>
                          <m:sSupPr>
                            <m:ctrlPr>
                              <a:rPr lang="de-DE" sz="2000" i="1">
                                <a:latin typeface="Cambria Math" panose="02040503050406030204" pitchFamily="18" charset="0"/>
                              </a:rPr>
                            </m:ctrlPr>
                          </m:sSupPr>
                          <m:e>
                            <m:r>
                              <a:rPr lang="de-DE" sz="2000" b="0" i="1" smtClean="0">
                                <a:latin typeface="Cambria Math" panose="02040503050406030204" pitchFamily="18" charset="0"/>
                              </a:rPr>
                              <m:t>𝑑</m:t>
                            </m:r>
                          </m:e>
                          <m:sup>
                            <m:r>
                              <a:rPr lang="de-DE" sz="2000" i="1">
                                <a:latin typeface="Cambria Math" panose="02040503050406030204" pitchFamily="18" charset="0"/>
                              </a:rPr>
                              <m:t>′′′</m:t>
                            </m:r>
                          </m:sup>
                        </m:sSup>
                      </m:e>
                    </m:d>
                  </m:oMath>
                </a14:m>
                <a:endParaRPr lang="de-DE" sz="2000" dirty="0"/>
              </a:p>
            </p:txBody>
          </p:sp>
        </mc:Choice>
        <mc:Fallback xmlns="">
          <p:sp>
            <p:nvSpPr>
              <p:cNvPr id="73" name="Rectangle 72">
                <a:extLst>
                  <a:ext uri="{FF2B5EF4-FFF2-40B4-BE49-F238E27FC236}">
                    <a16:creationId xmlns:a16="http://schemas.microsoft.com/office/drawing/2014/main" id="{507CC988-A91A-A040-AA88-BC3BE0118E9F}"/>
                  </a:ext>
                </a:extLst>
              </p:cNvPr>
              <p:cNvSpPr>
                <a:spLocks noRot="1" noChangeAspect="1" noMove="1" noResize="1" noEditPoints="1" noAdjustHandles="1" noChangeArrowheads="1" noChangeShapeType="1" noTextEdit="1"/>
              </p:cNvSpPr>
              <p:nvPr/>
            </p:nvSpPr>
            <p:spPr>
              <a:xfrm>
                <a:off x="2772449" y="4890251"/>
                <a:ext cx="4452489" cy="1015663"/>
              </a:xfrm>
              <a:prstGeom prst="rect">
                <a:avLst/>
              </a:prstGeom>
              <a:blipFill>
                <a:blip r:embed="rId15"/>
                <a:stretch>
                  <a:fillRect b="-6173"/>
                </a:stretch>
              </a:blipFill>
            </p:spPr>
            <p:txBody>
              <a:bodyPr/>
              <a:lstStyle/>
              <a:p>
                <a:r>
                  <a:rPr lang="de-DE">
                    <a:noFill/>
                  </a:rPr>
                  <a:t> </a:t>
                </a:r>
              </a:p>
            </p:txBody>
          </p:sp>
        </mc:Fallback>
      </mc:AlternateContent>
    </p:spTree>
    <p:extLst>
      <p:ext uri="{BB962C8B-B14F-4D97-AF65-F5344CB8AC3E}">
        <p14:creationId xmlns:p14="http://schemas.microsoft.com/office/powerpoint/2010/main" val="4106068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Entscheidungen machen: Aktionen zuweisen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1" y="1665066"/>
                <a:ext cx="7166600" cy="4240848"/>
              </a:xfrm>
            </p:spPr>
            <p:txBody>
              <a:bodyPr>
                <a:noAutofit/>
              </a:bodyPr>
              <a:lstStyle/>
              <a:p>
                <a:r>
                  <a:rPr lang="de-DE" dirty="0"/>
                  <a:t>Gegeben Modell </a:t>
                </a:r>
                <a14:m>
                  <m:oMath xmlns:m="http://schemas.openxmlformats.org/officeDocument/2006/math">
                    <m:r>
                      <a:rPr lang="de-DE" b="0" i="1" smtClean="0">
                        <a:latin typeface="Cambria Math" panose="02040503050406030204" pitchFamily="18" charset="0"/>
                      </a:rPr>
                      <m:t>𝑀</m:t>
                    </m:r>
                  </m:oMath>
                </a14:m>
                <a:r>
                  <a:rPr lang="de-DE" dirty="0"/>
                  <a:t> und Aktionszuweisung </a:t>
                </a:r>
                <a14:m>
                  <m:oMath xmlns:m="http://schemas.openxmlformats.org/officeDocument/2006/math">
                    <m:r>
                      <a:rPr lang="de-DE" b="1" i="1" smtClean="0">
                        <a:latin typeface="Cambria Math" panose="02040503050406030204" pitchFamily="18" charset="0"/>
                      </a:rPr>
                      <m:t>𝒅</m:t>
                    </m:r>
                  </m:oMath>
                </a14:m>
                <a:endParaRPr lang="de-DE" dirty="0"/>
              </a:p>
              <a:p>
                <a:r>
                  <a:rPr lang="de-DE" dirty="0"/>
                  <a:t>Setze </a:t>
                </a:r>
                <a14:m>
                  <m:oMath xmlns:m="http://schemas.openxmlformats.org/officeDocument/2006/math">
                    <m:r>
                      <a:rPr lang="de-DE" b="1" i="1" smtClean="0">
                        <a:latin typeface="Cambria Math" panose="02040503050406030204" pitchFamily="18" charset="0"/>
                      </a:rPr>
                      <m:t>𝒅</m:t>
                    </m:r>
                  </m:oMath>
                </a14:m>
                <a:r>
                  <a:rPr lang="de-DE" dirty="0"/>
                  <a:t> in </a:t>
                </a:r>
                <a14:m>
                  <m:oMath xmlns:m="http://schemas.openxmlformats.org/officeDocument/2006/math">
                    <m:r>
                      <a:rPr lang="de-DE" i="1">
                        <a:latin typeface="Cambria Math" panose="02040503050406030204" pitchFamily="18" charset="0"/>
                      </a:rPr>
                      <m:t>𝑀</m:t>
                    </m:r>
                  </m:oMath>
                </a14:m>
                <a:r>
                  <a:rPr lang="de-DE" dirty="0"/>
                  <a:t>, i.e.,</a:t>
                </a:r>
                <a:br>
                  <a:rPr lang="de-DE" dirty="0"/>
                </a:b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𝑀</m:t>
                        </m:r>
                      </m:e>
                      <m:sub>
                        <m:r>
                          <a:rPr lang="de-DE" b="1" i="1" smtClean="0">
                            <a:latin typeface="Cambria Math" panose="02040503050406030204" pitchFamily="18" charset="0"/>
                          </a:rPr>
                          <m:t>𝒅</m:t>
                        </m:r>
                      </m:sub>
                    </m:sSub>
                    <m:r>
                      <a:rPr lang="de-DE" b="1" i="1" smtClean="0">
                        <a:latin typeface="Cambria Math" panose="02040503050406030204" pitchFamily="18" charset="0"/>
                      </a:rPr>
                      <m:t>=</m:t>
                    </m:r>
                    <m:nary>
                      <m:naryPr>
                        <m:chr m:val="⋃"/>
                        <m:supHide m:val="on"/>
                        <m:ctrlPr>
                          <a:rPr lang="de-DE" i="1" smtClean="0">
                            <a:latin typeface="Cambria Math" panose="02040503050406030204" pitchFamily="18" charset="0"/>
                          </a:rPr>
                        </m:ctrlPr>
                      </m:naryPr>
                      <m:sub>
                        <m:r>
                          <m:rPr>
                            <m:brk m:alnAt="7"/>
                          </m:rPr>
                          <a:rPr lang="de-DE" b="0" i="1" smtClean="0">
                            <a:latin typeface="Cambria Math" panose="02040503050406030204" pitchFamily="18" charset="0"/>
                          </a:rPr>
                          <m:t>𝑑</m:t>
                        </m:r>
                        <m:r>
                          <a:rPr lang="de-DE" b="0" i="1" smtClean="0">
                            <a:latin typeface="Cambria Math" panose="02040503050406030204" pitchFamily="18" charset="0"/>
                            <a:ea typeface="Cambria Math" panose="02040503050406030204" pitchFamily="18" charset="0"/>
                          </a:rPr>
                          <m:t>∈</m:t>
                        </m:r>
                        <m:r>
                          <m:rPr>
                            <m:brk m:alnAt="7"/>
                          </m:rPr>
                          <a:rPr lang="de-DE" b="1" i="1" smtClean="0">
                            <a:latin typeface="Cambria Math" panose="02040503050406030204" pitchFamily="18" charset="0"/>
                            <a:ea typeface="Cambria Math" panose="02040503050406030204" pitchFamily="18" charset="0"/>
                          </a:rPr>
                          <m:t>𝒅</m:t>
                        </m:r>
                      </m:sub>
                      <m:sup/>
                      <m:e>
                        <m:nary>
                          <m:naryPr>
                            <m:chr m:val="⋃"/>
                            <m:supHide m:val="on"/>
                            <m:ctrlPr>
                              <a:rPr lang="de-DE" i="1" smtClean="0">
                                <a:latin typeface="Cambria Math" panose="02040503050406030204" pitchFamily="18" charset="0"/>
                                <a:ea typeface="Cambria Math" panose="02040503050406030204" pitchFamily="18" charset="0"/>
                              </a:rPr>
                            </m:ctrlPr>
                          </m:naryPr>
                          <m:sub>
                            <m:r>
                              <m:rPr>
                                <m:brk m:alnAt="7"/>
                              </m:rP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𝑀</m:t>
                            </m:r>
                          </m:sub>
                          <m:sup/>
                          <m:e>
                            <m:r>
                              <m:rPr>
                                <m:nor/>
                              </m:rPr>
                              <a:rPr lang="de-DE">
                                <a:latin typeface="Cambria Math" panose="02040503050406030204" pitchFamily="18" charset="0"/>
                              </a:rPr>
                              <m:t>absorb</m:t>
                            </m:r>
                            <m:d>
                              <m:dPr>
                                <m:ctrlPr>
                                  <a:rPr lang="de-DE" i="1">
                                    <a:latin typeface="Cambria Math" panose="02040503050406030204" pitchFamily="18" charset="0"/>
                                  </a:rPr>
                                </m:ctrlPr>
                              </m:dPr>
                              <m:e>
                                <m:r>
                                  <a:rPr lang="de-DE" b="0" i="1" smtClean="0">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𝐷</m:t>
                                </m:r>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𝑑</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e>
                                </m:d>
                              </m:e>
                            </m:d>
                          </m:e>
                        </m:nary>
                      </m:e>
                    </m:nary>
                  </m:oMath>
                </a14:m>
                <a:endParaRPr lang="de-DE"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𝑑</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e>
                    </m:d>
                  </m:oMath>
                </a14:m>
                <a:r>
                  <a:rPr lang="de-DE" dirty="0"/>
                  <a:t> eine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1,0</m:t>
                        </m:r>
                      </m:e>
                    </m:d>
                  </m:oMath>
                </a14:m>
                <a:r>
                  <a:rPr lang="de-DE" dirty="0"/>
                  <a:t>-Verteilung gemäß </a:t>
                </a:r>
                <a14:m>
                  <m:oMath xmlns:m="http://schemas.openxmlformats.org/officeDocument/2006/math">
                    <m:r>
                      <a:rPr lang="de-DE" i="1">
                        <a:latin typeface="Cambria Math" panose="02040503050406030204" pitchFamily="18" charset="0"/>
                      </a:rPr>
                      <m:t>𝑑</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oMath>
                </a14:m>
                <a:endParaRPr lang="de-DE" dirty="0"/>
              </a:p>
              <a:p>
                <a:pPr lvl="1"/>
                <a:r>
                  <a:rPr lang="de-DE" dirty="0"/>
                  <a:t>In Faktor / CPD </a:t>
                </a:r>
                <a14:m>
                  <m:oMath xmlns:m="http://schemas.openxmlformats.org/officeDocument/2006/math">
                    <m:r>
                      <m:rPr>
                        <m:brk m:alnAt="7"/>
                      </m:rPr>
                      <a:rPr lang="de-DE" i="1">
                        <a:latin typeface="Cambria Math" panose="02040503050406030204" pitchFamily="18" charset="0"/>
                        <a:ea typeface="Cambria Math" panose="02040503050406030204" pitchFamily="18" charset="0"/>
                      </a:rPr>
                      <m:t>𝑚</m:t>
                    </m:r>
                  </m:oMath>
                </a14:m>
                <a:r>
                  <a:rPr lang="de-DE" dirty="0"/>
                  <a:t> mit Entscheidungsvariable </a:t>
                </a:r>
                <a14:m>
                  <m:oMath xmlns:m="http://schemas.openxmlformats.org/officeDocument/2006/math">
                    <m:r>
                      <a:rPr lang="de-DE" b="0" i="1" smtClean="0">
                        <a:latin typeface="Cambria Math" panose="02040503050406030204" pitchFamily="18" charset="0"/>
                      </a:rPr>
                      <m:t>𝐷</m:t>
                    </m:r>
                  </m:oMath>
                </a14:m>
                <a:r>
                  <a:rPr lang="de-DE" dirty="0"/>
                  <a:t>, </a:t>
                </a:r>
              </a:p>
              <a:p>
                <a:pPr lvl="2"/>
                <a:r>
                  <a:rPr lang="de-DE" dirty="0"/>
                  <a:t>Lasse die Abbildungen / Einträge </a:t>
                </a:r>
                <a14:m>
                  <m:oMath xmlns:m="http://schemas.openxmlformats.org/officeDocument/2006/math">
                    <m:r>
                      <a:rPr lang="de-DE" b="0" i="1" smtClean="0">
                        <a:latin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𝑑</m:t>
                    </m:r>
                  </m:oMath>
                </a14:m>
                <a:r>
                  <a:rPr lang="de-DE" dirty="0"/>
                  <a:t> und danach </a:t>
                </a:r>
                <a14:m>
                  <m:oMath xmlns:m="http://schemas.openxmlformats.org/officeDocument/2006/math">
                    <m:r>
                      <a:rPr lang="de-DE" b="0" i="1" smtClean="0">
                        <a:latin typeface="Cambria Math" panose="02040503050406030204" pitchFamily="18" charset="0"/>
                      </a:rPr>
                      <m:t>𝐷</m:t>
                    </m:r>
                  </m:oMath>
                </a14:m>
                <a:r>
                  <a:rPr lang="de-DE" dirty="0"/>
                  <a:t> fallen</a:t>
                </a:r>
              </a:p>
              <a:p>
                <a:pPr lvl="1"/>
                <a:r>
                  <a:rPr lang="de-DE" dirty="0"/>
                  <a:t>Beispiel: Setze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de-DE" dirty="0"/>
                  <a:t> in </a:t>
                </a:r>
                <a14:m>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𝑈</m:t>
                            </m:r>
                          </m:sub>
                        </m:sSub>
                      </m:e>
                    </m:d>
                  </m:oMath>
                </a14:m>
                <a:r>
                  <a:rPr lang="de-DE" dirty="0"/>
                  <a:t> </a:t>
                </a:r>
              </a:p>
              <a:p>
                <a:pPr lvl="2"/>
                <a:r>
                  <a:rPr lang="de-DE" dirty="0"/>
                  <a:t>Absorbiere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oMath>
                </a14:m>
                <a:r>
                  <a:rPr lang="de-DE" dirty="0"/>
                  <a:t> in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1</m:t>
                        </m:r>
                      </m:sub>
                    </m:sSub>
                  </m:oMath>
                </a14:m>
                <a:r>
                  <a:rPr lang="de-DE" dirty="0"/>
                  <a:t> und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𝑈</m:t>
                        </m:r>
                      </m:sub>
                    </m:sSub>
                  </m:oMath>
                </a14:m>
                <a:endParaRPr lang="de-DE" dirty="0"/>
              </a:p>
              <a:p>
                <a:pPr lvl="2"/>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𝐹</m:t>
                        </m:r>
                      </m:e>
                      <m:sub>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𝑈</m:t>
                            </m:r>
                          </m:sub>
                          <m:sup>
                            <m:r>
                              <a:rPr lang="de-DE" b="0" i="1" smtClean="0">
                                <a:latin typeface="Cambria Math" panose="02040503050406030204" pitchFamily="18" charset="0"/>
                              </a:rPr>
                              <m:t>′</m:t>
                            </m:r>
                          </m:sup>
                        </m:sSubSup>
                      </m:e>
                    </m:d>
                  </m:oMath>
                </a14:m>
                <a:endParaRPr lang="de-DE" dirty="0"/>
              </a:p>
              <a:p>
                <a:pPr lvl="3"/>
                <a14:m>
                  <m:oMath xmlns:m="http://schemas.openxmlformats.org/officeDocument/2006/math">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e>
                    </m:d>
                  </m:oMath>
                </a14:m>
                <a:endParaRPr lang="de-DE" dirty="0"/>
              </a:p>
              <a:p>
                <a:pPr lvl="3"/>
                <a14:m>
                  <m:oMath xmlns:m="http://schemas.openxmlformats.org/officeDocument/2006/math">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𝑈</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smtClean="0">
                            <a:solidFill>
                              <a:schemeClr val="tx1"/>
                            </a:solidFill>
                            <a:latin typeface="Cambria Math" panose="02040503050406030204" pitchFamily="18" charset="0"/>
                            <a:ea typeface="Cambria Math" panose="02040503050406030204" pitchFamily="18" charset="0"/>
                          </a:rPr>
                          <m:t>𝑈𝑡𝑖𝑙</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e>
                    </m:d>
                  </m:oMath>
                </a14:m>
                <a:endParaRPr lang="de-DE" dirty="0"/>
              </a:p>
              <a:p>
                <a:pPr lvl="3"/>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60001" y="1665066"/>
                <a:ext cx="7166600" cy="4240848"/>
              </a:xfrm>
              <a:blipFill>
                <a:blip r:embed="rId2"/>
                <a:stretch>
                  <a:fillRect l="-2297" t="-15821" r="-177" b="-3582"/>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37</a:t>
            </a:fld>
            <a:endParaRPr lang="de-DE" dirty="0"/>
          </a:p>
        </p:txBody>
      </p: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E3B22116-15E4-DA44-9DCE-EDF96C9258A8}"/>
                  </a:ext>
                </a:extLst>
              </p:cNvPr>
              <p:cNvGraphicFramePr>
                <a:graphicFrameLocks noGrp="1"/>
              </p:cNvGraphicFramePr>
              <p:nvPr>
                <p:extLst>
                  <p:ext uri="{D42A27DB-BD31-4B8C-83A1-F6EECF244321}">
                    <p14:modId xmlns:p14="http://schemas.microsoft.com/office/powerpoint/2010/main" val="164456019"/>
                  </p:ext>
                </p:extLst>
              </p:nvPr>
            </p:nvGraphicFramePr>
            <p:xfrm>
              <a:off x="8498263" y="2674516"/>
              <a:ext cx="1179512" cy="918000"/>
            </p:xfrm>
            <a:graphic>
              <a:graphicData uri="http://schemas.openxmlformats.org/drawingml/2006/table">
                <a:tbl>
                  <a:tblPr firstRow="1" bandRow="1">
                    <a:tableStyleId>{B301B821-A1FF-4177-AEE7-76D212191A09}</a:tableStyleId>
                  </a:tblPr>
                  <a:tblGrid>
                    <a:gridCol w="758444">
                      <a:extLst>
                        <a:ext uri="{9D8B030D-6E8A-4147-A177-3AD203B41FA5}">
                          <a16:colId xmlns:a16="http://schemas.microsoft.com/office/drawing/2014/main" val="2258612586"/>
                        </a:ext>
                      </a:extLst>
                    </a:gridCol>
                    <a:gridCol w="4210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𝑇𝑟𝑎𝑣𝑒𝑙</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en-GB" sz="1400" smtClean="0">
                                        <a:latin typeface="Cambria Math" panose="02040503050406030204" pitchFamily="18" charset="0"/>
                                      </a:rPr>
                                      <m:t>𝜙</m:t>
                                    </m:r>
                                  </m:e>
                                  <m:sub>
                                    <m:r>
                                      <a:rPr lang="de-DE" sz="1400" smtClean="0">
                                        <a:latin typeface="Cambria Math" panose="02040503050406030204" pitchFamily="18" charset="0"/>
                                      </a:rPr>
                                      <m:t>1</m:t>
                                    </m:r>
                                  </m:sub>
                                  <m:sup>
                                    <m:r>
                                      <a:rPr lang="de-DE" sz="1400" smtClean="0">
                                        <a:latin typeface="Cambria Math" panose="02040503050406030204" pitchFamily="18" charset="0"/>
                                      </a:rPr>
                                      <m:t>′</m:t>
                                    </m:r>
                                  </m:sup>
                                </m:sSubSup>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52" name="Table 51">
                <a:extLst>
                  <a:ext uri="{FF2B5EF4-FFF2-40B4-BE49-F238E27FC236}">
                    <a16:creationId xmlns:a16="http://schemas.microsoft.com/office/drawing/2014/main" id="{E3B22116-15E4-DA44-9DCE-EDF96C9258A8}"/>
                  </a:ext>
                </a:extLst>
              </p:cNvPr>
              <p:cNvGraphicFramePr>
                <a:graphicFrameLocks noGrp="1"/>
              </p:cNvGraphicFramePr>
              <p:nvPr>
                <p:extLst>
                  <p:ext uri="{D42A27DB-BD31-4B8C-83A1-F6EECF244321}">
                    <p14:modId xmlns:p14="http://schemas.microsoft.com/office/powerpoint/2010/main" val="164456019"/>
                  </p:ext>
                </p:extLst>
              </p:nvPr>
            </p:nvGraphicFramePr>
            <p:xfrm>
              <a:off x="8498263" y="2674516"/>
              <a:ext cx="1179512" cy="942391"/>
            </p:xfrm>
            <a:graphic>
              <a:graphicData uri="http://schemas.openxmlformats.org/drawingml/2006/table">
                <a:tbl>
                  <a:tblPr firstRow="1" bandRow="1">
                    <a:tableStyleId>{B301B821-A1FF-4177-AEE7-76D212191A09}</a:tableStyleId>
                  </a:tblPr>
                  <a:tblGrid>
                    <a:gridCol w="758444">
                      <a:extLst>
                        <a:ext uri="{9D8B030D-6E8A-4147-A177-3AD203B41FA5}">
                          <a16:colId xmlns:a16="http://schemas.microsoft.com/office/drawing/2014/main" val="2258612586"/>
                        </a:ext>
                      </a:extLst>
                    </a:gridCol>
                    <a:gridCol w="421068">
                      <a:extLst>
                        <a:ext uri="{9D8B030D-6E8A-4147-A177-3AD203B41FA5}">
                          <a16:colId xmlns:a16="http://schemas.microsoft.com/office/drawing/2014/main" val="281335253"/>
                        </a:ext>
                      </a:extLst>
                    </a:gridCol>
                  </a:tblGrid>
                  <a:tr h="330391">
                    <a:tc>
                      <a:txBody>
                        <a:bodyPr/>
                        <a:lstStyle/>
                        <a:p>
                          <a:endParaRPr lang="en-US"/>
                        </a:p>
                      </a:txBody>
                      <a:tcPr>
                        <a:blipFill>
                          <a:blip r:embed="rId3"/>
                          <a:stretch>
                            <a:fillRect l="-1667" t="-3846" r="-56667" b="-192308"/>
                          </a:stretch>
                        </a:blipFill>
                      </a:tcPr>
                    </a:tc>
                    <a:tc>
                      <a:txBody>
                        <a:bodyPr/>
                        <a:lstStyle/>
                        <a:p>
                          <a:endParaRPr lang="en-US"/>
                        </a:p>
                      </a:txBody>
                      <a:tcPr>
                        <a:blipFill>
                          <a:blip r:embed="rId3"/>
                          <a:stretch>
                            <a:fillRect l="-179412" t="-3846" b="-192308"/>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3"/>
                          <a:stretch>
                            <a:fillRect l="-1667" t="-108000" r="-56667" b="-100000"/>
                          </a:stretch>
                        </a:blipFill>
                      </a:tcPr>
                    </a:tc>
                    <a:tc>
                      <a:txBody>
                        <a:bodyPr/>
                        <a:lstStyle/>
                        <a:p>
                          <a:endParaRPr lang="en-US"/>
                        </a:p>
                      </a:txBody>
                      <a:tcPr>
                        <a:blipFill>
                          <a:blip r:embed="rId3"/>
                          <a:stretch>
                            <a:fillRect l="-179412" t="-108000" b="-100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3"/>
                          <a:stretch>
                            <a:fillRect l="-1667" t="-216667" r="-56667" b="-4167"/>
                          </a:stretch>
                        </a:blipFill>
                      </a:tcPr>
                    </a:tc>
                    <a:tc>
                      <a:txBody>
                        <a:bodyPr/>
                        <a:lstStyle/>
                        <a:p>
                          <a:endParaRPr lang="en-US"/>
                        </a:p>
                      </a:txBody>
                      <a:tcPr>
                        <a:blipFill>
                          <a:blip r:embed="rId3"/>
                          <a:stretch>
                            <a:fillRect l="-179412" t="-216667" b="-4167"/>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E3BB4E34-278F-3B49-840E-3C47CD7EE131}"/>
                  </a:ext>
                </a:extLst>
              </p:cNvPr>
              <p:cNvGraphicFramePr>
                <a:graphicFrameLocks noGrp="1"/>
              </p:cNvGraphicFramePr>
              <p:nvPr>
                <p:extLst>
                  <p:ext uri="{D42A27DB-BD31-4B8C-83A1-F6EECF244321}">
                    <p14:modId xmlns:p14="http://schemas.microsoft.com/office/powerpoint/2010/main" val="3918275520"/>
                  </p:ext>
                </p:extLst>
              </p:nvPr>
            </p:nvGraphicFramePr>
            <p:xfrm>
              <a:off x="10640865" y="2674516"/>
              <a:ext cx="1203135" cy="918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𝐸𝑝𝑖𝑑</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−20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5</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53" name="Table 52">
                <a:extLst>
                  <a:ext uri="{FF2B5EF4-FFF2-40B4-BE49-F238E27FC236}">
                    <a16:creationId xmlns:a16="http://schemas.microsoft.com/office/drawing/2014/main" id="{E3BB4E34-278F-3B49-840E-3C47CD7EE131}"/>
                  </a:ext>
                </a:extLst>
              </p:cNvPr>
              <p:cNvGraphicFramePr>
                <a:graphicFrameLocks noGrp="1"/>
              </p:cNvGraphicFramePr>
              <p:nvPr>
                <p:extLst>
                  <p:ext uri="{D42A27DB-BD31-4B8C-83A1-F6EECF244321}">
                    <p14:modId xmlns:p14="http://schemas.microsoft.com/office/powerpoint/2010/main" val="3918275520"/>
                  </p:ext>
                </p:extLst>
              </p:nvPr>
            </p:nvGraphicFramePr>
            <p:xfrm>
              <a:off x="10640865" y="2674516"/>
              <a:ext cx="1203135" cy="918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4"/>
                          <a:stretch>
                            <a:fillRect t="-4167" r="-84615" b="-208333"/>
                          </a:stretch>
                        </a:blipFill>
                      </a:tcPr>
                    </a:tc>
                    <a:tc>
                      <a:txBody>
                        <a:bodyPr/>
                        <a:lstStyle/>
                        <a:p>
                          <a:endParaRPr lang="en-US"/>
                        </a:p>
                      </a:txBody>
                      <a:tcPr>
                        <a:blipFill>
                          <a:blip r:embed="rId4"/>
                          <a:stretch>
                            <a:fillRect l="-118182" t="-4167" b="-2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4"/>
                          <a:stretch>
                            <a:fillRect t="-100000" r="-84615" b="-100000"/>
                          </a:stretch>
                        </a:blipFill>
                      </a:tcPr>
                    </a:tc>
                    <a:tc>
                      <a:txBody>
                        <a:bodyPr/>
                        <a:lstStyle/>
                        <a:p>
                          <a:endParaRPr lang="en-US"/>
                        </a:p>
                      </a:txBody>
                      <a:tcPr>
                        <a:blipFill>
                          <a:blip r:embed="rId4"/>
                          <a:stretch>
                            <a:fillRect l="-118182" t="-100000" b="-100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4"/>
                          <a:stretch>
                            <a:fillRect t="-208333" r="-84615" b="-4167"/>
                          </a:stretch>
                        </a:blipFill>
                      </a:tcPr>
                    </a:tc>
                    <a:tc>
                      <a:txBody>
                        <a:bodyPr/>
                        <a:lstStyle/>
                        <a:p>
                          <a:endParaRPr lang="en-US"/>
                        </a:p>
                      </a:txBody>
                      <a:tcPr>
                        <a:blipFill>
                          <a:blip r:embed="rId4"/>
                          <a:stretch>
                            <a:fillRect l="-118182" t="-208333" b="-4167"/>
                          </a:stretch>
                        </a:blipFill>
                      </a:tcPr>
                    </a:tc>
                    <a:extLst>
                      <a:ext uri="{0D108BD9-81ED-4DB2-BD59-A6C34878D82A}">
                        <a16:rowId xmlns:a16="http://schemas.microsoft.com/office/drawing/2014/main" val="100732356"/>
                      </a:ext>
                    </a:extLst>
                  </a:tr>
                </a:tbl>
              </a:graphicData>
            </a:graphic>
          </p:graphicFrame>
        </mc:Fallback>
      </mc:AlternateContent>
      <p:sp>
        <p:nvSpPr>
          <p:cNvPr id="44" name="Date Placeholder 43">
            <a:extLst>
              <a:ext uri="{FF2B5EF4-FFF2-40B4-BE49-F238E27FC236}">
                <a16:creationId xmlns:a16="http://schemas.microsoft.com/office/drawing/2014/main" id="{2CCB3215-9138-8B49-9F5D-BFD714EA0155}"/>
              </a:ext>
            </a:extLst>
          </p:cNvPr>
          <p:cNvSpPr>
            <a:spLocks noGrp="1"/>
          </p:cNvSpPr>
          <p:nvPr>
            <p:ph type="dt" sz="half" idx="2"/>
          </p:nvPr>
        </p:nvSpPr>
        <p:spPr/>
        <p:txBody>
          <a:bodyPr/>
          <a:lstStyle/>
          <a:p>
            <a:r>
              <a:rPr lang="de-DE" dirty="0"/>
              <a:t>Entscheidungstheorie</a:t>
            </a:r>
          </a:p>
        </p:txBody>
      </p:sp>
      <p:sp>
        <p:nvSpPr>
          <p:cNvPr id="48" name="Footer Placeholder 47">
            <a:extLst>
              <a:ext uri="{FF2B5EF4-FFF2-40B4-BE49-F238E27FC236}">
                <a16:creationId xmlns:a16="http://schemas.microsoft.com/office/drawing/2014/main" id="{DB403858-94C3-C947-B513-B7BDFBA6009C}"/>
              </a:ext>
            </a:extLst>
          </p:cNvPr>
          <p:cNvSpPr>
            <a:spLocks noGrp="1"/>
          </p:cNvSpPr>
          <p:nvPr>
            <p:ph type="ftr" sz="quarter" idx="3"/>
          </p:nvPr>
        </p:nvSpPr>
        <p:spPr/>
        <p:txBody>
          <a:bodyPr/>
          <a:lstStyle/>
          <a:p>
            <a:r>
              <a:rPr lang="de-DE" dirty="0"/>
              <a:t>Tanya Braun</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DCCFE74-3263-704F-89C9-5C437CBA2274}"/>
                  </a:ext>
                </a:extLst>
              </p:cNvPr>
              <p:cNvSpPr txBox="1"/>
              <p:nvPr/>
            </p:nvSpPr>
            <p:spPr>
              <a:xfrm>
                <a:off x="8391154"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54" name="TextBox 53">
                <a:extLst>
                  <a:ext uri="{FF2B5EF4-FFF2-40B4-BE49-F238E27FC236}">
                    <a16:creationId xmlns:a16="http://schemas.microsoft.com/office/drawing/2014/main" id="{5DCCFE74-3263-704F-89C9-5C437CBA2274}"/>
                  </a:ext>
                </a:extLst>
              </p:cNvPr>
              <p:cNvSpPr txBox="1">
                <a:spLocks noRot="1" noChangeAspect="1" noMove="1" noResize="1" noEditPoints="1" noAdjustHandles="1" noChangeArrowheads="1" noChangeShapeType="1" noTextEdit="1"/>
              </p:cNvSpPr>
              <p:nvPr/>
            </p:nvSpPr>
            <p:spPr>
              <a:xfrm>
                <a:off x="8391154"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55" name="Straight Connector 54">
            <a:extLst>
              <a:ext uri="{FF2B5EF4-FFF2-40B4-BE49-F238E27FC236}">
                <a16:creationId xmlns:a16="http://schemas.microsoft.com/office/drawing/2014/main" id="{B13834D0-93E0-D249-AEB4-E8E663E793E4}"/>
              </a:ext>
            </a:extLst>
          </p:cNvPr>
          <p:cNvCxnSpPr>
            <a:cxnSpLocks/>
            <a:stCxn id="54" idx="6"/>
            <a:endCxn id="79" idx="1"/>
          </p:cNvCxnSpPr>
          <p:nvPr/>
        </p:nvCxnSpPr>
        <p:spPr>
          <a:xfrm>
            <a:off x="9543154"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34A0EA-B6D3-F646-B8C8-0D21DBED2CFB}"/>
              </a:ext>
            </a:extLst>
          </p:cNvPr>
          <p:cNvCxnSpPr>
            <a:cxnSpLocks/>
            <a:stCxn id="79" idx="0"/>
            <a:endCxn id="63" idx="4"/>
          </p:cNvCxnSpPr>
          <p:nvPr/>
        </p:nvCxnSpPr>
        <p:spPr>
          <a:xfrm flipV="1">
            <a:off x="9967282"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A388981-C7E1-9949-8BEF-8617EDFDC549}"/>
              </a:ext>
            </a:extLst>
          </p:cNvPr>
          <p:cNvGrpSpPr/>
          <p:nvPr/>
        </p:nvGrpSpPr>
        <p:grpSpPr>
          <a:xfrm>
            <a:off x="9692604" y="4836274"/>
            <a:ext cx="346678" cy="364353"/>
            <a:chOff x="6795975" y="3836437"/>
            <a:chExt cx="346678" cy="364353"/>
          </a:xfrm>
        </p:grpSpPr>
        <p:sp>
          <p:nvSpPr>
            <p:cNvPr id="79" name="Rectangle 78">
              <a:extLst>
                <a:ext uri="{FF2B5EF4-FFF2-40B4-BE49-F238E27FC236}">
                  <a16:creationId xmlns:a16="http://schemas.microsoft.com/office/drawing/2014/main" id="{D1226ECE-55D4-4F44-B9B1-25C05720B1B4}"/>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EC61551-820C-234C-B0E1-60FDCF2D3712}"/>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58" name="Straight Connector 57">
            <a:extLst>
              <a:ext uri="{FF2B5EF4-FFF2-40B4-BE49-F238E27FC236}">
                <a16:creationId xmlns:a16="http://schemas.microsoft.com/office/drawing/2014/main" id="{C5013BDB-902C-CB49-B9D6-7DA9ABF36AF4}"/>
              </a:ext>
            </a:extLst>
          </p:cNvPr>
          <p:cNvCxnSpPr>
            <a:cxnSpLocks/>
            <a:stCxn id="63" idx="4"/>
            <a:endCxn id="77" idx="0"/>
          </p:cNvCxnSpPr>
          <p:nvPr/>
        </p:nvCxnSpPr>
        <p:spPr>
          <a:xfrm>
            <a:off x="10151225"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C94B45D-1AAD-8844-8077-4CB958931EAA}"/>
              </a:ext>
            </a:extLst>
          </p:cNvPr>
          <p:cNvCxnSpPr>
            <a:cxnSpLocks/>
            <a:stCxn id="64" idx="0"/>
            <a:endCxn id="77" idx="2"/>
          </p:cNvCxnSpPr>
          <p:nvPr/>
        </p:nvCxnSpPr>
        <p:spPr>
          <a:xfrm flipV="1">
            <a:off x="10151225"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B391704-9948-A54A-A056-CAE51C524C52}"/>
              </a:ext>
            </a:extLst>
          </p:cNvPr>
          <p:cNvCxnSpPr>
            <a:cxnSpLocks/>
            <a:stCxn id="77" idx="3"/>
            <a:endCxn id="62" idx="2"/>
          </p:cNvCxnSpPr>
          <p:nvPr/>
        </p:nvCxnSpPr>
        <p:spPr>
          <a:xfrm flipV="1">
            <a:off x="10408863"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1AEDE431-E150-CC4E-BBE4-6BFD054B1201}"/>
              </a:ext>
            </a:extLst>
          </p:cNvPr>
          <p:cNvGrpSpPr/>
          <p:nvPr/>
        </p:nvGrpSpPr>
        <p:grpSpPr>
          <a:xfrm>
            <a:off x="10264863" y="4836274"/>
            <a:ext cx="338219" cy="364679"/>
            <a:chOff x="7368234" y="3836437"/>
            <a:chExt cx="338219" cy="364679"/>
          </a:xfrm>
        </p:grpSpPr>
        <p:sp>
          <p:nvSpPr>
            <p:cNvPr id="77" name="Rectangle 76">
              <a:extLst>
                <a:ext uri="{FF2B5EF4-FFF2-40B4-BE49-F238E27FC236}">
                  <a16:creationId xmlns:a16="http://schemas.microsoft.com/office/drawing/2014/main" id="{CC2DACBA-34AC-134D-80B7-5E429380FB07}"/>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9F39989-82DB-9F42-9A30-FFF3FB646E59}"/>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14DC3D8-88EC-634E-BF70-CEFD87E2E88B}"/>
                  </a:ext>
                </a:extLst>
              </p:cNvPr>
              <p:cNvSpPr txBox="1"/>
              <p:nvPr/>
            </p:nvSpPr>
            <p:spPr>
              <a:xfrm>
                <a:off x="10692000"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62" name="TextBox 61">
                <a:extLst>
                  <a:ext uri="{FF2B5EF4-FFF2-40B4-BE49-F238E27FC236}">
                    <a16:creationId xmlns:a16="http://schemas.microsoft.com/office/drawing/2014/main" id="{914DC3D8-88EC-634E-BF70-CEFD87E2E88B}"/>
                  </a:ext>
                </a:extLst>
              </p:cNvPr>
              <p:cNvSpPr txBox="1">
                <a:spLocks noRot="1" noChangeAspect="1" noMove="1" noResize="1" noEditPoints="1" noAdjustHandles="1" noChangeArrowheads="1" noChangeShapeType="1" noTextEdit="1"/>
              </p:cNvSpPr>
              <p:nvPr/>
            </p:nvSpPr>
            <p:spPr>
              <a:xfrm>
                <a:off x="10692000"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6A6D028-06A5-6442-9B4D-638CFD938412}"/>
                  </a:ext>
                </a:extLst>
              </p:cNvPr>
              <p:cNvSpPr txBox="1"/>
              <p:nvPr/>
            </p:nvSpPr>
            <p:spPr>
              <a:xfrm>
                <a:off x="9575225"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63" name="TextBox 62">
                <a:extLst>
                  <a:ext uri="{FF2B5EF4-FFF2-40B4-BE49-F238E27FC236}">
                    <a16:creationId xmlns:a16="http://schemas.microsoft.com/office/drawing/2014/main" id="{66A6D028-06A5-6442-9B4D-638CFD938412}"/>
                  </a:ext>
                </a:extLst>
              </p:cNvPr>
              <p:cNvSpPr txBox="1">
                <a:spLocks noRot="1" noChangeAspect="1" noMove="1" noResize="1" noEditPoints="1" noAdjustHandles="1" noChangeArrowheads="1" noChangeShapeType="1" noTextEdit="1"/>
              </p:cNvSpPr>
              <p:nvPr/>
            </p:nvSpPr>
            <p:spPr>
              <a:xfrm>
                <a:off x="9575225"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A44136B-0C9E-1B47-95D8-AA952F44EF7D}"/>
                  </a:ext>
                </a:extLst>
              </p:cNvPr>
              <p:cNvSpPr txBox="1"/>
              <p:nvPr/>
            </p:nvSpPr>
            <p:spPr>
              <a:xfrm>
                <a:off x="9575225"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64" name="TextBox 63">
                <a:extLst>
                  <a:ext uri="{FF2B5EF4-FFF2-40B4-BE49-F238E27FC236}">
                    <a16:creationId xmlns:a16="http://schemas.microsoft.com/office/drawing/2014/main" id="{2A44136B-0C9E-1B47-95D8-AA952F44EF7D}"/>
                  </a:ext>
                </a:extLst>
              </p:cNvPr>
              <p:cNvSpPr txBox="1">
                <a:spLocks noRot="1" noChangeAspect="1" noMove="1" noResize="1" noEditPoints="1" noAdjustHandles="1" noChangeArrowheads="1" noChangeShapeType="1" noTextEdit="1"/>
              </p:cNvSpPr>
              <p:nvPr/>
            </p:nvSpPr>
            <p:spPr>
              <a:xfrm>
                <a:off x="9575225"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65" name="Straight Connector 64">
            <a:extLst>
              <a:ext uri="{FF2B5EF4-FFF2-40B4-BE49-F238E27FC236}">
                <a16:creationId xmlns:a16="http://schemas.microsoft.com/office/drawing/2014/main" id="{FEF6D8A9-8835-3D4A-B5E3-9E310960D343}"/>
              </a:ext>
            </a:extLst>
          </p:cNvPr>
          <p:cNvCxnSpPr>
            <a:cxnSpLocks/>
            <a:stCxn id="79" idx="2"/>
            <a:endCxn id="64" idx="0"/>
          </p:cNvCxnSpPr>
          <p:nvPr/>
        </p:nvCxnSpPr>
        <p:spPr>
          <a:xfrm>
            <a:off x="9967282"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7297542-C469-B94E-B9BE-D485B8F6CBEA}"/>
                  </a:ext>
                </a:extLst>
              </p:cNvPr>
              <p:cNvSpPr txBox="1"/>
              <p:nvPr/>
            </p:nvSpPr>
            <p:spPr>
              <a:xfrm>
                <a:off x="8391154"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66" name="TextBox 65">
                <a:extLst>
                  <a:ext uri="{FF2B5EF4-FFF2-40B4-BE49-F238E27FC236}">
                    <a16:creationId xmlns:a16="http://schemas.microsoft.com/office/drawing/2014/main" id="{87297542-C469-B94E-B9BE-D485B8F6CBEA}"/>
                  </a:ext>
                </a:extLst>
              </p:cNvPr>
              <p:cNvSpPr txBox="1">
                <a:spLocks noRot="1" noChangeAspect="1" noMove="1" noResize="1" noEditPoints="1" noAdjustHandles="1" noChangeArrowheads="1" noChangeShapeType="1" noTextEdit="1"/>
              </p:cNvSpPr>
              <p:nvPr/>
            </p:nvSpPr>
            <p:spPr>
              <a:xfrm>
                <a:off x="8391154"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12CA7F1-5867-CE47-B5F4-5E40279AA118}"/>
                  </a:ext>
                </a:extLst>
              </p:cNvPr>
              <p:cNvSpPr txBox="1"/>
              <p:nvPr/>
            </p:nvSpPr>
            <p:spPr>
              <a:xfrm>
                <a:off x="10692000"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67" name="TextBox 66">
                <a:extLst>
                  <a:ext uri="{FF2B5EF4-FFF2-40B4-BE49-F238E27FC236}">
                    <a16:creationId xmlns:a16="http://schemas.microsoft.com/office/drawing/2014/main" id="{012CA7F1-5867-CE47-B5F4-5E40279AA118}"/>
                  </a:ext>
                </a:extLst>
              </p:cNvPr>
              <p:cNvSpPr txBox="1">
                <a:spLocks noRot="1" noChangeAspect="1" noMove="1" noResize="1" noEditPoints="1" noAdjustHandles="1" noChangeArrowheads="1" noChangeShapeType="1" noTextEdit="1"/>
              </p:cNvSpPr>
              <p:nvPr/>
            </p:nvSpPr>
            <p:spPr>
              <a:xfrm>
                <a:off x="10692000"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68" name="Straight Connector 67">
            <a:extLst>
              <a:ext uri="{FF2B5EF4-FFF2-40B4-BE49-F238E27FC236}">
                <a16:creationId xmlns:a16="http://schemas.microsoft.com/office/drawing/2014/main" id="{C87BC3E0-A993-7E4E-A0B5-EB99D35BB1B7}"/>
              </a:ext>
            </a:extLst>
          </p:cNvPr>
          <p:cNvCxnSpPr>
            <a:cxnSpLocks/>
            <a:stCxn id="54" idx="0"/>
            <a:endCxn id="70" idx="2"/>
          </p:cNvCxnSpPr>
          <p:nvPr/>
        </p:nvCxnSpPr>
        <p:spPr>
          <a:xfrm flipV="1">
            <a:off x="8967154"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4B00391-F8CF-6647-83DF-58BCC1F79354}"/>
              </a:ext>
            </a:extLst>
          </p:cNvPr>
          <p:cNvCxnSpPr>
            <a:cxnSpLocks/>
            <a:stCxn id="70" idx="0"/>
            <a:endCxn id="66" idx="2"/>
          </p:cNvCxnSpPr>
          <p:nvPr/>
        </p:nvCxnSpPr>
        <p:spPr>
          <a:xfrm flipV="1">
            <a:off x="8967154"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D094B1CF-AEBA-A049-9579-64B9407C957A}"/>
              </a:ext>
            </a:extLst>
          </p:cNvPr>
          <p:cNvSpPr/>
          <p:nvPr/>
        </p:nvSpPr>
        <p:spPr>
          <a:xfrm>
            <a:off x="8895154"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71" name="Straight Connector 70">
            <a:extLst>
              <a:ext uri="{FF2B5EF4-FFF2-40B4-BE49-F238E27FC236}">
                <a16:creationId xmlns:a16="http://schemas.microsoft.com/office/drawing/2014/main" id="{DFCFA825-EE91-7447-B3FE-A53D938CBEC7}"/>
              </a:ext>
            </a:extLst>
          </p:cNvPr>
          <p:cNvCxnSpPr>
            <a:cxnSpLocks/>
            <a:stCxn id="66" idx="3"/>
            <a:endCxn id="74" idx="1"/>
          </p:cNvCxnSpPr>
          <p:nvPr/>
        </p:nvCxnSpPr>
        <p:spPr>
          <a:xfrm flipV="1">
            <a:off x="9543154"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776481-F871-574B-A232-3DC9688A1698}"/>
              </a:ext>
            </a:extLst>
          </p:cNvPr>
          <p:cNvCxnSpPr>
            <a:cxnSpLocks/>
            <a:stCxn id="63" idx="0"/>
            <a:endCxn id="74" idx="2"/>
          </p:cNvCxnSpPr>
          <p:nvPr/>
        </p:nvCxnSpPr>
        <p:spPr>
          <a:xfrm flipV="1">
            <a:off x="10151225"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0F01793-98FE-F543-AF73-EC9E2F16599C}"/>
              </a:ext>
            </a:extLst>
          </p:cNvPr>
          <p:cNvCxnSpPr>
            <a:cxnSpLocks/>
            <a:stCxn id="74" idx="3"/>
            <a:endCxn id="67" idx="1"/>
          </p:cNvCxnSpPr>
          <p:nvPr/>
        </p:nvCxnSpPr>
        <p:spPr>
          <a:xfrm>
            <a:off x="10223225"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97F06C7F-18DA-424E-BD9B-5C28146CDEF6}"/>
              </a:ext>
            </a:extLst>
          </p:cNvPr>
          <p:cNvSpPr/>
          <p:nvPr/>
        </p:nvSpPr>
        <p:spPr>
          <a:xfrm>
            <a:off x="10079225"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6997846B-CDDB-0A43-B96E-55998AF50077}"/>
                  </a:ext>
                </a:extLst>
              </p:cNvPr>
              <p:cNvSpPr txBox="1"/>
              <p:nvPr/>
            </p:nvSpPr>
            <p:spPr>
              <a:xfrm>
                <a:off x="10223225"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75" name="TextBox 74">
                <a:extLst>
                  <a:ext uri="{FF2B5EF4-FFF2-40B4-BE49-F238E27FC236}">
                    <a16:creationId xmlns:a16="http://schemas.microsoft.com/office/drawing/2014/main" id="{6997846B-CDDB-0A43-B96E-55998AF50077}"/>
                  </a:ext>
                </a:extLst>
              </p:cNvPr>
              <p:cNvSpPr txBox="1">
                <a:spLocks noRot="1" noChangeAspect="1" noMove="1" noResize="1" noEditPoints="1" noAdjustHandles="1" noChangeArrowheads="1" noChangeShapeType="1" noTextEdit="1"/>
              </p:cNvSpPr>
              <p:nvPr/>
            </p:nvSpPr>
            <p:spPr>
              <a:xfrm>
                <a:off x="10223225"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E97EB6-4B3B-0C43-A225-CFE189EF0DB2}"/>
                  </a:ext>
                </a:extLst>
              </p:cNvPr>
              <p:cNvSpPr txBox="1"/>
              <p:nvPr/>
            </p:nvSpPr>
            <p:spPr>
              <a:xfrm>
                <a:off x="9043322"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76" name="TextBox 75">
                <a:extLst>
                  <a:ext uri="{FF2B5EF4-FFF2-40B4-BE49-F238E27FC236}">
                    <a16:creationId xmlns:a16="http://schemas.microsoft.com/office/drawing/2014/main" id="{63E97EB6-4B3B-0C43-A225-CFE189EF0DB2}"/>
                  </a:ext>
                </a:extLst>
              </p:cNvPr>
              <p:cNvSpPr txBox="1">
                <a:spLocks noRot="1" noChangeAspect="1" noMove="1" noResize="1" noEditPoints="1" noAdjustHandles="1" noChangeArrowheads="1" noChangeShapeType="1" noTextEdit="1"/>
              </p:cNvSpPr>
              <p:nvPr/>
            </p:nvSpPr>
            <p:spPr>
              <a:xfrm>
                <a:off x="9043322" y="4337992"/>
                <a:ext cx="194219" cy="215444"/>
              </a:xfrm>
              <a:prstGeom prst="rect">
                <a:avLst/>
              </a:prstGeom>
              <a:blipFill>
                <a:blip r:embed="rId14"/>
                <a:stretch>
                  <a:fillRect l="-25000" r="-6250"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012E1E62-C74A-0940-9D35-55F4CE196717}"/>
                  </a:ext>
                </a:extLst>
              </p:cNvPr>
              <p:cNvGraphicFramePr>
                <a:graphicFrameLocks noGrp="1"/>
              </p:cNvGraphicFramePr>
              <p:nvPr>
                <p:extLst>
                  <p:ext uri="{D42A27DB-BD31-4B8C-83A1-F6EECF244321}">
                    <p14:modId xmlns:p14="http://schemas.microsoft.com/office/powerpoint/2010/main" val="2476706358"/>
                  </p:ext>
                </p:extLst>
              </p:nvPr>
            </p:nvGraphicFramePr>
            <p:xfrm>
              <a:off x="9769455" y="1093475"/>
              <a:ext cx="2074545" cy="1530000"/>
            </p:xfrm>
            <a:graphic>
              <a:graphicData uri="http://schemas.openxmlformats.org/drawingml/2006/table">
                <a:tbl>
                  <a:tblPr firstRow="1" bandRow="1">
                    <a:tableStyleId>{10A1B5D5-9B99-4C35-A422-299274C87663}</a:tableStyleId>
                  </a:tblPr>
                  <a:tblGrid>
                    <a:gridCol w="871410">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𝑅𝑒𝑠𝑡𝑟𝑖𝑐𝑡</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𝐸𝑝𝑖𝑑</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−20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5</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81" name="Table 80">
                <a:extLst>
                  <a:ext uri="{FF2B5EF4-FFF2-40B4-BE49-F238E27FC236}">
                    <a16:creationId xmlns:a16="http://schemas.microsoft.com/office/drawing/2014/main" id="{012E1E62-C74A-0940-9D35-55F4CE196717}"/>
                  </a:ext>
                </a:extLst>
              </p:cNvPr>
              <p:cNvGraphicFramePr>
                <a:graphicFrameLocks noGrp="1"/>
              </p:cNvGraphicFramePr>
              <p:nvPr>
                <p:extLst>
                  <p:ext uri="{D42A27DB-BD31-4B8C-83A1-F6EECF244321}">
                    <p14:modId xmlns:p14="http://schemas.microsoft.com/office/powerpoint/2010/main" val="2476706358"/>
                  </p:ext>
                </p:extLst>
              </p:nvPr>
            </p:nvGraphicFramePr>
            <p:xfrm>
              <a:off x="9769455" y="1093475"/>
              <a:ext cx="2074545" cy="1530000"/>
            </p:xfrm>
            <a:graphic>
              <a:graphicData uri="http://schemas.openxmlformats.org/drawingml/2006/table">
                <a:tbl>
                  <a:tblPr firstRow="1" bandRow="1">
                    <a:tableStyleId>{10A1B5D5-9B99-4C35-A422-299274C87663}</a:tableStyleId>
                  </a:tblPr>
                  <a:tblGrid>
                    <a:gridCol w="871410">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15"/>
                          <a:stretch>
                            <a:fillRect l="-1449" t="-4167" r="-137681" b="-404167"/>
                          </a:stretch>
                        </a:blipFill>
                      </a:tcPr>
                    </a:tc>
                    <a:tc>
                      <a:txBody>
                        <a:bodyPr/>
                        <a:lstStyle/>
                        <a:p>
                          <a:endParaRPr lang="en-US"/>
                        </a:p>
                      </a:txBody>
                      <a:tcPr>
                        <a:blipFill>
                          <a:blip r:embed="rId15"/>
                          <a:stretch>
                            <a:fillRect l="-137255" t="-4167" r="-86275" b="-404167"/>
                          </a:stretch>
                        </a:blipFill>
                      </a:tcPr>
                    </a:tc>
                    <a:tc>
                      <a:txBody>
                        <a:bodyPr/>
                        <a:lstStyle/>
                        <a:p>
                          <a:endParaRPr lang="en-US"/>
                        </a:p>
                      </a:txBody>
                      <a:tcPr>
                        <a:blipFill>
                          <a:blip r:embed="rId15"/>
                          <a:stretch>
                            <a:fillRect l="-275000" t="-4167"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5"/>
                          <a:stretch>
                            <a:fillRect l="-1449" t="-104167" r="-137681" b="-304167"/>
                          </a:stretch>
                        </a:blipFill>
                      </a:tcPr>
                    </a:tc>
                    <a:tc>
                      <a:txBody>
                        <a:bodyPr/>
                        <a:lstStyle/>
                        <a:p>
                          <a:endParaRPr lang="en-US"/>
                        </a:p>
                      </a:txBody>
                      <a:tcPr>
                        <a:blipFill>
                          <a:blip r:embed="rId15"/>
                          <a:stretch>
                            <a:fillRect l="-137255" t="-104167" r="-86275" b="-304167"/>
                          </a:stretch>
                        </a:blipFill>
                      </a:tcPr>
                    </a:tc>
                    <a:tc>
                      <a:txBody>
                        <a:bodyPr/>
                        <a:lstStyle/>
                        <a:p>
                          <a:endParaRPr lang="en-US"/>
                        </a:p>
                      </a:txBody>
                      <a:tcPr>
                        <a:blipFill>
                          <a:blip r:embed="rId15"/>
                          <a:stretch>
                            <a:fillRect l="-275000" t="-104167" b="-3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5"/>
                          <a:stretch>
                            <a:fillRect l="-1449" t="-196000" r="-137681" b="-192000"/>
                          </a:stretch>
                        </a:blipFill>
                      </a:tcPr>
                    </a:tc>
                    <a:tc>
                      <a:txBody>
                        <a:bodyPr/>
                        <a:lstStyle/>
                        <a:p>
                          <a:endParaRPr lang="en-US"/>
                        </a:p>
                      </a:txBody>
                      <a:tcPr>
                        <a:blipFill>
                          <a:blip r:embed="rId15"/>
                          <a:stretch>
                            <a:fillRect l="-137255" t="-196000" r="-86275" b="-192000"/>
                          </a:stretch>
                        </a:blipFill>
                      </a:tcPr>
                    </a:tc>
                    <a:tc>
                      <a:txBody>
                        <a:bodyPr/>
                        <a:lstStyle/>
                        <a:p>
                          <a:endParaRPr lang="en-US"/>
                        </a:p>
                      </a:txBody>
                      <a:tcPr>
                        <a:blipFill>
                          <a:blip r:embed="rId15"/>
                          <a:stretch>
                            <a:fillRect l="-275000" t="-196000" b="-192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15"/>
                          <a:stretch>
                            <a:fillRect l="-1449" t="-308333" r="-137681" b="-100000"/>
                          </a:stretch>
                        </a:blipFill>
                      </a:tcPr>
                    </a:tc>
                    <a:tc>
                      <a:txBody>
                        <a:bodyPr/>
                        <a:lstStyle/>
                        <a:p>
                          <a:endParaRPr lang="en-US"/>
                        </a:p>
                      </a:txBody>
                      <a:tcPr>
                        <a:blipFill>
                          <a:blip r:embed="rId15"/>
                          <a:stretch>
                            <a:fillRect l="-137255" t="-308333" r="-86275" b="-100000"/>
                          </a:stretch>
                        </a:blipFill>
                      </a:tcPr>
                    </a:tc>
                    <a:tc>
                      <a:txBody>
                        <a:bodyPr/>
                        <a:lstStyle/>
                        <a:p>
                          <a:endParaRPr lang="en-US"/>
                        </a:p>
                      </a:txBody>
                      <a:tcPr>
                        <a:blipFill>
                          <a:blip r:embed="rId15"/>
                          <a:stretch>
                            <a:fillRect l="-275000" t="-308333" b="-100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15"/>
                          <a:stretch>
                            <a:fillRect l="-1449" t="-408333" r="-137681"/>
                          </a:stretch>
                        </a:blipFill>
                      </a:tcPr>
                    </a:tc>
                    <a:tc>
                      <a:txBody>
                        <a:bodyPr/>
                        <a:lstStyle/>
                        <a:p>
                          <a:endParaRPr lang="en-US"/>
                        </a:p>
                      </a:txBody>
                      <a:tcPr>
                        <a:blipFill>
                          <a:blip r:embed="rId15"/>
                          <a:stretch>
                            <a:fillRect l="-137255" t="-408333" r="-86275"/>
                          </a:stretch>
                        </a:blipFill>
                      </a:tcPr>
                    </a:tc>
                    <a:tc>
                      <a:txBody>
                        <a:bodyPr/>
                        <a:lstStyle/>
                        <a:p>
                          <a:endParaRPr lang="en-US"/>
                        </a:p>
                      </a:txBody>
                      <a:tcPr>
                        <a:blipFill>
                          <a:blip r:embed="rId15"/>
                          <a:stretch>
                            <a:fillRect l="-275000" t="-408333"/>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2" name="Table 81">
                <a:extLst>
                  <a:ext uri="{FF2B5EF4-FFF2-40B4-BE49-F238E27FC236}">
                    <a16:creationId xmlns:a16="http://schemas.microsoft.com/office/drawing/2014/main" id="{A9023BC7-2C26-F347-82E2-C78C19BAD506}"/>
                  </a:ext>
                </a:extLst>
              </p:cNvPr>
              <p:cNvGraphicFramePr>
                <a:graphicFrameLocks noGrp="1"/>
              </p:cNvGraphicFramePr>
              <p:nvPr>
                <p:extLst>
                  <p:ext uri="{D42A27DB-BD31-4B8C-83A1-F6EECF244321}">
                    <p14:modId xmlns:p14="http://schemas.microsoft.com/office/powerpoint/2010/main" val="3747750453"/>
                  </p:ext>
                </p:extLst>
              </p:nvPr>
            </p:nvGraphicFramePr>
            <p:xfrm>
              <a:off x="7622090" y="1093460"/>
              <a:ext cx="2051875" cy="1530000"/>
            </p:xfrm>
            <a:graphic>
              <a:graphicData uri="http://schemas.openxmlformats.org/drawingml/2006/table">
                <a:tbl>
                  <a:tblPr firstRow="1" bandRow="1">
                    <a:tableStyleId>{B301B821-A1FF-4177-AEE7-76D212191A09}</a:tableStyleId>
                  </a:tblPr>
                  <a:tblGrid>
                    <a:gridCol w="871410">
                      <a:extLst>
                        <a:ext uri="{9D8B030D-6E8A-4147-A177-3AD203B41FA5}">
                          <a16:colId xmlns:a16="http://schemas.microsoft.com/office/drawing/2014/main" val="1319494561"/>
                        </a:ext>
                      </a:extLst>
                    </a:gridCol>
                    <a:gridCol w="758444">
                      <a:extLst>
                        <a:ext uri="{9D8B030D-6E8A-4147-A177-3AD203B41FA5}">
                          <a16:colId xmlns:a16="http://schemas.microsoft.com/office/drawing/2014/main" val="2258612586"/>
                        </a:ext>
                      </a:extLst>
                    </a:gridCol>
                    <a:gridCol w="422021">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𝑅𝑒𝑠𝑡𝑟𝑖𝑐𝑡</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𝑇𝑟𝑎𝑣𝑒𝑙</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en-GB" sz="1400" smtClean="0">
                                        <a:latin typeface="Cambria Math" panose="02040503050406030204" pitchFamily="18" charset="0"/>
                                      </a:rPr>
                                      <m:t>𝜙</m:t>
                                    </m:r>
                                  </m:e>
                                  <m:sub>
                                    <m:r>
                                      <a:rPr lang="de-DE" sz="1400" smtClean="0">
                                        <a:latin typeface="Cambria Math" panose="02040503050406030204" pitchFamily="18" charset="0"/>
                                      </a:rPr>
                                      <m:t>1</m:t>
                                    </m:r>
                                  </m:sub>
                                </m:sSub>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82" name="Table 81">
                <a:extLst>
                  <a:ext uri="{FF2B5EF4-FFF2-40B4-BE49-F238E27FC236}">
                    <a16:creationId xmlns:a16="http://schemas.microsoft.com/office/drawing/2014/main" id="{A9023BC7-2C26-F347-82E2-C78C19BAD506}"/>
                  </a:ext>
                </a:extLst>
              </p:cNvPr>
              <p:cNvGraphicFramePr>
                <a:graphicFrameLocks noGrp="1"/>
              </p:cNvGraphicFramePr>
              <p:nvPr>
                <p:extLst>
                  <p:ext uri="{D42A27DB-BD31-4B8C-83A1-F6EECF244321}">
                    <p14:modId xmlns:p14="http://schemas.microsoft.com/office/powerpoint/2010/main" val="3747750453"/>
                  </p:ext>
                </p:extLst>
              </p:nvPr>
            </p:nvGraphicFramePr>
            <p:xfrm>
              <a:off x="7622090" y="1093460"/>
              <a:ext cx="2051875" cy="1530000"/>
            </p:xfrm>
            <a:graphic>
              <a:graphicData uri="http://schemas.openxmlformats.org/drawingml/2006/table">
                <a:tbl>
                  <a:tblPr firstRow="1" bandRow="1">
                    <a:tableStyleId>{B301B821-A1FF-4177-AEE7-76D212191A09}</a:tableStyleId>
                  </a:tblPr>
                  <a:tblGrid>
                    <a:gridCol w="871410">
                      <a:extLst>
                        <a:ext uri="{9D8B030D-6E8A-4147-A177-3AD203B41FA5}">
                          <a16:colId xmlns:a16="http://schemas.microsoft.com/office/drawing/2014/main" val="1319494561"/>
                        </a:ext>
                      </a:extLst>
                    </a:gridCol>
                    <a:gridCol w="758444">
                      <a:extLst>
                        <a:ext uri="{9D8B030D-6E8A-4147-A177-3AD203B41FA5}">
                          <a16:colId xmlns:a16="http://schemas.microsoft.com/office/drawing/2014/main" val="2258612586"/>
                        </a:ext>
                      </a:extLst>
                    </a:gridCol>
                    <a:gridCol w="422021">
                      <a:extLst>
                        <a:ext uri="{9D8B030D-6E8A-4147-A177-3AD203B41FA5}">
                          <a16:colId xmlns:a16="http://schemas.microsoft.com/office/drawing/2014/main" val="281335253"/>
                        </a:ext>
                      </a:extLst>
                    </a:gridCol>
                  </a:tblGrid>
                  <a:tr h="306000">
                    <a:tc>
                      <a:txBody>
                        <a:bodyPr/>
                        <a:lstStyle/>
                        <a:p>
                          <a:endParaRPr lang="en-US"/>
                        </a:p>
                      </a:txBody>
                      <a:tcPr>
                        <a:blipFill>
                          <a:blip r:embed="rId16"/>
                          <a:stretch>
                            <a:fillRect l="-1449" t="-4167" r="-136232" b="-404167"/>
                          </a:stretch>
                        </a:blipFill>
                      </a:tcPr>
                    </a:tc>
                    <a:tc>
                      <a:txBody>
                        <a:bodyPr/>
                        <a:lstStyle/>
                        <a:p>
                          <a:endParaRPr lang="en-US"/>
                        </a:p>
                      </a:txBody>
                      <a:tcPr>
                        <a:blipFill>
                          <a:blip r:embed="rId16"/>
                          <a:stretch>
                            <a:fillRect l="-116667" t="-4167" r="-56667" b="-404167"/>
                          </a:stretch>
                        </a:blipFill>
                      </a:tcPr>
                    </a:tc>
                    <a:tc>
                      <a:txBody>
                        <a:bodyPr/>
                        <a:lstStyle/>
                        <a:p>
                          <a:endParaRPr lang="en-US"/>
                        </a:p>
                      </a:txBody>
                      <a:tcPr>
                        <a:blipFill>
                          <a:blip r:embed="rId16"/>
                          <a:stretch>
                            <a:fillRect l="-393939" t="-4167" r="-3030"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6"/>
                          <a:stretch>
                            <a:fillRect l="-1449" t="-104167" r="-136232" b="-304167"/>
                          </a:stretch>
                        </a:blipFill>
                      </a:tcPr>
                    </a:tc>
                    <a:tc>
                      <a:txBody>
                        <a:bodyPr/>
                        <a:lstStyle/>
                        <a:p>
                          <a:endParaRPr lang="en-US"/>
                        </a:p>
                      </a:txBody>
                      <a:tcPr>
                        <a:blipFill>
                          <a:blip r:embed="rId16"/>
                          <a:stretch>
                            <a:fillRect l="-116667" t="-104167" r="-56667" b="-304167"/>
                          </a:stretch>
                        </a:blipFill>
                      </a:tcPr>
                    </a:tc>
                    <a:tc>
                      <a:txBody>
                        <a:bodyPr/>
                        <a:lstStyle/>
                        <a:p>
                          <a:endParaRPr lang="en-US"/>
                        </a:p>
                      </a:txBody>
                      <a:tcPr>
                        <a:blipFill>
                          <a:blip r:embed="rId16"/>
                          <a:stretch>
                            <a:fillRect l="-393939" t="-104167" r="-3030" b="-3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6"/>
                          <a:stretch>
                            <a:fillRect l="-1449" t="-196000" r="-136232" b="-192000"/>
                          </a:stretch>
                        </a:blipFill>
                      </a:tcPr>
                    </a:tc>
                    <a:tc>
                      <a:txBody>
                        <a:bodyPr/>
                        <a:lstStyle/>
                        <a:p>
                          <a:endParaRPr lang="en-US"/>
                        </a:p>
                      </a:txBody>
                      <a:tcPr>
                        <a:blipFill>
                          <a:blip r:embed="rId16"/>
                          <a:stretch>
                            <a:fillRect l="-116667" t="-196000" r="-56667" b="-192000"/>
                          </a:stretch>
                        </a:blipFill>
                      </a:tcPr>
                    </a:tc>
                    <a:tc>
                      <a:txBody>
                        <a:bodyPr/>
                        <a:lstStyle/>
                        <a:p>
                          <a:endParaRPr lang="en-US"/>
                        </a:p>
                      </a:txBody>
                      <a:tcPr>
                        <a:blipFill>
                          <a:blip r:embed="rId16"/>
                          <a:stretch>
                            <a:fillRect l="-393939" t="-196000" r="-3030" b="-192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16"/>
                          <a:stretch>
                            <a:fillRect l="-1449" t="-308333" r="-136232" b="-100000"/>
                          </a:stretch>
                        </a:blipFill>
                      </a:tcPr>
                    </a:tc>
                    <a:tc>
                      <a:txBody>
                        <a:bodyPr/>
                        <a:lstStyle/>
                        <a:p>
                          <a:endParaRPr lang="en-US"/>
                        </a:p>
                      </a:txBody>
                      <a:tcPr>
                        <a:blipFill>
                          <a:blip r:embed="rId16"/>
                          <a:stretch>
                            <a:fillRect l="-116667" t="-308333" r="-56667" b="-100000"/>
                          </a:stretch>
                        </a:blipFill>
                      </a:tcPr>
                    </a:tc>
                    <a:tc>
                      <a:txBody>
                        <a:bodyPr/>
                        <a:lstStyle/>
                        <a:p>
                          <a:endParaRPr lang="en-US"/>
                        </a:p>
                      </a:txBody>
                      <a:tcPr>
                        <a:blipFill>
                          <a:blip r:embed="rId16"/>
                          <a:stretch>
                            <a:fillRect l="-393939" t="-308333" r="-3030" b="-100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16"/>
                          <a:stretch>
                            <a:fillRect l="-1449" t="-408333" r="-136232"/>
                          </a:stretch>
                        </a:blipFill>
                      </a:tcPr>
                    </a:tc>
                    <a:tc>
                      <a:txBody>
                        <a:bodyPr/>
                        <a:lstStyle/>
                        <a:p>
                          <a:endParaRPr lang="en-US"/>
                        </a:p>
                      </a:txBody>
                      <a:tcPr>
                        <a:blipFill>
                          <a:blip r:embed="rId16"/>
                          <a:stretch>
                            <a:fillRect l="-116667" t="-408333" r="-56667"/>
                          </a:stretch>
                        </a:blipFill>
                      </a:tcPr>
                    </a:tc>
                    <a:tc>
                      <a:txBody>
                        <a:bodyPr/>
                        <a:lstStyle/>
                        <a:p>
                          <a:endParaRPr lang="en-US"/>
                        </a:p>
                      </a:txBody>
                      <a:tcPr>
                        <a:blipFill>
                          <a:blip r:embed="rId16"/>
                          <a:stretch>
                            <a:fillRect l="-393939" t="-408333" r="-3030"/>
                          </a:stretch>
                        </a:blipFill>
                      </a:tcPr>
                    </a:tc>
                    <a:extLst>
                      <a:ext uri="{0D108BD9-81ED-4DB2-BD59-A6C34878D82A}">
                        <a16:rowId xmlns:a16="http://schemas.microsoft.com/office/drawing/2014/main" val="100732356"/>
                      </a:ext>
                    </a:extLst>
                  </a:tr>
                </a:tbl>
              </a:graphicData>
            </a:graphic>
          </p:graphicFrame>
        </mc:Fallback>
      </mc:AlternateContent>
      <p:cxnSp>
        <p:nvCxnSpPr>
          <p:cNvPr id="50" name="Straight Connector 49">
            <a:extLst>
              <a:ext uri="{FF2B5EF4-FFF2-40B4-BE49-F238E27FC236}">
                <a16:creationId xmlns:a16="http://schemas.microsoft.com/office/drawing/2014/main" id="{615D25F2-5E8B-3545-9160-4F86D5602BAD}"/>
              </a:ext>
            </a:extLst>
          </p:cNvPr>
          <p:cNvCxnSpPr/>
          <p:nvPr/>
        </p:nvCxnSpPr>
        <p:spPr>
          <a:xfrm>
            <a:off x="7622090" y="1563554"/>
            <a:ext cx="20518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C2E805D-C55C-F744-B258-EA09F132F21C}"/>
              </a:ext>
            </a:extLst>
          </p:cNvPr>
          <p:cNvCxnSpPr/>
          <p:nvPr/>
        </p:nvCxnSpPr>
        <p:spPr>
          <a:xfrm>
            <a:off x="7622090" y="1876497"/>
            <a:ext cx="20518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62CFD03-0270-2B4A-A95E-15D1A0F54173}"/>
              </a:ext>
            </a:extLst>
          </p:cNvPr>
          <p:cNvCxnSpPr/>
          <p:nvPr/>
        </p:nvCxnSpPr>
        <p:spPr>
          <a:xfrm>
            <a:off x="9792125" y="1563554"/>
            <a:ext cx="20518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560A4E2-F0BE-BF41-8C0F-B95D729FC8AC}"/>
              </a:ext>
            </a:extLst>
          </p:cNvPr>
          <p:cNvCxnSpPr/>
          <p:nvPr/>
        </p:nvCxnSpPr>
        <p:spPr>
          <a:xfrm>
            <a:off x="9792125" y="1876497"/>
            <a:ext cx="20518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E8C6E2E-C1CF-9A43-A35F-50193C557AFC}"/>
              </a:ext>
            </a:extLst>
          </p:cNvPr>
          <p:cNvCxnSpPr>
            <a:cxnSpLocks/>
          </p:cNvCxnSpPr>
          <p:nvPr/>
        </p:nvCxnSpPr>
        <p:spPr>
          <a:xfrm>
            <a:off x="8032611" y="1093460"/>
            <a:ext cx="0" cy="153000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DDA478-4694-814E-A5A2-24D4514E4296}"/>
              </a:ext>
            </a:extLst>
          </p:cNvPr>
          <p:cNvCxnSpPr>
            <a:cxnSpLocks/>
          </p:cNvCxnSpPr>
          <p:nvPr/>
        </p:nvCxnSpPr>
        <p:spPr>
          <a:xfrm>
            <a:off x="10186125" y="1093460"/>
            <a:ext cx="0" cy="153000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964BBB1-2775-4244-8BEE-6D19CD75037F}"/>
                  </a:ext>
                </a:extLst>
              </p:cNvPr>
              <p:cNvSpPr/>
              <p:nvPr/>
            </p:nvSpPr>
            <p:spPr>
              <a:xfrm>
                <a:off x="10200109" y="3825234"/>
                <a:ext cx="31874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 </m:t>
                          </m:r>
                        </m:e>
                        <m:sup>
                          <m:r>
                            <a:rPr lang="de-DE" sz="1400" b="0" i="1" smtClean="0">
                              <a:latin typeface="Cambria Math" panose="02040503050406030204" pitchFamily="18" charset="0"/>
                            </a:rPr>
                            <m:t>′</m:t>
                          </m:r>
                        </m:sup>
                      </m:sSup>
                    </m:oMath>
                  </m:oMathPara>
                </a14:m>
                <a:endParaRPr lang="de-DE" sz="1400" dirty="0"/>
              </a:p>
            </p:txBody>
          </p:sp>
        </mc:Choice>
        <mc:Fallback xmlns="">
          <p:sp>
            <p:nvSpPr>
              <p:cNvPr id="5" name="Rectangle 4">
                <a:extLst>
                  <a:ext uri="{FF2B5EF4-FFF2-40B4-BE49-F238E27FC236}">
                    <a16:creationId xmlns:a16="http://schemas.microsoft.com/office/drawing/2014/main" id="{4964BBB1-2775-4244-8BEE-6D19CD75037F}"/>
                  </a:ext>
                </a:extLst>
              </p:cNvPr>
              <p:cNvSpPr>
                <a:spLocks noRot="1" noChangeAspect="1" noMove="1" noResize="1" noEditPoints="1" noAdjustHandles="1" noChangeArrowheads="1" noChangeShapeType="1" noTextEdit="1"/>
              </p:cNvSpPr>
              <p:nvPr/>
            </p:nvSpPr>
            <p:spPr>
              <a:xfrm>
                <a:off x="10200109" y="3825234"/>
                <a:ext cx="318741" cy="307777"/>
              </a:xfrm>
              <a:prstGeom prst="rect">
                <a:avLst/>
              </a:prstGeom>
              <a:blipFill>
                <a:blip r:embed="rId17"/>
                <a:stretch>
                  <a:fillRect b="-12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5F025AB7-F755-B842-81D4-611ABB0710EA}"/>
                  </a:ext>
                </a:extLst>
              </p:cNvPr>
              <p:cNvSpPr/>
              <p:nvPr/>
            </p:nvSpPr>
            <p:spPr>
              <a:xfrm>
                <a:off x="9022096" y="4287672"/>
                <a:ext cx="31874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 </m:t>
                          </m:r>
                        </m:e>
                        <m:sup>
                          <m:r>
                            <a:rPr lang="de-DE" sz="1400" b="0" i="1" smtClean="0">
                              <a:latin typeface="Cambria Math" panose="02040503050406030204" pitchFamily="18" charset="0"/>
                            </a:rPr>
                            <m:t>′</m:t>
                          </m:r>
                        </m:sup>
                      </m:sSup>
                    </m:oMath>
                  </m:oMathPara>
                </a14:m>
                <a:endParaRPr lang="de-DE" sz="1400" dirty="0"/>
              </a:p>
            </p:txBody>
          </p:sp>
        </mc:Choice>
        <mc:Fallback xmlns="">
          <p:sp>
            <p:nvSpPr>
              <p:cNvPr id="135" name="Rectangle 134">
                <a:extLst>
                  <a:ext uri="{FF2B5EF4-FFF2-40B4-BE49-F238E27FC236}">
                    <a16:creationId xmlns:a16="http://schemas.microsoft.com/office/drawing/2014/main" id="{5F025AB7-F755-B842-81D4-611ABB0710EA}"/>
                  </a:ext>
                </a:extLst>
              </p:cNvPr>
              <p:cNvSpPr>
                <a:spLocks noRot="1" noChangeAspect="1" noMove="1" noResize="1" noEditPoints="1" noAdjustHandles="1" noChangeArrowheads="1" noChangeShapeType="1" noTextEdit="1"/>
              </p:cNvSpPr>
              <p:nvPr/>
            </p:nvSpPr>
            <p:spPr>
              <a:xfrm>
                <a:off x="9022096" y="4287672"/>
                <a:ext cx="318741" cy="307777"/>
              </a:xfrm>
              <a:prstGeom prst="rect">
                <a:avLst/>
              </a:prstGeom>
              <a:blipFill>
                <a:blip r:embed="rId18"/>
                <a:stretch>
                  <a:fillRect b="-8000"/>
                </a:stretch>
              </a:blipFill>
            </p:spPr>
            <p:txBody>
              <a:bodyPr/>
              <a:lstStyle/>
              <a:p>
                <a:r>
                  <a:rPr lang="de-DE">
                    <a:noFill/>
                  </a:rPr>
                  <a:t> </a:t>
                </a:r>
              </a:p>
            </p:txBody>
          </p:sp>
        </mc:Fallback>
      </mc:AlternateContent>
    </p:spTree>
    <p:extLst>
      <p:ext uri="{BB962C8B-B14F-4D97-AF65-F5344CB8AC3E}">
        <p14:creationId xmlns:p14="http://schemas.microsoft.com/office/powerpoint/2010/main" val="20876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7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5" grpId="0"/>
      <p:bldP spid="1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a:xfrm>
            <a:off x="359999" y="904868"/>
            <a:ext cx="11484001" cy="575329"/>
          </a:xfrm>
        </p:spPr>
        <p:txBody>
          <a:bodyPr>
            <a:normAutofit/>
          </a:bodyPr>
          <a:lstStyle/>
          <a:p>
            <a:r>
              <a:rPr lang="de-DE" dirty="0"/>
              <a:t>Semantik des Entscheidungsmodells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999" y="1665066"/>
                <a:ext cx="11484001" cy="4240848"/>
              </a:xfrm>
            </p:spPr>
            <p:txBody>
              <a:bodyPr>
                <a:normAutofit/>
              </a:bodyPr>
              <a:lstStyle/>
              <a:p>
                <a:r>
                  <a:rPr lang="de-DE" dirty="0">
                    <a:solidFill>
                      <a:schemeClr val="accent1"/>
                    </a:solidFill>
                  </a:rPr>
                  <a:t>Semantik</a:t>
                </a:r>
                <a:r>
                  <a:rPr lang="de-DE" dirty="0"/>
                  <a:t> eines Entscheidungsmodelle </a:t>
                </a:r>
                <a14:m>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𝑈</m:t>
                            </m:r>
                          </m:sub>
                        </m:sSub>
                      </m:e>
                    </m:d>
                  </m:oMath>
                </a14:m>
                <a:r>
                  <a:rPr lang="de-DE" dirty="0"/>
                  <a:t> über Entscheidungsvariablen </a:t>
                </a:r>
                <a14:m>
                  <m:oMath xmlns:m="http://schemas.openxmlformats.org/officeDocument/2006/math">
                    <m:r>
                      <a:rPr lang="de-DE" b="1" i="1">
                        <a:latin typeface="Cambria Math" panose="02040503050406030204" pitchFamily="18" charset="0"/>
                      </a:rPr>
                      <m:t>𝑫</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𝐷</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𝐷</m:t>
                            </m:r>
                          </m:e>
                          <m:sub>
                            <m:r>
                              <a:rPr lang="de-DE" i="1">
                                <a:latin typeface="Cambria Math" panose="02040503050406030204" pitchFamily="18" charset="0"/>
                              </a:rPr>
                              <m:t>𝑘</m:t>
                            </m:r>
                          </m:sub>
                        </m:sSub>
                      </m:e>
                    </m:d>
                  </m:oMath>
                </a14:m>
                <a:r>
                  <a:rPr lang="de-DE" dirty="0"/>
                  <a:t> und verbleibende Zufallsvariablen </a:t>
                </a:r>
                <a14:m>
                  <m:oMath xmlns:m="http://schemas.openxmlformats.org/officeDocument/2006/math">
                    <m:r>
                      <a:rPr lang="de-DE" b="1" i="1" smtClean="0">
                        <a:latin typeface="Cambria Math" panose="02040503050406030204" pitchFamily="18" charset="0"/>
                      </a:rPr>
                      <m:t>𝑽</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𝑉</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𝑙</m:t>
                            </m:r>
                          </m:sub>
                        </m:sSub>
                      </m:e>
                    </m:d>
                  </m:oMath>
                </a14:m>
                <a:endParaRPr lang="de-DE" dirty="0"/>
              </a:p>
              <a:p>
                <a:pPr lvl="1"/>
                <a:r>
                  <a:rPr lang="de-DE" dirty="0"/>
                  <a:t>Gegeben Aktionszuweisung </a:t>
                </a:r>
                <a14:m>
                  <m:oMath xmlns:m="http://schemas.openxmlformats.org/officeDocument/2006/math">
                    <m:r>
                      <a:rPr lang="de-DE" b="1" i="1" smtClean="0">
                        <a:latin typeface="Cambria Math" panose="02040503050406030204" pitchFamily="18" charset="0"/>
                      </a:rPr>
                      <m:t>𝒅</m:t>
                    </m:r>
                  </m:oMath>
                </a14:m>
                <a:r>
                  <a:rPr lang="de-DE" dirty="0"/>
                  <a:t> für </a:t>
                </a:r>
                <a14:m>
                  <m:oMath xmlns:m="http://schemas.openxmlformats.org/officeDocument/2006/math">
                    <m:r>
                      <a:rPr lang="de-DE" b="1" i="1" smtClean="0">
                        <a:latin typeface="Cambria Math" panose="02040503050406030204" pitchFamily="18" charset="0"/>
                      </a:rPr>
                      <m:t>𝑫</m:t>
                    </m:r>
                  </m:oMath>
                </a14:m>
                <a:r>
                  <a:rPr lang="de-DE" dirty="0"/>
                  <a:t> ➝ Müssen immer gesetzt sein (keine Nicht-Entscheidung!)</a:t>
                </a:r>
              </a:p>
              <a:p>
                <a:pPr lvl="1"/>
                <a:r>
                  <a:rPr lang="de-DE" dirty="0"/>
                  <a:t>Vollständige gemeinsame Wahrscheinlichkeitsverteilung der Nicht-Nutzenfaktoren</a:t>
                </a:r>
              </a:p>
              <a:p>
                <a:pPr lvl="1"/>
                <a:endParaRPr lang="de-DE" dirty="0"/>
              </a:p>
              <a:p>
                <a:pPr lvl="1"/>
                <a:endParaRPr lang="de-DE" dirty="0"/>
              </a:p>
              <a:p>
                <a:pPr lvl="1"/>
                <a:endParaRPr lang="de-DE" dirty="0"/>
              </a:p>
              <a:p>
                <a:pPr lvl="1"/>
                <a:endParaRPr lang="de-DE" dirty="0"/>
              </a:p>
              <a:p>
                <a:pPr lvl="1"/>
                <a:endParaRPr lang="de-DE" dirty="0"/>
              </a:p>
              <a:p>
                <a:pPr lvl="1"/>
                <a:endParaRPr lang="de-DE" dirty="0"/>
              </a:p>
              <a:p>
                <a:pPr lvl="2"/>
                <a:r>
                  <a:rPr lang="de-DE" dirty="0"/>
                  <a:t>Nutzenfaktoren irrelevant für probabilistisches Verhalten</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999" y="1665066"/>
                <a:ext cx="11484001" cy="4240848"/>
              </a:xfrm>
              <a:blipFill>
                <a:blip r:embed="rId2"/>
                <a:stretch>
                  <a:fillRect l="-1435" t="-2687" r="-1104"/>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a:xfrm>
            <a:off x="11124000" y="6172448"/>
            <a:ext cx="720000" cy="360000"/>
          </a:xfrm>
        </p:spPr>
        <p:txBody>
          <a:bodyPr/>
          <a:lstStyle/>
          <a:p>
            <a:fld id="{67C9959E-8E6B-B04C-9955-EA096F41CA7A}" type="slidenum">
              <a:rPr lang="de-DE" smtClean="0"/>
              <a:t>38</a:t>
            </a:fld>
            <a:endParaRPr lang="de-DE"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1B52DB-8BF1-C446-8841-CA0E79C5F692}"/>
                  </a:ext>
                </a:extLst>
              </p:cNvPr>
              <p:cNvSpPr/>
              <p:nvPr/>
            </p:nvSpPr>
            <p:spPr>
              <a:xfrm>
                <a:off x="1116220" y="3232813"/>
                <a:ext cx="5554340" cy="1980607"/>
              </a:xfrm>
              <a:prstGeom prst="rect">
                <a:avLst/>
              </a:prstGeom>
            </p:spPr>
            <p:txBody>
              <a:bodyPr wrap="square">
                <a:spAutoFit/>
              </a:bodyPr>
              <a:lstStyle/>
              <a:p>
                <a:pPr marL="6350" lvl="1"/>
                <a14:m>
                  <m:oMathPara xmlns:m="http://schemas.openxmlformats.org/officeDocument/2006/math">
                    <m:oMathParaPr>
                      <m:jc m:val="centerGroup"/>
                    </m:oMathParaPr>
                    <m:oMath xmlns:m="http://schemas.openxmlformats.org/officeDocument/2006/math">
                      <m:sSub>
                        <m:sSubPr>
                          <m:ctrlPr>
                            <a:rPr lang="de-DE" sz="2400" i="1" smtClean="0">
                              <a:latin typeface="Cambria Math" panose="02040503050406030204" pitchFamily="18" charset="0"/>
                            </a:rPr>
                          </m:ctrlPr>
                        </m:sSubPr>
                        <m:e>
                          <m:r>
                            <a:rPr lang="de-DE" sz="2400" i="1">
                              <a:latin typeface="Cambria Math" panose="02040503050406030204" pitchFamily="18" charset="0"/>
                            </a:rPr>
                            <m:t>𝑃</m:t>
                          </m:r>
                        </m:e>
                        <m:sub>
                          <m:r>
                            <a:rPr lang="de-DE" sz="2400" b="0" i="1" smtClean="0">
                              <a:latin typeface="Cambria Math" panose="02040503050406030204" pitchFamily="18" charset="0"/>
                            </a:rPr>
                            <m:t>𝑀</m:t>
                          </m:r>
                        </m:sub>
                      </m:sSub>
                      <m:d>
                        <m:dPr>
                          <m:begChr m:val="["/>
                          <m:endChr m:val="]"/>
                          <m:ctrlPr>
                            <a:rPr lang="de-DE" sz="2400" i="1">
                              <a:latin typeface="Cambria Math" panose="02040503050406030204" pitchFamily="18" charset="0"/>
                            </a:rPr>
                          </m:ctrlPr>
                        </m:dPr>
                        <m:e>
                          <m:r>
                            <a:rPr lang="de-DE" sz="2400" b="1" i="1" smtClean="0">
                              <a:latin typeface="Cambria Math" panose="02040503050406030204" pitchFamily="18" charset="0"/>
                            </a:rPr>
                            <m:t>𝒅</m:t>
                          </m:r>
                        </m:e>
                      </m:d>
                      <m:r>
                        <a:rPr lang="de-DE" sz="2400" i="1">
                          <a:latin typeface="Cambria Math" panose="02040503050406030204" pitchFamily="18" charset="0"/>
                        </a:rPr>
                        <m:t>= </m:t>
                      </m:r>
                      <m:f>
                        <m:fPr>
                          <m:ctrlPr>
                            <a:rPr lang="de-DE" sz="2400" i="1">
                              <a:latin typeface="Cambria Math" panose="02040503050406030204" pitchFamily="18" charset="0"/>
                            </a:rPr>
                          </m:ctrlPr>
                        </m:fPr>
                        <m:num>
                          <m:r>
                            <a:rPr lang="de-DE" sz="2400" i="1">
                              <a:latin typeface="Cambria Math" panose="02040503050406030204" pitchFamily="18" charset="0"/>
                            </a:rPr>
                            <m:t>1</m:t>
                          </m:r>
                        </m:num>
                        <m:den>
                          <m:r>
                            <a:rPr lang="de-DE" sz="2400" i="1">
                              <a:latin typeface="Cambria Math" panose="02040503050406030204" pitchFamily="18" charset="0"/>
                            </a:rPr>
                            <m:t>𝑍</m:t>
                          </m:r>
                        </m:den>
                      </m:f>
                      <m:nary>
                        <m:naryPr>
                          <m:chr m:val="∏"/>
                          <m:supHide m:val="on"/>
                          <m:ctrlPr>
                            <a:rPr lang="de-DE" sz="2400" i="1">
                              <a:latin typeface="Cambria Math" panose="02040503050406030204" pitchFamily="18" charset="0"/>
                            </a:rPr>
                          </m:ctrlPr>
                        </m:naryPr>
                        <m:sub>
                          <m:r>
                            <a:rPr lang="de-DE" sz="2400" b="0" i="1" smtClean="0">
                              <a:latin typeface="Cambria Math" panose="02040503050406030204" pitchFamily="18" charset="0"/>
                            </a:rPr>
                            <m:t>𝑚</m:t>
                          </m:r>
                          <m:r>
                            <a:rPr lang="de-DE" sz="2400" i="1">
                              <a:latin typeface="Cambria Math" panose="02040503050406030204" pitchFamily="18" charset="0"/>
                              <a:ea typeface="Cambria Math" panose="02040503050406030204" pitchFamily="18" charset="0"/>
                            </a:rPr>
                            <m:t>∈</m:t>
                          </m:r>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𝑀</m:t>
                              </m:r>
                            </m:e>
                            <m:sub>
                              <m:r>
                                <a:rPr lang="de-DE" sz="2400" b="1" i="1" smtClean="0">
                                  <a:latin typeface="Cambria Math" panose="02040503050406030204" pitchFamily="18" charset="0"/>
                                  <a:ea typeface="Cambria Math" panose="02040503050406030204" pitchFamily="18" charset="0"/>
                                </a:rPr>
                                <m:t>𝒅</m:t>
                              </m:r>
                            </m:sub>
                          </m:sSub>
                          <m:r>
                            <a:rPr lang="de-DE" sz="2400" b="0" i="1" smtClean="0">
                              <a:latin typeface="Cambria Math" panose="02040503050406030204" pitchFamily="18" charset="0"/>
                              <a:ea typeface="Cambria Math" panose="02040503050406030204" pitchFamily="18" charset="0"/>
                            </a:rPr>
                            <m:t>∖</m:t>
                          </m:r>
                          <m:d>
                            <m:dPr>
                              <m:begChr m:val="{"/>
                              <m:endChr m:val="}"/>
                              <m:ctrlPr>
                                <a:rPr lang="de-DE" sz="2400" b="0" i="1" smtClean="0">
                                  <a:latin typeface="Cambria Math" panose="02040503050406030204" pitchFamily="18" charset="0"/>
                                  <a:ea typeface="Cambria Math" panose="02040503050406030204" pitchFamily="18" charset="0"/>
                                </a:rPr>
                              </m:ctrlPr>
                            </m:dPr>
                            <m:e>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𝑚</m:t>
                                  </m:r>
                                </m:e>
                                <m:sub>
                                  <m:r>
                                    <a:rPr lang="de-DE" sz="2400" b="0" i="1" smtClean="0">
                                      <a:latin typeface="Cambria Math" panose="02040503050406030204" pitchFamily="18" charset="0"/>
                                      <a:ea typeface="Cambria Math" panose="02040503050406030204" pitchFamily="18" charset="0"/>
                                    </a:rPr>
                                    <m:t>𝑈</m:t>
                                  </m:r>
                                </m:sub>
                              </m:sSub>
                            </m:e>
                          </m:d>
                        </m:sub>
                        <m:sup/>
                        <m:e>
                          <m:r>
                            <a:rPr lang="de-DE" sz="2400" b="0" i="1" smtClean="0">
                              <a:latin typeface="Cambria Math" panose="02040503050406030204" pitchFamily="18" charset="0"/>
                              <a:ea typeface="Cambria Math" panose="02040503050406030204" pitchFamily="18" charset="0"/>
                            </a:rPr>
                            <m:t>𝑚</m:t>
                          </m:r>
                        </m:e>
                      </m:nary>
                      <m:r>
                        <a:rPr lang="de-DE" sz="2400" b="1" i="1">
                          <a:latin typeface="Cambria Math" panose="02040503050406030204" pitchFamily="18" charset="0"/>
                        </a:rPr>
                        <m:t>=</m:t>
                      </m:r>
                      <m:sSub>
                        <m:sSubPr>
                          <m:ctrlPr>
                            <a:rPr lang="de-DE" sz="2400" b="1" i="1">
                              <a:latin typeface="Cambria Math" panose="02040503050406030204" pitchFamily="18" charset="0"/>
                            </a:rPr>
                          </m:ctrlPr>
                        </m:sSubPr>
                        <m:e>
                          <m:r>
                            <a:rPr lang="de-DE" sz="2400" b="1" i="1">
                              <a:latin typeface="Cambria Math" panose="02040503050406030204" pitchFamily="18" charset="0"/>
                            </a:rPr>
                            <m:t>𝑷</m:t>
                          </m:r>
                        </m:e>
                        <m:sub>
                          <m:sSub>
                            <m:sSubPr>
                              <m:ctrlPr>
                                <a:rPr lang="de-DE" sz="2400" i="1">
                                  <a:latin typeface="Cambria Math" panose="02040503050406030204" pitchFamily="18" charset="0"/>
                                </a:rPr>
                              </m:ctrlPr>
                            </m:sSubPr>
                            <m:e>
                              <m:r>
                                <a:rPr lang="de-DE" sz="2400" i="1">
                                  <a:latin typeface="Cambria Math" panose="02040503050406030204" pitchFamily="18" charset="0"/>
                                </a:rPr>
                                <m:t>𝑀</m:t>
                              </m:r>
                            </m:e>
                            <m:sub>
                              <m:r>
                                <a:rPr lang="de-DE" sz="2400" b="1" i="1">
                                  <a:latin typeface="Cambria Math" panose="02040503050406030204" pitchFamily="18" charset="0"/>
                                </a:rPr>
                                <m:t>𝒅</m:t>
                              </m:r>
                            </m:sub>
                          </m:sSub>
                        </m:sub>
                      </m:sSub>
                    </m:oMath>
                  </m:oMathPara>
                </a14:m>
                <a:endParaRPr lang="de-DE" sz="2400" i="1" dirty="0">
                  <a:latin typeface="Cambria Math" panose="02040503050406030204" pitchFamily="18" charset="0"/>
                  <a:ea typeface="Cambria Math" panose="02040503050406030204" pitchFamily="18" charset="0"/>
                </a:endParaRPr>
              </a:p>
              <a:p>
                <a:pPr marL="6350" lvl="1"/>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𝑍</m:t>
                      </m:r>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sSub>
                            <m:sSubPr>
                              <m:ctrlPr>
                                <a:rPr lang="de-DE" sz="2400" i="1">
                                  <a:latin typeface="Cambria Math" panose="02040503050406030204" pitchFamily="18" charset="0"/>
                                </a:rPr>
                              </m:ctrlPr>
                            </m:sSubPr>
                            <m:e>
                              <m:r>
                                <a:rPr lang="de-DE" sz="2400" i="1">
                                  <a:latin typeface="Cambria Math" panose="02040503050406030204" pitchFamily="18" charset="0"/>
                                </a:rPr>
                                <m:t>𝑟</m:t>
                              </m:r>
                            </m:e>
                            <m:sub>
                              <m:r>
                                <a:rPr lang="de-DE" sz="2400" i="1">
                                  <a:latin typeface="Cambria Math" panose="02040503050406030204" pitchFamily="18" charset="0"/>
                                </a:rPr>
                                <m:t>1</m:t>
                              </m:r>
                            </m:sub>
                          </m:sSub>
                          <m:r>
                            <a:rPr lang="de-DE" sz="2400" i="1">
                              <a:latin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Val</m:t>
                          </m:r>
                          <m:r>
                            <a:rPr lang="de-DE" sz="2400" i="1">
                              <a:latin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rPr>
                                <m:t>𝑉</m:t>
                              </m:r>
                            </m:e>
                            <m:sub>
                              <m:r>
                                <a:rPr lang="de-DE" sz="2400" i="1">
                                  <a:latin typeface="Cambria Math" panose="02040503050406030204" pitchFamily="18" charset="0"/>
                                </a:rPr>
                                <m:t>1</m:t>
                              </m:r>
                            </m:sub>
                          </m:sSub>
                          <m:r>
                            <a:rPr lang="de-DE" sz="2400" i="1">
                              <a:latin typeface="Cambria Math" panose="02040503050406030204" pitchFamily="18" charset="0"/>
                            </a:rPr>
                            <m:t>)</m:t>
                          </m:r>
                        </m:sub>
                        <m:sup/>
                        <m:e>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sSub>
                                <m:sSubPr>
                                  <m:ctrlPr>
                                    <a:rPr lang="de-DE" sz="2400" i="1">
                                      <a:latin typeface="Cambria Math" panose="02040503050406030204" pitchFamily="18" charset="0"/>
                                    </a:rPr>
                                  </m:ctrlPr>
                                </m:sSubPr>
                                <m:e>
                                  <m:r>
                                    <a:rPr lang="de-DE" sz="2400" i="1">
                                      <a:latin typeface="Cambria Math" panose="02040503050406030204" pitchFamily="18" charset="0"/>
                                    </a:rPr>
                                    <m:t>𝑟</m:t>
                                  </m:r>
                                </m:e>
                                <m:sub>
                                  <m:r>
                                    <a:rPr lang="de-DE" sz="2400" i="1">
                                      <a:latin typeface="Cambria Math" panose="02040503050406030204" pitchFamily="18" charset="0"/>
                                    </a:rPr>
                                    <m:t>𝑁</m:t>
                                  </m:r>
                                </m:sub>
                              </m:sSub>
                              <m:r>
                                <a:rPr lang="de-DE" sz="2400" i="1">
                                  <a:latin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Val</m:t>
                              </m:r>
                              <m:r>
                                <a:rPr lang="de-DE" sz="2400" i="1">
                                  <a:latin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rPr>
                                    <m:t>𝑉</m:t>
                                  </m:r>
                                </m:e>
                                <m:sub>
                                  <m:r>
                                    <a:rPr lang="de-DE" sz="2400" b="0" i="1" smtClean="0">
                                      <a:latin typeface="Cambria Math" panose="02040503050406030204" pitchFamily="18" charset="0"/>
                                    </a:rPr>
                                    <m:t>𝑙</m:t>
                                  </m:r>
                                </m:sub>
                              </m:sSub>
                              <m:r>
                                <a:rPr lang="de-DE" sz="2400" i="1">
                                  <a:latin typeface="Cambria Math" panose="02040503050406030204" pitchFamily="18" charset="0"/>
                                </a:rPr>
                                <m:t>)</m:t>
                              </m:r>
                            </m:sub>
                            <m:sup/>
                            <m:e>
                              <m:nary>
                                <m:naryPr>
                                  <m:chr m:val="∏"/>
                                  <m:supHide m:val="on"/>
                                  <m:ctrlPr>
                                    <a:rPr lang="de-DE" sz="2400" i="1">
                                      <a:latin typeface="Cambria Math" panose="02040503050406030204" pitchFamily="18" charset="0"/>
                                    </a:rPr>
                                  </m:ctrlPr>
                                </m:naryPr>
                                <m:sub>
                                  <m:r>
                                    <a:rPr lang="de-DE" sz="2400" i="1">
                                      <a:latin typeface="Cambria Math" panose="02040503050406030204" pitchFamily="18" charset="0"/>
                                    </a:rPr>
                                    <m:t>𝑚</m:t>
                                  </m:r>
                                  <m:r>
                                    <a:rPr lang="de-DE" sz="2400" i="1">
                                      <a:latin typeface="Cambria Math" panose="02040503050406030204" pitchFamily="18" charset="0"/>
                                      <a:ea typeface="Cambria Math" panose="02040503050406030204" pitchFamily="18" charset="0"/>
                                    </a:rPr>
                                    <m:t>∈</m:t>
                                  </m:r>
                                  <m:sSub>
                                    <m:sSubPr>
                                      <m:ctrlPr>
                                        <a:rPr lang="de-DE" sz="2400" b="0" i="1" smtClean="0">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𝑀</m:t>
                                      </m:r>
                                    </m:e>
                                    <m:sub>
                                      <m:r>
                                        <a:rPr lang="de-DE" sz="2400" b="1" i="1" smtClean="0">
                                          <a:latin typeface="Cambria Math" panose="02040503050406030204" pitchFamily="18" charset="0"/>
                                          <a:ea typeface="Cambria Math" panose="02040503050406030204" pitchFamily="18" charset="0"/>
                                        </a:rPr>
                                        <m:t>𝒅</m:t>
                                      </m:r>
                                    </m:sub>
                                  </m:sSub>
                                  <m:r>
                                    <a:rPr lang="de-DE" sz="2400" i="1">
                                      <a:latin typeface="Cambria Math" panose="02040503050406030204" pitchFamily="18" charset="0"/>
                                      <a:ea typeface="Cambria Math" panose="02040503050406030204" pitchFamily="18" charset="0"/>
                                    </a:rPr>
                                    <m:t>∖</m:t>
                                  </m:r>
                                  <m:d>
                                    <m:dPr>
                                      <m:begChr m:val="{"/>
                                      <m:endChr m:val="}"/>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𝑚</m:t>
                                          </m:r>
                                        </m:e>
                                        <m:sub>
                                          <m:r>
                                            <a:rPr lang="de-DE" sz="2400" b="0" i="1" smtClean="0">
                                              <a:latin typeface="Cambria Math" panose="02040503050406030204" pitchFamily="18" charset="0"/>
                                              <a:ea typeface="Cambria Math" panose="02040503050406030204" pitchFamily="18" charset="0"/>
                                            </a:rPr>
                                            <m:t>𝑈</m:t>
                                          </m:r>
                                        </m:sub>
                                      </m:sSub>
                                    </m:e>
                                  </m:d>
                                </m:sub>
                                <m:sup/>
                                <m:e>
                                  <m:r>
                                    <a:rPr lang="de-DE" sz="2400" i="1">
                                      <a:latin typeface="Cambria Math" panose="02040503050406030204" pitchFamily="18" charset="0"/>
                                      <a:ea typeface="Cambria Math" panose="02040503050406030204" pitchFamily="18" charset="0"/>
                                    </a:rPr>
                                    <m:t>𝑚</m:t>
                                  </m:r>
                                </m:e>
                              </m:nary>
                            </m:e>
                          </m:nary>
                        </m:e>
                      </m:nary>
                    </m:oMath>
                  </m:oMathPara>
                </a14:m>
                <a:endParaRPr lang="de-DE" sz="2400" dirty="0"/>
              </a:p>
            </p:txBody>
          </p:sp>
        </mc:Choice>
        <mc:Fallback xmlns="">
          <p:sp>
            <p:nvSpPr>
              <p:cNvPr id="6" name="Rectangle 5">
                <a:extLst>
                  <a:ext uri="{FF2B5EF4-FFF2-40B4-BE49-F238E27FC236}">
                    <a16:creationId xmlns:a16="http://schemas.microsoft.com/office/drawing/2014/main" id="{A51B52DB-8BF1-C446-8841-CA0E79C5F692}"/>
                  </a:ext>
                </a:extLst>
              </p:cNvPr>
              <p:cNvSpPr>
                <a:spLocks noRot="1" noChangeAspect="1" noMove="1" noResize="1" noEditPoints="1" noAdjustHandles="1" noChangeArrowheads="1" noChangeShapeType="1" noTextEdit="1"/>
              </p:cNvSpPr>
              <p:nvPr/>
            </p:nvSpPr>
            <p:spPr>
              <a:xfrm>
                <a:off x="1116220" y="3232813"/>
                <a:ext cx="5554340" cy="1980607"/>
              </a:xfrm>
              <a:prstGeom prst="rect">
                <a:avLst/>
              </a:prstGeom>
              <a:blipFill>
                <a:blip r:embed="rId3"/>
                <a:stretch>
                  <a:fillRect t="-65605" b="-87261"/>
                </a:stretch>
              </a:blipFill>
            </p:spPr>
            <p:txBody>
              <a:bodyPr/>
              <a:lstStyle/>
              <a:p>
                <a:r>
                  <a:rPr lang="de-DE">
                    <a:noFill/>
                  </a:rPr>
                  <a:t> </a:t>
                </a:r>
              </a:p>
            </p:txBody>
          </p:sp>
        </mc:Fallback>
      </mc:AlternateContent>
      <p:sp>
        <p:nvSpPr>
          <p:cNvPr id="5" name="TextBox 4">
            <a:extLst>
              <a:ext uri="{FF2B5EF4-FFF2-40B4-BE49-F238E27FC236}">
                <a16:creationId xmlns:a16="http://schemas.microsoft.com/office/drawing/2014/main" id="{E3ACA81D-FBCB-3F44-AAC8-48F77DED844F}"/>
              </a:ext>
            </a:extLst>
          </p:cNvPr>
          <p:cNvSpPr txBox="1"/>
          <p:nvPr/>
        </p:nvSpPr>
        <p:spPr>
          <a:xfrm>
            <a:off x="6948624" y="3345953"/>
            <a:ext cx="3673199"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i="1" dirty="0"/>
              <a:t>Multiplikative</a:t>
            </a:r>
            <a:r>
              <a:rPr lang="de-DE" dirty="0"/>
              <a:t> Semantik mit einem inneren Produkt und äußerer Summe: Faktoren multiplizieren, dann Zufallsvariablen aussummieren. </a:t>
            </a:r>
            <a:br>
              <a:rPr lang="de-DE" dirty="0"/>
            </a:br>
            <a:r>
              <a:rPr lang="de-DE" dirty="0"/>
              <a:t>➝ </a:t>
            </a:r>
            <a:r>
              <a:rPr lang="de-DE" dirty="0">
                <a:solidFill>
                  <a:schemeClr val="accent3">
                    <a:lumMod val="40000"/>
                    <a:lumOff val="60000"/>
                  </a:schemeClr>
                </a:solidFill>
              </a:rPr>
              <a:t>Summen-Produkt</a:t>
            </a:r>
            <a:r>
              <a:rPr lang="de-DE" dirty="0"/>
              <a:t>-Algorithmus (</a:t>
            </a:r>
            <a:r>
              <a:rPr lang="de-DE" i="1" dirty="0">
                <a:solidFill>
                  <a:schemeClr val="accent3">
                    <a:lumMod val="40000"/>
                    <a:lumOff val="60000"/>
                  </a:schemeClr>
                </a:solidFill>
              </a:rPr>
              <a:t>sum-product</a:t>
            </a:r>
            <a:r>
              <a:rPr lang="de-DE" i="1" dirty="0"/>
              <a:t> algorithm</a:t>
            </a:r>
            <a:r>
              <a:rPr lang="de-DE" dirty="0"/>
              <a:t>)</a:t>
            </a:r>
          </a:p>
        </p:txBody>
      </p:sp>
      <p:sp>
        <p:nvSpPr>
          <p:cNvPr id="7" name="Date Placeholder 6">
            <a:extLst>
              <a:ext uri="{FF2B5EF4-FFF2-40B4-BE49-F238E27FC236}">
                <a16:creationId xmlns:a16="http://schemas.microsoft.com/office/drawing/2014/main" id="{4CF85422-F917-EA4F-82DE-BD86D9F8B66F}"/>
              </a:ext>
            </a:extLst>
          </p:cNvPr>
          <p:cNvSpPr>
            <a:spLocks noGrp="1"/>
          </p:cNvSpPr>
          <p:nvPr>
            <p:ph type="dt" sz="half" idx="2"/>
          </p:nvPr>
        </p:nvSpPr>
        <p:spPr>
          <a:xfrm>
            <a:off x="3600000" y="388800"/>
            <a:ext cx="8244000" cy="360000"/>
          </a:xfrm>
        </p:spPr>
        <p:txBody>
          <a:bodyPr/>
          <a:lstStyle/>
          <a:p>
            <a:r>
              <a:rPr lang="de-DE" dirty="0"/>
              <a:t>Entscheidungstheorie</a:t>
            </a:r>
          </a:p>
        </p:txBody>
      </p:sp>
      <p:sp>
        <p:nvSpPr>
          <p:cNvPr id="8" name="Footer Placeholder 7">
            <a:extLst>
              <a:ext uri="{FF2B5EF4-FFF2-40B4-BE49-F238E27FC236}">
                <a16:creationId xmlns:a16="http://schemas.microsoft.com/office/drawing/2014/main" id="{3266E6DA-8AF7-BB4C-B7E2-080C7AA50DEF}"/>
              </a:ext>
            </a:extLst>
          </p:cNvPr>
          <p:cNvSpPr>
            <a:spLocks noGrp="1"/>
          </p:cNvSpPr>
          <p:nvPr>
            <p:ph type="ftr" sz="quarter" idx="3"/>
          </p:nvPr>
        </p:nvSpPr>
        <p:spPr>
          <a:xfrm>
            <a:off x="359999" y="6172447"/>
            <a:ext cx="8425225" cy="360000"/>
          </a:xfrm>
        </p:spPr>
        <p:txBody>
          <a:bodyPr/>
          <a:lstStyle/>
          <a:p>
            <a:r>
              <a:rPr lang="de-DE" dirty="0"/>
              <a:t>Tanya Braun</a:t>
            </a:r>
          </a:p>
        </p:txBody>
      </p:sp>
    </p:spTree>
    <p:extLst>
      <p:ext uri="{BB962C8B-B14F-4D97-AF65-F5344CB8AC3E}">
        <p14:creationId xmlns:p14="http://schemas.microsoft.com/office/powerpoint/2010/main" val="19699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4B28-66D3-534F-82EB-01BF4CA112A6}"/>
              </a:ext>
            </a:extLst>
          </p:cNvPr>
          <p:cNvSpPr>
            <a:spLocks noGrp="1"/>
          </p:cNvSpPr>
          <p:nvPr>
            <p:ph type="title"/>
          </p:nvPr>
        </p:nvSpPr>
        <p:spPr/>
        <p:txBody>
          <a:bodyPr/>
          <a:lstStyle/>
          <a:p>
            <a:r>
              <a:rPr lang="de-DE" dirty="0"/>
              <a:t>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endParaRPr lang="de-DE" dirty="0"/>
              </a:p>
              <a:p>
                <a:endParaRPr lang="de-DE" dirty="0"/>
              </a:p>
              <a:p>
                <a:endParaRPr lang="de-DE" dirty="0"/>
              </a:p>
              <a:p>
                <a:endParaRPr lang="de-DE" dirty="0"/>
              </a:p>
              <a:p>
                <a:endParaRPr lang="de-DE" dirty="0"/>
              </a:p>
              <a:p>
                <a:endParaRPr lang="de-DE" dirty="0"/>
              </a:p>
              <a:p>
                <a:r>
                  <a:rPr lang="de-DE" dirty="0"/>
                  <a:t>Links: Entscheidungsmodell </a:t>
                </a:r>
                <a14:m>
                  <m:oMath xmlns:m="http://schemas.openxmlformats.org/officeDocument/2006/math">
                    <m:r>
                      <a:rPr lang="de-DE" b="0" i="1" smtClean="0">
                        <a:latin typeface="Cambria Math" panose="02040503050406030204" pitchFamily="18" charset="0"/>
                      </a:rPr>
                      <m:t>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𝑈</m:t>
                            </m:r>
                          </m:sub>
                        </m:sSub>
                      </m:e>
                    </m:d>
                  </m:oMath>
                </a14:m>
                <a:endParaRPr lang="de-DE" dirty="0"/>
              </a:p>
              <a:p>
                <a:r>
                  <a:rPr lang="de-DE" b="0" dirty="0"/>
                  <a:t>Mitte: </a:t>
                </a:r>
                <a14:m>
                  <m:oMath xmlns:m="http://schemas.openxmlformats.org/officeDocument/2006/math">
                    <m:r>
                      <a:rPr lang="de-DE" b="0" i="1" smtClean="0">
                        <a:latin typeface="Cambria Math" panose="02040503050406030204" pitchFamily="18" charset="0"/>
                      </a:rPr>
                      <m:t>𝐹</m:t>
                    </m:r>
                  </m:oMath>
                </a14:m>
                <a:r>
                  <a:rPr lang="de-DE" dirty="0"/>
                  <a:t> mit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de-DE" dirty="0"/>
                  <a:t> gesetzt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𝐹</m:t>
                        </m:r>
                      </m:e>
                      <m:sub>
                        <m:sSub>
                          <m:sSubPr>
                            <m:ctrlPr>
                              <a:rPr lang="de-DE" b="1" i="1" smtClean="0">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i="1">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𝑈</m:t>
                            </m:r>
                          </m:sub>
                          <m:sup>
                            <m:r>
                              <a:rPr lang="de-DE" i="1">
                                <a:latin typeface="Cambria Math" panose="02040503050406030204" pitchFamily="18" charset="0"/>
                              </a:rPr>
                              <m:t>′</m:t>
                            </m:r>
                          </m:sup>
                        </m:sSubSup>
                      </m:e>
                    </m:d>
                  </m:oMath>
                </a14:m>
                <a:endParaRPr lang="de-DE" dirty="0"/>
              </a:p>
              <a:p>
                <a:pPr lvl="1"/>
                <a14:m>
                  <m:oMath xmlns:m="http://schemas.openxmlformats.org/officeDocument/2006/math">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e>
                    </m:d>
                  </m:oMath>
                </a14:m>
                <a:endParaRPr lang="de-DE" dirty="0"/>
              </a:p>
              <a:p>
                <a:pPr lvl="1"/>
                <a14:m>
                  <m:oMath xmlns:m="http://schemas.openxmlformats.org/officeDocument/2006/math">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𝑈</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smtClean="0">
                            <a:solidFill>
                              <a:schemeClr val="tx1"/>
                            </a:solidFill>
                            <a:latin typeface="Cambria Math" panose="02040503050406030204" pitchFamily="18" charset="0"/>
                            <a:ea typeface="Cambria Math" panose="02040503050406030204" pitchFamily="18" charset="0"/>
                          </a:rPr>
                          <m:t>𝑈𝑡𝑖𝑙</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e>
                    </m:d>
                  </m:oMath>
                </a14:m>
                <a:endParaRPr lang="de-DE" dirty="0"/>
              </a:p>
              <a:p>
                <a:r>
                  <a:rPr lang="de-DE" dirty="0"/>
                  <a:t>Rechts Modell relevant für bisherige Anfragetypen: </a:t>
                </a:r>
                <a14:m>
                  <m:oMath xmlns:m="http://schemas.openxmlformats.org/officeDocument/2006/math">
                    <m:r>
                      <a:rPr lang="de-DE" b="0" i="1" smtClean="0">
                        <a:latin typeface="Cambria Math" panose="02040503050406030204" pitchFamily="18" charset="0"/>
                      </a:rPr>
                      <m:t>𝐹</m:t>
                    </m:r>
                    <m:r>
                      <a:rPr lang="de-DE" b="0" i="0" smtClean="0">
                        <a:latin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i="1">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r>
                          <a:rPr lang="de-DE" i="1" smtClean="0">
                            <a:latin typeface="Cambria Math" panose="02040503050406030204" pitchFamily="18" charset="0"/>
                          </a:rPr>
                          <m:t> </m:t>
                        </m:r>
                      </m:e>
                    </m:d>
                  </m:oMath>
                </a14:m>
                <a:endParaRPr lang="de-DE" dirty="0"/>
              </a:p>
              <a:p>
                <a:pPr lvl="3"/>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b="-4179"/>
                </a:stretch>
              </a:blipFill>
            </p:spPr>
            <p:txBody>
              <a:bodyPr/>
              <a:lstStyle/>
              <a:p>
                <a:r>
                  <a:rPr lang="de-DE">
                    <a:noFill/>
                  </a:rPr>
                  <a:t> </a:t>
                </a:r>
              </a:p>
            </p:txBody>
          </p:sp>
        </mc:Fallback>
      </mc:AlternateContent>
      <p:sp>
        <p:nvSpPr>
          <p:cNvPr id="43" name="Date Placeholder 42">
            <a:extLst>
              <a:ext uri="{FF2B5EF4-FFF2-40B4-BE49-F238E27FC236}">
                <a16:creationId xmlns:a16="http://schemas.microsoft.com/office/drawing/2014/main" id="{29D5D4E3-351A-6045-B420-A28F2A31C232}"/>
              </a:ext>
            </a:extLst>
          </p:cNvPr>
          <p:cNvSpPr>
            <a:spLocks noGrp="1"/>
          </p:cNvSpPr>
          <p:nvPr>
            <p:ph type="dt" sz="half" idx="2"/>
          </p:nvPr>
        </p:nvSpPr>
        <p:spPr/>
        <p:txBody>
          <a:bodyPr/>
          <a:lstStyle/>
          <a:p>
            <a:r>
              <a:rPr lang="de-DE" dirty="0"/>
              <a:t>Entscheidungstheorie</a:t>
            </a:r>
          </a:p>
        </p:txBody>
      </p:sp>
      <p:sp>
        <p:nvSpPr>
          <p:cNvPr id="45" name="Footer Placeholder 44">
            <a:extLst>
              <a:ext uri="{FF2B5EF4-FFF2-40B4-BE49-F238E27FC236}">
                <a16:creationId xmlns:a16="http://schemas.microsoft.com/office/drawing/2014/main" id="{1D1462D0-EC92-2345-BADB-781A8B54574D}"/>
              </a:ext>
            </a:extLst>
          </p:cNvPr>
          <p:cNvSpPr>
            <a:spLocks noGrp="1"/>
          </p:cNvSpPr>
          <p:nvPr>
            <p:ph type="ftr" sz="quarter" idx="3"/>
          </p:nvPr>
        </p:nvSpPr>
        <p:spPr/>
        <p:txBody>
          <a:bodyPr/>
          <a:lstStyle/>
          <a:p>
            <a:r>
              <a:rPr lang="de-DE" dirty="0"/>
              <a:t>Tanya Braun</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39</a:t>
            </a:fld>
            <a:endParaRPr lang="de-DE" dirty="0"/>
          </a:p>
        </p:txBody>
      </p:sp>
      <p:sp>
        <p:nvSpPr>
          <p:cNvPr id="44" name="Rectangle 43">
            <a:extLst>
              <a:ext uri="{FF2B5EF4-FFF2-40B4-BE49-F238E27FC236}">
                <a16:creationId xmlns:a16="http://schemas.microsoft.com/office/drawing/2014/main" id="{F5448559-49B4-B24D-84B6-32DCE211554C}"/>
              </a:ext>
            </a:extLst>
          </p:cNvPr>
          <p:cNvSpPr/>
          <p:nvPr/>
        </p:nvSpPr>
        <p:spPr>
          <a:xfrm>
            <a:off x="4340110" y="1677793"/>
            <a:ext cx="3455928" cy="20191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2" name="Group 121">
            <a:extLst>
              <a:ext uri="{FF2B5EF4-FFF2-40B4-BE49-F238E27FC236}">
                <a16:creationId xmlns:a16="http://schemas.microsoft.com/office/drawing/2014/main" id="{EF847DEA-631B-7749-B715-ADA247ABD6E1}"/>
              </a:ext>
            </a:extLst>
          </p:cNvPr>
          <p:cNvGrpSpPr/>
          <p:nvPr/>
        </p:nvGrpSpPr>
        <p:grpSpPr>
          <a:xfrm>
            <a:off x="365701" y="1671538"/>
            <a:ext cx="3452846" cy="2031877"/>
            <a:chOff x="8385823" y="3874037"/>
            <a:chExt cx="3452846" cy="2031877"/>
          </a:xfrm>
        </p:grpSpPr>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3D8664A5-1785-5645-9192-0CB5F7E43656}"/>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24" name="Straight Connector 123">
              <a:extLst>
                <a:ext uri="{FF2B5EF4-FFF2-40B4-BE49-F238E27FC236}">
                  <a16:creationId xmlns:a16="http://schemas.microsoft.com/office/drawing/2014/main" id="{0EA35F86-3557-0943-AC25-8C6CEF48326B}"/>
                </a:ext>
              </a:extLst>
            </p:cNvPr>
            <p:cNvCxnSpPr>
              <a:cxnSpLocks/>
              <a:stCxn id="123" idx="6"/>
              <a:endCxn id="148"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B0175DD-A26A-4643-B363-128C5098236B}"/>
                </a:ext>
              </a:extLst>
            </p:cNvPr>
            <p:cNvCxnSpPr>
              <a:cxnSpLocks/>
              <a:stCxn id="148" idx="0"/>
              <a:endCxn id="132"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3396F3A6-DED3-5E47-9189-07A5BFD2F6AC}"/>
                </a:ext>
              </a:extLst>
            </p:cNvPr>
            <p:cNvGrpSpPr/>
            <p:nvPr/>
          </p:nvGrpSpPr>
          <p:grpSpPr>
            <a:xfrm>
              <a:off x="9687273" y="4836274"/>
              <a:ext cx="346678" cy="364353"/>
              <a:chOff x="6795975" y="3836437"/>
              <a:chExt cx="346678" cy="364353"/>
            </a:xfrm>
          </p:grpSpPr>
          <p:sp>
            <p:nvSpPr>
              <p:cNvPr id="148" name="Rectangle 147">
                <a:extLst>
                  <a:ext uri="{FF2B5EF4-FFF2-40B4-BE49-F238E27FC236}">
                    <a16:creationId xmlns:a16="http://schemas.microsoft.com/office/drawing/2014/main" id="{2CEE007A-91B5-9E4E-8149-B2201B58C601}"/>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C5069F29-831C-5D4F-9798-BAD9A85E8F46}"/>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127" name="Straight Connector 126">
              <a:extLst>
                <a:ext uri="{FF2B5EF4-FFF2-40B4-BE49-F238E27FC236}">
                  <a16:creationId xmlns:a16="http://schemas.microsoft.com/office/drawing/2014/main" id="{78BBC1E0-2B5A-9B4C-ABD7-ED56C7B76CFC}"/>
                </a:ext>
              </a:extLst>
            </p:cNvPr>
            <p:cNvCxnSpPr>
              <a:cxnSpLocks/>
              <a:stCxn id="132" idx="4"/>
              <a:endCxn id="146"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0E1F1ED-9B3D-C244-ACD5-8A109B1F192D}"/>
                </a:ext>
              </a:extLst>
            </p:cNvPr>
            <p:cNvCxnSpPr>
              <a:cxnSpLocks/>
              <a:stCxn id="133" idx="0"/>
              <a:endCxn id="146"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28477C2-0DF5-5543-BFFB-11B3ED97BD87}"/>
                </a:ext>
              </a:extLst>
            </p:cNvPr>
            <p:cNvCxnSpPr>
              <a:cxnSpLocks/>
              <a:stCxn id="146" idx="3"/>
              <a:endCxn id="131"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F8E554A0-757A-0546-AB8E-ACD00D1808F6}"/>
                </a:ext>
              </a:extLst>
            </p:cNvPr>
            <p:cNvGrpSpPr/>
            <p:nvPr/>
          </p:nvGrpSpPr>
          <p:grpSpPr>
            <a:xfrm>
              <a:off x="10259532" y="4836274"/>
              <a:ext cx="338219" cy="364679"/>
              <a:chOff x="7368234" y="3836437"/>
              <a:chExt cx="338219" cy="364679"/>
            </a:xfrm>
          </p:grpSpPr>
          <p:sp>
            <p:nvSpPr>
              <p:cNvPr id="146" name="Rectangle 145">
                <a:extLst>
                  <a:ext uri="{FF2B5EF4-FFF2-40B4-BE49-F238E27FC236}">
                    <a16:creationId xmlns:a16="http://schemas.microsoft.com/office/drawing/2014/main" id="{8325E3DE-020B-E44E-A601-6E759D3BB38A}"/>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E90DF1E2-EA6A-4C4B-B5EA-E0ABDC1E7B68}"/>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5E28900B-860D-7B41-98EA-9F4E4B7FCF3C}"/>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FB65236A-ED5A-1541-BC13-D9363502C26F}"/>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DD4B6925-AC97-E74E-B872-E30B9398D8D2}"/>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34" name="Straight Connector 133">
              <a:extLst>
                <a:ext uri="{FF2B5EF4-FFF2-40B4-BE49-F238E27FC236}">
                  <a16:creationId xmlns:a16="http://schemas.microsoft.com/office/drawing/2014/main" id="{3F6B6E5A-B221-5647-86DB-513CE565C29F}"/>
                </a:ext>
              </a:extLst>
            </p:cNvPr>
            <p:cNvCxnSpPr>
              <a:cxnSpLocks/>
              <a:stCxn id="148" idx="2"/>
              <a:endCxn id="133"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330C906-9548-8A44-A119-9A4950E35918}"/>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0E6FF6DB-33A0-DE41-8577-457D543605CF}"/>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137" name="Straight Connector 136">
              <a:extLst>
                <a:ext uri="{FF2B5EF4-FFF2-40B4-BE49-F238E27FC236}">
                  <a16:creationId xmlns:a16="http://schemas.microsoft.com/office/drawing/2014/main" id="{89141998-ABE3-C842-A9F0-5C1699D93B54}"/>
                </a:ext>
              </a:extLst>
            </p:cNvPr>
            <p:cNvCxnSpPr>
              <a:cxnSpLocks/>
              <a:stCxn id="123" idx="0"/>
              <a:endCxn id="139"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AB3635A-6360-7F4B-8742-754E0D3807EB}"/>
                </a:ext>
              </a:extLst>
            </p:cNvPr>
            <p:cNvCxnSpPr>
              <a:cxnSpLocks/>
              <a:stCxn id="139" idx="0"/>
              <a:endCxn id="135"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B53771B7-F8FA-CE42-B3E6-553E6CE1356B}"/>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0" name="Straight Connector 139">
              <a:extLst>
                <a:ext uri="{FF2B5EF4-FFF2-40B4-BE49-F238E27FC236}">
                  <a16:creationId xmlns:a16="http://schemas.microsoft.com/office/drawing/2014/main" id="{E271C4BD-6AEC-BD41-9B72-6FF414B4A621}"/>
                </a:ext>
              </a:extLst>
            </p:cNvPr>
            <p:cNvCxnSpPr>
              <a:cxnSpLocks/>
              <a:stCxn id="135" idx="3"/>
              <a:endCxn id="143"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C162B75-0A10-F446-9778-2B58F9BA3CB5}"/>
                </a:ext>
              </a:extLst>
            </p:cNvPr>
            <p:cNvCxnSpPr>
              <a:cxnSpLocks/>
              <a:stCxn id="132" idx="0"/>
              <a:endCxn id="143"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E0C7AF8-F3D0-324A-A7B0-B7BD3F8E881A}"/>
                </a:ext>
              </a:extLst>
            </p:cNvPr>
            <p:cNvCxnSpPr>
              <a:cxnSpLocks/>
              <a:stCxn id="143" idx="3"/>
              <a:endCxn id="136"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0961C7-C8E5-654F-8BDF-1A226B907A1B}"/>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CD4F28FB-E1AF-F04C-B820-2D12B77F0208}"/>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FB0F2169-5102-284C-898C-A9481DE3972E}"/>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p:grpSp>
        <p:nvGrpSpPr>
          <p:cNvPr id="150" name="Group 149">
            <a:extLst>
              <a:ext uri="{FF2B5EF4-FFF2-40B4-BE49-F238E27FC236}">
                <a16:creationId xmlns:a16="http://schemas.microsoft.com/office/drawing/2014/main" id="{BBB5295F-0B90-174A-ACA8-673262528B19}"/>
              </a:ext>
            </a:extLst>
          </p:cNvPr>
          <p:cNvGrpSpPr/>
          <p:nvPr/>
        </p:nvGrpSpPr>
        <p:grpSpPr>
          <a:xfrm>
            <a:off x="4340110" y="1665066"/>
            <a:ext cx="3452846" cy="2031877"/>
            <a:chOff x="8385823" y="3874037"/>
            <a:chExt cx="3452846" cy="2031877"/>
          </a:xfrm>
        </p:grpSpPr>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0046548D-63F8-AE4E-8EAC-BE67CABE1E33}"/>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52" name="Straight Connector 151">
              <a:extLst>
                <a:ext uri="{FF2B5EF4-FFF2-40B4-BE49-F238E27FC236}">
                  <a16:creationId xmlns:a16="http://schemas.microsoft.com/office/drawing/2014/main" id="{3B766110-151B-E84D-95B1-D6A70370A999}"/>
                </a:ext>
              </a:extLst>
            </p:cNvPr>
            <p:cNvCxnSpPr>
              <a:cxnSpLocks/>
              <a:stCxn id="151" idx="6"/>
              <a:endCxn id="176"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5502FD2-0571-C444-9689-409FF125F844}"/>
                </a:ext>
              </a:extLst>
            </p:cNvPr>
            <p:cNvCxnSpPr>
              <a:cxnSpLocks/>
              <a:stCxn id="176" idx="0"/>
              <a:endCxn id="160"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6F4FE821-C9F7-8F4D-82D1-B74432EDAC99}"/>
                </a:ext>
              </a:extLst>
            </p:cNvPr>
            <p:cNvGrpSpPr/>
            <p:nvPr/>
          </p:nvGrpSpPr>
          <p:grpSpPr>
            <a:xfrm>
              <a:off x="9687273" y="4836274"/>
              <a:ext cx="346678" cy="364353"/>
              <a:chOff x="6795975" y="3836437"/>
              <a:chExt cx="346678" cy="364353"/>
            </a:xfrm>
          </p:grpSpPr>
          <p:sp>
            <p:nvSpPr>
              <p:cNvPr id="176" name="Rectangle 175">
                <a:extLst>
                  <a:ext uri="{FF2B5EF4-FFF2-40B4-BE49-F238E27FC236}">
                    <a16:creationId xmlns:a16="http://schemas.microsoft.com/office/drawing/2014/main" id="{7424AE4D-C4D3-954A-84B7-E52B79B67402}"/>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E953A956-D088-1142-BA08-6E8207E1E44B}"/>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155" name="Straight Connector 154">
              <a:extLst>
                <a:ext uri="{FF2B5EF4-FFF2-40B4-BE49-F238E27FC236}">
                  <a16:creationId xmlns:a16="http://schemas.microsoft.com/office/drawing/2014/main" id="{E5E97A98-E7DB-8B40-9DCE-F377CA62D64C}"/>
                </a:ext>
              </a:extLst>
            </p:cNvPr>
            <p:cNvCxnSpPr>
              <a:cxnSpLocks/>
              <a:stCxn id="160" idx="4"/>
              <a:endCxn id="174"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9E76A85-2095-984C-B9FF-F9912FBC8512}"/>
                </a:ext>
              </a:extLst>
            </p:cNvPr>
            <p:cNvCxnSpPr>
              <a:cxnSpLocks/>
              <a:stCxn id="161" idx="0"/>
              <a:endCxn id="174"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3C4238F-DFB3-3A40-8206-9C4F6A20BB04}"/>
                </a:ext>
              </a:extLst>
            </p:cNvPr>
            <p:cNvCxnSpPr>
              <a:cxnSpLocks/>
              <a:stCxn id="174" idx="3"/>
              <a:endCxn id="159"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DEA0B45A-6B1F-794D-A9EE-BFF8479DE974}"/>
                </a:ext>
              </a:extLst>
            </p:cNvPr>
            <p:cNvGrpSpPr/>
            <p:nvPr/>
          </p:nvGrpSpPr>
          <p:grpSpPr>
            <a:xfrm>
              <a:off x="10259532" y="4836274"/>
              <a:ext cx="338219" cy="364679"/>
              <a:chOff x="7368234" y="3836437"/>
              <a:chExt cx="338219" cy="364679"/>
            </a:xfrm>
          </p:grpSpPr>
          <p:sp>
            <p:nvSpPr>
              <p:cNvPr id="174" name="Rectangle 173">
                <a:extLst>
                  <a:ext uri="{FF2B5EF4-FFF2-40B4-BE49-F238E27FC236}">
                    <a16:creationId xmlns:a16="http://schemas.microsoft.com/office/drawing/2014/main" id="{AF295E46-6489-7B42-B6B6-B8BFD7762066}"/>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B6E84DF0-0FE3-5F4C-8485-FEBAD5C39E72}"/>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168BF705-3AA1-2C4A-82E6-A355F772077B}"/>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8B3F0F82-6133-614A-912C-34442EB6A400}"/>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807047A2-68EF-4D43-876F-E9CE682D0177}"/>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62" name="Straight Connector 161">
              <a:extLst>
                <a:ext uri="{FF2B5EF4-FFF2-40B4-BE49-F238E27FC236}">
                  <a16:creationId xmlns:a16="http://schemas.microsoft.com/office/drawing/2014/main" id="{D00F82F3-7CAF-E043-A7B3-01DA64F17739}"/>
                </a:ext>
              </a:extLst>
            </p:cNvPr>
            <p:cNvCxnSpPr>
              <a:cxnSpLocks/>
              <a:stCxn id="176" idx="2"/>
              <a:endCxn id="161"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A2BB52AF-0273-024F-87FD-CA7E44E38B35}"/>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165" name="Straight Connector 164">
              <a:extLst>
                <a:ext uri="{FF2B5EF4-FFF2-40B4-BE49-F238E27FC236}">
                  <a16:creationId xmlns:a16="http://schemas.microsoft.com/office/drawing/2014/main" id="{9750ABAE-C976-4444-A47E-7E5EBC412EE1}"/>
                </a:ext>
              </a:extLst>
            </p:cNvPr>
            <p:cNvCxnSpPr>
              <a:cxnSpLocks/>
              <a:stCxn id="151" idx="0"/>
              <a:endCxn id="167"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779054A0-C767-2F40-8E4F-8C05527121A4}"/>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9" name="Straight Connector 168">
              <a:extLst>
                <a:ext uri="{FF2B5EF4-FFF2-40B4-BE49-F238E27FC236}">
                  <a16:creationId xmlns:a16="http://schemas.microsoft.com/office/drawing/2014/main" id="{BF7F872B-EB4C-E841-8CDB-D6E22B71723C}"/>
                </a:ext>
              </a:extLst>
            </p:cNvPr>
            <p:cNvCxnSpPr>
              <a:cxnSpLocks/>
              <a:stCxn id="160" idx="0"/>
              <a:endCxn id="171"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3B07E51-A4CB-354D-9005-3F5C37058D74}"/>
                </a:ext>
              </a:extLst>
            </p:cNvPr>
            <p:cNvCxnSpPr>
              <a:cxnSpLocks/>
              <a:stCxn id="171" idx="3"/>
              <a:endCxn id="164"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B51367BF-C668-5640-9189-9FAD3D4B1550}"/>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C2ABF71D-D9F8-B743-811D-49A8688735C0}"/>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72" name="TextBox 171">
                  <a:extLst>
                    <a:ext uri="{FF2B5EF4-FFF2-40B4-BE49-F238E27FC236}">
                      <a16:creationId xmlns:a16="http://schemas.microsoft.com/office/drawing/2014/main" id="{C2ABF71D-D9F8-B743-811D-49A8688735C0}"/>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5"/>
                  <a:stretch>
                    <a:fillRect l="-27778" r="-5556" b="-3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7B017CE3-FAF4-C444-AEC2-273D6EC76923}"/>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73" name="TextBox 172">
                  <a:extLst>
                    <a:ext uri="{FF2B5EF4-FFF2-40B4-BE49-F238E27FC236}">
                      <a16:creationId xmlns:a16="http://schemas.microsoft.com/office/drawing/2014/main" id="{7B017CE3-FAF4-C444-AEC2-273D6EC76923}"/>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6"/>
                  <a:stretch>
                    <a:fillRect l="-29412" t="-5882" b="-29412"/>
                  </a:stretch>
                </a:blipFill>
              </p:spPr>
              <p:txBody>
                <a:bodyPr/>
                <a:lstStyle/>
                <a:p>
                  <a:r>
                    <a:rPr lang="de-DE">
                      <a:noFill/>
                    </a:rPr>
                    <a:t> </a:t>
                  </a:r>
                </a:p>
              </p:txBody>
            </p:sp>
          </mc:Fallback>
        </mc:AlternateContent>
      </p:grpSp>
      <p:sp>
        <p:nvSpPr>
          <p:cNvPr id="178" name="Rectangle 177">
            <a:extLst>
              <a:ext uri="{FF2B5EF4-FFF2-40B4-BE49-F238E27FC236}">
                <a16:creationId xmlns:a16="http://schemas.microsoft.com/office/drawing/2014/main" id="{48ADC6F6-158F-F149-A853-13682588BE90}"/>
              </a:ext>
            </a:extLst>
          </p:cNvPr>
          <p:cNvSpPr/>
          <p:nvPr/>
        </p:nvSpPr>
        <p:spPr>
          <a:xfrm>
            <a:off x="8388072" y="2129021"/>
            <a:ext cx="3455928" cy="156792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79" name="Group 178">
            <a:extLst>
              <a:ext uri="{FF2B5EF4-FFF2-40B4-BE49-F238E27FC236}">
                <a16:creationId xmlns:a16="http://schemas.microsoft.com/office/drawing/2014/main" id="{470F8CF2-FF85-AB4D-859F-AF422F7F8980}"/>
              </a:ext>
            </a:extLst>
          </p:cNvPr>
          <p:cNvGrpSpPr/>
          <p:nvPr/>
        </p:nvGrpSpPr>
        <p:grpSpPr>
          <a:xfrm>
            <a:off x="8388072" y="2129021"/>
            <a:ext cx="3452846" cy="1567922"/>
            <a:chOff x="8385823" y="4337992"/>
            <a:chExt cx="3452846" cy="1567922"/>
          </a:xfrm>
        </p:grpSpPr>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5CEB1777-2940-074E-8448-54B95BB77B3E}"/>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81" name="Straight Connector 180">
              <a:extLst>
                <a:ext uri="{FF2B5EF4-FFF2-40B4-BE49-F238E27FC236}">
                  <a16:creationId xmlns:a16="http://schemas.microsoft.com/office/drawing/2014/main" id="{30B11F31-82E6-9C4A-92AE-349FD77ED12F}"/>
                </a:ext>
              </a:extLst>
            </p:cNvPr>
            <p:cNvCxnSpPr>
              <a:cxnSpLocks/>
              <a:stCxn id="180" idx="6"/>
              <a:endCxn id="202"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DA586808-D9F5-CD41-AC05-2EA70C2DC6D7}"/>
                </a:ext>
              </a:extLst>
            </p:cNvPr>
            <p:cNvCxnSpPr>
              <a:cxnSpLocks/>
              <a:stCxn id="202" idx="0"/>
              <a:endCxn id="189"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8686C03F-6069-2347-88F7-B4840A71A910}"/>
                </a:ext>
              </a:extLst>
            </p:cNvPr>
            <p:cNvGrpSpPr/>
            <p:nvPr/>
          </p:nvGrpSpPr>
          <p:grpSpPr>
            <a:xfrm>
              <a:off x="9687273" y="4836274"/>
              <a:ext cx="346678" cy="364353"/>
              <a:chOff x="6795975" y="3836437"/>
              <a:chExt cx="346678" cy="364353"/>
            </a:xfrm>
          </p:grpSpPr>
          <p:sp>
            <p:nvSpPr>
              <p:cNvPr id="202" name="Rectangle 201">
                <a:extLst>
                  <a:ext uri="{FF2B5EF4-FFF2-40B4-BE49-F238E27FC236}">
                    <a16:creationId xmlns:a16="http://schemas.microsoft.com/office/drawing/2014/main" id="{C0BCB7B7-EBE1-DE47-AAC9-F4E28421A3BF}"/>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8DFA5CBB-C7FB-704F-81E9-7CC37C3FE456}"/>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184" name="Straight Connector 183">
              <a:extLst>
                <a:ext uri="{FF2B5EF4-FFF2-40B4-BE49-F238E27FC236}">
                  <a16:creationId xmlns:a16="http://schemas.microsoft.com/office/drawing/2014/main" id="{4929EB8F-7374-4B4E-BD80-12A1CC9F303A}"/>
                </a:ext>
              </a:extLst>
            </p:cNvPr>
            <p:cNvCxnSpPr>
              <a:cxnSpLocks/>
              <a:stCxn id="189" idx="4"/>
              <a:endCxn id="200"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D367F8C-380A-3246-8582-52F01954C085}"/>
                </a:ext>
              </a:extLst>
            </p:cNvPr>
            <p:cNvCxnSpPr>
              <a:cxnSpLocks/>
              <a:stCxn id="190" idx="0"/>
              <a:endCxn id="200"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8DB59CA-40B9-9544-BE59-C8EAA933DB2B}"/>
                </a:ext>
              </a:extLst>
            </p:cNvPr>
            <p:cNvCxnSpPr>
              <a:cxnSpLocks/>
              <a:stCxn id="200" idx="3"/>
              <a:endCxn id="188"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7" name="Group 186">
              <a:extLst>
                <a:ext uri="{FF2B5EF4-FFF2-40B4-BE49-F238E27FC236}">
                  <a16:creationId xmlns:a16="http://schemas.microsoft.com/office/drawing/2014/main" id="{D60282D5-8433-8C47-9272-5E75F75456A6}"/>
                </a:ext>
              </a:extLst>
            </p:cNvPr>
            <p:cNvGrpSpPr/>
            <p:nvPr/>
          </p:nvGrpSpPr>
          <p:grpSpPr>
            <a:xfrm>
              <a:off x="10259532" y="4836274"/>
              <a:ext cx="338219" cy="364679"/>
              <a:chOff x="7368234" y="3836437"/>
              <a:chExt cx="338219" cy="364679"/>
            </a:xfrm>
          </p:grpSpPr>
          <p:sp>
            <p:nvSpPr>
              <p:cNvPr id="200" name="Rectangle 199">
                <a:extLst>
                  <a:ext uri="{FF2B5EF4-FFF2-40B4-BE49-F238E27FC236}">
                    <a16:creationId xmlns:a16="http://schemas.microsoft.com/office/drawing/2014/main" id="{98E2D6FF-8F59-6D41-BAB8-AFB0F57E7CA2}"/>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CB958AB3-EE1F-EA4C-9232-C995801FC5AD}"/>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84ED06A9-E03C-954B-B1E5-FA5F71ED40F2}"/>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27A77EB9-0EB2-6440-8075-D6AAFDE58CA5}"/>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9BCB411D-F5A3-3744-9A02-663A03DCB3C3}"/>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91" name="Straight Connector 190">
              <a:extLst>
                <a:ext uri="{FF2B5EF4-FFF2-40B4-BE49-F238E27FC236}">
                  <a16:creationId xmlns:a16="http://schemas.microsoft.com/office/drawing/2014/main" id="{17AB1652-9D06-7A43-8488-61C06F5E3CCE}"/>
                </a:ext>
              </a:extLst>
            </p:cNvPr>
            <p:cNvCxnSpPr>
              <a:cxnSpLocks/>
              <a:stCxn id="202" idx="2"/>
              <a:endCxn id="190"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A3D5964-321A-8B49-98B2-59631ED092B6}"/>
                </a:ext>
              </a:extLst>
            </p:cNvPr>
            <p:cNvCxnSpPr>
              <a:cxnSpLocks/>
              <a:stCxn id="180" idx="0"/>
              <a:endCxn id="194"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0D079392-BC64-414B-BE73-707FB17155F8}"/>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14F965FB-3A39-0743-9BA1-4A2AE03C7824}"/>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99" name="TextBox 198">
                  <a:extLst>
                    <a:ext uri="{FF2B5EF4-FFF2-40B4-BE49-F238E27FC236}">
                      <a16:creationId xmlns:a16="http://schemas.microsoft.com/office/drawing/2014/main" id="{14F965FB-3A39-0743-9BA1-4A2AE03C7824}"/>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7"/>
                  <a:stretch>
                    <a:fillRect l="-29412" t="-5882" b="-29412"/>
                  </a:stretch>
                </a:blipFill>
              </p:spPr>
              <p:txBody>
                <a:bodyPr/>
                <a:lstStyle/>
                <a:p>
                  <a:r>
                    <a:rPr lang="de-DE">
                      <a:noFill/>
                    </a:rPr>
                    <a:t> </a:t>
                  </a:r>
                </a:p>
              </p:txBody>
            </p:sp>
          </mc:Fallback>
        </mc:AlternateContent>
      </p:grpSp>
    </p:spTree>
    <p:extLst>
      <p:ext uri="{BB962C8B-B14F-4D97-AF65-F5344CB8AC3E}">
        <p14:creationId xmlns:p14="http://schemas.microsoft.com/office/powerpoint/2010/main" val="388085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de-DE" dirty="0"/>
              <a:t>Erwarteter Nutzen (</a:t>
            </a:r>
            <a:r>
              <a:rPr lang="de-DE" i="1" dirty="0"/>
              <a:t>Expected Utility</a:t>
            </a:r>
            <a:r>
              <a:rPr lang="de-DE" dirty="0"/>
              <a:t>)</a:t>
            </a:r>
          </a:p>
        </p:txBody>
      </p:sp>
      <mc:AlternateContent xmlns:mc="http://schemas.openxmlformats.org/markup-compatibility/2006" xmlns:a14="http://schemas.microsoft.com/office/drawing/2010/main">
        <mc:Choice Requires="a14">
          <p:sp>
            <p:nvSpPr>
              <p:cNvPr id="22530" name="Rectangle 3"/>
              <p:cNvSpPr>
                <a:spLocks noGrp="1" noChangeArrowheads="1"/>
              </p:cNvSpPr>
              <p:nvPr>
                <p:ph idx="1"/>
              </p:nvPr>
            </p:nvSpPr>
            <p:spPr>
              <a:xfrm>
                <a:off x="360001" y="1665066"/>
                <a:ext cx="6086508" cy="4240848"/>
              </a:xfrm>
            </p:spPr>
            <p:txBody>
              <a:bodyPr/>
              <a:lstStyle/>
              <a:p>
                <a:r>
                  <a:rPr lang="de-DE" dirty="0"/>
                  <a:t>Zufallsvariable </a:t>
                </a:r>
                <a14:m>
                  <m:oMath xmlns:m="http://schemas.openxmlformats.org/officeDocument/2006/math">
                    <m:r>
                      <a:rPr lang="de-DE" b="0" i="1" smtClean="0">
                        <a:latin typeface="Cambria Math" panose="02040503050406030204" pitchFamily="18" charset="0"/>
                      </a:rPr>
                      <m:t>𝑅</m:t>
                    </m:r>
                  </m:oMath>
                </a14:m>
                <a:r>
                  <a:rPr lang="de-DE" dirty="0"/>
                  <a:t> mit </a:t>
                </a:r>
                <a14:m>
                  <m:oMath xmlns:m="http://schemas.openxmlformats.org/officeDocument/2006/math">
                    <m:r>
                      <a:rPr lang="de-DE" i="1" smtClean="0">
                        <a:latin typeface="Cambria Math" panose="02040503050406030204" pitchFamily="18" charset="0"/>
                      </a:rPr>
                      <m:t>𝑛</m:t>
                    </m:r>
                  </m:oMath>
                </a14:m>
                <a:r>
                  <a:rPr lang="de-DE" dirty="0"/>
                  <a:t> Werten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i="1" smtClean="0">
                            <a:latin typeface="Cambria Math" panose="02040503050406030204" pitchFamily="18" charset="0"/>
                          </a:rPr>
                          <m:t>1</m:t>
                        </m:r>
                      </m:sub>
                    </m:sSub>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i="1" smtClean="0">
                            <a:latin typeface="Cambria Math" panose="02040503050406030204" pitchFamily="18" charset="0"/>
                          </a:rPr>
                          <m:t>𝑛</m:t>
                        </m:r>
                      </m:sub>
                    </m:sSub>
                  </m:oMath>
                </a14:m>
                <a:r>
                  <a:rPr lang="de-DE" dirty="0"/>
                  <a:t> als Domäne, einer Verteilung </a:t>
                </a:r>
                <a14:m>
                  <m:oMath xmlns:m="http://schemas.openxmlformats.org/officeDocument/2006/math">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i="1" smtClean="0">
                                <a:latin typeface="Cambria Math" panose="02040503050406030204" pitchFamily="18" charset="0"/>
                              </a:rPr>
                              <m:t>𝑝</m:t>
                            </m:r>
                          </m:e>
                          <m:sub>
                            <m:r>
                              <a:rPr lang="de-DE" i="1" smtClean="0">
                                <a:latin typeface="Cambria Math" panose="02040503050406030204" pitchFamily="18" charset="0"/>
                              </a:rPr>
                              <m:t>1</m:t>
                            </m:r>
                          </m:sub>
                        </m:sSub>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i="1" smtClean="0">
                                <a:latin typeface="Cambria Math" panose="02040503050406030204" pitchFamily="18" charset="0"/>
                              </a:rPr>
                              <m:t>𝑝</m:t>
                            </m:r>
                          </m:e>
                          <m:sub>
                            <m:r>
                              <a:rPr lang="de-DE" i="1" smtClean="0">
                                <a:latin typeface="Cambria Math" panose="02040503050406030204" pitchFamily="18" charset="0"/>
                              </a:rPr>
                              <m:t>𝑛</m:t>
                            </m:r>
                          </m:sub>
                        </m:sSub>
                      </m:e>
                    </m:d>
                  </m:oMath>
                </a14:m>
                <a:r>
                  <a:rPr lang="de-DE" b="0" dirty="0"/>
                  <a:t> folgend</a:t>
                </a:r>
              </a:p>
              <a:p>
                <a:pPr lvl="1"/>
                <a14:m>
                  <m:oMath xmlns:m="http://schemas.openxmlformats.org/officeDocument/2006/math">
                    <m:r>
                      <a:rPr lang="de-DE" b="0" i="1" smtClean="0">
                        <a:latin typeface="Cambria Math" panose="02040503050406030204" pitchFamily="18" charset="0"/>
                      </a:rPr>
                      <m:t>𝑅</m:t>
                    </m:r>
                  </m:oMath>
                </a14:m>
                <a:r>
                  <a:rPr lang="de-DE" dirty="0"/>
                  <a:t> repräsentiert den Zustand, den man erreicht, nachdem man Aktion </a:t>
                </a:r>
                <a14:m>
                  <m:oMath xmlns:m="http://schemas.openxmlformats.org/officeDocument/2006/math">
                    <m:r>
                      <a:rPr lang="de-DE" i="1" smtClean="0">
                        <a:latin typeface="Cambria Math" panose="02040503050406030204" pitchFamily="18" charset="0"/>
                      </a:rPr>
                      <m:t>𝑎</m:t>
                    </m:r>
                  </m:oMath>
                </a14:m>
                <a:r>
                  <a:rPr lang="de-DE" dirty="0"/>
                  <a:t> unter Unsicherheit ausgeführt hat (Ergebniszustand)</a:t>
                </a:r>
              </a:p>
              <a:p>
                <a:r>
                  <a:rPr lang="de-DE" dirty="0"/>
                  <a:t>Funktion </a:t>
                </a:r>
                <a14:m>
                  <m:oMath xmlns:m="http://schemas.openxmlformats.org/officeDocument/2006/math">
                    <m:r>
                      <a:rPr lang="de-DE" i="1" smtClean="0">
                        <a:latin typeface="Cambria Math" panose="02040503050406030204" pitchFamily="18" charset="0"/>
                      </a:rPr>
                      <m:t>𝑈</m:t>
                    </m:r>
                  </m:oMath>
                </a14:m>
                <a:r>
                  <a:rPr lang="de-DE" dirty="0"/>
                  <a:t> von </a:t>
                </a:r>
                <a14:m>
                  <m:oMath xmlns:m="http://schemas.openxmlformats.org/officeDocument/2006/math">
                    <m:r>
                      <a:rPr lang="de-DE" b="0" i="1" smtClean="0">
                        <a:latin typeface="Cambria Math" panose="02040503050406030204" pitchFamily="18" charset="0"/>
                      </a:rPr>
                      <m:t>𝑅</m:t>
                    </m:r>
                  </m:oMath>
                </a14:m>
                <a:endParaRPr lang="de-DE" dirty="0"/>
              </a:p>
              <a:p>
                <a:pPr lvl="1"/>
                <a:r>
                  <a:rPr lang="de-DE" dirty="0"/>
                  <a:t>Beispiel: </a:t>
                </a:r>
                <a14:m>
                  <m:oMath xmlns:m="http://schemas.openxmlformats.org/officeDocument/2006/math">
                    <m:r>
                      <a:rPr lang="de-DE" i="1" smtClean="0">
                        <a:latin typeface="Cambria Math" panose="02040503050406030204" pitchFamily="18" charset="0"/>
                      </a:rPr>
                      <m:t>𝑈</m:t>
                    </m:r>
                  </m:oMath>
                </a14:m>
                <a:r>
                  <a:rPr lang="de-DE" dirty="0"/>
                  <a:t> ist der Nutzen des Zustandes</a:t>
                </a:r>
              </a:p>
              <a:p>
                <a:r>
                  <a:rPr lang="de-DE" dirty="0">
                    <a:solidFill>
                      <a:schemeClr val="accent1"/>
                    </a:solidFill>
                  </a:rPr>
                  <a:t>Erwarteter Nutzen</a:t>
                </a:r>
                <a:r>
                  <a:rPr lang="de-DE" dirty="0"/>
                  <a:t> von </a:t>
                </a:r>
                <a14:m>
                  <m:oMath xmlns:m="http://schemas.openxmlformats.org/officeDocument/2006/math">
                    <m:r>
                      <a:rPr lang="de-DE" b="0" i="1" smtClean="0">
                        <a:latin typeface="Cambria Math" panose="02040503050406030204" pitchFamily="18" charset="0"/>
                      </a:rPr>
                      <m:t>𝑎</m:t>
                    </m:r>
                  </m:oMath>
                </a14:m>
                <a:r>
                  <a:rPr lang="de-DE" dirty="0"/>
                  <a:t> ist</a:t>
                </a:r>
                <a:br>
                  <a:rPr lang="de-DE" dirty="0"/>
                </a:br>
                <a14:m>
                  <m:oMath xmlns:m="http://schemas.openxmlformats.org/officeDocument/2006/math">
                    <m:r>
                      <a:rPr lang="de-DE" i="1" smtClean="0">
                        <a:latin typeface="Cambria Math" panose="02040503050406030204" pitchFamily="18" charset="0"/>
                      </a:rPr>
                      <m:t>𝐸𝑈</m:t>
                    </m:r>
                    <m:r>
                      <a:rPr lang="de-DE" i="1" smtClean="0">
                        <a:latin typeface="Cambria Math" panose="02040503050406030204" pitchFamily="18" charset="0"/>
                      </a:rPr>
                      <m:t>[</m:t>
                    </m:r>
                    <m:r>
                      <a:rPr lang="de-DE" i="1" smtClean="0">
                        <a:latin typeface="Cambria Math" panose="02040503050406030204" pitchFamily="18" charset="0"/>
                      </a:rPr>
                      <m:t>𝑎</m:t>
                    </m:r>
                    <m:r>
                      <a:rPr lang="de-DE" i="1" smtClean="0">
                        <a:latin typeface="Cambria Math" panose="02040503050406030204" pitchFamily="18" charset="0"/>
                      </a:rPr>
                      <m:t>]=</m:t>
                    </m:r>
                    <m:nary>
                      <m:naryPr>
                        <m:chr m:val="∑"/>
                        <m:ctrlPr>
                          <a:rPr lang="de-DE"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𝑖</m:t>
                                </m:r>
                              </m:sub>
                            </m:sSub>
                          </m:e>
                          <m:e>
                            <m:r>
                              <a:rPr lang="de-DE" b="0" i="1" smtClean="0">
                                <a:latin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𝑖</m:t>
                                </m:r>
                              </m:sub>
                            </m:sSub>
                          </m:e>
                        </m:d>
                      </m:e>
                    </m:nary>
                  </m:oMath>
                </a14:m>
                <a:endParaRPr lang="de-DE" dirty="0"/>
              </a:p>
            </p:txBody>
          </p:sp>
        </mc:Choice>
        <mc:Fallback xmlns="">
          <p:sp>
            <p:nvSpPr>
              <p:cNvPr id="22530" name="Rectangle 3"/>
              <p:cNvSpPr>
                <a:spLocks noGrp="1" noRot="1" noChangeAspect="1" noMove="1" noResize="1" noEditPoints="1" noAdjustHandles="1" noChangeArrowheads="1" noChangeShapeType="1" noTextEdit="1"/>
              </p:cNvSpPr>
              <p:nvPr>
                <p:ph idx="1"/>
              </p:nvPr>
            </p:nvSpPr>
            <p:spPr>
              <a:xfrm>
                <a:off x="360001" y="1665066"/>
                <a:ext cx="6086508" cy="4240848"/>
              </a:xfrm>
              <a:blipFill>
                <a:blip r:embed="rId3"/>
                <a:stretch>
                  <a:fillRect l="-2703" t="-2687" r="-208" b="-31045"/>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714BCB45-64A0-4D4A-AE32-1FFE52190FCD}"/>
              </a:ext>
            </a:extLst>
          </p:cNvPr>
          <p:cNvSpPr>
            <a:spLocks noGrp="1"/>
          </p:cNvSpPr>
          <p:nvPr>
            <p:ph type="sldNum" sz="quarter" idx="4"/>
          </p:nvPr>
        </p:nvSpPr>
        <p:spPr/>
        <p:txBody>
          <a:bodyPr/>
          <a:lstStyle/>
          <a:p>
            <a:fld id="{67C9959E-8E6B-B04C-9955-EA096F41CA7A}" type="slidenum">
              <a:rPr lang="de-DE" smtClean="0"/>
              <a:t>4</a:t>
            </a:fld>
            <a:endParaRPr lang="de-DE" dirty="0"/>
          </a:p>
        </p:txBody>
      </p:sp>
      <p:sp>
        <p:nvSpPr>
          <p:cNvPr id="3" name="Date Placeholder 2">
            <a:extLst>
              <a:ext uri="{FF2B5EF4-FFF2-40B4-BE49-F238E27FC236}">
                <a16:creationId xmlns:a16="http://schemas.microsoft.com/office/drawing/2014/main" id="{60BE04E1-803E-0141-B0EB-BE6E0F85C36F}"/>
              </a:ext>
            </a:extLst>
          </p:cNvPr>
          <p:cNvSpPr>
            <a:spLocks noGrp="1"/>
          </p:cNvSpPr>
          <p:nvPr>
            <p:ph type="dt" sz="half" idx="2"/>
          </p:nvPr>
        </p:nvSpPr>
        <p:spPr/>
        <p:txBody>
          <a:bodyPr/>
          <a:lstStyle/>
          <a:p>
            <a:r>
              <a:rPr lang="en-GB" dirty="0"/>
              <a:t>Entscheidungstheorie</a:t>
            </a:r>
            <a:endParaRPr lang="de-DE" dirty="0"/>
          </a:p>
        </p:txBody>
      </p:sp>
      <p:sp>
        <p:nvSpPr>
          <p:cNvPr id="4" name="Footer Placeholder 3">
            <a:extLst>
              <a:ext uri="{FF2B5EF4-FFF2-40B4-BE49-F238E27FC236}">
                <a16:creationId xmlns:a16="http://schemas.microsoft.com/office/drawing/2014/main" id="{E7B2253E-9B02-FA46-9F3E-72004FBDA9C0}"/>
              </a:ext>
            </a:extLst>
          </p:cNvPr>
          <p:cNvSpPr>
            <a:spLocks noGrp="1"/>
          </p:cNvSpPr>
          <p:nvPr>
            <p:ph type="ftr" sz="quarter" idx="3"/>
          </p:nvPr>
        </p:nvSpPr>
        <p:spPr/>
        <p:txBody>
          <a:bodyPr/>
          <a:lstStyle/>
          <a:p>
            <a:r>
              <a:rPr lang="de-DE" dirty="0"/>
              <a:t>Tanya Braun</a:t>
            </a:r>
          </a:p>
        </p:txBody>
      </p:sp>
      <p:grpSp>
        <p:nvGrpSpPr>
          <p:cNvPr id="7" name="Group 6">
            <a:extLst>
              <a:ext uri="{FF2B5EF4-FFF2-40B4-BE49-F238E27FC236}">
                <a16:creationId xmlns:a16="http://schemas.microsoft.com/office/drawing/2014/main" id="{A2F655E1-183E-BB46-AB3C-AE11B1D62558}"/>
              </a:ext>
            </a:extLst>
          </p:cNvPr>
          <p:cNvGrpSpPr/>
          <p:nvPr/>
        </p:nvGrpSpPr>
        <p:grpSpPr>
          <a:xfrm>
            <a:off x="6820708" y="1705897"/>
            <a:ext cx="5975795" cy="4240849"/>
            <a:chOff x="2717975" y="1628799"/>
            <a:chExt cx="5975795" cy="4240849"/>
          </a:xfrm>
        </p:grpSpPr>
        <p:sp>
          <p:nvSpPr>
            <p:cNvPr id="9" name="TextBox 8">
              <a:extLst>
                <a:ext uri="{FF2B5EF4-FFF2-40B4-BE49-F238E27FC236}">
                  <a16:creationId xmlns:a16="http://schemas.microsoft.com/office/drawing/2014/main" id="{D040AEC6-0253-B34D-8A38-829651C937BC}"/>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dirty="0"/>
                <a:t>Agent</a:t>
              </a:r>
            </a:p>
          </p:txBody>
        </p:sp>
        <p:sp>
          <p:nvSpPr>
            <p:cNvPr id="10" name="TextBox 9">
              <a:extLst>
                <a:ext uri="{FF2B5EF4-FFF2-40B4-BE49-F238E27FC236}">
                  <a16:creationId xmlns:a16="http://schemas.microsoft.com/office/drawing/2014/main" id="{F853A00B-6016-F545-83A5-F8A1CA7F2BA8}"/>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1" name="TextBox 10">
              <a:extLst>
                <a:ext uri="{FF2B5EF4-FFF2-40B4-BE49-F238E27FC236}">
                  <a16:creationId xmlns:a16="http://schemas.microsoft.com/office/drawing/2014/main" id="{F3E52982-79A0-FB4D-8834-44124ECDB211}"/>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2" name="TextBox 11">
              <a:extLst>
                <a:ext uri="{FF2B5EF4-FFF2-40B4-BE49-F238E27FC236}">
                  <a16:creationId xmlns:a16="http://schemas.microsoft.com/office/drawing/2014/main" id="{175B1C4C-660E-8341-A576-E7C3333A78D1}"/>
                </a:ext>
              </a:extLst>
            </p:cNvPr>
            <p:cNvSpPr txBox="1"/>
            <p:nvPr/>
          </p:nvSpPr>
          <p:spPr>
            <a:xfrm>
              <a:off x="6199181" y="2240746"/>
              <a:ext cx="1156662" cy="523220"/>
            </a:xfrm>
            <a:prstGeom prst="rect">
              <a:avLst/>
            </a:prstGeom>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FF6ADD-F4CD-FF4D-8274-0E75B2ED6D45}"/>
                    </a:ext>
                  </a:extLst>
                </p:cNvPr>
                <p:cNvSpPr txBox="1"/>
                <p:nvPr/>
              </p:nvSpPr>
              <p:spPr>
                <a:xfrm>
                  <a:off x="5849919" y="3060231"/>
                  <a:ext cx="1855187"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Was passiert, wenn ich</a:t>
                  </a:r>
                  <a:br>
                    <a:rPr lang="de-DE" sz="1400" dirty="0">
                      <a:solidFill>
                        <a:schemeClr val="bg1"/>
                      </a:solidFill>
                    </a:rPr>
                  </a:br>
                  <a:r>
                    <a:rPr lang="de-DE" sz="1400" dirty="0">
                      <a:solidFill>
                        <a:schemeClr val="bg1"/>
                      </a:solidFill>
                    </a:rPr>
                    <a:t>Aktion </a:t>
                  </a:r>
                  <a14:m>
                    <m:oMath xmlns:m="http://schemas.openxmlformats.org/officeDocument/2006/math">
                      <m:r>
                        <a:rPr lang="de-DE" sz="1400" i="1" smtClean="0">
                          <a:solidFill>
                            <a:schemeClr val="bg1"/>
                          </a:solidFill>
                          <a:latin typeface="Cambria Math" panose="02040503050406030204" pitchFamily="18" charset="0"/>
                        </a:rPr>
                        <m:t>𝐴</m:t>
                      </m:r>
                    </m:oMath>
                  </a14:m>
                  <a:r>
                    <a:rPr lang="de-DE" sz="1400" dirty="0">
                      <a:solidFill>
                        <a:schemeClr val="bg1"/>
                      </a:solidFill>
                    </a:rPr>
                    <a:t> ausführe</a:t>
                  </a:r>
                </a:p>
              </p:txBody>
            </p:sp>
          </mc:Choice>
          <mc:Fallback xmlns="">
            <p:sp>
              <p:nvSpPr>
                <p:cNvPr id="13" name="TextBox 12">
                  <a:extLst>
                    <a:ext uri="{FF2B5EF4-FFF2-40B4-BE49-F238E27FC236}">
                      <a16:creationId xmlns:a16="http://schemas.microsoft.com/office/drawing/2014/main" id="{9DFF6ADD-F4CD-FF4D-8274-0E75B2ED6D45}"/>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4"/>
                  <a:stretch>
                    <a:fillRect b="-9091"/>
                  </a:stretch>
                </a:blipFill>
                <a:ln w="19050">
                  <a:solidFill>
                    <a:schemeClr val="tx1"/>
                  </a:solidFill>
                </a:ln>
              </p:spPr>
              <p:txBody>
                <a:bodyPr/>
                <a:lstStyle/>
                <a:p>
                  <a:r>
                    <a:rPr lang="de-DE">
                      <a:noFill/>
                    </a:rPr>
                    <a:t> </a:t>
                  </a:r>
                </a:p>
              </p:txBody>
            </p:sp>
          </mc:Fallback>
        </mc:AlternateContent>
        <p:sp>
          <p:nvSpPr>
            <p:cNvPr id="14" name="TextBox 13">
              <a:extLst>
                <a:ext uri="{FF2B5EF4-FFF2-40B4-BE49-F238E27FC236}">
                  <a16:creationId xmlns:a16="http://schemas.microsoft.com/office/drawing/2014/main" id="{703316E3-FECD-4F49-970B-1B282847C39C}"/>
                </a:ext>
              </a:extLst>
            </p:cNvPr>
            <p:cNvSpPr txBox="1"/>
            <p:nvPr/>
          </p:nvSpPr>
          <p:spPr>
            <a:xfrm>
              <a:off x="5942188" y="3879716"/>
              <a:ext cx="1670649"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Wie glücklich bin ich</a:t>
              </a:r>
              <a:br>
                <a:rPr lang="de-DE" sz="1400" dirty="0">
                  <a:solidFill>
                    <a:schemeClr val="bg1"/>
                  </a:solidFill>
                </a:rPr>
              </a:br>
              <a:r>
                <a:rPr lang="de-DE" sz="1400" dirty="0">
                  <a:solidFill>
                    <a:schemeClr val="bg1"/>
                  </a:solidFill>
                </a:rPr>
                <a:t>in diesem Zustand</a:t>
              </a:r>
            </a:p>
          </p:txBody>
        </p:sp>
        <p:sp>
          <p:nvSpPr>
            <p:cNvPr id="15" name="TextBox 14">
              <a:extLst>
                <a:ext uri="{FF2B5EF4-FFF2-40B4-BE49-F238E27FC236}">
                  <a16:creationId xmlns:a16="http://schemas.microsoft.com/office/drawing/2014/main" id="{E006EF9F-7AF9-E64C-809B-0A52A4076E6E}"/>
                </a:ext>
              </a:extLst>
            </p:cNvPr>
            <p:cNvSpPr txBox="1"/>
            <p:nvPr/>
          </p:nvSpPr>
          <p:spPr>
            <a:xfrm>
              <a:off x="5917341" y="4699201"/>
              <a:ext cx="1720343"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Welche Aktion ich</a:t>
              </a:r>
              <a:br>
                <a:rPr lang="de-DE" sz="1400" dirty="0">
                  <a:solidFill>
                    <a:schemeClr val="bg1"/>
                  </a:solidFill>
                </a:rPr>
              </a:br>
              <a:r>
                <a:rPr lang="de-DE" sz="1400" dirty="0">
                  <a:solidFill>
                    <a:schemeClr val="bg1"/>
                  </a:solidFill>
                </a:rPr>
                <a:t>jetzt ausführen sollte</a:t>
              </a:r>
            </a:p>
          </p:txBody>
        </p:sp>
        <p:sp>
          <p:nvSpPr>
            <p:cNvPr id="16" name="TextBox 15">
              <a:extLst>
                <a:ext uri="{FF2B5EF4-FFF2-40B4-BE49-F238E27FC236}">
                  <a16:creationId xmlns:a16="http://schemas.microsoft.com/office/drawing/2014/main" id="{CD36CCE0-B40A-3349-AD8E-16B9C7855C8E}"/>
                </a:ext>
              </a:extLst>
            </p:cNvPr>
            <p:cNvSpPr txBox="1"/>
            <p:nvPr/>
          </p:nvSpPr>
          <p:spPr>
            <a:xfrm>
              <a:off x="3795648" y="2001756"/>
              <a:ext cx="854445" cy="302955"/>
            </a:xfrm>
            <a:prstGeom prst="roundRect">
              <a:avLst>
                <a:gd name="adj" fmla="val 50000"/>
              </a:avLst>
            </a:prstGeom>
            <a:solidFill>
              <a:schemeClr val="tx1">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dirty="0"/>
                <a:t>Zustand</a:t>
              </a:r>
            </a:p>
          </p:txBody>
        </p:sp>
        <p:sp>
          <p:nvSpPr>
            <p:cNvPr id="17" name="TextBox 16">
              <a:extLst>
                <a:ext uri="{FF2B5EF4-FFF2-40B4-BE49-F238E27FC236}">
                  <a16:creationId xmlns:a16="http://schemas.microsoft.com/office/drawing/2014/main" id="{8C44AFCD-82BB-2D4F-BE0B-74D8FB570CDC}"/>
                </a:ext>
              </a:extLst>
            </p:cNvPr>
            <p:cNvSpPr txBox="1"/>
            <p:nvPr/>
          </p:nvSpPr>
          <p:spPr>
            <a:xfrm>
              <a:off x="2828869" y="2456189"/>
              <a:ext cx="2788005" cy="302955"/>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de-DE" sz="1400" dirty="0">
                  <a:solidFill>
                    <a:schemeClr val="bg1"/>
                  </a:solidFill>
                </a:rPr>
                <a:t>Wie sich die Welt weiterentwickelt</a:t>
              </a:r>
            </a:p>
          </p:txBody>
        </p:sp>
        <p:sp>
          <p:nvSpPr>
            <p:cNvPr id="18" name="TextBox 17">
              <a:extLst>
                <a:ext uri="{FF2B5EF4-FFF2-40B4-BE49-F238E27FC236}">
                  <a16:creationId xmlns:a16="http://schemas.microsoft.com/office/drawing/2014/main" id="{32C42923-E89C-9E41-AE83-F8C0C1871790}"/>
                </a:ext>
              </a:extLst>
            </p:cNvPr>
            <p:cNvSpPr txBox="1"/>
            <p:nvPr/>
          </p:nvSpPr>
          <p:spPr>
            <a:xfrm>
              <a:off x="2981944" y="3170803"/>
              <a:ext cx="2481856"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Was meine Aktionen bewirken</a:t>
              </a:r>
            </a:p>
          </p:txBody>
        </p:sp>
        <p:sp>
          <p:nvSpPr>
            <p:cNvPr id="19" name="TextBox 18">
              <a:extLst>
                <a:ext uri="{FF2B5EF4-FFF2-40B4-BE49-F238E27FC236}">
                  <a16:creationId xmlns:a16="http://schemas.microsoft.com/office/drawing/2014/main" id="{50AF9B91-5694-274B-AB25-8AB3BB3BB8BD}"/>
                </a:ext>
              </a:extLst>
            </p:cNvPr>
            <p:cNvSpPr txBox="1"/>
            <p:nvPr/>
          </p:nvSpPr>
          <p:spPr>
            <a:xfrm>
              <a:off x="3828675" y="3990728"/>
              <a:ext cx="788394"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Nutzen</a:t>
              </a:r>
            </a:p>
          </p:txBody>
        </p:sp>
        <p:cxnSp>
          <p:nvCxnSpPr>
            <p:cNvPr id="20" name="Straight Arrow Connector 19">
              <a:extLst>
                <a:ext uri="{FF2B5EF4-FFF2-40B4-BE49-F238E27FC236}">
                  <a16:creationId xmlns:a16="http://schemas.microsoft.com/office/drawing/2014/main" id="{1C3A69BA-1385-4C47-8DDA-539D3D523892}"/>
                </a:ext>
              </a:extLst>
            </p:cNvPr>
            <p:cNvCxnSpPr>
              <a:cxnSpLocks/>
              <a:stCxn id="10" idx="2"/>
              <a:endCxn id="12"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3D62C9A-6804-CF4C-A967-85684B02CC8E}"/>
                </a:ext>
              </a:extLst>
            </p:cNvPr>
            <p:cNvCxnSpPr>
              <a:cxnSpLocks/>
              <a:stCxn id="12" idx="2"/>
              <a:endCxn id="13"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4BCBCC0-25F7-FC49-BBD5-9B814275293D}"/>
                </a:ext>
              </a:extLst>
            </p:cNvPr>
            <p:cNvCxnSpPr>
              <a:cxnSpLocks/>
              <a:stCxn id="13" idx="2"/>
              <a:endCxn id="14"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0CDF9C7-808C-184B-88B5-A62A39377E41}"/>
                </a:ext>
              </a:extLst>
            </p:cNvPr>
            <p:cNvCxnSpPr>
              <a:cxnSpLocks/>
              <a:stCxn id="14" idx="2"/>
              <a:endCxn id="15"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058EAD-007C-F54C-B141-EBF31EB881CC}"/>
                </a:ext>
              </a:extLst>
            </p:cNvPr>
            <p:cNvCxnSpPr>
              <a:cxnSpLocks/>
              <a:stCxn id="15" idx="2"/>
              <a:endCxn id="11"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735274D-CDD9-CD4C-84FB-90481801F3C5}"/>
                </a:ext>
              </a:extLst>
            </p:cNvPr>
            <p:cNvCxnSpPr>
              <a:cxnSpLocks/>
              <a:stCxn id="16" idx="3"/>
              <a:endCxn id="12"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270C57D-7883-9342-94C2-66FE0B5CAD23}"/>
                </a:ext>
              </a:extLst>
            </p:cNvPr>
            <p:cNvCxnSpPr>
              <a:cxnSpLocks/>
              <a:stCxn id="17" idx="3"/>
              <a:endCxn id="12"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48F57E0-E409-2140-94AE-F1D8F3587294}"/>
                </a:ext>
              </a:extLst>
            </p:cNvPr>
            <p:cNvCxnSpPr>
              <a:cxnSpLocks/>
              <a:stCxn id="17" idx="3"/>
              <a:endCxn id="13"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D3914CC-C8AA-2045-8633-49701FA74625}"/>
                </a:ext>
              </a:extLst>
            </p:cNvPr>
            <p:cNvCxnSpPr>
              <a:cxnSpLocks/>
              <a:stCxn id="18" idx="3"/>
              <a:endCxn id="12"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D299055-B08C-B44F-BE24-EED0D591A9B1}"/>
                </a:ext>
              </a:extLst>
            </p:cNvPr>
            <p:cNvCxnSpPr>
              <a:cxnSpLocks/>
              <a:stCxn id="18" idx="3"/>
              <a:endCxn id="13"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0350221-8E9E-474F-811C-55AB412B43C0}"/>
                </a:ext>
              </a:extLst>
            </p:cNvPr>
            <p:cNvCxnSpPr>
              <a:cxnSpLocks/>
              <a:stCxn id="10"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4E7D81F-E230-7541-9E81-53C776E55FE1}"/>
                </a:ext>
              </a:extLst>
            </p:cNvPr>
            <p:cNvCxnSpPr>
              <a:cxnSpLocks/>
              <a:stCxn id="19"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9F31AB2-F123-CB4C-8C8A-BE38B91F3440}"/>
                </a:ext>
              </a:extLst>
            </p:cNvPr>
            <p:cNvCxnSpPr>
              <a:cxnSpLocks/>
              <a:endCxn id="11"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FA593682-5152-F842-B595-E8CE999A677D}"/>
                </a:ext>
              </a:extLst>
            </p:cNvPr>
            <p:cNvCxnSpPr>
              <a:cxnSpLocks/>
              <a:stCxn id="12" idx="0"/>
              <a:endCxn id="16"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B0398F32-CE78-4442-AB4E-7A7F3C4ADB1E}"/>
              </a:ext>
            </a:extLst>
          </p:cNvPr>
          <p:cNvSpPr/>
          <p:nvPr/>
        </p:nvSpPr>
        <p:spPr>
          <a:xfrm>
            <a:off x="6651773" y="2955147"/>
            <a:ext cx="5453430" cy="1725854"/>
          </a:xfrm>
          <a:prstGeom prst="rect">
            <a:avLst/>
          </a:prstGeom>
          <a:solidFill>
            <a:srgbClr val="FFC000">
              <a:alpha val="15000"/>
            </a:srgbClr>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466410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Anfragentypen in Entscheidungsmodellen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Gegeben Entscheidungsmodell </a:t>
                </a:r>
                <a14:m>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𝑈</m:t>
                            </m:r>
                          </m:sub>
                        </m:sSub>
                      </m:e>
                    </m:d>
                  </m:oMath>
                </a14:m>
                <a:r>
                  <a:rPr lang="de-DE" dirty="0"/>
                  <a:t> über Zufallsvariablen </a:t>
                </a:r>
                <a14:m>
                  <m:oMath xmlns:m="http://schemas.openxmlformats.org/officeDocument/2006/math">
                    <m:r>
                      <a:rPr lang="de-DE" b="1" i="1">
                        <a:latin typeface="Cambria Math" panose="02040503050406030204" pitchFamily="18" charset="0"/>
                        <a:ea typeface="Cambria Math" panose="02040503050406030204" pitchFamily="18" charset="0"/>
                      </a:rPr>
                      <m:t>𝑹</m:t>
                    </m:r>
                  </m:oMath>
                </a14:m>
                <a:endParaRPr lang="de-DE" dirty="0"/>
              </a:p>
              <a:p>
                <a:pPr lvl="1"/>
                <a:r>
                  <a:rPr lang="de-DE" dirty="0"/>
                  <a:t>Anfragen an (bedingte) Wahrscheinlichkeitsverteilungen gegeben eine Aktionszuweisung </a:t>
                </a:r>
                <a14:m>
                  <m:oMath xmlns:m="http://schemas.openxmlformats.org/officeDocument/2006/math">
                    <m:r>
                      <a:rPr lang="de-DE" b="1" i="1" smtClean="0">
                        <a:latin typeface="Cambria Math" panose="02040503050406030204" pitchFamily="18" charset="0"/>
                      </a:rPr>
                      <m:t>𝒅</m:t>
                    </m:r>
                  </m:oMath>
                </a14:m>
                <a:r>
                  <a:rPr lang="de-DE" dirty="0"/>
                  <a:t> für die Entscheidungsvariablen </a:t>
                </a:r>
                <a14:m>
                  <m:oMath xmlns:m="http://schemas.openxmlformats.org/officeDocument/2006/math">
                    <m:r>
                      <a:rPr lang="de-DE" b="1" i="1" smtClean="0">
                        <a:latin typeface="Cambria Math" panose="02040503050406030204" pitchFamily="18" charset="0"/>
                      </a:rPr>
                      <m:t>𝑫</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r>
                  <a:rPr lang="de-DE" dirty="0"/>
                  <a:t> gegeben die Semantik für den probabilistischen Teil,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0" i="1" smtClean="0">
                            <a:latin typeface="Cambria Math" panose="02040503050406030204" pitchFamily="18" charset="0"/>
                          </a:rPr>
                          <m:t>𝑀</m:t>
                        </m:r>
                      </m:sub>
                    </m:sSub>
                    <m:d>
                      <m:dPr>
                        <m:begChr m:val="["/>
                        <m:endChr m:val="]"/>
                        <m:ctrlPr>
                          <a:rPr lang="de-DE" i="1">
                            <a:latin typeface="Cambria Math" panose="02040503050406030204" pitchFamily="18" charset="0"/>
                          </a:rPr>
                        </m:ctrlPr>
                      </m:dPr>
                      <m:e>
                        <m:r>
                          <a:rPr lang="de-DE" b="1" i="1" smtClean="0">
                            <a:latin typeface="Cambria Math" panose="02040503050406030204" pitchFamily="18" charset="0"/>
                          </a:rPr>
                          <m:t>𝒅</m:t>
                        </m:r>
                      </m:e>
                    </m:d>
                  </m:oMath>
                </a14:m>
                <a:endParaRPr lang="de-DE" dirty="0"/>
              </a:p>
              <a:p>
                <a:pPr lvl="1"/>
                <a:r>
                  <a:rPr lang="de-DE" dirty="0"/>
                  <a:t>Neuer Anfragetyp: Anfrage zu einem </a:t>
                </a:r>
                <a:r>
                  <a:rPr lang="de-DE" dirty="0">
                    <a:solidFill>
                      <a:schemeClr val="accent1"/>
                    </a:solidFill>
                  </a:rPr>
                  <a:t>erwarteten Nutzen (</a:t>
                </a:r>
                <a:r>
                  <a:rPr lang="de-DE" i="1" dirty="0">
                    <a:solidFill>
                      <a:schemeClr val="accent1"/>
                    </a:solidFill>
                  </a:rPr>
                  <a:t>expected utility</a:t>
                </a:r>
                <a:r>
                  <a:rPr lang="de-DE" dirty="0">
                    <a:solidFill>
                      <a:schemeClr val="accent1"/>
                    </a:solidFill>
                  </a:rPr>
                  <a:t>, EU)</a:t>
                </a:r>
              </a:p>
              <a:p>
                <a:pPr lvl="2"/>
                <a:r>
                  <a:rPr lang="de-DE" dirty="0"/>
                  <a:t>Was ist der erwartete Nutzen der Entscheidungen </a:t>
                </a:r>
                <a14:m>
                  <m:oMath xmlns:m="http://schemas.openxmlformats.org/officeDocument/2006/math">
                    <m:r>
                      <a:rPr lang="de-DE" b="1" i="1" smtClean="0">
                        <a:latin typeface="Cambria Math" panose="02040503050406030204" pitchFamily="18" charset="0"/>
                      </a:rPr>
                      <m:t>𝒅</m:t>
                    </m:r>
                  </m:oMath>
                </a14:m>
                <a:r>
                  <a:rPr lang="de-DE" dirty="0"/>
                  <a:t> in </a:t>
                </a:r>
                <a14:m>
                  <m:oMath xmlns:m="http://schemas.openxmlformats.org/officeDocument/2006/math">
                    <m:r>
                      <a:rPr lang="de-DE" b="0" i="1" smtClean="0">
                        <a:latin typeface="Cambria Math" panose="02040503050406030204" pitchFamily="18" charset="0"/>
                      </a:rPr>
                      <m:t>𝑀</m:t>
                    </m:r>
                  </m:oMath>
                </a14:m>
                <a:r>
                  <a:rPr lang="de-DE" dirty="0"/>
                  <a:t> gegeben Evidenz </a:t>
                </a:r>
                <a14:m>
                  <m:oMath xmlns:m="http://schemas.openxmlformats.org/officeDocument/2006/math">
                    <m:r>
                      <a:rPr lang="de-DE" b="1" i="1" smtClean="0">
                        <a:latin typeface="Cambria Math" panose="02040503050406030204" pitchFamily="18" charset="0"/>
                      </a:rPr>
                      <m:t>𝒆</m:t>
                    </m:r>
                  </m:oMath>
                </a14:m>
                <a:r>
                  <a:rPr lang="de-DE" dirty="0"/>
                  <a:t>?</a:t>
                </a:r>
              </a:p>
              <a:p>
                <a:pPr marL="0"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𝑒𝑢</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𝒆</m:t>
                          </m:r>
                          <m:r>
                            <a:rPr lang="de-DE" b="0" i="1" smtClean="0">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b="0" i="1" smtClean="0">
                          <a:solidFill>
                            <a:schemeClr val="accent1"/>
                          </a:solidFill>
                          <a:latin typeface="Cambria Math" panose="02040503050406030204" pitchFamily="18" charset="0"/>
                        </a:rPr>
                        <m:t>=</m:t>
                      </m:r>
                      <m:nary>
                        <m:naryPr>
                          <m:chr m:val="∑"/>
                          <m:supHide m:val="on"/>
                          <m:ctrlPr>
                            <a:rPr lang="de-DE" b="0" i="1" smtClean="0">
                              <a:solidFill>
                                <a:schemeClr val="accent1"/>
                              </a:solidFill>
                              <a:latin typeface="Cambria Math" panose="02040503050406030204" pitchFamily="18" charset="0"/>
                            </a:rPr>
                          </m:ctrlPr>
                        </m:naryPr>
                        <m:sub>
                          <m:r>
                            <m:rPr>
                              <m:brk m:alnAt="7"/>
                            </m:rPr>
                            <a:rPr lang="de-DE" b="1" i="1" smtClean="0">
                              <a:solidFill>
                                <a:schemeClr val="accent1"/>
                              </a:solidFill>
                              <a:latin typeface="Cambria Math" panose="02040503050406030204" pitchFamily="18" charset="0"/>
                            </a:rPr>
                            <m:t>𝒔</m:t>
                          </m:r>
                          <m:r>
                            <m:rPr>
                              <m:brk m:alnAt="7"/>
                            </m:rPr>
                            <a:rPr lang="de-DE" b="0" i="1" smtClean="0">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d>
                            <m:dPr>
                              <m:ctrlPr>
                                <a:rPr lang="de-DE" b="0" i="1" smtClean="0">
                                  <a:solidFill>
                                    <a:schemeClr val="accent1"/>
                                  </a:solidFill>
                                  <a:latin typeface="Cambria Math" panose="02040503050406030204" pitchFamily="18" charset="0"/>
                                  <a:ea typeface="Cambria Math" panose="02040503050406030204" pitchFamily="18" charset="0"/>
                                </a:rPr>
                              </m:ctrlPr>
                            </m:dPr>
                            <m:e>
                              <m:r>
                                <m:rPr>
                                  <m:sty m:val="p"/>
                                </m:rPr>
                                <a:rPr lang="de-DE" b="0" i="0" smtClean="0">
                                  <a:solidFill>
                                    <a:schemeClr val="accent1"/>
                                  </a:solidFill>
                                  <a:latin typeface="Cambria Math" panose="02040503050406030204" pitchFamily="18" charset="0"/>
                                  <a:ea typeface="Cambria Math" panose="02040503050406030204" pitchFamily="18" charset="0"/>
                                </a:rPr>
                                <m:t>rv</m:t>
                              </m:r>
                              <m:d>
                                <m:dPr>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𝑚</m:t>
                                      </m:r>
                                    </m:e>
                                    <m:sub>
                                      <m:r>
                                        <a:rPr lang="de-DE" b="0" i="1" smtClean="0">
                                          <a:solidFill>
                                            <a:schemeClr val="accent1"/>
                                          </a:solidFill>
                                          <a:latin typeface="Cambria Math" panose="02040503050406030204" pitchFamily="18" charset="0"/>
                                          <a:ea typeface="Cambria Math" panose="02040503050406030204" pitchFamily="18" charset="0"/>
                                        </a:rPr>
                                        <m:t>𝑈</m:t>
                                      </m:r>
                                    </m:sub>
                                  </m:sSub>
                                </m:e>
                              </m:d>
                            </m:e>
                          </m:d>
                        </m:sub>
                        <m:sup/>
                        <m:e>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𝒔</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b="0" i="1" smtClean="0">
                              <a:solidFill>
                                <a:schemeClr val="accent1"/>
                              </a:solidFill>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𝒔</m:t>
                              </m:r>
                            </m:e>
                          </m:d>
                        </m:e>
                      </m:nary>
                    </m:oMath>
                  </m:oMathPara>
                </a14:m>
                <a:endParaRPr lang="de-DE" dirty="0"/>
              </a:p>
              <a:p>
                <a:pPr lvl="2"/>
                <a:r>
                  <a:rPr lang="de-DE" dirty="0">
                    <a:latin typeface="+mn-lt"/>
                  </a:rPr>
                  <a:t>Summe über alle möglichen Ausgänge (in Form von Zuständen) der Entscheidungen</a:t>
                </a:r>
              </a:p>
              <a:p>
                <a:pPr lvl="3"/>
                <a:r>
                  <a:rPr lang="de-DE" dirty="0">
                    <a:latin typeface="+mn-lt"/>
                  </a:rPr>
                  <a:t>Produkt der Wahrscheinlichkeit einen Zustand </a:t>
                </a:r>
                <a14:m>
                  <m:oMath xmlns:m="http://schemas.openxmlformats.org/officeDocument/2006/math">
                    <m:r>
                      <a:rPr lang="de-DE" b="1" i="1" smtClean="0">
                        <a:latin typeface="Cambria Math" panose="02040503050406030204" pitchFamily="18" charset="0"/>
                      </a:rPr>
                      <m:t>𝒔</m:t>
                    </m:r>
                  </m:oMath>
                </a14:m>
                <a:r>
                  <a:rPr lang="de-DE" dirty="0">
                    <a:latin typeface="+mn-lt"/>
                  </a:rPr>
                  <a:t> zu erreichen und des Nutzens in dem Zustand</a:t>
                </a:r>
              </a:p>
              <a:p>
                <a:pPr lvl="2"/>
                <a14:m>
                  <m:oMath xmlns:m="http://schemas.openxmlformats.org/officeDocument/2006/math">
                    <m:r>
                      <a:rPr lang="de-DE" i="1">
                        <a:latin typeface="Cambria Math" panose="02040503050406030204" pitchFamily="18" charset="0"/>
                      </a:rPr>
                      <m:t>𝑃</m:t>
                    </m:r>
                    <m:d>
                      <m:dPr>
                        <m:ctrlPr>
                          <a:rPr lang="de-DE" i="1" smtClean="0">
                            <a:latin typeface="Cambria Math" panose="02040503050406030204" pitchFamily="18" charset="0"/>
                          </a:rPr>
                        </m:ctrlPr>
                      </m:dPr>
                      <m:e>
                        <m:r>
                          <a:rPr lang="de-DE" b="1" i="1" smtClean="0">
                            <a:latin typeface="Cambria Math" panose="02040503050406030204" pitchFamily="18" charset="0"/>
                          </a:rPr>
                          <m:t>𝒔</m:t>
                        </m:r>
                      </m:e>
                      <m:e>
                        <m:r>
                          <a:rPr lang="de-DE" b="1" i="1" smtClean="0">
                            <a:latin typeface="Cambria Math" panose="02040503050406030204" pitchFamily="18" charset="0"/>
                          </a:rPr>
                          <m:t>𝒆</m:t>
                        </m:r>
                        <m:r>
                          <a:rPr lang="de-DE" i="1">
                            <a:latin typeface="Cambria Math" panose="02040503050406030204" pitchFamily="18" charset="0"/>
                          </a:rPr>
                          <m:t>,</m:t>
                        </m:r>
                        <m:r>
                          <a:rPr lang="de-DE" b="1" i="1" smtClean="0">
                            <a:latin typeface="Cambria Math" panose="02040503050406030204" pitchFamily="18" charset="0"/>
                          </a:rPr>
                          <m:t>𝒅</m:t>
                        </m:r>
                      </m:e>
                    </m:d>
                  </m:oMath>
                </a14:m>
                <a:r>
                  <a:rPr lang="de-DE" dirty="0">
                    <a:ea typeface="Cambria Math" panose="02040503050406030204" pitchFamily="18" charset="0"/>
                  </a:rPr>
                  <a:t> beinhaltet alle weiteren Zufallsvariablen in </a:t>
                </a:r>
                <a14:m>
                  <m:oMath xmlns:m="http://schemas.openxmlformats.org/officeDocument/2006/math">
                    <m:r>
                      <a:rPr lang="de-DE" i="1">
                        <a:latin typeface="Cambria Math" panose="02040503050406030204" pitchFamily="18" charset="0"/>
                      </a:rPr>
                      <m:t>𝑀</m:t>
                    </m:r>
                  </m:oMath>
                </a14:m>
                <a:r>
                  <a:rPr lang="de-DE" dirty="0">
                    <a:ea typeface="Cambria Math" panose="02040503050406030204" pitchFamily="18" charset="0"/>
                  </a:rPr>
                  <a:t>, i.e., </a:t>
                </a:r>
                <a14:m>
                  <m:oMath xmlns:m="http://schemas.openxmlformats.org/officeDocument/2006/math">
                    <m:r>
                      <a:rPr lang="de-DE" b="1" i="1" smtClean="0">
                        <a:latin typeface="Cambria Math" panose="02040503050406030204" pitchFamily="18" charset="0"/>
                        <a:ea typeface="Cambria Math" panose="02040503050406030204" pitchFamily="18" charset="0"/>
                      </a:rPr>
                      <m:t>𝑹</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𝒆</m:t>
                        </m:r>
                      </m:e>
                    </m:d>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𝑫</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𝑢</m:t>
                            </m:r>
                          </m:sub>
                        </m:sSub>
                      </m:e>
                    </m:d>
                  </m:oMath>
                </a14:m>
                <a:r>
                  <a:rPr lang="de-DE" dirty="0">
                    <a:ea typeface="Cambria Math" panose="02040503050406030204" pitchFamily="18" charset="0"/>
                  </a:rPr>
                  <a:t>, zu eliminieren</a:t>
                </a:r>
              </a:p>
              <a:p>
                <a:pPr lvl="2"/>
                <a:endParaRPr lang="de-DE" dirty="0"/>
              </a:p>
              <a:p>
                <a:endParaRPr lang="de-DE" dirty="0"/>
              </a:p>
              <a:p>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687" b="-2985"/>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40</a:t>
            </a:fld>
            <a:endParaRPr lang="de-DE" dirty="0"/>
          </a:p>
        </p:txBody>
      </p:sp>
      <p:sp>
        <p:nvSpPr>
          <p:cNvPr id="5" name="Date Placeholder 4">
            <a:extLst>
              <a:ext uri="{FF2B5EF4-FFF2-40B4-BE49-F238E27FC236}">
                <a16:creationId xmlns:a16="http://schemas.microsoft.com/office/drawing/2014/main" id="{6E0FFB9F-4759-314D-8C63-C863C8CAF23D}"/>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EE792042-BFBD-F547-8B27-5359736983A2}"/>
              </a:ext>
            </a:extLst>
          </p:cNvPr>
          <p:cNvSpPr>
            <a:spLocks noGrp="1"/>
          </p:cNvSpPr>
          <p:nvPr>
            <p:ph type="ftr" sz="quarter" idx="3"/>
          </p:nvPr>
        </p:nvSpPr>
        <p:spPr/>
        <p:txBody>
          <a:bodyPr/>
          <a:lstStyle/>
          <a:p>
            <a:r>
              <a:rPr lang="de-DE" dirty="0"/>
              <a:t>Tanya Braun</a:t>
            </a:r>
          </a:p>
        </p:txBody>
      </p:sp>
      <p:sp>
        <p:nvSpPr>
          <p:cNvPr id="7" name="Right Brace 6">
            <a:extLst>
              <a:ext uri="{FF2B5EF4-FFF2-40B4-BE49-F238E27FC236}">
                <a16:creationId xmlns:a16="http://schemas.microsoft.com/office/drawing/2014/main" id="{FA48DAAB-7B01-D345-B5C0-268530FB1910}"/>
              </a:ext>
            </a:extLst>
          </p:cNvPr>
          <p:cNvSpPr/>
          <p:nvPr/>
        </p:nvSpPr>
        <p:spPr>
          <a:xfrm rot="5400000">
            <a:off x="9469254" y="4891122"/>
            <a:ext cx="88987" cy="782456"/>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65ED2E-7DD4-3A40-957C-670D2B016E4E}"/>
                  </a:ext>
                </a:extLst>
              </p:cNvPr>
              <p:cNvSpPr txBox="1"/>
              <p:nvPr/>
            </p:nvSpPr>
            <p:spPr>
              <a:xfrm>
                <a:off x="9257812" y="5326844"/>
                <a:ext cx="51187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m:t>
                      </m:r>
                      <m:r>
                        <a:rPr lang="de-DE" sz="1400" b="1" i="1" smtClean="0">
                          <a:latin typeface="Cambria Math" panose="02040503050406030204" pitchFamily="18" charset="0"/>
                        </a:rPr>
                        <m:t>𝑺</m:t>
                      </m:r>
                    </m:oMath>
                  </m:oMathPara>
                </a14:m>
                <a:endParaRPr lang="de-DE" sz="1400" b="1" dirty="0"/>
              </a:p>
            </p:txBody>
          </p:sp>
        </mc:Choice>
        <mc:Fallback xmlns="">
          <p:sp>
            <p:nvSpPr>
              <p:cNvPr id="8" name="TextBox 7">
                <a:extLst>
                  <a:ext uri="{FF2B5EF4-FFF2-40B4-BE49-F238E27FC236}">
                    <a16:creationId xmlns:a16="http://schemas.microsoft.com/office/drawing/2014/main" id="{9765ED2E-7DD4-3A40-957C-670D2B016E4E}"/>
                  </a:ext>
                </a:extLst>
              </p:cNvPr>
              <p:cNvSpPr txBox="1">
                <a:spLocks noRot="1" noChangeAspect="1" noMove="1" noResize="1" noEditPoints="1" noAdjustHandles="1" noChangeArrowheads="1" noChangeShapeType="1" noTextEdit="1"/>
              </p:cNvSpPr>
              <p:nvPr/>
            </p:nvSpPr>
            <p:spPr>
              <a:xfrm>
                <a:off x="9257812" y="5326844"/>
                <a:ext cx="511870" cy="307777"/>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548550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EU Anfrage: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999" y="1665066"/>
                <a:ext cx="7409529" cy="4240848"/>
              </a:xfrm>
            </p:spPr>
            <p:txBody>
              <a:bodyPr>
                <a:normAutofit/>
              </a:bodyPr>
              <a:lstStyle/>
              <a:p>
                <a:r>
                  <a:rPr lang="de-DE" dirty="0"/>
                  <a:t>Erwarteter Nutzen von Aktionszuweisung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de-DE" dirty="0"/>
                  <a:t> in </a:t>
                </a:r>
                <a14:m>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𝑈</m:t>
                            </m:r>
                          </m:sub>
                        </m:sSub>
                      </m:e>
                    </m:d>
                  </m:oMath>
                </a14:m>
                <a:r>
                  <a:rPr lang="de-DE" dirty="0"/>
                  <a:t> ohne Evidenz (</a:t>
                </a:r>
                <a14:m>
                  <m:oMath xmlns:m="http://schemas.openxmlformats.org/officeDocument/2006/math">
                    <m:r>
                      <a:rPr lang="de-DE" b="1" i="1">
                        <a:latin typeface="Cambria Math" panose="02040503050406030204" pitchFamily="18" charset="0"/>
                      </a:rPr>
                      <m:t>𝒆</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de-DE" dirty="0"/>
                  <a:t>)</a:t>
                </a:r>
              </a:p>
              <a:p>
                <a:endParaRPr lang="de-DE"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e>
                      </m:d>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a:rPr lang="de-DE" b="0" i="1" smtClean="0">
                              <a:latin typeface="Cambria Math" panose="02040503050406030204" pitchFamily="18" charset="0"/>
                            </a:rPr>
                            <m:t>𝑣</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b="0" i="1" smtClean="0">
                                  <a:latin typeface="Cambria Math" panose="02040503050406030204" pitchFamily="18" charset="0"/>
                                </a:rPr>
                                <m:t>𝑣</m:t>
                              </m:r>
                            </m:e>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e>
                          </m:d>
                          <m:r>
                            <m:rPr>
                              <m:brk m:alnAt="7"/>
                            </m:rP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𝜙</m:t>
                              </m:r>
                            </m:e>
                            <m:sub>
                              <m:r>
                                <m:rPr>
                                  <m:brk m:alnAt="7"/>
                                </m:rPr>
                                <a:rPr lang="de-DE" i="1">
                                  <a:latin typeface="Cambria Math" panose="02040503050406030204" pitchFamily="18" charset="0"/>
                                  <a:ea typeface="Cambria Math" panose="02040503050406030204" pitchFamily="18" charset="0"/>
                                </a:rPr>
                                <m:t>𝑈</m:t>
                              </m:r>
                            </m:sub>
                          </m:sSub>
                          <m:d>
                            <m:dPr>
                              <m:ctrlPr>
                                <a:rPr lang="de-DE" i="1">
                                  <a:latin typeface="Cambria Math" panose="02040503050406030204" pitchFamily="18" charset="0"/>
                                  <a:ea typeface="Cambria Math" panose="02040503050406030204" pitchFamily="18" charset="0"/>
                                </a:rPr>
                              </m:ctrlPr>
                            </m:dPr>
                            <m:e>
                              <m:r>
                                <m:rPr>
                                  <m:brk m:alnAt="7"/>
                                </m:rPr>
                                <a:rPr lang="de-DE" i="1">
                                  <a:latin typeface="Cambria Math" panose="02040503050406030204" pitchFamily="18" charset="0"/>
                                </a:rPr>
                                <m:t>𝐸</m:t>
                              </m:r>
                              <m:r>
                                <a:rPr lang="de-DE" i="1">
                                  <a:latin typeface="Cambria Math" panose="02040503050406030204" pitchFamily="18" charset="0"/>
                                </a:rPr>
                                <m:t>𝑝𝑖𝑑</m:t>
                              </m:r>
                              <m:r>
                                <a:rPr lang="de-DE" i="1">
                                  <a:latin typeface="Cambria Math" panose="02040503050406030204" pitchFamily="18" charset="0"/>
                                </a:rPr>
                                <m:t>=</m:t>
                              </m:r>
                              <m:r>
                                <a:rPr lang="de-DE" b="0" i="1" smtClean="0">
                                  <a:latin typeface="Cambria Math" panose="02040503050406030204" pitchFamily="18" charset="0"/>
                                </a:rPr>
                                <m:t>𝑣</m:t>
                              </m:r>
                            </m:e>
                          </m:d>
                        </m:e>
                      </m:nary>
                    </m:oMath>
                  </m:oMathPara>
                </a14:m>
                <a:endParaRPr lang="de-DE" dirty="0"/>
              </a:p>
              <a:p>
                <a:endParaRPr lang="de-DE" dirty="0"/>
              </a:p>
              <a:p>
                <a:pPr marL="457200" indent="-457200">
                  <a:buFont typeface="+mj-lt"/>
                  <a:buAutoNum type="arabicPeriod"/>
                </a:pPr>
                <a:r>
                  <a:rPr lang="de-DE" dirty="0"/>
                  <a:t>Berechne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b="0" i="1" smtClean="0">
                            <a:latin typeface="Cambria Math" panose="02040503050406030204" pitchFamily="18" charset="0"/>
                          </a:rPr>
                          <m:t>𝑣</m:t>
                        </m:r>
                      </m:e>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e>
                    </m:d>
                  </m:oMath>
                </a14:m>
                <a:r>
                  <a:rPr lang="de-DE" dirty="0"/>
                  <a:t> in </a:t>
                </a:r>
                <a14:m>
                  <m:oMath xmlns:m="http://schemas.openxmlformats.org/officeDocument/2006/math">
                    <m:r>
                      <a:rPr lang="de-DE" b="0" i="1" smtClean="0">
                        <a:latin typeface="Cambria Math" panose="02040503050406030204" pitchFamily="18" charset="0"/>
                      </a:rPr>
                      <m:t>𝐹</m:t>
                    </m:r>
                  </m:oMath>
                </a14:m>
                <a:r>
                  <a:rPr lang="de-DE" dirty="0"/>
                  <a:t> </a:t>
                </a:r>
              </a:p>
              <a:p>
                <a:pPr lvl="1"/>
                <a:r>
                  <a:rPr lang="de-DE" dirty="0"/>
                  <a:t>durch Berechnung von </a:t>
                </a:r>
                <a14:m>
                  <m:oMath xmlns:m="http://schemas.openxmlformats.org/officeDocument/2006/math">
                    <m:r>
                      <a:rPr lang="de-DE" i="1">
                        <a:latin typeface="Cambria Math" panose="02040503050406030204" pitchFamily="18" charset="0"/>
                      </a:rPr>
                      <m:t>𝑃</m:t>
                    </m:r>
                    <m:d>
                      <m:dPr>
                        <m:ctrlPr>
                          <a:rPr lang="de-DE" b="0" i="1" smtClean="0">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b="0" i="1" smtClean="0">
                            <a:latin typeface="Cambria Math" panose="02040503050406030204" pitchFamily="18" charset="0"/>
                          </a:rPr>
                          <m:t>𝑣</m:t>
                        </m:r>
                      </m:e>
                    </m:d>
                  </m:oMath>
                </a14:m>
                <a:r>
                  <a:rPr lang="de-DE" dirty="0"/>
                  <a:t> in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𝐹</m:t>
                        </m:r>
                      </m:e>
                      <m:sub>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𝑈</m:t>
                            </m:r>
                          </m:sub>
                          <m:sup>
                            <m:r>
                              <a:rPr lang="de-DE" b="0" i="1" smtClean="0">
                                <a:latin typeface="Cambria Math" panose="02040503050406030204" pitchFamily="18" charset="0"/>
                              </a:rPr>
                              <m:t>′</m:t>
                            </m:r>
                          </m:sup>
                        </m:sSubSup>
                      </m:e>
                    </m:d>
                  </m:oMath>
                </a14:m>
                <a:r>
                  <a:rPr lang="de-DE" dirty="0"/>
                  <a:t> (ohne Berücksichtigung der Nutzenfaktoren)</a:t>
                </a:r>
              </a:p>
              <a:p>
                <a:pPr marL="457200" indent="-457200">
                  <a:buFont typeface="+mj-lt"/>
                  <a:buAutoNum type="arabicPeriod"/>
                </a:pPr>
                <a:r>
                  <a:rPr lang="de-DE" dirty="0"/>
                  <a:t>Berechne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de-DE" dirty="0"/>
                  <a:t> mit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𝑣</m:t>
                        </m:r>
                      </m:e>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999" y="1665066"/>
                <a:ext cx="7409529" cy="4240848"/>
              </a:xfrm>
              <a:blipFill>
                <a:blip r:embed="rId2"/>
                <a:stretch>
                  <a:fillRect l="-2393" t="-8657" r="-684"/>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41</a:t>
            </a:fld>
            <a:endParaRPr lang="de-DE" dirty="0"/>
          </a:p>
        </p:txBody>
      </p:sp>
      <p:sp>
        <p:nvSpPr>
          <p:cNvPr id="6" name="Footer Placeholder 5">
            <a:extLst>
              <a:ext uri="{FF2B5EF4-FFF2-40B4-BE49-F238E27FC236}">
                <a16:creationId xmlns:a16="http://schemas.microsoft.com/office/drawing/2014/main" id="{0293FD74-99D7-FE44-9B1A-EE9BA0F16613}"/>
              </a:ext>
            </a:extLst>
          </p:cNvPr>
          <p:cNvSpPr>
            <a:spLocks noGrp="1"/>
          </p:cNvSpPr>
          <p:nvPr>
            <p:ph type="ftr" sz="quarter" idx="3"/>
          </p:nvPr>
        </p:nvSpPr>
        <p:spPr/>
        <p:txBody>
          <a:bodyPr/>
          <a:lstStyle/>
          <a:p>
            <a:r>
              <a:rPr lang="de-DE" dirty="0"/>
              <a:t>Tanya Braun</a:t>
            </a:r>
          </a:p>
        </p:txBody>
      </p:sp>
      <p:sp>
        <p:nvSpPr>
          <p:cNvPr id="49" name="Rectangle 48">
            <a:extLst>
              <a:ext uri="{FF2B5EF4-FFF2-40B4-BE49-F238E27FC236}">
                <a16:creationId xmlns:a16="http://schemas.microsoft.com/office/drawing/2014/main" id="{9D8D9A82-48F9-6243-BDF8-09C605872555}"/>
              </a:ext>
            </a:extLst>
          </p:cNvPr>
          <p:cNvSpPr/>
          <p:nvPr/>
        </p:nvSpPr>
        <p:spPr>
          <a:xfrm>
            <a:off x="8388072" y="3886764"/>
            <a:ext cx="3455928" cy="20191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0" name="Group 49">
            <a:extLst>
              <a:ext uri="{FF2B5EF4-FFF2-40B4-BE49-F238E27FC236}">
                <a16:creationId xmlns:a16="http://schemas.microsoft.com/office/drawing/2014/main" id="{0C21944D-C3CA-0F4E-8423-EDD0EA14AF51}"/>
              </a:ext>
            </a:extLst>
          </p:cNvPr>
          <p:cNvGrpSpPr/>
          <p:nvPr/>
        </p:nvGrpSpPr>
        <p:grpSpPr>
          <a:xfrm>
            <a:off x="8389613" y="1732516"/>
            <a:ext cx="3452846" cy="2031877"/>
            <a:chOff x="8385823" y="3874037"/>
            <a:chExt cx="3452846" cy="2031877"/>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88750A3-D0EC-314E-B293-5902A53C07D8}"/>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54" name="Straight Connector 53">
              <a:extLst>
                <a:ext uri="{FF2B5EF4-FFF2-40B4-BE49-F238E27FC236}">
                  <a16:creationId xmlns:a16="http://schemas.microsoft.com/office/drawing/2014/main" id="{C0E7271B-9397-AF43-BA08-6897A07C6EB4}"/>
                </a:ext>
              </a:extLst>
            </p:cNvPr>
            <p:cNvCxnSpPr>
              <a:cxnSpLocks/>
              <a:stCxn id="51" idx="6"/>
              <a:endCxn id="78"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ADA84F8-923E-FA4F-B8BA-1C798850C21E}"/>
                </a:ext>
              </a:extLst>
            </p:cNvPr>
            <p:cNvCxnSpPr>
              <a:cxnSpLocks/>
              <a:stCxn id="78" idx="0"/>
              <a:endCxn id="62"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903B8C1-62BA-8E4A-96E3-016195C593FF}"/>
                </a:ext>
              </a:extLst>
            </p:cNvPr>
            <p:cNvGrpSpPr/>
            <p:nvPr/>
          </p:nvGrpSpPr>
          <p:grpSpPr>
            <a:xfrm>
              <a:off x="9687273" y="4836274"/>
              <a:ext cx="346678" cy="364353"/>
              <a:chOff x="6795975" y="3836437"/>
              <a:chExt cx="346678" cy="364353"/>
            </a:xfrm>
          </p:grpSpPr>
          <p:sp>
            <p:nvSpPr>
              <p:cNvPr id="78" name="Rectangle 77">
                <a:extLst>
                  <a:ext uri="{FF2B5EF4-FFF2-40B4-BE49-F238E27FC236}">
                    <a16:creationId xmlns:a16="http://schemas.microsoft.com/office/drawing/2014/main" id="{94E508AE-8F49-D74D-93A3-2EDAF9E2326F}"/>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980EB01-9FD5-ED4B-9ABD-659043312DDF}"/>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57" name="Straight Connector 56">
              <a:extLst>
                <a:ext uri="{FF2B5EF4-FFF2-40B4-BE49-F238E27FC236}">
                  <a16:creationId xmlns:a16="http://schemas.microsoft.com/office/drawing/2014/main" id="{EA0132A8-E79B-164E-8A9F-F9ED26FF89A1}"/>
                </a:ext>
              </a:extLst>
            </p:cNvPr>
            <p:cNvCxnSpPr>
              <a:cxnSpLocks/>
              <a:stCxn id="62" idx="4"/>
              <a:endCxn id="76"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9F81A51-5E0B-D94E-8965-A5D3D8AFAFEE}"/>
                </a:ext>
              </a:extLst>
            </p:cNvPr>
            <p:cNvCxnSpPr>
              <a:cxnSpLocks/>
              <a:stCxn id="63" idx="0"/>
              <a:endCxn id="76"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3F4274-1F9A-6346-9DF6-817EEC01FE4E}"/>
                </a:ext>
              </a:extLst>
            </p:cNvPr>
            <p:cNvCxnSpPr>
              <a:cxnSpLocks/>
              <a:stCxn id="76" idx="3"/>
              <a:endCxn id="61"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AE2FEA3-FB5C-BD47-8F5F-255A841B633B}"/>
                </a:ext>
              </a:extLst>
            </p:cNvPr>
            <p:cNvGrpSpPr/>
            <p:nvPr/>
          </p:nvGrpSpPr>
          <p:grpSpPr>
            <a:xfrm>
              <a:off x="10259532" y="4836274"/>
              <a:ext cx="338219" cy="364679"/>
              <a:chOff x="7368234" y="3836437"/>
              <a:chExt cx="338219" cy="364679"/>
            </a:xfrm>
          </p:grpSpPr>
          <p:sp>
            <p:nvSpPr>
              <p:cNvPr id="76" name="Rectangle 75">
                <a:extLst>
                  <a:ext uri="{FF2B5EF4-FFF2-40B4-BE49-F238E27FC236}">
                    <a16:creationId xmlns:a16="http://schemas.microsoft.com/office/drawing/2014/main" id="{2706217E-BE41-D243-A391-2C8DC6E1E2CC}"/>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7E647F10-B000-514F-9E84-B7A358BCA297}"/>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E507305-00FE-F542-9F3F-4149F54800A7}"/>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3E50DD2-DB20-1A42-BBA7-F78A0CA5BEF8}"/>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E6FAF09-0B81-6D4B-BE31-48C1AEBFC34B}"/>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64" name="Straight Connector 63">
              <a:extLst>
                <a:ext uri="{FF2B5EF4-FFF2-40B4-BE49-F238E27FC236}">
                  <a16:creationId xmlns:a16="http://schemas.microsoft.com/office/drawing/2014/main" id="{56023DE9-7380-3B4B-AABF-2AB2DB7F1DF1}"/>
                </a:ext>
              </a:extLst>
            </p:cNvPr>
            <p:cNvCxnSpPr>
              <a:cxnSpLocks/>
              <a:stCxn id="78" idx="2"/>
              <a:endCxn id="63"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9913510-19DC-594E-B7D6-6615FFEC2456}"/>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364C07E-3FA8-6846-BBAF-B955AC2A7CD3}"/>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67" name="Straight Connector 66">
              <a:extLst>
                <a:ext uri="{FF2B5EF4-FFF2-40B4-BE49-F238E27FC236}">
                  <a16:creationId xmlns:a16="http://schemas.microsoft.com/office/drawing/2014/main" id="{634955F6-F64A-0B47-9270-CFF95ADA1D80}"/>
                </a:ext>
              </a:extLst>
            </p:cNvPr>
            <p:cNvCxnSpPr>
              <a:cxnSpLocks/>
              <a:stCxn id="51" idx="0"/>
              <a:endCxn id="69"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B9D47E-81FE-AA4D-932A-A7814B98700E}"/>
                </a:ext>
              </a:extLst>
            </p:cNvPr>
            <p:cNvCxnSpPr>
              <a:cxnSpLocks/>
              <a:stCxn id="69" idx="0"/>
              <a:endCxn id="65"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2DCDD664-FAA6-B848-8445-941AEF8C98DD}"/>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70" name="Straight Connector 69">
              <a:extLst>
                <a:ext uri="{FF2B5EF4-FFF2-40B4-BE49-F238E27FC236}">
                  <a16:creationId xmlns:a16="http://schemas.microsoft.com/office/drawing/2014/main" id="{BE12C5C9-DCE0-2E47-ABAB-88B31E7E7CEF}"/>
                </a:ext>
              </a:extLst>
            </p:cNvPr>
            <p:cNvCxnSpPr>
              <a:cxnSpLocks/>
              <a:stCxn id="65" idx="3"/>
              <a:endCxn id="73"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A2E0E80-6C52-1847-9A2E-5F1FA0C4C2F5}"/>
                </a:ext>
              </a:extLst>
            </p:cNvPr>
            <p:cNvCxnSpPr>
              <a:cxnSpLocks/>
              <a:stCxn id="62" idx="0"/>
              <a:endCxn id="73"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143EDEC-57C3-0145-97B6-F46238E135AB}"/>
                </a:ext>
              </a:extLst>
            </p:cNvPr>
            <p:cNvCxnSpPr>
              <a:cxnSpLocks/>
              <a:stCxn id="73" idx="3"/>
              <a:endCxn id="66"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C13D1FA-2E53-B64B-8BC3-971648CE85E6}"/>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2D15A47F-0BF2-3F4E-80F8-3FDF6EC9E90E}"/>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BD01D128-7004-8945-81D4-D98592533948}"/>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p:grpSp>
        <p:nvGrpSpPr>
          <p:cNvPr id="80" name="Group 79">
            <a:extLst>
              <a:ext uri="{FF2B5EF4-FFF2-40B4-BE49-F238E27FC236}">
                <a16:creationId xmlns:a16="http://schemas.microsoft.com/office/drawing/2014/main" id="{4A87CA0B-368B-DC40-B0E5-375A958DECF0}"/>
              </a:ext>
            </a:extLst>
          </p:cNvPr>
          <p:cNvGrpSpPr/>
          <p:nvPr/>
        </p:nvGrpSpPr>
        <p:grpSpPr>
          <a:xfrm>
            <a:off x="8388072" y="3874037"/>
            <a:ext cx="3452846" cy="2031877"/>
            <a:chOff x="8385823" y="3874037"/>
            <a:chExt cx="3452846" cy="2031877"/>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60415BE-1E65-804E-BDA1-B58B6C86444B}"/>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82" name="Straight Connector 81">
              <a:extLst>
                <a:ext uri="{FF2B5EF4-FFF2-40B4-BE49-F238E27FC236}">
                  <a16:creationId xmlns:a16="http://schemas.microsoft.com/office/drawing/2014/main" id="{DB3B0D9E-7784-0B45-ABA4-6826875B5F53}"/>
                </a:ext>
              </a:extLst>
            </p:cNvPr>
            <p:cNvCxnSpPr>
              <a:cxnSpLocks/>
              <a:stCxn id="81" idx="6"/>
              <a:endCxn id="127"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A4FAACE-E19A-D54A-8CD7-B486C01BD017}"/>
                </a:ext>
              </a:extLst>
            </p:cNvPr>
            <p:cNvCxnSpPr>
              <a:cxnSpLocks/>
              <a:stCxn id="127" idx="0"/>
              <a:endCxn id="114"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B83C6959-C3B9-7042-9E41-50638E76DA95}"/>
                </a:ext>
              </a:extLst>
            </p:cNvPr>
            <p:cNvGrpSpPr/>
            <p:nvPr/>
          </p:nvGrpSpPr>
          <p:grpSpPr>
            <a:xfrm>
              <a:off x="9687273" y="4836274"/>
              <a:ext cx="346678" cy="364353"/>
              <a:chOff x="6795975" y="3836437"/>
              <a:chExt cx="346678" cy="364353"/>
            </a:xfrm>
          </p:grpSpPr>
          <p:sp>
            <p:nvSpPr>
              <p:cNvPr id="127" name="Rectangle 126">
                <a:extLst>
                  <a:ext uri="{FF2B5EF4-FFF2-40B4-BE49-F238E27FC236}">
                    <a16:creationId xmlns:a16="http://schemas.microsoft.com/office/drawing/2014/main" id="{28487960-3E77-9D4D-AA60-3A488428CE00}"/>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7867A6B8-A95B-0B48-970F-D27F70BECC3C}"/>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87" name="Straight Connector 86">
              <a:extLst>
                <a:ext uri="{FF2B5EF4-FFF2-40B4-BE49-F238E27FC236}">
                  <a16:creationId xmlns:a16="http://schemas.microsoft.com/office/drawing/2014/main" id="{BADD338E-34AC-A64E-9266-88FA1D241D0C}"/>
                </a:ext>
              </a:extLst>
            </p:cNvPr>
            <p:cNvCxnSpPr>
              <a:cxnSpLocks/>
              <a:stCxn id="114" idx="4"/>
              <a:endCxn id="125"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D8BFC93-D777-3840-922D-2DC5CF173208}"/>
                </a:ext>
              </a:extLst>
            </p:cNvPr>
            <p:cNvCxnSpPr>
              <a:cxnSpLocks/>
              <a:stCxn id="115" idx="0"/>
              <a:endCxn id="125"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D88B2AC-8BD1-1346-B730-9344FF9A3E7F}"/>
                </a:ext>
              </a:extLst>
            </p:cNvPr>
            <p:cNvCxnSpPr>
              <a:cxnSpLocks/>
              <a:stCxn id="125" idx="3"/>
              <a:endCxn id="113"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F927EAAD-90EA-FD46-90A5-E40492C466EC}"/>
                </a:ext>
              </a:extLst>
            </p:cNvPr>
            <p:cNvGrpSpPr/>
            <p:nvPr/>
          </p:nvGrpSpPr>
          <p:grpSpPr>
            <a:xfrm>
              <a:off x="10259532" y="4836274"/>
              <a:ext cx="338219" cy="364679"/>
              <a:chOff x="7368234" y="3836437"/>
              <a:chExt cx="338219" cy="364679"/>
            </a:xfrm>
          </p:grpSpPr>
          <p:sp>
            <p:nvSpPr>
              <p:cNvPr id="125" name="Rectangle 124">
                <a:extLst>
                  <a:ext uri="{FF2B5EF4-FFF2-40B4-BE49-F238E27FC236}">
                    <a16:creationId xmlns:a16="http://schemas.microsoft.com/office/drawing/2014/main" id="{66EF1EF1-C1E9-354A-81A7-86F3C7A37397}"/>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5B1ED9A6-4EAF-F54F-A29E-8C86096E2121}"/>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BB3F6F7C-AE85-9C4F-A3C8-535C6E420DC0}"/>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4FAE3560-4B25-484F-A838-F00E261DBD8C}"/>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99391410-D96B-864C-B1CB-90F77F36DEB8}"/>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16" name="Straight Connector 115">
              <a:extLst>
                <a:ext uri="{FF2B5EF4-FFF2-40B4-BE49-F238E27FC236}">
                  <a16:creationId xmlns:a16="http://schemas.microsoft.com/office/drawing/2014/main" id="{87FDD9AA-86EC-D948-860E-E52F564FB7ED}"/>
                </a:ext>
              </a:extLst>
            </p:cNvPr>
            <p:cNvCxnSpPr>
              <a:cxnSpLocks/>
              <a:stCxn id="127" idx="2"/>
              <a:endCxn id="115"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4172455B-449F-7246-BA48-8023208A0868}"/>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118" name="Straight Connector 117">
              <a:extLst>
                <a:ext uri="{FF2B5EF4-FFF2-40B4-BE49-F238E27FC236}">
                  <a16:creationId xmlns:a16="http://schemas.microsoft.com/office/drawing/2014/main" id="{8008174B-C89D-CA4F-837C-149C0ADF91F3}"/>
                </a:ext>
              </a:extLst>
            </p:cNvPr>
            <p:cNvCxnSpPr>
              <a:cxnSpLocks/>
              <a:stCxn id="81" idx="0"/>
              <a:endCxn id="119"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1FD34F5B-1211-C044-A419-2688AFD9B9C9}"/>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20" name="Straight Connector 119">
              <a:extLst>
                <a:ext uri="{FF2B5EF4-FFF2-40B4-BE49-F238E27FC236}">
                  <a16:creationId xmlns:a16="http://schemas.microsoft.com/office/drawing/2014/main" id="{98A889E7-7ED2-AA44-9E19-1FEEC6E02929}"/>
                </a:ext>
              </a:extLst>
            </p:cNvPr>
            <p:cNvCxnSpPr>
              <a:cxnSpLocks/>
              <a:stCxn id="114" idx="0"/>
              <a:endCxn id="122"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331E59-23EC-994A-B11C-08FCC82F41CB}"/>
                </a:ext>
              </a:extLst>
            </p:cNvPr>
            <p:cNvCxnSpPr>
              <a:cxnSpLocks/>
              <a:stCxn id="122" idx="3"/>
              <a:endCxn id="117"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2ADDB992-05FF-3846-B389-1ACE99C9BFCB}"/>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64EE010C-BA16-7645-9523-BF2BF723180E}"/>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3" name="TextBox 122">
                  <a:extLst>
                    <a:ext uri="{FF2B5EF4-FFF2-40B4-BE49-F238E27FC236}">
                      <a16:creationId xmlns:a16="http://schemas.microsoft.com/office/drawing/2014/main" id="{64EE010C-BA16-7645-9523-BF2BF723180E}"/>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5"/>
                  <a:stretch>
                    <a:fillRect l="-27778" r="-5556"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42B076F1-CBF8-8044-B2D1-1658BB4B21DB}"/>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4" name="TextBox 123">
                  <a:extLst>
                    <a:ext uri="{FF2B5EF4-FFF2-40B4-BE49-F238E27FC236}">
                      <a16:creationId xmlns:a16="http://schemas.microsoft.com/office/drawing/2014/main" id="{42B076F1-CBF8-8044-B2D1-1658BB4B21DB}"/>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6"/>
                  <a:stretch>
                    <a:fillRect l="-29412" b="-27778"/>
                  </a:stretch>
                </a:blipFill>
              </p:spPr>
              <p:txBody>
                <a:bodyPr/>
                <a:lstStyle/>
                <a:p>
                  <a:r>
                    <a:rPr lang="de-DE">
                      <a:noFill/>
                    </a:rPr>
                    <a:t> </a:t>
                  </a:r>
                </a:p>
              </p:txBody>
            </p:sp>
          </mc:Fallback>
        </mc:AlternateContent>
      </p:grpSp>
      <p:sp>
        <p:nvSpPr>
          <p:cNvPr id="7" name="Date Placeholder 6">
            <a:extLst>
              <a:ext uri="{FF2B5EF4-FFF2-40B4-BE49-F238E27FC236}">
                <a16:creationId xmlns:a16="http://schemas.microsoft.com/office/drawing/2014/main" id="{AF53113E-0B3A-3E42-A5B9-719BB0904F05}"/>
              </a:ext>
            </a:extLst>
          </p:cNvPr>
          <p:cNvSpPr>
            <a:spLocks noGrp="1"/>
          </p:cNvSpPr>
          <p:nvPr>
            <p:ph type="dt" sz="half" idx="2"/>
          </p:nvPr>
        </p:nvSpPr>
        <p:spPr/>
        <p:txBody>
          <a:bodyPr/>
          <a:lstStyle/>
          <a:p>
            <a:r>
              <a:rPr lang="en-GB" dirty="0"/>
              <a:t>Entscheidungstheorie</a:t>
            </a:r>
            <a:endParaRPr lang="de-DE" dirty="0"/>
          </a:p>
        </p:txBody>
      </p:sp>
    </p:spTree>
    <p:extLst>
      <p:ext uri="{BB962C8B-B14F-4D97-AF65-F5344CB8AC3E}">
        <p14:creationId xmlns:p14="http://schemas.microsoft.com/office/powerpoint/2010/main" val="855941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EU Anfrage: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6371378" cy="4240848"/>
              </a:xfrm>
            </p:spPr>
            <p:txBody>
              <a:bodyPr>
                <a:normAutofit/>
              </a:bodyPr>
              <a:lstStyle/>
              <a:p>
                <a:pPr marL="457200" indent="-457200">
                  <a:buFont typeface="+mj-lt"/>
                  <a:buAutoNum type="arabicPeriod"/>
                </a:pPr>
                <a:r>
                  <a:rPr lang="de-DE" dirty="0"/>
                  <a:t>Berechne </a:t>
                </a:r>
                <a14:m>
                  <m:oMath xmlns:m="http://schemas.openxmlformats.org/officeDocument/2006/math">
                    <m:r>
                      <a:rPr lang="de-DE" i="1">
                        <a:latin typeface="Cambria Math" panose="02040503050406030204" pitchFamily="18" charset="0"/>
                      </a:rPr>
                      <m:t>𝑃</m:t>
                    </m:r>
                    <m:d>
                      <m:dPr>
                        <m:ctrlPr>
                          <a:rPr lang="de-DE" b="0" i="1" smtClean="0">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b="0" i="1" smtClean="0">
                            <a:latin typeface="Cambria Math" panose="02040503050406030204" pitchFamily="18" charset="0"/>
                          </a:rPr>
                          <m:t>𝑣</m:t>
                        </m:r>
                      </m:e>
                    </m:d>
                  </m:oMath>
                </a14:m>
                <a:r>
                  <a:rPr lang="de-DE" dirty="0"/>
                  <a:t> in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𝐹</m:t>
                        </m:r>
                      </m:e>
                      <m:sub>
                        <m:sSub>
                          <m:sSubPr>
                            <m:ctrlPr>
                              <a:rPr lang="de-DE" b="1"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i="1">
                                <a:latin typeface="Cambria Math" panose="02040503050406030204" pitchFamily="18" charset="0"/>
                              </a:rPr>
                              <m:t>𝑈</m:t>
                            </m:r>
                          </m:sub>
                          <m:sup>
                            <m:r>
                              <a:rPr lang="de-DE" b="0" i="1" smtClean="0">
                                <a:latin typeface="Cambria Math" panose="02040503050406030204" pitchFamily="18" charset="0"/>
                              </a:rPr>
                              <m:t>′</m:t>
                            </m:r>
                          </m:sup>
                        </m:sSubSup>
                      </m:e>
                    </m:d>
                  </m:oMath>
                </a14:m>
                <a:endParaRPr lang="de-DE" dirty="0"/>
              </a:p>
              <a:p>
                <a:pPr lvl="1"/>
                <a:r>
                  <a:rPr lang="de-DE" dirty="0"/>
                  <a:t>Eliminiere mittels VE alle Nicht-Anfragen-Zufallsvariablen (ohne Nutzenvariablen) in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𝐹</m:t>
                        </m:r>
                      </m:e>
                      <m:sub>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sub>
                    </m:sSub>
                  </m:oMath>
                </a14:m>
                <a:r>
                  <a:rPr lang="de-DE" dirty="0"/>
                  <a:t>:</a:t>
                </a:r>
              </a:p>
              <a:p>
                <a:pPr lvl="2"/>
                <a:r>
                  <a:rPr lang="de-DE" dirty="0"/>
                  <a:t>Eliminiere </a:t>
                </a:r>
                <a14:m>
                  <m:oMath xmlns:m="http://schemas.openxmlformats.org/officeDocument/2006/math">
                    <m:r>
                      <a:rPr lang="de-DE" i="1">
                        <a:latin typeface="Cambria Math" charset="0"/>
                      </a:rPr>
                      <m:t>𝑇𝑟𝑒𝑎𝑡</m:t>
                    </m:r>
                    <m:r>
                      <a:rPr lang="de-DE" b="0" i="0" smtClean="0">
                        <a:latin typeface="Cambria Math" panose="02040503050406030204" pitchFamily="18" charset="0"/>
                      </a:rPr>
                      <m:t>,</m:t>
                    </m:r>
                    <m:r>
                      <a:rPr lang="de-DE" i="1">
                        <a:latin typeface="Cambria Math" charset="0"/>
                      </a:rPr>
                      <m:t>𝑇𝑟𝑎𝑣𝑒𝑙</m:t>
                    </m:r>
                    <m:r>
                      <a:rPr lang="de-DE" b="0" i="1" smtClean="0">
                        <a:latin typeface="Cambria Math" panose="02040503050406030204" pitchFamily="18" charset="0"/>
                      </a:rPr>
                      <m:t>,</m:t>
                    </m:r>
                    <m:r>
                      <a:rPr lang="de-DE" i="1">
                        <a:latin typeface="Cambria Math" charset="0"/>
                      </a:rPr>
                      <m:t>𝑆𝑖𝑐𝑘</m:t>
                    </m:r>
                  </m:oMath>
                </a14:m>
                <a:r>
                  <a:rPr lang="de-DE" dirty="0"/>
                  <a:t> </a:t>
                </a:r>
              </a:p>
              <a:p>
                <a:pPr lvl="2"/>
                <a:r>
                  <a:rPr lang="de-DE" dirty="0"/>
                  <a:t>Ergebnis: </a:t>
                </a:r>
                <a14:m>
                  <m:oMath xmlns:m="http://schemas.openxmlformats.org/officeDocument/2006/math">
                    <m:r>
                      <a:rPr lang="de-DE" b="0" i="1" smtClean="0">
                        <a:latin typeface="Cambria Math" panose="02040503050406030204" pitchFamily="18" charset="0"/>
                      </a:rPr>
                      <m:t>𝑓</m:t>
                    </m:r>
                    <m:r>
                      <a:rPr lang="de-DE" b="0" i="0" smtClean="0">
                        <a:latin typeface="Cambria Math" panose="02040503050406030204" pitchFamily="18" charset="0"/>
                      </a:rPr>
                      <m:t>=</m:t>
                    </m:r>
                    <m:r>
                      <a:rPr lang="de-DE">
                        <a:latin typeface="Cambria Math" panose="02040503050406030204" pitchFamily="18" charset="0"/>
                      </a:rPr>
                      <m:t>𝜙</m:t>
                    </m:r>
                    <m:d>
                      <m:dPr>
                        <m:ctrlPr>
                          <a:rPr lang="de-DE" i="1">
                            <a:latin typeface="Cambria Math" panose="02040503050406030204" pitchFamily="18" charset="0"/>
                          </a:rPr>
                        </m:ctrlPr>
                      </m:dPr>
                      <m:e>
                        <m:r>
                          <a:rPr lang="de-DE" i="1">
                            <a:latin typeface="Cambria Math" panose="02040503050406030204" pitchFamily="18" charset="0"/>
                          </a:rPr>
                          <m:t>𝐸𝑝𝑖𝑑</m:t>
                        </m:r>
                      </m:e>
                    </m:d>
                  </m:oMath>
                </a14:m>
                <a:endParaRPr lang="de-DE" dirty="0"/>
              </a:p>
              <a:p>
                <a:pPr lvl="2"/>
                <a:r>
                  <a:rPr lang="de-DE" dirty="0"/>
                  <a:t>Normalisiere </a:t>
                </a:r>
                <a14:m>
                  <m:oMath xmlns:m="http://schemas.openxmlformats.org/officeDocument/2006/math">
                    <m:r>
                      <a:rPr lang="de-DE" i="1">
                        <a:latin typeface="Cambria Math" panose="02040503050406030204" pitchFamily="18" charset="0"/>
                      </a:rPr>
                      <m:t>𝑓</m:t>
                    </m:r>
                  </m:oMath>
                </a14:m>
                <a:r>
                  <a:rPr lang="de-DE" dirty="0"/>
                  <a:t> um Wahrscheinlichkeit </a:t>
                </a:r>
                <a:br>
                  <a:rPr lang="de-DE" dirty="0"/>
                </a:b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b="0" i="1" smtClean="0">
                            <a:latin typeface="Cambria Math" panose="02040503050406030204" pitchFamily="18" charset="0"/>
                          </a:rPr>
                          <m:t>𝑣</m:t>
                        </m:r>
                      </m:e>
                    </m:d>
                  </m:oMath>
                </a14:m>
                <a:r>
                  <a:rPr lang="de-DE" dirty="0"/>
                  <a:t> in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𝐹</m:t>
                        </m:r>
                      </m:e>
                      <m:sub>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sub>
                    </m:sSub>
                  </m:oMath>
                </a14:m>
                <a:r>
                  <a:rPr lang="de-DE" dirty="0"/>
                  <a:t> zu erhalten: </a:t>
                </a:r>
                <a:br>
                  <a:rPr lang="de-DE" dirty="0"/>
                </a:b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𝑛</m:t>
                        </m:r>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a:latin typeface="Cambria Math" panose="02040503050406030204" pitchFamily="18" charset="0"/>
                          </a:rPr>
                          <m:t>𝜙</m:t>
                        </m:r>
                      </m:e>
                      <m:sup>
                        <m:r>
                          <a:rPr lang="de-DE" b="0" i="1" smtClean="0">
                            <a:latin typeface="Cambria Math" panose="02040503050406030204" pitchFamily="18" charset="0"/>
                          </a:rPr>
                          <m:t>𝑛</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oMath>
                </a14:m>
                <a:r>
                  <a:rPr lang="de-DE" dirty="0"/>
                  <a:t> </a:t>
                </a:r>
              </a:p>
              <a:p>
                <a:pPr lvl="3"/>
                <a:r>
                  <a:rPr lang="de-DE" dirty="0"/>
                  <a:t>Entspricht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b="0" i="1" smtClean="0">
                            <a:latin typeface="Cambria Math" panose="02040503050406030204" pitchFamily="18" charset="0"/>
                          </a:rPr>
                          <m:t>𝑣</m:t>
                        </m:r>
                      </m:e>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e>
                    </m:d>
                  </m:oMath>
                </a14:m>
                <a:r>
                  <a:rPr lang="de-DE" dirty="0"/>
                  <a:t> in </a:t>
                </a:r>
                <a14:m>
                  <m:oMath xmlns:m="http://schemas.openxmlformats.org/officeDocument/2006/math">
                    <m:r>
                      <a:rPr lang="de-DE" b="0" i="1" smtClean="0">
                        <a:latin typeface="Cambria Math" panose="02040503050406030204" pitchFamily="18" charset="0"/>
                      </a:rPr>
                      <m:t>𝐹</m:t>
                    </m:r>
                  </m:oMath>
                </a14:m>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60000" y="1665066"/>
                <a:ext cx="6371378" cy="4240848"/>
              </a:xfrm>
              <a:blipFill>
                <a:blip r:embed="rId2"/>
                <a:stretch>
                  <a:fillRect l="-2783" t="-2985"/>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42</a:t>
            </a:fld>
            <a:endParaRPr lang="de-DE" dirty="0"/>
          </a:p>
        </p:txBody>
      </p:sp>
      <p:sp>
        <p:nvSpPr>
          <p:cNvPr id="6" name="Date Placeholder 5">
            <a:extLst>
              <a:ext uri="{FF2B5EF4-FFF2-40B4-BE49-F238E27FC236}">
                <a16:creationId xmlns:a16="http://schemas.microsoft.com/office/drawing/2014/main" id="{0C0A3D56-F0C4-154E-A0FD-BEFDDD631399}"/>
              </a:ext>
            </a:extLst>
          </p:cNvPr>
          <p:cNvSpPr>
            <a:spLocks noGrp="1"/>
          </p:cNvSpPr>
          <p:nvPr>
            <p:ph type="dt" sz="half" idx="2"/>
          </p:nvPr>
        </p:nvSpPr>
        <p:spPr/>
        <p:txBody>
          <a:bodyPr/>
          <a:lstStyle/>
          <a:p>
            <a:r>
              <a:rPr lang="de-DE" dirty="0"/>
              <a:t>Entscheidungstheorie</a:t>
            </a:r>
          </a:p>
        </p:txBody>
      </p:sp>
      <p:sp>
        <p:nvSpPr>
          <p:cNvPr id="7" name="Footer Placeholder 6">
            <a:extLst>
              <a:ext uri="{FF2B5EF4-FFF2-40B4-BE49-F238E27FC236}">
                <a16:creationId xmlns:a16="http://schemas.microsoft.com/office/drawing/2014/main" id="{12FD841B-DA9D-FB4E-B90D-B429B338FD4F}"/>
              </a:ext>
            </a:extLst>
          </p:cNvPr>
          <p:cNvSpPr>
            <a:spLocks noGrp="1"/>
          </p:cNvSpPr>
          <p:nvPr>
            <p:ph type="ftr" sz="quarter" idx="3"/>
          </p:nvPr>
        </p:nvSpPr>
        <p:spPr/>
        <p:txBody>
          <a:bodyPr/>
          <a:lstStyle/>
          <a:p>
            <a:r>
              <a:rPr lang="de-DE" dirty="0"/>
              <a:t>Tanya Braun</a:t>
            </a:r>
          </a:p>
        </p:txBody>
      </p:sp>
      <p:sp>
        <p:nvSpPr>
          <p:cNvPr id="45" name="Rectangle 44">
            <a:extLst>
              <a:ext uri="{FF2B5EF4-FFF2-40B4-BE49-F238E27FC236}">
                <a16:creationId xmlns:a16="http://schemas.microsoft.com/office/drawing/2014/main" id="{7AAFF8AC-9D1E-9A41-9A78-C7138C43007B}"/>
              </a:ext>
            </a:extLst>
          </p:cNvPr>
          <p:cNvSpPr/>
          <p:nvPr/>
        </p:nvSpPr>
        <p:spPr>
          <a:xfrm>
            <a:off x="8388072" y="3886764"/>
            <a:ext cx="3455928" cy="20191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6" name="Group 45">
            <a:extLst>
              <a:ext uri="{FF2B5EF4-FFF2-40B4-BE49-F238E27FC236}">
                <a16:creationId xmlns:a16="http://schemas.microsoft.com/office/drawing/2014/main" id="{655C27A6-9805-D640-8BB4-F9FF1D60CB10}"/>
              </a:ext>
            </a:extLst>
          </p:cNvPr>
          <p:cNvGrpSpPr/>
          <p:nvPr/>
        </p:nvGrpSpPr>
        <p:grpSpPr>
          <a:xfrm>
            <a:off x="8388072" y="3874037"/>
            <a:ext cx="3452846" cy="2031877"/>
            <a:chOff x="8385823" y="3874037"/>
            <a:chExt cx="3452846" cy="2031877"/>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6300E05-755B-2E47-AF64-EE9878A49657}"/>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48" name="Straight Connector 47">
              <a:extLst>
                <a:ext uri="{FF2B5EF4-FFF2-40B4-BE49-F238E27FC236}">
                  <a16:creationId xmlns:a16="http://schemas.microsoft.com/office/drawing/2014/main" id="{D1E4FBA2-4D4F-F84B-86EA-A50E36EA71CD}"/>
                </a:ext>
              </a:extLst>
            </p:cNvPr>
            <p:cNvCxnSpPr>
              <a:cxnSpLocks/>
              <a:stCxn id="47" idx="6"/>
              <a:endCxn id="105"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9F6B9B-7FE1-4248-A5C8-87DFD6D7E4B9}"/>
                </a:ext>
              </a:extLst>
            </p:cNvPr>
            <p:cNvCxnSpPr>
              <a:cxnSpLocks/>
              <a:stCxn id="105" idx="0"/>
              <a:endCxn id="92"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DF8F0760-8A85-0348-BA4E-047D8F66EEAC}"/>
                </a:ext>
              </a:extLst>
            </p:cNvPr>
            <p:cNvGrpSpPr/>
            <p:nvPr/>
          </p:nvGrpSpPr>
          <p:grpSpPr>
            <a:xfrm>
              <a:off x="9687273" y="4836274"/>
              <a:ext cx="346678" cy="364353"/>
              <a:chOff x="6795975" y="3836437"/>
              <a:chExt cx="346678" cy="364353"/>
            </a:xfrm>
          </p:grpSpPr>
          <p:sp>
            <p:nvSpPr>
              <p:cNvPr id="105" name="Rectangle 104">
                <a:extLst>
                  <a:ext uri="{FF2B5EF4-FFF2-40B4-BE49-F238E27FC236}">
                    <a16:creationId xmlns:a16="http://schemas.microsoft.com/office/drawing/2014/main" id="{94733049-5B0B-9D42-9376-7AC0F05D4A9F}"/>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4F65A258-94B2-4640-B870-125B9C58E8AD}"/>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86" name="Straight Connector 85">
              <a:extLst>
                <a:ext uri="{FF2B5EF4-FFF2-40B4-BE49-F238E27FC236}">
                  <a16:creationId xmlns:a16="http://schemas.microsoft.com/office/drawing/2014/main" id="{A9BCB4AF-F746-8144-A5E8-9095F6405461}"/>
                </a:ext>
              </a:extLst>
            </p:cNvPr>
            <p:cNvCxnSpPr>
              <a:cxnSpLocks/>
              <a:stCxn id="92" idx="4"/>
              <a:endCxn id="103"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BD100CC-1451-674A-858E-58D5BA053DA7}"/>
                </a:ext>
              </a:extLst>
            </p:cNvPr>
            <p:cNvCxnSpPr>
              <a:cxnSpLocks/>
              <a:stCxn id="93" idx="0"/>
              <a:endCxn id="103"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BEFED68-2ABD-A74F-8931-78D585BA964B}"/>
                </a:ext>
              </a:extLst>
            </p:cNvPr>
            <p:cNvCxnSpPr>
              <a:cxnSpLocks/>
              <a:stCxn id="103" idx="3"/>
              <a:endCxn id="91"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802C710B-C617-EE49-963B-E07AB1A9B1DF}"/>
                </a:ext>
              </a:extLst>
            </p:cNvPr>
            <p:cNvGrpSpPr/>
            <p:nvPr/>
          </p:nvGrpSpPr>
          <p:grpSpPr>
            <a:xfrm>
              <a:off x="10259532" y="4836274"/>
              <a:ext cx="338219" cy="364679"/>
              <a:chOff x="7368234" y="3836437"/>
              <a:chExt cx="338219" cy="364679"/>
            </a:xfrm>
          </p:grpSpPr>
          <p:sp>
            <p:nvSpPr>
              <p:cNvPr id="103" name="Rectangle 102">
                <a:extLst>
                  <a:ext uri="{FF2B5EF4-FFF2-40B4-BE49-F238E27FC236}">
                    <a16:creationId xmlns:a16="http://schemas.microsoft.com/office/drawing/2014/main" id="{063BEB15-4ED9-EC41-8152-91A334072D2E}"/>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872F277-8FF9-6F42-8B4A-8FA303DEED64}"/>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1B8A0FF-3C81-B74E-845C-548145CA33C6}"/>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F44D77B1-1225-8548-AB50-07C453B8C7D2}"/>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A56390B-E12E-324E-95A2-686DDAFB29C9}"/>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94" name="Straight Connector 93">
              <a:extLst>
                <a:ext uri="{FF2B5EF4-FFF2-40B4-BE49-F238E27FC236}">
                  <a16:creationId xmlns:a16="http://schemas.microsoft.com/office/drawing/2014/main" id="{60109E8A-7D22-FE43-884D-25DBCCC6745B}"/>
                </a:ext>
              </a:extLst>
            </p:cNvPr>
            <p:cNvCxnSpPr>
              <a:cxnSpLocks/>
              <a:stCxn id="105" idx="2"/>
              <a:endCxn id="93"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9C7015C0-D996-404D-98C3-F2CCBE149092}"/>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6" name="Straight Connector 95">
              <a:extLst>
                <a:ext uri="{FF2B5EF4-FFF2-40B4-BE49-F238E27FC236}">
                  <a16:creationId xmlns:a16="http://schemas.microsoft.com/office/drawing/2014/main" id="{DCD8767B-BAD7-AF49-999D-06ABFCD63D49}"/>
                </a:ext>
              </a:extLst>
            </p:cNvPr>
            <p:cNvCxnSpPr>
              <a:cxnSpLocks/>
              <a:stCxn id="47" idx="0"/>
              <a:endCxn id="97"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2B5C3FDC-A48E-8644-A38C-80BC887D895F}"/>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8" name="Straight Connector 97">
              <a:extLst>
                <a:ext uri="{FF2B5EF4-FFF2-40B4-BE49-F238E27FC236}">
                  <a16:creationId xmlns:a16="http://schemas.microsoft.com/office/drawing/2014/main" id="{E7860E9A-4563-D241-92F2-81D9E59D455C}"/>
                </a:ext>
              </a:extLst>
            </p:cNvPr>
            <p:cNvCxnSpPr>
              <a:cxnSpLocks/>
              <a:stCxn id="92" idx="0"/>
              <a:endCxn id="100"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39B947A-0E8B-3A47-88F6-72C5102A2518}"/>
                </a:ext>
              </a:extLst>
            </p:cNvPr>
            <p:cNvCxnSpPr>
              <a:cxnSpLocks/>
              <a:stCxn id="100" idx="3"/>
              <a:endCxn id="95"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42A5CA51-0D36-174D-B2D5-9D9D4B5E64A6}"/>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1084C05-BA5E-A342-88D7-D910AA18B998}"/>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1" name="TextBox 100">
                  <a:extLst>
                    <a:ext uri="{FF2B5EF4-FFF2-40B4-BE49-F238E27FC236}">
                      <a16:creationId xmlns:a16="http://schemas.microsoft.com/office/drawing/2014/main" id="{A1084C05-BA5E-A342-88D7-D910AA18B998}"/>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r="-5556"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1AA6195B-E722-484B-AE4C-88F237E83EE6}"/>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2" name="TextBox 101">
                  <a:extLst>
                    <a:ext uri="{FF2B5EF4-FFF2-40B4-BE49-F238E27FC236}">
                      <a16:creationId xmlns:a16="http://schemas.microsoft.com/office/drawing/2014/main" id="{1AA6195B-E722-484B-AE4C-88F237E83EE6}"/>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4"/>
                  <a:stretch>
                    <a:fillRect l="-29412" b="-27778"/>
                  </a:stretch>
                </a:blipFill>
              </p:spPr>
              <p:txBody>
                <a:bodyPr/>
                <a:lstStyle/>
                <a:p>
                  <a:r>
                    <a:rPr lang="de-DE">
                      <a:noFill/>
                    </a:rPr>
                    <a:t> </a:t>
                  </a:r>
                </a:p>
              </p:txBody>
            </p:sp>
          </mc:Fallback>
        </mc:AlternateContent>
      </p:grpSp>
      <p:sp>
        <p:nvSpPr>
          <p:cNvPr id="107" name="Rectangle 106">
            <a:extLst>
              <a:ext uri="{FF2B5EF4-FFF2-40B4-BE49-F238E27FC236}">
                <a16:creationId xmlns:a16="http://schemas.microsoft.com/office/drawing/2014/main" id="{B72FF616-A6B4-EF4B-B03C-2348AE52F14F}"/>
              </a:ext>
            </a:extLst>
          </p:cNvPr>
          <p:cNvSpPr/>
          <p:nvPr/>
        </p:nvSpPr>
        <p:spPr>
          <a:xfrm>
            <a:off x="6004964" y="3890637"/>
            <a:ext cx="2271857" cy="1321709"/>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8" name="Group 107">
            <a:extLst>
              <a:ext uri="{FF2B5EF4-FFF2-40B4-BE49-F238E27FC236}">
                <a16:creationId xmlns:a16="http://schemas.microsoft.com/office/drawing/2014/main" id="{1A6022C4-3F70-6349-8779-6AF160F7E147}"/>
              </a:ext>
            </a:extLst>
          </p:cNvPr>
          <p:cNvGrpSpPr/>
          <p:nvPr/>
        </p:nvGrpSpPr>
        <p:grpSpPr>
          <a:xfrm>
            <a:off x="6004965" y="3877910"/>
            <a:ext cx="2268775" cy="1334436"/>
            <a:chOff x="9569894" y="3874037"/>
            <a:chExt cx="2268775" cy="1334436"/>
          </a:xfrm>
        </p:grpSpPr>
        <p:cxnSp>
          <p:nvCxnSpPr>
            <p:cNvPr id="111" name="Straight Connector 110">
              <a:extLst>
                <a:ext uri="{FF2B5EF4-FFF2-40B4-BE49-F238E27FC236}">
                  <a16:creationId xmlns:a16="http://schemas.microsoft.com/office/drawing/2014/main" id="{3ED851BB-60F1-1B4A-B400-70B7E68B5B10}"/>
                </a:ext>
              </a:extLst>
            </p:cNvPr>
            <p:cNvCxnSpPr>
              <a:cxnSpLocks/>
              <a:stCxn id="132" idx="0"/>
              <a:endCxn id="119" idx="4"/>
            </p:cNvCxnSpPr>
            <p:nvPr/>
          </p:nvCxnSpPr>
          <p:spPr>
            <a:xfrm flipV="1">
              <a:off x="10145894" y="4736270"/>
              <a:ext cx="0" cy="11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F464BF07-7BDF-7C46-9FB5-A97EA9507456}"/>
                </a:ext>
              </a:extLst>
            </p:cNvPr>
            <p:cNvGrpSpPr/>
            <p:nvPr/>
          </p:nvGrpSpPr>
          <p:grpSpPr>
            <a:xfrm>
              <a:off x="10073894" y="4851998"/>
              <a:ext cx="389067" cy="356475"/>
              <a:chOff x="7182596" y="3852161"/>
              <a:chExt cx="389067" cy="356475"/>
            </a:xfrm>
          </p:grpSpPr>
          <p:sp>
            <p:nvSpPr>
              <p:cNvPr id="132" name="Rectangle 131">
                <a:extLst>
                  <a:ext uri="{FF2B5EF4-FFF2-40B4-BE49-F238E27FC236}">
                    <a16:creationId xmlns:a16="http://schemas.microsoft.com/office/drawing/2014/main" id="{A9396B3C-B8FF-8948-B209-50AFF2C1E74E}"/>
                  </a:ext>
                </a:extLst>
              </p:cNvPr>
              <p:cNvSpPr/>
              <p:nvPr/>
            </p:nvSpPr>
            <p:spPr>
              <a:xfrm>
                <a:off x="7182596" y="385216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BD45D40-4869-054B-BBA5-54D05FBC2822}"/>
                      </a:ext>
                    </a:extLst>
                  </p:cNvPr>
                  <p:cNvSpPr txBox="1"/>
                  <p:nvPr/>
                </p:nvSpPr>
                <p:spPr>
                  <a:xfrm>
                    <a:off x="7326596" y="3993192"/>
                    <a:ext cx="2450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𝑛</m:t>
                              </m:r>
                            </m:sup>
                          </m:sSup>
                        </m:oMath>
                      </m:oMathPara>
                    </a14:m>
                    <a:endParaRPr lang="de-DE" sz="1400" dirty="0"/>
                  </a:p>
                </p:txBody>
              </p:sp>
            </mc:Choice>
            <mc:Fallback xmlns="">
              <p:sp>
                <p:nvSpPr>
                  <p:cNvPr id="133" name="TextBox 132">
                    <a:extLst>
                      <a:ext uri="{FF2B5EF4-FFF2-40B4-BE49-F238E27FC236}">
                        <a16:creationId xmlns:a16="http://schemas.microsoft.com/office/drawing/2014/main" id="{3BD45D40-4869-054B-BBA5-54D05FBC2822}"/>
                      </a:ext>
                    </a:extLst>
                  </p:cNvPr>
                  <p:cNvSpPr txBox="1">
                    <a:spLocks noRot="1" noChangeAspect="1" noMove="1" noResize="1" noEditPoints="1" noAdjustHandles="1" noChangeArrowheads="1" noChangeShapeType="1" noTextEdit="1"/>
                  </p:cNvSpPr>
                  <p:nvPr/>
                </p:nvSpPr>
                <p:spPr>
                  <a:xfrm>
                    <a:off x="7326596" y="3993192"/>
                    <a:ext cx="245067" cy="215444"/>
                  </a:xfrm>
                  <a:prstGeom prst="rect">
                    <a:avLst/>
                  </a:prstGeom>
                  <a:blipFill>
                    <a:blip r:embed="rId15"/>
                    <a:stretch>
                      <a:fillRect l="-25000" b="-33333"/>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AB5D43B-EC9E-884B-B31B-BB6D72304EA4}"/>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6801BABD-704D-B84A-874D-CC6E2DFDFEE8}"/>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125" name="Straight Connector 124">
              <a:extLst>
                <a:ext uri="{FF2B5EF4-FFF2-40B4-BE49-F238E27FC236}">
                  <a16:creationId xmlns:a16="http://schemas.microsoft.com/office/drawing/2014/main" id="{FDE51EC1-6434-AF44-9E89-BCA3723BC6FB}"/>
                </a:ext>
              </a:extLst>
            </p:cNvPr>
            <p:cNvCxnSpPr>
              <a:cxnSpLocks/>
              <a:stCxn id="119" idx="0"/>
              <a:endCxn id="127"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9348C48-8324-2A48-8D06-38CC23DFD5FA}"/>
                </a:ext>
              </a:extLst>
            </p:cNvPr>
            <p:cNvCxnSpPr>
              <a:cxnSpLocks/>
              <a:stCxn id="127" idx="3"/>
              <a:endCxn id="122"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289563ED-368B-4E49-96F8-F814E2A0FBCF}"/>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9AC705C8-CD9A-FE4A-A519-AC520924B842}"/>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8" name="TextBox 127">
                  <a:extLst>
                    <a:ext uri="{FF2B5EF4-FFF2-40B4-BE49-F238E27FC236}">
                      <a16:creationId xmlns:a16="http://schemas.microsoft.com/office/drawing/2014/main" id="{9AC705C8-CD9A-FE4A-A519-AC520924B842}"/>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6"/>
                  <a:stretch>
                    <a:fillRect l="-27778" b="-33333"/>
                  </a:stretch>
                </a:blipFill>
              </p:spPr>
              <p:txBody>
                <a:bodyPr/>
                <a:lstStyle/>
                <a:p>
                  <a:r>
                    <a:rPr lang="de-DE">
                      <a:noFill/>
                    </a:rPr>
                    <a:t> </a:t>
                  </a:r>
                </a:p>
              </p:txBody>
            </p:sp>
          </mc:Fallback>
        </mc:AlternateContent>
      </p:grpSp>
      <p:sp>
        <p:nvSpPr>
          <p:cNvPr id="136" name="Rectangle 135">
            <a:extLst>
              <a:ext uri="{FF2B5EF4-FFF2-40B4-BE49-F238E27FC236}">
                <a16:creationId xmlns:a16="http://schemas.microsoft.com/office/drawing/2014/main" id="{9FD3C711-A576-8C4E-94A8-D5818CAE3A15}"/>
              </a:ext>
            </a:extLst>
          </p:cNvPr>
          <p:cNvSpPr/>
          <p:nvPr/>
        </p:nvSpPr>
        <p:spPr>
          <a:xfrm>
            <a:off x="8388072" y="2168554"/>
            <a:ext cx="3455928" cy="156792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7" name="Group 136">
            <a:extLst>
              <a:ext uri="{FF2B5EF4-FFF2-40B4-BE49-F238E27FC236}">
                <a16:creationId xmlns:a16="http://schemas.microsoft.com/office/drawing/2014/main" id="{4114D61D-08C2-064E-9766-89C0E3533410}"/>
              </a:ext>
            </a:extLst>
          </p:cNvPr>
          <p:cNvGrpSpPr/>
          <p:nvPr/>
        </p:nvGrpSpPr>
        <p:grpSpPr>
          <a:xfrm>
            <a:off x="8388072" y="2168554"/>
            <a:ext cx="3452846" cy="1567922"/>
            <a:chOff x="8385823" y="4337992"/>
            <a:chExt cx="3452846" cy="1567922"/>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3DC2DE5F-C5D3-B940-A321-FD00907053BB}"/>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39" name="Straight Connector 138">
              <a:extLst>
                <a:ext uri="{FF2B5EF4-FFF2-40B4-BE49-F238E27FC236}">
                  <a16:creationId xmlns:a16="http://schemas.microsoft.com/office/drawing/2014/main" id="{81FB4724-00CB-904C-B557-37ADBE70BE5B}"/>
                </a:ext>
              </a:extLst>
            </p:cNvPr>
            <p:cNvCxnSpPr>
              <a:cxnSpLocks/>
              <a:stCxn id="138" idx="6"/>
              <a:endCxn id="155"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DE138D3-A080-BA40-B7D7-43CA1D008FA5}"/>
                </a:ext>
              </a:extLst>
            </p:cNvPr>
            <p:cNvCxnSpPr>
              <a:cxnSpLocks/>
              <a:stCxn id="155" idx="0"/>
              <a:endCxn id="147"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B6381BD6-2565-5147-AA59-0B50F5453555}"/>
                </a:ext>
              </a:extLst>
            </p:cNvPr>
            <p:cNvGrpSpPr/>
            <p:nvPr/>
          </p:nvGrpSpPr>
          <p:grpSpPr>
            <a:xfrm>
              <a:off x="9687273" y="4836274"/>
              <a:ext cx="346678" cy="364353"/>
              <a:chOff x="6795975" y="3836437"/>
              <a:chExt cx="346678" cy="364353"/>
            </a:xfrm>
          </p:grpSpPr>
          <p:sp>
            <p:nvSpPr>
              <p:cNvPr id="155" name="Rectangle 154">
                <a:extLst>
                  <a:ext uri="{FF2B5EF4-FFF2-40B4-BE49-F238E27FC236}">
                    <a16:creationId xmlns:a16="http://schemas.microsoft.com/office/drawing/2014/main" id="{E7CE0196-B3B8-6249-A74A-2D5F67815DF2}"/>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68F14BBD-AAB5-BB4E-9117-FE213173A8E0}"/>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142" name="Straight Connector 141">
              <a:extLst>
                <a:ext uri="{FF2B5EF4-FFF2-40B4-BE49-F238E27FC236}">
                  <a16:creationId xmlns:a16="http://schemas.microsoft.com/office/drawing/2014/main" id="{3029EDAD-E0E8-7241-AC52-229EB1544175}"/>
                </a:ext>
              </a:extLst>
            </p:cNvPr>
            <p:cNvCxnSpPr>
              <a:cxnSpLocks/>
              <a:stCxn id="147" idx="4"/>
              <a:endCxn id="153"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C4EE390-BFF6-3A44-B794-68BE223B13F0}"/>
                </a:ext>
              </a:extLst>
            </p:cNvPr>
            <p:cNvCxnSpPr>
              <a:cxnSpLocks/>
              <a:stCxn id="148" idx="0"/>
              <a:endCxn id="153"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AE838AE-B24F-D845-8F0C-EC981EAB946A}"/>
                </a:ext>
              </a:extLst>
            </p:cNvPr>
            <p:cNvCxnSpPr>
              <a:cxnSpLocks/>
              <a:stCxn id="153" idx="3"/>
              <a:endCxn id="146"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AF80240D-6C15-264C-8724-148C34ADAD48}"/>
                </a:ext>
              </a:extLst>
            </p:cNvPr>
            <p:cNvGrpSpPr/>
            <p:nvPr/>
          </p:nvGrpSpPr>
          <p:grpSpPr>
            <a:xfrm>
              <a:off x="10259532" y="4836274"/>
              <a:ext cx="338219" cy="364679"/>
              <a:chOff x="7368234" y="3836437"/>
              <a:chExt cx="338219" cy="364679"/>
            </a:xfrm>
          </p:grpSpPr>
          <p:sp>
            <p:nvSpPr>
              <p:cNvPr id="153" name="Rectangle 152">
                <a:extLst>
                  <a:ext uri="{FF2B5EF4-FFF2-40B4-BE49-F238E27FC236}">
                    <a16:creationId xmlns:a16="http://schemas.microsoft.com/office/drawing/2014/main" id="{6EBBBAE2-C7B6-934E-80F4-646E4D96213B}"/>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4898A3F-C7B2-6C48-B04E-50D6FFD828C9}"/>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5010585C-3423-BB4D-AE04-C6D08E176D76}"/>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1F2A8112-A287-9441-85BF-9F4F545B322C}"/>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191C3419-D61E-7B42-9329-B0BD38337574}"/>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49" name="Straight Connector 148">
              <a:extLst>
                <a:ext uri="{FF2B5EF4-FFF2-40B4-BE49-F238E27FC236}">
                  <a16:creationId xmlns:a16="http://schemas.microsoft.com/office/drawing/2014/main" id="{2AA057B4-35CE-464D-BBF7-6A042A4A55A9}"/>
                </a:ext>
              </a:extLst>
            </p:cNvPr>
            <p:cNvCxnSpPr>
              <a:cxnSpLocks/>
              <a:stCxn id="155" idx="2"/>
              <a:endCxn id="148"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9B0542A-EDED-7F4C-9F11-4EBB97F550B4}"/>
                </a:ext>
              </a:extLst>
            </p:cNvPr>
            <p:cNvCxnSpPr>
              <a:cxnSpLocks/>
              <a:stCxn id="138" idx="0"/>
              <a:endCxn id="151"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EDADB010-DA5E-AA40-81CE-0C09CA4613CC}"/>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754AB297-9862-614A-ACCC-85B7F34ACBE7}"/>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52" name="TextBox 151">
                  <a:extLst>
                    <a:ext uri="{FF2B5EF4-FFF2-40B4-BE49-F238E27FC236}">
                      <a16:creationId xmlns:a16="http://schemas.microsoft.com/office/drawing/2014/main" id="{754AB297-9862-614A-ACCC-85B7F34ACBE7}"/>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7"/>
                  <a:stretch>
                    <a:fillRect l="-29412" b="-27778"/>
                  </a:stretch>
                </a:blipFill>
              </p:spPr>
              <p:txBody>
                <a:bodyPr/>
                <a:lstStyle/>
                <a:p>
                  <a:r>
                    <a:rPr lang="de-DE">
                      <a:noFill/>
                    </a:rPr>
                    <a:t> </a:t>
                  </a:r>
                </a:p>
              </p:txBody>
            </p:sp>
          </mc:Fallback>
        </mc:AlternateContent>
      </p:grpSp>
      <p:sp>
        <p:nvSpPr>
          <p:cNvPr id="178" name="Rectangle 177">
            <a:extLst>
              <a:ext uri="{FF2B5EF4-FFF2-40B4-BE49-F238E27FC236}">
                <a16:creationId xmlns:a16="http://schemas.microsoft.com/office/drawing/2014/main" id="{1B2D2B9B-6E77-FD47-8AF6-DB7130E94BAC}"/>
              </a:ext>
            </a:extLst>
          </p:cNvPr>
          <p:cNvSpPr/>
          <p:nvPr/>
        </p:nvSpPr>
        <p:spPr>
          <a:xfrm>
            <a:off x="7123280" y="2168554"/>
            <a:ext cx="1152001" cy="8617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79" name="Group 178">
            <a:extLst>
              <a:ext uri="{FF2B5EF4-FFF2-40B4-BE49-F238E27FC236}">
                <a16:creationId xmlns:a16="http://schemas.microsoft.com/office/drawing/2014/main" id="{84D3802D-2997-DE4B-8273-CDC0B9FA9C3A}"/>
              </a:ext>
            </a:extLst>
          </p:cNvPr>
          <p:cNvGrpSpPr/>
          <p:nvPr/>
        </p:nvGrpSpPr>
        <p:grpSpPr>
          <a:xfrm>
            <a:off x="7123281" y="2168554"/>
            <a:ext cx="1152000" cy="861716"/>
            <a:chOff x="9569894" y="4346757"/>
            <a:chExt cx="1152000" cy="861716"/>
          </a:xfrm>
        </p:grpSpPr>
        <p:cxnSp>
          <p:nvCxnSpPr>
            <p:cNvPr id="180" name="Straight Connector 179">
              <a:extLst>
                <a:ext uri="{FF2B5EF4-FFF2-40B4-BE49-F238E27FC236}">
                  <a16:creationId xmlns:a16="http://schemas.microsoft.com/office/drawing/2014/main" id="{D5D8EF40-01AA-6745-8690-881C4911D7C7}"/>
                </a:ext>
              </a:extLst>
            </p:cNvPr>
            <p:cNvCxnSpPr>
              <a:cxnSpLocks/>
              <a:stCxn id="188" idx="0"/>
              <a:endCxn id="182" idx="4"/>
            </p:cNvCxnSpPr>
            <p:nvPr/>
          </p:nvCxnSpPr>
          <p:spPr>
            <a:xfrm flipV="1">
              <a:off x="10145894" y="4736270"/>
              <a:ext cx="0" cy="11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E968D467-9799-AA4B-A87E-A295A6F627F8}"/>
                </a:ext>
              </a:extLst>
            </p:cNvPr>
            <p:cNvGrpSpPr/>
            <p:nvPr/>
          </p:nvGrpSpPr>
          <p:grpSpPr>
            <a:xfrm>
              <a:off x="10073894" y="4851998"/>
              <a:ext cx="389067" cy="356475"/>
              <a:chOff x="7182596" y="3852161"/>
              <a:chExt cx="389067" cy="356475"/>
            </a:xfrm>
          </p:grpSpPr>
          <p:sp>
            <p:nvSpPr>
              <p:cNvPr id="188" name="Rectangle 187">
                <a:extLst>
                  <a:ext uri="{FF2B5EF4-FFF2-40B4-BE49-F238E27FC236}">
                    <a16:creationId xmlns:a16="http://schemas.microsoft.com/office/drawing/2014/main" id="{967B890C-9E1D-404C-BE57-84F3378C4E8B}"/>
                  </a:ext>
                </a:extLst>
              </p:cNvPr>
              <p:cNvSpPr/>
              <p:nvPr/>
            </p:nvSpPr>
            <p:spPr>
              <a:xfrm>
                <a:off x="7182596" y="385216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E4721B97-9950-E54D-8EA7-523599687F52}"/>
                      </a:ext>
                    </a:extLst>
                  </p:cNvPr>
                  <p:cNvSpPr txBox="1"/>
                  <p:nvPr/>
                </p:nvSpPr>
                <p:spPr>
                  <a:xfrm>
                    <a:off x="7326596" y="3993192"/>
                    <a:ext cx="2450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𝑛</m:t>
                              </m:r>
                            </m:sup>
                          </m:sSup>
                        </m:oMath>
                      </m:oMathPara>
                    </a14:m>
                    <a:endParaRPr lang="de-DE" sz="1400" dirty="0"/>
                  </a:p>
                </p:txBody>
              </p:sp>
            </mc:Choice>
            <mc:Fallback xmlns="">
              <p:sp>
                <p:nvSpPr>
                  <p:cNvPr id="189" name="TextBox 188">
                    <a:extLst>
                      <a:ext uri="{FF2B5EF4-FFF2-40B4-BE49-F238E27FC236}">
                        <a16:creationId xmlns:a16="http://schemas.microsoft.com/office/drawing/2014/main" id="{E4721B97-9950-E54D-8EA7-523599687F52}"/>
                      </a:ext>
                    </a:extLst>
                  </p:cNvPr>
                  <p:cNvSpPr txBox="1">
                    <a:spLocks noRot="1" noChangeAspect="1" noMove="1" noResize="1" noEditPoints="1" noAdjustHandles="1" noChangeArrowheads="1" noChangeShapeType="1" noTextEdit="1"/>
                  </p:cNvSpPr>
                  <p:nvPr/>
                </p:nvSpPr>
                <p:spPr>
                  <a:xfrm>
                    <a:off x="7326596" y="3993192"/>
                    <a:ext cx="245067" cy="215444"/>
                  </a:xfrm>
                  <a:prstGeom prst="rect">
                    <a:avLst/>
                  </a:prstGeom>
                  <a:blipFill>
                    <a:blip r:embed="rId18"/>
                    <a:stretch>
                      <a:fillRect l="-31579"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0E000606-7CC4-1D46-8D4D-64BDB93ECCB6}"/>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p:grpSp>
    </p:spTree>
    <p:extLst>
      <p:ext uri="{BB962C8B-B14F-4D97-AF65-F5344CB8AC3E}">
        <p14:creationId xmlns:p14="http://schemas.microsoft.com/office/powerpoint/2010/main" val="1653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EU Anfrage: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Eliminiere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𝑟𝑒𝑎</m:t>
                    </m:r>
                    <m:r>
                      <a:rPr lang="de-DE" i="1">
                        <a:latin typeface="Cambria Math" panose="02040503050406030204" pitchFamily="18" charset="0"/>
                      </a:rPr>
                      <m:t>𝑡</m:t>
                    </m:r>
                  </m:oMath>
                </a14:m>
                <a:r>
                  <a:rPr lang="de-DE" dirty="0"/>
                  <a:t>: Aus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oMath>
                </a14:m>
                <a:r>
                  <a:rPr lang="de-DE" dirty="0"/>
                  <a:t> aussummieren</a:t>
                </a:r>
              </a:p>
              <a:p>
                <a:pPr lvl="1"/>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43</a:t>
            </a:fld>
            <a:endParaRPr lang="de-DE" dirty="0"/>
          </a:p>
        </p:txBody>
      </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180796448"/>
                  </p:ext>
                </p:extLst>
              </p:nvPr>
            </p:nvGraphicFramePr>
            <p:xfrm>
              <a:off x="622430" y="2168554"/>
              <a:ext cx="2875916"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815530">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𝑆𝑖𝑐𝑘</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𝑇𝑟𝑒𝑎𝑡</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3</m:t>
                                    </m:r>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5</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5</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180796448"/>
                  </p:ext>
                </p:extLst>
              </p:nvPr>
            </p:nvGraphicFramePr>
            <p:xfrm>
              <a:off x="622430" y="2168554"/>
              <a:ext cx="2875916"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815530">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endParaRPr lang="en-US"/>
                        </a:p>
                      </a:txBody>
                      <a:tcPr>
                        <a:blipFill>
                          <a:blip r:embed="rId3"/>
                          <a:stretch>
                            <a:fillRect l="-1613" t="-3448" r="-266129" b="-810345"/>
                          </a:stretch>
                        </a:blipFill>
                      </a:tcPr>
                    </a:tc>
                    <a:tc>
                      <a:txBody>
                        <a:bodyPr/>
                        <a:lstStyle/>
                        <a:p>
                          <a:endParaRPr lang="en-US"/>
                        </a:p>
                      </a:txBody>
                      <a:tcPr>
                        <a:blipFill>
                          <a:blip r:embed="rId3"/>
                          <a:stretch>
                            <a:fillRect l="-103279" t="-3448" r="-170492" b="-810345"/>
                          </a:stretch>
                        </a:blipFill>
                      </a:tcPr>
                    </a:tc>
                    <a:tc>
                      <a:txBody>
                        <a:bodyPr/>
                        <a:lstStyle/>
                        <a:p>
                          <a:endParaRPr lang="en-US"/>
                        </a:p>
                      </a:txBody>
                      <a:tcPr>
                        <a:blipFill>
                          <a:blip r:embed="rId3"/>
                          <a:stretch>
                            <a:fillRect l="-190769" t="-3448" r="-60000" b="-810345"/>
                          </a:stretch>
                        </a:blipFill>
                      </a:tcPr>
                    </a:tc>
                    <a:tc>
                      <a:txBody>
                        <a:bodyPr/>
                        <a:lstStyle/>
                        <a:p>
                          <a:endParaRPr lang="en-US"/>
                        </a:p>
                      </a:txBody>
                      <a:tcPr>
                        <a:blipFill>
                          <a:blip r:embed="rId3"/>
                          <a:stretch>
                            <a:fillRect l="-484615" t="-3448"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00000" r="-266129" b="-683333"/>
                          </a:stretch>
                        </a:blipFill>
                      </a:tcPr>
                    </a:tc>
                    <a:tc>
                      <a:txBody>
                        <a:bodyPr/>
                        <a:lstStyle/>
                        <a:p>
                          <a:endParaRPr lang="en-US"/>
                        </a:p>
                      </a:txBody>
                      <a:tcPr>
                        <a:blipFill>
                          <a:blip r:embed="rId3"/>
                          <a:stretch>
                            <a:fillRect l="-103279" t="-100000" r="-170492" b="-683333"/>
                          </a:stretch>
                        </a:blipFill>
                      </a:tcPr>
                    </a:tc>
                    <a:tc>
                      <a:txBody>
                        <a:bodyPr/>
                        <a:lstStyle/>
                        <a:p>
                          <a:endParaRPr lang="en-US"/>
                        </a:p>
                      </a:txBody>
                      <a:tcPr>
                        <a:blipFill>
                          <a:blip r:embed="rId3"/>
                          <a:stretch>
                            <a:fillRect l="-190769" t="-100000" r="-60000" b="-683333"/>
                          </a:stretch>
                        </a:blipFill>
                      </a:tcPr>
                    </a:tc>
                    <a:tc>
                      <a:txBody>
                        <a:bodyPr/>
                        <a:lstStyle/>
                        <a:p>
                          <a:endParaRPr lang="en-US"/>
                        </a:p>
                      </a:txBody>
                      <a:tcPr marL="45720" marR="45720">
                        <a:blipFill>
                          <a:blip r:embed="rId3"/>
                          <a:stretch>
                            <a:fillRect l="-484615" t="-100000"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06897" r="-266129" b="-606897"/>
                          </a:stretch>
                        </a:blipFill>
                      </a:tcPr>
                    </a:tc>
                    <a:tc>
                      <a:txBody>
                        <a:bodyPr/>
                        <a:lstStyle/>
                        <a:p>
                          <a:endParaRPr lang="en-US"/>
                        </a:p>
                      </a:txBody>
                      <a:tcPr>
                        <a:blipFill>
                          <a:blip r:embed="rId3"/>
                          <a:stretch>
                            <a:fillRect l="-103279" t="-206897" r="-170492" b="-606897"/>
                          </a:stretch>
                        </a:blipFill>
                      </a:tcPr>
                    </a:tc>
                    <a:tc>
                      <a:txBody>
                        <a:bodyPr/>
                        <a:lstStyle/>
                        <a:p>
                          <a:endParaRPr lang="en-US"/>
                        </a:p>
                      </a:txBody>
                      <a:tcPr>
                        <a:blipFill>
                          <a:blip r:embed="rId3"/>
                          <a:stretch>
                            <a:fillRect l="-190769" t="-206897" r="-60000" b="-606897"/>
                          </a:stretch>
                        </a:blipFill>
                      </a:tcPr>
                    </a:tc>
                    <a:tc>
                      <a:txBody>
                        <a:bodyPr/>
                        <a:lstStyle/>
                        <a:p>
                          <a:endParaRPr lang="en-US"/>
                        </a:p>
                      </a:txBody>
                      <a:tcPr marL="45720" marR="45720">
                        <a:blipFill>
                          <a:blip r:embed="rId3"/>
                          <a:stretch>
                            <a:fillRect l="-484615" t="-206897"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6897" r="-266129" b="-506897"/>
                          </a:stretch>
                        </a:blipFill>
                      </a:tcPr>
                    </a:tc>
                    <a:tc>
                      <a:txBody>
                        <a:bodyPr/>
                        <a:lstStyle/>
                        <a:p>
                          <a:endParaRPr lang="en-US"/>
                        </a:p>
                      </a:txBody>
                      <a:tcPr>
                        <a:blipFill>
                          <a:blip r:embed="rId3"/>
                          <a:stretch>
                            <a:fillRect l="-103279" t="-306897" r="-170492" b="-506897"/>
                          </a:stretch>
                        </a:blipFill>
                      </a:tcPr>
                    </a:tc>
                    <a:tc>
                      <a:txBody>
                        <a:bodyPr/>
                        <a:lstStyle/>
                        <a:p>
                          <a:endParaRPr lang="en-US"/>
                        </a:p>
                      </a:txBody>
                      <a:tcPr>
                        <a:blipFill>
                          <a:blip r:embed="rId3"/>
                          <a:stretch>
                            <a:fillRect l="-190769" t="-306897" r="-60000" b="-506897"/>
                          </a:stretch>
                        </a:blipFill>
                      </a:tcPr>
                    </a:tc>
                    <a:tc>
                      <a:txBody>
                        <a:bodyPr/>
                        <a:lstStyle/>
                        <a:p>
                          <a:endParaRPr lang="en-US"/>
                        </a:p>
                      </a:txBody>
                      <a:tcPr marL="45720" marR="45720">
                        <a:blipFill>
                          <a:blip r:embed="rId3"/>
                          <a:stretch>
                            <a:fillRect l="-484615" t="-306897" b="-5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393333" r="-266129" b="-390000"/>
                          </a:stretch>
                        </a:blipFill>
                      </a:tcPr>
                    </a:tc>
                    <a:tc>
                      <a:txBody>
                        <a:bodyPr/>
                        <a:lstStyle/>
                        <a:p>
                          <a:endParaRPr lang="en-US"/>
                        </a:p>
                      </a:txBody>
                      <a:tcPr>
                        <a:blipFill>
                          <a:blip r:embed="rId3"/>
                          <a:stretch>
                            <a:fillRect l="-103279" t="-393333" r="-170492" b="-390000"/>
                          </a:stretch>
                        </a:blipFill>
                      </a:tcPr>
                    </a:tc>
                    <a:tc>
                      <a:txBody>
                        <a:bodyPr/>
                        <a:lstStyle/>
                        <a:p>
                          <a:endParaRPr lang="en-US"/>
                        </a:p>
                      </a:txBody>
                      <a:tcPr>
                        <a:blipFill>
                          <a:blip r:embed="rId3"/>
                          <a:stretch>
                            <a:fillRect l="-190769" t="-393333" r="-60000" b="-390000"/>
                          </a:stretch>
                        </a:blipFill>
                      </a:tcPr>
                    </a:tc>
                    <a:tc>
                      <a:txBody>
                        <a:bodyPr/>
                        <a:lstStyle/>
                        <a:p>
                          <a:endParaRPr lang="en-US"/>
                        </a:p>
                      </a:txBody>
                      <a:tcPr marL="45720" marR="45720">
                        <a:blipFill>
                          <a:blip r:embed="rId3"/>
                          <a:stretch>
                            <a:fillRect l="-484615" t="-393333" b="-390000"/>
                          </a:stretch>
                        </a:blipFill>
                      </a:tcPr>
                    </a:tc>
                    <a:extLst>
                      <a:ext uri="{0D108BD9-81ED-4DB2-BD59-A6C34878D82A}">
                        <a16:rowId xmlns:a16="http://schemas.microsoft.com/office/drawing/2014/main" val="576065180"/>
                      </a:ext>
                    </a:extLst>
                  </a:tr>
                  <a:tr h="370840">
                    <a:tc>
                      <a:txBody>
                        <a:bodyPr/>
                        <a:lstStyle/>
                        <a:p>
                          <a:endParaRPr lang="en-US"/>
                        </a:p>
                      </a:txBody>
                      <a:tcPr>
                        <a:blipFill>
                          <a:blip r:embed="rId3"/>
                          <a:stretch>
                            <a:fillRect l="-1613" t="-510345" r="-266129" b="-303448"/>
                          </a:stretch>
                        </a:blipFill>
                      </a:tcPr>
                    </a:tc>
                    <a:tc>
                      <a:txBody>
                        <a:bodyPr/>
                        <a:lstStyle/>
                        <a:p>
                          <a:endParaRPr lang="en-US"/>
                        </a:p>
                      </a:txBody>
                      <a:tcPr>
                        <a:blipFill>
                          <a:blip r:embed="rId3"/>
                          <a:stretch>
                            <a:fillRect l="-103279" t="-510345" r="-170492" b="-303448"/>
                          </a:stretch>
                        </a:blipFill>
                      </a:tcPr>
                    </a:tc>
                    <a:tc>
                      <a:txBody>
                        <a:bodyPr/>
                        <a:lstStyle/>
                        <a:p>
                          <a:endParaRPr lang="en-US"/>
                        </a:p>
                      </a:txBody>
                      <a:tcPr>
                        <a:blipFill>
                          <a:blip r:embed="rId3"/>
                          <a:stretch>
                            <a:fillRect l="-190769" t="-510345" r="-60000" b="-303448"/>
                          </a:stretch>
                        </a:blipFill>
                      </a:tcPr>
                    </a:tc>
                    <a:tc>
                      <a:txBody>
                        <a:bodyPr/>
                        <a:lstStyle/>
                        <a:p>
                          <a:endParaRPr lang="en-US"/>
                        </a:p>
                      </a:txBody>
                      <a:tcPr marL="45720" marR="45720">
                        <a:blipFill>
                          <a:blip r:embed="rId3"/>
                          <a:stretch>
                            <a:fillRect l="-484615" t="-510345" b="-3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
                          <a:stretch>
                            <a:fillRect l="-1613" t="-610345" r="-266129" b="-203448"/>
                          </a:stretch>
                        </a:blipFill>
                      </a:tcPr>
                    </a:tc>
                    <a:tc>
                      <a:txBody>
                        <a:bodyPr/>
                        <a:lstStyle/>
                        <a:p>
                          <a:endParaRPr lang="en-US"/>
                        </a:p>
                      </a:txBody>
                      <a:tcPr>
                        <a:blipFill>
                          <a:blip r:embed="rId3"/>
                          <a:stretch>
                            <a:fillRect l="-103279" t="-610345" r="-170492" b="-203448"/>
                          </a:stretch>
                        </a:blipFill>
                      </a:tcPr>
                    </a:tc>
                    <a:tc>
                      <a:txBody>
                        <a:bodyPr/>
                        <a:lstStyle/>
                        <a:p>
                          <a:endParaRPr lang="en-US"/>
                        </a:p>
                      </a:txBody>
                      <a:tcPr>
                        <a:blipFill>
                          <a:blip r:embed="rId3"/>
                          <a:stretch>
                            <a:fillRect l="-190769" t="-610345" r="-60000" b="-203448"/>
                          </a:stretch>
                        </a:blipFill>
                      </a:tcPr>
                    </a:tc>
                    <a:tc>
                      <a:txBody>
                        <a:bodyPr/>
                        <a:lstStyle/>
                        <a:p>
                          <a:endParaRPr lang="en-US"/>
                        </a:p>
                      </a:txBody>
                      <a:tcPr marL="45720" marR="45720">
                        <a:blipFill>
                          <a:blip r:embed="rId3"/>
                          <a:stretch>
                            <a:fillRect l="-484615" t="-610345" b="-203448"/>
                          </a:stretch>
                        </a:blipFill>
                      </a:tcPr>
                    </a:tc>
                    <a:extLst>
                      <a:ext uri="{0D108BD9-81ED-4DB2-BD59-A6C34878D82A}">
                        <a16:rowId xmlns:a16="http://schemas.microsoft.com/office/drawing/2014/main" val="100732356"/>
                      </a:ext>
                    </a:extLst>
                  </a:tr>
                  <a:tr h="370840">
                    <a:tc>
                      <a:txBody>
                        <a:bodyPr/>
                        <a:lstStyle/>
                        <a:p>
                          <a:endParaRPr lang="en-US"/>
                        </a:p>
                      </a:txBody>
                      <a:tcPr>
                        <a:blipFill>
                          <a:blip r:embed="rId3"/>
                          <a:stretch>
                            <a:fillRect l="-1613" t="-686667" r="-266129" b="-96667"/>
                          </a:stretch>
                        </a:blipFill>
                      </a:tcPr>
                    </a:tc>
                    <a:tc>
                      <a:txBody>
                        <a:bodyPr/>
                        <a:lstStyle/>
                        <a:p>
                          <a:endParaRPr lang="en-US"/>
                        </a:p>
                      </a:txBody>
                      <a:tcPr>
                        <a:blipFill>
                          <a:blip r:embed="rId3"/>
                          <a:stretch>
                            <a:fillRect l="-103279" t="-686667" r="-170492" b="-96667"/>
                          </a:stretch>
                        </a:blipFill>
                      </a:tcPr>
                    </a:tc>
                    <a:tc>
                      <a:txBody>
                        <a:bodyPr/>
                        <a:lstStyle/>
                        <a:p>
                          <a:endParaRPr lang="en-US"/>
                        </a:p>
                      </a:txBody>
                      <a:tcPr>
                        <a:blipFill>
                          <a:blip r:embed="rId3"/>
                          <a:stretch>
                            <a:fillRect l="-190769" t="-686667" r="-60000" b="-96667"/>
                          </a:stretch>
                        </a:blipFill>
                      </a:tcPr>
                    </a:tc>
                    <a:tc>
                      <a:txBody>
                        <a:bodyPr/>
                        <a:lstStyle/>
                        <a:p>
                          <a:endParaRPr lang="en-US"/>
                        </a:p>
                      </a:txBody>
                      <a:tcPr marL="45720" marR="45720">
                        <a:blipFill>
                          <a:blip r:embed="rId3"/>
                          <a:stretch>
                            <a:fillRect l="-484615" t="-686667" b="-96667"/>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3"/>
                          <a:stretch>
                            <a:fillRect l="-1613" t="-813793" r="-266129"/>
                          </a:stretch>
                        </a:blipFill>
                      </a:tcPr>
                    </a:tc>
                    <a:tc>
                      <a:txBody>
                        <a:bodyPr/>
                        <a:lstStyle/>
                        <a:p>
                          <a:endParaRPr lang="en-US"/>
                        </a:p>
                      </a:txBody>
                      <a:tcPr>
                        <a:blipFill>
                          <a:blip r:embed="rId3"/>
                          <a:stretch>
                            <a:fillRect l="-103279" t="-813793" r="-170492"/>
                          </a:stretch>
                        </a:blipFill>
                      </a:tcPr>
                    </a:tc>
                    <a:tc>
                      <a:txBody>
                        <a:bodyPr/>
                        <a:lstStyle/>
                        <a:p>
                          <a:endParaRPr lang="en-US"/>
                        </a:p>
                      </a:txBody>
                      <a:tcPr>
                        <a:blipFill>
                          <a:blip r:embed="rId3"/>
                          <a:stretch>
                            <a:fillRect l="-190769" t="-813793" r="-60000"/>
                          </a:stretch>
                        </a:blipFill>
                      </a:tcPr>
                    </a:tc>
                    <a:tc>
                      <a:txBody>
                        <a:bodyPr/>
                        <a:lstStyle/>
                        <a:p>
                          <a:endParaRPr lang="en-US"/>
                        </a:p>
                      </a:txBody>
                      <a:tcPr marL="45720" marR="45720">
                        <a:blipFill>
                          <a:blip r:embed="rId3"/>
                          <a:stretch>
                            <a:fillRect l="-484615" t="-813793"/>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699273079"/>
                  </p:ext>
                </p:extLst>
              </p:nvPr>
            </p:nvGraphicFramePr>
            <p:xfrm>
              <a:off x="4578520" y="2168554"/>
              <a:ext cx="2751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187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𝑆𝑖𝑐𝑘</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5+1=6</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3+2=5</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5+4=9</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1+7=8</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699273079"/>
                  </p:ext>
                </p:extLst>
              </p:nvPr>
            </p:nvGraphicFramePr>
            <p:xfrm>
              <a:off x="4578520" y="2168554"/>
              <a:ext cx="2751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187768">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t="-3448" r="-251613" b="-406897"/>
                          </a:stretch>
                        </a:blipFill>
                      </a:tcPr>
                    </a:tc>
                    <a:tc>
                      <a:txBody>
                        <a:bodyPr/>
                        <a:lstStyle/>
                        <a:p>
                          <a:endParaRPr lang="en-US"/>
                        </a:p>
                      </a:txBody>
                      <a:tcPr>
                        <a:blipFill>
                          <a:blip r:embed="rId4"/>
                          <a:stretch>
                            <a:fillRect l="-100000" t="-3448" r="-151613" b="-406897"/>
                          </a:stretch>
                        </a:blipFill>
                      </a:tcPr>
                    </a:tc>
                    <a:tc>
                      <a:txBody>
                        <a:bodyPr/>
                        <a:lstStyle/>
                        <a:p>
                          <a:endParaRPr lang="en-US"/>
                        </a:p>
                      </a:txBody>
                      <a:tcPr>
                        <a:blipFill>
                          <a:blip r:embed="rId4"/>
                          <a:stretch>
                            <a:fillRect l="-131915"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t="-100000" r="-251613" b="-293333"/>
                          </a:stretch>
                        </a:blipFill>
                      </a:tcPr>
                    </a:tc>
                    <a:tc>
                      <a:txBody>
                        <a:bodyPr/>
                        <a:lstStyle/>
                        <a:p>
                          <a:endParaRPr lang="en-US"/>
                        </a:p>
                      </a:txBody>
                      <a:tcPr>
                        <a:blipFill>
                          <a:blip r:embed="rId4"/>
                          <a:stretch>
                            <a:fillRect l="-100000" t="-100000" r="-151613" b="-293333"/>
                          </a:stretch>
                        </a:blipFill>
                      </a:tcPr>
                    </a:tc>
                    <a:tc>
                      <a:txBody>
                        <a:bodyPr/>
                        <a:lstStyle/>
                        <a:p>
                          <a:endParaRPr lang="en-US"/>
                        </a:p>
                      </a:txBody>
                      <a:tcPr>
                        <a:blipFill>
                          <a:blip r:embed="rId4"/>
                          <a:stretch>
                            <a:fillRect l="-131915"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t="-206897" r="-251613" b="-203448"/>
                          </a:stretch>
                        </a:blipFill>
                      </a:tcPr>
                    </a:tc>
                    <a:tc>
                      <a:txBody>
                        <a:bodyPr/>
                        <a:lstStyle/>
                        <a:p>
                          <a:endParaRPr lang="en-US"/>
                        </a:p>
                      </a:txBody>
                      <a:tcPr>
                        <a:blipFill>
                          <a:blip r:embed="rId4"/>
                          <a:stretch>
                            <a:fillRect l="-100000" t="-206897" r="-151613" b="-203448"/>
                          </a:stretch>
                        </a:blipFill>
                      </a:tcPr>
                    </a:tc>
                    <a:tc>
                      <a:txBody>
                        <a:bodyPr/>
                        <a:lstStyle/>
                        <a:p>
                          <a:endParaRPr lang="en-US"/>
                        </a:p>
                      </a:txBody>
                      <a:tcPr>
                        <a:blipFill>
                          <a:blip r:embed="rId4"/>
                          <a:stretch>
                            <a:fillRect l="-131915"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t="-296667" r="-251613" b="-96667"/>
                          </a:stretch>
                        </a:blipFill>
                      </a:tcPr>
                    </a:tc>
                    <a:tc>
                      <a:txBody>
                        <a:bodyPr/>
                        <a:lstStyle/>
                        <a:p>
                          <a:endParaRPr lang="en-US"/>
                        </a:p>
                      </a:txBody>
                      <a:tcPr>
                        <a:blipFill>
                          <a:blip r:embed="rId4"/>
                          <a:stretch>
                            <a:fillRect l="-100000" t="-296667" r="-151613" b="-96667"/>
                          </a:stretch>
                        </a:blipFill>
                      </a:tcPr>
                    </a:tc>
                    <a:tc>
                      <a:txBody>
                        <a:bodyPr/>
                        <a:lstStyle/>
                        <a:p>
                          <a:endParaRPr lang="en-US"/>
                        </a:p>
                      </a:txBody>
                      <a:tcPr>
                        <a:blipFill>
                          <a:blip r:embed="rId4"/>
                          <a:stretch>
                            <a:fillRect l="-131915" t="-29666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t="-410345" r="-251613"/>
                          </a:stretch>
                        </a:blipFill>
                      </a:tcPr>
                    </a:tc>
                    <a:tc>
                      <a:txBody>
                        <a:bodyPr/>
                        <a:lstStyle/>
                        <a:p>
                          <a:endParaRPr lang="en-US"/>
                        </a:p>
                      </a:txBody>
                      <a:tcPr>
                        <a:blipFill>
                          <a:blip r:embed="rId4"/>
                          <a:stretch>
                            <a:fillRect l="-100000" t="-410345" r="-151613"/>
                          </a:stretch>
                        </a:blipFill>
                      </a:tcPr>
                    </a:tc>
                    <a:tc>
                      <a:txBody>
                        <a:bodyPr/>
                        <a:lstStyle/>
                        <a:p>
                          <a:endParaRPr lang="en-US"/>
                        </a:p>
                      </a:txBody>
                      <a:tcPr>
                        <a:blipFill>
                          <a:blip r:embed="rId4"/>
                          <a:stretch>
                            <a:fillRect l="-131915" t="-410345"/>
                          </a:stretch>
                        </a:blipFill>
                      </a:tcPr>
                    </a:tc>
                    <a:extLst>
                      <a:ext uri="{0D108BD9-81ED-4DB2-BD59-A6C34878D82A}">
                        <a16:rowId xmlns:a16="http://schemas.microsoft.com/office/drawing/2014/main" val="576065180"/>
                      </a:ext>
                    </a:extLst>
                  </a:tr>
                </a:tbl>
              </a:graphicData>
            </a:graphic>
          </p:graphicFrame>
        </mc:Fallback>
      </mc:AlternateContent>
      <p:sp>
        <p:nvSpPr>
          <p:cNvPr id="5" name="Date Placeholder 4">
            <a:extLst>
              <a:ext uri="{FF2B5EF4-FFF2-40B4-BE49-F238E27FC236}">
                <a16:creationId xmlns:a16="http://schemas.microsoft.com/office/drawing/2014/main" id="{637F6F7D-8931-7343-AD66-35F5AFFCBB4C}"/>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59D01152-BA67-244A-AFD6-BF4E896BB4B9}"/>
              </a:ext>
            </a:extLst>
          </p:cNvPr>
          <p:cNvSpPr>
            <a:spLocks noGrp="1"/>
          </p:cNvSpPr>
          <p:nvPr>
            <p:ph type="ftr" sz="quarter" idx="3"/>
          </p:nvPr>
        </p:nvSpPr>
        <p:spPr/>
        <p:txBody>
          <a:bodyPr/>
          <a:lstStyle/>
          <a:p>
            <a:r>
              <a:rPr lang="de-DE" dirty="0"/>
              <a:t>Tanya Braun</a:t>
            </a:r>
          </a:p>
        </p:txBody>
      </p:sp>
      <p:sp>
        <p:nvSpPr>
          <p:cNvPr id="44" name="Rectangle 43">
            <a:extLst>
              <a:ext uri="{FF2B5EF4-FFF2-40B4-BE49-F238E27FC236}">
                <a16:creationId xmlns:a16="http://schemas.microsoft.com/office/drawing/2014/main" id="{7A1B1727-4B92-FB47-8A85-0628C74610AC}"/>
              </a:ext>
            </a:extLst>
          </p:cNvPr>
          <p:cNvSpPr/>
          <p:nvPr/>
        </p:nvSpPr>
        <p:spPr>
          <a:xfrm>
            <a:off x="8388072" y="3886764"/>
            <a:ext cx="3455928" cy="20191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5" name="Group 44">
            <a:extLst>
              <a:ext uri="{FF2B5EF4-FFF2-40B4-BE49-F238E27FC236}">
                <a16:creationId xmlns:a16="http://schemas.microsoft.com/office/drawing/2014/main" id="{A2A25832-3FA6-4B4C-80AF-C85B2B227622}"/>
              </a:ext>
            </a:extLst>
          </p:cNvPr>
          <p:cNvGrpSpPr/>
          <p:nvPr/>
        </p:nvGrpSpPr>
        <p:grpSpPr>
          <a:xfrm>
            <a:off x="8388072" y="3874037"/>
            <a:ext cx="3452846" cy="2031877"/>
            <a:chOff x="8385823" y="3874037"/>
            <a:chExt cx="3452846" cy="203187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C4DB35C-300B-DD4E-B05D-202EDF9023D0}"/>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BBE73B43-1DF4-3D4A-8C6F-098419A2D5DB}"/>
                </a:ext>
              </a:extLst>
            </p:cNvPr>
            <p:cNvCxnSpPr>
              <a:cxnSpLocks/>
              <a:stCxn id="46" idx="6"/>
              <a:endCxn id="105"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A0EBE4E-42F3-6C44-BBCD-EACB55CD3151}"/>
                </a:ext>
              </a:extLst>
            </p:cNvPr>
            <p:cNvCxnSpPr>
              <a:cxnSpLocks/>
              <a:stCxn id="105" idx="0"/>
              <a:endCxn id="92"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4D37EFE-C5D8-A64E-B5F2-CE3C1B1737AA}"/>
                </a:ext>
              </a:extLst>
            </p:cNvPr>
            <p:cNvGrpSpPr/>
            <p:nvPr/>
          </p:nvGrpSpPr>
          <p:grpSpPr>
            <a:xfrm>
              <a:off x="9687273" y="4836274"/>
              <a:ext cx="346678" cy="364353"/>
              <a:chOff x="6795975" y="3836437"/>
              <a:chExt cx="346678" cy="364353"/>
            </a:xfrm>
          </p:grpSpPr>
          <p:sp>
            <p:nvSpPr>
              <p:cNvPr id="105" name="Rectangle 104">
                <a:extLst>
                  <a:ext uri="{FF2B5EF4-FFF2-40B4-BE49-F238E27FC236}">
                    <a16:creationId xmlns:a16="http://schemas.microsoft.com/office/drawing/2014/main" id="{0B527BFA-F65E-7045-B91F-183904E84680}"/>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8F77727E-DF46-2449-8980-75AE6ADE7486}"/>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53" name="Straight Connector 52">
              <a:extLst>
                <a:ext uri="{FF2B5EF4-FFF2-40B4-BE49-F238E27FC236}">
                  <a16:creationId xmlns:a16="http://schemas.microsoft.com/office/drawing/2014/main" id="{B29DE865-B00D-9C4B-8CFB-1CCFDCAD6DF6}"/>
                </a:ext>
              </a:extLst>
            </p:cNvPr>
            <p:cNvCxnSpPr>
              <a:cxnSpLocks/>
              <a:stCxn id="92" idx="4"/>
              <a:endCxn id="103"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BFB6859-DFD5-BD42-9508-8CA21946EC0A}"/>
                </a:ext>
              </a:extLst>
            </p:cNvPr>
            <p:cNvCxnSpPr>
              <a:cxnSpLocks/>
              <a:stCxn id="93" idx="0"/>
              <a:endCxn id="103"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ED7D2C7-32FA-E142-BE09-DFFB262E77A5}"/>
                </a:ext>
              </a:extLst>
            </p:cNvPr>
            <p:cNvCxnSpPr>
              <a:cxnSpLocks/>
              <a:stCxn id="103" idx="3"/>
              <a:endCxn id="91"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9CFDDF61-6C7D-AE44-9DB0-4C79DB44D48F}"/>
                </a:ext>
              </a:extLst>
            </p:cNvPr>
            <p:cNvGrpSpPr/>
            <p:nvPr/>
          </p:nvGrpSpPr>
          <p:grpSpPr>
            <a:xfrm>
              <a:off x="10259532" y="4836274"/>
              <a:ext cx="338219" cy="364679"/>
              <a:chOff x="7368234" y="3836437"/>
              <a:chExt cx="338219" cy="364679"/>
            </a:xfrm>
          </p:grpSpPr>
          <p:sp>
            <p:nvSpPr>
              <p:cNvPr id="103" name="Rectangle 102">
                <a:extLst>
                  <a:ext uri="{FF2B5EF4-FFF2-40B4-BE49-F238E27FC236}">
                    <a16:creationId xmlns:a16="http://schemas.microsoft.com/office/drawing/2014/main" id="{9765AC2A-B0E3-144D-92A8-5C2843A5D5F6}"/>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742937BB-61FC-7447-920C-C95F86C67DBD}"/>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B1A147FE-01B4-8740-BC8B-C6A14CB5CC04}"/>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16BBB79-ED98-3847-8E83-2CC9B720F1AE}"/>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7787687-8BC8-3D40-9742-D79B89BA4A31}"/>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94" name="Straight Connector 93">
              <a:extLst>
                <a:ext uri="{FF2B5EF4-FFF2-40B4-BE49-F238E27FC236}">
                  <a16:creationId xmlns:a16="http://schemas.microsoft.com/office/drawing/2014/main" id="{94F26AF7-4B01-2841-9B6C-458ACB610AD9}"/>
                </a:ext>
              </a:extLst>
            </p:cNvPr>
            <p:cNvCxnSpPr>
              <a:cxnSpLocks/>
              <a:stCxn id="105" idx="2"/>
              <a:endCxn id="93"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CB01AFDE-4B16-334D-BC1B-C7F7221FFA03}"/>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6" name="Straight Connector 95">
              <a:extLst>
                <a:ext uri="{FF2B5EF4-FFF2-40B4-BE49-F238E27FC236}">
                  <a16:creationId xmlns:a16="http://schemas.microsoft.com/office/drawing/2014/main" id="{123B6E7D-6475-F644-A323-AA42322D5D97}"/>
                </a:ext>
              </a:extLst>
            </p:cNvPr>
            <p:cNvCxnSpPr>
              <a:cxnSpLocks/>
              <a:stCxn id="46" idx="0"/>
              <a:endCxn id="97"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62262930-02C3-8E4F-9E95-AEF8150722E9}"/>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8" name="Straight Connector 97">
              <a:extLst>
                <a:ext uri="{FF2B5EF4-FFF2-40B4-BE49-F238E27FC236}">
                  <a16:creationId xmlns:a16="http://schemas.microsoft.com/office/drawing/2014/main" id="{5CD59FFE-3FDF-0D48-B1E0-6F101D537B82}"/>
                </a:ext>
              </a:extLst>
            </p:cNvPr>
            <p:cNvCxnSpPr>
              <a:cxnSpLocks/>
              <a:stCxn id="92" idx="0"/>
              <a:endCxn id="100"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6A4FDA3-50BD-BC4C-9FA5-49FB6547415B}"/>
                </a:ext>
              </a:extLst>
            </p:cNvPr>
            <p:cNvCxnSpPr>
              <a:cxnSpLocks/>
              <a:stCxn id="100" idx="3"/>
              <a:endCxn id="95"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CBE387A9-04DF-B44F-ACFC-2D02977319F8}"/>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7A92815-5414-684D-9F85-959774FB6554}"/>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1" name="TextBox 100">
                  <a:extLst>
                    <a:ext uri="{FF2B5EF4-FFF2-40B4-BE49-F238E27FC236}">
                      <a16:creationId xmlns:a16="http://schemas.microsoft.com/office/drawing/2014/main" id="{A7A92815-5414-684D-9F85-959774FB6554}"/>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r="-5556"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5CAE5FF8-46A1-264A-B507-B8B37710CDFB}"/>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2" name="TextBox 101">
                  <a:extLst>
                    <a:ext uri="{FF2B5EF4-FFF2-40B4-BE49-F238E27FC236}">
                      <a16:creationId xmlns:a16="http://schemas.microsoft.com/office/drawing/2014/main" id="{5CAE5FF8-46A1-264A-B507-B8B37710CDFB}"/>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4"/>
                  <a:stretch>
                    <a:fillRect l="-29412" b="-27778"/>
                  </a:stretch>
                </a:blipFill>
              </p:spPr>
              <p:txBody>
                <a:bodyPr/>
                <a:lstStyle/>
                <a:p>
                  <a:r>
                    <a:rPr lang="de-DE">
                      <a:noFill/>
                    </a:rPr>
                    <a:t> </a:t>
                  </a:r>
                </a:p>
              </p:txBody>
            </p:sp>
          </mc:Fallback>
        </mc:AlternateContent>
      </p:grpSp>
      <p:sp>
        <p:nvSpPr>
          <p:cNvPr id="107" name="Rectangle 106">
            <a:extLst>
              <a:ext uri="{FF2B5EF4-FFF2-40B4-BE49-F238E27FC236}">
                <a16:creationId xmlns:a16="http://schemas.microsoft.com/office/drawing/2014/main" id="{33EA4CE6-61E3-8945-9EC7-20A366A98C13}"/>
              </a:ext>
            </a:extLst>
          </p:cNvPr>
          <p:cNvSpPr/>
          <p:nvPr/>
        </p:nvSpPr>
        <p:spPr>
          <a:xfrm>
            <a:off x="8388072" y="2168554"/>
            <a:ext cx="3455928" cy="156792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8" name="Group 107">
            <a:extLst>
              <a:ext uri="{FF2B5EF4-FFF2-40B4-BE49-F238E27FC236}">
                <a16:creationId xmlns:a16="http://schemas.microsoft.com/office/drawing/2014/main" id="{525D8702-6B85-B14D-8B95-3ABD99CEB936}"/>
              </a:ext>
            </a:extLst>
          </p:cNvPr>
          <p:cNvGrpSpPr/>
          <p:nvPr/>
        </p:nvGrpSpPr>
        <p:grpSpPr>
          <a:xfrm>
            <a:off x="8388072" y="2168554"/>
            <a:ext cx="3452846" cy="1567922"/>
            <a:chOff x="8385823" y="4337992"/>
            <a:chExt cx="3452846" cy="1567922"/>
          </a:xfrm>
        </p:grpSpPr>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F8AF253E-531C-E248-B974-0F4660066CA5}"/>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10" name="Straight Connector 109">
              <a:extLst>
                <a:ext uri="{FF2B5EF4-FFF2-40B4-BE49-F238E27FC236}">
                  <a16:creationId xmlns:a16="http://schemas.microsoft.com/office/drawing/2014/main" id="{1ECE3839-7AD7-234B-AEBE-6C72AE4C9250}"/>
                </a:ext>
              </a:extLst>
            </p:cNvPr>
            <p:cNvCxnSpPr>
              <a:cxnSpLocks/>
              <a:stCxn id="109" idx="6"/>
              <a:endCxn id="126"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E0CFDE9-9D23-AE48-91E0-D47045720197}"/>
                </a:ext>
              </a:extLst>
            </p:cNvPr>
            <p:cNvCxnSpPr>
              <a:cxnSpLocks/>
              <a:stCxn id="126" idx="0"/>
              <a:endCxn id="118"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DEEF5413-88B2-2E42-9252-61CCA9E3DB22}"/>
                </a:ext>
              </a:extLst>
            </p:cNvPr>
            <p:cNvGrpSpPr/>
            <p:nvPr/>
          </p:nvGrpSpPr>
          <p:grpSpPr>
            <a:xfrm>
              <a:off x="9687273" y="4836274"/>
              <a:ext cx="346678" cy="364353"/>
              <a:chOff x="6795975" y="3836437"/>
              <a:chExt cx="346678" cy="364353"/>
            </a:xfrm>
          </p:grpSpPr>
          <p:sp>
            <p:nvSpPr>
              <p:cNvPr id="126" name="Rectangle 125">
                <a:extLst>
                  <a:ext uri="{FF2B5EF4-FFF2-40B4-BE49-F238E27FC236}">
                    <a16:creationId xmlns:a16="http://schemas.microsoft.com/office/drawing/2014/main" id="{AE571E1D-4392-644B-B7CB-8C1B9A691E7E}"/>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094E00EC-4E2E-5745-920B-B6E31CBEE2EB}"/>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113" name="Straight Connector 112">
              <a:extLst>
                <a:ext uri="{FF2B5EF4-FFF2-40B4-BE49-F238E27FC236}">
                  <a16:creationId xmlns:a16="http://schemas.microsoft.com/office/drawing/2014/main" id="{EEA25A3D-964B-D344-A67D-4E50DB9068A5}"/>
                </a:ext>
              </a:extLst>
            </p:cNvPr>
            <p:cNvCxnSpPr>
              <a:cxnSpLocks/>
              <a:stCxn id="118" idx="4"/>
              <a:endCxn id="124"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C630E4E-7105-4A4E-933D-857FE5F47C3F}"/>
                </a:ext>
              </a:extLst>
            </p:cNvPr>
            <p:cNvCxnSpPr>
              <a:cxnSpLocks/>
              <a:stCxn id="119" idx="0"/>
              <a:endCxn id="124"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FDF3AE6-D51C-FF4D-9194-0AACDB87B45D}"/>
                </a:ext>
              </a:extLst>
            </p:cNvPr>
            <p:cNvCxnSpPr>
              <a:cxnSpLocks/>
              <a:stCxn id="124" idx="3"/>
              <a:endCxn id="117"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1BFF316F-7C1D-D74C-AFE9-D9AB10D40843}"/>
                </a:ext>
              </a:extLst>
            </p:cNvPr>
            <p:cNvGrpSpPr/>
            <p:nvPr/>
          </p:nvGrpSpPr>
          <p:grpSpPr>
            <a:xfrm>
              <a:off x="10259532" y="4836274"/>
              <a:ext cx="338219" cy="364679"/>
              <a:chOff x="7368234" y="3836437"/>
              <a:chExt cx="338219" cy="364679"/>
            </a:xfrm>
          </p:grpSpPr>
          <p:sp>
            <p:nvSpPr>
              <p:cNvPr id="124" name="Rectangle 123">
                <a:extLst>
                  <a:ext uri="{FF2B5EF4-FFF2-40B4-BE49-F238E27FC236}">
                    <a16:creationId xmlns:a16="http://schemas.microsoft.com/office/drawing/2014/main" id="{AE22267B-984A-8442-89AE-93D48C1BD963}"/>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0C6F988A-CE81-5348-895F-720669D3DA51}"/>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30151BF-A0BA-8B4A-969B-205FAFEAA850}"/>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46D984F7-AA26-0941-A4AC-BFF7FEB46A44}"/>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F14E3E2A-1B83-7744-93BD-24537E9C3300}"/>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20" name="Straight Connector 119">
              <a:extLst>
                <a:ext uri="{FF2B5EF4-FFF2-40B4-BE49-F238E27FC236}">
                  <a16:creationId xmlns:a16="http://schemas.microsoft.com/office/drawing/2014/main" id="{669C2F4B-477A-E646-83FA-0625C3F0E7E7}"/>
                </a:ext>
              </a:extLst>
            </p:cNvPr>
            <p:cNvCxnSpPr>
              <a:cxnSpLocks/>
              <a:stCxn id="126" idx="2"/>
              <a:endCxn id="119"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7423B3F-8352-9349-8445-99018187C6B0}"/>
                </a:ext>
              </a:extLst>
            </p:cNvPr>
            <p:cNvCxnSpPr>
              <a:cxnSpLocks/>
              <a:stCxn id="109" idx="0"/>
              <a:endCxn id="122"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FF881FBA-2DCD-084E-A366-5C7498D5A221}"/>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3392CE06-6EC0-F240-BD7F-98087A4412B2}"/>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3" name="TextBox 122">
                  <a:extLst>
                    <a:ext uri="{FF2B5EF4-FFF2-40B4-BE49-F238E27FC236}">
                      <a16:creationId xmlns:a16="http://schemas.microsoft.com/office/drawing/2014/main" id="{3392CE06-6EC0-F240-BD7F-98087A4412B2}"/>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5"/>
                  <a:stretch>
                    <a:fillRect l="-29412" b="-27778"/>
                  </a:stretch>
                </a:blipFill>
              </p:spPr>
              <p:txBody>
                <a:bodyPr/>
                <a:lstStyle/>
                <a:p>
                  <a:r>
                    <a:rPr lang="de-DE">
                      <a:noFill/>
                    </a:rPr>
                    <a:t> </a:t>
                  </a:r>
                </a:p>
              </p:txBody>
            </p:sp>
          </mc:Fallback>
        </mc:AlternateContent>
      </p:grpSp>
      <p:sp>
        <p:nvSpPr>
          <p:cNvPr id="56" name="Rectangle 55">
            <a:extLst>
              <a:ext uri="{FF2B5EF4-FFF2-40B4-BE49-F238E27FC236}">
                <a16:creationId xmlns:a16="http://schemas.microsoft.com/office/drawing/2014/main" id="{3AFCD51C-E0BC-3340-9E1E-6D19E1AFE877}"/>
              </a:ext>
            </a:extLst>
          </p:cNvPr>
          <p:cNvSpPr/>
          <p:nvPr/>
        </p:nvSpPr>
        <p:spPr>
          <a:xfrm>
            <a:off x="596943" y="2499883"/>
            <a:ext cx="3000899"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7" name="Group 56">
            <a:extLst>
              <a:ext uri="{FF2B5EF4-FFF2-40B4-BE49-F238E27FC236}">
                <a16:creationId xmlns:a16="http://schemas.microsoft.com/office/drawing/2014/main" id="{73A7C919-4093-F94E-BE3A-F47985E132FF}"/>
              </a:ext>
            </a:extLst>
          </p:cNvPr>
          <p:cNvGrpSpPr/>
          <p:nvPr/>
        </p:nvGrpSpPr>
        <p:grpSpPr>
          <a:xfrm>
            <a:off x="3487554" y="2539204"/>
            <a:ext cx="1072068" cy="533921"/>
            <a:chOff x="4204704" y="3212883"/>
            <a:chExt cx="1072068" cy="533921"/>
          </a:xfrm>
        </p:grpSpPr>
        <p:cxnSp>
          <p:nvCxnSpPr>
            <p:cNvPr id="58" name="Straight Connector 57">
              <a:extLst>
                <a:ext uri="{FF2B5EF4-FFF2-40B4-BE49-F238E27FC236}">
                  <a16:creationId xmlns:a16="http://schemas.microsoft.com/office/drawing/2014/main" id="{C2D92EFE-55F2-AB48-8385-035F4CFB72A2}"/>
                </a:ext>
              </a:extLst>
            </p:cNvPr>
            <p:cNvCxnSpPr>
              <a:cxnSpLocks/>
              <a:endCxn id="60" idx="1"/>
            </p:cNvCxnSpPr>
            <p:nvPr/>
          </p:nvCxnSpPr>
          <p:spPr>
            <a:xfrm>
              <a:off x="4204704" y="3397549"/>
              <a:ext cx="7719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0E5706-9178-2A41-9528-AECD2D310F22}"/>
                </a:ext>
              </a:extLst>
            </p:cNvPr>
            <p:cNvCxnSpPr>
              <a:cxnSpLocks/>
              <a:endCxn id="60" idx="1"/>
            </p:cNvCxnSpPr>
            <p:nvPr/>
          </p:nvCxnSpPr>
          <p:spPr>
            <a:xfrm flipV="1">
              <a:off x="4204704" y="3397549"/>
              <a:ext cx="771986" cy="34925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6AB6D12-3A6C-1A43-BD3D-F8FEA80879E5}"/>
                </a:ext>
              </a:extLst>
            </p:cNvPr>
            <p:cNvSpPr txBox="1"/>
            <p:nvPr/>
          </p:nvSpPr>
          <p:spPr>
            <a:xfrm>
              <a:off x="4976690" y="3212883"/>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61" name="Rectangle 60">
            <a:extLst>
              <a:ext uri="{FF2B5EF4-FFF2-40B4-BE49-F238E27FC236}">
                <a16:creationId xmlns:a16="http://schemas.microsoft.com/office/drawing/2014/main" id="{7B893395-1A97-3B48-9D3B-42A0DAE56607}"/>
              </a:ext>
            </a:extLst>
          </p:cNvPr>
          <p:cNvSpPr/>
          <p:nvPr/>
        </p:nvSpPr>
        <p:spPr>
          <a:xfrm>
            <a:off x="596943" y="3236385"/>
            <a:ext cx="3000899"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2" name="Group 61">
            <a:extLst>
              <a:ext uri="{FF2B5EF4-FFF2-40B4-BE49-F238E27FC236}">
                <a16:creationId xmlns:a16="http://schemas.microsoft.com/office/drawing/2014/main" id="{311B63CD-AF54-AF4B-8D2C-15B9F0F4807A}"/>
              </a:ext>
            </a:extLst>
          </p:cNvPr>
          <p:cNvGrpSpPr/>
          <p:nvPr/>
        </p:nvGrpSpPr>
        <p:grpSpPr>
          <a:xfrm>
            <a:off x="3487554" y="2910428"/>
            <a:ext cx="1072068" cy="899199"/>
            <a:chOff x="4204704" y="3363230"/>
            <a:chExt cx="1072068" cy="899199"/>
          </a:xfrm>
        </p:grpSpPr>
        <p:cxnSp>
          <p:nvCxnSpPr>
            <p:cNvPr id="63" name="Straight Connector 62">
              <a:extLst>
                <a:ext uri="{FF2B5EF4-FFF2-40B4-BE49-F238E27FC236}">
                  <a16:creationId xmlns:a16="http://schemas.microsoft.com/office/drawing/2014/main" id="{6AED7DAD-B891-A942-9D62-8D93463D1269}"/>
                </a:ext>
              </a:extLst>
            </p:cNvPr>
            <p:cNvCxnSpPr>
              <a:cxnSpLocks/>
              <a:endCxn id="65" idx="1"/>
            </p:cNvCxnSpPr>
            <p:nvPr/>
          </p:nvCxnSpPr>
          <p:spPr>
            <a:xfrm flipV="1">
              <a:off x="4204704" y="3547896"/>
              <a:ext cx="771986" cy="40007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E5D40A-B455-CF43-B22E-499CE94F2044}"/>
                </a:ext>
              </a:extLst>
            </p:cNvPr>
            <p:cNvCxnSpPr>
              <a:cxnSpLocks/>
              <a:endCxn id="65" idx="1"/>
            </p:cNvCxnSpPr>
            <p:nvPr/>
          </p:nvCxnSpPr>
          <p:spPr>
            <a:xfrm flipV="1">
              <a:off x="4204704" y="3547896"/>
              <a:ext cx="771986" cy="71453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81C284A-90A9-F049-BDCC-C44BE324CD3B}"/>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66" name="Rectangle 65">
            <a:extLst>
              <a:ext uri="{FF2B5EF4-FFF2-40B4-BE49-F238E27FC236}">
                <a16:creationId xmlns:a16="http://schemas.microsoft.com/office/drawing/2014/main" id="{9D77F05E-EAD4-4D42-8AEF-14232E27508F}"/>
              </a:ext>
            </a:extLst>
          </p:cNvPr>
          <p:cNvSpPr/>
          <p:nvPr/>
        </p:nvSpPr>
        <p:spPr>
          <a:xfrm>
            <a:off x="596943" y="3979665"/>
            <a:ext cx="3000899"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7" name="Group 66">
            <a:extLst>
              <a:ext uri="{FF2B5EF4-FFF2-40B4-BE49-F238E27FC236}">
                <a16:creationId xmlns:a16="http://schemas.microsoft.com/office/drawing/2014/main" id="{E580E280-85B2-DA4F-B475-0FF77371DC87}"/>
              </a:ext>
            </a:extLst>
          </p:cNvPr>
          <p:cNvGrpSpPr/>
          <p:nvPr/>
        </p:nvGrpSpPr>
        <p:grpSpPr>
          <a:xfrm>
            <a:off x="3487554" y="3288936"/>
            <a:ext cx="1072068" cy="1277875"/>
            <a:chOff x="4204704" y="3363230"/>
            <a:chExt cx="1072068" cy="1277875"/>
          </a:xfrm>
        </p:grpSpPr>
        <p:cxnSp>
          <p:nvCxnSpPr>
            <p:cNvPr id="68" name="Straight Connector 67">
              <a:extLst>
                <a:ext uri="{FF2B5EF4-FFF2-40B4-BE49-F238E27FC236}">
                  <a16:creationId xmlns:a16="http://schemas.microsoft.com/office/drawing/2014/main" id="{D371EA92-EE6D-F44C-94CB-91FF1D2F966C}"/>
                </a:ext>
              </a:extLst>
            </p:cNvPr>
            <p:cNvCxnSpPr>
              <a:cxnSpLocks/>
              <a:endCxn id="70" idx="1"/>
            </p:cNvCxnSpPr>
            <p:nvPr/>
          </p:nvCxnSpPr>
          <p:spPr>
            <a:xfrm flipV="1">
              <a:off x="4204704" y="3547896"/>
              <a:ext cx="771986" cy="7602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4FE8EAC-B15E-9441-96EE-72DE7BA89DBE}"/>
                </a:ext>
              </a:extLst>
            </p:cNvPr>
            <p:cNvCxnSpPr>
              <a:cxnSpLocks/>
              <a:endCxn id="70" idx="1"/>
            </p:cNvCxnSpPr>
            <p:nvPr/>
          </p:nvCxnSpPr>
          <p:spPr>
            <a:xfrm flipV="1">
              <a:off x="4204704" y="3547896"/>
              <a:ext cx="771986" cy="109320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BFD9FD6-2C54-CA4B-9E5D-4ACA156371B3}"/>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71" name="Rectangle 70">
            <a:extLst>
              <a:ext uri="{FF2B5EF4-FFF2-40B4-BE49-F238E27FC236}">
                <a16:creationId xmlns:a16="http://schemas.microsoft.com/office/drawing/2014/main" id="{5A63692F-F95B-EB44-91F9-EB818B4268FF}"/>
              </a:ext>
            </a:extLst>
          </p:cNvPr>
          <p:cNvSpPr/>
          <p:nvPr/>
        </p:nvSpPr>
        <p:spPr>
          <a:xfrm>
            <a:off x="596943" y="4721216"/>
            <a:ext cx="3000899"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2" name="Group 71">
            <a:extLst>
              <a:ext uri="{FF2B5EF4-FFF2-40B4-BE49-F238E27FC236}">
                <a16:creationId xmlns:a16="http://schemas.microsoft.com/office/drawing/2014/main" id="{21FD127A-D27A-7246-A6DF-5B054F70EA45}"/>
              </a:ext>
            </a:extLst>
          </p:cNvPr>
          <p:cNvGrpSpPr/>
          <p:nvPr/>
        </p:nvGrpSpPr>
        <p:grpSpPr>
          <a:xfrm>
            <a:off x="3498346" y="3651967"/>
            <a:ext cx="1061276" cy="1670547"/>
            <a:chOff x="4215496" y="3363230"/>
            <a:chExt cx="1061276" cy="1670547"/>
          </a:xfrm>
        </p:grpSpPr>
        <p:cxnSp>
          <p:nvCxnSpPr>
            <p:cNvPr id="73" name="Straight Connector 72">
              <a:extLst>
                <a:ext uri="{FF2B5EF4-FFF2-40B4-BE49-F238E27FC236}">
                  <a16:creationId xmlns:a16="http://schemas.microsoft.com/office/drawing/2014/main" id="{94E5F82A-7A27-644D-BD29-02FD59601241}"/>
                </a:ext>
              </a:extLst>
            </p:cNvPr>
            <p:cNvCxnSpPr>
              <a:cxnSpLocks/>
              <a:endCxn id="75" idx="1"/>
            </p:cNvCxnSpPr>
            <p:nvPr/>
          </p:nvCxnSpPr>
          <p:spPr>
            <a:xfrm flipV="1">
              <a:off x="4215496" y="3547896"/>
              <a:ext cx="761194" cy="11498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31A9C8D-008B-AC40-A09C-234C7E5297B9}"/>
                </a:ext>
              </a:extLst>
            </p:cNvPr>
            <p:cNvCxnSpPr>
              <a:cxnSpLocks/>
              <a:endCxn id="75" idx="1"/>
            </p:cNvCxnSpPr>
            <p:nvPr/>
          </p:nvCxnSpPr>
          <p:spPr>
            <a:xfrm flipV="1">
              <a:off x="4215496" y="3547896"/>
              <a:ext cx="761194" cy="148588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755B440-09A7-E641-8281-C1E21DC6F61D}"/>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Tree>
    <p:extLst>
      <p:ext uri="{BB962C8B-B14F-4D97-AF65-F5344CB8AC3E}">
        <p14:creationId xmlns:p14="http://schemas.microsoft.com/office/powerpoint/2010/main" val="365642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1" grpId="0" animBg="1"/>
      <p:bldP spid="66" grpId="0" animBg="1"/>
      <p:bldP spid="7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EU Anfrage: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Eliminiere </a:t>
                </a:r>
                <a14:m>
                  <m:oMath xmlns:m="http://schemas.openxmlformats.org/officeDocument/2006/math">
                    <m:r>
                      <a:rPr lang="de-DE" i="1">
                        <a:latin typeface="Cambria Math" panose="02040503050406030204" pitchFamily="18" charset="0"/>
                      </a:rPr>
                      <m:t>𝑇𝑟𝑎𝑣𝑒𝑙</m:t>
                    </m:r>
                  </m:oMath>
                </a14:m>
                <a:r>
                  <a:rPr lang="de-DE" dirty="0"/>
                  <a:t>: Multipliziere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a14:m>
                <a:r>
                  <a:rPr lang="de-DE" dirty="0"/>
                  <a:t>, summiere </a:t>
                </a:r>
                <a14:m>
                  <m:oMath xmlns:m="http://schemas.openxmlformats.org/officeDocument/2006/math">
                    <m:r>
                      <a:rPr lang="de-DE" i="1">
                        <a:latin typeface="Cambria Math" panose="02040503050406030204" pitchFamily="18" charset="0"/>
                      </a:rPr>
                      <m:t>𝑇𝑟𝑎𝑣𝑒𝑙</m:t>
                    </m:r>
                  </m:oMath>
                </a14:m>
                <a:r>
                  <a:rPr lang="de-DE" dirty="0"/>
                  <a:t> aus Ergebnis aus</a:t>
                </a:r>
              </a:p>
              <a:p>
                <a:pPr lvl="1"/>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44</a:t>
            </a:fld>
            <a:endParaRPr lang="de-DE" dirty="0"/>
          </a:p>
        </p:txBody>
      </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3934411872"/>
                  </p:ext>
                </p:extLst>
              </p:nvPr>
            </p:nvGraphicFramePr>
            <p:xfrm>
              <a:off x="622800" y="2168554"/>
              <a:ext cx="3543110" cy="3337560"/>
            </p:xfrm>
            <a:graphic>
              <a:graphicData uri="http://schemas.openxmlformats.org/drawingml/2006/table">
                <a:tbl>
                  <a:tblPr firstRow="1" bandRow="1">
                    <a:tableStyleId>{793D81CF-94F2-401A-BA57-92F5A7B2D0C5}</a:tableStyleId>
                  </a:tblPr>
                  <a:tblGrid>
                    <a:gridCol w="830517">
                      <a:extLst>
                        <a:ext uri="{9D8B030D-6E8A-4147-A177-3AD203B41FA5}">
                          <a16:colId xmlns:a16="http://schemas.microsoft.com/office/drawing/2014/main" val="1319494561"/>
                        </a:ext>
                      </a:extLst>
                    </a:gridCol>
                    <a:gridCol w="688594">
                      <a:extLst>
                        <a:ext uri="{9D8B030D-6E8A-4147-A177-3AD203B41FA5}">
                          <a16:colId xmlns:a16="http://schemas.microsoft.com/office/drawing/2014/main" val="2426709308"/>
                        </a:ext>
                      </a:extLst>
                    </a:gridCol>
                    <a:gridCol w="688594">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pP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strike="noStrike" smtClean="0">
                                    <a:latin typeface="Cambria Math" panose="02040503050406030204" pitchFamily="18" charset="0"/>
                                  </a:rPr>
                                  <m:t>𝑆𝑖𝑐𝑘</m:t>
                                </m:r>
                              </m:oMath>
                            </m:oMathPara>
                          </a14:m>
                          <a:endParaRPr lang="en-US" sz="1800" strike="noStrike" dirty="0">
                            <a:solidFill>
                              <a:schemeClr val="bg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2</m:t>
                                    </m:r>
                                  </m:sub>
                                </m:sSub>
                                <m:r>
                                  <a:rPr lang="de-DE" smtClean="0">
                                    <a:latin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20∙1=20</m:t>
                                </m:r>
                              </m:oMath>
                            </m:oMathPara>
                          </a14:m>
                          <a:endParaRPr lang="en-GB" dirty="0"/>
                        </a:p>
                      </a:txBody>
                      <a:tcPr/>
                    </a:tc>
                    <a:extLst>
                      <a:ext uri="{0D108BD9-81ED-4DB2-BD59-A6C34878D82A}">
                        <a16:rowId xmlns:a16="http://schemas.microsoft.com/office/drawing/2014/main" val="1902464291"/>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24∙1=24</m:t>
                                </m:r>
                              </m:oMath>
                            </m:oMathPara>
                          </a14:m>
                          <a:endParaRPr lang="en-GB" dirty="0"/>
                        </a:p>
                      </a:txBody>
                      <a:tcPr/>
                    </a:tc>
                    <a:extLst>
                      <a:ext uri="{0D108BD9-81ED-4DB2-BD59-A6C34878D82A}">
                        <a16:rowId xmlns:a16="http://schemas.microsoft.com/office/drawing/2014/main" val="1944780422"/>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mtClean="0">
                                    <a:solidFill>
                                      <a:srgbClr val="E9EBEA"/>
                                    </a:solidFill>
                                    <a:latin typeface="Cambria Math" panose="02040503050406030204" pitchFamily="18" charset="0"/>
                                  </a:rPr>
                                  <m:t>0</m:t>
                                </m:r>
                                <m:r>
                                  <a:rPr lang="de-DE" smtClean="0">
                                    <a:latin typeface="Cambria Math" panose="02040503050406030204" pitchFamily="18" charset="0"/>
                                  </a:rPr>
                                  <m:t>5∙1=</m:t>
                                </m:r>
                                <m:r>
                                  <a:rPr lang="de-DE" smtClean="0">
                                    <a:solidFill>
                                      <a:srgbClr val="E9EBEA"/>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mtClean="0">
                                    <a:solidFill>
                                      <a:srgbClr val="F4F5F4"/>
                                    </a:solidFill>
                                    <a:latin typeface="Cambria Math" panose="02040503050406030204" pitchFamily="18" charset="0"/>
                                  </a:rPr>
                                  <m:t>0</m:t>
                                </m:r>
                                <m:r>
                                  <a:rPr lang="de-DE" smtClean="0">
                                    <a:latin typeface="Cambria Math" panose="02040503050406030204" pitchFamily="18" charset="0"/>
                                  </a:rPr>
                                  <m:t>6∙1=</m:t>
                                </m:r>
                                <m:r>
                                  <a:rPr lang="de-DE" smtClean="0">
                                    <a:solidFill>
                                      <a:srgbClr val="F4F5F4"/>
                                    </a:solidFill>
                                    <a:latin typeface="Cambria Math" panose="02040503050406030204" pitchFamily="18" charset="0"/>
                                  </a:rPr>
                                  <m:t>0</m:t>
                                </m:r>
                                <m:r>
                                  <a:rPr lang="de-DE"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576065180"/>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28∙0=</m:t>
                                </m:r>
                                <m:r>
                                  <a:rPr lang="de-DE" smtClean="0">
                                    <a:solidFill>
                                      <a:srgbClr val="E9EBEA"/>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solidFill>
                                      <a:srgbClr val="F4F5F4"/>
                                    </a:solidFill>
                                    <a:latin typeface="Cambria Math" panose="02040503050406030204" pitchFamily="18" charset="0"/>
                                  </a:rPr>
                                  <m:t>0</m:t>
                                </m:r>
                                <m:r>
                                  <a:rPr lang="de-DE" smtClean="0">
                                    <a:latin typeface="Cambria Math" panose="02040503050406030204" pitchFamily="18" charset="0"/>
                                  </a:rPr>
                                  <m:t>8∙0=</m:t>
                                </m:r>
                                <m:r>
                                  <a:rPr lang="de-DE" smtClean="0">
                                    <a:solidFill>
                                      <a:srgbClr val="F4F5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solidFill>
                                      <a:srgbClr val="E9EBEA"/>
                                    </a:solidFill>
                                    <a:latin typeface="Cambria Math" panose="02040503050406030204" pitchFamily="18" charset="0"/>
                                  </a:rPr>
                                  <m:t>0</m:t>
                                </m:r>
                                <m:r>
                                  <a:rPr lang="de-DE" smtClean="0">
                                    <a:latin typeface="Cambria Math" panose="02040503050406030204" pitchFamily="18" charset="0"/>
                                  </a:rPr>
                                  <m:t>7∙0=</m:t>
                                </m:r>
                                <m:r>
                                  <a:rPr lang="de-DE" smtClean="0">
                                    <a:solidFill>
                                      <a:srgbClr val="E9EBEA"/>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233781488"/>
                      </a:ext>
                    </a:extLst>
                  </a:tr>
                  <a:tr h="370840">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solidFill>
                                      <a:srgbClr val="F4F5F4"/>
                                    </a:solidFill>
                                    <a:latin typeface="Cambria Math" panose="02040503050406030204" pitchFamily="18" charset="0"/>
                                  </a:rPr>
                                  <m:t>0</m:t>
                                </m:r>
                                <m:r>
                                  <a:rPr lang="de-DE" smtClean="0">
                                    <a:latin typeface="Cambria Math" panose="02040503050406030204" pitchFamily="18" charset="0"/>
                                  </a:rPr>
                                  <m:t>2∙0=</m:t>
                                </m:r>
                                <m:r>
                                  <a:rPr lang="de-DE" smtClean="0">
                                    <a:solidFill>
                                      <a:srgbClr val="F4F5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3934411872"/>
                  </p:ext>
                </p:extLst>
              </p:nvPr>
            </p:nvGraphicFramePr>
            <p:xfrm>
              <a:off x="622800" y="2168554"/>
              <a:ext cx="3543110" cy="3337560"/>
            </p:xfrm>
            <a:graphic>
              <a:graphicData uri="http://schemas.openxmlformats.org/drawingml/2006/table">
                <a:tbl>
                  <a:tblPr firstRow="1" bandRow="1">
                    <a:tableStyleId>{793D81CF-94F2-401A-BA57-92F5A7B2D0C5}</a:tableStyleId>
                  </a:tblPr>
                  <a:tblGrid>
                    <a:gridCol w="830517">
                      <a:extLst>
                        <a:ext uri="{9D8B030D-6E8A-4147-A177-3AD203B41FA5}">
                          <a16:colId xmlns:a16="http://schemas.microsoft.com/office/drawing/2014/main" val="1319494561"/>
                        </a:ext>
                      </a:extLst>
                    </a:gridCol>
                    <a:gridCol w="688594">
                      <a:extLst>
                        <a:ext uri="{9D8B030D-6E8A-4147-A177-3AD203B41FA5}">
                          <a16:colId xmlns:a16="http://schemas.microsoft.com/office/drawing/2014/main" val="2426709308"/>
                        </a:ext>
                      </a:extLst>
                    </a:gridCol>
                    <a:gridCol w="688594">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endParaRPr lang="en-US"/>
                        </a:p>
                      </a:txBody>
                      <a:tcPr marL="45720" marR="45720">
                        <a:blipFill>
                          <a:blip r:embed="rId4"/>
                          <a:stretch>
                            <a:fillRect l="-1515" t="-3448" r="-324242" b="-810345"/>
                          </a:stretch>
                        </a:blipFill>
                      </a:tcPr>
                    </a:tc>
                    <a:tc>
                      <a:txBody>
                        <a:bodyPr/>
                        <a:lstStyle/>
                        <a:p>
                          <a:endParaRPr lang="en-US"/>
                        </a:p>
                      </a:txBody>
                      <a:tcPr marL="45720" marR="45720">
                        <a:blipFill>
                          <a:blip r:embed="rId4"/>
                          <a:stretch>
                            <a:fillRect l="-124074" t="-3448" r="-296296" b="-810345"/>
                          </a:stretch>
                        </a:blipFill>
                      </a:tcPr>
                    </a:tc>
                    <a:tc>
                      <a:txBody>
                        <a:bodyPr/>
                        <a:lstStyle/>
                        <a:p>
                          <a:endParaRPr lang="en-US"/>
                        </a:p>
                      </a:txBody>
                      <a:tcPr marL="45720" marR="45720">
                        <a:blipFill>
                          <a:blip r:embed="rId4"/>
                          <a:stretch>
                            <a:fillRect l="-224074" t="-3448" r="-196296" b="-810345"/>
                          </a:stretch>
                        </a:blipFill>
                      </a:tcPr>
                    </a:tc>
                    <a:tc>
                      <a:txBody>
                        <a:bodyPr/>
                        <a:lstStyle/>
                        <a:p>
                          <a:endParaRPr lang="en-US"/>
                        </a:p>
                      </a:txBody>
                      <a:tcPr>
                        <a:blipFill>
                          <a:blip r:embed="rId4"/>
                          <a:stretch>
                            <a:fillRect l="-165094" t="-3448" b="-810345"/>
                          </a:stretch>
                        </a:blipFill>
                      </a:tcPr>
                    </a:tc>
                    <a:extLst>
                      <a:ext uri="{0D108BD9-81ED-4DB2-BD59-A6C34878D82A}">
                        <a16:rowId xmlns:a16="http://schemas.microsoft.com/office/drawing/2014/main" val="1907911284"/>
                      </a:ext>
                    </a:extLst>
                  </a:tr>
                  <a:tr h="370840">
                    <a:tc>
                      <a:txBody>
                        <a:bodyPr/>
                        <a:lstStyle/>
                        <a:p>
                          <a:endParaRPr lang="en-US"/>
                        </a:p>
                      </a:txBody>
                      <a:tcPr marL="45720" marR="45720">
                        <a:blipFill>
                          <a:blip r:embed="rId4"/>
                          <a:stretch>
                            <a:fillRect l="-1515" t="-100000" r="-324242" b="-683333"/>
                          </a:stretch>
                        </a:blipFill>
                      </a:tcPr>
                    </a:tc>
                    <a:tc>
                      <a:txBody>
                        <a:bodyPr/>
                        <a:lstStyle/>
                        <a:p>
                          <a:endParaRPr lang="en-US"/>
                        </a:p>
                      </a:txBody>
                      <a:tcPr marL="45720" marR="45720">
                        <a:blipFill>
                          <a:blip r:embed="rId4"/>
                          <a:stretch>
                            <a:fillRect l="-124074" t="-100000" r="-296296" b="-683333"/>
                          </a:stretch>
                        </a:blipFill>
                      </a:tcPr>
                    </a:tc>
                    <a:tc>
                      <a:txBody>
                        <a:bodyPr/>
                        <a:lstStyle/>
                        <a:p>
                          <a:endParaRPr lang="en-US"/>
                        </a:p>
                      </a:txBody>
                      <a:tcPr marL="45720" marR="45720">
                        <a:blipFill>
                          <a:blip r:embed="rId4"/>
                          <a:stretch>
                            <a:fillRect l="-224074" t="-100000" r="-196296" b="-683333"/>
                          </a:stretch>
                        </a:blipFill>
                      </a:tcPr>
                    </a:tc>
                    <a:tc>
                      <a:txBody>
                        <a:bodyPr/>
                        <a:lstStyle/>
                        <a:p>
                          <a:endParaRPr lang="en-US"/>
                        </a:p>
                      </a:txBody>
                      <a:tcPr>
                        <a:blipFill>
                          <a:blip r:embed="rId4"/>
                          <a:stretch>
                            <a:fillRect l="-165094" t="-100000" b="-683333"/>
                          </a:stretch>
                        </a:blipFill>
                      </a:tcPr>
                    </a:tc>
                    <a:extLst>
                      <a:ext uri="{0D108BD9-81ED-4DB2-BD59-A6C34878D82A}">
                        <a16:rowId xmlns:a16="http://schemas.microsoft.com/office/drawing/2014/main" val="1902464291"/>
                      </a:ext>
                    </a:extLst>
                  </a:tr>
                  <a:tr h="370840">
                    <a:tc>
                      <a:txBody>
                        <a:bodyPr/>
                        <a:lstStyle/>
                        <a:p>
                          <a:endParaRPr lang="en-US"/>
                        </a:p>
                      </a:txBody>
                      <a:tcPr marL="45720" marR="45720">
                        <a:blipFill>
                          <a:blip r:embed="rId4"/>
                          <a:stretch>
                            <a:fillRect l="-1515" t="-206897" r="-324242" b="-606897"/>
                          </a:stretch>
                        </a:blipFill>
                      </a:tcPr>
                    </a:tc>
                    <a:tc>
                      <a:txBody>
                        <a:bodyPr/>
                        <a:lstStyle/>
                        <a:p>
                          <a:endParaRPr lang="en-US"/>
                        </a:p>
                      </a:txBody>
                      <a:tcPr marL="45720" marR="45720">
                        <a:blipFill>
                          <a:blip r:embed="rId4"/>
                          <a:stretch>
                            <a:fillRect l="-124074" t="-206897" r="-296296" b="-606897"/>
                          </a:stretch>
                        </a:blipFill>
                      </a:tcPr>
                    </a:tc>
                    <a:tc>
                      <a:txBody>
                        <a:bodyPr/>
                        <a:lstStyle/>
                        <a:p>
                          <a:endParaRPr lang="en-US"/>
                        </a:p>
                      </a:txBody>
                      <a:tcPr marL="45720" marR="45720">
                        <a:blipFill>
                          <a:blip r:embed="rId4"/>
                          <a:stretch>
                            <a:fillRect l="-224074" t="-206897" r="-196296" b="-606897"/>
                          </a:stretch>
                        </a:blipFill>
                      </a:tcPr>
                    </a:tc>
                    <a:tc>
                      <a:txBody>
                        <a:bodyPr/>
                        <a:lstStyle/>
                        <a:p>
                          <a:endParaRPr lang="en-US"/>
                        </a:p>
                      </a:txBody>
                      <a:tcPr>
                        <a:blipFill>
                          <a:blip r:embed="rId4"/>
                          <a:stretch>
                            <a:fillRect l="-165094" t="-206897" b="-606897"/>
                          </a:stretch>
                        </a:blipFill>
                      </a:tcPr>
                    </a:tc>
                    <a:extLst>
                      <a:ext uri="{0D108BD9-81ED-4DB2-BD59-A6C34878D82A}">
                        <a16:rowId xmlns:a16="http://schemas.microsoft.com/office/drawing/2014/main" val="1944780422"/>
                      </a:ext>
                    </a:extLst>
                  </a:tr>
                  <a:tr h="370840">
                    <a:tc>
                      <a:txBody>
                        <a:bodyPr/>
                        <a:lstStyle/>
                        <a:p>
                          <a:endParaRPr lang="en-US"/>
                        </a:p>
                      </a:txBody>
                      <a:tcPr marL="45720" marR="45720">
                        <a:blipFill>
                          <a:blip r:embed="rId4"/>
                          <a:stretch>
                            <a:fillRect l="-1515" t="-306897" r="-324242" b="-506897"/>
                          </a:stretch>
                        </a:blipFill>
                      </a:tcPr>
                    </a:tc>
                    <a:tc>
                      <a:txBody>
                        <a:bodyPr/>
                        <a:lstStyle/>
                        <a:p>
                          <a:endParaRPr lang="en-US"/>
                        </a:p>
                      </a:txBody>
                      <a:tcPr marL="45720" marR="45720">
                        <a:blipFill>
                          <a:blip r:embed="rId4"/>
                          <a:stretch>
                            <a:fillRect l="-124074" t="-306897" r="-296296" b="-506897"/>
                          </a:stretch>
                        </a:blipFill>
                      </a:tcPr>
                    </a:tc>
                    <a:tc>
                      <a:txBody>
                        <a:bodyPr/>
                        <a:lstStyle/>
                        <a:p>
                          <a:endParaRPr lang="en-US"/>
                        </a:p>
                      </a:txBody>
                      <a:tcPr marL="45720" marR="45720">
                        <a:blipFill>
                          <a:blip r:embed="rId4"/>
                          <a:stretch>
                            <a:fillRect l="-224074" t="-306897" r="-196296" b="-506897"/>
                          </a:stretch>
                        </a:blipFill>
                      </a:tcPr>
                    </a:tc>
                    <a:tc>
                      <a:txBody>
                        <a:bodyPr/>
                        <a:lstStyle/>
                        <a:p>
                          <a:endParaRPr lang="en-US"/>
                        </a:p>
                      </a:txBody>
                      <a:tcPr>
                        <a:blipFill>
                          <a:blip r:embed="rId4"/>
                          <a:stretch>
                            <a:fillRect l="-165094" t="-306897" b="-506897"/>
                          </a:stretch>
                        </a:blipFill>
                      </a:tcPr>
                    </a:tc>
                    <a:extLst>
                      <a:ext uri="{0D108BD9-81ED-4DB2-BD59-A6C34878D82A}">
                        <a16:rowId xmlns:a16="http://schemas.microsoft.com/office/drawing/2014/main" val="3143917387"/>
                      </a:ext>
                    </a:extLst>
                  </a:tr>
                  <a:tr h="370840">
                    <a:tc>
                      <a:txBody>
                        <a:bodyPr/>
                        <a:lstStyle/>
                        <a:p>
                          <a:endParaRPr lang="en-US"/>
                        </a:p>
                      </a:txBody>
                      <a:tcPr marL="45720" marR="45720">
                        <a:blipFill>
                          <a:blip r:embed="rId4"/>
                          <a:stretch>
                            <a:fillRect l="-1515" t="-393333" r="-324242" b="-390000"/>
                          </a:stretch>
                        </a:blipFill>
                      </a:tcPr>
                    </a:tc>
                    <a:tc>
                      <a:txBody>
                        <a:bodyPr/>
                        <a:lstStyle/>
                        <a:p>
                          <a:endParaRPr lang="en-US"/>
                        </a:p>
                      </a:txBody>
                      <a:tcPr marL="45720" marR="45720">
                        <a:blipFill>
                          <a:blip r:embed="rId4"/>
                          <a:stretch>
                            <a:fillRect l="-124074" t="-393333" r="-296296" b="-390000"/>
                          </a:stretch>
                        </a:blipFill>
                      </a:tcPr>
                    </a:tc>
                    <a:tc>
                      <a:txBody>
                        <a:bodyPr/>
                        <a:lstStyle/>
                        <a:p>
                          <a:endParaRPr lang="en-US"/>
                        </a:p>
                      </a:txBody>
                      <a:tcPr marL="45720" marR="45720">
                        <a:blipFill>
                          <a:blip r:embed="rId4"/>
                          <a:stretch>
                            <a:fillRect l="-224074" t="-393333" r="-196296" b="-390000"/>
                          </a:stretch>
                        </a:blipFill>
                      </a:tcPr>
                    </a:tc>
                    <a:tc>
                      <a:txBody>
                        <a:bodyPr/>
                        <a:lstStyle/>
                        <a:p>
                          <a:endParaRPr lang="en-US"/>
                        </a:p>
                      </a:txBody>
                      <a:tcPr>
                        <a:blipFill>
                          <a:blip r:embed="rId4"/>
                          <a:stretch>
                            <a:fillRect l="-165094" t="-393333" b="-390000"/>
                          </a:stretch>
                        </a:blipFill>
                      </a:tcPr>
                    </a:tc>
                    <a:extLst>
                      <a:ext uri="{0D108BD9-81ED-4DB2-BD59-A6C34878D82A}">
                        <a16:rowId xmlns:a16="http://schemas.microsoft.com/office/drawing/2014/main" val="576065180"/>
                      </a:ext>
                    </a:extLst>
                  </a:tr>
                  <a:tr h="370840">
                    <a:tc>
                      <a:txBody>
                        <a:bodyPr/>
                        <a:lstStyle/>
                        <a:p>
                          <a:endParaRPr lang="en-US"/>
                        </a:p>
                      </a:txBody>
                      <a:tcPr marL="45720" marR="45720">
                        <a:blipFill>
                          <a:blip r:embed="rId4"/>
                          <a:stretch>
                            <a:fillRect l="-1515" t="-510345" r="-324242" b="-303448"/>
                          </a:stretch>
                        </a:blipFill>
                      </a:tcPr>
                    </a:tc>
                    <a:tc>
                      <a:txBody>
                        <a:bodyPr/>
                        <a:lstStyle/>
                        <a:p>
                          <a:endParaRPr lang="en-US"/>
                        </a:p>
                      </a:txBody>
                      <a:tcPr marL="45720" marR="45720">
                        <a:blipFill>
                          <a:blip r:embed="rId4"/>
                          <a:stretch>
                            <a:fillRect l="-124074" t="-510345" r="-296296" b="-303448"/>
                          </a:stretch>
                        </a:blipFill>
                      </a:tcPr>
                    </a:tc>
                    <a:tc>
                      <a:txBody>
                        <a:bodyPr/>
                        <a:lstStyle/>
                        <a:p>
                          <a:endParaRPr lang="en-US"/>
                        </a:p>
                      </a:txBody>
                      <a:tcPr marL="45720" marR="45720">
                        <a:blipFill>
                          <a:blip r:embed="rId4"/>
                          <a:stretch>
                            <a:fillRect l="-224074" t="-510345" r="-196296" b="-303448"/>
                          </a:stretch>
                        </a:blipFill>
                      </a:tcPr>
                    </a:tc>
                    <a:tc>
                      <a:txBody>
                        <a:bodyPr/>
                        <a:lstStyle/>
                        <a:p>
                          <a:endParaRPr lang="en-US"/>
                        </a:p>
                      </a:txBody>
                      <a:tcPr>
                        <a:blipFill>
                          <a:blip r:embed="rId4"/>
                          <a:stretch>
                            <a:fillRect l="-165094" t="-510345" b="-303448"/>
                          </a:stretch>
                        </a:blipFill>
                      </a:tcPr>
                    </a:tc>
                    <a:extLst>
                      <a:ext uri="{0D108BD9-81ED-4DB2-BD59-A6C34878D82A}">
                        <a16:rowId xmlns:a16="http://schemas.microsoft.com/office/drawing/2014/main" val="2931197770"/>
                      </a:ext>
                    </a:extLst>
                  </a:tr>
                  <a:tr h="370840">
                    <a:tc>
                      <a:txBody>
                        <a:bodyPr/>
                        <a:lstStyle/>
                        <a:p>
                          <a:endParaRPr lang="en-US"/>
                        </a:p>
                      </a:txBody>
                      <a:tcPr marL="45720" marR="45720">
                        <a:blipFill>
                          <a:blip r:embed="rId4"/>
                          <a:stretch>
                            <a:fillRect l="-1515" t="-610345" r="-324242" b="-203448"/>
                          </a:stretch>
                        </a:blipFill>
                      </a:tcPr>
                    </a:tc>
                    <a:tc>
                      <a:txBody>
                        <a:bodyPr/>
                        <a:lstStyle/>
                        <a:p>
                          <a:endParaRPr lang="en-US"/>
                        </a:p>
                      </a:txBody>
                      <a:tcPr marL="45720" marR="45720">
                        <a:blipFill>
                          <a:blip r:embed="rId4"/>
                          <a:stretch>
                            <a:fillRect l="-124074" t="-610345" r="-296296" b="-203448"/>
                          </a:stretch>
                        </a:blipFill>
                      </a:tcPr>
                    </a:tc>
                    <a:tc>
                      <a:txBody>
                        <a:bodyPr/>
                        <a:lstStyle/>
                        <a:p>
                          <a:endParaRPr lang="en-US"/>
                        </a:p>
                      </a:txBody>
                      <a:tcPr marL="45720" marR="45720">
                        <a:blipFill>
                          <a:blip r:embed="rId4"/>
                          <a:stretch>
                            <a:fillRect l="-224074" t="-610345" r="-196296" b="-203448"/>
                          </a:stretch>
                        </a:blipFill>
                      </a:tcPr>
                    </a:tc>
                    <a:tc>
                      <a:txBody>
                        <a:bodyPr/>
                        <a:lstStyle/>
                        <a:p>
                          <a:endParaRPr lang="en-US"/>
                        </a:p>
                      </a:txBody>
                      <a:tcPr>
                        <a:blipFill>
                          <a:blip r:embed="rId4"/>
                          <a:stretch>
                            <a:fillRect l="-165094" t="-610345" b="-203448"/>
                          </a:stretch>
                        </a:blipFill>
                      </a:tcPr>
                    </a:tc>
                    <a:extLst>
                      <a:ext uri="{0D108BD9-81ED-4DB2-BD59-A6C34878D82A}">
                        <a16:rowId xmlns:a16="http://schemas.microsoft.com/office/drawing/2014/main" val="100732356"/>
                      </a:ext>
                    </a:extLst>
                  </a:tr>
                  <a:tr h="370840">
                    <a:tc>
                      <a:txBody>
                        <a:bodyPr/>
                        <a:lstStyle/>
                        <a:p>
                          <a:endParaRPr lang="en-US"/>
                        </a:p>
                      </a:txBody>
                      <a:tcPr marL="45720" marR="45720">
                        <a:blipFill>
                          <a:blip r:embed="rId4"/>
                          <a:stretch>
                            <a:fillRect l="-1515" t="-686667" r="-324242" b="-96667"/>
                          </a:stretch>
                        </a:blipFill>
                      </a:tcPr>
                    </a:tc>
                    <a:tc>
                      <a:txBody>
                        <a:bodyPr/>
                        <a:lstStyle/>
                        <a:p>
                          <a:endParaRPr lang="en-US"/>
                        </a:p>
                      </a:txBody>
                      <a:tcPr marL="45720" marR="45720">
                        <a:blipFill>
                          <a:blip r:embed="rId4"/>
                          <a:stretch>
                            <a:fillRect l="-124074" t="-686667" r="-296296" b="-96667"/>
                          </a:stretch>
                        </a:blipFill>
                      </a:tcPr>
                    </a:tc>
                    <a:tc>
                      <a:txBody>
                        <a:bodyPr/>
                        <a:lstStyle/>
                        <a:p>
                          <a:endParaRPr lang="en-US"/>
                        </a:p>
                      </a:txBody>
                      <a:tcPr marL="45720" marR="45720">
                        <a:blipFill>
                          <a:blip r:embed="rId4"/>
                          <a:stretch>
                            <a:fillRect l="-224074" t="-686667" r="-196296" b="-96667"/>
                          </a:stretch>
                        </a:blipFill>
                      </a:tcPr>
                    </a:tc>
                    <a:tc>
                      <a:txBody>
                        <a:bodyPr/>
                        <a:lstStyle/>
                        <a:p>
                          <a:endParaRPr lang="en-US"/>
                        </a:p>
                      </a:txBody>
                      <a:tcPr>
                        <a:blipFill>
                          <a:blip r:embed="rId4"/>
                          <a:stretch>
                            <a:fillRect l="-165094" t="-686667" b="-96667"/>
                          </a:stretch>
                        </a:blipFill>
                      </a:tcPr>
                    </a:tc>
                    <a:extLst>
                      <a:ext uri="{0D108BD9-81ED-4DB2-BD59-A6C34878D82A}">
                        <a16:rowId xmlns:a16="http://schemas.microsoft.com/office/drawing/2014/main" val="1233781488"/>
                      </a:ext>
                    </a:extLst>
                  </a:tr>
                  <a:tr h="370840">
                    <a:tc>
                      <a:txBody>
                        <a:bodyPr/>
                        <a:lstStyle/>
                        <a:p>
                          <a:endParaRPr lang="en-US"/>
                        </a:p>
                      </a:txBody>
                      <a:tcPr marL="45720" marR="45720">
                        <a:blipFill>
                          <a:blip r:embed="rId4"/>
                          <a:stretch>
                            <a:fillRect l="-1515" t="-813793" r="-324242"/>
                          </a:stretch>
                        </a:blipFill>
                      </a:tcPr>
                    </a:tc>
                    <a:tc>
                      <a:txBody>
                        <a:bodyPr/>
                        <a:lstStyle/>
                        <a:p>
                          <a:endParaRPr lang="en-US"/>
                        </a:p>
                      </a:txBody>
                      <a:tcPr marL="45720" marR="45720">
                        <a:blipFill>
                          <a:blip r:embed="rId4"/>
                          <a:stretch>
                            <a:fillRect l="-124074" t="-813793" r="-296296"/>
                          </a:stretch>
                        </a:blipFill>
                      </a:tcPr>
                    </a:tc>
                    <a:tc>
                      <a:txBody>
                        <a:bodyPr/>
                        <a:lstStyle/>
                        <a:p>
                          <a:endParaRPr lang="en-US"/>
                        </a:p>
                      </a:txBody>
                      <a:tcPr marL="45720" marR="45720">
                        <a:blipFill>
                          <a:blip r:embed="rId4"/>
                          <a:stretch>
                            <a:fillRect l="-224074" t="-813793" r="-196296"/>
                          </a:stretch>
                        </a:blipFill>
                      </a:tcPr>
                    </a:tc>
                    <a:tc>
                      <a:txBody>
                        <a:bodyPr/>
                        <a:lstStyle/>
                        <a:p>
                          <a:endParaRPr lang="en-US"/>
                        </a:p>
                      </a:txBody>
                      <a:tcPr>
                        <a:blipFill>
                          <a:blip r:embed="rId4"/>
                          <a:stretch>
                            <a:fillRect l="-165094" t="-813793"/>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886379775"/>
                  </p:ext>
                </p:extLst>
              </p:nvPr>
            </p:nvGraphicFramePr>
            <p:xfrm>
              <a:off x="5195900" y="2168554"/>
              <a:ext cx="3005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𝑆𝑖𝑐𝑘</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20+0=20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24+0=24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E9EBEA"/>
                                    </a:solidFill>
                                    <a:latin typeface="Cambria Math" panose="02040503050406030204" pitchFamily="18" charset="0"/>
                                  </a:rPr>
                                  <m:t>0</m:t>
                                </m:r>
                                <m:r>
                                  <a:rPr lang="de-DE" smtClean="0">
                                    <a:latin typeface="Cambria Math" panose="02040503050406030204" pitchFamily="18" charset="0"/>
                                  </a:rPr>
                                  <m:t>5+0=</m:t>
                                </m:r>
                                <m:r>
                                  <a:rPr lang="de-DE" smtClean="0">
                                    <a:solidFill>
                                      <a:srgbClr val="E9EBEA"/>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4F5F4"/>
                                    </a:solidFill>
                                    <a:latin typeface="Cambria Math" panose="02040503050406030204" pitchFamily="18" charset="0"/>
                                  </a:rPr>
                                  <m:t>0</m:t>
                                </m:r>
                                <m:r>
                                  <a:rPr lang="de-DE" smtClean="0">
                                    <a:latin typeface="Cambria Math" panose="02040503050406030204" pitchFamily="18" charset="0"/>
                                  </a:rPr>
                                  <m:t>6+0=</m:t>
                                </m:r>
                                <m:r>
                                  <a:rPr lang="de-DE" smtClean="0">
                                    <a:solidFill>
                                      <a:srgbClr val="F4F5F4"/>
                                    </a:solidFill>
                                    <a:latin typeface="Cambria Math" panose="02040503050406030204" pitchFamily="18" charset="0"/>
                                  </a:rPr>
                                  <m:t>0</m:t>
                                </m:r>
                                <m:r>
                                  <a:rPr lang="de-DE"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886379775"/>
                  </p:ext>
                </p:extLst>
              </p:nvPr>
            </p:nvGraphicFramePr>
            <p:xfrm>
              <a:off x="5195900" y="2168554"/>
              <a:ext cx="3005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l="-1613" t="-3448" r="-283871" b="-406897"/>
                          </a:stretch>
                        </a:blipFill>
                      </a:tcPr>
                    </a:tc>
                    <a:tc>
                      <a:txBody>
                        <a:bodyPr/>
                        <a:lstStyle/>
                        <a:p>
                          <a:endParaRPr lang="en-US"/>
                        </a:p>
                      </a:txBody>
                      <a:tcPr>
                        <a:blipFill>
                          <a:blip r:embed="rId5"/>
                          <a:stretch>
                            <a:fillRect l="-103279" t="-3448" r="-188525" b="-406897"/>
                          </a:stretch>
                        </a:blipFill>
                      </a:tcPr>
                    </a:tc>
                    <a:tc>
                      <a:txBody>
                        <a:bodyPr/>
                        <a:lstStyle/>
                        <a:p>
                          <a:endParaRPr lang="en-US"/>
                        </a:p>
                      </a:txBody>
                      <a:tcPr>
                        <a:blipFill>
                          <a:blip r:embed="rId5"/>
                          <a:stretch>
                            <a:fillRect l="-108772" t="-3448" r="-877"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l="-1613" t="-100000" r="-283871" b="-293333"/>
                          </a:stretch>
                        </a:blipFill>
                      </a:tcPr>
                    </a:tc>
                    <a:tc>
                      <a:txBody>
                        <a:bodyPr/>
                        <a:lstStyle/>
                        <a:p>
                          <a:endParaRPr lang="en-US"/>
                        </a:p>
                      </a:txBody>
                      <a:tcPr>
                        <a:blipFill>
                          <a:blip r:embed="rId5"/>
                          <a:stretch>
                            <a:fillRect l="-103279" t="-100000" r="-188525" b="-293333"/>
                          </a:stretch>
                        </a:blipFill>
                      </a:tcPr>
                    </a:tc>
                    <a:tc>
                      <a:txBody>
                        <a:bodyPr/>
                        <a:lstStyle/>
                        <a:p>
                          <a:endParaRPr lang="en-US"/>
                        </a:p>
                      </a:txBody>
                      <a:tcPr>
                        <a:blipFill>
                          <a:blip r:embed="rId5"/>
                          <a:stretch>
                            <a:fillRect l="-108772" t="-100000" r="-877"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l="-1613" t="-206897" r="-283871" b="-203448"/>
                          </a:stretch>
                        </a:blipFill>
                      </a:tcPr>
                    </a:tc>
                    <a:tc>
                      <a:txBody>
                        <a:bodyPr/>
                        <a:lstStyle/>
                        <a:p>
                          <a:endParaRPr lang="en-US"/>
                        </a:p>
                      </a:txBody>
                      <a:tcPr>
                        <a:blipFill>
                          <a:blip r:embed="rId5"/>
                          <a:stretch>
                            <a:fillRect l="-103279" t="-206897" r="-188525" b="-203448"/>
                          </a:stretch>
                        </a:blipFill>
                      </a:tcPr>
                    </a:tc>
                    <a:tc>
                      <a:txBody>
                        <a:bodyPr/>
                        <a:lstStyle/>
                        <a:p>
                          <a:endParaRPr lang="en-US"/>
                        </a:p>
                      </a:txBody>
                      <a:tcPr>
                        <a:blipFill>
                          <a:blip r:embed="rId5"/>
                          <a:stretch>
                            <a:fillRect l="-108772" t="-206897" r="-87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5"/>
                          <a:stretch>
                            <a:fillRect l="-1613" t="-296667" r="-283871" b="-96667"/>
                          </a:stretch>
                        </a:blipFill>
                      </a:tcPr>
                    </a:tc>
                    <a:tc>
                      <a:txBody>
                        <a:bodyPr/>
                        <a:lstStyle/>
                        <a:p>
                          <a:endParaRPr lang="en-US"/>
                        </a:p>
                      </a:txBody>
                      <a:tcPr>
                        <a:blipFill>
                          <a:blip r:embed="rId5"/>
                          <a:stretch>
                            <a:fillRect l="-103279" t="-296667" r="-188525" b="-96667"/>
                          </a:stretch>
                        </a:blipFill>
                      </a:tcPr>
                    </a:tc>
                    <a:tc>
                      <a:txBody>
                        <a:bodyPr/>
                        <a:lstStyle/>
                        <a:p>
                          <a:endParaRPr lang="en-US"/>
                        </a:p>
                      </a:txBody>
                      <a:tcPr>
                        <a:blipFill>
                          <a:blip r:embed="rId5"/>
                          <a:stretch>
                            <a:fillRect l="-108772" t="-296667" r="-87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5"/>
                          <a:stretch>
                            <a:fillRect l="-1613" t="-410345" r="-283871"/>
                          </a:stretch>
                        </a:blipFill>
                      </a:tcPr>
                    </a:tc>
                    <a:tc>
                      <a:txBody>
                        <a:bodyPr/>
                        <a:lstStyle/>
                        <a:p>
                          <a:endParaRPr lang="en-US"/>
                        </a:p>
                      </a:txBody>
                      <a:tcPr>
                        <a:blipFill>
                          <a:blip r:embed="rId5"/>
                          <a:stretch>
                            <a:fillRect l="-103279" t="-410345" r="-188525"/>
                          </a:stretch>
                        </a:blipFill>
                      </a:tcPr>
                    </a:tc>
                    <a:tc>
                      <a:txBody>
                        <a:bodyPr/>
                        <a:lstStyle/>
                        <a:p>
                          <a:endParaRPr lang="en-US"/>
                        </a:p>
                      </a:txBody>
                      <a:tcPr>
                        <a:blipFill>
                          <a:blip r:embed="rId5"/>
                          <a:stretch>
                            <a:fillRect l="-108772" t="-410345" r="-877"/>
                          </a:stretch>
                        </a:blipFill>
                      </a:tcPr>
                    </a:tc>
                    <a:extLst>
                      <a:ext uri="{0D108BD9-81ED-4DB2-BD59-A6C34878D82A}">
                        <a16:rowId xmlns:a16="http://schemas.microsoft.com/office/drawing/2014/main" val="576065180"/>
                      </a:ext>
                    </a:extLst>
                  </a:tr>
                </a:tbl>
              </a:graphicData>
            </a:graphic>
          </p:graphicFrame>
        </mc:Fallback>
      </mc:AlternateContent>
      <p:sp>
        <p:nvSpPr>
          <p:cNvPr id="5" name="Date Placeholder 4">
            <a:extLst>
              <a:ext uri="{FF2B5EF4-FFF2-40B4-BE49-F238E27FC236}">
                <a16:creationId xmlns:a16="http://schemas.microsoft.com/office/drawing/2014/main" id="{6B1077D5-3284-7A47-AF51-EFA4D7D3CEA8}"/>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CA0E005-5C9C-2A48-AB1E-23600C2A6D35}"/>
              </a:ext>
            </a:extLst>
          </p:cNvPr>
          <p:cNvSpPr>
            <a:spLocks noGrp="1"/>
          </p:cNvSpPr>
          <p:nvPr>
            <p:ph type="ftr" sz="quarter" idx="3"/>
          </p:nvPr>
        </p:nvSpPr>
        <p:spPr/>
        <p:txBody>
          <a:bodyPr/>
          <a:lstStyle/>
          <a:p>
            <a:r>
              <a:rPr lang="de-DE" dirty="0"/>
              <a:t>Tanya Braun</a:t>
            </a:r>
          </a:p>
        </p:txBody>
      </p:sp>
      <p:sp>
        <p:nvSpPr>
          <p:cNvPr id="43" name="Rectangle 42">
            <a:extLst>
              <a:ext uri="{FF2B5EF4-FFF2-40B4-BE49-F238E27FC236}">
                <a16:creationId xmlns:a16="http://schemas.microsoft.com/office/drawing/2014/main" id="{246F8268-FA72-E64E-8970-6D566358619C}"/>
              </a:ext>
            </a:extLst>
          </p:cNvPr>
          <p:cNvSpPr/>
          <p:nvPr/>
        </p:nvSpPr>
        <p:spPr>
          <a:xfrm>
            <a:off x="8388072" y="3886764"/>
            <a:ext cx="3455928" cy="20191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4" name="Group 43">
            <a:extLst>
              <a:ext uri="{FF2B5EF4-FFF2-40B4-BE49-F238E27FC236}">
                <a16:creationId xmlns:a16="http://schemas.microsoft.com/office/drawing/2014/main" id="{A1E0DADB-1EDA-3142-BBF0-20B46B6A240A}"/>
              </a:ext>
            </a:extLst>
          </p:cNvPr>
          <p:cNvGrpSpPr/>
          <p:nvPr/>
        </p:nvGrpSpPr>
        <p:grpSpPr>
          <a:xfrm>
            <a:off x="8388072" y="3874037"/>
            <a:ext cx="3452846" cy="2031877"/>
            <a:chOff x="8385823" y="3874037"/>
            <a:chExt cx="3452846" cy="2031877"/>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E21588F-00FC-7C4F-A9B8-40FCAA2010E4}"/>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p:cxnSp>
          <p:nvCxnSpPr>
            <p:cNvPr id="46" name="Straight Connector 45">
              <a:extLst>
                <a:ext uri="{FF2B5EF4-FFF2-40B4-BE49-F238E27FC236}">
                  <a16:creationId xmlns:a16="http://schemas.microsoft.com/office/drawing/2014/main" id="{03D3701D-4E9D-2C48-B3E6-6E3C7346B5C0}"/>
                </a:ext>
              </a:extLst>
            </p:cNvPr>
            <p:cNvCxnSpPr>
              <a:cxnSpLocks/>
              <a:stCxn id="45" idx="6"/>
              <a:endCxn id="102"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8C3D1F-A735-7843-82CA-EB1661DD8358}"/>
                </a:ext>
              </a:extLst>
            </p:cNvPr>
            <p:cNvCxnSpPr>
              <a:cxnSpLocks/>
              <a:stCxn id="102" idx="0"/>
              <a:endCxn id="89"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878A9AC-1BED-5F42-B5F5-D02835083F88}"/>
                </a:ext>
              </a:extLst>
            </p:cNvPr>
            <p:cNvGrpSpPr/>
            <p:nvPr/>
          </p:nvGrpSpPr>
          <p:grpSpPr>
            <a:xfrm>
              <a:off x="9687273" y="4836274"/>
              <a:ext cx="346678" cy="364353"/>
              <a:chOff x="6795975" y="3836437"/>
              <a:chExt cx="346678" cy="364353"/>
            </a:xfrm>
          </p:grpSpPr>
          <p:sp>
            <p:nvSpPr>
              <p:cNvPr id="102" name="Rectangle 101">
                <a:extLst>
                  <a:ext uri="{FF2B5EF4-FFF2-40B4-BE49-F238E27FC236}">
                    <a16:creationId xmlns:a16="http://schemas.microsoft.com/office/drawing/2014/main" id="{F690E069-650F-4B40-8CF8-97AFA6E1FDA1}"/>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07949073-6642-2943-A5C0-229D15DBA1BD}"/>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7"/>
                    <a:stretch>
                      <a:fillRect l="-31250" r="-6250" b="-27778"/>
                    </a:stretch>
                  </a:blipFill>
                </p:spPr>
                <p:txBody>
                  <a:bodyPr/>
                  <a:lstStyle/>
                  <a:p>
                    <a:r>
                      <a:rPr lang="de-DE">
                        <a:noFill/>
                      </a:rPr>
                      <a:t> </a:t>
                    </a:r>
                  </a:p>
                </p:txBody>
              </p:sp>
            </mc:Fallback>
          </mc:AlternateContent>
        </p:grpSp>
        <p:cxnSp>
          <p:nvCxnSpPr>
            <p:cNvPr id="52" name="Straight Connector 51">
              <a:extLst>
                <a:ext uri="{FF2B5EF4-FFF2-40B4-BE49-F238E27FC236}">
                  <a16:creationId xmlns:a16="http://schemas.microsoft.com/office/drawing/2014/main" id="{D38A3447-7BE4-7241-B07A-83A8C469609D}"/>
                </a:ext>
              </a:extLst>
            </p:cNvPr>
            <p:cNvCxnSpPr>
              <a:cxnSpLocks/>
              <a:stCxn id="89" idx="4"/>
              <a:endCxn id="100"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B092A9-1C56-1A4F-8E89-7E1C84003A31}"/>
                </a:ext>
              </a:extLst>
            </p:cNvPr>
            <p:cNvCxnSpPr>
              <a:cxnSpLocks/>
              <a:stCxn id="90" idx="0"/>
              <a:endCxn id="100"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6D80B315-8888-2349-A738-B17276E899D3}"/>
                </a:ext>
              </a:extLst>
            </p:cNvPr>
            <p:cNvGrpSpPr/>
            <p:nvPr/>
          </p:nvGrpSpPr>
          <p:grpSpPr>
            <a:xfrm>
              <a:off x="10259532" y="4836274"/>
              <a:ext cx="348350" cy="364679"/>
              <a:chOff x="7368234" y="3836437"/>
              <a:chExt cx="348350" cy="364679"/>
            </a:xfrm>
          </p:grpSpPr>
          <p:sp>
            <p:nvSpPr>
              <p:cNvPr id="100" name="Rectangle 99">
                <a:extLst>
                  <a:ext uri="{FF2B5EF4-FFF2-40B4-BE49-F238E27FC236}">
                    <a16:creationId xmlns:a16="http://schemas.microsoft.com/office/drawing/2014/main" id="{38A5F7FE-1D6F-5144-A927-58CF82E57362}"/>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BBC144AD-F946-0548-87EB-9184980ED11C}"/>
                      </a:ext>
                    </a:extLst>
                  </p:cNvPr>
                  <p:cNvSpPr txBox="1"/>
                  <p:nvPr/>
                </p:nvSpPr>
                <p:spPr>
                  <a:xfrm>
                    <a:off x="7512234" y="3836437"/>
                    <a:ext cx="20435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1" name="TextBox 100">
                    <a:extLst>
                      <a:ext uri="{FF2B5EF4-FFF2-40B4-BE49-F238E27FC236}">
                        <a16:creationId xmlns:a16="http://schemas.microsoft.com/office/drawing/2014/main" id="{BBC144AD-F946-0548-87EB-9184980ED11C}"/>
                      </a:ext>
                    </a:extLst>
                  </p:cNvPr>
                  <p:cNvSpPr txBox="1">
                    <a:spLocks noRot="1" noChangeAspect="1" noMove="1" noResize="1" noEditPoints="1" noAdjustHandles="1" noChangeArrowheads="1" noChangeShapeType="1" noTextEdit="1"/>
                  </p:cNvSpPr>
                  <p:nvPr/>
                </p:nvSpPr>
                <p:spPr>
                  <a:xfrm>
                    <a:off x="7512234" y="3836437"/>
                    <a:ext cx="204350" cy="215444"/>
                  </a:xfrm>
                  <a:prstGeom prst="rect">
                    <a:avLst/>
                  </a:prstGeom>
                  <a:blipFill>
                    <a:blip r:embed="rId8"/>
                    <a:stretch>
                      <a:fillRect l="-23529" r="-5882"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10E2680-CB06-2C4A-B19C-B362B44D45FF}"/>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C164FC7-E276-A44D-BDE0-6F9A77BED932}"/>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388A46F1-9CB9-8145-865B-4A021C4DF202}"/>
                </a:ext>
              </a:extLst>
            </p:cNvPr>
            <p:cNvCxnSpPr>
              <a:cxnSpLocks/>
              <a:stCxn id="102" idx="2"/>
              <a:endCxn id="90"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BBBAAAE-95C2-D240-8460-C7C8583B0449}"/>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3" name="Straight Connector 92">
              <a:extLst>
                <a:ext uri="{FF2B5EF4-FFF2-40B4-BE49-F238E27FC236}">
                  <a16:creationId xmlns:a16="http://schemas.microsoft.com/office/drawing/2014/main" id="{85BAEF52-4DAC-AB45-B28A-09256D577DCF}"/>
                </a:ext>
              </a:extLst>
            </p:cNvPr>
            <p:cNvCxnSpPr>
              <a:cxnSpLocks/>
              <a:stCxn id="45" idx="0"/>
              <a:endCxn id="94"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725E3AF0-9E5A-0444-BC38-BCA3221454FE}"/>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5" name="Straight Connector 94">
              <a:extLst>
                <a:ext uri="{FF2B5EF4-FFF2-40B4-BE49-F238E27FC236}">
                  <a16:creationId xmlns:a16="http://schemas.microsoft.com/office/drawing/2014/main" id="{08BCB8FE-0ACD-054E-8171-0B95ECA03346}"/>
                </a:ext>
              </a:extLst>
            </p:cNvPr>
            <p:cNvCxnSpPr>
              <a:cxnSpLocks/>
              <a:stCxn id="89" idx="0"/>
              <a:endCxn id="97"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8DAA17C-0AEE-0C4D-A187-90A4CDCE8BBF}"/>
                </a:ext>
              </a:extLst>
            </p:cNvPr>
            <p:cNvCxnSpPr>
              <a:cxnSpLocks/>
              <a:stCxn id="97" idx="3"/>
              <a:endCxn id="92"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5C4E95F3-44C1-0B46-97E1-4155B0AD2893}"/>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D1544161-D159-0E40-AA29-FD877B94CDA6}"/>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98" name="TextBox 97">
                  <a:extLst>
                    <a:ext uri="{FF2B5EF4-FFF2-40B4-BE49-F238E27FC236}">
                      <a16:creationId xmlns:a16="http://schemas.microsoft.com/office/drawing/2014/main" id="{D1544161-D159-0E40-AA29-FD877B94CDA6}"/>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r="-5556"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699A0F7-6913-1F43-9A8B-D415F89E47BC}"/>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99" name="TextBox 98">
                  <a:extLst>
                    <a:ext uri="{FF2B5EF4-FFF2-40B4-BE49-F238E27FC236}">
                      <a16:creationId xmlns:a16="http://schemas.microsoft.com/office/drawing/2014/main" id="{4699A0F7-6913-1F43-9A8B-D415F89E47BC}"/>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4"/>
                  <a:stretch>
                    <a:fillRect l="-29412" b="-27778"/>
                  </a:stretch>
                </a:blipFill>
              </p:spPr>
              <p:txBody>
                <a:bodyPr/>
                <a:lstStyle/>
                <a:p>
                  <a:r>
                    <a:rPr lang="de-DE">
                      <a:noFill/>
                    </a:rPr>
                    <a:t> </a:t>
                  </a:r>
                </a:p>
              </p:txBody>
            </p:sp>
          </mc:Fallback>
        </mc:AlternateContent>
      </p:grpSp>
      <p:sp>
        <p:nvSpPr>
          <p:cNvPr id="104" name="Rectangle 103">
            <a:extLst>
              <a:ext uri="{FF2B5EF4-FFF2-40B4-BE49-F238E27FC236}">
                <a16:creationId xmlns:a16="http://schemas.microsoft.com/office/drawing/2014/main" id="{F9CD9D8F-0F80-2147-9A0D-434C3A2281F3}"/>
              </a:ext>
            </a:extLst>
          </p:cNvPr>
          <p:cNvSpPr/>
          <p:nvPr/>
        </p:nvSpPr>
        <p:spPr>
          <a:xfrm>
            <a:off x="8388072" y="2168554"/>
            <a:ext cx="3455928" cy="156792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5" name="Group 104">
            <a:extLst>
              <a:ext uri="{FF2B5EF4-FFF2-40B4-BE49-F238E27FC236}">
                <a16:creationId xmlns:a16="http://schemas.microsoft.com/office/drawing/2014/main" id="{F8869C0C-541A-7C42-8EC6-853DFF73D713}"/>
              </a:ext>
            </a:extLst>
          </p:cNvPr>
          <p:cNvGrpSpPr/>
          <p:nvPr/>
        </p:nvGrpSpPr>
        <p:grpSpPr>
          <a:xfrm>
            <a:off x="8388072" y="2168554"/>
            <a:ext cx="2336071" cy="1567922"/>
            <a:chOff x="8385823" y="4337992"/>
            <a:chExt cx="2336071" cy="1567922"/>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1F360BF7-3AE6-C34F-9872-571B2B21410C}"/>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p:cxnSp>
          <p:nvCxnSpPr>
            <p:cNvPr id="107" name="Straight Connector 106">
              <a:extLst>
                <a:ext uri="{FF2B5EF4-FFF2-40B4-BE49-F238E27FC236}">
                  <a16:creationId xmlns:a16="http://schemas.microsoft.com/office/drawing/2014/main" id="{99D49C6E-F548-F44C-8925-8C35AE30C0A9}"/>
                </a:ext>
              </a:extLst>
            </p:cNvPr>
            <p:cNvCxnSpPr>
              <a:cxnSpLocks/>
              <a:stCxn id="106" idx="6"/>
              <a:endCxn id="123"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E334903-4A2E-4D49-87E7-C22C69103449}"/>
                </a:ext>
              </a:extLst>
            </p:cNvPr>
            <p:cNvCxnSpPr>
              <a:cxnSpLocks/>
              <a:stCxn id="123" idx="0"/>
              <a:endCxn id="115"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3ECF1594-4FE7-F34C-8408-471B9F83422A}"/>
                </a:ext>
              </a:extLst>
            </p:cNvPr>
            <p:cNvGrpSpPr/>
            <p:nvPr/>
          </p:nvGrpSpPr>
          <p:grpSpPr>
            <a:xfrm>
              <a:off x="9687273" y="4836274"/>
              <a:ext cx="346678" cy="364353"/>
              <a:chOff x="6795975" y="3836437"/>
              <a:chExt cx="346678" cy="364353"/>
            </a:xfrm>
          </p:grpSpPr>
          <p:sp>
            <p:nvSpPr>
              <p:cNvPr id="123" name="Rectangle 122">
                <a:extLst>
                  <a:ext uri="{FF2B5EF4-FFF2-40B4-BE49-F238E27FC236}">
                    <a16:creationId xmlns:a16="http://schemas.microsoft.com/office/drawing/2014/main" id="{B8591665-CC93-0245-B522-A3DFA39215F7}"/>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5FBBEAE4-D983-3246-BE9B-C9FA50B36445}"/>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7"/>
                    <a:stretch>
                      <a:fillRect l="-31250" r="-6250" b="-27778"/>
                    </a:stretch>
                  </a:blipFill>
                </p:spPr>
                <p:txBody>
                  <a:bodyPr/>
                  <a:lstStyle/>
                  <a:p>
                    <a:r>
                      <a:rPr lang="de-DE">
                        <a:noFill/>
                      </a:rPr>
                      <a:t> </a:t>
                    </a:r>
                  </a:p>
                </p:txBody>
              </p:sp>
            </mc:Fallback>
          </mc:AlternateContent>
        </p:grpSp>
        <p:cxnSp>
          <p:nvCxnSpPr>
            <p:cNvPr id="110" name="Straight Connector 109">
              <a:extLst>
                <a:ext uri="{FF2B5EF4-FFF2-40B4-BE49-F238E27FC236}">
                  <a16:creationId xmlns:a16="http://schemas.microsoft.com/office/drawing/2014/main" id="{E98C53BC-51AF-4640-8B8B-D8893CEBA915}"/>
                </a:ext>
              </a:extLst>
            </p:cNvPr>
            <p:cNvCxnSpPr>
              <a:cxnSpLocks/>
              <a:stCxn id="115" idx="4"/>
              <a:endCxn id="121"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9991C20-F81E-A240-A112-B4514F21BD80}"/>
                </a:ext>
              </a:extLst>
            </p:cNvPr>
            <p:cNvCxnSpPr>
              <a:cxnSpLocks/>
              <a:stCxn id="116" idx="0"/>
              <a:endCxn id="121"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95F39248-2705-234C-8670-A25CCF01E3D3}"/>
                </a:ext>
              </a:extLst>
            </p:cNvPr>
            <p:cNvGrpSpPr/>
            <p:nvPr/>
          </p:nvGrpSpPr>
          <p:grpSpPr>
            <a:xfrm>
              <a:off x="10259532" y="4836274"/>
              <a:ext cx="348350" cy="364679"/>
              <a:chOff x="7368234" y="3836437"/>
              <a:chExt cx="348350" cy="364679"/>
            </a:xfrm>
          </p:grpSpPr>
          <p:sp>
            <p:nvSpPr>
              <p:cNvPr id="121" name="Rectangle 120">
                <a:extLst>
                  <a:ext uri="{FF2B5EF4-FFF2-40B4-BE49-F238E27FC236}">
                    <a16:creationId xmlns:a16="http://schemas.microsoft.com/office/drawing/2014/main" id="{F321C515-1C21-0942-8417-764477619406}"/>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EB59EC93-9B9A-D84F-9588-95E8F8A85664}"/>
                      </a:ext>
                    </a:extLst>
                  </p:cNvPr>
                  <p:cNvSpPr txBox="1"/>
                  <p:nvPr/>
                </p:nvSpPr>
                <p:spPr>
                  <a:xfrm>
                    <a:off x="7512234" y="3836437"/>
                    <a:ext cx="20435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2" name="TextBox 121">
                    <a:extLst>
                      <a:ext uri="{FF2B5EF4-FFF2-40B4-BE49-F238E27FC236}">
                        <a16:creationId xmlns:a16="http://schemas.microsoft.com/office/drawing/2014/main" id="{EB59EC93-9B9A-D84F-9588-95E8F8A85664}"/>
                      </a:ext>
                    </a:extLst>
                  </p:cNvPr>
                  <p:cNvSpPr txBox="1">
                    <a:spLocks noRot="1" noChangeAspect="1" noMove="1" noResize="1" noEditPoints="1" noAdjustHandles="1" noChangeArrowheads="1" noChangeShapeType="1" noTextEdit="1"/>
                  </p:cNvSpPr>
                  <p:nvPr/>
                </p:nvSpPr>
                <p:spPr>
                  <a:xfrm>
                    <a:off x="7512234" y="3836437"/>
                    <a:ext cx="204350" cy="215444"/>
                  </a:xfrm>
                  <a:prstGeom prst="rect">
                    <a:avLst/>
                  </a:prstGeom>
                  <a:blipFill>
                    <a:blip r:embed="rId15"/>
                    <a:stretch>
                      <a:fillRect l="-23529" r="-5882"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146C8EA-8021-6F44-8B01-1E4FB5C2117B}"/>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CF3CD8B-D855-C84A-92B2-06B91EA0BE8D}"/>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17" name="Straight Connector 116">
              <a:extLst>
                <a:ext uri="{FF2B5EF4-FFF2-40B4-BE49-F238E27FC236}">
                  <a16:creationId xmlns:a16="http://schemas.microsoft.com/office/drawing/2014/main" id="{1C8FB3E2-77A7-934B-ABBD-904CC91D8C31}"/>
                </a:ext>
              </a:extLst>
            </p:cNvPr>
            <p:cNvCxnSpPr>
              <a:cxnSpLocks/>
              <a:stCxn id="123" idx="2"/>
              <a:endCxn id="116"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C8E6F9D-90EF-584F-A53D-C036CE6E237C}"/>
                </a:ext>
              </a:extLst>
            </p:cNvPr>
            <p:cNvCxnSpPr>
              <a:cxnSpLocks/>
              <a:stCxn id="106" idx="0"/>
              <a:endCxn id="119"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D9E659E9-5380-DF4A-9100-DE44768D5498}"/>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B9644A23-3A50-5746-B447-E17E2EFB1700}"/>
                    </a:ext>
                  </a:extLst>
                </p:cNvPr>
                <p:cNvSpPr txBox="1"/>
                <p:nvPr/>
              </p:nvSpPr>
              <p:spPr>
                <a:xfrm>
                  <a:off x="9037991" y="4337992"/>
                  <a:ext cx="20435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0" name="TextBox 119">
                  <a:extLst>
                    <a:ext uri="{FF2B5EF4-FFF2-40B4-BE49-F238E27FC236}">
                      <a16:creationId xmlns:a16="http://schemas.microsoft.com/office/drawing/2014/main" id="{B9644A23-3A50-5746-B447-E17E2EFB1700}"/>
                    </a:ext>
                  </a:extLst>
                </p:cNvPr>
                <p:cNvSpPr txBox="1">
                  <a:spLocks noRot="1" noChangeAspect="1" noMove="1" noResize="1" noEditPoints="1" noAdjustHandles="1" noChangeArrowheads="1" noChangeShapeType="1" noTextEdit="1"/>
                </p:cNvSpPr>
                <p:nvPr/>
              </p:nvSpPr>
              <p:spPr>
                <a:xfrm>
                  <a:off x="9037991" y="4337992"/>
                  <a:ext cx="204351" cy="215444"/>
                </a:xfrm>
                <a:prstGeom prst="rect">
                  <a:avLst/>
                </a:prstGeom>
                <a:blipFill>
                  <a:blip r:embed="rId16"/>
                  <a:stretch>
                    <a:fillRect l="-29412"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27" name="Table 126">
                <a:extLst>
                  <a:ext uri="{FF2B5EF4-FFF2-40B4-BE49-F238E27FC236}">
                    <a16:creationId xmlns:a16="http://schemas.microsoft.com/office/drawing/2014/main" id="{C8BEC880-FD6E-6C4A-AF5F-59CEDB91CA2A}"/>
                  </a:ext>
                </a:extLst>
              </p:cNvPr>
              <p:cNvGraphicFramePr>
                <a:graphicFrameLocks noGrp="1"/>
              </p:cNvGraphicFramePr>
              <p:nvPr>
                <p:extLst>
                  <p:ext uri="{D42A27DB-BD31-4B8C-83A1-F6EECF244321}">
                    <p14:modId xmlns:p14="http://schemas.microsoft.com/office/powerpoint/2010/main" val="1366952477"/>
                  </p:ext>
                </p:extLst>
              </p:nvPr>
            </p:nvGraphicFramePr>
            <p:xfrm>
              <a:off x="10661406" y="1096341"/>
              <a:ext cx="1179512" cy="918000"/>
            </p:xfrm>
            <a:graphic>
              <a:graphicData uri="http://schemas.openxmlformats.org/drawingml/2006/table">
                <a:tbl>
                  <a:tblPr firstRow="1" bandRow="1">
                    <a:tableStyleId>{5C22544A-7EE6-4342-B048-85BDC9FD1C3A}</a:tableStyleId>
                  </a:tblPr>
                  <a:tblGrid>
                    <a:gridCol w="758444">
                      <a:extLst>
                        <a:ext uri="{9D8B030D-6E8A-4147-A177-3AD203B41FA5}">
                          <a16:colId xmlns:a16="http://schemas.microsoft.com/office/drawing/2014/main" val="2258612586"/>
                        </a:ext>
                      </a:extLst>
                    </a:gridCol>
                    <a:gridCol w="4210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𝑇𝑟𝑎𝑣𝑒𝑙</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en-GB" sz="1400" smtClean="0">
                                        <a:latin typeface="Cambria Math" panose="02040503050406030204" pitchFamily="18" charset="0"/>
                                      </a:rPr>
                                      <m:t>𝜙</m:t>
                                    </m:r>
                                  </m:e>
                                  <m:sub>
                                    <m:r>
                                      <a:rPr lang="de-DE" sz="1400" smtClean="0">
                                        <a:latin typeface="Cambria Math" panose="02040503050406030204" pitchFamily="18" charset="0"/>
                                      </a:rPr>
                                      <m:t>1</m:t>
                                    </m:r>
                                  </m:sub>
                                  <m:sup>
                                    <m:r>
                                      <a:rPr lang="de-DE" sz="1400" b="1" i="0" smtClean="0">
                                        <a:latin typeface="Cambria Math" panose="02040503050406030204" pitchFamily="18" charset="0"/>
                                      </a:rPr>
                                      <m:t>′</m:t>
                                    </m:r>
                                  </m:sup>
                                </m:sSubSup>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127" name="Table 126">
                <a:extLst>
                  <a:ext uri="{FF2B5EF4-FFF2-40B4-BE49-F238E27FC236}">
                    <a16:creationId xmlns:a16="http://schemas.microsoft.com/office/drawing/2014/main" id="{C8BEC880-FD6E-6C4A-AF5F-59CEDB91CA2A}"/>
                  </a:ext>
                </a:extLst>
              </p:cNvPr>
              <p:cNvGraphicFramePr>
                <a:graphicFrameLocks noGrp="1"/>
              </p:cNvGraphicFramePr>
              <p:nvPr>
                <p:extLst>
                  <p:ext uri="{D42A27DB-BD31-4B8C-83A1-F6EECF244321}">
                    <p14:modId xmlns:p14="http://schemas.microsoft.com/office/powerpoint/2010/main" val="1366952477"/>
                  </p:ext>
                </p:extLst>
              </p:nvPr>
            </p:nvGraphicFramePr>
            <p:xfrm>
              <a:off x="10661406" y="1096341"/>
              <a:ext cx="1179512" cy="918000"/>
            </p:xfrm>
            <a:graphic>
              <a:graphicData uri="http://schemas.openxmlformats.org/drawingml/2006/table">
                <a:tbl>
                  <a:tblPr firstRow="1" bandRow="1">
                    <a:tableStyleId>{5C22544A-7EE6-4342-B048-85BDC9FD1C3A}</a:tableStyleId>
                  </a:tblPr>
                  <a:tblGrid>
                    <a:gridCol w="758444">
                      <a:extLst>
                        <a:ext uri="{9D8B030D-6E8A-4147-A177-3AD203B41FA5}">
                          <a16:colId xmlns:a16="http://schemas.microsoft.com/office/drawing/2014/main" val="2258612586"/>
                        </a:ext>
                      </a:extLst>
                    </a:gridCol>
                    <a:gridCol w="421068">
                      <a:extLst>
                        <a:ext uri="{9D8B030D-6E8A-4147-A177-3AD203B41FA5}">
                          <a16:colId xmlns:a16="http://schemas.microsoft.com/office/drawing/2014/main" val="281335253"/>
                        </a:ext>
                      </a:extLst>
                    </a:gridCol>
                  </a:tblGrid>
                  <a:tr h="306000">
                    <a:tc>
                      <a:txBody>
                        <a:bodyPr/>
                        <a:lstStyle/>
                        <a:p>
                          <a:endParaRPr lang="en-US"/>
                        </a:p>
                      </a:txBody>
                      <a:tcPr>
                        <a:blipFill>
                          <a:blip r:embed="rId17"/>
                          <a:stretch>
                            <a:fillRect l="-1667" t="-4167" r="-58333" b="-204167"/>
                          </a:stretch>
                        </a:blipFill>
                      </a:tcPr>
                    </a:tc>
                    <a:tc>
                      <a:txBody>
                        <a:bodyPr/>
                        <a:lstStyle/>
                        <a:p>
                          <a:endParaRPr lang="en-US"/>
                        </a:p>
                      </a:txBody>
                      <a:tcPr>
                        <a:blipFill>
                          <a:blip r:embed="rId17"/>
                          <a:stretch>
                            <a:fillRect l="-179412" t="-4167" r="-2941" b="-2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7"/>
                          <a:stretch>
                            <a:fillRect l="-1667" t="-100000" r="-58333" b="-96000"/>
                          </a:stretch>
                        </a:blipFill>
                      </a:tcPr>
                    </a:tc>
                    <a:tc>
                      <a:txBody>
                        <a:bodyPr/>
                        <a:lstStyle/>
                        <a:p>
                          <a:endParaRPr lang="en-US"/>
                        </a:p>
                      </a:txBody>
                      <a:tcPr>
                        <a:blipFill>
                          <a:blip r:embed="rId17"/>
                          <a:stretch>
                            <a:fillRect l="-179412" t="-100000" r="-2941" b="-96000"/>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17"/>
                          <a:stretch>
                            <a:fillRect l="-1667" t="-208333" r="-58333"/>
                          </a:stretch>
                        </a:blipFill>
                      </a:tcPr>
                    </a:tc>
                    <a:tc>
                      <a:txBody>
                        <a:bodyPr/>
                        <a:lstStyle/>
                        <a:p>
                          <a:endParaRPr lang="en-US"/>
                        </a:p>
                      </a:txBody>
                      <a:tcPr>
                        <a:blipFill>
                          <a:blip r:embed="rId17"/>
                          <a:stretch>
                            <a:fillRect l="-179412" t="-208333" r="-2941"/>
                          </a:stretch>
                        </a:blipFill>
                      </a:tcPr>
                    </a:tc>
                    <a:extLst>
                      <a:ext uri="{0D108BD9-81ED-4DB2-BD59-A6C34878D82A}">
                        <a16:rowId xmlns:a16="http://schemas.microsoft.com/office/drawing/2014/main" val="100732356"/>
                      </a:ext>
                    </a:extLst>
                  </a:tr>
                </a:tbl>
              </a:graphicData>
            </a:graphic>
          </p:graphicFrame>
        </mc:Fallback>
      </mc:AlternateContent>
      <p:sp>
        <p:nvSpPr>
          <p:cNvPr id="54" name="Rectangle 53">
            <a:extLst>
              <a:ext uri="{FF2B5EF4-FFF2-40B4-BE49-F238E27FC236}">
                <a16:creationId xmlns:a16="http://schemas.microsoft.com/office/drawing/2014/main" id="{A3B376C4-FB74-2B46-AECC-77D288FECD48}"/>
              </a:ext>
            </a:extLst>
          </p:cNvPr>
          <p:cNvSpPr/>
          <p:nvPr/>
        </p:nvSpPr>
        <p:spPr>
          <a:xfrm>
            <a:off x="598006" y="2510393"/>
            <a:ext cx="3639211" cy="43678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5" name="Group 54">
            <a:extLst>
              <a:ext uri="{FF2B5EF4-FFF2-40B4-BE49-F238E27FC236}">
                <a16:creationId xmlns:a16="http://schemas.microsoft.com/office/drawing/2014/main" id="{982BB7A2-7BC5-504D-B594-A575DDF35742}"/>
              </a:ext>
            </a:extLst>
          </p:cNvPr>
          <p:cNvGrpSpPr/>
          <p:nvPr/>
        </p:nvGrpSpPr>
        <p:grpSpPr>
          <a:xfrm>
            <a:off x="4147554" y="2560224"/>
            <a:ext cx="1072068" cy="1693100"/>
            <a:chOff x="4204704" y="3212883"/>
            <a:chExt cx="1072068" cy="1693100"/>
          </a:xfrm>
        </p:grpSpPr>
        <p:cxnSp>
          <p:nvCxnSpPr>
            <p:cNvPr id="56" name="Straight Connector 55">
              <a:extLst>
                <a:ext uri="{FF2B5EF4-FFF2-40B4-BE49-F238E27FC236}">
                  <a16:creationId xmlns:a16="http://schemas.microsoft.com/office/drawing/2014/main" id="{ADC0B16C-BE24-3D42-95A3-BB12EAA2D9B9}"/>
                </a:ext>
              </a:extLst>
            </p:cNvPr>
            <p:cNvCxnSpPr>
              <a:cxnSpLocks/>
              <a:endCxn id="58" idx="1"/>
            </p:cNvCxnSpPr>
            <p:nvPr/>
          </p:nvCxnSpPr>
          <p:spPr>
            <a:xfrm>
              <a:off x="4204704" y="3397549"/>
              <a:ext cx="7719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7EE4C21-367E-FB47-ADB7-AE88A4F47DD9}"/>
                </a:ext>
              </a:extLst>
            </p:cNvPr>
            <p:cNvCxnSpPr>
              <a:cxnSpLocks/>
              <a:endCxn id="58" idx="1"/>
            </p:cNvCxnSpPr>
            <p:nvPr/>
          </p:nvCxnSpPr>
          <p:spPr>
            <a:xfrm flipV="1">
              <a:off x="4220859" y="3397549"/>
              <a:ext cx="755831" cy="150843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7FB5FBB-3DCD-7646-A7DF-2CDB35F40441}"/>
                </a:ext>
              </a:extLst>
            </p:cNvPr>
            <p:cNvSpPr txBox="1"/>
            <p:nvPr/>
          </p:nvSpPr>
          <p:spPr>
            <a:xfrm>
              <a:off x="4976690" y="3212883"/>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59" name="Rectangle 58">
            <a:extLst>
              <a:ext uri="{FF2B5EF4-FFF2-40B4-BE49-F238E27FC236}">
                <a16:creationId xmlns:a16="http://schemas.microsoft.com/office/drawing/2014/main" id="{40185DE6-915D-DE46-B205-87ECE858D420}"/>
              </a:ext>
            </a:extLst>
          </p:cNvPr>
          <p:cNvSpPr/>
          <p:nvPr/>
        </p:nvSpPr>
        <p:spPr>
          <a:xfrm>
            <a:off x="598006" y="3244210"/>
            <a:ext cx="3639211" cy="45061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0" name="Group 59">
            <a:extLst>
              <a:ext uri="{FF2B5EF4-FFF2-40B4-BE49-F238E27FC236}">
                <a16:creationId xmlns:a16="http://schemas.microsoft.com/office/drawing/2014/main" id="{043032AD-C09A-8340-BE2A-B967D5710C44}"/>
              </a:ext>
            </a:extLst>
          </p:cNvPr>
          <p:cNvGrpSpPr/>
          <p:nvPr/>
        </p:nvGrpSpPr>
        <p:grpSpPr>
          <a:xfrm>
            <a:off x="4159250" y="2931448"/>
            <a:ext cx="1060372" cy="1661854"/>
            <a:chOff x="4216400" y="3363230"/>
            <a:chExt cx="1060372" cy="1661854"/>
          </a:xfrm>
        </p:grpSpPr>
        <p:cxnSp>
          <p:nvCxnSpPr>
            <p:cNvPr id="61" name="Straight Connector 60">
              <a:extLst>
                <a:ext uri="{FF2B5EF4-FFF2-40B4-BE49-F238E27FC236}">
                  <a16:creationId xmlns:a16="http://schemas.microsoft.com/office/drawing/2014/main" id="{F9C75A7D-F1EC-384C-9919-022B1E8D3552}"/>
                </a:ext>
              </a:extLst>
            </p:cNvPr>
            <p:cNvCxnSpPr>
              <a:cxnSpLocks/>
              <a:endCxn id="64" idx="1"/>
            </p:cNvCxnSpPr>
            <p:nvPr/>
          </p:nvCxnSpPr>
          <p:spPr>
            <a:xfrm>
              <a:off x="4216400" y="3536446"/>
              <a:ext cx="760290" cy="114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18007D7-3C52-DF43-B69B-20463749F3C5}"/>
                </a:ext>
              </a:extLst>
            </p:cNvPr>
            <p:cNvCxnSpPr>
              <a:cxnSpLocks/>
              <a:endCxn id="64" idx="1"/>
            </p:cNvCxnSpPr>
            <p:nvPr/>
          </p:nvCxnSpPr>
          <p:spPr>
            <a:xfrm flipV="1">
              <a:off x="4216400" y="3547896"/>
              <a:ext cx="760290" cy="147718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F55FB6A-22C8-8A49-ABF3-D44020035E1D}"/>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65" name="Rectangle 64">
            <a:extLst>
              <a:ext uri="{FF2B5EF4-FFF2-40B4-BE49-F238E27FC236}">
                <a16:creationId xmlns:a16="http://schemas.microsoft.com/office/drawing/2014/main" id="{6D83DE6C-FE74-9A40-9CF9-F10B196EA54D}"/>
              </a:ext>
            </a:extLst>
          </p:cNvPr>
          <p:cNvSpPr/>
          <p:nvPr/>
        </p:nvSpPr>
        <p:spPr>
          <a:xfrm>
            <a:off x="598006" y="3979665"/>
            <a:ext cx="3639211" cy="457346"/>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6" name="Group 65">
            <a:extLst>
              <a:ext uri="{FF2B5EF4-FFF2-40B4-BE49-F238E27FC236}">
                <a16:creationId xmlns:a16="http://schemas.microsoft.com/office/drawing/2014/main" id="{5348A6F3-E9CE-7846-9F3E-CA23F63A78D5}"/>
              </a:ext>
            </a:extLst>
          </p:cNvPr>
          <p:cNvGrpSpPr/>
          <p:nvPr/>
        </p:nvGrpSpPr>
        <p:grpSpPr>
          <a:xfrm>
            <a:off x="4158718" y="3309956"/>
            <a:ext cx="1060904" cy="1707028"/>
            <a:chOff x="4215868" y="3363230"/>
            <a:chExt cx="1060904" cy="1707028"/>
          </a:xfrm>
        </p:grpSpPr>
        <p:cxnSp>
          <p:nvCxnSpPr>
            <p:cNvPr id="67" name="Straight Connector 66">
              <a:extLst>
                <a:ext uri="{FF2B5EF4-FFF2-40B4-BE49-F238E27FC236}">
                  <a16:creationId xmlns:a16="http://schemas.microsoft.com/office/drawing/2014/main" id="{05ED6A1C-5710-B040-856E-3F718985395B}"/>
                </a:ext>
              </a:extLst>
            </p:cNvPr>
            <p:cNvCxnSpPr>
              <a:cxnSpLocks/>
              <a:endCxn id="69" idx="1"/>
            </p:cNvCxnSpPr>
            <p:nvPr/>
          </p:nvCxnSpPr>
          <p:spPr>
            <a:xfrm>
              <a:off x="4220036" y="3532419"/>
              <a:ext cx="756654" cy="1547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F206EB-5440-7F45-B278-06635C5C3E71}"/>
                </a:ext>
              </a:extLst>
            </p:cNvPr>
            <p:cNvCxnSpPr>
              <a:cxnSpLocks/>
              <a:endCxn id="69" idx="1"/>
            </p:cNvCxnSpPr>
            <p:nvPr/>
          </p:nvCxnSpPr>
          <p:spPr>
            <a:xfrm flipV="1">
              <a:off x="4215868" y="3547896"/>
              <a:ext cx="760822" cy="152236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D6D94FB-DE19-1D45-969B-69C6B7214DBA}"/>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70" name="Rectangle 69">
            <a:extLst>
              <a:ext uri="{FF2B5EF4-FFF2-40B4-BE49-F238E27FC236}">
                <a16:creationId xmlns:a16="http://schemas.microsoft.com/office/drawing/2014/main" id="{D2985F44-FE35-DA45-B539-18792E43356E}"/>
              </a:ext>
            </a:extLst>
          </p:cNvPr>
          <p:cNvSpPr/>
          <p:nvPr/>
        </p:nvSpPr>
        <p:spPr>
          <a:xfrm>
            <a:off x="598006" y="4733408"/>
            <a:ext cx="3639211" cy="43525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1" name="Group 70">
            <a:extLst>
              <a:ext uri="{FF2B5EF4-FFF2-40B4-BE49-F238E27FC236}">
                <a16:creationId xmlns:a16="http://schemas.microsoft.com/office/drawing/2014/main" id="{B8025713-5977-CD4A-AC50-C3C22175C541}"/>
              </a:ext>
            </a:extLst>
          </p:cNvPr>
          <p:cNvGrpSpPr/>
          <p:nvPr/>
        </p:nvGrpSpPr>
        <p:grpSpPr>
          <a:xfrm>
            <a:off x="4158346" y="3672987"/>
            <a:ext cx="1061276" cy="1670547"/>
            <a:chOff x="4215496" y="3363230"/>
            <a:chExt cx="1061276" cy="1670547"/>
          </a:xfrm>
        </p:grpSpPr>
        <p:cxnSp>
          <p:nvCxnSpPr>
            <p:cNvPr id="72" name="Straight Connector 71">
              <a:extLst>
                <a:ext uri="{FF2B5EF4-FFF2-40B4-BE49-F238E27FC236}">
                  <a16:creationId xmlns:a16="http://schemas.microsoft.com/office/drawing/2014/main" id="{7B90A0BA-D57D-FA44-B357-517BFD4D758E}"/>
                </a:ext>
              </a:extLst>
            </p:cNvPr>
            <p:cNvCxnSpPr>
              <a:cxnSpLocks/>
              <a:endCxn id="74" idx="1"/>
            </p:cNvCxnSpPr>
            <p:nvPr/>
          </p:nvCxnSpPr>
          <p:spPr>
            <a:xfrm>
              <a:off x="4216731" y="3538655"/>
              <a:ext cx="759959" cy="92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F70D48D-F3D3-5C40-A782-C6617C93CCC2}"/>
                </a:ext>
              </a:extLst>
            </p:cNvPr>
            <p:cNvCxnSpPr>
              <a:cxnSpLocks/>
              <a:endCxn id="74" idx="1"/>
            </p:cNvCxnSpPr>
            <p:nvPr/>
          </p:nvCxnSpPr>
          <p:spPr>
            <a:xfrm flipV="1">
              <a:off x="4215496" y="3547896"/>
              <a:ext cx="761194" cy="148588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E2F45D5-4299-4445-B5BA-315ACD396454}"/>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75" name="Rectangle 74">
            <a:extLst>
              <a:ext uri="{FF2B5EF4-FFF2-40B4-BE49-F238E27FC236}">
                <a16:creationId xmlns:a16="http://schemas.microsoft.com/office/drawing/2014/main" id="{C6C96212-A479-7340-BFFD-A4484DDFBACF}"/>
              </a:ext>
            </a:extLst>
          </p:cNvPr>
          <p:cNvSpPr/>
          <p:nvPr/>
        </p:nvSpPr>
        <p:spPr>
          <a:xfrm>
            <a:off x="598006" y="2875751"/>
            <a:ext cx="3639211" cy="43678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6" name="Rectangle 75">
            <a:extLst>
              <a:ext uri="{FF2B5EF4-FFF2-40B4-BE49-F238E27FC236}">
                <a16:creationId xmlns:a16="http://schemas.microsoft.com/office/drawing/2014/main" id="{2B4EB9BA-482E-6A49-A23A-FE9324D21C4F}"/>
              </a:ext>
            </a:extLst>
          </p:cNvPr>
          <p:cNvSpPr/>
          <p:nvPr/>
        </p:nvSpPr>
        <p:spPr>
          <a:xfrm>
            <a:off x="598006" y="3609568"/>
            <a:ext cx="3639211" cy="45061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Rectangle 76">
            <a:extLst>
              <a:ext uri="{FF2B5EF4-FFF2-40B4-BE49-F238E27FC236}">
                <a16:creationId xmlns:a16="http://schemas.microsoft.com/office/drawing/2014/main" id="{042FD37A-9D94-C94B-AE75-DF9BBDC61212}"/>
              </a:ext>
            </a:extLst>
          </p:cNvPr>
          <p:cNvSpPr/>
          <p:nvPr/>
        </p:nvSpPr>
        <p:spPr>
          <a:xfrm>
            <a:off x="598006" y="4345023"/>
            <a:ext cx="3639211" cy="457346"/>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Rectangle 77">
            <a:extLst>
              <a:ext uri="{FF2B5EF4-FFF2-40B4-BE49-F238E27FC236}">
                <a16:creationId xmlns:a16="http://schemas.microsoft.com/office/drawing/2014/main" id="{7321E34A-D203-5743-8159-FED79382EE51}"/>
              </a:ext>
            </a:extLst>
          </p:cNvPr>
          <p:cNvSpPr/>
          <p:nvPr/>
        </p:nvSpPr>
        <p:spPr>
          <a:xfrm>
            <a:off x="598006" y="5098766"/>
            <a:ext cx="3639211" cy="43525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53534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9" grpId="0" animBg="1"/>
      <p:bldP spid="65" grpId="0" animBg="1"/>
      <p:bldP spid="70" grpId="0" animBg="1"/>
      <p:bldP spid="75" grpId="0" animBg="1"/>
      <p:bldP spid="76" grpId="0" animBg="1"/>
      <p:bldP spid="77" grpId="0" animBg="1"/>
      <p:bldP spid="7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EU Anfrage: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Eliminiere </a:t>
                </a:r>
                <a14:m>
                  <m:oMath xmlns:m="http://schemas.openxmlformats.org/officeDocument/2006/math">
                    <m:r>
                      <a:rPr lang="de-DE" i="1">
                        <a:latin typeface="Cambria Math" panose="02040503050406030204" pitchFamily="18" charset="0"/>
                      </a:rPr>
                      <m:t>𝑆𝑖𝑐𝑘</m:t>
                    </m:r>
                  </m:oMath>
                </a14:m>
                <a:r>
                  <a:rPr lang="de-DE" dirty="0"/>
                  <a:t>: Multipliziere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a14:m>
                <a:r>
                  <a:rPr lang="de-DE" dirty="0"/>
                  <a:t>, summiere </a:t>
                </a:r>
                <a14:m>
                  <m:oMath xmlns:m="http://schemas.openxmlformats.org/officeDocument/2006/math">
                    <m:r>
                      <a:rPr lang="de-DE" i="1">
                        <a:latin typeface="Cambria Math" panose="02040503050406030204" pitchFamily="18" charset="0"/>
                      </a:rPr>
                      <m:t>𝑆𝑖𝑐𝑘</m:t>
                    </m:r>
                  </m:oMath>
                </a14:m>
                <a:r>
                  <a:rPr lang="de-DE" dirty="0"/>
                  <a:t> aus Ergebnis aus, normalisiere</a:t>
                </a:r>
              </a:p>
              <a:p>
                <a:pPr lvl="1"/>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45</a:t>
            </a:fld>
            <a:endParaRPr lang="de-DE" dirty="0"/>
          </a:p>
        </p:txBody>
      </p:sp>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1317281791"/>
                  </p:ext>
                </p:extLst>
              </p:nvPr>
            </p:nvGraphicFramePr>
            <p:xfrm>
              <a:off x="622800" y="2167200"/>
              <a:ext cx="3025649"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62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𝑆𝑖𝑐𝑘</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r>
                                  <a:rPr lang="de-DE" smtClean="0">
                                    <a:latin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20∙6=120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24∙5=120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5∙9=045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6∙8=048</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1317281791"/>
                  </p:ext>
                </p:extLst>
              </p:nvPr>
            </p:nvGraphicFramePr>
            <p:xfrm>
              <a:off x="622800" y="2167200"/>
              <a:ext cx="3025649"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62405">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448" r="-285484" b="-406897"/>
                          </a:stretch>
                        </a:blipFill>
                      </a:tcPr>
                    </a:tc>
                    <a:tc>
                      <a:txBody>
                        <a:bodyPr/>
                        <a:lstStyle/>
                        <a:p>
                          <a:endParaRPr lang="en-US"/>
                        </a:p>
                      </a:txBody>
                      <a:tcPr>
                        <a:blipFill>
                          <a:blip r:embed="rId4"/>
                          <a:stretch>
                            <a:fillRect l="-103279" t="-3448" r="-190164" b="-406897"/>
                          </a:stretch>
                        </a:blipFill>
                      </a:tcPr>
                    </a:tc>
                    <a:tc>
                      <a:txBody>
                        <a:bodyPr/>
                        <a:lstStyle/>
                        <a:p>
                          <a:endParaRPr lang="en-US"/>
                        </a:p>
                      </a:txBody>
                      <a:tcPr>
                        <a:blipFill>
                          <a:blip r:embed="rId4"/>
                          <a:stretch>
                            <a:fillRect l="-106897"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0000" r="-285484" b="-293333"/>
                          </a:stretch>
                        </a:blipFill>
                      </a:tcPr>
                    </a:tc>
                    <a:tc>
                      <a:txBody>
                        <a:bodyPr/>
                        <a:lstStyle/>
                        <a:p>
                          <a:endParaRPr lang="en-US"/>
                        </a:p>
                      </a:txBody>
                      <a:tcPr>
                        <a:blipFill>
                          <a:blip r:embed="rId4"/>
                          <a:stretch>
                            <a:fillRect l="-103279" t="-100000" r="-190164" b="-293333"/>
                          </a:stretch>
                        </a:blipFill>
                      </a:tcPr>
                    </a:tc>
                    <a:tc>
                      <a:txBody>
                        <a:bodyPr/>
                        <a:lstStyle/>
                        <a:p>
                          <a:endParaRPr lang="en-US"/>
                        </a:p>
                      </a:txBody>
                      <a:tcPr>
                        <a:blipFill>
                          <a:blip r:embed="rId4"/>
                          <a:stretch>
                            <a:fillRect l="-106897"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6897" r="-285484" b="-203448"/>
                          </a:stretch>
                        </a:blipFill>
                      </a:tcPr>
                    </a:tc>
                    <a:tc>
                      <a:txBody>
                        <a:bodyPr/>
                        <a:lstStyle/>
                        <a:p>
                          <a:endParaRPr lang="en-US"/>
                        </a:p>
                      </a:txBody>
                      <a:tcPr>
                        <a:blipFill>
                          <a:blip r:embed="rId4"/>
                          <a:stretch>
                            <a:fillRect l="-103279" t="-206897" r="-190164" b="-203448"/>
                          </a:stretch>
                        </a:blipFill>
                      </a:tcPr>
                    </a:tc>
                    <a:tc>
                      <a:txBody>
                        <a:bodyPr/>
                        <a:lstStyle/>
                        <a:p>
                          <a:endParaRPr lang="en-US"/>
                        </a:p>
                      </a:txBody>
                      <a:tcPr>
                        <a:blipFill>
                          <a:blip r:embed="rId4"/>
                          <a:stretch>
                            <a:fillRect l="-106897"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l="-1613" t="-296667" r="-285484" b="-96667"/>
                          </a:stretch>
                        </a:blipFill>
                      </a:tcPr>
                    </a:tc>
                    <a:tc>
                      <a:txBody>
                        <a:bodyPr/>
                        <a:lstStyle/>
                        <a:p>
                          <a:endParaRPr lang="en-US"/>
                        </a:p>
                      </a:txBody>
                      <a:tcPr>
                        <a:blipFill>
                          <a:blip r:embed="rId4"/>
                          <a:stretch>
                            <a:fillRect l="-103279" t="-296667" r="-190164" b="-96667"/>
                          </a:stretch>
                        </a:blipFill>
                      </a:tcPr>
                    </a:tc>
                    <a:tc>
                      <a:txBody>
                        <a:bodyPr/>
                        <a:lstStyle/>
                        <a:p>
                          <a:endParaRPr lang="en-US"/>
                        </a:p>
                      </a:txBody>
                      <a:tcPr>
                        <a:blipFill>
                          <a:blip r:embed="rId4"/>
                          <a:stretch>
                            <a:fillRect l="-106897" t="-29666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l="-1613" t="-410345" r="-285484"/>
                          </a:stretch>
                        </a:blipFill>
                      </a:tcPr>
                    </a:tc>
                    <a:tc>
                      <a:txBody>
                        <a:bodyPr/>
                        <a:lstStyle/>
                        <a:p>
                          <a:endParaRPr lang="en-US"/>
                        </a:p>
                      </a:txBody>
                      <a:tcPr>
                        <a:blipFill>
                          <a:blip r:embed="rId4"/>
                          <a:stretch>
                            <a:fillRect l="-103279" t="-410345" r="-190164"/>
                          </a:stretch>
                        </a:blipFill>
                      </a:tcPr>
                    </a:tc>
                    <a:tc>
                      <a:txBody>
                        <a:bodyPr/>
                        <a:lstStyle/>
                        <a:p>
                          <a:endParaRPr lang="en-US"/>
                        </a:p>
                      </a:txBody>
                      <a:tcPr>
                        <a:blipFill>
                          <a:blip r:embed="rId4"/>
                          <a:stretch>
                            <a:fillRect l="-106897" t="-410345"/>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2597894664"/>
                  </p:ext>
                </p:extLst>
              </p:nvPr>
            </p:nvGraphicFramePr>
            <p:xfrm>
              <a:off x="4728023" y="2167200"/>
              <a:ext cx="2731390"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1949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120+120=240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45+</m:t>
                                </m:r>
                                <m:r>
                                  <a:rPr lang="de-DE" smtClean="0">
                                    <a:solidFill>
                                      <a:srgbClr val="F4F5F4"/>
                                    </a:solidFill>
                                    <a:latin typeface="Cambria Math" panose="02040503050406030204" pitchFamily="18" charset="0"/>
                                  </a:rPr>
                                  <m:t>0</m:t>
                                </m:r>
                                <m:r>
                                  <a:rPr lang="de-DE" smtClean="0">
                                    <a:latin typeface="Cambria Math" panose="02040503050406030204" pitchFamily="18" charset="0"/>
                                  </a:rPr>
                                  <m:t>48=</m:t>
                                </m:r>
                                <m:r>
                                  <a:rPr lang="de-DE" smtClean="0">
                                    <a:solidFill>
                                      <a:srgbClr val="F4F5F4"/>
                                    </a:solidFill>
                                    <a:latin typeface="Cambria Math" panose="02040503050406030204" pitchFamily="18" charset="0"/>
                                  </a:rPr>
                                  <m:t>0</m:t>
                                </m:r>
                                <m:r>
                                  <a:rPr lang="de-DE" smtClean="0">
                                    <a:latin typeface="Cambria Math" panose="02040503050406030204" pitchFamily="18" charset="0"/>
                                  </a:rPr>
                                  <m:t>93</m:t>
                                </m:r>
                              </m:oMath>
                            </m:oMathPara>
                          </a14:m>
                          <a:endParaRPr lang="en-GB" dirty="0"/>
                        </a:p>
                      </a:txBody>
                      <a:tcPr/>
                    </a:tc>
                    <a:extLst>
                      <a:ext uri="{0D108BD9-81ED-4DB2-BD59-A6C34878D82A}">
                        <a16:rowId xmlns:a16="http://schemas.microsoft.com/office/drawing/2014/main" val="1944780422"/>
                      </a:ext>
                    </a:extLst>
                  </a:tr>
                </a:tbl>
              </a:graphicData>
            </a:graphic>
          </p:graphicFrame>
        </mc:Choice>
        <mc:Fallback xmlns="">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2597894664"/>
                  </p:ext>
                </p:extLst>
              </p:nvPr>
            </p:nvGraphicFramePr>
            <p:xfrm>
              <a:off x="4728023" y="2167200"/>
              <a:ext cx="2731390"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1949768">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l="-1613" t="-3333" r="-248387" b="-196667"/>
                          </a:stretch>
                        </a:blipFill>
                      </a:tcPr>
                    </a:tc>
                    <a:tc>
                      <a:txBody>
                        <a:bodyPr/>
                        <a:lstStyle/>
                        <a:p>
                          <a:endParaRPr lang="en-US"/>
                        </a:p>
                      </a:txBody>
                      <a:tcPr>
                        <a:blipFill>
                          <a:blip r:embed="rId5"/>
                          <a:stretch>
                            <a:fillRect l="-40909" t="-333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l="-1613" t="-106897" r="-248387" b="-103448"/>
                          </a:stretch>
                        </a:blipFill>
                      </a:tcPr>
                    </a:tc>
                    <a:tc>
                      <a:txBody>
                        <a:bodyPr/>
                        <a:lstStyle/>
                        <a:p>
                          <a:endParaRPr lang="en-US"/>
                        </a:p>
                      </a:txBody>
                      <a:tcPr>
                        <a:blipFill>
                          <a:blip r:embed="rId5"/>
                          <a:stretch>
                            <a:fillRect l="-40909" t="-106897" b="-1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l="-1613" t="-200000" r="-248387"/>
                          </a:stretch>
                        </a:blipFill>
                      </a:tcPr>
                    </a:tc>
                    <a:tc>
                      <a:txBody>
                        <a:bodyPr/>
                        <a:lstStyle/>
                        <a:p>
                          <a:endParaRPr lang="en-US"/>
                        </a:p>
                      </a:txBody>
                      <a:tcPr>
                        <a:blipFill>
                          <a:blip r:embed="rId5"/>
                          <a:stretch>
                            <a:fillRect l="-40909" t="-200000"/>
                          </a:stretch>
                        </a:blipFill>
                      </a:tcPr>
                    </a:tc>
                    <a:extLst>
                      <a:ext uri="{0D108BD9-81ED-4DB2-BD59-A6C34878D82A}">
                        <a16:rowId xmlns:a16="http://schemas.microsoft.com/office/drawing/2014/main" val="194478042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1683717610"/>
                  </p:ext>
                </p:extLst>
              </p:nvPr>
            </p:nvGraphicFramePr>
            <p:xfrm>
              <a:off x="2425175" y="4223501"/>
              <a:ext cx="1610614" cy="1112520"/>
            </p:xfrm>
            <a:graphic>
              <a:graphicData uri="http://schemas.openxmlformats.org/drawingml/2006/table">
                <a:tbl>
                  <a:tblPr firstRow="1" bandRow="1">
                    <a:tableStyleId>{B301B821-A1FF-4177-AEE7-76D212191A09}</a:tableStyleId>
                  </a:tblPr>
                  <a:tblGrid>
                    <a:gridCol w="781622">
                      <a:extLst>
                        <a:ext uri="{9D8B030D-6E8A-4147-A177-3AD203B41FA5}">
                          <a16:colId xmlns:a16="http://schemas.microsoft.com/office/drawing/2014/main" val="2258612586"/>
                        </a:ext>
                      </a:extLst>
                    </a:gridCol>
                    <a:gridCol w="82899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𝑛</m:t>
                                    </m:r>
                                  </m:sup>
                                </m:s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0. 721</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0.279</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1683717610"/>
                  </p:ext>
                </p:extLst>
              </p:nvPr>
            </p:nvGraphicFramePr>
            <p:xfrm>
              <a:off x="2425175" y="4223501"/>
              <a:ext cx="1610614" cy="1112520"/>
            </p:xfrm>
            <a:graphic>
              <a:graphicData uri="http://schemas.openxmlformats.org/drawingml/2006/table">
                <a:tbl>
                  <a:tblPr firstRow="1" bandRow="1">
                    <a:tableStyleId>{B301B821-A1FF-4177-AEE7-76D212191A09}</a:tableStyleId>
                  </a:tblPr>
                  <a:tblGrid>
                    <a:gridCol w="781622">
                      <a:extLst>
                        <a:ext uri="{9D8B030D-6E8A-4147-A177-3AD203B41FA5}">
                          <a16:colId xmlns:a16="http://schemas.microsoft.com/office/drawing/2014/main" val="2258612586"/>
                        </a:ext>
                      </a:extLst>
                    </a:gridCol>
                    <a:gridCol w="828992">
                      <a:extLst>
                        <a:ext uri="{9D8B030D-6E8A-4147-A177-3AD203B41FA5}">
                          <a16:colId xmlns:a16="http://schemas.microsoft.com/office/drawing/2014/main" val="281335253"/>
                        </a:ext>
                      </a:extLst>
                    </a:gridCol>
                  </a:tblGrid>
                  <a:tr h="370840">
                    <a:tc>
                      <a:txBody>
                        <a:bodyPr/>
                        <a:lstStyle/>
                        <a:p>
                          <a:endParaRPr lang="en-US"/>
                        </a:p>
                      </a:txBody>
                      <a:tcPr>
                        <a:blipFill>
                          <a:blip r:embed="rId6"/>
                          <a:stretch>
                            <a:fillRect t="-3333" r="-108065" b="-196667"/>
                          </a:stretch>
                        </a:blipFill>
                      </a:tcPr>
                    </a:tc>
                    <a:tc>
                      <a:txBody>
                        <a:bodyPr/>
                        <a:lstStyle/>
                        <a:p>
                          <a:endParaRPr lang="en-US"/>
                        </a:p>
                      </a:txBody>
                      <a:tcPr>
                        <a:blipFill>
                          <a:blip r:embed="rId6"/>
                          <a:stretch>
                            <a:fillRect l="-93939" t="-3333" r="-1515"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6"/>
                          <a:stretch>
                            <a:fillRect t="-106897" r="-108065" b="-103448"/>
                          </a:stretch>
                        </a:blipFill>
                      </a:tcPr>
                    </a:tc>
                    <a:tc>
                      <a:txBody>
                        <a:bodyPr/>
                        <a:lstStyle/>
                        <a:p>
                          <a:endParaRPr lang="en-US"/>
                        </a:p>
                      </a:txBody>
                      <a:tcPr>
                        <a:blipFill>
                          <a:blip r:embed="rId6"/>
                          <a:stretch>
                            <a:fillRect l="-93939" t="-106897" r="-1515"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6"/>
                          <a:stretch>
                            <a:fillRect t="-200000" r="-108065"/>
                          </a:stretch>
                        </a:blipFill>
                      </a:tcPr>
                    </a:tc>
                    <a:tc>
                      <a:txBody>
                        <a:bodyPr/>
                        <a:lstStyle/>
                        <a:p>
                          <a:endParaRPr lang="en-US"/>
                        </a:p>
                      </a:txBody>
                      <a:tcPr>
                        <a:blipFill>
                          <a:blip r:embed="rId6"/>
                          <a:stretch>
                            <a:fillRect l="-93939" t="-200000" r="-1515"/>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DC7063-74C4-334B-A897-B86D196454A8}"/>
                  </a:ext>
                </a:extLst>
              </p:cNvPr>
              <p:cNvSpPr txBox="1"/>
              <p:nvPr/>
            </p:nvSpPr>
            <p:spPr>
              <a:xfrm>
                <a:off x="598007" y="4318096"/>
                <a:ext cx="1714377"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t>Ergebnis nach Normalisierung:</a:t>
                </a:r>
              </a:p>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𝑛</m:t>
                          </m:r>
                        </m:sup>
                      </m:sSup>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𝜙</m:t>
                          </m:r>
                        </m:e>
                        <m:sup>
                          <m:r>
                            <a:rPr lang="de-DE" b="0" i="1" smtClean="0">
                              <a:latin typeface="Cambria Math" panose="02040503050406030204" pitchFamily="18" charset="0"/>
                              <a:ea typeface="Cambria Math" panose="02040503050406030204" pitchFamily="18" charset="0"/>
                            </a:rPr>
                            <m:t>𝑛</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e>
                      </m:d>
                    </m:oMath>
                  </m:oMathPara>
                </a14:m>
                <a:endParaRPr lang="de-DE" dirty="0"/>
              </a:p>
            </p:txBody>
          </p:sp>
        </mc:Choice>
        <mc:Fallback xmlns="">
          <p:sp>
            <p:nvSpPr>
              <p:cNvPr id="5" name="TextBox 4">
                <a:extLst>
                  <a:ext uri="{FF2B5EF4-FFF2-40B4-BE49-F238E27FC236}">
                    <a16:creationId xmlns:a16="http://schemas.microsoft.com/office/drawing/2014/main" id="{4CDC7063-74C4-334B-A897-B86D196454A8}"/>
                  </a:ext>
                </a:extLst>
              </p:cNvPr>
              <p:cNvSpPr txBox="1">
                <a:spLocks noRot="1" noChangeAspect="1" noMove="1" noResize="1" noEditPoints="1" noAdjustHandles="1" noChangeArrowheads="1" noChangeShapeType="1" noTextEdit="1"/>
              </p:cNvSpPr>
              <p:nvPr/>
            </p:nvSpPr>
            <p:spPr>
              <a:xfrm>
                <a:off x="598007" y="4318096"/>
                <a:ext cx="1714377" cy="923330"/>
              </a:xfrm>
              <a:prstGeom prst="rect">
                <a:avLst/>
              </a:prstGeom>
              <a:blipFill>
                <a:blip r:embed="rId7"/>
                <a:stretch>
                  <a:fillRect/>
                </a:stretch>
              </a:blipFill>
            </p:spPr>
            <p:txBody>
              <a:bodyPr/>
              <a:lstStyle/>
              <a:p>
                <a:r>
                  <a:rPr lang="de-DE">
                    <a:noFill/>
                  </a:rPr>
                  <a:t> </a:t>
                </a:r>
              </a:p>
            </p:txBody>
          </p:sp>
        </mc:Fallback>
      </mc:AlternateContent>
      <p:sp>
        <p:nvSpPr>
          <p:cNvPr id="6" name="Date Placeholder 5">
            <a:extLst>
              <a:ext uri="{FF2B5EF4-FFF2-40B4-BE49-F238E27FC236}">
                <a16:creationId xmlns:a16="http://schemas.microsoft.com/office/drawing/2014/main" id="{46D00A61-EFE4-F044-A25F-619C56A7D4D4}"/>
              </a:ext>
            </a:extLst>
          </p:cNvPr>
          <p:cNvSpPr>
            <a:spLocks noGrp="1"/>
          </p:cNvSpPr>
          <p:nvPr>
            <p:ph type="dt" sz="half" idx="2"/>
          </p:nvPr>
        </p:nvSpPr>
        <p:spPr/>
        <p:txBody>
          <a:bodyPr/>
          <a:lstStyle/>
          <a:p>
            <a:r>
              <a:rPr lang="de-DE" dirty="0"/>
              <a:t>Entscheidungstheorie</a:t>
            </a:r>
          </a:p>
        </p:txBody>
      </p:sp>
      <p:sp>
        <p:nvSpPr>
          <p:cNvPr id="7" name="Footer Placeholder 6">
            <a:extLst>
              <a:ext uri="{FF2B5EF4-FFF2-40B4-BE49-F238E27FC236}">
                <a16:creationId xmlns:a16="http://schemas.microsoft.com/office/drawing/2014/main" id="{C83B6F2B-0206-034D-A84C-C3ABCCF2D64B}"/>
              </a:ext>
            </a:extLst>
          </p:cNvPr>
          <p:cNvSpPr>
            <a:spLocks noGrp="1"/>
          </p:cNvSpPr>
          <p:nvPr>
            <p:ph type="ftr" sz="quarter" idx="3"/>
          </p:nvPr>
        </p:nvSpPr>
        <p:spPr/>
        <p:txBody>
          <a:bodyPr/>
          <a:lstStyle/>
          <a:p>
            <a:r>
              <a:rPr lang="de-DE" dirty="0"/>
              <a:t>Tanya Braun</a:t>
            </a:r>
          </a:p>
        </p:txBody>
      </p:sp>
      <p:sp>
        <p:nvSpPr>
          <p:cNvPr id="56" name="Rectangle 55">
            <a:extLst>
              <a:ext uri="{FF2B5EF4-FFF2-40B4-BE49-F238E27FC236}">
                <a16:creationId xmlns:a16="http://schemas.microsoft.com/office/drawing/2014/main" id="{0E886947-CB62-E246-8921-01F5FE4C7FA1}"/>
              </a:ext>
            </a:extLst>
          </p:cNvPr>
          <p:cNvSpPr/>
          <p:nvPr/>
        </p:nvSpPr>
        <p:spPr>
          <a:xfrm>
            <a:off x="9572142" y="3886764"/>
            <a:ext cx="2271857" cy="20191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0" name="Group 59">
            <a:extLst>
              <a:ext uri="{FF2B5EF4-FFF2-40B4-BE49-F238E27FC236}">
                <a16:creationId xmlns:a16="http://schemas.microsoft.com/office/drawing/2014/main" id="{793C309F-0A88-6D4A-8339-FA79EC33EC0C}"/>
              </a:ext>
            </a:extLst>
          </p:cNvPr>
          <p:cNvGrpSpPr/>
          <p:nvPr/>
        </p:nvGrpSpPr>
        <p:grpSpPr>
          <a:xfrm>
            <a:off x="9572143" y="3874037"/>
            <a:ext cx="2268775" cy="2031877"/>
            <a:chOff x="9569894" y="3874037"/>
            <a:chExt cx="2268775" cy="2031877"/>
          </a:xfrm>
        </p:grpSpPr>
        <p:cxnSp>
          <p:nvCxnSpPr>
            <p:cNvPr id="72" name="Straight Connector 71">
              <a:extLst>
                <a:ext uri="{FF2B5EF4-FFF2-40B4-BE49-F238E27FC236}">
                  <a16:creationId xmlns:a16="http://schemas.microsoft.com/office/drawing/2014/main" id="{98D3B48D-806B-FB4D-A865-D64849A3E82E}"/>
                </a:ext>
              </a:extLst>
            </p:cNvPr>
            <p:cNvCxnSpPr>
              <a:cxnSpLocks/>
              <a:stCxn id="106" idx="0"/>
              <a:endCxn id="93"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FD166199-724B-274B-90C3-55AE6AAD37AE}"/>
                </a:ext>
              </a:extLst>
            </p:cNvPr>
            <p:cNvGrpSpPr/>
            <p:nvPr/>
          </p:nvGrpSpPr>
          <p:grpSpPr>
            <a:xfrm>
              <a:off x="9687273" y="4836274"/>
              <a:ext cx="346678" cy="364353"/>
              <a:chOff x="6795975" y="3836437"/>
              <a:chExt cx="346678" cy="364353"/>
            </a:xfrm>
          </p:grpSpPr>
          <p:sp>
            <p:nvSpPr>
              <p:cNvPr id="106" name="Rectangle 105">
                <a:extLst>
                  <a:ext uri="{FF2B5EF4-FFF2-40B4-BE49-F238E27FC236}">
                    <a16:creationId xmlns:a16="http://schemas.microsoft.com/office/drawing/2014/main" id="{37507F1C-FD66-C249-AC9B-6E722B1D6970}"/>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294E5598-E6EC-234C-8C01-5936BF826E48}"/>
                      </a:ext>
                    </a:extLst>
                  </p:cNvPr>
                  <p:cNvSpPr txBox="1"/>
                  <p:nvPr/>
                </p:nvSpPr>
                <p:spPr>
                  <a:xfrm>
                    <a:off x="6795975" y="3836437"/>
                    <a:ext cx="2653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12</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7" name="TextBox 106">
                    <a:extLst>
                      <a:ext uri="{FF2B5EF4-FFF2-40B4-BE49-F238E27FC236}">
                        <a16:creationId xmlns:a16="http://schemas.microsoft.com/office/drawing/2014/main" id="{294E5598-E6EC-234C-8C01-5936BF826E48}"/>
                      </a:ext>
                    </a:extLst>
                  </p:cNvPr>
                  <p:cNvSpPr txBox="1">
                    <a:spLocks noRot="1" noChangeAspect="1" noMove="1" noResize="1" noEditPoints="1" noAdjustHandles="1" noChangeArrowheads="1" noChangeShapeType="1" noTextEdit="1"/>
                  </p:cNvSpPr>
                  <p:nvPr/>
                </p:nvSpPr>
                <p:spPr>
                  <a:xfrm>
                    <a:off x="6795975" y="3836437"/>
                    <a:ext cx="265394" cy="215444"/>
                  </a:xfrm>
                  <a:prstGeom prst="rect">
                    <a:avLst/>
                  </a:prstGeom>
                  <a:blipFill>
                    <a:blip r:embed="rId8"/>
                    <a:stretch>
                      <a:fillRect l="-22727" r="-4545" b="-27778"/>
                    </a:stretch>
                  </a:blipFill>
                </p:spPr>
                <p:txBody>
                  <a:bodyPr/>
                  <a:lstStyle/>
                  <a:p>
                    <a:r>
                      <a:rPr lang="de-DE">
                        <a:noFill/>
                      </a:rPr>
                      <a:t> </a:t>
                    </a:r>
                  </a:p>
                </p:txBody>
              </p:sp>
            </mc:Fallback>
          </mc:AlternateContent>
        </p:grpSp>
        <p:cxnSp>
          <p:nvCxnSpPr>
            <p:cNvPr id="74" name="Straight Connector 73">
              <a:extLst>
                <a:ext uri="{FF2B5EF4-FFF2-40B4-BE49-F238E27FC236}">
                  <a16:creationId xmlns:a16="http://schemas.microsoft.com/office/drawing/2014/main" id="{7007A184-84BF-8740-83AA-187C8E687085}"/>
                </a:ext>
              </a:extLst>
            </p:cNvPr>
            <p:cNvCxnSpPr>
              <a:cxnSpLocks/>
              <a:stCxn id="93" idx="4"/>
              <a:endCxn id="104"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20041BB-4712-C843-98F5-DA6D6A906310}"/>
                </a:ext>
              </a:extLst>
            </p:cNvPr>
            <p:cNvCxnSpPr>
              <a:cxnSpLocks/>
              <a:stCxn id="94" idx="0"/>
              <a:endCxn id="104"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88F0EBF2-C6DE-0B45-B92E-18BA91E5A4B8}"/>
                </a:ext>
              </a:extLst>
            </p:cNvPr>
            <p:cNvGrpSpPr/>
            <p:nvPr/>
          </p:nvGrpSpPr>
          <p:grpSpPr>
            <a:xfrm>
              <a:off x="10259532" y="4836274"/>
              <a:ext cx="348350" cy="364679"/>
              <a:chOff x="7368234" y="3836437"/>
              <a:chExt cx="348350" cy="364679"/>
            </a:xfrm>
          </p:grpSpPr>
          <p:sp>
            <p:nvSpPr>
              <p:cNvPr id="104" name="Rectangle 103">
                <a:extLst>
                  <a:ext uri="{FF2B5EF4-FFF2-40B4-BE49-F238E27FC236}">
                    <a16:creationId xmlns:a16="http://schemas.microsoft.com/office/drawing/2014/main" id="{D5AE32FB-AB22-524E-A0EF-9DEA08C2F034}"/>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62173F5-55E5-F640-8FA5-5E81D325C6F3}"/>
                      </a:ext>
                    </a:extLst>
                  </p:cNvPr>
                  <p:cNvSpPr txBox="1"/>
                  <p:nvPr/>
                </p:nvSpPr>
                <p:spPr>
                  <a:xfrm>
                    <a:off x="7512234" y="3836437"/>
                    <a:ext cx="20435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5" name="TextBox 104">
                    <a:extLst>
                      <a:ext uri="{FF2B5EF4-FFF2-40B4-BE49-F238E27FC236}">
                        <a16:creationId xmlns:a16="http://schemas.microsoft.com/office/drawing/2014/main" id="{862173F5-55E5-F640-8FA5-5E81D325C6F3}"/>
                      </a:ext>
                    </a:extLst>
                  </p:cNvPr>
                  <p:cNvSpPr txBox="1">
                    <a:spLocks noRot="1" noChangeAspect="1" noMove="1" noResize="1" noEditPoints="1" noAdjustHandles="1" noChangeArrowheads="1" noChangeShapeType="1" noTextEdit="1"/>
                  </p:cNvSpPr>
                  <p:nvPr/>
                </p:nvSpPr>
                <p:spPr>
                  <a:xfrm>
                    <a:off x="7512234" y="3836437"/>
                    <a:ext cx="204350" cy="215444"/>
                  </a:xfrm>
                  <a:prstGeom prst="rect">
                    <a:avLst/>
                  </a:prstGeom>
                  <a:blipFill>
                    <a:blip r:embed="rId9"/>
                    <a:stretch>
                      <a:fillRect l="-23529" r="-5882"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30FE0765-AAEC-B348-A177-DE057DB1EE8E}"/>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4327C0FB-A822-0247-A265-499E922ACA84}"/>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95" name="Straight Connector 94">
              <a:extLst>
                <a:ext uri="{FF2B5EF4-FFF2-40B4-BE49-F238E27FC236}">
                  <a16:creationId xmlns:a16="http://schemas.microsoft.com/office/drawing/2014/main" id="{F8A13E3C-C656-8D42-8A32-37D41575A45F}"/>
                </a:ext>
              </a:extLst>
            </p:cNvPr>
            <p:cNvCxnSpPr>
              <a:cxnSpLocks/>
              <a:stCxn id="106" idx="2"/>
              <a:endCxn id="94"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4FAE0B1A-FE8A-004E-AE94-E7C351CF7AFC}"/>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9" name="Straight Connector 98">
              <a:extLst>
                <a:ext uri="{FF2B5EF4-FFF2-40B4-BE49-F238E27FC236}">
                  <a16:creationId xmlns:a16="http://schemas.microsoft.com/office/drawing/2014/main" id="{F3A04817-BB03-AA47-83CC-E697D2434E0A}"/>
                </a:ext>
              </a:extLst>
            </p:cNvPr>
            <p:cNvCxnSpPr>
              <a:cxnSpLocks/>
              <a:stCxn id="93" idx="0"/>
              <a:endCxn id="101"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46699BA-B510-034C-848B-71ACACE5E444}"/>
                </a:ext>
              </a:extLst>
            </p:cNvPr>
            <p:cNvCxnSpPr>
              <a:cxnSpLocks/>
              <a:stCxn id="101" idx="3"/>
              <a:endCxn id="96"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A2C12B4E-5500-E248-96BB-3ED9E9B9DD2E}"/>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5347881-0C29-D34D-AC9E-14A807074C27}"/>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02" name="TextBox 101">
                  <a:extLst>
                    <a:ext uri="{FF2B5EF4-FFF2-40B4-BE49-F238E27FC236}">
                      <a16:creationId xmlns:a16="http://schemas.microsoft.com/office/drawing/2014/main" id="{65347881-0C29-D34D-AC9E-14A807074C27}"/>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r="-5556" b="-27778"/>
                  </a:stretch>
                </a:blipFill>
              </p:spPr>
              <p:txBody>
                <a:bodyPr/>
                <a:lstStyle/>
                <a:p>
                  <a:r>
                    <a:rPr lang="de-DE">
                      <a:noFill/>
                    </a:rPr>
                    <a:t> </a:t>
                  </a:r>
                </a:p>
              </p:txBody>
            </p:sp>
          </mc:Fallback>
        </mc:AlternateContent>
      </p:grpSp>
      <p:sp>
        <p:nvSpPr>
          <p:cNvPr id="108" name="Rectangle 107">
            <a:extLst>
              <a:ext uri="{FF2B5EF4-FFF2-40B4-BE49-F238E27FC236}">
                <a16:creationId xmlns:a16="http://schemas.microsoft.com/office/drawing/2014/main" id="{3853DA2E-D122-984B-A34F-F90D333F3C44}"/>
              </a:ext>
            </a:extLst>
          </p:cNvPr>
          <p:cNvSpPr/>
          <p:nvPr/>
        </p:nvSpPr>
        <p:spPr>
          <a:xfrm>
            <a:off x="9572142" y="2168554"/>
            <a:ext cx="2271857" cy="156792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9" name="Group 108">
            <a:extLst>
              <a:ext uri="{FF2B5EF4-FFF2-40B4-BE49-F238E27FC236}">
                <a16:creationId xmlns:a16="http://schemas.microsoft.com/office/drawing/2014/main" id="{4DDCD49A-5E6F-BF47-889D-70A0C123444F}"/>
              </a:ext>
            </a:extLst>
          </p:cNvPr>
          <p:cNvGrpSpPr/>
          <p:nvPr/>
        </p:nvGrpSpPr>
        <p:grpSpPr>
          <a:xfrm>
            <a:off x="9572143" y="2177319"/>
            <a:ext cx="1152000" cy="1559157"/>
            <a:chOff x="9569894" y="4346757"/>
            <a:chExt cx="1152000" cy="1559157"/>
          </a:xfrm>
        </p:grpSpPr>
        <p:cxnSp>
          <p:nvCxnSpPr>
            <p:cNvPr id="112" name="Straight Connector 111">
              <a:extLst>
                <a:ext uri="{FF2B5EF4-FFF2-40B4-BE49-F238E27FC236}">
                  <a16:creationId xmlns:a16="http://schemas.microsoft.com/office/drawing/2014/main" id="{C8767092-FCCA-0D49-AE0C-EDEBEE96D5B1}"/>
                </a:ext>
              </a:extLst>
            </p:cNvPr>
            <p:cNvCxnSpPr>
              <a:cxnSpLocks/>
              <a:stCxn id="125" idx="0"/>
              <a:endCxn id="117"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1CE1A979-DD8C-F14B-A064-F57913A44CA2}"/>
                </a:ext>
              </a:extLst>
            </p:cNvPr>
            <p:cNvGrpSpPr/>
            <p:nvPr/>
          </p:nvGrpSpPr>
          <p:grpSpPr>
            <a:xfrm>
              <a:off x="9687273" y="4836274"/>
              <a:ext cx="346678" cy="364353"/>
              <a:chOff x="6795975" y="3836437"/>
              <a:chExt cx="346678" cy="364353"/>
            </a:xfrm>
          </p:grpSpPr>
          <p:sp>
            <p:nvSpPr>
              <p:cNvPr id="125" name="Rectangle 124">
                <a:extLst>
                  <a:ext uri="{FF2B5EF4-FFF2-40B4-BE49-F238E27FC236}">
                    <a16:creationId xmlns:a16="http://schemas.microsoft.com/office/drawing/2014/main" id="{01EB6BEA-DB5F-044B-8C27-6AC8C0995298}"/>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D0EE867D-0EBD-CB43-91DC-2C76206F08B5}"/>
                      </a:ext>
                    </a:extLst>
                  </p:cNvPr>
                  <p:cNvSpPr txBox="1"/>
                  <p:nvPr/>
                </p:nvSpPr>
                <p:spPr>
                  <a:xfrm>
                    <a:off x="6795975" y="3836437"/>
                    <a:ext cx="26539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12</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6" name="TextBox 125">
                    <a:extLst>
                      <a:ext uri="{FF2B5EF4-FFF2-40B4-BE49-F238E27FC236}">
                        <a16:creationId xmlns:a16="http://schemas.microsoft.com/office/drawing/2014/main" id="{D0EE867D-0EBD-CB43-91DC-2C76206F08B5}"/>
                      </a:ext>
                    </a:extLst>
                  </p:cNvPr>
                  <p:cNvSpPr txBox="1">
                    <a:spLocks noRot="1" noChangeAspect="1" noMove="1" noResize="1" noEditPoints="1" noAdjustHandles="1" noChangeArrowheads="1" noChangeShapeType="1" noTextEdit="1"/>
                  </p:cNvSpPr>
                  <p:nvPr/>
                </p:nvSpPr>
                <p:spPr>
                  <a:xfrm>
                    <a:off x="6795975" y="3836437"/>
                    <a:ext cx="265393" cy="215444"/>
                  </a:xfrm>
                  <a:prstGeom prst="rect">
                    <a:avLst/>
                  </a:prstGeom>
                  <a:blipFill>
                    <a:blip r:embed="rId14"/>
                    <a:stretch>
                      <a:fillRect l="-22727" r="-4545" b="-27778"/>
                    </a:stretch>
                  </a:blipFill>
                </p:spPr>
                <p:txBody>
                  <a:bodyPr/>
                  <a:lstStyle/>
                  <a:p>
                    <a:r>
                      <a:rPr lang="de-DE">
                        <a:noFill/>
                      </a:rPr>
                      <a:t> </a:t>
                    </a:r>
                  </a:p>
                </p:txBody>
              </p:sp>
            </mc:Fallback>
          </mc:AlternateContent>
        </p:grpSp>
        <p:cxnSp>
          <p:nvCxnSpPr>
            <p:cNvPr id="114" name="Straight Connector 113">
              <a:extLst>
                <a:ext uri="{FF2B5EF4-FFF2-40B4-BE49-F238E27FC236}">
                  <a16:creationId xmlns:a16="http://schemas.microsoft.com/office/drawing/2014/main" id="{F3A63236-4E7B-B140-8951-93088B2887E1}"/>
                </a:ext>
              </a:extLst>
            </p:cNvPr>
            <p:cNvCxnSpPr>
              <a:cxnSpLocks/>
              <a:stCxn id="117" idx="4"/>
              <a:endCxn id="123"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71FB6E3-E99B-6B40-BF3E-EACD52131112}"/>
                </a:ext>
              </a:extLst>
            </p:cNvPr>
            <p:cNvCxnSpPr>
              <a:cxnSpLocks/>
              <a:stCxn id="118" idx="0"/>
              <a:endCxn id="123"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881F64BA-9EAB-2D47-9A21-BB4C14EAA310}"/>
                </a:ext>
              </a:extLst>
            </p:cNvPr>
            <p:cNvGrpSpPr/>
            <p:nvPr/>
          </p:nvGrpSpPr>
          <p:grpSpPr>
            <a:xfrm>
              <a:off x="10259532" y="4836274"/>
              <a:ext cx="348350" cy="364679"/>
              <a:chOff x="7368234" y="3836437"/>
              <a:chExt cx="348350" cy="364679"/>
            </a:xfrm>
          </p:grpSpPr>
          <p:sp>
            <p:nvSpPr>
              <p:cNvPr id="123" name="Rectangle 122">
                <a:extLst>
                  <a:ext uri="{FF2B5EF4-FFF2-40B4-BE49-F238E27FC236}">
                    <a16:creationId xmlns:a16="http://schemas.microsoft.com/office/drawing/2014/main" id="{5E0E5244-F7AA-814F-864E-D9717146A043}"/>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0D0AF838-283E-794D-9B92-C1FF19219F15}"/>
                      </a:ext>
                    </a:extLst>
                  </p:cNvPr>
                  <p:cNvSpPr txBox="1"/>
                  <p:nvPr/>
                </p:nvSpPr>
                <p:spPr>
                  <a:xfrm>
                    <a:off x="7512234" y="3836437"/>
                    <a:ext cx="20435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24" name="TextBox 123">
                    <a:extLst>
                      <a:ext uri="{FF2B5EF4-FFF2-40B4-BE49-F238E27FC236}">
                        <a16:creationId xmlns:a16="http://schemas.microsoft.com/office/drawing/2014/main" id="{0D0AF838-283E-794D-9B92-C1FF19219F15}"/>
                      </a:ext>
                    </a:extLst>
                  </p:cNvPr>
                  <p:cNvSpPr txBox="1">
                    <a:spLocks noRot="1" noChangeAspect="1" noMove="1" noResize="1" noEditPoints="1" noAdjustHandles="1" noChangeArrowheads="1" noChangeShapeType="1" noTextEdit="1"/>
                  </p:cNvSpPr>
                  <p:nvPr/>
                </p:nvSpPr>
                <p:spPr>
                  <a:xfrm>
                    <a:off x="7512234" y="3836437"/>
                    <a:ext cx="204350" cy="215444"/>
                  </a:xfrm>
                  <a:prstGeom prst="rect">
                    <a:avLst/>
                  </a:prstGeom>
                  <a:blipFill>
                    <a:blip r:embed="rId15"/>
                    <a:stretch>
                      <a:fillRect l="-23529" r="-5882"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AEA7812A-E465-2344-922B-DE22657AA83F}"/>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160BF2F0-5F2A-244C-8F13-14C089A06B28}"/>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119" name="Straight Connector 118">
              <a:extLst>
                <a:ext uri="{FF2B5EF4-FFF2-40B4-BE49-F238E27FC236}">
                  <a16:creationId xmlns:a16="http://schemas.microsoft.com/office/drawing/2014/main" id="{31EAD2D7-26CD-7941-A6FB-37BED17B0779}"/>
                </a:ext>
              </a:extLst>
            </p:cNvPr>
            <p:cNvCxnSpPr>
              <a:cxnSpLocks/>
              <a:stCxn id="125" idx="2"/>
              <a:endCxn id="118"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a:extLst>
              <a:ext uri="{FF2B5EF4-FFF2-40B4-BE49-F238E27FC236}">
                <a16:creationId xmlns:a16="http://schemas.microsoft.com/office/drawing/2014/main" id="{D76287F4-F6A2-F34C-8801-76D7A018B64A}"/>
              </a:ext>
            </a:extLst>
          </p:cNvPr>
          <p:cNvSpPr/>
          <p:nvPr/>
        </p:nvSpPr>
        <p:spPr>
          <a:xfrm>
            <a:off x="7183276" y="3890637"/>
            <a:ext cx="2271857" cy="1321709"/>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1" name="Group 160">
            <a:extLst>
              <a:ext uri="{FF2B5EF4-FFF2-40B4-BE49-F238E27FC236}">
                <a16:creationId xmlns:a16="http://schemas.microsoft.com/office/drawing/2014/main" id="{FCA9D8BC-7E65-4F42-A0AE-C3C6CB3BFB8D}"/>
              </a:ext>
            </a:extLst>
          </p:cNvPr>
          <p:cNvGrpSpPr/>
          <p:nvPr/>
        </p:nvGrpSpPr>
        <p:grpSpPr>
          <a:xfrm>
            <a:off x="7183277" y="3877910"/>
            <a:ext cx="2268775" cy="1334436"/>
            <a:chOff x="9569894" y="3874037"/>
            <a:chExt cx="2268775" cy="1334436"/>
          </a:xfrm>
        </p:grpSpPr>
        <p:cxnSp>
          <p:nvCxnSpPr>
            <p:cNvPr id="162" name="Straight Connector 161">
              <a:extLst>
                <a:ext uri="{FF2B5EF4-FFF2-40B4-BE49-F238E27FC236}">
                  <a16:creationId xmlns:a16="http://schemas.microsoft.com/office/drawing/2014/main" id="{2C2EAEDE-AD32-CF49-B5AE-93639FD33DB1}"/>
                </a:ext>
              </a:extLst>
            </p:cNvPr>
            <p:cNvCxnSpPr>
              <a:cxnSpLocks/>
              <a:stCxn id="170" idx="0"/>
              <a:endCxn id="164" idx="4"/>
            </p:cNvCxnSpPr>
            <p:nvPr/>
          </p:nvCxnSpPr>
          <p:spPr>
            <a:xfrm flipV="1">
              <a:off x="10145894" y="4736270"/>
              <a:ext cx="0" cy="11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6CC6C0F9-C157-6946-A33A-7D52AE9EB670}"/>
                </a:ext>
              </a:extLst>
            </p:cNvPr>
            <p:cNvGrpSpPr/>
            <p:nvPr/>
          </p:nvGrpSpPr>
          <p:grpSpPr>
            <a:xfrm>
              <a:off x="10073894" y="4851998"/>
              <a:ext cx="389067" cy="356475"/>
              <a:chOff x="7182596" y="3852161"/>
              <a:chExt cx="389067" cy="356475"/>
            </a:xfrm>
          </p:grpSpPr>
          <p:sp>
            <p:nvSpPr>
              <p:cNvPr id="170" name="Rectangle 169">
                <a:extLst>
                  <a:ext uri="{FF2B5EF4-FFF2-40B4-BE49-F238E27FC236}">
                    <a16:creationId xmlns:a16="http://schemas.microsoft.com/office/drawing/2014/main" id="{D42AC190-FE4A-9A48-9D36-1F3ADBD8AC13}"/>
                  </a:ext>
                </a:extLst>
              </p:cNvPr>
              <p:cNvSpPr/>
              <p:nvPr/>
            </p:nvSpPr>
            <p:spPr>
              <a:xfrm>
                <a:off x="7182596" y="385216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2D8B2564-0092-104C-82D2-A5CC1D29719E}"/>
                      </a:ext>
                    </a:extLst>
                  </p:cNvPr>
                  <p:cNvSpPr txBox="1"/>
                  <p:nvPr/>
                </p:nvSpPr>
                <p:spPr>
                  <a:xfrm>
                    <a:off x="7326596" y="3993192"/>
                    <a:ext cx="2450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𝑛</m:t>
                              </m:r>
                            </m:sup>
                          </m:sSup>
                        </m:oMath>
                      </m:oMathPara>
                    </a14:m>
                    <a:endParaRPr lang="de-DE" sz="1400" dirty="0"/>
                  </a:p>
                </p:txBody>
              </p:sp>
            </mc:Choice>
            <mc:Fallback xmlns="">
              <p:sp>
                <p:nvSpPr>
                  <p:cNvPr id="171" name="TextBox 170">
                    <a:extLst>
                      <a:ext uri="{FF2B5EF4-FFF2-40B4-BE49-F238E27FC236}">
                        <a16:creationId xmlns:a16="http://schemas.microsoft.com/office/drawing/2014/main" id="{2D8B2564-0092-104C-82D2-A5CC1D29719E}"/>
                      </a:ext>
                    </a:extLst>
                  </p:cNvPr>
                  <p:cNvSpPr txBox="1">
                    <a:spLocks noRot="1" noChangeAspect="1" noMove="1" noResize="1" noEditPoints="1" noAdjustHandles="1" noChangeArrowheads="1" noChangeShapeType="1" noTextEdit="1"/>
                  </p:cNvSpPr>
                  <p:nvPr/>
                </p:nvSpPr>
                <p:spPr>
                  <a:xfrm>
                    <a:off x="7326596" y="3993192"/>
                    <a:ext cx="245067" cy="215444"/>
                  </a:xfrm>
                  <a:prstGeom prst="rect">
                    <a:avLst/>
                  </a:prstGeom>
                  <a:blipFill>
                    <a:blip r:embed="rId16"/>
                    <a:stretch>
                      <a:fillRect l="-25000" b="-33333"/>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FABAD020-999C-764F-934D-475F483994B8}"/>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F9FFBBD7-550B-5C4D-80C5-700935F6C773}"/>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166" name="Straight Connector 165">
              <a:extLst>
                <a:ext uri="{FF2B5EF4-FFF2-40B4-BE49-F238E27FC236}">
                  <a16:creationId xmlns:a16="http://schemas.microsoft.com/office/drawing/2014/main" id="{CA598BE6-0C3A-DB4E-9E29-E19E68342118}"/>
                </a:ext>
              </a:extLst>
            </p:cNvPr>
            <p:cNvCxnSpPr>
              <a:cxnSpLocks/>
              <a:stCxn id="164" idx="0"/>
              <a:endCxn id="168"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94563A6-97E8-7E46-8F83-68BE6DA0FD24}"/>
                </a:ext>
              </a:extLst>
            </p:cNvPr>
            <p:cNvCxnSpPr>
              <a:cxnSpLocks/>
              <a:stCxn id="168" idx="3"/>
              <a:endCxn id="165"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5B2AC6FB-6B46-1F48-9EFF-E6C31B4724C0}"/>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92CB62AA-5377-604D-A8F4-13FAB4743A20}"/>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69" name="TextBox 168">
                  <a:extLst>
                    <a:ext uri="{FF2B5EF4-FFF2-40B4-BE49-F238E27FC236}">
                      <a16:creationId xmlns:a16="http://schemas.microsoft.com/office/drawing/2014/main" id="{92CB62AA-5377-604D-A8F4-13FAB4743A20}"/>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7"/>
                  <a:stretch>
                    <a:fillRect l="-27778" r="-5556" b="-33333"/>
                  </a:stretch>
                </a:blipFill>
              </p:spPr>
              <p:txBody>
                <a:bodyPr/>
                <a:lstStyle/>
                <a:p>
                  <a:r>
                    <a:rPr lang="de-DE">
                      <a:noFill/>
                    </a:rPr>
                    <a:t> </a:t>
                  </a:r>
                </a:p>
              </p:txBody>
            </p:sp>
          </mc:Fallback>
        </mc:AlternateContent>
      </p:grpSp>
      <p:sp>
        <p:nvSpPr>
          <p:cNvPr id="172" name="Rectangle 171">
            <a:extLst>
              <a:ext uri="{FF2B5EF4-FFF2-40B4-BE49-F238E27FC236}">
                <a16:creationId xmlns:a16="http://schemas.microsoft.com/office/drawing/2014/main" id="{0B2E9A60-9341-EC4D-99B2-4B93B0A3AFD4}"/>
              </a:ext>
            </a:extLst>
          </p:cNvPr>
          <p:cNvSpPr/>
          <p:nvPr/>
        </p:nvSpPr>
        <p:spPr>
          <a:xfrm>
            <a:off x="8301592" y="2168554"/>
            <a:ext cx="1152001" cy="8617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73" name="Group 172">
            <a:extLst>
              <a:ext uri="{FF2B5EF4-FFF2-40B4-BE49-F238E27FC236}">
                <a16:creationId xmlns:a16="http://schemas.microsoft.com/office/drawing/2014/main" id="{9D42E259-8D4B-9641-AE34-D10581292DD6}"/>
              </a:ext>
            </a:extLst>
          </p:cNvPr>
          <p:cNvGrpSpPr/>
          <p:nvPr/>
        </p:nvGrpSpPr>
        <p:grpSpPr>
          <a:xfrm>
            <a:off x="8301593" y="2168554"/>
            <a:ext cx="1152000" cy="861716"/>
            <a:chOff x="9569894" y="4346757"/>
            <a:chExt cx="1152000" cy="861716"/>
          </a:xfrm>
        </p:grpSpPr>
        <p:cxnSp>
          <p:nvCxnSpPr>
            <p:cNvPr id="174" name="Straight Connector 173">
              <a:extLst>
                <a:ext uri="{FF2B5EF4-FFF2-40B4-BE49-F238E27FC236}">
                  <a16:creationId xmlns:a16="http://schemas.microsoft.com/office/drawing/2014/main" id="{1533E3C2-AD38-0840-8BB6-C29A74542F00}"/>
                </a:ext>
              </a:extLst>
            </p:cNvPr>
            <p:cNvCxnSpPr>
              <a:cxnSpLocks/>
              <a:stCxn id="177" idx="0"/>
              <a:endCxn id="176" idx="4"/>
            </p:cNvCxnSpPr>
            <p:nvPr/>
          </p:nvCxnSpPr>
          <p:spPr>
            <a:xfrm flipV="1">
              <a:off x="10145894" y="4736270"/>
              <a:ext cx="0" cy="11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FB39EEA9-CE16-8146-95F7-027FB3F9E362}"/>
                </a:ext>
              </a:extLst>
            </p:cNvPr>
            <p:cNvGrpSpPr/>
            <p:nvPr/>
          </p:nvGrpSpPr>
          <p:grpSpPr>
            <a:xfrm>
              <a:off x="10073894" y="4851998"/>
              <a:ext cx="389067" cy="356475"/>
              <a:chOff x="7182596" y="3852161"/>
              <a:chExt cx="389067" cy="356475"/>
            </a:xfrm>
          </p:grpSpPr>
          <p:sp>
            <p:nvSpPr>
              <p:cNvPr id="177" name="Rectangle 176">
                <a:extLst>
                  <a:ext uri="{FF2B5EF4-FFF2-40B4-BE49-F238E27FC236}">
                    <a16:creationId xmlns:a16="http://schemas.microsoft.com/office/drawing/2014/main" id="{0BF4B9BF-4569-344A-8121-47C351179E9B}"/>
                  </a:ext>
                </a:extLst>
              </p:cNvPr>
              <p:cNvSpPr/>
              <p:nvPr/>
            </p:nvSpPr>
            <p:spPr>
              <a:xfrm>
                <a:off x="7182596" y="385216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D6CB4271-E2A6-504D-99FB-FDEDF61AB09D}"/>
                      </a:ext>
                    </a:extLst>
                  </p:cNvPr>
                  <p:cNvSpPr txBox="1"/>
                  <p:nvPr/>
                </p:nvSpPr>
                <p:spPr>
                  <a:xfrm>
                    <a:off x="7326596" y="3993192"/>
                    <a:ext cx="2450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𝑛</m:t>
                              </m:r>
                            </m:sup>
                          </m:sSup>
                        </m:oMath>
                      </m:oMathPara>
                    </a14:m>
                    <a:endParaRPr lang="de-DE" sz="1400" dirty="0"/>
                  </a:p>
                </p:txBody>
              </p:sp>
            </mc:Choice>
            <mc:Fallback xmlns="">
              <p:sp>
                <p:nvSpPr>
                  <p:cNvPr id="178" name="TextBox 177">
                    <a:extLst>
                      <a:ext uri="{FF2B5EF4-FFF2-40B4-BE49-F238E27FC236}">
                        <a16:creationId xmlns:a16="http://schemas.microsoft.com/office/drawing/2014/main" id="{D6CB4271-E2A6-504D-99FB-FDEDF61AB09D}"/>
                      </a:ext>
                    </a:extLst>
                  </p:cNvPr>
                  <p:cNvSpPr txBox="1">
                    <a:spLocks noRot="1" noChangeAspect="1" noMove="1" noResize="1" noEditPoints="1" noAdjustHandles="1" noChangeArrowheads="1" noChangeShapeType="1" noTextEdit="1"/>
                  </p:cNvSpPr>
                  <p:nvPr/>
                </p:nvSpPr>
                <p:spPr>
                  <a:xfrm>
                    <a:off x="7326596" y="3993192"/>
                    <a:ext cx="245067" cy="215444"/>
                  </a:xfrm>
                  <a:prstGeom prst="rect">
                    <a:avLst/>
                  </a:prstGeom>
                  <a:blipFill>
                    <a:blip r:embed="rId18"/>
                    <a:stretch>
                      <a:fillRect l="-2500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334932D8-77CF-D845-BA26-D9699747B481}"/>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p:grpSp>
      <p:sp>
        <p:nvSpPr>
          <p:cNvPr id="63" name="Rectangle 62">
            <a:extLst>
              <a:ext uri="{FF2B5EF4-FFF2-40B4-BE49-F238E27FC236}">
                <a16:creationId xmlns:a16="http://schemas.microsoft.com/office/drawing/2014/main" id="{24BDC75D-20FA-274E-ACA5-9F85FE15FF97}"/>
              </a:ext>
            </a:extLst>
          </p:cNvPr>
          <p:cNvSpPr/>
          <p:nvPr/>
        </p:nvSpPr>
        <p:spPr>
          <a:xfrm>
            <a:off x="598007" y="2510393"/>
            <a:ext cx="3142418"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4" name="Group 63">
            <a:extLst>
              <a:ext uri="{FF2B5EF4-FFF2-40B4-BE49-F238E27FC236}">
                <a16:creationId xmlns:a16="http://schemas.microsoft.com/office/drawing/2014/main" id="{819B092B-EE72-0B4E-8DD0-EB7656AF3391}"/>
              </a:ext>
            </a:extLst>
          </p:cNvPr>
          <p:cNvGrpSpPr/>
          <p:nvPr/>
        </p:nvGrpSpPr>
        <p:grpSpPr>
          <a:xfrm>
            <a:off x="3638803" y="2539204"/>
            <a:ext cx="1072068" cy="533921"/>
            <a:chOff x="4204704" y="3212883"/>
            <a:chExt cx="1072068" cy="533921"/>
          </a:xfrm>
        </p:grpSpPr>
        <p:cxnSp>
          <p:nvCxnSpPr>
            <p:cNvPr id="65" name="Straight Connector 64">
              <a:extLst>
                <a:ext uri="{FF2B5EF4-FFF2-40B4-BE49-F238E27FC236}">
                  <a16:creationId xmlns:a16="http://schemas.microsoft.com/office/drawing/2014/main" id="{AB59FAFF-D771-664F-827F-4388341F504A}"/>
                </a:ext>
              </a:extLst>
            </p:cNvPr>
            <p:cNvCxnSpPr>
              <a:cxnSpLocks/>
              <a:endCxn id="67" idx="1"/>
            </p:cNvCxnSpPr>
            <p:nvPr/>
          </p:nvCxnSpPr>
          <p:spPr>
            <a:xfrm>
              <a:off x="4204704" y="3397549"/>
              <a:ext cx="7719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B56B0FC-DF6E-6C4F-8510-4ED7999DF72A}"/>
                </a:ext>
              </a:extLst>
            </p:cNvPr>
            <p:cNvCxnSpPr>
              <a:cxnSpLocks/>
              <a:endCxn id="67" idx="1"/>
            </p:cNvCxnSpPr>
            <p:nvPr/>
          </p:nvCxnSpPr>
          <p:spPr>
            <a:xfrm flipV="1">
              <a:off x="4204704" y="3397549"/>
              <a:ext cx="771986" cy="34925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8626BBF-1410-DD4E-8CCB-77626BD8EB8E}"/>
                </a:ext>
              </a:extLst>
            </p:cNvPr>
            <p:cNvSpPr txBox="1"/>
            <p:nvPr/>
          </p:nvSpPr>
          <p:spPr>
            <a:xfrm>
              <a:off x="4976690" y="3212883"/>
              <a:ext cx="300082" cy="369332"/>
            </a:xfrm>
            <a:prstGeom prst="rect">
              <a:avLst/>
            </a:prstGeom>
            <a:noFill/>
            <a:ln>
              <a:noFill/>
            </a:ln>
          </p:spPr>
          <p:txBody>
            <a:bodyPr wrap="none" rtlCol="0">
              <a:spAutoFit/>
            </a:bodyPr>
            <a:lstStyle/>
            <a:p>
              <a:r>
                <a:rPr lang="de-DE" b="1" dirty="0">
                  <a:solidFill>
                    <a:schemeClr val="accent1"/>
                  </a:solidFill>
                </a:rPr>
                <a:t>+</a:t>
              </a:r>
            </a:p>
          </p:txBody>
        </p:sp>
      </p:grpSp>
      <p:sp>
        <p:nvSpPr>
          <p:cNvPr id="68" name="Rectangle 67">
            <a:extLst>
              <a:ext uri="{FF2B5EF4-FFF2-40B4-BE49-F238E27FC236}">
                <a16:creationId xmlns:a16="http://schemas.microsoft.com/office/drawing/2014/main" id="{B652D3B0-7BC8-2648-8E0C-4C41422FA6C7}"/>
              </a:ext>
            </a:extLst>
          </p:cNvPr>
          <p:cNvSpPr/>
          <p:nvPr/>
        </p:nvSpPr>
        <p:spPr>
          <a:xfrm>
            <a:off x="598007" y="3246895"/>
            <a:ext cx="3142418"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9" name="Group 68">
            <a:extLst>
              <a:ext uri="{FF2B5EF4-FFF2-40B4-BE49-F238E27FC236}">
                <a16:creationId xmlns:a16="http://schemas.microsoft.com/office/drawing/2014/main" id="{3846EAF7-49CA-1F4E-BE01-8B255A140F90}"/>
              </a:ext>
            </a:extLst>
          </p:cNvPr>
          <p:cNvGrpSpPr/>
          <p:nvPr/>
        </p:nvGrpSpPr>
        <p:grpSpPr>
          <a:xfrm>
            <a:off x="3638803" y="2910428"/>
            <a:ext cx="1072068" cy="899199"/>
            <a:chOff x="4204704" y="3363230"/>
            <a:chExt cx="1072068" cy="899199"/>
          </a:xfrm>
        </p:grpSpPr>
        <p:cxnSp>
          <p:nvCxnSpPr>
            <p:cNvPr id="70" name="Straight Connector 69">
              <a:extLst>
                <a:ext uri="{FF2B5EF4-FFF2-40B4-BE49-F238E27FC236}">
                  <a16:creationId xmlns:a16="http://schemas.microsoft.com/office/drawing/2014/main" id="{078EF571-4E10-5B40-A44F-02FF21D1F864}"/>
                </a:ext>
              </a:extLst>
            </p:cNvPr>
            <p:cNvCxnSpPr>
              <a:cxnSpLocks/>
              <a:endCxn id="76" idx="1"/>
            </p:cNvCxnSpPr>
            <p:nvPr/>
          </p:nvCxnSpPr>
          <p:spPr>
            <a:xfrm flipV="1">
              <a:off x="4204704" y="3547896"/>
              <a:ext cx="771986" cy="40007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72A6DB-3BDD-2448-B398-E506A6CB04A2}"/>
                </a:ext>
              </a:extLst>
            </p:cNvPr>
            <p:cNvCxnSpPr>
              <a:cxnSpLocks/>
              <a:endCxn id="76" idx="1"/>
            </p:cNvCxnSpPr>
            <p:nvPr/>
          </p:nvCxnSpPr>
          <p:spPr>
            <a:xfrm flipV="1">
              <a:off x="4204704" y="3547896"/>
              <a:ext cx="771986" cy="71453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DE26A55-3098-6B4E-9A0C-D659B5E2ED06}"/>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spTree>
    <p:extLst>
      <p:ext uri="{BB962C8B-B14F-4D97-AF65-F5344CB8AC3E}">
        <p14:creationId xmlns:p14="http://schemas.microsoft.com/office/powerpoint/2010/main" val="237684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0" grpId="0" animBg="1"/>
      <p:bldP spid="172" grpId="0" animBg="1"/>
      <p:bldP spid="63" grpId="0" animBg="1"/>
      <p:bldP spid="6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0041-C24D-3346-8AAD-DF725E66DF75}"/>
              </a:ext>
            </a:extLst>
          </p:cNvPr>
          <p:cNvSpPr>
            <a:spLocks noGrp="1"/>
          </p:cNvSpPr>
          <p:nvPr>
            <p:ph type="title"/>
          </p:nvPr>
        </p:nvSpPr>
        <p:spPr/>
        <p:txBody>
          <a:bodyPr/>
          <a:lstStyle/>
          <a:p>
            <a:r>
              <a:rPr lang="de-DE" dirty="0"/>
              <a:t>EU Anfrage: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999" y="1665066"/>
                <a:ext cx="11484001" cy="4240848"/>
              </a:xfrm>
            </p:spPr>
            <p:txBody>
              <a:bodyPr>
                <a:normAutofit/>
              </a:bodyPr>
              <a:lstStyle/>
              <a:p>
                <a:pPr marL="457200" indent="-457200">
                  <a:buFont typeface="+mj-lt"/>
                  <a:buAutoNum type="arabicPeriod" startAt="2"/>
                </a:pPr>
                <a:r>
                  <a:rPr lang="de-DE" dirty="0"/>
                  <a:t>Berechne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de-DE" dirty="0"/>
                  <a:t> mit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𝑣</m:t>
                        </m:r>
                      </m:e>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endParaRPr lang="de-DE" dirty="0"/>
              </a:p>
              <a:p>
                <a:pPr lvl="1"/>
                <a:r>
                  <a:rPr lang="de-DE" dirty="0"/>
                  <a:t>Ergebnis </a:t>
                </a:r>
                <a14:m>
                  <m:oMath xmlns:m="http://schemas.openxmlformats.org/officeDocument/2006/math">
                    <m:sSup>
                      <m:sSupPr>
                        <m:ctrlPr>
                          <a:rPr lang="de-DE" i="1">
                            <a:latin typeface="Cambria Math" panose="02040503050406030204" pitchFamily="18" charset="0"/>
                          </a:rPr>
                        </m:ctrlPr>
                      </m:sSupPr>
                      <m:e>
                        <m:r>
                          <a:rPr lang="de-DE">
                            <a:latin typeface="Cambria Math" panose="02040503050406030204" pitchFamily="18" charset="0"/>
                          </a:rPr>
                          <m:t>𝜙</m:t>
                        </m:r>
                      </m:e>
                      <m:sup>
                        <m:r>
                          <a:rPr lang="de-DE" i="1">
                            <a:latin typeface="Cambria Math" panose="02040503050406030204" pitchFamily="18" charset="0"/>
                          </a:rPr>
                          <m:t>𝑛</m:t>
                        </m:r>
                      </m:sup>
                    </m:sSup>
                    <m:d>
                      <m:dPr>
                        <m:ctrlPr>
                          <a:rPr lang="de-DE" i="1">
                            <a:latin typeface="Cambria Math" panose="02040503050406030204" pitchFamily="18" charset="0"/>
                          </a:rPr>
                        </m:ctrlPr>
                      </m:dPr>
                      <m:e>
                        <m:r>
                          <a:rPr lang="de-DE" i="1">
                            <a:latin typeface="Cambria Math" panose="02040503050406030204" pitchFamily="18" charset="0"/>
                          </a:rPr>
                          <m:t>𝐸𝑝𝑖𝑑</m:t>
                        </m:r>
                      </m:e>
                    </m:d>
                  </m:oMath>
                </a14:m>
                <a:r>
                  <a:rPr lang="de-DE" dirty="0"/>
                  <a:t> für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e>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de-DE" dirty="0"/>
                  <a:t> mit </a:t>
                </a:r>
                <a:br>
                  <a:rPr lang="de-DE" dirty="0"/>
                </a:b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brk m:alnAt="7"/>
                          </m:rPr>
                          <a:rPr lang="de-DE" i="1">
                            <a:latin typeface="Cambria Math" panose="02040503050406030204" pitchFamily="18" charset="0"/>
                            <a:ea typeface="Cambria Math" panose="02040503050406030204" pitchFamily="18" charset="0"/>
                          </a:rPr>
                          <m:t>𝜙</m:t>
                        </m:r>
                      </m:e>
                      <m:sub>
                        <m:r>
                          <m:rPr>
                            <m:brk m:alnAt="7"/>
                          </m:rPr>
                          <a:rPr lang="de-DE" i="1">
                            <a:latin typeface="Cambria Math" panose="02040503050406030204" pitchFamily="18" charset="0"/>
                            <a:ea typeface="Cambria Math" panose="02040503050406030204" pitchFamily="18" charset="0"/>
                          </a:rPr>
                          <m:t>𝑈</m:t>
                        </m:r>
                      </m:sub>
                      <m:sup>
                        <m:r>
                          <a:rPr lang="de-DE" i="1">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m:rPr>
                            <m:brk m:alnAt="7"/>
                          </m:rPr>
                          <a:rPr lang="de-DE" i="1">
                            <a:latin typeface="Cambria Math" panose="02040503050406030204" pitchFamily="18" charset="0"/>
                          </a:rPr>
                          <m:t>𝐸</m:t>
                        </m:r>
                        <m:r>
                          <a:rPr lang="de-DE" i="1">
                            <a:latin typeface="Cambria Math" panose="02040503050406030204" pitchFamily="18" charset="0"/>
                          </a:rPr>
                          <m:t>𝑝𝑖𝑑</m:t>
                        </m:r>
                      </m:e>
                    </m:d>
                  </m:oMath>
                </a14:m>
                <a:r>
                  <a:rPr lang="de-DE" dirty="0"/>
                  <a:t> multiplizieren, </a:t>
                </a:r>
                <a14:m>
                  <m:oMath xmlns:m="http://schemas.openxmlformats.org/officeDocument/2006/math">
                    <m:r>
                      <a:rPr lang="de-DE" i="1">
                        <a:latin typeface="Cambria Math" panose="02040503050406030204" pitchFamily="18" charset="0"/>
                      </a:rPr>
                      <m:t>𝐸𝑝𝑖𝑑</m:t>
                    </m:r>
                  </m:oMath>
                </a14:m>
                <a:r>
                  <a:rPr lang="de-DE" dirty="0"/>
                  <a:t> eliminieren</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999" y="1665066"/>
                <a:ext cx="11484001" cy="4240848"/>
              </a:xfrm>
              <a:blipFill>
                <a:blip r:embed="rId2"/>
                <a:stretch>
                  <a:fillRect l="-1545" t="-2985"/>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46</a:t>
            </a:fld>
            <a:endParaRPr lang="de-DE"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EFD304A-F227-704A-9AE3-FC3647E57F83}"/>
                  </a:ext>
                </a:extLst>
              </p:cNvPr>
              <p:cNvSpPr/>
              <p:nvPr/>
            </p:nvSpPr>
            <p:spPr>
              <a:xfrm>
                <a:off x="326200" y="2651805"/>
                <a:ext cx="5978835" cy="1521763"/>
              </a:xfrm>
              <a:prstGeom prst="rect">
                <a:avLst/>
              </a:prstGeom>
            </p:spPr>
            <p:txBody>
              <a:bodyPr wrap="square">
                <a:spAutoFit/>
              </a:bodyPr>
              <a:lstStyle/>
              <a:p>
                <a:pPr marL="7938" lvl="1">
                  <a:lnSpc>
                    <a:spcPct val="120000"/>
                  </a:lnSpc>
                </a:pPr>
                <a14:m>
                  <m:oMathPara xmlns:m="http://schemas.openxmlformats.org/officeDocument/2006/math">
                    <m:oMathParaPr>
                      <m:jc m:val="centerGroup"/>
                    </m:oMathParaPr>
                    <m:oMath xmlns:m="http://schemas.openxmlformats.org/officeDocument/2006/math">
                      <m:r>
                        <a:rPr lang="de-DE" sz="2200" i="1" smtClean="0">
                          <a:latin typeface="Cambria Math" panose="02040503050406030204" pitchFamily="18" charset="0"/>
                        </a:rPr>
                        <m:t>𝑒𝑢</m:t>
                      </m:r>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b="1" i="1" smtClean="0">
                                  <a:latin typeface="Cambria Math" panose="02040503050406030204" pitchFamily="18" charset="0"/>
                                </a:rPr>
                                <m:t>𝒅</m:t>
                              </m:r>
                            </m:e>
                            <m:sub>
                              <m:r>
                                <a:rPr lang="de-DE" sz="2200" i="1">
                                  <a:latin typeface="Cambria Math" panose="02040503050406030204" pitchFamily="18" charset="0"/>
                                </a:rPr>
                                <m:t>1</m:t>
                              </m:r>
                            </m:sub>
                          </m:sSub>
                        </m:e>
                      </m:d>
                      <m:r>
                        <m:rPr>
                          <m:aln/>
                        </m:rPr>
                        <a:rPr lang="de-DE" sz="2200" i="1">
                          <a:latin typeface="Cambria Math" panose="02040503050406030204" pitchFamily="18" charset="0"/>
                        </a:rPr>
                        <m:t>=</m:t>
                      </m:r>
                      <m:nary>
                        <m:naryPr>
                          <m:chr m:val="∑"/>
                          <m:supHide m:val="on"/>
                          <m:ctrlPr>
                            <a:rPr lang="de-DE" sz="2200" i="1">
                              <a:latin typeface="Cambria Math" panose="02040503050406030204" pitchFamily="18" charset="0"/>
                            </a:rPr>
                          </m:ctrlPr>
                        </m:naryPr>
                        <m:sub>
                          <m:r>
                            <a:rPr lang="de-DE" sz="2200" b="0" i="1" smtClean="0">
                              <a:latin typeface="Cambria Math" panose="02040503050406030204" pitchFamily="18" charset="0"/>
                            </a:rPr>
                            <m:t>𝑣</m:t>
                          </m:r>
                          <m:r>
                            <a:rPr lang="de-DE" sz="2200" i="1">
                              <a:latin typeface="Cambria Math" panose="02040503050406030204" pitchFamily="18" charset="0"/>
                              <a:ea typeface="Cambria Math" panose="02040503050406030204" pitchFamily="18" charset="0"/>
                            </a:rPr>
                            <m:t>∈</m:t>
                          </m:r>
                          <m:r>
                            <m:rPr>
                              <m:sty m:val="p"/>
                            </m:rPr>
                            <a:rPr lang="de-DE" sz="2200" b="0" i="0" smtClean="0">
                              <a:latin typeface="Cambria Math" panose="02040503050406030204" pitchFamily="18" charset="0"/>
                              <a:ea typeface="Cambria Math" panose="02040503050406030204" pitchFamily="18" charset="0"/>
                            </a:rPr>
                            <m:t>Val</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𝐸𝑝𝑖𝑑</m:t>
                              </m:r>
                            </m:e>
                          </m:d>
                        </m:sub>
                        <m:sup/>
                        <m:e>
                          <m:r>
                            <a:rPr lang="de-DE" sz="2200" i="1">
                              <a:latin typeface="Cambria Math" panose="02040503050406030204" pitchFamily="18" charset="0"/>
                            </a:rPr>
                            <m:t>𝑃</m:t>
                          </m:r>
                          <m:d>
                            <m:dPr>
                              <m:ctrlPr>
                                <a:rPr lang="de-DE" sz="2200" i="1">
                                  <a:latin typeface="Cambria Math" panose="02040503050406030204" pitchFamily="18" charset="0"/>
                                </a:rPr>
                              </m:ctrlPr>
                            </m:dPr>
                            <m:e>
                              <m:r>
                                <a:rPr lang="de-DE" sz="2200" i="1">
                                  <a:latin typeface="Cambria Math" panose="02040503050406030204" pitchFamily="18" charset="0"/>
                                </a:rPr>
                                <m:t>𝐸𝑝𝑖𝑑</m:t>
                              </m:r>
                              <m:r>
                                <a:rPr lang="de-DE" sz="2200" i="1">
                                  <a:latin typeface="Cambria Math" panose="02040503050406030204" pitchFamily="18" charset="0"/>
                                </a:rPr>
                                <m:t>=</m:t>
                              </m:r>
                              <m:r>
                                <a:rPr lang="de-DE" sz="2200" b="0" i="1" smtClean="0">
                                  <a:latin typeface="Cambria Math" panose="02040503050406030204" pitchFamily="18" charset="0"/>
                                </a:rPr>
                                <m:t>𝑣</m:t>
                              </m:r>
                            </m:e>
                            <m:e>
                              <m:sSub>
                                <m:sSubPr>
                                  <m:ctrlPr>
                                    <a:rPr lang="de-DE" sz="2200" i="1">
                                      <a:latin typeface="Cambria Math" panose="02040503050406030204" pitchFamily="18" charset="0"/>
                                    </a:rPr>
                                  </m:ctrlPr>
                                </m:sSubPr>
                                <m:e>
                                  <m:r>
                                    <a:rPr lang="de-DE" sz="2200" b="1" i="1" smtClean="0">
                                      <a:latin typeface="Cambria Math" panose="02040503050406030204" pitchFamily="18" charset="0"/>
                                    </a:rPr>
                                    <m:t>𝒅</m:t>
                                  </m:r>
                                </m:e>
                                <m:sub>
                                  <m:r>
                                    <a:rPr lang="de-DE" sz="2200" i="1">
                                      <a:latin typeface="Cambria Math" panose="02040503050406030204" pitchFamily="18" charset="0"/>
                                    </a:rPr>
                                    <m:t>1</m:t>
                                  </m:r>
                                </m:sub>
                              </m:sSub>
                            </m:e>
                          </m:d>
                          <m:r>
                            <m:rPr>
                              <m:brk m:alnAt="7"/>
                            </m:rPr>
                            <a:rPr lang="de-DE" sz="2200" i="1">
                              <a:latin typeface="Cambria Math" panose="02040503050406030204" pitchFamily="18" charset="0"/>
                              <a:ea typeface="Cambria Math" panose="02040503050406030204" pitchFamily="18" charset="0"/>
                            </a:rPr>
                            <m:t>∙</m:t>
                          </m:r>
                          <m:sSubSup>
                            <m:sSubSupPr>
                              <m:ctrlPr>
                                <a:rPr lang="de-DE" sz="2200" i="1">
                                  <a:latin typeface="Cambria Math" panose="02040503050406030204" pitchFamily="18" charset="0"/>
                                  <a:ea typeface="Cambria Math" panose="02040503050406030204" pitchFamily="18" charset="0"/>
                                </a:rPr>
                              </m:ctrlPr>
                            </m:sSubSupPr>
                            <m:e>
                              <m:r>
                                <m:rPr>
                                  <m:brk m:alnAt="7"/>
                                </m:rPr>
                                <a:rPr lang="de-DE" sz="2200" i="1">
                                  <a:latin typeface="Cambria Math" panose="02040503050406030204" pitchFamily="18" charset="0"/>
                                  <a:ea typeface="Cambria Math" panose="02040503050406030204" pitchFamily="18" charset="0"/>
                                </a:rPr>
                                <m:t>𝜙</m:t>
                              </m:r>
                            </m:e>
                            <m:sub>
                              <m:r>
                                <m:rPr>
                                  <m:brk m:alnAt="7"/>
                                </m:rPr>
                                <a:rPr lang="de-DE" sz="2200" i="1">
                                  <a:latin typeface="Cambria Math" panose="02040503050406030204" pitchFamily="18" charset="0"/>
                                  <a:ea typeface="Cambria Math" panose="02040503050406030204" pitchFamily="18" charset="0"/>
                                </a:rPr>
                                <m:t>𝑈</m:t>
                              </m:r>
                            </m:sub>
                            <m:sup>
                              <m:r>
                                <a:rPr lang="de-DE" sz="2200" i="1">
                                  <a:latin typeface="Cambria Math" panose="02040503050406030204" pitchFamily="18" charset="0"/>
                                  <a:ea typeface="Cambria Math" panose="02040503050406030204" pitchFamily="18" charset="0"/>
                                </a:rPr>
                                <m:t>′</m:t>
                              </m:r>
                            </m:sup>
                          </m:sSubSup>
                          <m:d>
                            <m:dPr>
                              <m:ctrlPr>
                                <a:rPr lang="de-DE" sz="2200" i="1">
                                  <a:latin typeface="Cambria Math" panose="02040503050406030204" pitchFamily="18" charset="0"/>
                                  <a:ea typeface="Cambria Math" panose="02040503050406030204" pitchFamily="18" charset="0"/>
                                </a:rPr>
                              </m:ctrlPr>
                            </m:dPr>
                            <m:e>
                              <m:r>
                                <m:rPr>
                                  <m:brk m:alnAt="7"/>
                                </m:rPr>
                                <a:rPr lang="de-DE" sz="2200" i="1">
                                  <a:latin typeface="Cambria Math" panose="02040503050406030204" pitchFamily="18" charset="0"/>
                                </a:rPr>
                                <m:t>𝐸</m:t>
                              </m:r>
                              <m:r>
                                <a:rPr lang="de-DE" sz="2200" i="1">
                                  <a:latin typeface="Cambria Math" panose="02040503050406030204" pitchFamily="18" charset="0"/>
                                </a:rPr>
                                <m:t>𝑝𝑖𝑑</m:t>
                              </m:r>
                              <m:r>
                                <a:rPr lang="de-DE" sz="2200" i="1">
                                  <a:latin typeface="Cambria Math" panose="02040503050406030204" pitchFamily="18" charset="0"/>
                                </a:rPr>
                                <m:t>=</m:t>
                              </m:r>
                              <m:r>
                                <a:rPr lang="de-DE" sz="2200" b="0" i="1" smtClean="0">
                                  <a:latin typeface="Cambria Math" panose="02040503050406030204" pitchFamily="18" charset="0"/>
                                </a:rPr>
                                <m:t>𝑣</m:t>
                              </m:r>
                            </m:e>
                          </m:d>
                        </m:e>
                      </m:nary>
                    </m:oMath>
                  </m:oMathPara>
                </a14:m>
                <a:br>
                  <a:rPr lang="de-DE" sz="2200" i="1" dirty="0">
                    <a:latin typeface="Cambria Math" panose="02040503050406030204" pitchFamily="18" charset="0"/>
                  </a:rPr>
                </a:br>
                <a:endParaRPr lang="de-DE" sz="2200" dirty="0"/>
              </a:p>
            </p:txBody>
          </p:sp>
        </mc:Choice>
        <mc:Fallback xmlns="">
          <p:sp>
            <p:nvSpPr>
              <p:cNvPr id="7" name="Rectangle 6">
                <a:extLst>
                  <a:ext uri="{FF2B5EF4-FFF2-40B4-BE49-F238E27FC236}">
                    <a16:creationId xmlns:a16="http://schemas.microsoft.com/office/drawing/2014/main" id="{4EFD304A-F227-704A-9AE3-FC3647E57F83}"/>
                  </a:ext>
                </a:extLst>
              </p:cNvPr>
              <p:cNvSpPr>
                <a:spLocks noRot="1" noChangeAspect="1" noMove="1" noResize="1" noEditPoints="1" noAdjustHandles="1" noChangeArrowheads="1" noChangeShapeType="1" noTextEdit="1"/>
              </p:cNvSpPr>
              <p:nvPr/>
            </p:nvSpPr>
            <p:spPr>
              <a:xfrm>
                <a:off x="326200" y="2651805"/>
                <a:ext cx="5978835" cy="1521763"/>
              </a:xfrm>
              <a:prstGeom prst="rect">
                <a:avLst/>
              </a:prstGeom>
              <a:blipFill>
                <a:blip r:embed="rId3"/>
                <a:stretch>
                  <a:fillRect l="-849" t="-39669" b="-10330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5195600-49DB-8241-9734-A4E133C3B65D}"/>
                  </a:ext>
                </a:extLst>
              </p:cNvPr>
              <p:cNvSpPr/>
              <p:nvPr/>
            </p:nvSpPr>
            <p:spPr>
              <a:xfrm>
                <a:off x="526281" y="3946762"/>
                <a:ext cx="5414395" cy="1124860"/>
              </a:xfrm>
              <a:prstGeom prst="rect">
                <a:avLst/>
              </a:prstGeom>
            </p:spPr>
            <p:txBody>
              <a:bodyPr wrap="squar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nary>
                        <m:naryPr>
                          <m:chr m:val="∑"/>
                          <m:supHide m:val="on"/>
                          <m:ctrlPr>
                            <a:rPr lang="de-DE" sz="2200" i="1">
                              <a:latin typeface="Cambria Math" panose="02040503050406030204" pitchFamily="18" charset="0"/>
                            </a:rPr>
                          </m:ctrlPr>
                        </m:naryPr>
                        <m:sub>
                          <m:r>
                            <a:rPr lang="de-DE" sz="2200" b="0" i="1" smtClean="0">
                              <a:latin typeface="Cambria Math" panose="02040503050406030204" pitchFamily="18" charset="0"/>
                            </a:rPr>
                            <m:t>𝑣</m:t>
                          </m:r>
                          <m:r>
                            <a:rPr lang="de-DE" sz="2200" i="1">
                              <a:latin typeface="Cambria Math" panose="02040503050406030204" pitchFamily="18" charset="0"/>
                              <a:ea typeface="Cambria Math" panose="02040503050406030204" pitchFamily="18" charset="0"/>
                            </a:rPr>
                            <m:t>∈</m:t>
                          </m:r>
                          <m:r>
                            <m:rPr>
                              <m:sty m:val="p"/>
                            </m:rPr>
                            <a:rPr lang="de-DE" sz="2200" b="0" i="0" smtClean="0">
                              <a:latin typeface="Cambria Math" panose="02040503050406030204" pitchFamily="18" charset="0"/>
                              <a:ea typeface="Cambria Math" panose="02040503050406030204" pitchFamily="18" charset="0"/>
                            </a:rPr>
                            <m:t>Val</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𝐸𝑝𝑖𝑑</m:t>
                              </m:r>
                            </m:e>
                          </m:d>
                        </m:sub>
                        <m:sup/>
                        <m:e>
                          <m:sSup>
                            <m:sSupPr>
                              <m:ctrlPr>
                                <a:rPr lang="de-DE" sz="2200" i="1" smtClean="0">
                                  <a:solidFill>
                                    <a:schemeClr val="accent1"/>
                                  </a:solidFill>
                                  <a:latin typeface="Cambria Math" panose="02040503050406030204" pitchFamily="18" charset="0"/>
                                </a:rPr>
                              </m:ctrlPr>
                            </m:sSupPr>
                            <m:e>
                              <m:r>
                                <a:rPr lang="de-DE" sz="2200" smtClean="0">
                                  <a:solidFill>
                                    <a:schemeClr val="accent1"/>
                                  </a:solidFill>
                                  <a:latin typeface="Cambria Math" panose="02040503050406030204" pitchFamily="18" charset="0"/>
                                </a:rPr>
                                <m:t>𝜙</m:t>
                              </m:r>
                            </m:e>
                            <m:sup>
                              <m:r>
                                <a:rPr lang="de-DE" sz="2200" b="0" i="1" smtClean="0">
                                  <a:solidFill>
                                    <a:schemeClr val="accent1"/>
                                  </a:solidFill>
                                  <a:latin typeface="Cambria Math" panose="02040503050406030204" pitchFamily="18" charset="0"/>
                                </a:rPr>
                                <m:t>𝑛</m:t>
                              </m:r>
                            </m:sup>
                          </m:sSup>
                          <m:d>
                            <m:dPr>
                              <m:ctrlPr>
                                <a:rPr lang="de-DE" sz="2200" i="1">
                                  <a:solidFill>
                                    <a:schemeClr val="accent1"/>
                                  </a:solidFill>
                                  <a:latin typeface="Cambria Math" panose="02040503050406030204" pitchFamily="18" charset="0"/>
                                </a:rPr>
                              </m:ctrlPr>
                            </m:dPr>
                            <m:e>
                              <m:r>
                                <a:rPr lang="de-DE" sz="2200" i="1">
                                  <a:solidFill>
                                    <a:schemeClr val="accent1"/>
                                  </a:solidFill>
                                  <a:latin typeface="Cambria Math" panose="02040503050406030204" pitchFamily="18" charset="0"/>
                                </a:rPr>
                                <m:t>𝐸𝑝𝑖𝑑</m:t>
                              </m:r>
                              <m:r>
                                <a:rPr lang="de-DE" sz="2200" i="1">
                                  <a:solidFill>
                                    <a:schemeClr val="accent1"/>
                                  </a:solidFill>
                                  <a:latin typeface="Cambria Math" panose="02040503050406030204" pitchFamily="18" charset="0"/>
                                </a:rPr>
                                <m:t>=</m:t>
                              </m:r>
                              <m:r>
                                <a:rPr lang="de-DE" sz="2200" b="0" i="1" smtClean="0">
                                  <a:solidFill>
                                    <a:schemeClr val="accent1"/>
                                  </a:solidFill>
                                  <a:latin typeface="Cambria Math" panose="02040503050406030204" pitchFamily="18" charset="0"/>
                                </a:rPr>
                                <m:t>𝑣</m:t>
                              </m:r>
                            </m:e>
                          </m:d>
                          <m:r>
                            <m:rPr>
                              <m:brk m:alnAt="7"/>
                            </m:rPr>
                            <a:rPr lang="de-DE" sz="2200" i="1" smtClean="0">
                              <a:solidFill>
                                <a:schemeClr val="tx1"/>
                              </a:solidFill>
                              <a:latin typeface="Cambria Math" panose="02040503050406030204" pitchFamily="18" charset="0"/>
                              <a:ea typeface="Cambria Math" panose="02040503050406030204" pitchFamily="18" charset="0"/>
                            </a:rPr>
                            <m:t>∙</m:t>
                          </m:r>
                          <m:sSubSup>
                            <m:sSubSupPr>
                              <m:ctrlPr>
                                <a:rPr lang="de-DE" sz="2200" i="1">
                                  <a:solidFill>
                                    <a:schemeClr val="accent6"/>
                                  </a:solidFill>
                                  <a:latin typeface="Cambria Math" panose="02040503050406030204" pitchFamily="18" charset="0"/>
                                  <a:ea typeface="Cambria Math" panose="02040503050406030204" pitchFamily="18" charset="0"/>
                                </a:rPr>
                              </m:ctrlPr>
                            </m:sSubSupPr>
                            <m:e>
                              <m:r>
                                <m:rPr>
                                  <m:brk m:alnAt="7"/>
                                </m:rPr>
                                <a:rPr lang="de-DE" sz="2200" i="1">
                                  <a:solidFill>
                                    <a:schemeClr val="accent6"/>
                                  </a:solidFill>
                                  <a:latin typeface="Cambria Math" panose="02040503050406030204" pitchFamily="18" charset="0"/>
                                  <a:ea typeface="Cambria Math" panose="02040503050406030204" pitchFamily="18" charset="0"/>
                                </a:rPr>
                                <m:t>𝜙</m:t>
                              </m:r>
                            </m:e>
                            <m:sub>
                              <m:r>
                                <m:rPr>
                                  <m:brk m:alnAt="7"/>
                                </m:rPr>
                                <a:rPr lang="de-DE" sz="2200" i="1">
                                  <a:solidFill>
                                    <a:schemeClr val="accent6"/>
                                  </a:solidFill>
                                  <a:latin typeface="Cambria Math" panose="02040503050406030204" pitchFamily="18" charset="0"/>
                                  <a:ea typeface="Cambria Math" panose="02040503050406030204" pitchFamily="18" charset="0"/>
                                </a:rPr>
                                <m:t>𝑈</m:t>
                              </m:r>
                            </m:sub>
                            <m:sup>
                              <m:r>
                                <a:rPr lang="de-DE" sz="2200" i="1">
                                  <a:solidFill>
                                    <a:schemeClr val="accent6"/>
                                  </a:solidFill>
                                  <a:latin typeface="Cambria Math" panose="02040503050406030204" pitchFamily="18" charset="0"/>
                                  <a:ea typeface="Cambria Math" panose="02040503050406030204" pitchFamily="18" charset="0"/>
                                </a:rPr>
                                <m:t>′</m:t>
                              </m:r>
                            </m:sup>
                          </m:sSubSup>
                          <m:d>
                            <m:dPr>
                              <m:ctrlPr>
                                <a:rPr lang="de-DE" sz="2200" i="1">
                                  <a:solidFill>
                                    <a:schemeClr val="accent6"/>
                                  </a:solidFill>
                                  <a:latin typeface="Cambria Math" panose="02040503050406030204" pitchFamily="18" charset="0"/>
                                  <a:ea typeface="Cambria Math" panose="02040503050406030204" pitchFamily="18" charset="0"/>
                                </a:rPr>
                              </m:ctrlPr>
                            </m:dPr>
                            <m:e>
                              <m:r>
                                <m:rPr>
                                  <m:brk m:alnAt="7"/>
                                </m:rPr>
                                <a:rPr lang="de-DE" sz="2200" i="1">
                                  <a:solidFill>
                                    <a:schemeClr val="accent6"/>
                                  </a:solidFill>
                                  <a:latin typeface="Cambria Math" panose="02040503050406030204" pitchFamily="18" charset="0"/>
                                </a:rPr>
                                <m:t>𝐸</m:t>
                              </m:r>
                              <m:r>
                                <a:rPr lang="de-DE" sz="2200" i="1">
                                  <a:solidFill>
                                    <a:schemeClr val="accent6"/>
                                  </a:solidFill>
                                  <a:latin typeface="Cambria Math" panose="02040503050406030204" pitchFamily="18" charset="0"/>
                                </a:rPr>
                                <m:t>𝑝𝑖𝑑</m:t>
                              </m:r>
                              <m:r>
                                <a:rPr lang="de-DE" sz="2200" i="1">
                                  <a:solidFill>
                                    <a:schemeClr val="accent6"/>
                                  </a:solidFill>
                                  <a:latin typeface="Cambria Math" panose="02040503050406030204" pitchFamily="18" charset="0"/>
                                </a:rPr>
                                <m:t>=</m:t>
                              </m:r>
                              <m:r>
                                <a:rPr lang="de-DE" sz="2200" b="0" i="1" smtClean="0">
                                  <a:solidFill>
                                    <a:schemeClr val="accent6"/>
                                  </a:solidFill>
                                  <a:latin typeface="Cambria Math" panose="02040503050406030204" pitchFamily="18" charset="0"/>
                                </a:rPr>
                                <m:t>𝑣</m:t>
                              </m:r>
                            </m:e>
                          </m:d>
                        </m:e>
                      </m:nary>
                    </m:oMath>
                  </m:oMathPara>
                </a14:m>
                <a:endParaRPr lang="de-DE" sz="2200" dirty="0"/>
              </a:p>
            </p:txBody>
          </p:sp>
        </mc:Choice>
        <mc:Fallback xmlns="">
          <p:sp>
            <p:nvSpPr>
              <p:cNvPr id="8" name="Rectangle 7">
                <a:extLst>
                  <a:ext uri="{FF2B5EF4-FFF2-40B4-BE49-F238E27FC236}">
                    <a16:creationId xmlns:a16="http://schemas.microsoft.com/office/drawing/2014/main" id="{A5195600-49DB-8241-9734-A4E133C3B65D}"/>
                  </a:ext>
                </a:extLst>
              </p:cNvPr>
              <p:cNvSpPr>
                <a:spLocks noRot="1" noChangeAspect="1" noMove="1" noResize="1" noEditPoints="1" noAdjustHandles="1" noChangeArrowheads="1" noChangeShapeType="1" noTextEdit="1"/>
              </p:cNvSpPr>
              <p:nvPr/>
            </p:nvSpPr>
            <p:spPr>
              <a:xfrm>
                <a:off x="526281" y="3946762"/>
                <a:ext cx="5414395" cy="1124860"/>
              </a:xfrm>
              <a:prstGeom prst="rect">
                <a:avLst/>
              </a:prstGeom>
              <a:blipFill>
                <a:blip r:embed="rId4"/>
                <a:stretch>
                  <a:fillRect l="-3972" t="-88764" b="-1415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0703D1-2C0A-C045-87AD-E3CE3BFEE7C5}"/>
                  </a:ext>
                </a:extLst>
              </p:cNvPr>
              <p:cNvSpPr/>
              <p:nvPr/>
            </p:nvSpPr>
            <p:spPr>
              <a:xfrm>
                <a:off x="555977" y="4842416"/>
                <a:ext cx="3482112" cy="1124860"/>
              </a:xfrm>
              <a:prstGeom prst="rect">
                <a:avLst/>
              </a:prstGeom>
            </p:spPr>
            <p:txBody>
              <a:bodyPr wrap="squar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nary>
                        <m:naryPr>
                          <m:chr m:val="∑"/>
                          <m:supHide m:val="on"/>
                          <m:ctrlPr>
                            <a:rPr lang="de-DE" sz="2200" i="1">
                              <a:latin typeface="Cambria Math" panose="02040503050406030204" pitchFamily="18" charset="0"/>
                            </a:rPr>
                          </m:ctrlPr>
                        </m:naryPr>
                        <m:sub>
                          <m:r>
                            <a:rPr lang="de-DE" sz="2200" b="0" i="1" smtClean="0">
                              <a:latin typeface="Cambria Math" panose="02040503050406030204" pitchFamily="18" charset="0"/>
                            </a:rPr>
                            <m:t>𝑣</m:t>
                          </m:r>
                          <m:r>
                            <a:rPr lang="de-DE" sz="2200" i="1">
                              <a:latin typeface="Cambria Math" panose="02040503050406030204" pitchFamily="18" charset="0"/>
                              <a:ea typeface="Cambria Math" panose="02040503050406030204" pitchFamily="18" charset="0"/>
                            </a:rPr>
                            <m:t>∈</m:t>
                          </m:r>
                          <m:r>
                            <m:rPr>
                              <m:sty m:val="p"/>
                            </m:rPr>
                            <a:rPr lang="de-DE" sz="2200" b="0" i="0" smtClean="0">
                              <a:latin typeface="Cambria Math" panose="02040503050406030204" pitchFamily="18" charset="0"/>
                              <a:ea typeface="Cambria Math" panose="02040503050406030204" pitchFamily="18" charset="0"/>
                            </a:rPr>
                            <m:t>Val</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𝐸𝑝𝑖𝑑</m:t>
                              </m:r>
                            </m:e>
                          </m:d>
                        </m:sub>
                        <m:sup/>
                        <m:e>
                          <m:sSubSup>
                            <m:sSubSupPr>
                              <m:ctrlPr>
                                <a:rPr lang="de-DE" sz="2200" i="1">
                                  <a:solidFill>
                                    <a:schemeClr val="accent2"/>
                                  </a:solidFill>
                                  <a:latin typeface="Cambria Math" panose="02040503050406030204" pitchFamily="18" charset="0"/>
                                  <a:ea typeface="Cambria Math" panose="02040503050406030204" pitchFamily="18" charset="0"/>
                                </a:rPr>
                              </m:ctrlPr>
                            </m:sSubSupPr>
                            <m:e>
                              <m:r>
                                <m:rPr>
                                  <m:brk m:alnAt="7"/>
                                </m:rPr>
                                <a:rPr lang="de-DE" sz="2200" i="1">
                                  <a:solidFill>
                                    <a:schemeClr val="accent2"/>
                                  </a:solidFill>
                                  <a:latin typeface="Cambria Math" panose="02040503050406030204" pitchFamily="18" charset="0"/>
                                  <a:ea typeface="Cambria Math" panose="02040503050406030204" pitchFamily="18" charset="0"/>
                                </a:rPr>
                                <m:t>𝜙</m:t>
                              </m:r>
                            </m:e>
                            <m:sub>
                              <m:r>
                                <m:rPr>
                                  <m:brk m:alnAt="7"/>
                                </m:rPr>
                                <a:rPr lang="de-DE" sz="2200" i="1">
                                  <a:solidFill>
                                    <a:schemeClr val="accent2"/>
                                  </a:solidFill>
                                  <a:latin typeface="Cambria Math" panose="02040503050406030204" pitchFamily="18" charset="0"/>
                                  <a:ea typeface="Cambria Math" panose="02040503050406030204" pitchFamily="18" charset="0"/>
                                </a:rPr>
                                <m:t>𝑈</m:t>
                              </m:r>
                            </m:sub>
                            <m:sup>
                              <m:r>
                                <a:rPr lang="de-DE" sz="2200" i="1">
                                  <a:solidFill>
                                    <a:schemeClr val="accent2"/>
                                  </a:solidFill>
                                  <a:latin typeface="Cambria Math" panose="02040503050406030204" pitchFamily="18" charset="0"/>
                                  <a:ea typeface="Cambria Math" panose="02040503050406030204" pitchFamily="18" charset="0"/>
                                </a:rPr>
                                <m:t>′</m:t>
                              </m:r>
                              <m:r>
                                <m:rPr>
                                  <m:brk m:alnAt="7"/>
                                </m:rPr>
                                <a:rPr lang="de-DE" sz="2200" i="1">
                                  <a:solidFill>
                                    <a:schemeClr val="accent2"/>
                                  </a:solidFill>
                                  <a:latin typeface="Cambria Math" panose="02040503050406030204" pitchFamily="18" charset="0"/>
                                  <a:ea typeface="Cambria Math" panose="02040503050406030204" pitchFamily="18" charset="0"/>
                                </a:rPr>
                                <m:t>′</m:t>
                              </m:r>
                            </m:sup>
                          </m:sSubSup>
                          <m:d>
                            <m:dPr>
                              <m:ctrlPr>
                                <a:rPr lang="de-DE" sz="2200" b="0" i="1" smtClean="0">
                                  <a:solidFill>
                                    <a:schemeClr val="accent2"/>
                                  </a:solidFill>
                                  <a:latin typeface="Cambria Math" panose="02040503050406030204" pitchFamily="18" charset="0"/>
                                  <a:ea typeface="Cambria Math" panose="02040503050406030204" pitchFamily="18" charset="0"/>
                                </a:rPr>
                              </m:ctrlPr>
                            </m:dPr>
                            <m:e>
                              <m:r>
                                <a:rPr lang="de-DE" sz="2200" b="0" i="1" smtClean="0">
                                  <a:solidFill>
                                    <a:schemeClr val="accent2"/>
                                  </a:solidFill>
                                  <a:latin typeface="Cambria Math" panose="02040503050406030204" pitchFamily="18" charset="0"/>
                                  <a:ea typeface="Cambria Math" panose="02040503050406030204" pitchFamily="18" charset="0"/>
                                </a:rPr>
                                <m:t>𝐸𝑝𝑖𝑑</m:t>
                              </m:r>
                              <m:r>
                                <a:rPr lang="de-DE" sz="2200" b="0" i="1" smtClean="0">
                                  <a:solidFill>
                                    <a:schemeClr val="accent2"/>
                                  </a:solidFill>
                                  <a:latin typeface="Cambria Math" panose="02040503050406030204" pitchFamily="18" charset="0"/>
                                  <a:ea typeface="Cambria Math" panose="02040503050406030204" pitchFamily="18" charset="0"/>
                                </a:rPr>
                                <m:t>=</m:t>
                              </m:r>
                              <m:r>
                                <a:rPr lang="de-DE" sz="2200" b="0" i="1" smtClean="0">
                                  <a:solidFill>
                                    <a:schemeClr val="accent2"/>
                                  </a:solidFill>
                                  <a:latin typeface="Cambria Math" panose="02040503050406030204" pitchFamily="18" charset="0"/>
                                  <a:ea typeface="Cambria Math" panose="02040503050406030204" pitchFamily="18" charset="0"/>
                                </a:rPr>
                                <m:t>𝑣</m:t>
                              </m:r>
                            </m:e>
                          </m:d>
                        </m:e>
                      </m:nary>
                    </m:oMath>
                  </m:oMathPara>
                </a14:m>
                <a:endParaRPr lang="de-DE" sz="2200" dirty="0"/>
              </a:p>
            </p:txBody>
          </p:sp>
        </mc:Choice>
        <mc:Fallback xmlns="">
          <p:sp>
            <p:nvSpPr>
              <p:cNvPr id="9" name="Rectangle 8">
                <a:extLst>
                  <a:ext uri="{FF2B5EF4-FFF2-40B4-BE49-F238E27FC236}">
                    <a16:creationId xmlns:a16="http://schemas.microsoft.com/office/drawing/2014/main" id="{F20703D1-2C0A-C045-87AD-E3CE3BFEE7C5}"/>
                  </a:ext>
                </a:extLst>
              </p:cNvPr>
              <p:cNvSpPr>
                <a:spLocks noRot="1" noChangeAspect="1" noMove="1" noResize="1" noEditPoints="1" noAdjustHandles="1" noChangeArrowheads="1" noChangeShapeType="1" noTextEdit="1"/>
              </p:cNvSpPr>
              <p:nvPr/>
            </p:nvSpPr>
            <p:spPr>
              <a:xfrm>
                <a:off x="555977" y="4842416"/>
                <a:ext cx="3482112" cy="1124860"/>
              </a:xfrm>
              <a:prstGeom prst="rect">
                <a:avLst/>
              </a:prstGeom>
              <a:blipFill>
                <a:blip r:embed="rId5"/>
                <a:stretch>
                  <a:fillRect l="-6909" t="-87778" b="-140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1988169-844B-4640-B6F9-5EE24CDAEFFD}"/>
                  </a:ext>
                </a:extLst>
              </p:cNvPr>
              <p:cNvSpPr/>
              <p:nvPr/>
            </p:nvSpPr>
            <p:spPr>
              <a:xfrm>
                <a:off x="3893033" y="5154575"/>
                <a:ext cx="1321259" cy="498598"/>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sSubSup>
                        <m:sSubSupPr>
                          <m:ctrlPr>
                            <a:rPr lang="de-DE" sz="2200" i="1" smtClean="0">
                              <a:solidFill>
                                <a:srgbClr val="FFC000"/>
                              </a:solidFill>
                              <a:latin typeface="Cambria Math" panose="02040503050406030204" pitchFamily="18" charset="0"/>
                              <a:ea typeface="Cambria Math" panose="02040503050406030204" pitchFamily="18" charset="0"/>
                            </a:rPr>
                          </m:ctrlPr>
                        </m:sSubSupPr>
                        <m:e>
                          <m:r>
                            <m:rPr>
                              <m:brk m:alnAt="7"/>
                            </m:rPr>
                            <a:rPr lang="de-DE" sz="2200" i="1">
                              <a:solidFill>
                                <a:srgbClr val="FFC000"/>
                              </a:solidFill>
                              <a:latin typeface="Cambria Math" panose="02040503050406030204" pitchFamily="18" charset="0"/>
                              <a:ea typeface="Cambria Math" panose="02040503050406030204" pitchFamily="18" charset="0"/>
                            </a:rPr>
                            <m:t>𝜙</m:t>
                          </m:r>
                        </m:e>
                        <m:sub>
                          <m:r>
                            <m:rPr>
                              <m:brk m:alnAt="7"/>
                            </m:rPr>
                            <a:rPr lang="de-DE" sz="2200" i="1">
                              <a:solidFill>
                                <a:srgbClr val="FFC000"/>
                              </a:solidFill>
                              <a:latin typeface="Cambria Math" panose="02040503050406030204" pitchFamily="18" charset="0"/>
                              <a:ea typeface="Cambria Math" panose="02040503050406030204" pitchFamily="18" charset="0"/>
                            </a:rPr>
                            <m:t>𝑈</m:t>
                          </m:r>
                        </m:sub>
                        <m:sup>
                          <m:r>
                            <a:rPr lang="de-DE" sz="2200" i="1">
                              <a:solidFill>
                                <a:srgbClr val="FFC000"/>
                              </a:solidFill>
                              <a:latin typeface="Cambria Math" panose="02040503050406030204" pitchFamily="18" charset="0"/>
                              <a:ea typeface="Cambria Math" panose="02040503050406030204" pitchFamily="18" charset="0"/>
                            </a:rPr>
                            <m:t>′</m:t>
                          </m:r>
                          <m:r>
                            <m:rPr>
                              <m:brk m:alnAt="7"/>
                            </m:rPr>
                            <a:rPr lang="de-DE" sz="2200" i="1">
                              <a:solidFill>
                                <a:srgbClr val="FFC000"/>
                              </a:solidFill>
                              <a:latin typeface="Cambria Math" panose="02040503050406030204" pitchFamily="18" charset="0"/>
                              <a:ea typeface="Cambria Math" panose="02040503050406030204" pitchFamily="18" charset="0"/>
                            </a:rPr>
                            <m:t>′</m:t>
                          </m:r>
                          <m:r>
                            <a:rPr lang="de-DE" sz="2200" i="1">
                              <a:solidFill>
                                <a:srgbClr val="FFC000"/>
                              </a:solidFill>
                              <a:latin typeface="Cambria Math" panose="02040503050406030204" pitchFamily="18" charset="0"/>
                              <a:ea typeface="Cambria Math" panose="02040503050406030204" pitchFamily="18" charset="0"/>
                            </a:rPr>
                            <m:t>′</m:t>
                          </m:r>
                        </m:sup>
                      </m:sSubSup>
                      <m:d>
                        <m:dPr>
                          <m:ctrlPr>
                            <a:rPr lang="de-DE" sz="2200" i="1">
                              <a:solidFill>
                                <a:srgbClr val="FFC000"/>
                              </a:solidFill>
                              <a:latin typeface="Cambria Math" panose="02040503050406030204" pitchFamily="18" charset="0"/>
                              <a:ea typeface="Cambria Math" panose="02040503050406030204" pitchFamily="18" charset="0"/>
                            </a:rPr>
                          </m:ctrlPr>
                        </m:dPr>
                        <m:e>
                          <m:r>
                            <a:rPr lang="de-DE" sz="2200" i="1">
                              <a:solidFill>
                                <a:srgbClr val="FFC000"/>
                              </a:solidFill>
                              <a:latin typeface="Cambria Math" panose="02040503050406030204" pitchFamily="18" charset="0"/>
                              <a:ea typeface="Cambria Math" panose="02040503050406030204" pitchFamily="18" charset="0"/>
                            </a:rPr>
                            <m:t>.</m:t>
                          </m:r>
                        </m:e>
                      </m:d>
                    </m:oMath>
                  </m:oMathPara>
                </a14:m>
                <a:endParaRPr lang="de-DE" sz="2200" dirty="0"/>
              </a:p>
            </p:txBody>
          </p:sp>
        </mc:Choice>
        <mc:Fallback xmlns="">
          <p:sp>
            <p:nvSpPr>
              <p:cNvPr id="10" name="Rectangle 9">
                <a:extLst>
                  <a:ext uri="{FF2B5EF4-FFF2-40B4-BE49-F238E27FC236}">
                    <a16:creationId xmlns:a16="http://schemas.microsoft.com/office/drawing/2014/main" id="{21988169-844B-4640-B6F9-5EE24CDAEFFD}"/>
                  </a:ext>
                </a:extLst>
              </p:cNvPr>
              <p:cNvSpPr>
                <a:spLocks noRot="1" noChangeAspect="1" noMove="1" noResize="1" noEditPoints="1" noAdjustHandles="1" noChangeArrowheads="1" noChangeShapeType="1" noTextEdit="1"/>
              </p:cNvSpPr>
              <p:nvPr/>
            </p:nvSpPr>
            <p:spPr>
              <a:xfrm>
                <a:off x="3893033" y="5154575"/>
                <a:ext cx="1321259" cy="498598"/>
              </a:xfrm>
              <a:prstGeom prst="rect">
                <a:avLst/>
              </a:prstGeom>
              <a:blipFill>
                <a:blip r:embed="rId6"/>
                <a:stretch>
                  <a:fillRect b="-7500"/>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5B95732B-390E-1D48-8AEB-A24024276268}"/>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D056FB32-947C-E74B-8C8F-87449D34C2AB}"/>
              </a:ext>
            </a:extLst>
          </p:cNvPr>
          <p:cNvSpPr>
            <a:spLocks noGrp="1"/>
          </p:cNvSpPr>
          <p:nvPr>
            <p:ph type="ftr" sz="quarter" idx="3"/>
          </p:nvPr>
        </p:nvSpPr>
        <p:spPr/>
        <p:txBody>
          <a:bodyPr/>
          <a:lstStyle/>
          <a:p>
            <a:r>
              <a:rPr lang="de-DE" dirty="0"/>
              <a:t>Tanya Braun</a:t>
            </a:r>
          </a:p>
        </p:txBody>
      </p:sp>
      <p:sp>
        <p:nvSpPr>
          <p:cNvPr id="47" name="Rectangle 46">
            <a:extLst>
              <a:ext uri="{FF2B5EF4-FFF2-40B4-BE49-F238E27FC236}">
                <a16:creationId xmlns:a16="http://schemas.microsoft.com/office/drawing/2014/main" id="{906EF5A8-E170-B44C-BA9B-041C8EEE810F}"/>
              </a:ext>
            </a:extLst>
          </p:cNvPr>
          <p:cNvSpPr/>
          <p:nvPr/>
        </p:nvSpPr>
        <p:spPr>
          <a:xfrm>
            <a:off x="6191514" y="2137818"/>
            <a:ext cx="5652486" cy="1321709"/>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8" name="Group 47">
            <a:extLst>
              <a:ext uri="{FF2B5EF4-FFF2-40B4-BE49-F238E27FC236}">
                <a16:creationId xmlns:a16="http://schemas.microsoft.com/office/drawing/2014/main" id="{8077E93A-6AB9-B24E-B113-7594782FECCA}"/>
              </a:ext>
            </a:extLst>
          </p:cNvPr>
          <p:cNvGrpSpPr/>
          <p:nvPr/>
        </p:nvGrpSpPr>
        <p:grpSpPr>
          <a:xfrm>
            <a:off x="9572143" y="2125091"/>
            <a:ext cx="2268775" cy="1334436"/>
            <a:chOff x="9569894" y="3874037"/>
            <a:chExt cx="2268775" cy="1334436"/>
          </a:xfrm>
        </p:grpSpPr>
        <p:cxnSp>
          <p:nvCxnSpPr>
            <p:cNvPr id="49" name="Straight Connector 48">
              <a:extLst>
                <a:ext uri="{FF2B5EF4-FFF2-40B4-BE49-F238E27FC236}">
                  <a16:creationId xmlns:a16="http://schemas.microsoft.com/office/drawing/2014/main" id="{67D3FAFE-89F9-6045-A0BC-83FBE7A5C055}"/>
                </a:ext>
              </a:extLst>
            </p:cNvPr>
            <p:cNvCxnSpPr>
              <a:cxnSpLocks/>
              <a:stCxn id="57" idx="0"/>
              <a:endCxn id="51" idx="4"/>
            </p:cNvCxnSpPr>
            <p:nvPr/>
          </p:nvCxnSpPr>
          <p:spPr>
            <a:xfrm flipV="1">
              <a:off x="10145894" y="4736270"/>
              <a:ext cx="0" cy="11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24877CD-C5D5-5543-9D93-606678A7DA19}"/>
                </a:ext>
              </a:extLst>
            </p:cNvPr>
            <p:cNvGrpSpPr/>
            <p:nvPr/>
          </p:nvGrpSpPr>
          <p:grpSpPr>
            <a:xfrm>
              <a:off x="10073894" y="4851998"/>
              <a:ext cx="389067" cy="356475"/>
              <a:chOff x="7182596" y="3852161"/>
              <a:chExt cx="389067" cy="356475"/>
            </a:xfrm>
          </p:grpSpPr>
          <p:sp>
            <p:nvSpPr>
              <p:cNvPr id="57" name="Rectangle 56">
                <a:extLst>
                  <a:ext uri="{FF2B5EF4-FFF2-40B4-BE49-F238E27FC236}">
                    <a16:creationId xmlns:a16="http://schemas.microsoft.com/office/drawing/2014/main" id="{1F205320-BE81-9749-8908-EF50DD7A6C6C}"/>
                  </a:ext>
                </a:extLst>
              </p:cNvPr>
              <p:cNvSpPr/>
              <p:nvPr/>
            </p:nvSpPr>
            <p:spPr>
              <a:xfrm>
                <a:off x="7182596" y="385216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E01AF2C-4000-1B4E-B020-42E39E4F94CE}"/>
                      </a:ext>
                    </a:extLst>
                  </p:cNvPr>
                  <p:cNvSpPr txBox="1"/>
                  <p:nvPr/>
                </p:nvSpPr>
                <p:spPr>
                  <a:xfrm>
                    <a:off x="7326596" y="3993192"/>
                    <a:ext cx="2450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𝑛</m:t>
                              </m:r>
                            </m:sup>
                          </m:sSup>
                        </m:oMath>
                      </m:oMathPara>
                    </a14:m>
                    <a:endParaRPr lang="de-DE" sz="1400" dirty="0"/>
                  </a:p>
                </p:txBody>
              </p:sp>
            </mc:Choice>
            <mc:Fallback xmlns="">
              <p:sp>
                <p:nvSpPr>
                  <p:cNvPr id="58" name="TextBox 57">
                    <a:extLst>
                      <a:ext uri="{FF2B5EF4-FFF2-40B4-BE49-F238E27FC236}">
                        <a16:creationId xmlns:a16="http://schemas.microsoft.com/office/drawing/2014/main" id="{9E01AF2C-4000-1B4E-B020-42E39E4F94CE}"/>
                      </a:ext>
                    </a:extLst>
                  </p:cNvPr>
                  <p:cNvSpPr txBox="1">
                    <a:spLocks noRot="1" noChangeAspect="1" noMove="1" noResize="1" noEditPoints="1" noAdjustHandles="1" noChangeArrowheads="1" noChangeShapeType="1" noTextEdit="1"/>
                  </p:cNvSpPr>
                  <p:nvPr/>
                </p:nvSpPr>
                <p:spPr>
                  <a:xfrm>
                    <a:off x="7326596" y="3993192"/>
                    <a:ext cx="245067" cy="215444"/>
                  </a:xfrm>
                  <a:prstGeom prst="rect">
                    <a:avLst/>
                  </a:prstGeom>
                  <a:blipFill>
                    <a:blip r:embed="rId7"/>
                    <a:stretch>
                      <a:fillRect l="-25000" b="-33333"/>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3FF1D3B-5D83-F04F-AB31-06B09136B158}"/>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07AC202-A500-134F-B193-6BC29EFF6BD8}"/>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53" name="Straight Connector 52">
              <a:extLst>
                <a:ext uri="{FF2B5EF4-FFF2-40B4-BE49-F238E27FC236}">
                  <a16:creationId xmlns:a16="http://schemas.microsoft.com/office/drawing/2014/main" id="{10107361-585C-414D-B6F0-66D823E9F0FD}"/>
                </a:ext>
              </a:extLst>
            </p:cNvPr>
            <p:cNvCxnSpPr>
              <a:cxnSpLocks/>
              <a:stCxn id="51" idx="0"/>
              <a:endCxn id="55"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A6F549-E2AD-814B-9168-0F6147BC0319}"/>
                </a:ext>
              </a:extLst>
            </p:cNvPr>
            <p:cNvCxnSpPr>
              <a:cxnSpLocks/>
              <a:stCxn id="55" idx="3"/>
              <a:endCxn id="52"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77D8DF5-33A6-8C41-B616-5A8E76ECD88A}"/>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CF5A8AC-01A8-DF42-9535-336C607A6CEC}"/>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56" name="TextBox 55">
                  <a:extLst>
                    <a:ext uri="{FF2B5EF4-FFF2-40B4-BE49-F238E27FC236}">
                      <a16:creationId xmlns:a16="http://schemas.microsoft.com/office/drawing/2014/main" id="{9CF5A8AC-01A8-DF42-9535-336C607A6CEC}"/>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r="-5556" b="-33333"/>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22" name="Table 121">
                <a:extLst>
                  <a:ext uri="{FF2B5EF4-FFF2-40B4-BE49-F238E27FC236}">
                    <a16:creationId xmlns:a16="http://schemas.microsoft.com/office/drawing/2014/main" id="{E12A016C-6D87-D744-B738-841422417F3B}"/>
                  </a:ext>
                </a:extLst>
              </p:cNvPr>
              <p:cNvGraphicFramePr>
                <a:graphicFrameLocks noGrp="1"/>
              </p:cNvGraphicFramePr>
              <p:nvPr>
                <p:extLst>
                  <p:ext uri="{D42A27DB-BD31-4B8C-83A1-F6EECF244321}">
                    <p14:modId xmlns:p14="http://schemas.microsoft.com/office/powerpoint/2010/main" val="2975114800"/>
                  </p:ext>
                </p:extLst>
              </p:nvPr>
            </p:nvGraphicFramePr>
            <p:xfrm>
              <a:off x="6266029" y="2249416"/>
              <a:ext cx="1445514" cy="1112520"/>
            </p:xfrm>
            <a:graphic>
              <a:graphicData uri="http://schemas.openxmlformats.org/drawingml/2006/table">
                <a:tbl>
                  <a:tblPr firstRow="1" bandRow="1">
                    <a:tableStyleId>{B301B821-A1FF-4177-AEE7-76D212191A09}</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𝑛</m:t>
                                    </m:r>
                                  </m:sup>
                                </m:s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0.72</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0.28</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22" name="Table 121">
                <a:extLst>
                  <a:ext uri="{FF2B5EF4-FFF2-40B4-BE49-F238E27FC236}">
                    <a16:creationId xmlns:a16="http://schemas.microsoft.com/office/drawing/2014/main" id="{E12A016C-6D87-D744-B738-841422417F3B}"/>
                  </a:ext>
                </a:extLst>
              </p:cNvPr>
              <p:cNvGraphicFramePr>
                <a:graphicFrameLocks noGrp="1"/>
              </p:cNvGraphicFramePr>
              <p:nvPr>
                <p:extLst>
                  <p:ext uri="{D42A27DB-BD31-4B8C-83A1-F6EECF244321}">
                    <p14:modId xmlns:p14="http://schemas.microsoft.com/office/powerpoint/2010/main" val="2975114800"/>
                  </p:ext>
                </p:extLst>
              </p:nvPr>
            </p:nvGraphicFramePr>
            <p:xfrm>
              <a:off x="6266029" y="2249416"/>
              <a:ext cx="1445514" cy="1112520"/>
            </p:xfrm>
            <a:graphic>
              <a:graphicData uri="http://schemas.openxmlformats.org/drawingml/2006/table">
                <a:tbl>
                  <a:tblPr firstRow="1" bandRow="1">
                    <a:tableStyleId>{B301B821-A1FF-4177-AEE7-76D212191A09}</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endParaRPr lang="en-US"/>
                        </a:p>
                      </a:txBody>
                      <a:tcPr>
                        <a:blipFill>
                          <a:blip r:embed="rId14"/>
                          <a:stretch>
                            <a:fillRect l="-1613" t="-3448" r="-85484" b="-203448"/>
                          </a:stretch>
                        </a:blipFill>
                      </a:tcPr>
                    </a:tc>
                    <a:tc>
                      <a:txBody>
                        <a:bodyPr/>
                        <a:lstStyle/>
                        <a:p>
                          <a:endParaRPr lang="en-US"/>
                        </a:p>
                      </a:txBody>
                      <a:tcPr>
                        <a:blipFill>
                          <a:blip r:embed="rId14"/>
                          <a:stretch>
                            <a:fillRect l="-118868" t="-3448" b="-203448"/>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4"/>
                          <a:stretch>
                            <a:fillRect l="-1613" t="-100000" r="-85484" b="-96667"/>
                          </a:stretch>
                        </a:blipFill>
                      </a:tcPr>
                    </a:tc>
                    <a:tc>
                      <a:txBody>
                        <a:bodyPr/>
                        <a:lstStyle/>
                        <a:p>
                          <a:endParaRPr lang="en-US"/>
                        </a:p>
                      </a:txBody>
                      <a:tcPr>
                        <a:blipFill>
                          <a:blip r:embed="rId14"/>
                          <a:stretch>
                            <a:fillRect l="-118868" t="-100000"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4"/>
                          <a:stretch>
                            <a:fillRect l="-1613" t="-206897" r="-85484"/>
                          </a:stretch>
                        </a:blipFill>
                      </a:tcPr>
                    </a:tc>
                    <a:tc>
                      <a:txBody>
                        <a:bodyPr/>
                        <a:lstStyle/>
                        <a:p>
                          <a:endParaRPr lang="en-US"/>
                        </a:p>
                      </a:txBody>
                      <a:tcPr>
                        <a:blipFill>
                          <a:blip r:embed="rId14"/>
                          <a:stretch>
                            <a:fillRect l="-118868" t="-206897"/>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7" name="Table 136">
                <a:extLst>
                  <a:ext uri="{FF2B5EF4-FFF2-40B4-BE49-F238E27FC236}">
                    <a16:creationId xmlns:a16="http://schemas.microsoft.com/office/drawing/2014/main" id="{97E869C2-8CFB-6443-AC47-0DEEA57F0656}"/>
                  </a:ext>
                </a:extLst>
              </p:cNvPr>
              <p:cNvGraphicFramePr>
                <a:graphicFrameLocks noGrp="1"/>
              </p:cNvGraphicFramePr>
              <p:nvPr>
                <p:extLst>
                  <p:ext uri="{D42A27DB-BD31-4B8C-83A1-F6EECF244321}">
                    <p14:modId xmlns:p14="http://schemas.microsoft.com/office/powerpoint/2010/main" val="3949316613"/>
                  </p:ext>
                </p:extLst>
              </p:nvPr>
            </p:nvGraphicFramePr>
            <p:xfrm>
              <a:off x="7979270" y="2249416"/>
              <a:ext cx="1416241"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37" name="Table 136">
                <a:extLst>
                  <a:ext uri="{FF2B5EF4-FFF2-40B4-BE49-F238E27FC236}">
                    <a16:creationId xmlns:a16="http://schemas.microsoft.com/office/drawing/2014/main" id="{97E869C2-8CFB-6443-AC47-0DEEA57F0656}"/>
                  </a:ext>
                </a:extLst>
              </p:cNvPr>
              <p:cNvGraphicFramePr>
                <a:graphicFrameLocks noGrp="1"/>
              </p:cNvGraphicFramePr>
              <p:nvPr>
                <p:extLst>
                  <p:ext uri="{D42A27DB-BD31-4B8C-83A1-F6EECF244321}">
                    <p14:modId xmlns:p14="http://schemas.microsoft.com/office/powerpoint/2010/main" val="3949316613"/>
                  </p:ext>
                </p:extLst>
              </p:nvPr>
            </p:nvGraphicFramePr>
            <p:xfrm>
              <a:off x="7979270" y="2249416"/>
              <a:ext cx="1416241"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634619">
                      <a:extLst>
                        <a:ext uri="{9D8B030D-6E8A-4147-A177-3AD203B41FA5}">
                          <a16:colId xmlns:a16="http://schemas.microsoft.com/office/drawing/2014/main" val="281335253"/>
                        </a:ext>
                      </a:extLst>
                    </a:gridCol>
                  </a:tblGrid>
                  <a:tr h="370840">
                    <a:tc>
                      <a:txBody>
                        <a:bodyPr/>
                        <a:lstStyle/>
                        <a:p>
                          <a:endParaRPr lang="en-US"/>
                        </a:p>
                      </a:txBody>
                      <a:tcPr>
                        <a:blipFill>
                          <a:blip r:embed="rId15"/>
                          <a:stretch>
                            <a:fillRect l="-1613" t="-3448" r="-82258" b="-203448"/>
                          </a:stretch>
                        </a:blipFill>
                      </a:tcPr>
                    </a:tc>
                    <a:tc>
                      <a:txBody>
                        <a:bodyPr/>
                        <a:lstStyle/>
                        <a:p>
                          <a:endParaRPr lang="en-US"/>
                        </a:p>
                      </a:txBody>
                      <a:tcPr>
                        <a:blipFill>
                          <a:blip r:embed="rId15"/>
                          <a:stretch>
                            <a:fillRect l="-126000" t="-3448" r="-2000" b="-203448"/>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5"/>
                          <a:stretch>
                            <a:fillRect l="-1613" t="-100000" r="-82258" b="-96667"/>
                          </a:stretch>
                        </a:blipFill>
                      </a:tcPr>
                    </a:tc>
                    <a:tc>
                      <a:txBody>
                        <a:bodyPr/>
                        <a:lstStyle/>
                        <a:p>
                          <a:endParaRPr lang="en-US"/>
                        </a:p>
                      </a:txBody>
                      <a:tcPr>
                        <a:blipFill>
                          <a:blip r:embed="rId15"/>
                          <a:stretch>
                            <a:fillRect l="-126000" t="-100000" r="-2000"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5"/>
                          <a:stretch>
                            <a:fillRect l="-1613" t="-206897" r="-82258"/>
                          </a:stretch>
                        </a:blipFill>
                      </a:tcPr>
                    </a:tc>
                    <a:tc>
                      <a:txBody>
                        <a:bodyPr/>
                        <a:lstStyle/>
                        <a:p>
                          <a:endParaRPr lang="en-US"/>
                        </a:p>
                      </a:txBody>
                      <a:tcPr>
                        <a:blipFill>
                          <a:blip r:embed="rId15"/>
                          <a:stretch>
                            <a:fillRect l="-126000" t="-206897" r="-2000"/>
                          </a:stretch>
                        </a:blipFill>
                      </a:tcPr>
                    </a:tc>
                    <a:extLst>
                      <a:ext uri="{0D108BD9-81ED-4DB2-BD59-A6C34878D82A}">
                        <a16:rowId xmlns:a16="http://schemas.microsoft.com/office/drawing/2014/main" val="100732356"/>
                      </a:ext>
                    </a:extLst>
                  </a:tr>
                </a:tbl>
              </a:graphicData>
            </a:graphic>
          </p:graphicFrame>
        </mc:Fallback>
      </mc:AlternateContent>
      <p:sp>
        <p:nvSpPr>
          <p:cNvPr id="59" name="Rectangle 58">
            <a:extLst>
              <a:ext uri="{FF2B5EF4-FFF2-40B4-BE49-F238E27FC236}">
                <a16:creationId xmlns:a16="http://schemas.microsoft.com/office/drawing/2014/main" id="{8BB3330E-AB2A-5C46-9000-75471DE65F6E}"/>
              </a:ext>
            </a:extLst>
          </p:cNvPr>
          <p:cNvSpPr/>
          <p:nvPr/>
        </p:nvSpPr>
        <p:spPr>
          <a:xfrm>
            <a:off x="6191514" y="3605074"/>
            <a:ext cx="5652486" cy="1238365"/>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0" name="Group 59">
            <a:extLst>
              <a:ext uri="{FF2B5EF4-FFF2-40B4-BE49-F238E27FC236}">
                <a16:creationId xmlns:a16="http://schemas.microsoft.com/office/drawing/2014/main" id="{59F96436-04D9-B040-B118-5FAAFFD99A85}"/>
              </a:ext>
            </a:extLst>
          </p:cNvPr>
          <p:cNvGrpSpPr/>
          <p:nvPr/>
        </p:nvGrpSpPr>
        <p:grpSpPr>
          <a:xfrm>
            <a:off x="9572143" y="3795310"/>
            <a:ext cx="2268775" cy="862233"/>
            <a:chOff x="9569894" y="3874037"/>
            <a:chExt cx="2268775" cy="862233"/>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6490A96-A588-2149-B3C2-725FD1C51515}"/>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4F58705-7C96-9246-9B9D-07C533CC4C60}"/>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65" name="Straight Connector 64">
              <a:extLst>
                <a:ext uri="{FF2B5EF4-FFF2-40B4-BE49-F238E27FC236}">
                  <a16:creationId xmlns:a16="http://schemas.microsoft.com/office/drawing/2014/main" id="{B06A318F-9CAD-B344-BDC5-F9DDACB9FB37}"/>
                </a:ext>
              </a:extLst>
            </p:cNvPr>
            <p:cNvCxnSpPr>
              <a:cxnSpLocks/>
              <a:stCxn id="63" idx="0"/>
              <a:endCxn id="67"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178EA1B-4A5E-9E4C-BEC3-C5511F7235E8}"/>
                </a:ext>
              </a:extLst>
            </p:cNvPr>
            <p:cNvCxnSpPr>
              <a:cxnSpLocks/>
              <a:stCxn id="67" idx="3"/>
              <a:endCxn id="64"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FAD51BE-E605-724D-9426-B6FD882A93B3}"/>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B710538-6C68-EF46-8EB1-35C7C3786029}"/>
                    </a:ext>
                  </a:extLst>
                </p:cNvPr>
                <p:cNvSpPr txBox="1"/>
                <p:nvPr/>
              </p:nvSpPr>
              <p:spPr>
                <a:xfrm>
                  <a:off x="10217894" y="3874037"/>
                  <a:ext cx="250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68" name="TextBox 67">
                  <a:extLst>
                    <a:ext uri="{FF2B5EF4-FFF2-40B4-BE49-F238E27FC236}">
                      <a16:creationId xmlns:a16="http://schemas.microsoft.com/office/drawing/2014/main" id="{EB710538-6C68-EF46-8EB1-35C7C3786029}"/>
                    </a:ext>
                  </a:extLst>
                </p:cNvPr>
                <p:cNvSpPr txBox="1">
                  <a:spLocks noRot="1" noChangeAspect="1" noMove="1" noResize="1" noEditPoints="1" noAdjustHandles="1" noChangeArrowheads="1" noChangeShapeType="1" noTextEdit="1"/>
                </p:cNvSpPr>
                <p:nvPr/>
              </p:nvSpPr>
              <p:spPr>
                <a:xfrm>
                  <a:off x="10217894" y="3874037"/>
                  <a:ext cx="250838" cy="215444"/>
                </a:xfrm>
                <a:prstGeom prst="rect">
                  <a:avLst/>
                </a:prstGeom>
                <a:blipFill>
                  <a:blip r:embed="rId16"/>
                  <a:stretch>
                    <a:fillRect l="-25000" r="-500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2075011629"/>
                  </p:ext>
                </p:extLst>
              </p:nvPr>
            </p:nvGraphicFramePr>
            <p:xfrm>
              <a:off x="6259521" y="3660282"/>
              <a:ext cx="3244978" cy="1112520"/>
            </p:xfrm>
            <a:graphic>
              <a:graphicData uri="http://schemas.openxmlformats.org/drawingml/2006/table">
                <a:tbl>
                  <a:tblPr firstRow="1" bandRow="1">
                    <a:tableStyleId>{9DCAF9ED-07DC-4A11-8D7F-57B35C25682E}</a:tableStyleId>
                  </a:tblPr>
                  <a:tblGrid>
                    <a:gridCol w="781622">
                      <a:extLst>
                        <a:ext uri="{9D8B030D-6E8A-4147-A177-3AD203B41FA5}">
                          <a16:colId xmlns:a16="http://schemas.microsoft.com/office/drawing/2014/main" val="2258612586"/>
                        </a:ext>
                      </a:extLst>
                    </a:gridCol>
                    <a:gridCol w="2463356">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𝐸𝑝𝑖𝑑</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0.72∙</m:t>
                                </m:r>
                                <m:d>
                                  <m:dPr>
                                    <m:ctrlPr>
                                      <a:rPr lang="de-DE" i="1" smtClean="0">
                                        <a:latin typeface="Cambria Math" panose="02040503050406030204" pitchFamily="18" charset="0"/>
                                      </a:rPr>
                                    </m:ctrlPr>
                                  </m:dPr>
                                  <m:e>
                                    <m:r>
                                      <a:rPr lang="de-DE" smtClean="0">
                                        <a:latin typeface="Cambria Math" panose="02040503050406030204" pitchFamily="18" charset="0"/>
                                      </a:rPr>
                                      <m:t>−20</m:t>
                                    </m:r>
                                  </m:e>
                                </m:d>
                                <m:r>
                                  <a:rPr lang="de-DE" smtClean="0">
                                    <a:latin typeface="Cambria Math" panose="02040503050406030204" pitchFamily="18" charset="0"/>
                                  </a:rPr>
                                  <m:t>=−14.4</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0.28∙</m:t>
                                </m:r>
                                <m:d>
                                  <m:dPr>
                                    <m:ctrlPr>
                                      <a:rPr lang="de-DE" b="0" i="1" smtClean="0">
                                        <a:solidFill>
                                          <a:srgbClr val="F4F5F4"/>
                                        </a:solidFill>
                                        <a:latin typeface="Cambria Math" panose="02040503050406030204" pitchFamily="18" charset="0"/>
                                      </a:rPr>
                                    </m:ctrlPr>
                                  </m:dPr>
                                  <m:e>
                                    <m:r>
                                      <a:rPr lang="de-DE" smtClean="0">
                                        <a:solidFill>
                                          <a:srgbClr val="F4F5F4"/>
                                        </a:solidFill>
                                        <a:latin typeface="Cambria Math" panose="02040503050406030204" pitchFamily="18" charset="0"/>
                                      </a:rPr>
                                      <m:t>−</m:t>
                                    </m:r>
                                    <m:r>
                                      <a:rPr lang="de-DE" b="0" i="0" smtClean="0">
                                        <a:solidFill>
                                          <a:srgbClr val="F4F5F4"/>
                                        </a:solidFill>
                                        <a:latin typeface="Cambria Math" panose="02040503050406030204" pitchFamily="18" charset="0"/>
                                      </a:rPr>
                                      <m:t>0</m:t>
                                    </m:r>
                                    <m:r>
                                      <a:rPr lang="de-DE" smtClean="0">
                                        <a:solidFill>
                                          <a:schemeClr val="tx1"/>
                                        </a:solidFill>
                                        <a:latin typeface="Cambria Math" panose="02040503050406030204" pitchFamily="18" charset="0"/>
                                      </a:rPr>
                                      <m:t>5</m:t>
                                    </m:r>
                                  </m:e>
                                </m:d>
                                <m:r>
                                  <a:rPr lang="de-DE" smtClean="0">
                                    <a:latin typeface="Cambria Math" panose="02040503050406030204" pitchFamily="18" charset="0"/>
                                  </a:rPr>
                                  <m:t>=</m:t>
                                </m:r>
                                <m:r>
                                  <a:rPr lang="de-DE" smtClean="0">
                                    <a:solidFill>
                                      <a:srgbClr val="F4F5F4"/>
                                    </a:solidFill>
                                    <a:latin typeface="Cambria Math" panose="02040503050406030204" pitchFamily="18" charset="0"/>
                                  </a:rPr>
                                  <m:t>−</m:t>
                                </m:r>
                                <m:r>
                                  <a:rPr lang="de-DE" b="0" i="0" smtClean="0">
                                    <a:solidFill>
                                      <a:srgbClr val="F4F5F4"/>
                                    </a:solidFill>
                                    <a:latin typeface="Cambria Math" panose="02040503050406030204" pitchFamily="18" charset="0"/>
                                  </a:rPr>
                                  <m:t>0</m:t>
                                </m:r>
                                <m:r>
                                  <a:rPr lang="de-DE" smtClean="0">
                                    <a:latin typeface="Cambria Math" panose="02040503050406030204" pitchFamily="18" charset="0"/>
                                  </a:rPr>
                                  <m:t>1.4</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2075011629"/>
                  </p:ext>
                </p:extLst>
              </p:nvPr>
            </p:nvGraphicFramePr>
            <p:xfrm>
              <a:off x="6259521" y="3660282"/>
              <a:ext cx="3244978" cy="1112520"/>
            </p:xfrm>
            <a:graphic>
              <a:graphicData uri="http://schemas.openxmlformats.org/drawingml/2006/table">
                <a:tbl>
                  <a:tblPr firstRow="1" bandRow="1">
                    <a:tableStyleId>{9DCAF9ED-07DC-4A11-8D7F-57B35C25682E}</a:tableStyleId>
                  </a:tblPr>
                  <a:tblGrid>
                    <a:gridCol w="781622">
                      <a:extLst>
                        <a:ext uri="{9D8B030D-6E8A-4147-A177-3AD203B41FA5}">
                          <a16:colId xmlns:a16="http://schemas.microsoft.com/office/drawing/2014/main" val="2258612586"/>
                        </a:ext>
                      </a:extLst>
                    </a:gridCol>
                    <a:gridCol w="2463356">
                      <a:extLst>
                        <a:ext uri="{9D8B030D-6E8A-4147-A177-3AD203B41FA5}">
                          <a16:colId xmlns:a16="http://schemas.microsoft.com/office/drawing/2014/main" val="281335253"/>
                        </a:ext>
                      </a:extLst>
                    </a:gridCol>
                  </a:tblGrid>
                  <a:tr h="370840">
                    <a:tc>
                      <a:txBody>
                        <a:bodyPr/>
                        <a:lstStyle/>
                        <a:p>
                          <a:endParaRPr lang="en-US"/>
                        </a:p>
                      </a:txBody>
                      <a:tcPr>
                        <a:blipFill>
                          <a:blip r:embed="rId17"/>
                          <a:stretch>
                            <a:fillRect t="-3448" r="-314516" b="-206897"/>
                          </a:stretch>
                        </a:blipFill>
                      </a:tcPr>
                    </a:tc>
                    <a:tc>
                      <a:txBody>
                        <a:bodyPr/>
                        <a:lstStyle/>
                        <a:p>
                          <a:endParaRPr lang="en-US"/>
                        </a:p>
                      </a:txBody>
                      <a:tcPr>
                        <a:blipFill>
                          <a:blip r:embed="rId17"/>
                          <a:stretch>
                            <a:fillRect l="-31795" t="-3448" b="-2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7"/>
                          <a:stretch>
                            <a:fillRect t="-100000" r="-314516" b="-100000"/>
                          </a:stretch>
                        </a:blipFill>
                      </a:tcPr>
                    </a:tc>
                    <a:tc>
                      <a:txBody>
                        <a:bodyPr/>
                        <a:lstStyle/>
                        <a:p>
                          <a:endParaRPr lang="en-US"/>
                        </a:p>
                      </a:txBody>
                      <a:tcPr>
                        <a:blipFill>
                          <a:blip r:embed="rId17"/>
                          <a:stretch>
                            <a:fillRect l="-31795" t="-100000" b="-100000"/>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7"/>
                          <a:stretch>
                            <a:fillRect t="-206897" r="-314516" b="-3448"/>
                          </a:stretch>
                        </a:blipFill>
                      </a:tcPr>
                    </a:tc>
                    <a:tc>
                      <a:txBody>
                        <a:bodyPr/>
                        <a:lstStyle/>
                        <a:p>
                          <a:endParaRPr lang="en-US"/>
                        </a:p>
                      </a:txBody>
                      <a:tcPr>
                        <a:blipFill>
                          <a:blip r:embed="rId17"/>
                          <a:stretch>
                            <a:fillRect l="-31795" t="-206897" b="-3448"/>
                          </a:stretch>
                        </a:blipFill>
                      </a:tcPr>
                    </a:tc>
                    <a:extLst>
                      <a:ext uri="{0D108BD9-81ED-4DB2-BD59-A6C34878D82A}">
                        <a16:rowId xmlns:a16="http://schemas.microsoft.com/office/drawing/2014/main" val="100732356"/>
                      </a:ext>
                    </a:extLst>
                  </a:tr>
                </a:tbl>
              </a:graphicData>
            </a:graphic>
          </p:graphicFrame>
        </mc:Fallback>
      </mc:AlternateContent>
      <p:sp>
        <p:nvSpPr>
          <p:cNvPr id="73" name="Rectangle 72">
            <a:extLst>
              <a:ext uri="{FF2B5EF4-FFF2-40B4-BE49-F238E27FC236}">
                <a16:creationId xmlns:a16="http://schemas.microsoft.com/office/drawing/2014/main" id="{CC62EAC8-2625-B645-9D28-02D0DCA6E8E3}"/>
              </a:ext>
            </a:extLst>
          </p:cNvPr>
          <p:cNvSpPr/>
          <p:nvPr/>
        </p:nvSpPr>
        <p:spPr>
          <a:xfrm>
            <a:off x="6191514" y="4985128"/>
            <a:ext cx="5652486" cy="920786"/>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4" name="Group 73">
            <a:extLst>
              <a:ext uri="{FF2B5EF4-FFF2-40B4-BE49-F238E27FC236}">
                <a16:creationId xmlns:a16="http://schemas.microsoft.com/office/drawing/2014/main" id="{91BCB8ED-A924-AD4F-9696-A9C158FB1710}"/>
              </a:ext>
            </a:extLst>
          </p:cNvPr>
          <p:cNvGrpSpPr/>
          <p:nvPr/>
        </p:nvGrpSpPr>
        <p:grpSpPr>
          <a:xfrm>
            <a:off x="10076143" y="5156742"/>
            <a:ext cx="1764775" cy="562974"/>
            <a:chOff x="10073894" y="3874037"/>
            <a:chExt cx="1764775" cy="562974"/>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C5EEF2A7-058A-2B4B-982D-5C17B72BCAAE}"/>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78" name="Straight Connector 77">
              <a:extLst>
                <a:ext uri="{FF2B5EF4-FFF2-40B4-BE49-F238E27FC236}">
                  <a16:creationId xmlns:a16="http://schemas.microsoft.com/office/drawing/2014/main" id="{CB3A0AF9-37BF-7240-99C3-446C914906EF}"/>
                </a:ext>
              </a:extLst>
            </p:cNvPr>
            <p:cNvCxnSpPr>
              <a:cxnSpLocks/>
              <a:stCxn id="79" idx="3"/>
              <a:endCxn id="76"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C22C8EA-4F00-3045-91C1-9B4BCA1D03AE}"/>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B0E914E-13D4-1847-A614-E97F9114638A}"/>
                    </a:ext>
                  </a:extLst>
                </p:cNvPr>
                <p:cNvSpPr txBox="1"/>
                <p:nvPr/>
              </p:nvSpPr>
              <p:spPr>
                <a:xfrm>
                  <a:off x="10217894" y="3874037"/>
                  <a:ext cx="29732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80" name="TextBox 79">
                  <a:extLst>
                    <a:ext uri="{FF2B5EF4-FFF2-40B4-BE49-F238E27FC236}">
                      <a16:creationId xmlns:a16="http://schemas.microsoft.com/office/drawing/2014/main" id="{DB0E914E-13D4-1847-A614-E97F9114638A}"/>
                    </a:ext>
                  </a:extLst>
                </p:cNvPr>
                <p:cNvSpPr txBox="1">
                  <a:spLocks noRot="1" noChangeAspect="1" noMove="1" noResize="1" noEditPoints="1" noAdjustHandles="1" noChangeArrowheads="1" noChangeShapeType="1" noTextEdit="1"/>
                </p:cNvSpPr>
                <p:nvPr/>
              </p:nvSpPr>
              <p:spPr>
                <a:xfrm>
                  <a:off x="10217894" y="3874037"/>
                  <a:ext cx="297325" cy="215444"/>
                </a:xfrm>
                <a:prstGeom prst="rect">
                  <a:avLst/>
                </a:prstGeom>
                <a:blipFill>
                  <a:blip r:embed="rId18"/>
                  <a:stretch>
                    <a:fillRect l="-20833"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3619954709"/>
                  </p:ext>
                </p:extLst>
              </p:nvPr>
            </p:nvGraphicFramePr>
            <p:xfrm>
              <a:off x="6264675" y="5067389"/>
              <a:ext cx="2845434" cy="741680"/>
            </p:xfrm>
            <a:graphic>
              <a:graphicData uri="http://schemas.openxmlformats.org/drawingml/2006/table">
                <a:tbl>
                  <a:tblPr firstRow="1" bandRow="1">
                    <a:tableStyleId>{5C22544A-7EE6-4342-B048-85BDC9FD1C3A}</a:tableStyleId>
                  </a:tblPr>
                  <a:tblGrid>
                    <a:gridCol w="282892">
                      <a:extLst>
                        <a:ext uri="{9D8B030D-6E8A-4147-A177-3AD203B41FA5}">
                          <a16:colId xmlns:a16="http://schemas.microsoft.com/office/drawing/2014/main" val="2258612586"/>
                        </a:ext>
                      </a:extLst>
                    </a:gridCol>
                    <a:gridCol w="256254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oMath>
                            </m:oMathPara>
                          </a14:m>
                          <a:endParaRPr lang="en-GB" b="0"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dirty="0"/>
                        </a:p>
                      </a:txBody>
                      <a:tcPr>
                        <a:solidFill>
                          <a:srgbClr val="FFC000"/>
                        </a:solidFill>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oMath>
                            </m:oMathPara>
                          </a14:m>
                          <a:endParaRPr lang="en-GB" dirty="0"/>
                        </a:p>
                      </a:txBody>
                      <a:tcPr>
                        <a:solidFill>
                          <a:srgbClr val="F5F0E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r>
                                  <a:rPr lang="de-DE" b="0" i="0" smtClean="0">
                                    <a:latin typeface="Cambria Math" panose="02040503050406030204" pitchFamily="18" charset="0"/>
                                  </a:rPr>
                                  <m:t>14.4</m:t>
                                </m:r>
                                <m:r>
                                  <a:rPr lang="de-DE" smtClean="0">
                                    <a:latin typeface="Cambria Math" panose="02040503050406030204" pitchFamily="18" charset="0"/>
                                  </a:rPr>
                                  <m:t>+</m:t>
                                </m:r>
                                <m:r>
                                  <a:rPr lang="de-DE" b="0" i="0" smtClean="0">
                                    <a:latin typeface="Cambria Math" panose="02040503050406030204" pitchFamily="18" charset="0"/>
                                  </a:rPr>
                                  <m:t>1.4</m:t>
                                </m:r>
                                <m:r>
                                  <a:rPr lang="de-DE" smtClean="0">
                                    <a:latin typeface="Cambria Math" panose="02040503050406030204" pitchFamily="18" charset="0"/>
                                  </a:rPr>
                                  <m:t>=−</m:t>
                                </m:r>
                                <m:r>
                                  <a:rPr lang="de-DE" b="0" i="0" smtClean="0">
                                    <a:latin typeface="Cambria Math" panose="02040503050406030204" pitchFamily="18" charset="0"/>
                                  </a:rPr>
                                  <m:t>13.0</m:t>
                                </m:r>
                              </m:oMath>
                            </m:oMathPara>
                          </a14:m>
                          <a:endParaRPr lang="en-GB" dirty="0"/>
                        </a:p>
                      </a:txBody>
                      <a:tcPr>
                        <a:solidFill>
                          <a:srgbClr val="F5F0E2"/>
                        </a:solidFill>
                      </a:tcPr>
                    </a:tc>
                    <a:extLst>
                      <a:ext uri="{0D108BD9-81ED-4DB2-BD59-A6C34878D82A}">
                        <a16:rowId xmlns:a16="http://schemas.microsoft.com/office/drawing/2014/main" val="2931197770"/>
                      </a:ext>
                    </a:extLst>
                  </a:tr>
                </a:tbl>
              </a:graphicData>
            </a:graphic>
          </p:graphicFrame>
        </mc:Choice>
        <mc:Fallback xmlns="">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3619954709"/>
                  </p:ext>
                </p:extLst>
              </p:nvPr>
            </p:nvGraphicFramePr>
            <p:xfrm>
              <a:off x="6264675" y="5067389"/>
              <a:ext cx="2845434" cy="741680"/>
            </p:xfrm>
            <a:graphic>
              <a:graphicData uri="http://schemas.openxmlformats.org/drawingml/2006/table">
                <a:tbl>
                  <a:tblPr firstRow="1" bandRow="1">
                    <a:tableStyleId>{5C22544A-7EE6-4342-B048-85BDC9FD1C3A}</a:tableStyleId>
                  </a:tblPr>
                  <a:tblGrid>
                    <a:gridCol w="282892">
                      <a:extLst>
                        <a:ext uri="{9D8B030D-6E8A-4147-A177-3AD203B41FA5}">
                          <a16:colId xmlns:a16="http://schemas.microsoft.com/office/drawing/2014/main" val="2258612586"/>
                        </a:ext>
                      </a:extLst>
                    </a:gridCol>
                    <a:gridCol w="2562542">
                      <a:extLst>
                        <a:ext uri="{9D8B030D-6E8A-4147-A177-3AD203B41FA5}">
                          <a16:colId xmlns:a16="http://schemas.microsoft.com/office/drawing/2014/main" val="281335253"/>
                        </a:ext>
                      </a:extLst>
                    </a:gridCol>
                  </a:tblGrid>
                  <a:tr h="370840">
                    <a:tc>
                      <a:txBody>
                        <a:bodyPr/>
                        <a:lstStyle/>
                        <a:p>
                          <a:endParaRPr lang="en-US"/>
                        </a:p>
                      </a:txBody>
                      <a:tcPr>
                        <a:blipFill>
                          <a:blip r:embed="rId19"/>
                          <a:stretch>
                            <a:fillRect l="-4545" t="-3333" r="-927273" b="-96667"/>
                          </a:stretch>
                        </a:blipFill>
                      </a:tcPr>
                    </a:tc>
                    <a:tc>
                      <a:txBody>
                        <a:bodyPr/>
                        <a:lstStyle/>
                        <a:p>
                          <a:endParaRPr lang="en-US"/>
                        </a:p>
                      </a:txBody>
                      <a:tcPr>
                        <a:blipFill>
                          <a:blip r:embed="rId19"/>
                          <a:stretch>
                            <a:fillRect l="-11330" t="-3333" r="-493" b="-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9"/>
                          <a:stretch>
                            <a:fillRect l="-4545" t="-106897" r="-927273"/>
                          </a:stretch>
                        </a:blipFill>
                      </a:tcPr>
                    </a:tc>
                    <a:tc>
                      <a:txBody>
                        <a:bodyPr/>
                        <a:lstStyle/>
                        <a:p>
                          <a:endParaRPr lang="en-US"/>
                        </a:p>
                      </a:txBody>
                      <a:tcPr>
                        <a:blipFill>
                          <a:blip r:embed="rId19"/>
                          <a:stretch>
                            <a:fillRect l="-11330" t="-106897" r="-493"/>
                          </a:stretch>
                        </a:blipFill>
                      </a:tcPr>
                    </a:tc>
                    <a:extLst>
                      <a:ext uri="{0D108BD9-81ED-4DB2-BD59-A6C34878D82A}">
                        <a16:rowId xmlns:a16="http://schemas.microsoft.com/office/drawing/2014/main" val="2931197770"/>
                      </a:ext>
                    </a:extLst>
                  </a:tr>
                </a:tbl>
              </a:graphicData>
            </a:graphic>
          </p:graphicFrame>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D8C6438-7A91-8145-9F71-423FCEE9FE35}"/>
                  </a:ext>
                </a:extLst>
              </p:cNvPr>
              <p:cNvSpPr/>
              <p:nvPr/>
            </p:nvSpPr>
            <p:spPr>
              <a:xfrm>
                <a:off x="2820549" y="5928431"/>
                <a:ext cx="346622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763" lvl="2"/>
                <a:r>
                  <a:rPr lang="de-DE" dirty="0"/>
                  <a:t>Erwarteter Nutzen von </a:t>
                </a:r>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solidFill>
                              <a:srgbClr val="FFC000"/>
                            </a:solidFill>
                            <a:latin typeface="Cambria Math" panose="02040503050406030204" pitchFamily="18" charset="0"/>
                          </a:rPr>
                          <m:t>𝑏𝑎𝑛</m:t>
                        </m:r>
                      </m:e>
                    </m:d>
                  </m:oMath>
                </a14:m>
                <a:r>
                  <a:rPr lang="de-DE" dirty="0"/>
                  <a:t> in </a:t>
                </a:r>
                <a14:m>
                  <m:oMath xmlns:m="http://schemas.openxmlformats.org/officeDocument/2006/math">
                    <m:r>
                      <a:rPr lang="de-DE" i="1">
                        <a:latin typeface="Cambria Math" panose="02040503050406030204" pitchFamily="18" charset="0"/>
                      </a:rPr>
                      <m:t>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𝑈</m:t>
                            </m:r>
                          </m:sub>
                        </m:sSub>
                      </m:e>
                    </m:d>
                  </m:oMath>
                </a14:m>
                <a:endParaRPr lang="de-DE" dirty="0"/>
              </a:p>
            </p:txBody>
          </p:sp>
        </mc:Choice>
        <mc:Fallback xmlns="">
          <p:sp>
            <p:nvSpPr>
              <p:cNvPr id="11" name="Rectangle 10">
                <a:extLst>
                  <a:ext uri="{FF2B5EF4-FFF2-40B4-BE49-F238E27FC236}">
                    <a16:creationId xmlns:a16="http://schemas.microsoft.com/office/drawing/2014/main" id="{8D8C6438-7A91-8145-9F71-423FCEE9FE35}"/>
                  </a:ext>
                </a:extLst>
              </p:cNvPr>
              <p:cNvSpPr>
                <a:spLocks noRot="1" noChangeAspect="1" noMove="1" noResize="1" noEditPoints="1" noAdjustHandles="1" noChangeArrowheads="1" noChangeShapeType="1" noTextEdit="1"/>
              </p:cNvSpPr>
              <p:nvPr/>
            </p:nvSpPr>
            <p:spPr>
              <a:xfrm>
                <a:off x="2820549" y="5928431"/>
                <a:ext cx="3466226" cy="646331"/>
              </a:xfrm>
              <a:prstGeom prst="rect">
                <a:avLst/>
              </a:prstGeom>
              <a:blipFill>
                <a:blip r:embed="rId20"/>
                <a:stretch>
                  <a:fillRect/>
                </a:stretch>
              </a:blipFill>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2747BC6B-FD64-174C-BEFD-2D8300083468}"/>
              </a:ext>
            </a:extLst>
          </p:cNvPr>
          <p:cNvCxnSpPr>
            <a:stCxn id="11" idx="0"/>
            <a:endCxn id="10" idx="2"/>
          </p:cNvCxnSpPr>
          <p:nvPr/>
        </p:nvCxnSpPr>
        <p:spPr>
          <a:xfrm flipV="1">
            <a:off x="4553662" y="5653173"/>
            <a:ext cx="1" cy="275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49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59" grpId="0" animBg="1"/>
      <p:bldP spid="73"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de-DE" dirty="0"/>
              <a:t>EU-Anfragen beantworten (mittels 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idx="1"/>
              </p:nvPr>
            </p:nvSpPr>
            <p:spPr/>
            <p:txBody>
              <a:bodyPr>
                <a:normAutofit/>
              </a:bodyPr>
              <a:lstStyle/>
              <a:p>
                <a:r>
                  <a:rPr lang="de-DE" dirty="0"/>
                  <a:t>Gegeben ein Entscheidungsmodell </a:t>
                </a:r>
                <a14:m>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𝑈</m:t>
                            </m:r>
                          </m:sub>
                        </m:sSub>
                      </m:e>
                    </m:d>
                  </m:oMath>
                </a14:m>
                <a:r>
                  <a:rPr lang="de-DE" dirty="0"/>
                  <a:t>, Evidenz </a:t>
                </a:r>
                <a14:m>
                  <m:oMath xmlns:m="http://schemas.openxmlformats.org/officeDocument/2006/math">
                    <m:r>
                      <a:rPr lang="de-DE" b="1" i="1" smtClean="0">
                        <a:latin typeface="Cambria Math" panose="02040503050406030204" pitchFamily="18" charset="0"/>
                      </a:rPr>
                      <m:t>𝒆</m:t>
                    </m:r>
                  </m:oMath>
                </a14:m>
                <a:r>
                  <a:rPr lang="de-DE" dirty="0"/>
                  <a:t> und eine Aktionszuweisung </a:t>
                </a:r>
                <a14:m>
                  <m:oMath xmlns:m="http://schemas.openxmlformats.org/officeDocument/2006/math">
                    <m:r>
                      <a:rPr lang="de-DE" b="1" i="1" smtClean="0">
                        <a:latin typeface="Cambria Math" panose="02040503050406030204" pitchFamily="18" charset="0"/>
                      </a:rPr>
                      <m:t>𝒅</m:t>
                    </m:r>
                  </m:oMath>
                </a14:m>
                <a:endParaRPr lang="de-DE" dirty="0"/>
              </a:p>
              <a:p>
                <a:pPr lvl="1"/>
                <a:r>
                  <a:rPr lang="de-DE" dirty="0"/>
                  <a:t>Berechne Wahrscheinlichkeit </a:t>
                </a:r>
                <a14:m>
                  <m:oMath xmlns:m="http://schemas.openxmlformats.org/officeDocument/2006/math">
                    <m:r>
                      <a:rPr lang="de-DE" i="1">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𝑼</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oMath>
                </a14:m>
                <a:r>
                  <a:rPr lang="de-DE" dirty="0"/>
                  <a:t> des </a:t>
                </a:r>
                <a:r>
                  <a:rPr lang="de-DE" i="1" dirty="0"/>
                  <a:t>Markov Blankets des Nutzenknotens </a:t>
                </a:r>
                <a14:m>
                  <m:oMath xmlns:m="http://schemas.openxmlformats.org/officeDocument/2006/math">
                    <m:r>
                      <a:rPr lang="de-DE" i="1">
                        <a:latin typeface="Cambria Math" panose="02040503050406030204" pitchFamily="18" charset="0"/>
                        <a:ea typeface="Cambria Math" panose="02040503050406030204" pitchFamily="18" charset="0"/>
                      </a:rPr>
                      <m:t>𝑈</m:t>
                    </m:r>
                  </m:oMath>
                </a14:m>
                <a:r>
                  <a:rPr lang="de-DE" i="1" dirty="0"/>
                  <a:t>, </a:t>
                </a:r>
                <a14:m>
                  <m:oMath xmlns:m="http://schemas.openxmlformats.org/officeDocument/2006/math">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𝑈</m:t>
                            </m:r>
                          </m:sub>
                        </m:sSub>
                      </m:e>
                    </m:d>
                  </m:oMath>
                </a14:m>
                <a:endParaRPr lang="de-DE" i="1" dirty="0"/>
              </a:p>
              <a:p>
                <a:pPr lvl="2"/>
                <a:r>
                  <a:rPr lang="de-DE" dirty="0"/>
                  <a:t>I.e.,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𝑼</m:t>
                    </m:r>
                    <m:r>
                      <a:rPr lang="de-DE" i="1">
                        <a:solidFill>
                          <a:schemeClr val="tx1"/>
                        </a:solidFill>
                        <a:latin typeface="Cambria Math" panose="02040503050406030204" pitchFamily="18" charset="0"/>
                        <a:ea typeface="Cambria Math" panose="02040503050406030204" pitchFamily="18" charset="0"/>
                      </a:rPr>
                      <m:t>=</m:t>
                    </m:r>
                    <m:r>
                      <m:rPr>
                        <m:sty m:val="p"/>
                      </m:rPr>
                      <a:rPr lang="de-DE" i="0">
                        <a:solidFill>
                          <a:schemeClr val="tx1"/>
                        </a:solidFill>
                        <a:latin typeface="Cambria Math" panose="02040503050406030204" pitchFamily="18" charset="0"/>
                        <a:ea typeface="Cambria Math" panose="02040503050406030204" pitchFamily="18" charset="0"/>
                      </a:rPr>
                      <m:t>rv</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𝑚</m:t>
                            </m:r>
                          </m:e>
                          <m:sub>
                            <m:r>
                              <a:rPr lang="de-DE" b="0" i="1" smtClean="0">
                                <a:solidFill>
                                  <a:schemeClr val="tx1"/>
                                </a:solidFill>
                                <a:latin typeface="Cambria Math" panose="02040503050406030204" pitchFamily="18" charset="0"/>
                                <a:ea typeface="Cambria Math" panose="02040503050406030204" pitchFamily="18" charset="0"/>
                              </a:rPr>
                              <m:t>𝑈</m:t>
                            </m:r>
                          </m:sub>
                        </m:sSub>
                      </m:e>
                    </m:d>
                    <m:r>
                      <a:rPr lang="de-DE" b="0" i="1" smtClean="0">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rv</m:t>
                    </m:r>
                    <m:d>
                      <m:dPr>
                        <m:ctrlPr>
                          <a:rPr lang="de-DE" b="0" i="1" smtClean="0">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𝒅</m:t>
                        </m:r>
                      </m:e>
                    </m:d>
                    <m:r>
                      <a:rPr lang="de-DE" i="1">
                        <a:solidFill>
                          <a:schemeClr val="tx1"/>
                        </a:solidFill>
                        <a:latin typeface="Cambria Math" panose="02040503050406030204" pitchFamily="18" charset="0"/>
                        <a:ea typeface="Cambria Math" panose="02040503050406030204" pitchFamily="18" charset="0"/>
                      </a:rPr>
                      <m:t>∖</m:t>
                    </m:r>
                    <m:r>
                      <m:rPr>
                        <m:sty m:val="p"/>
                      </m:rPr>
                      <a:rPr lang="de-DE" i="0">
                        <a:solidFill>
                          <a:schemeClr val="tx1"/>
                        </a:solidFill>
                        <a:latin typeface="Cambria Math" panose="02040503050406030204" pitchFamily="18" charset="0"/>
                        <a:ea typeface="Cambria Math" panose="02040503050406030204" pitchFamily="18" charset="0"/>
                      </a:rPr>
                      <m:t>rv</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𝒆</m:t>
                        </m:r>
                      </m:e>
                    </m:d>
                  </m:oMath>
                </a14:m>
                <a:r>
                  <a:rPr lang="de-DE" dirty="0"/>
                  <a:t> (verbleibende Zufallsvariablen in</a:t>
                </a:r>
                <a:r>
                  <a:rPr lang="de-DE" dirty="0">
                    <a:solidFill>
                      <a:schemeClr val="tx1"/>
                    </a:solidFill>
                  </a:rPr>
                  <a:t> </a:t>
                </a:r>
                <a14:m>
                  <m:oMath xmlns:m="http://schemas.openxmlformats.org/officeDocument/2006/math">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𝑚</m:t>
                        </m:r>
                      </m:e>
                      <m:sub>
                        <m:r>
                          <a:rPr lang="de-DE" b="0" i="1" smtClean="0">
                            <a:solidFill>
                              <a:schemeClr val="tx1"/>
                            </a:solidFill>
                            <a:latin typeface="Cambria Math" panose="02040503050406030204" pitchFamily="18" charset="0"/>
                            <a:ea typeface="Cambria Math" panose="02040503050406030204" pitchFamily="18" charset="0"/>
                          </a:rPr>
                          <m:t>𝑈</m:t>
                        </m:r>
                      </m:sub>
                    </m:sSub>
                  </m:oMath>
                </a14:m>
                <a:r>
                  <a:rPr lang="de-DE" dirty="0"/>
                  <a:t>)</a:t>
                </a:r>
              </a:p>
              <a:p>
                <a:pPr lvl="2"/>
                <a:r>
                  <a:rPr lang="de-DE" dirty="0"/>
                  <a:t>Mittels VE: Mit </a:t>
                </a:r>
                <a14:m>
                  <m:oMath xmlns:m="http://schemas.openxmlformats.org/officeDocument/2006/math">
                    <m:r>
                      <a:rPr lang="de-DE" b="1" i="1" smtClean="0">
                        <a:solidFill>
                          <a:schemeClr val="accent1"/>
                        </a:solidFill>
                        <a:latin typeface="Cambria Math" panose="02040503050406030204" pitchFamily="18" charset="0"/>
                        <a:ea typeface="Cambria Math" panose="02040503050406030204" pitchFamily="18" charset="0"/>
                      </a:rPr>
                      <m:t>𝑼</m:t>
                    </m:r>
                  </m:oMath>
                </a14:m>
                <a:r>
                  <a:rPr lang="de-DE" dirty="0"/>
                  <a:t> als Anfragevariablen, eliminiere alle Nicht-Anfragevariablen in </a:t>
                </a:r>
                <a14:m>
                  <m:oMath xmlns:m="http://schemas.openxmlformats.org/officeDocument/2006/math">
                    <m:r>
                      <a:rPr lang="de-DE" b="0" i="1" smtClean="0">
                        <a:latin typeface="Cambria Math" panose="02040503050406030204" pitchFamily="18" charset="0"/>
                      </a:rPr>
                      <m:t>𝑀</m:t>
                    </m:r>
                  </m:oMath>
                </a14:m>
                <a:r>
                  <a:rPr lang="de-DE" dirty="0"/>
                  <a:t>, i.e., rufe auf: </a:t>
                </a:r>
                <a14:m>
                  <m:oMath xmlns:m="http://schemas.openxmlformats.org/officeDocument/2006/math">
                    <m:r>
                      <m:rPr>
                        <m:nor/>
                      </m:rPr>
                      <a:rPr lang="de-DE" b="0" i="0" smtClean="0">
                        <a:latin typeface="Cambria Math" panose="02040503050406030204" pitchFamily="18" charset="0"/>
                      </a:rPr>
                      <m:t>VE</m:t>
                    </m:r>
                    <m:d>
                      <m:dPr>
                        <m:ctrlPr>
                          <a:rPr lang="de-DE" b="0" i="1" smtClean="0">
                            <a:latin typeface="Cambria Math" panose="02040503050406030204" pitchFamily="18" charset="0"/>
                          </a:rPr>
                        </m:ctrlPr>
                      </m:dPr>
                      <m:e>
                        <m:r>
                          <a:rPr lang="de-DE" b="0" i="1" smtClean="0">
                            <a:latin typeface="Cambria Math" panose="02040503050406030204" pitchFamily="18" charset="0"/>
                          </a:rPr>
                          <m:t>𝑀</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𝑈</m:t>
                                </m:r>
                              </m:sub>
                            </m:sSub>
                          </m:e>
                        </m:d>
                        <m:r>
                          <a:rPr lang="de-DE" b="0" i="1" smtClean="0">
                            <a:latin typeface="Cambria Math" panose="02040503050406030204" pitchFamily="18" charset="0"/>
                          </a:rPr>
                          <m:t>,</m:t>
                        </m:r>
                        <m:r>
                          <a:rPr lang="de-DE" b="1" i="1" smtClean="0">
                            <a:solidFill>
                              <a:schemeClr val="accent1"/>
                            </a:solidFill>
                            <a:latin typeface="Cambria Math" panose="02040503050406030204" pitchFamily="18" charset="0"/>
                          </a:rPr>
                          <m:t>𝑼</m:t>
                        </m:r>
                        <m:r>
                          <a:rPr lang="de-DE" b="0" i="1" smtClean="0">
                            <a:latin typeface="Cambria Math" panose="02040503050406030204" pitchFamily="18" charset="0"/>
                          </a:rPr>
                          <m:t>,</m:t>
                        </m:r>
                        <m:r>
                          <a:rPr lang="de-DE" b="1" i="1" smtClean="0">
                            <a:solidFill>
                              <a:schemeClr val="accent1"/>
                            </a:solidFill>
                            <a:latin typeface="Cambria Math" panose="02040503050406030204" pitchFamily="18" charset="0"/>
                            <a:ea typeface="Cambria Math" panose="02040503050406030204" pitchFamily="18" charset="0"/>
                          </a:rPr>
                          <m:t>𝒅</m:t>
                        </m:r>
                        <m:r>
                          <a:rPr lang="de-DE" b="0" i="1" smtClean="0">
                            <a:solidFill>
                              <a:schemeClr val="accent1"/>
                            </a:solidFill>
                            <a:latin typeface="Cambria Math" panose="02040503050406030204" pitchFamily="18" charset="0"/>
                            <a:ea typeface="Cambria Math" panose="02040503050406030204" pitchFamily="18" charset="0"/>
                          </a:rPr>
                          <m:t>∪</m:t>
                        </m:r>
                        <m:r>
                          <a:rPr lang="de-DE" b="1" i="1" smtClean="0">
                            <a:solidFill>
                              <a:schemeClr val="accent1"/>
                            </a:solidFill>
                            <a:latin typeface="Cambria Math" panose="02040503050406030204" pitchFamily="18" charset="0"/>
                            <a:ea typeface="Cambria Math" panose="02040503050406030204" pitchFamily="18" charset="0"/>
                          </a:rPr>
                          <m:t>𝒆</m:t>
                        </m:r>
                      </m:e>
                    </m:d>
                  </m:oMath>
                </a14:m>
                <a:endParaRPr lang="de-DE" dirty="0"/>
              </a:p>
              <a:p>
                <a:pPr lvl="3"/>
                <a:r>
                  <a:rPr lang="de-DE" dirty="0"/>
                  <a:t>Mit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𝒅</m:t>
                    </m:r>
                    <m:r>
                      <a:rPr lang="de-DE" i="1">
                        <a:solidFill>
                          <a:schemeClr val="tx1"/>
                        </a:solidFill>
                        <a:latin typeface="Cambria Math" panose="02040503050406030204" pitchFamily="18" charset="0"/>
                        <a:ea typeface="Cambria Math" panose="02040503050406030204" pitchFamily="18" charset="0"/>
                      </a:rPr>
                      <m:t>∪</m:t>
                    </m:r>
                    <m:r>
                      <a:rPr lang="de-DE" b="1" i="1" smtClean="0">
                        <a:solidFill>
                          <a:schemeClr val="tx1"/>
                        </a:solidFill>
                        <a:latin typeface="Cambria Math" panose="02040503050406030204" pitchFamily="18" charset="0"/>
                        <a:ea typeface="Cambria Math" panose="02040503050406030204" pitchFamily="18" charset="0"/>
                      </a:rPr>
                      <m:t>𝒆</m:t>
                    </m:r>
                  </m:oMath>
                </a14:m>
                <a:r>
                  <a:rPr lang="de-DE" dirty="0"/>
                  <a:t> als Evidenz setzt VE Aktionszuweisung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𝒅</m:t>
                    </m:r>
                  </m:oMath>
                </a14:m>
                <a:r>
                  <a:rPr lang="de-DE" dirty="0"/>
                  <a:t> mittels Absorption (stellt </a:t>
                </a:r>
                <a14:m>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𝑀</m:t>
                        </m:r>
                      </m:e>
                      <m:sub>
                        <m:r>
                          <a:rPr lang="de-DE" b="1" i="1" smtClean="0">
                            <a:solidFill>
                              <a:schemeClr val="tx1"/>
                            </a:solidFill>
                            <a:latin typeface="Cambria Math" panose="02040503050406030204" pitchFamily="18" charset="0"/>
                          </a:rPr>
                          <m:t>𝒅</m:t>
                        </m:r>
                      </m:sub>
                    </m:sSub>
                  </m:oMath>
                </a14:m>
                <a:r>
                  <a:rPr lang="de-DE" dirty="0"/>
                  <a:t> her) und absorbiert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𝒆</m:t>
                    </m:r>
                  </m:oMath>
                </a14:m>
                <a:r>
                  <a:rPr lang="de-DE" dirty="0"/>
                  <a:t> </a:t>
                </a:r>
              </a:p>
              <a:p>
                <a:pPr lvl="1"/>
                <a:r>
                  <a:rPr lang="de-DE" dirty="0"/>
                  <a:t>Berechne den erwarteten Nutzen durch Eliminierung von </a:t>
                </a:r>
                <a14:m>
                  <m:oMath xmlns:m="http://schemas.openxmlformats.org/officeDocument/2006/math">
                    <m:r>
                      <a:rPr lang="de-DE" b="1" i="1" smtClean="0">
                        <a:solidFill>
                          <a:schemeClr val="accent1"/>
                        </a:solidFill>
                        <a:latin typeface="Cambria Math" panose="02040503050406030204" pitchFamily="18" charset="0"/>
                        <a:ea typeface="Cambria Math" panose="02040503050406030204" pitchFamily="18" charset="0"/>
                      </a:rPr>
                      <m:t>𝑼</m:t>
                    </m:r>
                  </m:oMath>
                </a14:m>
                <a:r>
                  <a:rPr lang="de-DE" dirty="0">
                    <a:ea typeface="Cambria Math" panose="02040503050406030204" pitchFamily="18" charset="0"/>
                  </a:rPr>
                  <a:t>: </a:t>
                </a:r>
                <a:endParaRPr lang="de-DE" i="1" dirty="0">
                  <a:solidFill>
                    <a:schemeClr val="accent1"/>
                  </a:solidFill>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𝑒𝑢</m:t>
                      </m:r>
                      <m:d>
                        <m:dPr>
                          <m:ctrlPr>
                            <a:rPr lang="de-DE" i="1">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𝒆</m:t>
                          </m:r>
                          <m:r>
                            <a:rPr lang="de-DE" i="1">
                              <a:solidFill>
                                <a:schemeClr val="tx1"/>
                              </a:solidFill>
                              <a:latin typeface="Cambria Math" panose="02040503050406030204" pitchFamily="18" charset="0"/>
                            </a:rPr>
                            <m:t>,</m:t>
                          </m:r>
                          <m:r>
                            <a:rPr lang="de-DE" b="1" i="1" smtClean="0">
                              <a:solidFill>
                                <a:schemeClr val="tx1"/>
                              </a:solidFill>
                              <a:latin typeface="Cambria Math" panose="02040503050406030204" pitchFamily="18" charset="0"/>
                            </a:rPr>
                            <m:t>𝒅</m:t>
                          </m:r>
                        </m:e>
                      </m:d>
                      <m:r>
                        <a:rPr lang="de-DE" i="1">
                          <a:solidFill>
                            <a:schemeClr val="tx1"/>
                          </a:solidFill>
                          <a:latin typeface="Cambria Math" panose="02040503050406030204" pitchFamily="18" charset="0"/>
                        </a:rPr>
                        <m:t>=</m:t>
                      </m:r>
                      <m:nary>
                        <m:naryPr>
                          <m:chr m:val="∑"/>
                          <m:supHide m:val="on"/>
                          <m:ctrlPr>
                            <a:rPr lang="de-DE" i="1">
                              <a:solidFill>
                                <a:schemeClr val="tx1"/>
                              </a:solidFill>
                              <a:latin typeface="Cambria Math" panose="02040503050406030204" pitchFamily="18" charset="0"/>
                            </a:rPr>
                          </m:ctrlPr>
                        </m:naryPr>
                        <m:sub>
                          <m:r>
                            <m:rPr>
                              <m:brk m:alnAt="7"/>
                            </m:rPr>
                            <a:rPr lang="de-DE" b="1" i="1" smtClean="0">
                              <a:solidFill>
                                <a:schemeClr val="accent1"/>
                              </a:solidFill>
                              <a:latin typeface="Cambria Math" panose="02040503050406030204" pitchFamily="18" charset="0"/>
                            </a:rPr>
                            <m:t>𝒖</m:t>
                          </m:r>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𝑼</m:t>
                              </m:r>
                            </m:e>
                          </m:d>
                        </m:sub>
                        <m:sup/>
                        <m:e>
                          <m:r>
                            <a:rPr lang="de-DE" i="1" smtClean="0">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𝒖</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b="1" i="1" smtClean="0">
                              <a:solidFill>
                                <a:schemeClr val="tx1"/>
                              </a:solidFill>
                              <a:latin typeface="Cambria Math" panose="02040503050406030204" pitchFamily="18" charset="0"/>
                              <a:ea typeface="Cambria Math" panose="02040503050406030204" pitchFamily="18" charset="0"/>
                            </a:rPr>
                            <m:t>∙</m:t>
                          </m:r>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𝜙</m:t>
                              </m:r>
                            </m:e>
                            <m:sub>
                              <m:r>
                                <a:rPr lang="de-DE" b="0" i="1" smtClean="0">
                                  <a:solidFill>
                                    <a:schemeClr val="tx1"/>
                                  </a:solidFill>
                                  <a:latin typeface="Cambria Math" panose="02040503050406030204" pitchFamily="18" charset="0"/>
                                  <a:ea typeface="Cambria Math" panose="02040503050406030204" pitchFamily="18" charset="0"/>
                                </a:rPr>
                                <m:t>𝑈</m:t>
                              </m:r>
                            </m:sub>
                          </m:sSub>
                          <m:d>
                            <m:dPr>
                              <m:ctrlPr>
                                <a:rPr lang="de-DE" i="1" smtClean="0">
                                  <a:solidFill>
                                    <a:schemeClr val="tx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𝒖</m:t>
                              </m:r>
                            </m:e>
                          </m:d>
                        </m:e>
                      </m:nary>
                    </m:oMath>
                  </m:oMathPara>
                </a14:m>
                <a:endParaRPr lang="de-DE" dirty="0">
                  <a:solidFill>
                    <a:schemeClr val="tx1"/>
                  </a:solidFill>
                  <a:ea typeface="Cambria Math" panose="02040503050406030204" pitchFamily="18" charset="0"/>
                </a:endParaRPr>
              </a:p>
              <a:p>
                <a:pPr lvl="2"/>
                <a:r>
                  <a:rPr lang="de-DE" dirty="0"/>
                  <a:t>Mittels VE: Eliminiere verbleibende Zufallsvariablen in </a:t>
                </a:r>
                <a14:m>
                  <m:oMath xmlns:m="http://schemas.openxmlformats.org/officeDocument/2006/math">
                    <m:r>
                      <a:rPr lang="de-DE" b="0" i="1" smtClean="0">
                        <a:latin typeface="Cambria Math" panose="02040503050406030204" pitchFamily="18" charset="0"/>
                      </a:rPr>
                      <m:t>𝑀</m:t>
                    </m:r>
                  </m:oMath>
                </a14:m>
                <a:endParaRPr lang="de-DE" dirty="0"/>
              </a:p>
              <a:p>
                <a:pPr lvl="3"/>
                <a:r>
                  <a:rPr lang="de-DE" dirty="0"/>
                  <a:t>Ergebnis: Leerer Faktor, der auf einen einzigen Wert abbildet (</a:t>
                </a:r>
                <a14:m>
                  <m:oMath xmlns:m="http://schemas.openxmlformats.org/officeDocument/2006/math">
                    <m:r>
                      <a:rPr lang="de-DE" i="1" smtClean="0">
                        <a:latin typeface="Cambria Math" panose="02040503050406030204" pitchFamily="18" charset="0"/>
                      </a:rPr>
                      <m:t>𝑈</m:t>
                    </m:r>
                  </m:oMath>
                </a14:m>
                <a:r>
                  <a:rPr lang="de-DE" dirty="0"/>
                  <a:t>), welcher den erwarteten Nutzen darstellt</a:t>
                </a:r>
              </a:p>
              <a:p>
                <a:endParaRPr lang="de-DE" dirty="0"/>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idx="1"/>
              </p:nvPr>
            </p:nvSpPr>
            <p:spPr>
              <a:blipFill>
                <a:blip r:embed="rId2"/>
                <a:stretch>
                  <a:fillRect l="-1435" t="-2687" b="-20299"/>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BCCBC106-3279-AF49-BF59-0B669D6D42F9}"/>
              </a:ext>
            </a:extLst>
          </p:cNvPr>
          <p:cNvSpPr>
            <a:spLocks noGrp="1"/>
          </p:cNvSpPr>
          <p:nvPr>
            <p:ph type="sldNum" sz="quarter" idx="4"/>
          </p:nvPr>
        </p:nvSpPr>
        <p:spPr/>
        <p:txBody>
          <a:bodyPr/>
          <a:lstStyle/>
          <a:p>
            <a:fld id="{67C9959E-8E6B-B04C-9955-EA096F41CA7A}" type="slidenum">
              <a:rPr lang="de-DE" smtClean="0"/>
              <a:t>47</a:t>
            </a:fld>
            <a:endParaRPr lang="de-DE" dirty="0"/>
          </a:p>
        </p:txBody>
      </p:sp>
      <p:sp>
        <p:nvSpPr>
          <p:cNvPr id="6" name="Date Placeholder 5">
            <a:extLst>
              <a:ext uri="{FF2B5EF4-FFF2-40B4-BE49-F238E27FC236}">
                <a16:creationId xmlns:a16="http://schemas.microsoft.com/office/drawing/2014/main" id="{F19A3539-6BF6-C24D-B9A3-13B90453F51F}"/>
              </a:ext>
            </a:extLst>
          </p:cNvPr>
          <p:cNvSpPr>
            <a:spLocks noGrp="1"/>
          </p:cNvSpPr>
          <p:nvPr>
            <p:ph type="dt" sz="half" idx="2"/>
          </p:nvPr>
        </p:nvSpPr>
        <p:spPr/>
        <p:txBody>
          <a:bodyPr/>
          <a:lstStyle/>
          <a:p>
            <a:r>
              <a:rPr lang="de-DE" dirty="0"/>
              <a:t>Entscheidungstheorie</a:t>
            </a:r>
          </a:p>
        </p:txBody>
      </p:sp>
      <p:sp>
        <p:nvSpPr>
          <p:cNvPr id="7" name="Footer Placeholder 6">
            <a:extLst>
              <a:ext uri="{FF2B5EF4-FFF2-40B4-BE49-F238E27FC236}">
                <a16:creationId xmlns:a16="http://schemas.microsoft.com/office/drawing/2014/main" id="{3BE50FD0-F60B-8042-90FA-28792B8C3DBC}"/>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113624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Gegeben ein Entscheidungsmodell </a:t>
                </a:r>
                <a14:m>
                  <m:oMath xmlns:m="http://schemas.openxmlformats.org/officeDocument/2006/math">
                    <m:r>
                      <a:rPr lang="de-DE" b="0" i="1" smtClean="0">
                        <a:latin typeface="Cambria Math" panose="02040503050406030204" pitchFamily="18" charset="0"/>
                      </a:rPr>
                      <m:t>𝑀</m:t>
                    </m:r>
                  </m:oMath>
                </a14:m>
                <a:r>
                  <a:rPr lang="de-DE" dirty="0"/>
                  <a:t> und Evidenz </a:t>
                </a:r>
                <a14:m>
                  <m:oMath xmlns:m="http://schemas.openxmlformats.org/officeDocument/2006/math">
                    <m:r>
                      <a:rPr lang="de-DE" b="1" i="1" smtClean="0">
                        <a:latin typeface="Cambria Math" panose="02040503050406030204" pitchFamily="18" charset="0"/>
                      </a:rPr>
                      <m:t>𝒆</m:t>
                    </m:r>
                  </m:oMath>
                </a14:m>
                <a:r>
                  <a:rPr lang="de-DE" dirty="0"/>
                  <a:t> über Zufallsvariablen </a:t>
                </a:r>
                <a14:m>
                  <m:oMath xmlns:m="http://schemas.openxmlformats.org/officeDocument/2006/math">
                    <m:r>
                      <a:rPr lang="de-DE" b="1" i="1" smtClean="0">
                        <a:latin typeface="Cambria Math" panose="02040503050406030204" pitchFamily="18" charset="0"/>
                      </a:rPr>
                      <m:t>𝑹</m:t>
                    </m:r>
                    <m:r>
                      <a:rPr lang="de-DE" b="0" i="1" smtClean="0">
                        <a:latin typeface="Cambria Math" panose="02040503050406030204" pitchFamily="18" charset="0"/>
                      </a:rPr>
                      <m:t>=</m:t>
                    </m:r>
                    <m:r>
                      <a:rPr lang="de-DE" b="1" i="1" smtClean="0">
                        <a:latin typeface="Cambria Math" panose="02040503050406030204" pitchFamily="18" charset="0"/>
                      </a:rPr>
                      <m:t>𝑽</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𝑫</m:t>
                    </m:r>
                  </m:oMath>
                </a14:m>
                <a:endParaRPr lang="de-DE" b="1" dirty="0"/>
              </a:p>
              <a:p>
                <a:r>
                  <a:rPr lang="de-DE" dirty="0"/>
                  <a:t>Problem des maximalen erwarteten Nutzens (</a:t>
                </a:r>
                <a:r>
                  <a:rPr lang="de-DE" i="1" dirty="0">
                    <a:solidFill>
                      <a:schemeClr val="accent1"/>
                    </a:solidFill>
                  </a:rPr>
                  <a:t>maximum expected utility</a:t>
                </a:r>
                <a:r>
                  <a:rPr lang="de-DE" dirty="0">
                    <a:solidFill>
                      <a:schemeClr val="accent1"/>
                    </a:solidFill>
                  </a:rPr>
                  <a:t>, MEU, </a:t>
                </a:r>
                <a:r>
                  <a:rPr lang="de-DE" i="1" dirty="0">
                    <a:solidFill>
                      <a:schemeClr val="accent1"/>
                    </a:solidFill>
                  </a:rPr>
                  <a:t>problem</a:t>
                </a:r>
                <a:r>
                  <a:rPr lang="de-DE" dirty="0"/>
                  <a:t>)</a:t>
                </a:r>
              </a:p>
              <a:p>
                <a:pPr lvl="1"/>
                <a:r>
                  <a:rPr lang="de-DE" dirty="0"/>
                  <a:t>Finde die Aktionszuweisung, welche den höchsten erwarteten Nutzen in </a:t>
                </a:r>
                <a14:m>
                  <m:oMath xmlns:m="http://schemas.openxmlformats.org/officeDocument/2006/math">
                    <m:r>
                      <a:rPr lang="de-DE" b="0" i="1" smtClean="0">
                        <a:latin typeface="Cambria Math" panose="02040503050406030204" pitchFamily="18" charset="0"/>
                      </a:rPr>
                      <m:t>𝑀</m:t>
                    </m:r>
                  </m:oMath>
                </a14:m>
                <a:r>
                  <a:rPr lang="de-DE" dirty="0"/>
                  <a:t> hat</a:t>
                </a:r>
              </a:p>
              <a:p>
                <a:pPr lvl="1"/>
                <a:r>
                  <a:rPr lang="de-DE" dirty="0"/>
                  <a:t>Formal:</a:t>
                </a:r>
              </a:p>
              <a:p>
                <a:pPr lvl="3"/>
                <a:endParaRPr lang="de-DE" dirty="0"/>
              </a:p>
              <a:p>
                <a:pPr lvl="3"/>
                <a:endParaRPr lang="de-DE" dirty="0"/>
              </a:p>
              <a:p>
                <a:pPr lvl="3"/>
                <a:endParaRPr lang="de-DE" dirty="0"/>
              </a:p>
              <a:p>
                <a:pPr lvl="3"/>
                <a:endParaRPr lang="de-DE" dirty="0"/>
              </a:p>
              <a:p>
                <a:pPr lvl="2"/>
                <a:r>
                  <a:rPr lang="de-DE" dirty="0"/>
                  <a:t>Alternative Schreibweise:</a:t>
                </a:r>
              </a:p>
              <a:p>
                <a:pPr marL="533400" lvl="2" indent="0">
                  <a:buNone/>
                </a:pPr>
                <a14:m>
                  <m:oMathPara xmlns:m="http://schemas.openxmlformats.org/officeDocument/2006/math">
                    <m:oMathParaPr>
                      <m:jc m:val="centerGroup"/>
                    </m:oMathParaPr>
                    <m:oMath xmlns:m="http://schemas.openxmlformats.org/officeDocument/2006/math">
                      <m:func>
                        <m:funcPr>
                          <m:ctrlPr>
                            <a:rPr lang="de-DE" i="1" smtClean="0">
                              <a:solidFill>
                                <a:schemeClr val="tx1"/>
                              </a:solidFill>
                              <a:latin typeface="Cambria Math" panose="02040503050406030204" pitchFamily="18" charset="0"/>
                            </a:rPr>
                          </m:ctrlPr>
                        </m:funcPr>
                        <m:fName>
                          <m:r>
                            <m:rPr>
                              <m:sty m:val="p"/>
                            </m:rPr>
                            <a:rPr lang="de-DE" smtClean="0">
                              <a:solidFill>
                                <a:schemeClr val="tx1"/>
                              </a:solidFill>
                              <a:latin typeface="Cambria Math" panose="02040503050406030204" pitchFamily="18" charset="0"/>
                            </a:rPr>
                            <m:t>meu</m:t>
                          </m:r>
                        </m:fName>
                        <m:e>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𝑀</m:t>
                              </m:r>
                            </m:e>
                            <m:e>
                              <m:r>
                                <a:rPr lang="de-DE" b="1" i="1">
                                  <a:solidFill>
                                    <a:schemeClr val="tx1"/>
                                  </a:solidFill>
                                  <a:latin typeface="Cambria Math" panose="02040503050406030204" pitchFamily="18" charset="0"/>
                                </a:rPr>
                                <m:t>𝒆</m:t>
                              </m:r>
                            </m:e>
                          </m:d>
                        </m:e>
                      </m:func>
                      <m:r>
                        <a:rPr lang="de-DE" i="1" smtClean="0">
                          <a:solidFill>
                            <a:schemeClr val="tx1"/>
                          </a:solidFill>
                          <a:latin typeface="Cambria Math" panose="02040503050406030204" pitchFamily="18" charset="0"/>
                        </a:rPr>
                        <m:t>=</m:t>
                      </m:r>
                      <m:d>
                        <m:dPr>
                          <m:ctrlPr>
                            <a:rPr lang="de-DE" i="1" smtClean="0">
                              <a:solidFill>
                                <a:schemeClr val="tx1"/>
                              </a:solidFill>
                              <a:latin typeface="Cambria Math" panose="02040503050406030204" pitchFamily="18" charset="0"/>
                            </a:rPr>
                          </m:ctrlPr>
                        </m:dPr>
                        <m:e>
                          <m:func>
                            <m:funcPr>
                              <m:ctrlPr>
                                <a:rPr lang="de-DE" i="1" smtClean="0">
                                  <a:solidFill>
                                    <a:schemeClr val="tx1"/>
                                  </a:solidFill>
                                  <a:latin typeface="Cambria Math" panose="02040503050406030204" pitchFamily="18" charset="0"/>
                                </a:rPr>
                              </m:ctrlPr>
                            </m:funcPr>
                            <m:fName>
                              <m:limLow>
                                <m:limLowPr>
                                  <m:ctrlPr>
                                    <a:rPr lang="de-DE" i="1" smtClean="0">
                                      <a:solidFill>
                                        <a:schemeClr val="tx1"/>
                                      </a:solidFill>
                                      <a:latin typeface="Cambria Math" panose="02040503050406030204" pitchFamily="18" charset="0"/>
                                    </a:rPr>
                                  </m:ctrlPr>
                                </m:limLowPr>
                                <m:e>
                                  <m:r>
                                    <m:rPr>
                                      <m:sty m:val="p"/>
                                    </m:rPr>
                                    <a:rPr lang="de-DE" smtClean="0">
                                      <a:solidFill>
                                        <a:schemeClr val="tx1"/>
                                      </a:solidFill>
                                      <a:latin typeface="Cambria Math" panose="02040503050406030204" pitchFamily="18" charset="0"/>
                                    </a:rPr>
                                    <m:t>argmax</m:t>
                                  </m:r>
                                </m:e>
                                <m:lim>
                                  <m:r>
                                    <a:rPr lang="de-DE" b="1" i="1">
                                      <a:solidFill>
                                        <a:schemeClr val="tx1"/>
                                      </a:solidFill>
                                      <a:latin typeface="Cambria Math" panose="02040503050406030204" pitchFamily="18" charset="0"/>
                                    </a:rPr>
                                    <m:t>𝒅</m:t>
                                  </m:r>
                                  <m:r>
                                    <a:rPr lang="de-DE" i="1" smtClean="0">
                                      <a:solidFill>
                                        <a:schemeClr val="tx1"/>
                                      </a:solidFill>
                                      <a:latin typeface="Cambria Math" panose="02040503050406030204" pitchFamily="18" charset="0"/>
                                      <a:ea typeface="Cambria Math" panose="02040503050406030204" pitchFamily="18" charset="0"/>
                                    </a:rPr>
                                    <m:t>∈</m:t>
                                  </m:r>
                                  <m:r>
                                    <m:rPr>
                                      <m:sty m:val="p"/>
                                    </m:rPr>
                                    <a:rPr lang="de-DE">
                                      <a:solidFill>
                                        <a:schemeClr val="tx1"/>
                                      </a:solidFill>
                                      <a:latin typeface="Cambria Math" panose="02040503050406030204" pitchFamily="18" charset="0"/>
                                      <a:ea typeface="Cambria Math" panose="02040503050406030204" pitchFamily="18" charset="0"/>
                                    </a:rPr>
                                    <m:t>Val</m:t>
                                  </m:r>
                                  <m:d>
                                    <m:dPr>
                                      <m:ctrlPr>
                                        <a:rPr lang="de-DE" i="1" smtClean="0">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ea typeface="Cambria Math" panose="02040503050406030204" pitchFamily="18" charset="0"/>
                                        </a:rPr>
                                        <m:t>𝑫</m:t>
                                      </m:r>
                                    </m:e>
                                  </m:d>
                                </m:lim>
                              </m:limLow>
                            </m:fName>
                            <m:e>
                              <m:r>
                                <a:rPr lang="de-DE" i="1" smtClean="0">
                                  <a:solidFill>
                                    <a:schemeClr val="tx1"/>
                                  </a:solidFill>
                                  <a:latin typeface="Cambria Math" panose="02040503050406030204" pitchFamily="18" charset="0"/>
                                </a:rPr>
                                <m:t>𝑒𝑢</m:t>
                              </m:r>
                              <m:d>
                                <m:dPr>
                                  <m:ctrlPr>
                                    <a:rPr lang="de-DE" i="1" smtClean="0">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𝒆</m:t>
                                  </m:r>
                                  <m:r>
                                    <a:rPr lang="de-DE" i="1" smtClean="0">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𝒅</m:t>
                                  </m:r>
                                </m:e>
                              </m:d>
                            </m:e>
                          </m:func>
                          <m:r>
                            <a:rPr lang="de-DE" i="1">
                              <a:solidFill>
                                <a:schemeClr val="tx1"/>
                              </a:solidFill>
                              <a:latin typeface="Cambria Math" panose="02040503050406030204" pitchFamily="18" charset="0"/>
                            </a:rPr>
                            <m:t>,</m:t>
                          </m:r>
                          <m:func>
                            <m:funcPr>
                              <m:ctrlPr>
                                <a:rPr lang="de-DE" i="1" smtClean="0">
                                  <a:solidFill>
                                    <a:schemeClr val="tx1"/>
                                  </a:solidFill>
                                  <a:latin typeface="Cambria Math" panose="02040503050406030204" pitchFamily="18" charset="0"/>
                                </a:rPr>
                              </m:ctrlPr>
                            </m:funcPr>
                            <m:fName>
                              <m:limLow>
                                <m:limLowPr>
                                  <m:ctrlPr>
                                    <a:rPr lang="de-DE" i="1" smtClean="0">
                                      <a:solidFill>
                                        <a:schemeClr val="tx1"/>
                                      </a:solidFill>
                                      <a:latin typeface="Cambria Math" panose="02040503050406030204" pitchFamily="18" charset="0"/>
                                    </a:rPr>
                                  </m:ctrlPr>
                                </m:limLowPr>
                                <m:e>
                                  <m:r>
                                    <m:rPr>
                                      <m:sty m:val="p"/>
                                    </m:rPr>
                                    <a:rPr lang="de-DE" smtClean="0">
                                      <a:solidFill>
                                        <a:schemeClr val="tx1"/>
                                      </a:solidFill>
                                      <a:latin typeface="Cambria Math" panose="02040503050406030204" pitchFamily="18" charset="0"/>
                                    </a:rPr>
                                    <m:t>max</m:t>
                                  </m:r>
                                </m:e>
                                <m:lim>
                                  <m:r>
                                    <a:rPr lang="de-DE" b="1" i="1">
                                      <a:solidFill>
                                        <a:schemeClr val="tx1"/>
                                      </a:solidFill>
                                      <a:latin typeface="Cambria Math" panose="02040503050406030204" pitchFamily="18" charset="0"/>
                                    </a:rPr>
                                    <m:t>𝒅</m:t>
                                  </m:r>
                                  <m:r>
                                    <a:rPr lang="de-DE" i="1" smtClean="0">
                                      <a:solidFill>
                                        <a:schemeClr val="tx1"/>
                                      </a:solidFill>
                                      <a:latin typeface="Cambria Math" panose="02040503050406030204" pitchFamily="18" charset="0"/>
                                      <a:ea typeface="Cambria Math" panose="02040503050406030204" pitchFamily="18" charset="0"/>
                                    </a:rPr>
                                    <m:t>∈</m:t>
                                  </m:r>
                                  <m:r>
                                    <m:rPr>
                                      <m:sty m:val="p"/>
                                    </m:rPr>
                                    <a:rPr lang="de-DE">
                                      <a:solidFill>
                                        <a:schemeClr val="tx1"/>
                                      </a:solidFill>
                                      <a:latin typeface="Cambria Math" panose="02040503050406030204" pitchFamily="18" charset="0"/>
                                      <a:ea typeface="Cambria Math" panose="02040503050406030204" pitchFamily="18" charset="0"/>
                                    </a:rPr>
                                    <m:t>Val</m:t>
                                  </m:r>
                                  <m:d>
                                    <m:dPr>
                                      <m:ctrlPr>
                                        <a:rPr lang="de-DE" i="1" smtClean="0">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ea typeface="Cambria Math" panose="02040503050406030204" pitchFamily="18" charset="0"/>
                                        </a:rPr>
                                        <m:t>𝑫</m:t>
                                      </m:r>
                                    </m:e>
                                  </m:d>
                                </m:lim>
                              </m:limLow>
                            </m:fName>
                            <m:e>
                              <m:r>
                                <a:rPr lang="de-DE" i="1" smtClean="0">
                                  <a:solidFill>
                                    <a:schemeClr val="tx1"/>
                                  </a:solidFill>
                                  <a:latin typeface="Cambria Math" panose="02040503050406030204" pitchFamily="18" charset="0"/>
                                </a:rPr>
                                <m:t>𝑒𝑢</m:t>
                              </m:r>
                              <m:d>
                                <m:dPr>
                                  <m:ctrlPr>
                                    <a:rPr lang="de-DE" i="1" smtClean="0">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𝒆</m:t>
                                  </m:r>
                                  <m:r>
                                    <a:rPr lang="de-DE" i="1" smtClean="0">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𝒅</m:t>
                                  </m:r>
                                </m:e>
                              </m:d>
                            </m:e>
                          </m:func>
                        </m:e>
                      </m:d>
                    </m:oMath>
                  </m:oMathPara>
                </a14:m>
                <a:endParaRPr lang="de-DE" dirty="0"/>
              </a:p>
              <a:p>
                <a:pPr lvl="1"/>
                <a:r>
                  <a:rPr lang="de-DE" dirty="0"/>
                  <a:t>Für eine exakte Lösung von </a:t>
                </a:r>
                <a14:m>
                  <m:oMath xmlns:m="http://schemas.openxmlformats.org/officeDocument/2006/math">
                    <m:func>
                      <m:funcPr>
                        <m:ctrlPr>
                          <a:rPr lang="de-DE" i="1">
                            <a:latin typeface="Cambria Math" panose="02040503050406030204" pitchFamily="18" charset="0"/>
                          </a:rPr>
                        </m:ctrlPr>
                      </m:funcPr>
                      <m:fName>
                        <m:r>
                          <m:rPr>
                            <m:sty m:val="p"/>
                          </m:rPr>
                          <a:rPr lang="de-DE">
                            <a:latin typeface="Cambria Math" panose="02040503050406030204" pitchFamily="18" charset="0"/>
                          </a:rPr>
                          <m:t>meu</m:t>
                        </m:r>
                      </m:fName>
                      <m:e>
                        <m:d>
                          <m:dPr>
                            <m:ctrlPr>
                              <a:rPr lang="de-DE" i="1">
                                <a:latin typeface="Cambria Math" panose="02040503050406030204" pitchFamily="18" charset="0"/>
                              </a:rPr>
                            </m:ctrlPr>
                          </m:dPr>
                          <m:e>
                            <m:r>
                              <a:rPr lang="de-DE" i="1">
                                <a:latin typeface="Cambria Math" panose="02040503050406030204" pitchFamily="18" charset="0"/>
                              </a:rPr>
                              <m:t>𝑀</m:t>
                            </m:r>
                          </m:e>
                          <m:e>
                            <m:r>
                              <a:rPr lang="de-DE" b="1" i="1">
                                <a:latin typeface="Cambria Math" panose="02040503050406030204" pitchFamily="18" charset="0"/>
                              </a:rPr>
                              <m:t>𝒆</m:t>
                            </m:r>
                          </m:e>
                        </m:d>
                      </m:e>
                    </m:func>
                  </m:oMath>
                </a14:m>
                <a:r>
                  <a:rPr lang="de-DE" dirty="0"/>
                  <a:t> muss ein Algorithmus durch </a:t>
                </a:r>
                <a:r>
                  <a:rPr lang="de-DE" dirty="0">
                    <a:solidFill>
                      <a:srgbClr val="FFC000"/>
                    </a:solidFill>
                  </a:rPr>
                  <a:t>alle</a:t>
                </a:r>
                <a:r>
                  <a:rPr lang="de-DE" dirty="0"/>
                  <a:t> </a:t>
                </a:r>
                <a14:m>
                  <m:oMath xmlns:m="http://schemas.openxmlformats.org/officeDocument/2006/math">
                    <m:r>
                      <a:rPr lang="de-DE" b="1" i="1" smtClean="0">
                        <a:solidFill>
                          <a:schemeClr val="tx1"/>
                        </a:solidFill>
                        <a:latin typeface="Cambria Math" panose="02040503050406030204" pitchFamily="18" charset="0"/>
                      </a:rPr>
                      <m:t>𝒅</m:t>
                    </m:r>
                    <m:r>
                      <a:rPr lang="de-DE" i="1">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Val</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𝑫</m:t>
                        </m:r>
                      </m:e>
                    </m:d>
                  </m:oMath>
                </a14:m>
                <a:endParaRPr lang="de-DE" dirty="0"/>
              </a:p>
              <a:p>
                <a:pPr lvl="2"/>
                <a:r>
                  <a:rPr lang="de-DE" dirty="0"/>
                  <a:t>Größe von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de-DE" dirty="0"/>
                  <a:t> exponentiell in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endParaRPr lang="de-DE" b="1" dirty="0"/>
              </a:p>
              <a:p>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687" b="-1791"/>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48</a:t>
            </a:fld>
            <a:endParaRPr lang="de-DE"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9A7C0EC-ACD1-AE42-9BFC-8D3DA2A0AFA0}"/>
                  </a:ext>
                </a:extLst>
              </p:cNvPr>
              <p:cNvSpPr/>
              <p:nvPr/>
            </p:nvSpPr>
            <p:spPr>
              <a:xfrm>
                <a:off x="1520215" y="3066803"/>
                <a:ext cx="4159569" cy="11517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sz="2200" i="1" smtClean="0">
                              <a:solidFill>
                                <a:schemeClr val="accent1"/>
                              </a:solidFill>
                              <a:latin typeface="Cambria Math" panose="02040503050406030204" pitchFamily="18" charset="0"/>
                            </a:rPr>
                          </m:ctrlPr>
                        </m:funcPr>
                        <m:fName>
                          <m:r>
                            <m:rPr>
                              <m:sty m:val="p"/>
                            </m:rPr>
                            <a:rPr lang="de-DE" sz="2200">
                              <a:solidFill>
                                <a:schemeClr val="accent1"/>
                              </a:solidFill>
                              <a:latin typeface="Cambria Math" panose="02040503050406030204" pitchFamily="18" charset="0"/>
                            </a:rPr>
                            <m:t>meu</m:t>
                          </m:r>
                        </m:fName>
                        <m:e>
                          <m:d>
                            <m:dPr>
                              <m:ctrlPr>
                                <a:rPr lang="de-DE" sz="2200" b="0" i="1" smtClean="0">
                                  <a:solidFill>
                                    <a:schemeClr val="accent1"/>
                                  </a:solidFill>
                                  <a:latin typeface="Cambria Math" panose="02040503050406030204" pitchFamily="18" charset="0"/>
                                </a:rPr>
                              </m:ctrlPr>
                            </m:dPr>
                            <m:e>
                              <m:r>
                                <a:rPr lang="de-DE" sz="2200" b="0" i="1" smtClean="0">
                                  <a:solidFill>
                                    <a:schemeClr val="accent1"/>
                                  </a:solidFill>
                                  <a:latin typeface="Cambria Math" panose="02040503050406030204" pitchFamily="18" charset="0"/>
                                </a:rPr>
                                <m:t>𝑀</m:t>
                              </m:r>
                            </m:e>
                            <m:e>
                              <m:r>
                                <a:rPr lang="de-DE" sz="2200" b="1" i="1" smtClean="0">
                                  <a:solidFill>
                                    <a:schemeClr val="accent1"/>
                                  </a:solidFill>
                                  <a:latin typeface="Cambria Math" panose="02040503050406030204" pitchFamily="18" charset="0"/>
                                </a:rPr>
                                <m:t>𝒆</m:t>
                              </m:r>
                            </m:e>
                          </m:d>
                        </m:e>
                      </m:func>
                      <m:r>
                        <a:rPr lang="de-DE" sz="2200" i="1">
                          <a:solidFill>
                            <a:schemeClr val="accent1"/>
                          </a:solidFill>
                          <a:latin typeface="Cambria Math" panose="02040503050406030204" pitchFamily="18" charset="0"/>
                        </a:rPr>
                        <m:t>=</m:t>
                      </m:r>
                      <m:d>
                        <m:dPr>
                          <m:ctrlPr>
                            <a:rPr lang="de-DE" sz="2200" i="1">
                              <a:solidFill>
                                <a:schemeClr val="accent1"/>
                              </a:solidFill>
                              <a:latin typeface="Cambria Math" panose="02040503050406030204" pitchFamily="18" charset="0"/>
                            </a:rPr>
                          </m:ctrlPr>
                        </m:dPr>
                        <m:e>
                          <m:sSup>
                            <m:sSupPr>
                              <m:ctrlPr>
                                <a:rPr lang="de-DE" sz="2200"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smtClean="0">
                                  <a:solidFill>
                                    <a:schemeClr val="accent1"/>
                                  </a:solidFill>
                                  <a:latin typeface="Cambria Math" panose="02040503050406030204" pitchFamily="18" charset="0"/>
                                </a:rPr>
                                <m:t>𝒆</m:t>
                              </m:r>
                              <m:r>
                                <a:rPr lang="de-DE" sz="2200" b="1" i="1">
                                  <a:solidFill>
                                    <a:schemeClr val="accent1"/>
                                  </a:solidFill>
                                  <a:latin typeface="Cambria Math" panose="02040503050406030204" pitchFamily="18" charset="0"/>
                                </a:rPr>
                                <m:t>,</m:t>
                              </m:r>
                              <m:sSup>
                                <m:sSupPr>
                                  <m:ctrlPr>
                                    <a:rPr lang="de-DE" sz="2200" b="1"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b="1" i="1">
                                      <a:solidFill>
                                        <a:schemeClr val="accent1"/>
                                      </a:solidFill>
                                      <a:latin typeface="Cambria Math" panose="02040503050406030204" pitchFamily="18" charset="0"/>
                                    </a:rPr>
                                    <m:t>∗</m:t>
                                  </m:r>
                                </m:sup>
                              </m:sSup>
                            </m:e>
                          </m:d>
                        </m:e>
                      </m:d>
                    </m:oMath>
                  </m:oMathPara>
                </a14:m>
                <a:endParaRPr lang="de-DE" sz="2200" i="1" dirty="0">
                  <a:solidFill>
                    <a:schemeClr val="accent1"/>
                  </a:solidFill>
                  <a:latin typeface="Cambria Math" panose="02040503050406030204" pitchFamily="18" charset="0"/>
                </a:endParaRPr>
              </a:p>
              <a:p>
                <a:endParaRPr lang="de-DE" sz="90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sz="2200"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func>
                        <m:funcPr>
                          <m:ctrlPr>
                            <a:rPr lang="de-DE" sz="2200" i="1">
                              <a:solidFill>
                                <a:schemeClr val="accent1"/>
                              </a:solidFill>
                              <a:latin typeface="Cambria Math" panose="02040503050406030204" pitchFamily="18" charset="0"/>
                            </a:rPr>
                          </m:ctrlPr>
                        </m:funcPr>
                        <m:fName>
                          <m:limLow>
                            <m:limLowPr>
                              <m:ctrlPr>
                                <a:rPr lang="de-DE" sz="2200" i="1">
                                  <a:solidFill>
                                    <a:schemeClr val="accent1"/>
                                  </a:solidFill>
                                  <a:latin typeface="Cambria Math" panose="02040503050406030204" pitchFamily="18" charset="0"/>
                                </a:rPr>
                              </m:ctrlPr>
                            </m:limLowPr>
                            <m:e>
                              <m:r>
                                <m:rPr>
                                  <m:sty m:val="p"/>
                                </m:rPr>
                                <a:rPr lang="de-DE" sz="2200">
                                  <a:solidFill>
                                    <a:schemeClr val="accent1"/>
                                  </a:solidFill>
                                  <a:latin typeface="Cambria Math" panose="02040503050406030204" pitchFamily="18" charset="0"/>
                                </a:rPr>
                                <m:t>arg</m:t>
                              </m:r>
                              <m:r>
                                <a:rPr lang="de-DE" sz="2200" b="0" i="0" smtClean="0">
                                  <a:solidFill>
                                    <a:schemeClr val="accent1"/>
                                  </a:solidFill>
                                  <a:latin typeface="Cambria Math" panose="02040503050406030204" pitchFamily="18" charset="0"/>
                                </a:rPr>
                                <m:t> </m:t>
                              </m:r>
                              <m:r>
                                <m:rPr>
                                  <m:sty m:val="p"/>
                                </m:rPr>
                                <a:rPr lang="de-DE" sz="2200">
                                  <a:solidFill>
                                    <a:schemeClr val="accent1"/>
                                  </a:solidFill>
                                  <a:latin typeface="Cambria Math" panose="02040503050406030204" pitchFamily="18" charset="0"/>
                                </a:rPr>
                                <m:t>max</m:t>
                              </m:r>
                            </m:e>
                            <m:lim>
                              <m:r>
                                <a:rPr lang="de-DE" sz="2200" b="1" i="1" smtClean="0">
                                  <a:solidFill>
                                    <a:schemeClr val="accent1"/>
                                  </a:solidFill>
                                  <a:latin typeface="Cambria Math" panose="02040503050406030204" pitchFamily="18" charset="0"/>
                                </a:rPr>
                                <m:t>𝒅</m:t>
                              </m:r>
                              <m:r>
                                <a:rPr lang="de-DE" sz="2200" i="1">
                                  <a:solidFill>
                                    <a:schemeClr val="accent1"/>
                                  </a:solidFill>
                                  <a:latin typeface="Cambria Math" panose="02040503050406030204" pitchFamily="18" charset="0"/>
                                  <a:ea typeface="Cambria Math" panose="02040503050406030204" pitchFamily="18" charset="0"/>
                                </a:rPr>
                                <m:t>∈</m:t>
                              </m:r>
                              <m:r>
                                <m:rPr>
                                  <m:sty m:val="p"/>
                                </m:rPr>
                                <a:rPr lang="de-DE" sz="2200" b="0" i="0" smtClean="0">
                                  <a:solidFill>
                                    <a:schemeClr val="accent1"/>
                                  </a:solidFill>
                                  <a:latin typeface="Cambria Math" panose="02040503050406030204" pitchFamily="18" charset="0"/>
                                  <a:ea typeface="Cambria Math" panose="02040503050406030204" pitchFamily="18" charset="0"/>
                                </a:rPr>
                                <m:t>Val</m:t>
                              </m:r>
                              <m:d>
                                <m:dPr>
                                  <m:ctrlPr>
                                    <a:rPr lang="de-DE" sz="2200" i="1">
                                      <a:solidFill>
                                        <a:schemeClr val="accent1"/>
                                      </a:solidFill>
                                      <a:latin typeface="Cambria Math" panose="02040503050406030204" pitchFamily="18" charset="0"/>
                                      <a:ea typeface="Cambria Math" panose="02040503050406030204" pitchFamily="18" charset="0"/>
                                    </a:rPr>
                                  </m:ctrlPr>
                                </m:dPr>
                                <m:e>
                                  <m:r>
                                    <a:rPr lang="de-DE" sz="2200" b="1" i="1" smtClean="0">
                                      <a:solidFill>
                                        <a:schemeClr val="accent1"/>
                                      </a:solidFill>
                                      <a:latin typeface="Cambria Math" panose="02040503050406030204" pitchFamily="18" charset="0"/>
                                      <a:ea typeface="Cambria Math" panose="02040503050406030204" pitchFamily="18" charset="0"/>
                                    </a:rPr>
                                    <m:t>𝑫</m:t>
                                  </m:r>
                                </m:e>
                              </m:d>
                            </m:lim>
                          </m:limLow>
                        </m:fName>
                        <m:e>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smtClean="0">
                                  <a:solidFill>
                                    <a:schemeClr val="accent1"/>
                                  </a:solidFill>
                                  <a:latin typeface="Cambria Math" panose="02040503050406030204" pitchFamily="18" charset="0"/>
                                </a:rPr>
                                <m:t>𝒆</m:t>
                              </m:r>
                              <m:r>
                                <a:rPr lang="de-DE" sz="2200" i="1">
                                  <a:solidFill>
                                    <a:schemeClr val="accent1"/>
                                  </a:solidFill>
                                  <a:latin typeface="Cambria Math" panose="02040503050406030204" pitchFamily="18" charset="0"/>
                                </a:rPr>
                                <m:t>,</m:t>
                              </m:r>
                              <m:r>
                                <a:rPr lang="de-DE" sz="2200" b="1" i="1" smtClean="0">
                                  <a:solidFill>
                                    <a:schemeClr val="accent1"/>
                                  </a:solidFill>
                                  <a:latin typeface="Cambria Math" panose="02040503050406030204" pitchFamily="18" charset="0"/>
                                </a:rPr>
                                <m:t>𝒅</m:t>
                              </m:r>
                            </m:e>
                          </m:d>
                        </m:e>
                      </m:func>
                    </m:oMath>
                  </m:oMathPara>
                </a14:m>
                <a:endParaRPr lang="de-DE" sz="2200" dirty="0"/>
              </a:p>
            </p:txBody>
          </p:sp>
        </mc:Choice>
        <mc:Fallback xmlns="">
          <p:sp>
            <p:nvSpPr>
              <p:cNvPr id="6" name="Rectangle 5">
                <a:extLst>
                  <a:ext uri="{FF2B5EF4-FFF2-40B4-BE49-F238E27FC236}">
                    <a16:creationId xmlns:a16="http://schemas.microsoft.com/office/drawing/2014/main" id="{59A7C0EC-ACD1-AE42-9BFC-8D3DA2A0AFA0}"/>
                  </a:ext>
                </a:extLst>
              </p:cNvPr>
              <p:cNvSpPr>
                <a:spLocks noRot="1" noChangeAspect="1" noMove="1" noResize="1" noEditPoints="1" noAdjustHandles="1" noChangeArrowheads="1" noChangeShapeType="1" noTextEdit="1"/>
              </p:cNvSpPr>
              <p:nvPr/>
            </p:nvSpPr>
            <p:spPr>
              <a:xfrm>
                <a:off x="1520215" y="3066803"/>
                <a:ext cx="4159569" cy="1151726"/>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9E16B7-BA57-6849-A14B-A8F358602CB2}"/>
                  </a:ext>
                </a:extLst>
              </p:cNvPr>
              <p:cNvSpPr txBox="1"/>
              <p:nvPr/>
            </p:nvSpPr>
            <p:spPr>
              <a:xfrm>
                <a:off x="5679784" y="2806251"/>
                <a:ext cx="5570410" cy="16728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i="1" dirty="0"/>
                  <a:t>Additive</a:t>
                </a:r>
                <a:r>
                  <a:rPr lang="de-DE" dirty="0"/>
                  <a:t> Semantik mit innerer Summe und äußerem Max: </a:t>
                </a:r>
              </a:p>
              <a:p>
                <a:pP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0" i="1" smtClean="0">
                              <a:solidFill>
                                <a:schemeClr val="bg1"/>
                              </a:solidFill>
                              <a:latin typeface="Cambria Math" panose="02040503050406030204" pitchFamily="18" charset="0"/>
                            </a:rPr>
                            <m:t>∗</m:t>
                          </m:r>
                        </m:sup>
                      </m:sSup>
                      <m:r>
                        <a:rPr lang="de-DE" b="0" i="1" smtClean="0">
                          <a:solidFill>
                            <a:schemeClr val="bg1"/>
                          </a:solidFill>
                          <a:latin typeface="Cambria Math" panose="02040503050406030204" pitchFamily="18" charset="0"/>
                        </a:rPr>
                        <m:t>=</m:t>
                      </m:r>
                      <m:func>
                        <m:funcPr>
                          <m:ctrlPr>
                            <a:rPr lang="de-DE" i="1" smtClean="0">
                              <a:solidFill>
                                <a:schemeClr val="accent3">
                                  <a:lumMod val="40000"/>
                                  <a:lumOff val="60000"/>
                                </a:schemeClr>
                              </a:solidFill>
                              <a:latin typeface="Cambria Math" panose="02040503050406030204" pitchFamily="18" charset="0"/>
                            </a:rPr>
                          </m:ctrlPr>
                        </m:funcPr>
                        <m:fName>
                          <m:limLow>
                            <m:limLowPr>
                              <m:ctrlPr>
                                <a:rPr lang="de-DE" i="1">
                                  <a:solidFill>
                                    <a:schemeClr val="accent3">
                                      <a:lumMod val="40000"/>
                                      <a:lumOff val="60000"/>
                                    </a:schemeClr>
                                  </a:solidFill>
                                  <a:latin typeface="Cambria Math" panose="02040503050406030204" pitchFamily="18" charset="0"/>
                                </a:rPr>
                              </m:ctrlPr>
                            </m:limLowPr>
                            <m:e>
                              <m:r>
                                <m:rPr>
                                  <m:sty m:val="p"/>
                                </m:rPr>
                                <a:rPr lang="de-DE">
                                  <a:solidFill>
                                    <a:schemeClr val="accent3">
                                      <a:lumMod val="40000"/>
                                      <a:lumOff val="60000"/>
                                    </a:schemeClr>
                                  </a:solidFill>
                                  <a:latin typeface="Cambria Math" panose="02040503050406030204" pitchFamily="18" charset="0"/>
                                </a:rPr>
                                <m:t>arg</m:t>
                              </m:r>
                              <m:r>
                                <a:rPr lang="de-DE">
                                  <a:solidFill>
                                    <a:schemeClr val="accent3">
                                      <a:lumMod val="40000"/>
                                      <a:lumOff val="60000"/>
                                    </a:schemeClr>
                                  </a:solidFill>
                                  <a:latin typeface="Cambria Math" panose="02040503050406030204" pitchFamily="18" charset="0"/>
                                </a:rPr>
                                <m:t> </m:t>
                              </m:r>
                              <m:r>
                                <m:rPr>
                                  <m:sty m:val="p"/>
                                </m:rPr>
                                <a:rPr lang="de-DE">
                                  <a:solidFill>
                                    <a:schemeClr val="accent3">
                                      <a:lumMod val="40000"/>
                                      <a:lumOff val="60000"/>
                                    </a:schemeClr>
                                  </a:solidFill>
                                  <a:latin typeface="Cambria Math" panose="02040503050406030204" pitchFamily="18" charset="0"/>
                                </a:rPr>
                                <m:t>max</m:t>
                              </m:r>
                            </m:e>
                            <m:lim>
                              <m:r>
                                <a:rPr lang="de-DE" b="1" i="1">
                                  <a:solidFill>
                                    <a:schemeClr val="accent3">
                                      <a:lumMod val="40000"/>
                                      <a:lumOff val="60000"/>
                                    </a:schemeClr>
                                  </a:solidFill>
                                  <a:latin typeface="Cambria Math" panose="02040503050406030204" pitchFamily="18" charset="0"/>
                                </a:rPr>
                                <m:t>𝒅</m:t>
                              </m:r>
                              <m:r>
                                <a:rPr lang="de-DE" i="1">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Val</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nary>
                            <m:naryPr>
                              <m:chr m:val="∑"/>
                              <m:supHide m:val="on"/>
                              <m:ctrlPr>
                                <a:rPr lang="de-DE" i="1">
                                  <a:solidFill>
                                    <a:schemeClr val="accent3">
                                      <a:lumMod val="40000"/>
                                      <a:lumOff val="60000"/>
                                    </a:schemeClr>
                                  </a:solidFill>
                                  <a:latin typeface="Cambria Math" panose="02040503050406030204" pitchFamily="18" charset="0"/>
                                </a:rPr>
                              </m:ctrlPr>
                            </m:naryPr>
                            <m:sub>
                              <m:r>
                                <m:rPr>
                                  <m:brk m:alnAt="7"/>
                                </m:rPr>
                                <a:rPr lang="de-DE" b="1" i="1" smtClean="0">
                                  <a:solidFill>
                                    <a:schemeClr val="accent3">
                                      <a:lumMod val="40000"/>
                                      <a:lumOff val="60000"/>
                                    </a:schemeClr>
                                  </a:solidFill>
                                  <a:latin typeface="Cambria Math" panose="02040503050406030204" pitchFamily="18" charset="0"/>
                                </a:rPr>
                                <m:t>𝒖</m:t>
                              </m:r>
                              <m:r>
                                <m:rPr>
                                  <m:brk m:alnAt="7"/>
                                </m:rPr>
                                <a:rPr lang="de-DE" i="1">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Val</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rv</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sSub>
                                        <m:sSub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sSubPr>
                                        <m:e>
                                          <m:r>
                                            <a:rPr lang="de-DE" i="1">
                                              <a:solidFill>
                                                <a:schemeClr val="accent3">
                                                  <a:lumMod val="40000"/>
                                                  <a:lumOff val="60000"/>
                                                </a:schemeClr>
                                              </a:solidFill>
                                              <a:latin typeface="Cambria Math" panose="02040503050406030204" pitchFamily="18" charset="0"/>
                                              <a:ea typeface="Cambria Math" panose="02040503050406030204" pitchFamily="18" charset="0"/>
                                            </a:rPr>
                                            <m:t>𝑚</m:t>
                                          </m:r>
                                        </m:e>
                                        <m:sub>
                                          <m:r>
                                            <a:rPr lang="de-DE" i="1">
                                              <a:solidFill>
                                                <a:schemeClr val="accent3">
                                                  <a:lumMod val="40000"/>
                                                  <a:lumOff val="60000"/>
                                                </a:schemeClr>
                                              </a:solidFill>
                                              <a:latin typeface="Cambria Math" panose="02040503050406030204" pitchFamily="18" charset="0"/>
                                              <a:ea typeface="Cambria Math" panose="02040503050406030204" pitchFamily="18" charset="0"/>
                                            </a:rPr>
                                            <m:t>𝑈</m:t>
                                          </m:r>
                                        </m:sub>
                                      </m:sSub>
                                    </m:e>
                                  </m:d>
                                </m:e>
                              </m:d>
                            </m:sub>
                            <m:sup/>
                            <m:e>
                              <m:r>
                                <a:rPr lang="de-DE" i="1" smtClean="0">
                                  <a:solidFill>
                                    <a:schemeClr val="bg1"/>
                                  </a:solidFill>
                                  <a:latin typeface="Cambria Math" panose="02040503050406030204" pitchFamily="18" charset="0"/>
                                </a:rPr>
                                <m:t>𝑃</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𝒖</m:t>
                                  </m:r>
                                </m:e>
                                <m:e>
                                  <m:r>
                                    <a:rPr lang="de-DE" b="1" i="1">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r>
                                <a:rPr lang="de-DE" i="1">
                                  <a:solidFill>
                                    <a:schemeClr val="bg1"/>
                                  </a:solidFill>
                                  <a:latin typeface="Cambria Math" panose="02040503050406030204" pitchFamily="18" charset="0"/>
                                  <a:ea typeface="Cambria Math" panose="02040503050406030204" pitchFamily="18" charset="0"/>
                                </a:rPr>
                                <m:t>∙</m:t>
                              </m:r>
                              <m:sSub>
                                <m:sSubPr>
                                  <m:ctrlPr>
                                    <a:rPr lang="de-DE" i="1">
                                      <a:solidFill>
                                        <a:schemeClr val="bg1"/>
                                      </a:solidFill>
                                      <a:latin typeface="Cambria Math" panose="02040503050406030204" pitchFamily="18" charset="0"/>
                                      <a:ea typeface="Cambria Math" panose="02040503050406030204" pitchFamily="18" charset="0"/>
                                    </a:rPr>
                                  </m:ctrlPr>
                                </m:sSubPr>
                                <m:e>
                                  <m:r>
                                    <a:rPr lang="de-DE" i="1">
                                      <a:solidFill>
                                        <a:schemeClr val="bg1"/>
                                      </a:solidFill>
                                      <a:latin typeface="Cambria Math" panose="02040503050406030204" pitchFamily="18" charset="0"/>
                                      <a:ea typeface="Cambria Math" panose="02040503050406030204" pitchFamily="18" charset="0"/>
                                    </a:rPr>
                                    <m:t>𝜙</m:t>
                                  </m:r>
                                </m:e>
                                <m:sub>
                                  <m:r>
                                    <a:rPr lang="de-DE" i="1">
                                      <a:solidFill>
                                        <a:schemeClr val="bg1"/>
                                      </a:solidFill>
                                      <a:latin typeface="Cambria Math" panose="02040503050406030204" pitchFamily="18" charset="0"/>
                                      <a:ea typeface="Cambria Math" panose="02040503050406030204" pitchFamily="18" charset="0"/>
                                    </a:rPr>
                                    <m:t>𝑈</m:t>
                                  </m:r>
                                </m:sub>
                              </m:sSub>
                              <m:d>
                                <m:dPr>
                                  <m:ctrlPr>
                                    <a:rPr lang="de-DE" i="1">
                                      <a:solidFill>
                                        <a:schemeClr val="bg1"/>
                                      </a:solidFill>
                                      <a:latin typeface="Cambria Math" panose="02040503050406030204" pitchFamily="18" charset="0"/>
                                      <a:ea typeface="Cambria Math" panose="02040503050406030204" pitchFamily="18" charset="0"/>
                                    </a:rPr>
                                  </m:ctrlPr>
                                </m:dPr>
                                <m:e>
                                  <m:r>
                                    <a:rPr lang="de-DE" b="1" i="1" smtClean="0">
                                      <a:solidFill>
                                        <a:schemeClr val="bg1"/>
                                      </a:solidFill>
                                      <a:latin typeface="Cambria Math" panose="02040503050406030204" pitchFamily="18" charset="0"/>
                                      <a:ea typeface="Cambria Math" panose="02040503050406030204" pitchFamily="18" charset="0"/>
                                    </a:rPr>
                                    <m:t>𝒖</m:t>
                                  </m:r>
                                </m:e>
                              </m:d>
                            </m:e>
                          </m:nary>
                        </m:e>
                      </m:func>
                    </m:oMath>
                  </m:oMathPara>
                </a14:m>
                <a:endParaRPr lang="de-DE" dirty="0">
                  <a:solidFill>
                    <a:schemeClr val="accent3">
                      <a:lumMod val="40000"/>
                      <a:lumOff val="60000"/>
                    </a:schemeClr>
                  </a:solidFill>
                </a:endParaRPr>
              </a:p>
              <a:p>
                <a:r>
                  <a:rPr lang="de-DE" dirty="0"/>
                  <a:t>Addiere erwarteten Nutzen, wähle maximum</a:t>
                </a:r>
                <a:br>
                  <a:rPr lang="de-DE" dirty="0"/>
                </a:br>
                <a:r>
                  <a:rPr lang="de-DE" dirty="0"/>
                  <a:t>➝ </a:t>
                </a:r>
                <a:r>
                  <a:rPr lang="de-DE" dirty="0">
                    <a:solidFill>
                      <a:schemeClr val="accent3">
                        <a:lumMod val="40000"/>
                        <a:lumOff val="60000"/>
                      </a:schemeClr>
                    </a:solidFill>
                  </a:rPr>
                  <a:t>Max-Summen</a:t>
                </a:r>
                <a:r>
                  <a:rPr lang="de-DE" dirty="0"/>
                  <a:t>-Algorithmus (</a:t>
                </a:r>
                <a:r>
                  <a:rPr lang="de-DE" i="1" dirty="0">
                    <a:solidFill>
                      <a:schemeClr val="accent3">
                        <a:lumMod val="40000"/>
                        <a:lumOff val="60000"/>
                      </a:schemeClr>
                    </a:solidFill>
                  </a:rPr>
                  <a:t>max-sum</a:t>
                </a:r>
                <a:r>
                  <a:rPr lang="de-DE" i="1" dirty="0"/>
                  <a:t> algorithm</a:t>
                </a:r>
                <a:r>
                  <a:rPr lang="de-DE" dirty="0"/>
                  <a:t>)</a:t>
                </a:r>
              </a:p>
            </p:txBody>
          </p:sp>
        </mc:Choice>
        <mc:Fallback xmlns="">
          <p:sp>
            <p:nvSpPr>
              <p:cNvPr id="9" name="TextBox 8">
                <a:extLst>
                  <a:ext uri="{FF2B5EF4-FFF2-40B4-BE49-F238E27FC236}">
                    <a16:creationId xmlns:a16="http://schemas.microsoft.com/office/drawing/2014/main" id="{7E9E16B7-BA57-6849-A14B-A8F358602CB2}"/>
                  </a:ext>
                </a:extLst>
              </p:cNvPr>
              <p:cNvSpPr txBox="1">
                <a:spLocks noRot="1" noChangeAspect="1" noMove="1" noResize="1" noEditPoints="1" noAdjustHandles="1" noChangeArrowheads="1" noChangeShapeType="1" noTextEdit="1"/>
              </p:cNvSpPr>
              <p:nvPr/>
            </p:nvSpPr>
            <p:spPr>
              <a:xfrm>
                <a:off x="5679784" y="2806251"/>
                <a:ext cx="5570410" cy="1672830"/>
              </a:xfrm>
              <a:prstGeom prst="rect">
                <a:avLst/>
              </a:prstGeom>
              <a:blipFill>
                <a:blip r:embed="rId4"/>
                <a:stretch>
                  <a:fillRect/>
                </a:stretch>
              </a:blipFill>
            </p:spPr>
            <p:txBody>
              <a:bodyPr/>
              <a:lstStyle/>
              <a:p>
                <a:r>
                  <a:rPr lang="de-DE">
                    <a:noFill/>
                  </a:rPr>
                  <a:t> </a:t>
                </a:r>
              </a:p>
            </p:txBody>
          </p:sp>
        </mc:Fallback>
      </mc:AlternateContent>
      <p:sp>
        <p:nvSpPr>
          <p:cNvPr id="7" name="Date Placeholder 6">
            <a:extLst>
              <a:ext uri="{FF2B5EF4-FFF2-40B4-BE49-F238E27FC236}">
                <a16:creationId xmlns:a16="http://schemas.microsoft.com/office/drawing/2014/main" id="{5F533C46-C075-E84B-8605-4E3A25450CE0}"/>
              </a:ext>
            </a:extLst>
          </p:cNvPr>
          <p:cNvSpPr>
            <a:spLocks noGrp="1"/>
          </p:cNvSpPr>
          <p:nvPr>
            <p:ph type="dt" sz="half" idx="2"/>
          </p:nvPr>
        </p:nvSpPr>
        <p:spPr/>
        <p:txBody>
          <a:bodyPr/>
          <a:lstStyle/>
          <a:p>
            <a:r>
              <a:rPr lang="de-DE" dirty="0"/>
              <a:t>Entscheidungstheorie</a:t>
            </a:r>
          </a:p>
        </p:txBody>
      </p:sp>
      <p:sp>
        <p:nvSpPr>
          <p:cNvPr id="8" name="Footer Placeholder 7">
            <a:extLst>
              <a:ext uri="{FF2B5EF4-FFF2-40B4-BE49-F238E27FC236}">
                <a16:creationId xmlns:a16="http://schemas.microsoft.com/office/drawing/2014/main" id="{A9651952-6BEB-4747-A605-3DF29EB12D52}"/>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5427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MEU Problem: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Probleminstanz mit </a:t>
                </a:r>
                <a14:m>
                  <m:oMath xmlns:m="http://schemas.openxmlformats.org/officeDocument/2006/math">
                    <m:r>
                      <a:rPr lang="de-DE" b="0" i="1" smtClean="0">
                        <a:latin typeface="Cambria Math" panose="02040503050406030204" pitchFamily="18" charset="0"/>
                      </a:rPr>
                      <m:t>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𝑓</m:t>
                            </m:r>
                          </m:e>
                          <m:sub>
                            <m:r>
                              <a:rPr lang="de-DE" i="1">
                                <a:latin typeface="Cambria Math" panose="02040503050406030204" pitchFamily="18" charset="0"/>
                              </a:rPr>
                              <m:t>𝑈</m:t>
                            </m:r>
                          </m:sub>
                        </m:sSub>
                      </m:e>
                    </m:d>
                  </m:oMath>
                </a14:m>
                <a:r>
                  <a:rPr lang="de-DE" dirty="0"/>
                  <a:t>, </a:t>
                </a:r>
                <a14:m>
                  <m:oMath xmlns:m="http://schemas.openxmlformats.org/officeDocument/2006/math">
                    <m:r>
                      <a:rPr lang="de-DE" b="1" i="1" smtClean="0">
                        <a:latin typeface="Cambria Math" panose="02040503050406030204" pitchFamily="18" charset="0"/>
                      </a:rPr>
                      <m:t>𝒆</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 </m:t>
                    </m:r>
                  </m:oMath>
                </a14:m>
                <a:r>
                  <a:rPr lang="de-DE" dirty="0"/>
                  <a:t>: </a:t>
                </a:r>
              </a:p>
              <a:p>
                <a:pPr marL="0" indent="0">
                  <a:buNone/>
                </a:pPr>
                <a14:m>
                  <m:oMathPara xmlns:m="http://schemas.openxmlformats.org/officeDocument/2006/math">
                    <m:oMathParaPr>
                      <m:jc m:val="centerGroup"/>
                    </m:oMathParaPr>
                    <m:oMath xmlns:m="http://schemas.openxmlformats.org/officeDocument/2006/math">
                      <m:func>
                        <m:funcPr>
                          <m:ctrlPr>
                            <a:rPr lang="de-DE" i="1" smtClean="0">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i="1">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p>
                            <m:sSupPr>
                              <m:ctrlPr>
                                <a:rPr lang="de-DE"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b="1" i="1">
                                      <a:solidFill>
                                        <a:schemeClr val="accent1"/>
                                      </a:solidFill>
                                      <a:latin typeface="Cambria Math" panose="02040503050406030204" pitchFamily="18" charset="0"/>
                                    </a:rPr>
                                    <m:t>∗</m:t>
                                  </m:r>
                                </m:sup>
                              </m:sSup>
                            </m:e>
                          </m:d>
                        </m:e>
                      </m:d>
                      <m:r>
                        <a:rPr lang="de-DE" b="0" i="1" smtClean="0">
                          <a:solidFill>
                            <a:schemeClr val="accent1"/>
                          </a:solidFill>
                          <a:latin typeface="Cambria Math" panose="02040503050406030204" pitchFamily="18" charset="0"/>
                        </a:rPr>
                        <m:t>     </m:t>
                      </m:r>
                      <m:sSup>
                        <m:sSupPr>
                          <m:ctrlPr>
                            <a:rPr lang="de-DE" i="1" smtClean="0">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argmax</m:t>
                              </m:r>
                            </m:e>
                            <m:lim>
                              <m:r>
                                <a:rPr lang="de-DE" b="1" i="1" smtClean="0">
                                  <a:solidFill>
                                    <a:schemeClr val="accent1"/>
                                  </a:solidFill>
                                  <a:latin typeface="Cambria Math" panose="02040503050406030204" pitchFamily="18" charset="0"/>
                                </a:rPr>
                                <m:t>𝒅</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𝒅</m:t>
                              </m:r>
                            </m:e>
                          </m:d>
                        </m:e>
                      </m:func>
                    </m:oMath>
                  </m:oMathPara>
                </a14:m>
                <a:endParaRPr lang="de-DE" dirty="0"/>
              </a:p>
              <a:p>
                <a:pPr lvl="1"/>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e>
                    </m:d>
                    <m:r>
                      <a:rPr lang="de-DE" b="0" i="1" smtClean="0">
                        <a:latin typeface="Cambria Math" panose="02040503050406030204" pitchFamily="18" charset="0"/>
                      </a:rPr>
                      <m:t>, </m:t>
                    </m:r>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de-DE" dirty="0"/>
              </a:p>
              <a:p>
                <a:pPr lvl="1">
                  <a:tabLst>
                    <a:tab pos="4930775" algn="l"/>
                  </a:tabLst>
                </a:pPr>
                <a:r>
                  <a:rPr lang="de-DE" dirty="0"/>
                  <a:t>Erwarteter Nutzen von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de-DE" dirty="0"/>
                  <a:t>: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e>
                    </m:d>
                    <m:r>
                      <a:rPr lang="de-DE" i="1">
                        <a:latin typeface="Cambria Math" panose="02040503050406030204" pitchFamily="18" charset="0"/>
                      </a:rPr>
                      <m:t>=</m:t>
                    </m:r>
                    <m:r>
                      <a:rPr lang="de-DE" i="1" smtClean="0">
                        <a:latin typeface="Cambria Math" panose="02040503050406030204" pitchFamily="18" charset="0"/>
                      </a:rPr>
                      <m:t>−</m:t>
                    </m:r>
                    <m:r>
                      <a:rPr lang="de-DE" b="0" i="1" smtClean="0">
                        <a:latin typeface="Cambria Math" panose="02040503050406030204" pitchFamily="18" charset="0"/>
                      </a:rPr>
                      <m:t>13.0</m:t>
                    </m:r>
                  </m:oMath>
                </a14:m>
                <a:r>
                  <a:rPr lang="de-DE" dirty="0"/>
                  <a:t>	</a:t>
                </a:r>
                <a:r>
                  <a:rPr lang="de-DE" sz="1800" dirty="0">
                    <a:solidFill>
                      <a:schemeClr val="tx1">
                        <a:lumMod val="60000"/>
                        <a:lumOff val="40000"/>
                      </a:schemeClr>
                    </a:solidFill>
                  </a:rPr>
                  <a:t>(auf vorherigen Folien berechnet)</a:t>
                </a:r>
                <a:endParaRPr lang="de-DE" dirty="0">
                  <a:solidFill>
                    <a:schemeClr val="tx1">
                      <a:lumMod val="60000"/>
                      <a:lumOff val="40000"/>
                    </a:schemeClr>
                  </a:solidFill>
                </a:endParaRPr>
              </a:p>
              <a:p>
                <a:pPr lvl="1">
                  <a:tabLst>
                    <a:tab pos="4930775" algn="l"/>
                  </a:tabLst>
                </a:pPr>
                <a:r>
                  <a:rPr lang="de-DE" dirty="0"/>
                  <a:t>Erwarteter Nutzen von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solidFill>
                              <a:schemeClr val="accent5"/>
                            </a:solidFill>
                            <a:latin typeface="Cambria Math" panose="02040503050406030204" pitchFamily="18" charset="0"/>
                          </a:rPr>
                          <m:t>𝑓𝑟𝑒𝑒</m:t>
                        </m:r>
                      </m:e>
                    </m:d>
                  </m:oMath>
                </a14:m>
                <a:r>
                  <a:rPr lang="de-DE" dirty="0"/>
                  <a:t>:	</a:t>
                </a:r>
                <a14:m>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e>
                    </m:d>
                    <m:r>
                      <a:rPr lang="de-DE" i="1">
                        <a:latin typeface="Cambria Math" panose="02040503050406030204" pitchFamily="18" charset="0"/>
                      </a:rPr>
                      <m:t>=</m:t>
                    </m:r>
                    <m:r>
                      <a:rPr lang="de-DE" b="0" i="1" smtClean="0">
                        <a:solidFill>
                          <a:schemeClr val="bg1"/>
                        </a:solidFill>
                        <a:latin typeface="Cambria Math" panose="02040503050406030204" pitchFamily="18" charset="0"/>
                      </a:rPr>
                      <m:t>+0</m:t>
                    </m:r>
                    <m:r>
                      <a:rPr lang="de-DE" b="0" i="1" smtClean="0">
                        <a:latin typeface="Cambria Math" panose="02040503050406030204" pitchFamily="18" charset="0"/>
                      </a:rPr>
                      <m:t>4.46</m:t>
                    </m:r>
                  </m:oMath>
                </a14:m>
                <a:endParaRPr lang="de-DE" dirty="0"/>
              </a:p>
              <a:p>
                <a:pPr>
                  <a:tabLst>
                    <a:tab pos="4930775" algn="l"/>
                  </a:tabLst>
                </a:pPr>
                <a:r>
                  <a:rPr lang="de-DE" dirty="0"/>
                  <a:t>Lösung</a:t>
                </a:r>
              </a:p>
              <a:p>
                <a:pPr lvl="1"/>
                <a14:m>
                  <m:oMath xmlns:m="http://schemas.openxmlformats.org/officeDocument/2006/math">
                    <m:sSup>
                      <m:sSupPr>
                        <m:ctrlPr>
                          <a:rPr lang="de-DE"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argmax</m:t>
                            </m:r>
                          </m:e>
                          <m:lim>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e>
                            </m:d>
                          </m:lim>
                        </m:limLow>
                      </m:fName>
                      <m:e>
                        <m:r>
                          <a:rPr lang="de-DE" i="1">
                            <a:latin typeface="Cambria Math" panose="02040503050406030204" pitchFamily="18" charset="0"/>
                          </a:rPr>
                          <m:t>𝑒𝑢</m:t>
                        </m:r>
                        <m:d>
                          <m:dPr>
                            <m:ctrlPr>
                              <a:rPr lang="de-DE" i="1">
                                <a:latin typeface="Cambria Math" panose="02040503050406030204" pitchFamily="18" charset="0"/>
                              </a:rPr>
                            </m:ctrlPr>
                          </m:dPr>
                          <m:e>
                            <m:r>
                              <a:rPr lang="de-DE" b="1" i="1" smtClean="0">
                                <a:latin typeface="Cambria Math" panose="02040503050406030204" pitchFamily="18" charset="0"/>
                              </a:rPr>
                              <m:t>𝒅</m:t>
                            </m:r>
                          </m:e>
                        </m:d>
                      </m:e>
                    </m:func>
                    <m:r>
                      <a:rPr lang="de-DE" b="1" i="1" smtClean="0">
                        <a:latin typeface="Cambria Math" panose="02040503050406030204" pitchFamily="18" charset="0"/>
                      </a:rPr>
                      <m:t>=</m:t>
                    </m:r>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oMath>
                </a14:m>
                <a:endParaRPr lang="de-DE" dirty="0"/>
              </a:p>
              <a:p>
                <a:pPr lvl="1"/>
                <a14:m>
                  <m:oMath xmlns:m="http://schemas.openxmlformats.org/officeDocument/2006/math">
                    <m:func>
                      <m:funcPr>
                        <m:ctrlPr>
                          <a:rPr lang="de-DE" i="1">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b="0" i="1" smtClean="0">
                        <a:solidFill>
                          <a:schemeClr val="accent1"/>
                        </a:solidFill>
                        <a:latin typeface="Cambria Math" panose="02040503050406030204" pitchFamily="18" charset="0"/>
                      </a:rPr>
                      <m:t>=</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𝑒𝑢</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e>
                        </m:d>
                      </m:e>
                    </m:d>
                    <m:r>
                      <a:rPr lang="de-DE" b="0" i="1" smtClean="0">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𝒅</m:t>
                            </m:r>
                          </m:e>
                          <m:sub>
                            <m:r>
                              <a:rPr lang="de-DE" i="1">
                                <a:solidFill>
                                  <a:schemeClr val="accent1"/>
                                </a:solidFill>
                                <a:latin typeface="Cambria Math" panose="02040503050406030204" pitchFamily="18" charset="0"/>
                              </a:rPr>
                              <m:t>2</m:t>
                            </m:r>
                          </m:sub>
                        </m:sSub>
                        <m:r>
                          <a:rPr lang="de-DE" i="1">
                            <a:solidFill>
                              <a:schemeClr val="accent1"/>
                            </a:solidFill>
                            <a:latin typeface="Cambria Math" panose="02040503050406030204" pitchFamily="18" charset="0"/>
                          </a:rPr>
                          <m:t>,4.46</m:t>
                        </m:r>
                      </m:e>
                    </m:d>
                  </m:oMath>
                </a14:m>
                <a:endParaRPr lang="de-DE" dirty="0"/>
              </a:p>
              <a:p>
                <a:pPr lvl="1"/>
                <a:r>
                  <a:rPr lang="de-DE" dirty="0"/>
                  <a:t>Entscheidung, die zum maximalen erwarteten Nutzen </a:t>
                </a:r>
                <a:br>
                  <a:rPr lang="de-DE" dirty="0"/>
                </a:br>
                <a:r>
                  <a:rPr lang="de-DE" dirty="0"/>
                  <a:t>im Modell führt: </a:t>
                </a:r>
                <a14:m>
                  <m:oMath xmlns:m="http://schemas.openxmlformats.org/officeDocument/2006/math">
                    <m:r>
                      <a:rPr lang="de-DE" b="0" i="1" smtClean="0">
                        <a:latin typeface="Cambria Math" panose="02040503050406030204" pitchFamily="18" charset="0"/>
                      </a:rPr>
                      <m:t>𝑅𝑒𝑠𝑡𝑟𝑖𝑐𝑡</m:t>
                    </m:r>
                    <m:r>
                      <a:rPr lang="de-DE" b="0" i="1" smtClean="0">
                        <a:latin typeface="Cambria Math" panose="02040503050406030204" pitchFamily="18" charset="0"/>
                      </a:rPr>
                      <m:t>=</m:t>
                    </m:r>
                    <m:r>
                      <a:rPr lang="de-DE" i="1">
                        <a:solidFill>
                          <a:schemeClr val="accent5"/>
                        </a:solidFill>
                        <a:latin typeface="Cambria Math" panose="02040503050406030204" pitchFamily="18" charset="0"/>
                      </a:rPr>
                      <m:t>𝑓𝑟𝑒𝑒</m:t>
                    </m:r>
                  </m:oMath>
                </a14:m>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56CB5CA8-BDED-D440-B4B5-1436688D6C3D}"/>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32CC57B2-3D07-A346-AF35-1326A2F9E45A}"/>
              </a:ext>
            </a:extLst>
          </p:cNvPr>
          <p:cNvSpPr>
            <a:spLocks noGrp="1"/>
          </p:cNvSpPr>
          <p:nvPr>
            <p:ph type="ftr" sz="quarter" idx="3"/>
          </p:nvPr>
        </p:nvSpPr>
        <p:spPr/>
        <p:txBody>
          <a:bodyPr/>
          <a:lstStyle/>
          <a:p>
            <a:r>
              <a:rPr lang="de-DE" dirty="0"/>
              <a:t>Tanya Braun</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49</a:t>
            </a:fld>
            <a:endParaRPr lang="de-DE" dirty="0"/>
          </a:p>
        </p:txBody>
      </p:sp>
      <p:grpSp>
        <p:nvGrpSpPr>
          <p:cNvPr id="49" name="Group 48">
            <a:extLst>
              <a:ext uri="{FF2B5EF4-FFF2-40B4-BE49-F238E27FC236}">
                <a16:creationId xmlns:a16="http://schemas.microsoft.com/office/drawing/2014/main" id="{EFEDC95B-EA2F-7645-94A7-BF2A01E40E87}"/>
              </a:ext>
            </a:extLst>
          </p:cNvPr>
          <p:cNvGrpSpPr/>
          <p:nvPr/>
        </p:nvGrpSpPr>
        <p:grpSpPr>
          <a:xfrm>
            <a:off x="8391154" y="3874037"/>
            <a:ext cx="3452846" cy="2031877"/>
            <a:chOff x="8385823" y="3874037"/>
            <a:chExt cx="3452846" cy="203187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54A411C-53BC-D242-A052-A1675E262222}"/>
                    </a:ext>
                  </a:extLst>
                </p:cNvPr>
                <p:cNvSpPr txBox="1"/>
                <p:nvPr/>
              </p:nvSpPr>
              <p:spPr>
                <a:xfrm>
                  <a:off x="8385823"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8385823" y="4933870"/>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51" name="Straight Connector 50">
              <a:extLst>
                <a:ext uri="{FF2B5EF4-FFF2-40B4-BE49-F238E27FC236}">
                  <a16:creationId xmlns:a16="http://schemas.microsoft.com/office/drawing/2014/main" id="{973F7C8A-F244-EA44-B741-BB0CB70016BA}"/>
                </a:ext>
              </a:extLst>
            </p:cNvPr>
            <p:cNvCxnSpPr>
              <a:cxnSpLocks/>
              <a:stCxn id="50" idx="6"/>
              <a:endCxn id="77" idx="1"/>
            </p:cNvCxnSpPr>
            <p:nvPr/>
          </p:nvCxnSpPr>
          <p:spPr>
            <a:xfrm>
              <a:off x="9537823"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A3287-6725-1340-8C81-F2B5D6764D2C}"/>
                </a:ext>
              </a:extLst>
            </p:cNvPr>
            <p:cNvCxnSpPr>
              <a:cxnSpLocks/>
              <a:stCxn id="77" idx="0"/>
              <a:endCxn id="61" idx="4"/>
            </p:cNvCxnSpPr>
            <p:nvPr/>
          </p:nvCxnSpPr>
          <p:spPr>
            <a:xfrm flipV="1">
              <a:off x="9961951" y="4736270"/>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65345CCF-8E1B-8646-8ABE-0A32B8AB1CB6}"/>
                </a:ext>
              </a:extLst>
            </p:cNvPr>
            <p:cNvGrpSpPr/>
            <p:nvPr/>
          </p:nvGrpSpPr>
          <p:grpSpPr>
            <a:xfrm>
              <a:off x="9687273" y="4836274"/>
              <a:ext cx="346678" cy="364353"/>
              <a:chOff x="6795975" y="3836437"/>
              <a:chExt cx="346678" cy="364353"/>
            </a:xfrm>
          </p:grpSpPr>
          <p:sp>
            <p:nvSpPr>
              <p:cNvPr id="77" name="Rectangle 76">
                <a:extLst>
                  <a:ext uri="{FF2B5EF4-FFF2-40B4-BE49-F238E27FC236}">
                    <a16:creationId xmlns:a16="http://schemas.microsoft.com/office/drawing/2014/main" id="{7992D512-6BEE-3941-804A-D3728FD42B93}"/>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9A62323E-092D-5240-93CF-116DBEB720CC}"/>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56" name="Straight Connector 55">
              <a:extLst>
                <a:ext uri="{FF2B5EF4-FFF2-40B4-BE49-F238E27FC236}">
                  <a16:creationId xmlns:a16="http://schemas.microsoft.com/office/drawing/2014/main" id="{DD907025-9A9E-4340-9F1B-A79E63B626EF}"/>
                </a:ext>
              </a:extLst>
            </p:cNvPr>
            <p:cNvCxnSpPr>
              <a:cxnSpLocks/>
              <a:stCxn id="61" idx="4"/>
              <a:endCxn id="75" idx="0"/>
            </p:cNvCxnSpPr>
            <p:nvPr/>
          </p:nvCxnSpPr>
          <p:spPr>
            <a:xfrm>
              <a:off x="10145894" y="4736270"/>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DEFB6FA-7D3B-0B4D-847D-A101C8F50077}"/>
                </a:ext>
              </a:extLst>
            </p:cNvPr>
            <p:cNvCxnSpPr>
              <a:cxnSpLocks/>
              <a:stCxn id="62" idx="0"/>
              <a:endCxn id="75" idx="2"/>
            </p:cNvCxnSpPr>
            <p:nvPr/>
          </p:nvCxnSpPr>
          <p:spPr>
            <a:xfrm flipV="1">
              <a:off x="10145894"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DF1A0D-A7A6-A548-8415-33B71EA9358C}"/>
                </a:ext>
              </a:extLst>
            </p:cNvPr>
            <p:cNvCxnSpPr>
              <a:cxnSpLocks/>
              <a:stCxn id="75" idx="3"/>
              <a:endCxn id="60" idx="2"/>
            </p:cNvCxnSpPr>
            <p:nvPr/>
          </p:nvCxnSpPr>
          <p:spPr>
            <a:xfrm flipV="1">
              <a:off x="10403532"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6409084D-4C25-A841-939A-7E9326B3F7ED}"/>
                </a:ext>
              </a:extLst>
            </p:cNvPr>
            <p:cNvGrpSpPr/>
            <p:nvPr/>
          </p:nvGrpSpPr>
          <p:grpSpPr>
            <a:xfrm>
              <a:off x="10259532" y="4836274"/>
              <a:ext cx="338219" cy="364679"/>
              <a:chOff x="7368234" y="3836437"/>
              <a:chExt cx="338219" cy="364679"/>
            </a:xfrm>
          </p:grpSpPr>
          <p:sp>
            <p:nvSpPr>
              <p:cNvPr id="75" name="Rectangle 74">
                <a:extLst>
                  <a:ext uri="{FF2B5EF4-FFF2-40B4-BE49-F238E27FC236}">
                    <a16:creationId xmlns:a16="http://schemas.microsoft.com/office/drawing/2014/main" id="{1F301AD5-D1AC-EA4C-8043-7AD8830E7BD0}"/>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9B6AC72-75B5-7048-9647-D42BD01CF583}"/>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DA496E8-D628-7E4D-B657-B3BDAF749C9C}"/>
                    </a:ext>
                  </a:extLst>
                </p:cNvPr>
                <p:cNvSpPr txBox="1"/>
                <p:nvPr/>
              </p:nvSpPr>
              <p:spPr>
                <a:xfrm>
                  <a:off x="10686669"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10686669" y="4933001"/>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F71F21F1-40B6-EA48-AEE5-7A28887F1F5A}"/>
                    </a:ext>
                  </a:extLst>
                </p:cNvPr>
                <p:cNvSpPr txBox="1"/>
                <p:nvPr/>
              </p:nvSpPr>
              <p:spPr>
                <a:xfrm>
                  <a:off x="9569894" y="434675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9569894" y="4346757"/>
                  <a:ext cx="115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42CAFAE-B1B2-DB44-A134-F223CAE72220}"/>
                    </a:ext>
                  </a:extLst>
                </p:cNvPr>
                <p:cNvSpPr txBox="1"/>
                <p:nvPr/>
              </p:nvSpPr>
              <p:spPr>
                <a:xfrm>
                  <a:off x="9569894"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9569894" y="55164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63" name="Straight Connector 62">
              <a:extLst>
                <a:ext uri="{FF2B5EF4-FFF2-40B4-BE49-F238E27FC236}">
                  <a16:creationId xmlns:a16="http://schemas.microsoft.com/office/drawing/2014/main" id="{783AC312-55F2-944D-89E9-1B8702C67C0B}"/>
                </a:ext>
              </a:extLst>
            </p:cNvPr>
            <p:cNvCxnSpPr>
              <a:cxnSpLocks/>
              <a:stCxn id="77" idx="2"/>
              <a:endCxn id="62" idx="0"/>
            </p:cNvCxnSpPr>
            <p:nvPr/>
          </p:nvCxnSpPr>
          <p:spPr>
            <a:xfrm>
              <a:off x="9961951"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FE7A0AE-AFF3-7A4F-8084-C0AFB3919D03}"/>
                    </a:ext>
                  </a:extLst>
                </p:cNvPr>
                <p:cNvSpPr txBox="1"/>
                <p:nvPr/>
              </p:nvSpPr>
              <p:spPr>
                <a:xfrm>
                  <a:off x="8385823" y="40233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8385823" y="4023388"/>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15B58DA-4014-E243-BC3A-B938FC1BD0C5}"/>
                    </a:ext>
                  </a:extLst>
                </p:cNvPr>
                <p:cNvSpPr txBox="1"/>
                <p:nvPr/>
              </p:nvSpPr>
              <p:spPr>
                <a:xfrm>
                  <a:off x="10686669" y="38867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10686669" y="3886764"/>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66" name="Straight Connector 65">
              <a:extLst>
                <a:ext uri="{FF2B5EF4-FFF2-40B4-BE49-F238E27FC236}">
                  <a16:creationId xmlns:a16="http://schemas.microsoft.com/office/drawing/2014/main" id="{3763789F-A636-724C-9FD8-73AF9B993B1F}"/>
                </a:ext>
              </a:extLst>
            </p:cNvPr>
            <p:cNvCxnSpPr>
              <a:cxnSpLocks/>
              <a:stCxn id="50" idx="0"/>
              <a:endCxn id="68" idx="2"/>
            </p:cNvCxnSpPr>
            <p:nvPr/>
          </p:nvCxnSpPr>
          <p:spPr>
            <a:xfrm flipV="1">
              <a:off x="8961823"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9FCDCF-E7A9-BE45-9CA0-0F360A47E3CB}"/>
                </a:ext>
              </a:extLst>
            </p:cNvPr>
            <p:cNvCxnSpPr>
              <a:cxnSpLocks/>
              <a:stCxn id="68" idx="0"/>
              <a:endCxn id="64" idx="2"/>
            </p:cNvCxnSpPr>
            <p:nvPr/>
          </p:nvCxnSpPr>
          <p:spPr>
            <a:xfrm flipV="1">
              <a:off x="8961823" y="4300387"/>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6C9C8E0-6193-CB48-9DBB-A9DAA85F13D4}"/>
                </a:ext>
              </a:extLst>
            </p:cNvPr>
            <p:cNvSpPr/>
            <p:nvPr/>
          </p:nvSpPr>
          <p:spPr>
            <a:xfrm>
              <a:off x="8889823"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9" name="Straight Connector 68">
              <a:extLst>
                <a:ext uri="{FF2B5EF4-FFF2-40B4-BE49-F238E27FC236}">
                  <a16:creationId xmlns:a16="http://schemas.microsoft.com/office/drawing/2014/main" id="{A488EAB7-230F-B547-96A0-0B4A2DA668FA}"/>
                </a:ext>
              </a:extLst>
            </p:cNvPr>
            <p:cNvCxnSpPr>
              <a:cxnSpLocks/>
              <a:stCxn id="64" idx="3"/>
              <a:endCxn id="72" idx="1"/>
            </p:cNvCxnSpPr>
            <p:nvPr/>
          </p:nvCxnSpPr>
          <p:spPr>
            <a:xfrm flipV="1">
              <a:off x="9537823" y="4161887"/>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678665-F007-C64A-A68B-CD1694F10C1A}"/>
                </a:ext>
              </a:extLst>
            </p:cNvPr>
            <p:cNvCxnSpPr>
              <a:cxnSpLocks/>
              <a:stCxn id="61" idx="0"/>
              <a:endCxn id="72" idx="2"/>
            </p:cNvCxnSpPr>
            <p:nvPr/>
          </p:nvCxnSpPr>
          <p:spPr>
            <a:xfrm flipV="1">
              <a:off x="10145894" y="4233887"/>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B25B564-4583-554C-A09D-741749C27881}"/>
                </a:ext>
              </a:extLst>
            </p:cNvPr>
            <p:cNvCxnSpPr>
              <a:cxnSpLocks/>
              <a:stCxn id="72" idx="3"/>
              <a:endCxn id="65" idx="1"/>
            </p:cNvCxnSpPr>
            <p:nvPr/>
          </p:nvCxnSpPr>
          <p:spPr>
            <a:xfrm>
              <a:off x="10217894" y="41618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3F8466BF-3E06-F843-BB16-9B3961ACA2EA}"/>
                </a:ext>
              </a:extLst>
            </p:cNvPr>
            <p:cNvSpPr/>
            <p:nvPr/>
          </p:nvSpPr>
          <p:spPr>
            <a:xfrm>
              <a:off x="10073894" y="40898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F432E153-3FE8-CB4C-947A-D6BB2E2F1222}"/>
                    </a:ext>
                  </a:extLst>
                </p:cNvPr>
                <p:cNvSpPr txBox="1"/>
                <p:nvPr/>
              </p:nvSpPr>
              <p:spPr>
                <a:xfrm>
                  <a:off x="10217894" y="3874037"/>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10217894" y="3874037"/>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A95AEA58-A187-9845-A8F9-59BBB14B62CC}"/>
                    </a:ext>
                  </a:extLst>
                </p:cNvPr>
                <p:cNvSpPr txBox="1"/>
                <p:nvPr/>
              </p:nvSpPr>
              <p:spPr>
                <a:xfrm>
                  <a:off x="9037991"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9037991" y="4337992"/>
                  <a:ext cx="194219" cy="215444"/>
                </a:xfrm>
                <a:prstGeom prst="rect">
                  <a:avLst/>
                </a:prstGeom>
                <a:blipFill>
                  <a:blip r:embed="rId14"/>
                  <a:stretch>
                    <a:fillRect l="-31250" b="-27778"/>
                  </a:stretch>
                </a:blipFill>
              </p:spPr>
              <p:txBody>
                <a:bodyPr/>
                <a:lstStyle/>
                <a:p>
                  <a:r>
                    <a:rPr lang="de-DE">
                      <a:noFill/>
                    </a:rPr>
                    <a:t> </a:t>
                  </a:r>
                </a:p>
              </p:txBody>
            </p:sp>
          </mc:Fallback>
        </mc:AlternateContent>
      </p:grpSp>
    </p:spTree>
    <p:extLst>
      <p:ext uri="{BB962C8B-B14F-4D97-AF65-F5344CB8AC3E}">
        <p14:creationId xmlns:p14="http://schemas.microsoft.com/office/powerpoint/2010/main" val="76677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de-DE" dirty="0"/>
              <a:t>Maximum-Expected-Utility (MEU) Prinzip</a:t>
            </a:r>
          </a:p>
        </p:txBody>
      </p:sp>
      <p:sp>
        <p:nvSpPr>
          <p:cNvPr id="30722" name="Rectangle 3"/>
          <p:cNvSpPr>
            <a:spLocks noGrp="1" noChangeArrowheads="1"/>
          </p:cNvSpPr>
          <p:nvPr>
            <p:ph idx="1"/>
          </p:nvPr>
        </p:nvSpPr>
        <p:spPr>
          <a:xfrm>
            <a:off x="360000" y="1665066"/>
            <a:ext cx="6086510" cy="4240848"/>
          </a:xfrm>
        </p:spPr>
        <p:txBody>
          <a:bodyPr/>
          <a:lstStyle/>
          <a:p>
            <a:r>
              <a:rPr lang="de-DE" dirty="0"/>
              <a:t>Ein </a:t>
            </a:r>
            <a:r>
              <a:rPr lang="de-DE" dirty="0">
                <a:solidFill>
                  <a:schemeClr val="accent1"/>
                </a:solidFill>
              </a:rPr>
              <a:t>rationaler Agent</a:t>
            </a:r>
            <a:r>
              <a:rPr lang="de-DE" dirty="0"/>
              <a:t> sollte die Aktion wählen, welche den erwarteten Nutzen des Agenten maximiert</a:t>
            </a:r>
          </a:p>
          <a:p>
            <a:r>
              <a:rPr lang="de-DE" dirty="0"/>
              <a:t>Grundlage des Forschungsgebiets der </a:t>
            </a:r>
            <a:r>
              <a:rPr lang="de-DE" dirty="0">
                <a:solidFill>
                  <a:schemeClr val="accent1"/>
                </a:solidFill>
              </a:rPr>
              <a:t>Entscheidungstheorie</a:t>
            </a:r>
          </a:p>
          <a:p>
            <a:r>
              <a:rPr lang="de-DE" dirty="0"/>
              <a:t>MEU Prinzip bietet ein normatives Kriterium für rationale Entscheidungen</a:t>
            </a:r>
          </a:p>
          <a:p>
            <a:endParaRPr lang="de-DE" dirty="0"/>
          </a:p>
          <a:p>
            <a:pPr marL="0" indent="0" algn="ctr">
              <a:buNone/>
            </a:pPr>
            <a:r>
              <a:rPr lang="de-DE" sz="4800" dirty="0">
                <a:solidFill>
                  <a:srgbClr val="FFC000"/>
                </a:solidFill>
              </a:rPr>
              <a:t>KI ist gelöst?!</a:t>
            </a:r>
          </a:p>
        </p:txBody>
      </p:sp>
      <p:sp>
        <p:nvSpPr>
          <p:cNvPr id="2" name="Slide Number Placeholder 1">
            <a:extLst>
              <a:ext uri="{FF2B5EF4-FFF2-40B4-BE49-F238E27FC236}">
                <a16:creationId xmlns:a16="http://schemas.microsoft.com/office/drawing/2014/main" id="{B3F38CBA-E03B-6248-B005-3F58D18C48BF}"/>
              </a:ext>
            </a:extLst>
          </p:cNvPr>
          <p:cNvSpPr>
            <a:spLocks noGrp="1"/>
          </p:cNvSpPr>
          <p:nvPr>
            <p:ph type="sldNum" sz="quarter" idx="4"/>
          </p:nvPr>
        </p:nvSpPr>
        <p:spPr/>
        <p:txBody>
          <a:bodyPr/>
          <a:lstStyle/>
          <a:p>
            <a:fld id="{67C9959E-8E6B-B04C-9955-EA096F41CA7A}" type="slidenum">
              <a:rPr lang="de-DE" smtClean="0"/>
              <a:t>5</a:t>
            </a:fld>
            <a:endParaRPr lang="de-DE" dirty="0"/>
          </a:p>
        </p:txBody>
      </p:sp>
      <p:sp>
        <p:nvSpPr>
          <p:cNvPr id="3" name="Date Placeholder 2">
            <a:extLst>
              <a:ext uri="{FF2B5EF4-FFF2-40B4-BE49-F238E27FC236}">
                <a16:creationId xmlns:a16="http://schemas.microsoft.com/office/drawing/2014/main" id="{8E71F350-BBB4-DF48-88E1-82CDA4187BE4}"/>
              </a:ext>
            </a:extLst>
          </p:cNvPr>
          <p:cNvSpPr>
            <a:spLocks noGrp="1"/>
          </p:cNvSpPr>
          <p:nvPr>
            <p:ph type="dt" sz="half" idx="2"/>
          </p:nvPr>
        </p:nvSpPr>
        <p:spPr/>
        <p:txBody>
          <a:bodyPr/>
          <a:lstStyle/>
          <a:p>
            <a:r>
              <a:rPr lang="en-GB" dirty="0"/>
              <a:t>Entscheidungstheorie</a:t>
            </a:r>
            <a:endParaRPr lang="de-DE" dirty="0"/>
          </a:p>
        </p:txBody>
      </p:sp>
      <p:sp>
        <p:nvSpPr>
          <p:cNvPr id="4" name="Footer Placeholder 3">
            <a:extLst>
              <a:ext uri="{FF2B5EF4-FFF2-40B4-BE49-F238E27FC236}">
                <a16:creationId xmlns:a16="http://schemas.microsoft.com/office/drawing/2014/main" id="{A249DCF5-76D9-EE4E-A89A-B93C4FA34832}"/>
              </a:ext>
            </a:extLst>
          </p:cNvPr>
          <p:cNvSpPr>
            <a:spLocks noGrp="1"/>
          </p:cNvSpPr>
          <p:nvPr>
            <p:ph type="ftr" sz="quarter" idx="3"/>
          </p:nvPr>
        </p:nvSpPr>
        <p:spPr/>
        <p:txBody>
          <a:bodyPr/>
          <a:lstStyle/>
          <a:p>
            <a:r>
              <a:rPr lang="de-DE" dirty="0"/>
              <a:t>Tanya Braun</a:t>
            </a:r>
          </a:p>
        </p:txBody>
      </p:sp>
      <p:grpSp>
        <p:nvGrpSpPr>
          <p:cNvPr id="7" name="Group 6">
            <a:extLst>
              <a:ext uri="{FF2B5EF4-FFF2-40B4-BE49-F238E27FC236}">
                <a16:creationId xmlns:a16="http://schemas.microsoft.com/office/drawing/2014/main" id="{9A3F3524-2A9F-434A-A2FA-A03FE103F08F}"/>
              </a:ext>
            </a:extLst>
          </p:cNvPr>
          <p:cNvGrpSpPr/>
          <p:nvPr/>
        </p:nvGrpSpPr>
        <p:grpSpPr>
          <a:xfrm>
            <a:off x="6820708" y="1705897"/>
            <a:ext cx="5975795" cy="4240849"/>
            <a:chOff x="2717975" y="1628799"/>
            <a:chExt cx="5975795" cy="4240849"/>
          </a:xfrm>
        </p:grpSpPr>
        <p:sp>
          <p:nvSpPr>
            <p:cNvPr id="8" name="TextBox 7">
              <a:extLst>
                <a:ext uri="{FF2B5EF4-FFF2-40B4-BE49-F238E27FC236}">
                  <a16:creationId xmlns:a16="http://schemas.microsoft.com/office/drawing/2014/main" id="{A6E4D430-7BC8-F34A-ABDA-B45FB10E5279}"/>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dirty="0"/>
                <a:t>Agent</a:t>
              </a:r>
            </a:p>
          </p:txBody>
        </p:sp>
        <p:sp>
          <p:nvSpPr>
            <p:cNvPr id="9" name="TextBox 8">
              <a:extLst>
                <a:ext uri="{FF2B5EF4-FFF2-40B4-BE49-F238E27FC236}">
                  <a16:creationId xmlns:a16="http://schemas.microsoft.com/office/drawing/2014/main" id="{A8F68A0A-ED01-304F-904A-AE9EE2FB0D9F}"/>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0" name="TextBox 9">
              <a:extLst>
                <a:ext uri="{FF2B5EF4-FFF2-40B4-BE49-F238E27FC236}">
                  <a16:creationId xmlns:a16="http://schemas.microsoft.com/office/drawing/2014/main" id="{0B567228-F8D2-1F4F-8D82-635F14567971}"/>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1" name="TextBox 10">
              <a:extLst>
                <a:ext uri="{FF2B5EF4-FFF2-40B4-BE49-F238E27FC236}">
                  <a16:creationId xmlns:a16="http://schemas.microsoft.com/office/drawing/2014/main" id="{8736A19E-65B0-1041-A4DF-45666A6D9823}"/>
                </a:ext>
              </a:extLst>
            </p:cNvPr>
            <p:cNvSpPr txBox="1"/>
            <p:nvPr/>
          </p:nvSpPr>
          <p:spPr>
            <a:xfrm>
              <a:off x="6199181" y="2240746"/>
              <a:ext cx="1156662" cy="523220"/>
            </a:xfrm>
            <a:prstGeom prst="rect">
              <a:avLst/>
            </a:prstGeom>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C909B5A-C432-6F4F-822B-935A487B05B4}"/>
                    </a:ext>
                  </a:extLst>
                </p:cNvPr>
                <p:cNvSpPr txBox="1"/>
                <p:nvPr/>
              </p:nvSpPr>
              <p:spPr>
                <a:xfrm>
                  <a:off x="5849919" y="3060231"/>
                  <a:ext cx="1855187"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Was passiert, wenn ich</a:t>
                  </a:r>
                  <a:br>
                    <a:rPr lang="de-DE" sz="1400" dirty="0">
                      <a:solidFill>
                        <a:schemeClr val="bg1"/>
                      </a:solidFill>
                    </a:rPr>
                  </a:br>
                  <a:r>
                    <a:rPr lang="de-DE" sz="1400" dirty="0">
                      <a:solidFill>
                        <a:schemeClr val="bg1"/>
                      </a:solidFill>
                    </a:rPr>
                    <a:t>Aktion </a:t>
                  </a:r>
                  <a14:m>
                    <m:oMath xmlns:m="http://schemas.openxmlformats.org/officeDocument/2006/math">
                      <m:r>
                        <a:rPr lang="de-DE" sz="1400" i="1" smtClean="0">
                          <a:solidFill>
                            <a:schemeClr val="bg1"/>
                          </a:solidFill>
                          <a:latin typeface="Cambria Math" panose="02040503050406030204" pitchFamily="18" charset="0"/>
                        </a:rPr>
                        <m:t>𝐴</m:t>
                      </m:r>
                    </m:oMath>
                  </a14:m>
                  <a:r>
                    <a:rPr lang="de-DE" sz="1400" dirty="0">
                      <a:solidFill>
                        <a:schemeClr val="bg1"/>
                      </a:solidFill>
                    </a:rPr>
                    <a:t> ausführe</a:t>
                  </a:r>
                </a:p>
              </p:txBody>
            </p:sp>
          </mc:Choice>
          <mc:Fallback xmlns="">
            <p:sp>
              <p:nvSpPr>
                <p:cNvPr id="12" name="TextBox 11">
                  <a:extLst>
                    <a:ext uri="{FF2B5EF4-FFF2-40B4-BE49-F238E27FC236}">
                      <a16:creationId xmlns:a16="http://schemas.microsoft.com/office/drawing/2014/main" id="{3C909B5A-C432-6F4F-822B-935A487B05B4}"/>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3"/>
                  <a:stretch>
                    <a:fillRect b="-9091"/>
                  </a:stretch>
                </a:blipFill>
                <a:ln w="19050">
                  <a:solidFill>
                    <a:schemeClr val="tx1"/>
                  </a:solidFill>
                </a:ln>
              </p:spPr>
              <p:txBody>
                <a:bodyPr/>
                <a:lstStyle/>
                <a:p>
                  <a:r>
                    <a:rPr lang="de-DE">
                      <a:noFill/>
                    </a:rPr>
                    <a:t> </a:t>
                  </a:r>
                </a:p>
              </p:txBody>
            </p:sp>
          </mc:Fallback>
        </mc:AlternateContent>
        <p:sp>
          <p:nvSpPr>
            <p:cNvPr id="13" name="TextBox 12">
              <a:extLst>
                <a:ext uri="{FF2B5EF4-FFF2-40B4-BE49-F238E27FC236}">
                  <a16:creationId xmlns:a16="http://schemas.microsoft.com/office/drawing/2014/main" id="{7A6AB17C-B149-B049-96F5-F7C16FCF422C}"/>
                </a:ext>
              </a:extLst>
            </p:cNvPr>
            <p:cNvSpPr txBox="1"/>
            <p:nvPr/>
          </p:nvSpPr>
          <p:spPr>
            <a:xfrm>
              <a:off x="5942188" y="3879716"/>
              <a:ext cx="1670649" cy="523220"/>
            </a:xfrm>
            <a:prstGeom prst="rect">
              <a:avLst/>
            </a:prstGeom>
            <a:solidFill>
              <a:srgbClr val="7030A0"/>
            </a:solidFill>
            <a:ln w="19050">
              <a:solidFill>
                <a:schemeClr val="tx1"/>
              </a:solidFill>
            </a:ln>
          </p:spPr>
          <p:txBody>
            <a:bodyPr wrap="none" rtlCol="0">
              <a:spAutoFit/>
            </a:bodyPr>
            <a:lstStyle/>
            <a:p>
              <a:pPr algn="ctr"/>
              <a:r>
                <a:rPr lang="de-DE" sz="1400" dirty="0">
                  <a:solidFill>
                    <a:schemeClr val="bg1"/>
                  </a:solidFill>
                </a:rPr>
                <a:t>Wie glücklich bin ich</a:t>
              </a:r>
              <a:br>
                <a:rPr lang="de-DE" sz="1400" dirty="0">
                  <a:solidFill>
                    <a:schemeClr val="bg1"/>
                  </a:solidFill>
                </a:rPr>
              </a:br>
              <a:r>
                <a:rPr lang="de-DE" sz="1400" dirty="0">
                  <a:solidFill>
                    <a:schemeClr val="bg1"/>
                  </a:solidFill>
                </a:rPr>
                <a:t>in diesem Zustand</a:t>
              </a:r>
            </a:p>
          </p:txBody>
        </p:sp>
        <p:sp>
          <p:nvSpPr>
            <p:cNvPr id="14" name="TextBox 13">
              <a:extLst>
                <a:ext uri="{FF2B5EF4-FFF2-40B4-BE49-F238E27FC236}">
                  <a16:creationId xmlns:a16="http://schemas.microsoft.com/office/drawing/2014/main" id="{122545C2-B905-2B4E-9E23-C98C984DE615}"/>
                </a:ext>
              </a:extLst>
            </p:cNvPr>
            <p:cNvSpPr txBox="1"/>
            <p:nvPr/>
          </p:nvSpPr>
          <p:spPr>
            <a:xfrm>
              <a:off x="5917341" y="4699201"/>
              <a:ext cx="1720343" cy="523220"/>
            </a:xfrm>
            <a:prstGeom prst="rect">
              <a:avLst/>
            </a:prstGeom>
            <a:solidFill>
              <a:srgbClr val="FFC000"/>
            </a:solidFill>
            <a:ln w="19050">
              <a:solidFill>
                <a:schemeClr val="tx1"/>
              </a:solidFill>
            </a:ln>
          </p:spPr>
          <p:txBody>
            <a:bodyPr wrap="none" rtlCol="0">
              <a:spAutoFit/>
            </a:bodyPr>
            <a:lstStyle/>
            <a:p>
              <a:pPr algn="ctr"/>
              <a:r>
                <a:rPr lang="de-DE" sz="1400" dirty="0">
                  <a:solidFill>
                    <a:schemeClr val="bg1"/>
                  </a:solidFill>
                </a:rPr>
                <a:t>Welche Aktion ich</a:t>
              </a:r>
              <a:br>
                <a:rPr lang="de-DE" sz="1400" dirty="0">
                  <a:solidFill>
                    <a:schemeClr val="bg1"/>
                  </a:solidFill>
                </a:rPr>
              </a:br>
              <a:r>
                <a:rPr lang="de-DE" sz="1400" dirty="0">
                  <a:solidFill>
                    <a:schemeClr val="bg1"/>
                  </a:solidFill>
                </a:rPr>
                <a:t>jetzt ausführen sollte</a:t>
              </a:r>
            </a:p>
          </p:txBody>
        </p:sp>
        <p:sp>
          <p:nvSpPr>
            <p:cNvPr id="15" name="TextBox 14">
              <a:extLst>
                <a:ext uri="{FF2B5EF4-FFF2-40B4-BE49-F238E27FC236}">
                  <a16:creationId xmlns:a16="http://schemas.microsoft.com/office/drawing/2014/main" id="{4C70AB14-517F-BB48-BC1B-0956354CB8D1}"/>
                </a:ext>
              </a:extLst>
            </p:cNvPr>
            <p:cNvSpPr txBox="1"/>
            <p:nvPr/>
          </p:nvSpPr>
          <p:spPr>
            <a:xfrm>
              <a:off x="3795648" y="2001756"/>
              <a:ext cx="854445" cy="302955"/>
            </a:xfrm>
            <a:prstGeom prst="roundRect">
              <a:avLst>
                <a:gd name="adj" fmla="val 50000"/>
              </a:avLst>
            </a:prstGeom>
            <a:solidFill>
              <a:schemeClr val="tx1">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dirty="0"/>
                <a:t>Zustand</a:t>
              </a:r>
            </a:p>
          </p:txBody>
        </p:sp>
        <p:sp>
          <p:nvSpPr>
            <p:cNvPr id="16" name="TextBox 15">
              <a:extLst>
                <a:ext uri="{FF2B5EF4-FFF2-40B4-BE49-F238E27FC236}">
                  <a16:creationId xmlns:a16="http://schemas.microsoft.com/office/drawing/2014/main" id="{94487678-AFE5-5248-9643-A8D86B99B117}"/>
                </a:ext>
              </a:extLst>
            </p:cNvPr>
            <p:cNvSpPr txBox="1"/>
            <p:nvPr/>
          </p:nvSpPr>
          <p:spPr>
            <a:xfrm>
              <a:off x="2828869" y="2456189"/>
              <a:ext cx="2788005" cy="302955"/>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de-DE" sz="1400" dirty="0">
                  <a:solidFill>
                    <a:schemeClr val="bg1"/>
                  </a:solidFill>
                </a:rPr>
                <a:t>Wie sich die Welt weiterentwickelt</a:t>
              </a:r>
            </a:p>
          </p:txBody>
        </p:sp>
        <p:sp>
          <p:nvSpPr>
            <p:cNvPr id="17" name="TextBox 16">
              <a:extLst>
                <a:ext uri="{FF2B5EF4-FFF2-40B4-BE49-F238E27FC236}">
                  <a16:creationId xmlns:a16="http://schemas.microsoft.com/office/drawing/2014/main" id="{18310DAB-1058-CD49-8ADA-4A705832FF12}"/>
                </a:ext>
              </a:extLst>
            </p:cNvPr>
            <p:cNvSpPr txBox="1"/>
            <p:nvPr/>
          </p:nvSpPr>
          <p:spPr>
            <a:xfrm>
              <a:off x="2981944" y="3170803"/>
              <a:ext cx="2481856"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Was meine Aktionen bewirken</a:t>
              </a:r>
            </a:p>
          </p:txBody>
        </p:sp>
        <p:sp>
          <p:nvSpPr>
            <p:cNvPr id="18" name="TextBox 17">
              <a:extLst>
                <a:ext uri="{FF2B5EF4-FFF2-40B4-BE49-F238E27FC236}">
                  <a16:creationId xmlns:a16="http://schemas.microsoft.com/office/drawing/2014/main" id="{AF03565E-1D4C-7140-8EE2-F88E165636C7}"/>
                </a:ext>
              </a:extLst>
            </p:cNvPr>
            <p:cNvSpPr txBox="1"/>
            <p:nvPr/>
          </p:nvSpPr>
          <p:spPr>
            <a:xfrm>
              <a:off x="3828675" y="3990728"/>
              <a:ext cx="788394"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dirty="0">
                  <a:solidFill>
                    <a:schemeClr val="bg1"/>
                  </a:solidFill>
                </a:rPr>
                <a:t>Nutzen</a:t>
              </a:r>
            </a:p>
          </p:txBody>
        </p:sp>
        <p:cxnSp>
          <p:nvCxnSpPr>
            <p:cNvPr id="19" name="Straight Arrow Connector 18">
              <a:extLst>
                <a:ext uri="{FF2B5EF4-FFF2-40B4-BE49-F238E27FC236}">
                  <a16:creationId xmlns:a16="http://schemas.microsoft.com/office/drawing/2014/main" id="{4548389D-D26B-8445-B2F9-CA5D5E746F4F}"/>
                </a:ext>
              </a:extLst>
            </p:cNvPr>
            <p:cNvCxnSpPr>
              <a:cxnSpLocks/>
              <a:stCxn id="9" idx="2"/>
              <a:endCxn id="11"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0EF7F9F-13CA-F449-A64E-6DFF7FBA7ACA}"/>
                </a:ext>
              </a:extLst>
            </p:cNvPr>
            <p:cNvCxnSpPr>
              <a:cxnSpLocks/>
              <a:stCxn id="11" idx="2"/>
              <a:endCxn id="12"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EF40AA8-CA90-0449-B3DD-4F3B911E4645}"/>
                </a:ext>
              </a:extLst>
            </p:cNvPr>
            <p:cNvCxnSpPr>
              <a:cxnSpLocks/>
              <a:stCxn id="12" idx="2"/>
              <a:endCxn id="13"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5A84FC-4C2E-B044-9E46-BC4BC64E5101}"/>
                </a:ext>
              </a:extLst>
            </p:cNvPr>
            <p:cNvCxnSpPr>
              <a:cxnSpLocks/>
              <a:stCxn id="13" idx="2"/>
              <a:endCxn id="14"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A0476D-747D-A64E-9690-4CCAEB70AE4E}"/>
                </a:ext>
              </a:extLst>
            </p:cNvPr>
            <p:cNvCxnSpPr>
              <a:cxnSpLocks/>
              <a:stCxn id="14" idx="2"/>
              <a:endCxn id="10"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8333B07-CA59-AD4C-BAFB-62339DEAF092}"/>
                </a:ext>
              </a:extLst>
            </p:cNvPr>
            <p:cNvCxnSpPr>
              <a:cxnSpLocks/>
              <a:stCxn id="15" idx="3"/>
              <a:endCxn id="11"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2A64B12-3516-EC4F-8712-D8D235149E17}"/>
                </a:ext>
              </a:extLst>
            </p:cNvPr>
            <p:cNvCxnSpPr>
              <a:cxnSpLocks/>
              <a:stCxn id="16" idx="3"/>
              <a:endCxn id="11"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DF6CE1B-70CE-3043-9EA8-BF70C6ED8E63}"/>
                </a:ext>
              </a:extLst>
            </p:cNvPr>
            <p:cNvCxnSpPr>
              <a:cxnSpLocks/>
              <a:stCxn id="16" idx="3"/>
              <a:endCxn id="12"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14CFDA3-E680-054A-8228-02FB4C6FE4EF}"/>
                </a:ext>
              </a:extLst>
            </p:cNvPr>
            <p:cNvCxnSpPr>
              <a:cxnSpLocks/>
              <a:stCxn id="17" idx="3"/>
              <a:endCxn id="11"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8B81682-1104-7145-B699-684CBB93B378}"/>
                </a:ext>
              </a:extLst>
            </p:cNvPr>
            <p:cNvCxnSpPr>
              <a:cxnSpLocks/>
              <a:stCxn id="17" idx="3"/>
              <a:endCxn id="12"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3767511-43B6-4141-9ECF-E6385B6D6C99}"/>
                </a:ext>
              </a:extLst>
            </p:cNvPr>
            <p:cNvCxnSpPr>
              <a:cxnSpLocks/>
              <a:stCxn id="9"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743505-E8B2-F340-B167-48B5FF6820A8}"/>
                </a:ext>
              </a:extLst>
            </p:cNvPr>
            <p:cNvCxnSpPr>
              <a:cxnSpLocks/>
              <a:stCxn id="18"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4D59A6-C47B-F043-81A8-3209EA4D2B5C}"/>
                </a:ext>
              </a:extLst>
            </p:cNvPr>
            <p:cNvCxnSpPr>
              <a:cxnSpLocks/>
              <a:endCxn id="10"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66A9186-C522-A545-BD77-985921701CD7}"/>
                </a:ext>
              </a:extLst>
            </p:cNvPr>
            <p:cNvCxnSpPr>
              <a:cxnSpLocks/>
              <a:stCxn id="11" idx="0"/>
              <a:endCxn id="15"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08968B48-0CD6-8D4F-88B8-7FCDC3BB0B6E}"/>
              </a:ext>
            </a:extLst>
          </p:cNvPr>
          <p:cNvSpPr/>
          <p:nvPr/>
        </p:nvSpPr>
        <p:spPr>
          <a:xfrm>
            <a:off x="6651773" y="2955147"/>
            <a:ext cx="5453430" cy="1725854"/>
          </a:xfrm>
          <a:prstGeom prst="rect">
            <a:avLst/>
          </a:prstGeom>
          <a:solidFill>
            <a:srgbClr val="FFC000">
              <a:alpha val="15000"/>
            </a:srgbClr>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71504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normAutofit/>
          </a:bodyPr>
          <a:lstStyle/>
          <a:p>
            <a:r>
              <a:rPr lang="de-DE" dirty="0"/>
              <a:t>VE für MEU Probleme</a:t>
            </a:r>
          </a:p>
        </p:txBody>
      </p:sp>
      <mc:AlternateContent xmlns:mc="http://schemas.openxmlformats.org/markup-compatibility/2006" xmlns:a14="http://schemas.microsoft.com/office/drawing/2010/main">
        <mc:Choice Requires="a14">
          <p:sp>
            <p:nvSpPr>
              <p:cNvPr id="78850" name="Rectangle 3"/>
              <p:cNvSpPr>
                <a:spLocks noGrp="1" noChangeArrowheads="1"/>
              </p:cNvSpPr>
              <p:nvPr>
                <p:ph idx="1"/>
              </p:nvPr>
            </p:nvSpPr>
            <p:spPr/>
            <p:txBody>
              <a:bodyPr>
                <a:normAutofit fontScale="92500" lnSpcReduction="10000"/>
              </a:bodyPr>
              <a:lstStyle/>
              <a:p>
                <a:pPr marL="0" indent="0">
                  <a:lnSpc>
                    <a:spcPct val="110000"/>
                  </a:lnSpc>
                  <a:spcBef>
                    <a:spcPts val="0"/>
                  </a:spcBef>
                  <a:buNone/>
                  <a:tabLst>
                    <a:tab pos="449263" algn="l"/>
                    <a:tab pos="898525" algn="l"/>
                    <a:tab pos="1349375" algn="l"/>
                    <a:tab pos="1798638" algn="l"/>
                    <a:tab pos="2249488" algn="l"/>
                    <a:tab pos="7635875" algn="r"/>
                  </a:tabLst>
                </a:pPr>
                <a14:m>
                  <m:oMath xmlns:m="http://schemas.openxmlformats.org/officeDocument/2006/math">
                    <m:r>
                      <m:rPr>
                        <m:nor/>
                      </m:rPr>
                      <a:rPr lang="de-DE" b="1" i="0" smtClean="0">
                        <a:latin typeface="Cambria Math" panose="02040503050406030204" pitchFamily="18" charset="0"/>
                      </a:rPr>
                      <m:t>MEU</m:t>
                    </m:r>
                    <m:r>
                      <m:rPr>
                        <m:nor/>
                      </m:rPr>
                      <a:rPr lang="de-DE" b="1" i="0" smtClean="0">
                        <a:latin typeface="Cambria Math" panose="02040503050406030204" pitchFamily="18" charset="0"/>
                      </a:rPr>
                      <m:t>−</m:t>
                    </m:r>
                    <m:r>
                      <m:rPr>
                        <m:nor/>
                      </m:rPr>
                      <a:rPr lang="de-DE" b="1" smtClean="0">
                        <a:latin typeface="Cambria Math" panose="02040503050406030204" pitchFamily="18" charset="0"/>
                      </a:rPr>
                      <m:t>VE</m:t>
                    </m:r>
                    <m:d>
                      <m:dPr>
                        <m:ctrlPr>
                          <a:rPr lang="de-DE" b="0" i="1" smtClean="0">
                            <a:latin typeface="Cambria Math" panose="02040503050406030204" pitchFamily="18" charset="0"/>
                          </a:rPr>
                        </m:ctrlPr>
                      </m:dPr>
                      <m:e>
                        <m:r>
                          <a:rPr lang="de-DE" b="0" i="1" smtClean="0">
                            <a:latin typeface="Cambria Math" panose="02040503050406030204" pitchFamily="18" charset="0"/>
                          </a:rPr>
                          <m:t>𝑀</m:t>
                        </m:r>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sSub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b="0" i="1" smtClean="0">
                                    <a:latin typeface="Cambria Math" panose="02040503050406030204" pitchFamily="18" charset="0"/>
                                    <a:ea typeface="Cambria Math" panose="02040503050406030204" pitchFamily="18" charset="0"/>
                                  </a:rPr>
                                  <m:t>𝑈</m:t>
                                </m:r>
                              </m:sub>
                            </m:sSub>
                          </m:e>
                        </m:d>
                        <m:r>
                          <a:rPr lang="de-DE" b="0" i="0"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𝒆</m:t>
                        </m:r>
                      </m:e>
                    </m:d>
                  </m:oMath>
                </a14:m>
                <a:r>
                  <a:rPr lang="de-DE" dirty="0"/>
                  <a:t> </a:t>
                </a:r>
              </a:p>
              <a:p>
                <a:pPr marL="0" indent="0">
                  <a:lnSpc>
                    <a:spcPct val="110000"/>
                  </a:lnSpc>
                  <a:spcBef>
                    <a:spcPts val="0"/>
                  </a:spcBef>
                  <a:buNone/>
                  <a:tabLst>
                    <a:tab pos="449263" algn="l"/>
                    <a:tab pos="898525" algn="l"/>
                    <a:tab pos="1349375" algn="l"/>
                    <a:tab pos="1798638" algn="l"/>
                    <a:tab pos="2249488" algn="l"/>
                    <a:tab pos="7635875" algn="r"/>
                  </a:tabLst>
                </a:pPr>
                <a:r>
                  <a:rPr lang="de-DE" dirty="0"/>
                  <a:t>	Absorbiere </a:t>
                </a:r>
                <a14:m>
                  <m:oMath xmlns:m="http://schemas.openxmlformats.org/officeDocument/2006/math">
                    <m:r>
                      <a:rPr lang="de-DE" b="1" i="1" smtClean="0">
                        <a:latin typeface="Cambria Math" panose="02040503050406030204" pitchFamily="18" charset="0"/>
                      </a:rPr>
                      <m:t>𝒆</m:t>
                    </m:r>
                  </m:oMath>
                </a14:m>
                <a:r>
                  <a:rPr lang="de-DE" dirty="0"/>
                  <a:t> in </a:t>
                </a:r>
                <a14:m>
                  <m:oMath xmlns:m="http://schemas.openxmlformats.org/officeDocument/2006/math">
                    <m:r>
                      <a:rPr lang="de-DE" b="0" i="1" smtClean="0">
                        <a:latin typeface="Cambria Math" panose="02040503050406030204" pitchFamily="18" charset="0"/>
                      </a:rPr>
                      <m:t>𝑀</m:t>
                    </m:r>
                  </m:oMath>
                </a14:m>
                <a:endParaRPr lang="de-DE" dirty="0"/>
              </a:p>
              <a:p>
                <a:pPr marL="0" indent="0">
                  <a:lnSpc>
                    <a:spcPct val="110000"/>
                  </a:lnSpc>
                  <a:spcBef>
                    <a:spcPts val="0"/>
                  </a:spcBef>
                  <a:buNone/>
                  <a:tabLst>
                    <a:tab pos="449263" algn="l"/>
                    <a:tab pos="898525" algn="l"/>
                    <a:tab pos="1349375" algn="l"/>
                    <a:tab pos="1798638" algn="l"/>
                    <a:tab pos="2249488" algn="l"/>
                    <a:tab pos="7635875" algn="r"/>
                  </a:tabLst>
                </a:pPr>
                <a:r>
                  <a:rPr lang="de-DE" b="0" dirty="0"/>
                  <a:t>	</a:t>
                </a:r>
                <a14:m>
                  <m:oMath xmlns:m="http://schemas.openxmlformats.org/officeDocument/2006/math">
                    <m:sSup>
                      <m:sSupPr>
                        <m:ctrlPr>
                          <a:rPr lang="de-DE" b="0" i="1" smtClean="0">
                            <a:latin typeface="Cambria Math" panose="02040503050406030204" pitchFamily="18" charset="0"/>
                          </a:rPr>
                        </m:ctrlPr>
                      </m:sSupPr>
                      <m:e>
                        <m:r>
                          <a:rPr lang="de-DE" b="1" i="1" smtClean="0">
                            <a:latin typeface="Cambria Math" panose="02040503050406030204" pitchFamily="18" charset="0"/>
                          </a:rPr>
                          <m:t>𝒅</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oMath>
                </a14:m>
                <a:endParaRPr lang="de-DE" b="0" i="1" dirty="0">
                  <a:latin typeface="Cambria Math" panose="02040503050406030204" pitchFamily="18" charset="0"/>
                  <a:ea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de-DE" b="0" dirty="0">
                    <a:ea typeface="Cambria Math" panose="02040503050406030204" pitchFamily="18" charset="0"/>
                  </a:rPr>
                  <a:t>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𝑒𝑢</m:t>
                        </m:r>
                      </m:e>
                      <m:sub>
                        <m:r>
                          <a:rPr lang="de-DE" b="0" i="1" smtClean="0">
                            <a:latin typeface="Cambria Math" panose="02040503050406030204" pitchFamily="18" charset="0"/>
                            <a:ea typeface="Cambria Math" panose="02040503050406030204" pitchFamily="18" charset="0"/>
                          </a:rPr>
                          <m:t>𝑚𝑎𝑥</m:t>
                        </m:r>
                      </m:sub>
                    </m:sSub>
                    <m:r>
                      <a:rPr lang="de-DE" b="0" i="1" smtClean="0">
                        <a:latin typeface="Cambria Math" panose="02040503050406030204" pitchFamily="18" charset="0"/>
                        <a:ea typeface="Cambria Math" panose="02040503050406030204" pitchFamily="18" charset="0"/>
                      </a:rPr>
                      <m:t>←−∞</m:t>
                    </m:r>
                  </m:oMath>
                </a14:m>
                <a:r>
                  <a:rPr lang="de-DE" dirty="0"/>
                  <a:t> </a:t>
                </a:r>
              </a:p>
              <a:p>
                <a:pPr marL="0" indent="0">
                  <a:lnSpc>
                    <a:spcPct val="110000"/>
                  </a:lnSpc>
                  <a:spcBef>
                    <a:spcPts val="0"/>
                  </a:spcBef>
                  <a:buNone/>
                  <a:tabLst>
                    <a:tab pos="449263" algn="l"/>
                    <a:tab pos="898525" algn="l"/>
                    <a:tab pos="1349375" algn="l"/>
                    <a:tab pos="1798638" algn="l"/>
                    <a:tab pos="2249488" algn="l"/>
                    <a:tab pos="7635875" algn="r"/>
                  </a:tabLst>
                </a:pPr>
                <a:r>
                  <a:rPr lang="de-DE" dirty="0"/>
                  <a:t>	</a:t>
                </a:r>
                <a:r>
                  <a:rPr lang="de-DE" b="1" dirty="0"/>
                  <a:t>for</a:t>
                </a:r>
                <a:r>
                  <a:rPr lang="de-DE" dirty="0"/>
                  <a:t> jede Aktionszuweisung </a:t>
                </a:r>
                <a14:m>
                  <m:oMath xmlns:m="http://schemas.openxmlformats.org/officeDocument/2006/math">
                    <m:r>
                      <a:rPr lang="de-DE" b="1" i="1" smtClean="0">
                        <a:latin typeface="Cambria Math" panose="02040503050406030204" pitchFamily="18" charset="0"/>
                      </a:rPr>
                      <m:t>𝒅</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1"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de-DE" dirty="0"/>
                  <a:t> </a:t>
                </a:r>
                <a:r>
                  <a:rPr lang="de-DE" b="1" dirty="0"/>
                  <a:t>do</a:t>
                </a:r>
              </a:p>
              <a:p>
                <a:pPr marL="0" indent="0">
                  <a:lnSpc>
                    <a:spcPct val="110000"/>
                  </a:lnSpc>
                  <a:spcBef>
                    <a:spcPts val="0"/>
                  </a:spcBef>
                  <a:buNone/>
                  <a:tabLst>
                    <a:tab pos="449263" algn="l"/>
                    <a:tab pos="898525" algn="l"/>
                    <a:tab pos="1349375" algn="l"/>
                    <a:tab pos="1798638" algn="l"/>
                    <a:tab pos="2249488" algn="l"/>
                    <a:tab pos="11417300" algn="r"/>
                  </a:tabLst>
                </a:pPr>
                <a:r>
                  <a:rPr lang="de-DE" b="0" dirty="0"/>
                  <a:t>		</a:t>
                </a:r>
                <a14:m>
                  <m:oMath xmlns:m="http://schemas.openxmlformats.org/officeDocument/2006/math">
                    <m:r>
                      <a:rPr lang="de-DE" b="0" i="1" smtClean="0">
                        <a:latin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VE</m:t>
                    </m:r>
                    <m:d>
                      <m:dPr>
                        <m:ctrlPr>
                          <a:rPr lang="de-DE" i="1">
                            <a:latin typeface="Cambria Math" panose="02040503050406030204" pitchFamily="18" charset="0"/>
                          </a:rPr>
                        </m:ctrlPr>
                      </m:dPr>
                      <m:e>
                        <m:r>
                          <a:rPr lang="de-DE" b="0" i="1" smtClean="0">
                            <a:latin typeface="Cambria Math" panose="02040503050406030204" pitchFamily="18" charset="0"/>
                          </a:rPr>
                          <m:t>𝑀</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m:rPr>
                            <m:sty m:val="p"/>
                          </m:rPr>
                          <a:rPr lang="de-DE" b="0" i="0" smtClean="0">
                            <a:latin typeface="Cambria Math" panose="02040503050406030204" pitchFamily="18" charset="0"/>
                          </a:rPr>
                          <m:t>rv</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𝒅</m:t>
                        </m:r>
                      </m:e>
                    </m:d>
                  </m:oMath>
                </a14:m>
                <a:r>
                  <a:rPr lang="de-DE" dirty="0"/>
                  <a:t> 	▹</a:t>
                </a:r>
                <a14:m>
                  <m:oMath xmlns:m="http://schemas.openxmlformats.org/officeDocument/2006/math">
                    <m:r>
                      <a:rPr lang="de-DE" b="0" i="1" smtClean="0">
                        <a:latin typeface="Cambria Math" panose="02040503050406030204" pitchFamily="18" charset="0"/>
                      </a:rPr>
                      <m:t>𝑚</m:t>
                    </m:r>
                  </m:oMath>
                </a14:m>
                <a:r>
                  <a:rPr lang="de-DE" dirty="0"/>
                  <a:t> normalisiert</a:t>
                </a:r>
              </a:p>
              <a:p>
                <a:pPr marL="0" indent="0">
                  <a:lnSpc>
                    <a:spcPct val="110000"/>
                  </a:lnSpc>
                  <a:spcBef>
                    <a:spcPts val="0"/>
                  </a:spcBef>
                  <a:buNone/>
                  <a:tabLst>
                    <a:tab pos="449263" algn="l"/>
                    <a:tab pos="898525" algn="l"/>
                    <a:tab pos="1349375" algn="l"/>
                    <a:tab pos="1798638" algn="l"/>
                    <a:tab pos="2249488" algn="l"/>
                    <a:tab pos="11417300" algn="r"/>
                  </a:tabLst>
                </a:pPr>
                <a:r>
                  <a:rPr lang="de-DE" dirty="0"/>
                  <a:t>		</a:t>
                </a: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VE</m:t>
                    </m:r>
                    <m:d>
                      <m:dPr>
                        <m:ctrlPr>
                          <a:rPr lang="de-DE" i="1">
                            <a:latin typeface="Cambria Math" panose="02040503050406030204" pitchFamily="18" charset="0"/>
                          </a:rPr>
                        </m:ctrlPr>
                      </m:d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𝑚</m:t>
                                </m:r>
                              </m:e>
                              <m:sub>
                                <m:r>
                                  <a:rPr lang="de-DE" i="1">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𝑚</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r>
                  <a:rPr lang="de-DE" i="1" dirty="0">
                    <a:solidFill>
                      <a:schemeClr val="accent1"/>
                    </a:solidFill>
                    <a:latin typeface="Cambria Math" panose="02040503050406030204" pitchFamily="18" charset="0"/>
                  </a:rPr>
                  <a:t>	</a:t>
                </a:r>
                <a:r>
                  <a:rPr lang="de-DE" dirty="0"/>
                  <a:t>▹ohne Normalisierung</a:t>
                </a:r>
                <a:endParaRPr lang="de-DE" i="1" dirty="0">
                  <a:solidFill>
                    <a:schemeClr val="accent1"/>
                  </a:solidFill>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de-DE" dirty="0"/>
                  <a:t>		</a:t>
                </a:r>
                <a:r>
                  <a:rPr lang="de-DE" b="1" dirty="0"/>
                  <a:t>if</a:t>
                </a:r>
                <a:r>
                  <a:rPr lang="de-DE" dirty="0"/>
                  <a:t> </a:t>
                </a:r>
                <a14:m>
                  <m:oMath xmlns:m="http://schemas.openxmlformats.org/officeDocument/2006/math">
                    <m:r>
                      <a:rPr lang="de-DE" b="0" i="1" smtClean="0">
                        <a:latin typeface="Cambria Math" panose="02040503050406030204" pitchFamily="18" charset="0"/>
                      </a:rPr>
                      <m:t>𝑒𝑢</m:t>
                    </m:r>
                    <m:r>
                      <a:rPr lang="de-DE" b="0" i="1" smtClean="0">
                        <a:latin typeface="Cambria Math" panose="02040503050406030204" pitchFamily="18" charset="0"/>
                      </a:rPr>
                      <m:t>&gt;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𝑒𝑢</m:t>
                        </m:r>
                      </m:e>
                      <m:sub>
                        <m:r>
                          <a:rPr lang="de-DE" i="1">
                            <a:latin typeface="Cambria Math" panose="02040503050406030204" pitchFamily="18" charset="0"/>
                            <a:ea typeface="Cambria Math" panose="02040503050406030204" pitchFamily="18" charset="0"/>
                          </a:rPr>
                          <m:t>𝑚𝑎𝑥</m:t>
                        </m:r>
                      </m:sub>
                    </m:sSub>
                  </m:oMath>
                </a14:m>
                <a:r>
                  <a:rPr lang="de-DE" dirty="0"/>
                  <a:t> </a:t>
                </a:r>
                <a:r>
                  <a:rPr lang="de-DE" b="1" dirty="0"/>
                  <a:t>then</a:t>
                </a:r>
              </a:p>
              <a:p>
                <a:pPr marL="0" indent="0">
                  <a:lnSpc>
                    <a:spcPct val="110000"/>
                  </a:lnSpc>
                  <a:spcBef>
                    <a:spcPts val="0"/>
                  </a:spcBef>
                  <a:buNone/>
                  <a:tabLst>
                    <a:tab pos="449263" algn="l"/>
                    <a:tab pos="898525" algn="l"/>
                    <a:tab pos="1349375" algn="l"/>
                    <a:tab pos="1798638" algn="l"/>
                    <a:tab pos="2249488" algn="l"/>
                    <a:tab pos="7635875" algn="r"/>
                  </a:tabLst>
                </a:pPr>
                <a:r>
                  <a:rPr lang="de-DE" dirty="0"/>
                  <a:t>			</a:t>
                </a:r>
                <a14:m>
                  <m:oMath xmlns:m="http://schemas.openxmlformats.org/officeDocument/2006/math">
                    <m:sSup>
                      <m:sSupPr>
                        <m:ctrlPr>
                          <a:rPr lang="de-DE"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𝒅</m:t>
                    </m:r>
                  </m:oMath>
                </a14:m>
                <a:r>
                  <a:rPr lang="de-DE" dirty="0"/>
                  <a:t> </a:t>
                </a:r>
              </a:p>
              <a:p>
                <a:pPr marL="0" indent="0">
                  <a:lnSpc>
                    <a:spcPct val="110000"/>
                  </a:lnSpc>
                  <a:spcBef>
                    <a:spcPts val="0"/>
                  </a:spcBef>
                  <a:buNone/>
                  <a:tabLst>
                    <a:tab pos="449263" algn="l"/>
                    <a:tab pos="898525" algn="l"/>
                    <a:tab pos="1349375" algn="l"/>
                    <a:tab pos="1798638" algn="l"/>
                    <a:tab pos="2249488" algn="l"/>
                    <a:tab pos="7635875" algn="r"/>
                  </a:tabLst>
                </a:pPr>
                <a:r>
                  <a:rPr lang="de-DE" dirty="0">
                    <a:ea typeface="Cambria Math" panose="02040503050406030204" pitchFamily="18" charset="0"/>
                  </a:rPr>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𝑒𝑢</m:t>
                        </m:r>
                      </m:e>
                      <m:sub>
                        <m:r>
                          <a:rPr lang="de-DE" i="1">
                            <a:latin typeface="Cambria Math" panose="02040503050406030204" pitchFamily="18" charset="0"/>
                            <a:ea typeface="Cambria Math" panose="02040503050406030204" pitchFamily="18" charset="0"/>
                          </a:rPr>
                          <m:t>𝑚𝑎𝑥</m:t>
                        </m:r>
                      </m:sub>
                    </m:sSub>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𝑒𝑢</m:t>
                    </m:r>
                  </m:oMath>
                </a14:m>
                <a:endParaRPr lang="de-DE" i="1" dirty="0">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de-DE" dirty="0"/>
                  <a:t>	</a:t>
                </a:r>
                <a:r>
                  <a:rPr lang="de-DE" b="1" dirty="0"/>
                  <a:t>return</a:t>
                </a:r>
                <a:r>
                  <a:rPr lang="de-DE" dirty="0"/>
                  <a:t>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𝒂</m:t>
                        </m:r>
                      </m:e>
                      <m:sup>
                        <m:r>
                          <a:rPr lang="de-DE" i="1">
                            <a:latin typeface="Cambria Math" panose="02040503050406030204" pitchFamily="18" charset="0"/>
                          </a:rPr>
                          <m:t>∗</m:t>
                        </m:r>
                      </m:sup>
                    </m:sSup>
                  </m:oMath>
                </a14:m>
                <a:endParaRPr lang="de-DE" dirty="0"/>
              </a:p>
              <a:p>
                <a:pPr marL="0" indent="0">
                  <a:lnSpc>
                    <a:spcPct val="110000"/>
                  </a:lnSpc>
                  <a:spcBef>
                    <a:spcPts val="0"/>
                  </a:spcBef>
                  <a:buNone/>
                  <a:tabLst>
                    <a:tab pos="450000" algn="l"/>
                    <a:tab pos="900000" algn="l"/>
                    <a:tab pos="1350000" algn="l"/>
                    <a:tab pos="1800000" algn="l"/>
                    <a:tab pos="2250000" algn="l"/>
                  </a:tabLst>
                </a:pPr>
                <a:endParaRPr lang="de-DE" sz="1300" dirty="0"/>
              </a:p>
              <a:p>
                <a:pPr>
                  <a:lnSpc>
                    <a:spcPct val="110000"/>
                  </a:lnSpc>
                  <a:spcBef>
                    <a:spcPts val="0"/>
                  </a:spcBef>
                  <a:tabLst>
                    <a:tab pos="450000" algn="l"/>
                    <a:tab pos="900000" algn="l"/>
                    <a:tab pos="1350000" algn="l"/>
                    <a:tab pos="1800000" algn="l"/>
                    <a:tab pos="2250000" algn="l"/>
                  </a:tabLst>
                </a:pPr>
                <a:r>
                  <a:rPr lang="de-DE" dirty="0"/>
                  <a:t>Anpassung möglich um alle Zuweisungen zu speichern, die innerhalb einer </a:t>
                </a:r>
                <a14:m>
                  <m:oMath xmlns:m="http://schemas.openxmlformats.org/officeDocument/2006/math">
                    <m:r>
                      <a:rPr lang="de-DE" i="1" smtClean="0">
                        <a:latin typeface="Cambria Math" panose="02040503050406030204" pitchFamily="18" charset="0"/>
                        <a:ea typeface="Cambria Math" panose="02040503050406030204" pitchFamily="18" charset="0"/>
                      </a:rPr>
                      <m:t>𝜀</m:t>
                    </m:r>
                  </m:oMath>
                </a14:m>
                <a:r>
                  <a:rPr lang="de-DE" dirty="0"/>
                  <a:t>-Umgebung liegen</a:t>
                </a:r>
              </a:p>
            </p:txBody>
          </p:sp>
        </mc:Choice>
        <mc:Fallback xmlns="">
          <p:sp>
            <p:nvSpPr>
              <p:cNvPr id="78850" name="Rectangle 3"/>
              <p:cNvSpPr>
                <a:spLocks noGrp="1" noRot="1" noChangeAspect="1" noMove="1" noResize="1" noEditPoints="1" noAdjustHandles="1" noChangeArrowheads="1" noChangeShapeType="1" noTextEdit="1"/>
              </p:cNvSpPr>
              <p:nvPr>
                <p:ph idx="1"/>
              </p:nvPr>
            </p:nvSpPr>
            <p:spPr>
              <a:blipFill>
                <a:blip r:embed="rId3"/>
                <a:stretch>
                  <a:fillRect l="-1325" r="-773" b="-3284"/>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86AA4F3E-57EE-3348-BD25-6F6B3B165BC3}"/>
              </a:ext>
            </a:extLst>
          </p:cNvPr>
          <p:cNvSpPr>
            <a:spLocks noGrp="1"/>
          </p:cNvSpPr>
          <p:nvPr>
            <p:ph type="sldNum" sz="quarter" idx="4"/>
          </p:nvPr>
        </p:nvSpPr>
        <p:spPr/>
        <p:txBody>
          <a:bodyPr/>
          <a:lstStyle/>
          <a:p>
            <a:fld id="{67C9959E-8E6B-B04C-9955-EA096F41CA7A}" type="slidenum">
              <a:rPr lang="de-DE" smtClean="0"/>
              <a:pPr/>
              <a:t>50</a:t>
            </a:fld>
            <a:endParaRPr lang="de-DE" dirty="0"/>
          </a:p>
        </p:txBody>
      </p:sp>
      <p:sp>
        <p:nvSpPr>
          <p:cNvPr id="5" name="Rectangle 2">
            <a:extLst>
              <a:ext uri="{FF2B5EF4-FFF2-40B4-BE49-F238E27FC236}">
                <a16:creationId xmlns:a16="http://schemas.microsoft.com/office/drawing/2014/main" id="{9D79EB7F-DBBB-8C4E-BEE5-4DB79806F59E}"/>
              </a:ext>
            </a:extLst>
          </p:cNvPr>
          <p:cNvSpPr>
            <a:spLocks noChangeArrowheads="1"/>
          </p:cNvSpPr>
          <p:nvPr/>
        </p:nvSpPr>
        <p:spPr bwMode="auto">
          <a:xfrm>
            <a:off x="312983" y="1636265"/>
            <a:ext cx="11531017" cy="3690575"/>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de-DE" altLang="ja-JP" b="1" dirty="0">
              <a:cs typeface="Times New Roman" charset="0"/>
            </a:endParaRPr>
          </a:p>
        </p:txBody>
      </p:sp>
      <p:sp>
        <p:nvSpPr>
          <p:cNvPr id="6" name="Rectangle 5">
            <a:extLst>
              <a:ext uri="{FF2B5EF4-FFF2-40B4-BE49-F238E27FC236}">
                <a16:creationId xmlns:a16="http://schemas.microsoft.com/office/drawing/2014/main" id="{854CCE7D-BB5A-EE44-B701-4A1E21602FFB}"/>
              </a:ext>
            </a:extLst>
          </p:cNvPr>
          <p:cNvSpPr/>
          <p:nvPr/>
        </p:nvSpPr>
        <p:spPr>
          <a:xfrm>
            <a:off x="10880746" y="5039828"/>
            <a:ext cx="963254"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MEU-VE</a:t>
            </a:r>
          </a:p>
        </p:txBody>
      </p:sp>
      <p:sp>
        <p:nvSpPr>
          <p:cNvPr id="3" name="Date Placeholder 2">
            <a:extLst>
              <a:ext uri="{FF2B5EF4-FFF2-40B4-BE49-F238E27FC236}">
                <a16:creationId xmlns:a16="http://schemas.microsoft.com/office/drawing/2014/main" id="{4728CF4A-203D-4F41-B4B6-8EB5BB9F4D1B}"/>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B905F930-9772-2643-A68E-C491DF3DBE19}"/>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693759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Ein Wort (okay, mehrere) zu Zufallsvariablen</a:t>
            </a:r>
            <a:endParaRPr lang="de-DE"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6873240" cy="4240848"/>
              </a:xfrm>
            </p:spPr>
            <p:txBody>
              <a:bodyPr>
                <a:noAutofit/>
              </a:bodyPr>
              <a:lstStyle/>
              <a:p>
                <a:r>
                  <a:rPr lang="de-DE" dirty="0"/>
                  <a:t>Menge von Zufallsvariablen </a:t>
                </a:r>
                <a14:m>
                  <m:oMath xmlns:m="http://schemas.openxmlformats.org/officeDocument/2006/math">
                    <m:r>
                      <a:rPr lang="de-DE" b="1" i="1">
                        <a:latin typeface="Cambria Math" panose="02040503050406030204" pitchFamily="18" charset="0"/>
                        <a:ea typeface="Cambria Math" panose="02040503050406030204" pitchFamily="18" charset="0"/>
                      </a:rPr>
                      <m:t>𝑽</m:t>
                    </m:r>
                  </m:oMath>
                </a14:m>
                <a:r>
                  <a:rPr lang="de-DE" dirty="0"/>
                  <a:t> zur Modellierung der Umgebung inklusive </a:t>
                </a:r>
                <a:r>
                  <a:rPr lang="de-DE" dirty="0">
                    <a:solidFill>
                      <a:schemeClr val="accent1"/>
                    </a:solidFill>
                  </a:rPr>
                  <a:t>Zufallsvariablen, die </a:t>
                </a:r>
                <a:r>
                  <a:rPr lang="de-DE" i="1" dirty="0">
                    <a:solidFill>
                      <a:schemeClr val="accent1"/>
                    </a:solidFill>
                  </a:rPr>
                  <a:t>Attribute darstellen, die Präferenzen kodieren</a:t>
                </a:r>
              </a:p>
              <a:p>
                <a:pPr lvl="1"/>
                <a:r>
                  <a:rPr lang="de-DE" dirty="0"/>
                  <a:t>Repräsentieren Ergebniszustände nach Entscheidung</a:t>
                </a:r>
              </a:p>
              <a:p>
                <a:pPr lvl="2"/>
                <a:r>
                  <a:rPr lang="de-DE" dirty="0"/>
                  <a:t>Beispiel BN: </a:t>
                </a:r>
                <a14:m>
                  <m:oMath xmlns:m="http://schemas.openxmlformats.org/officeDocument/2006/math">
                    <m:r>
                      <a:rPr lang="de-DE" b="0" i="1" smtClean="0">
                        <a:latin typeface="Cambria Math" panose="02040503050406030204" pitchFamily="18" charset="0"/>
                        <a:ea typeface="Cambria Math" panose="02040503050406030204" pitchFamily="18" charset="0"/>
                      </a:rPr>
                      <m:t>𝐷𝑒𝑎𝑡h𝑠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𝑁𝑜𝑖𝑠𝑒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𝐶𝑜𝑠𝑡</m:t>
                    </m:r>
                  </m:oMath>
                </a14:m>
                <a:endParaRPr lang="de-DE" dirty="0"/>
              </a:p>
              <a:p>
                <a:pPr lvl="1"/>
                <a:r>
                  <a:rPr lang="de-DE" dirty="0"/>
                  <a:t>Werden nie mit Evidenz belegt sein</a:t>
                </a:r>
              </a:p>
              <a:p>
                <a:pPr lvl="2"/>
                <a:r>
                  <a:rPr lang="de-DE" dirty="0"/>
                  <a:t>Könnte man im Vorhinein eliminieren (keine Wahrscheinlichkeitsanfragen dann möglich)</a:t>
                </a:r>
                <a:br>
                  <a:rPr lang="de-DE" dirty="0"/>
                </a:br>
                <a:r>
                  <a:rPr lang="de-DE" dirty="0"/>
                  <a:t>➝ </a:t>
                </a:r>
                <a:r>
                  <a:rPr lang="de-DE" i="1" dirty="0"/>
                  <a:t>vereinfachtes Modell</a:t>
                </a:r>
              </a:p>
              <a:p>
                <a:pPr lvl="1"/>
                <a:r>
                  <a:rPr lang="de-DE" dirty="0"/>
                  <a:t>Ermöglichen mehr Flexibilität in der Modellierung</a:t>
                </a:r>
              </a:p>
              <a:p>
                <a:pPr lvl="2"/>
                <a:r>
                  <a:rPr lang="de-DE" dirty="0"/>
                  <a:t>Beispiel: </a:t>
                </a:r>
              </a:p>
              <a:p>
                <a:pPr lvl="3"/>
                <a:r>
                  <a:rPr lang="de-DE" dirty="0"/>
                  <a:t>CPD von </a:t>
                </a:r>
                <a14:m>
                  <m:oMath xmlns:m="http://schemas.openxmlformats.org/officeDocument/2006/math">
                    <m:r>
                      <a:rPr lang="de-DE" i="1">
                        <a:latin typeface="Cambria Math" panose="02040503050406030204" pitchFamily="18" charset="0"/>
                        <a:ea typeface="Cambria Math" panose="02040503050406030204" pitchFamily="18" charset="0"/>
                      </a:rPr>
                      <m:t>𝑁𝑜𝑖𝑠𝑒</m:t>
                    </m:r>
                  </m:oMath>
                </a14:m>
                <a:r>
                  <a:rPr lang="de-DE" dirty="0"/>
                  <a:t> bei Änderung der Lärmpegel anpassen</a:t>
                </a:r>
              </a:p>
              <a:p>
                <a:pPr lvl="3"/>
                <a:r>
                  <a:rPr lang="de-DE" dirty="0"/>
                  <a:t>Gewichtungsänderung der Lärmemissionen in </a:t>
                </a:r>
                <a14:m>
                  <m:oMath xmlns:m="http://schemas.openxmlformats.org/officeDocument/2006/math">
                    <m:r>
                      <a:rPr lang="de-DE" i="1">
                        <a:latin typeface="Cambria Math" panose="02040503050406030204" pitchFamily="18" charset="0"/>
                      </a:rPr>
                      <m:t>𝑉</m:t>
                    </m:r>
                  </m:oMath>
                </a14:m>
                <a:r>
                  <a:rPr lang="de-DE" dirty="0"/>
                  <a:t> anpassen</a:t>
                </a:r>
              </a:p>
              <a:p>
                <a:pPr lvl="2"/>
                <a:endParaRPr lang="de-DE" dirty="0"/>
              </a:p>
              <a:p>
                <a:pPr lvl="3"/>
                <a:endParaRPr lang="de-DE" dirty="0"/>
              </a:p>
              <a:p>
                <a:pPr lvl="1"/>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60000" y="1665066"/>
                <a:ext cx="6873240" cy="4240848"/>
              </a:xfrm>
              <a:blipFill>
                <a:blip r:embed="rId3"/>
                <a:stretch>
                  <a:fillRect l="-2394" t="-2687" b="-3881"/>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51</a:t>
            </a:fld>
            <a:endParaRPr lang="de-DE" dirty="0"/>
          </a:p>
        </p:txBody>
      </p:sp>
      <p:sp>
        <p:nvSpPr>
          <p:cNvPr id="5" name="Date Placeholder 4">
            <a:extLst>
              <a:ext uri="{FF2B5EF4-FFF2-40B4-BE49-F238E27FC236}">
                <a16:creationId xmlns:a16="http://schemas.microsoft.com/office/drawing/2014/main" id="{D9E1735A-5043-4F41-AD5F-ABF3EF9A3674}"/>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2708B67-0393-E642-B8D2-D3CD5CAF4E9F}"/>
              </a:ext>
            </a:extLst>
          </p:cNvPr>
          <p:cNvSpPr>
            <a:spLocks noGrp="1"/>
          </p:cNvSpPr>
          <p:nvPr>
            <p:ph type="ftr" sz="quarter" idx="3"/>
          </p:nvPr>
        </p:nvSpPr>
        <p:spPr/>
        <p:txBody>
          <a:bodyPr/>
          <a:lstStyle/>
          <a:p>
            <a:r>
              <a:rPr lang="de-DE" dirty="0"/>
              <a:t>Tanya Braun</a:t>
            </a:r>
          </a:p>
        </p:txBody>
      </p:sp>
      <p:grpSp>
        <p:nvGrpSpPr>
          <p:cNvPr id="139" name="Group 138">
            <a:extLst>
              <a:ext uri="{FF2B5EF4-FFF2-40B4-BE49-F238E27FC236}">
                <a16:creationId xmlns:a16="http://schemas.microsoft.com/office/drawing/2014/main" id="{8B2867DE-C300-2141-9942-D3ED69850A98}"/>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E89B74-7778-064D-898B-309BAB95B8E1}"/>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2A6E0CCF-90FB-A340-8FA2-7BB761ED1662}"/>
                </a:ext>
              </a:extLst>
            </p:cNvPr>
            <p:cNvCxnSpPr>
              <a:cxnSpLocks/>
              <a:stCxn id="38" idx="6"/>
              <a:endCxn id="47"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16A59F-BB82-3740-A282-21E62DAAD2A7}"/>
                </a:ext>
              </a:extLst>
            </p:cNvPr>
            <p:cNvCxnSpPr>
              <a:cxnSpLocks/>
              <a:stCxn id="102" idx="6"/>
              <a:endCxn id="48"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FA8F91-B77D-2844-B730-4AC659366D49}"/>
                </a:ext>
              </a:extLst>
            </p:cNvPr>
            <p:cNvCxnSpPr>
              <a:cxnSpLocks/>
              <a:stCxn id="103" idx="6"/>
              <a:endCxn id="48"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EC8776-7DFF-E142-9482-26808C1B2B32}"/>
                </a:ext>
              </a:extLst>
            </p:cNvPr>
            <p:cNvCxnSpPr>
              <a:cxnSpLocks/>
              <a:stCxn id="48" idx="6"/>
              <a:endCxn id="51"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9BF497-A001-CF47-8480-AA08D1BF7741}"/>
                </a:ext>
              </a:extLst>
            </p:cNvPr>
            <p:cNvCxnSpPr>
              <a:cxnSpLocks/>
              <a:stCxn id="38" idx="6"/>
              <a:endCxn id="46"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6D5A4B-964C-B443-80D3-26F6579EE2FC}"/>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8954D-48FD-B64A-95A3-6C85A2AF86D3}"/>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53F7D80-46F1-EF45-B489-744EAF29505C}"/>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117EE9B1-A4EE-A647-B2DD-BA5BFCC5047F}"/>
                </a:ext>
              </a:extLst>
            </p:cNvPr>
            <p:cNvCxnSpPr>
              <a:cxnSpLocks/>
              <a:stCxn id="50" idx="2"/>
              <a:endCxn id="48"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FB88AC9-D339-C848-BAE2-D3C541C9202E}"/>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A7FD0D8-32B9-CE48-A850-138C5559569B}"/>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3503913C-B8BB-2547-B47C-F8B643AA3F27}"/>
                </a:ext>
              </a:extLst>
            </p:cNvPr>
            <p:cNvCxnSpPr>
              <a:cxnSpLocks/>
              <a:stCxn id="38" idx="6"/>
              <a:endCxn id="47"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F986EA-8B34-B445-A12F-22222311F726}"/>
                </a:ext>
              </a:extLst>
            </p:cNvPr>
            <p:cNvCxnSpPr>
              <a:cxnSpLocks/>
              <a:stCxn id="50" idx="2"/>
              <a:endCxn id="47"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4ABFE4-0E09-494A-86D8-A0E138949623}"/>
                </a:ext>
              </a:extLst>
            </p:cNvPr>
            <p:cNvCxnSpPr>
              <a:cxnSpLocks/>
              <a:stCxn id="50" idx="2"/>
              <a:endCxn id="46"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0C5CFD-4F81-CF49-8311-66DAFEA913C3}"/>
                </a:ext>
              </a:extLst>
            </p:cNvPr>
            <p:cNvCxnSpPr>
              <a:cxnSpLocks/>
              <a:stCxn id="47" idx="6"/>
              <a:endCxn id="51"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8B566E-28DB-B440-B127-2A2E27130560}"/>
                </a:ext>
              </a:extLst>
            </p:cNvPr>
            <p:cNvCxnSpPr>
              <a:cxnSpLocks/>
              <a:stCxn id="46" idx="6"/>
              <a:endCxn id="51"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5CCEDAF-F479-AB47-A0A6-0D22D71BB392}"/>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DB071107-FD69-C242-A8D3-F90435535BDC}"/>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p:grpSp>
        <p:nvGrpSpPr>
          <p:cNvPr id="60" name="Group 59">
            <a:extLst>
              <a:ext uri="{FF2B5EF4-FFF2-40B4-BE49-F238E27FC236}">
                <a16:creationId xmlns:a16="http://schemas.microsoft.com/office/drawing/2014/main" id="{428EF89B-4382-9840-BB2C-819C9E6A43E2}"/>
              </a:ext>
            </a:extLst>
          </p:cNvPr>
          <p:cNvGrpSpPr/>
          <p:nvPr/>
        </p:nvGrpSpPr>
        <p:grpSpPr>
          <a:xfrm>
            <a:off x="7196468" y="1665066"/>
            <a:ext cx="4647532" cy="1752230"/>
            <a:chOff x="7187033" y="1605827"/>
            <a:chExt cx="4647532" cy="1752230"/>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FDFF019-A4D5-744E-A2FD-591506FA62F7}"/>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63" name="Straight Connector 62">
              <a:extLst>
                <a:ext uri="{FF2B5EF4-FFF2-40B4-BE49-F238E27FC236}">
                  <a16:creationId xmlns:a16="http://schemas.microsoft.com/office/drawing/2014/main" id="{3365FE7B-D839-CC44-AF53-640BC0CF4F3A}"/>
                </a:ext>
              </a:extLst>
            </p:cNvPr>
            <p:cNvCxnSpPr>
              <a:cxnSpLocks/>
              <a:stCxn id="109" idx="6"/>
              <a:endCxn id="101" idx="1"/>
            </p:cNvCxnSpPr>
            <p:nvPr/>
          </p:nvCxnSpPr>
          <p:spPr>
            <a:xfrm flipV="1">
              <a:off x="8809807" y="2641534"/>
              <a:ext cx="1872758" cy="255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8F22D37-07F7-FC4F-AE03-749C47028823}"/>
                </a:ext>
              </a:extLst>
            </p:cNvPr>
            <p:cNvCxnSpPr>
              <a:cxnSpLocks/>
              <a:stCxn id="110" idx="6"/>
              <a:endCxn id="101" idx="1"/>
            </p:cNvCxnSpPr>
            <p:nvPr/>
          </p:nvCxnSpPr>
          <p:spPr>
            <a:xfrm flipV="1">
              <a:off x="9041000" y="2641534"/>
              <a:ext cx="1641565" cy="521767"/>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F4012D7-DEC3-264C-AF90-8236026331A9}"/>
                </a:ext>
              </a:extLst>
            </p:cNvPr>
            <p:cNvCxnSpPr>
              <a:cxnSpLocks/>
              <a:stCxn id="61" idx="6"/>
              <a:endCxn id="101" idx="1"/>
            </p:cNvCxnSpPr>
            <p:nvPr/>
          </p:nvCxnSpPr>
          <p:spPr>
            <a:xfrm>
              <a:off x="8666544" y="2171654"/>
              <a:ext cx="2016021" cy="46988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AFE5A65-D948-CA4C-A9E5-86402498605E}"/>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22B7E3DF-3D76-AB43-9BC5-91EF78099797}"/>
                    </a:ext>
                  </a:extLst>
                </p:cNvPr>
                <p:cNvSpPr txBox="1"/>
                <p:nvPr/>
              </p:nvSpPr>
              <p:spPr>
                <a:xfrm>
                  <a:off x="10682565" y="236641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01" name="TextBox 100">
                  <a:extLst>
                    <a:ext uri="{FF2B5EF4-FFF2-40B4-BE49-F238E27FC236}">
                      <a16:creationId xmlns:a16="http://schemas.microsoft.com/office/drawing/2014/main" id="{22B7E3DF-3D76-AB43-9BC5-91EF78099797}"/>
                    </a:ext>
                  </a:extLst>
                </p:cNvPr>
                <p:cNvSpPr txBox="1">
                  <a:spLocks noRot="1" noChangeAspect="1" noMove="1" noResize="1" noEditPoints="1" noAdjustHandles="1" noChangeArrowheads="1" noChangeShapeType="1" noTextEdit="1"/>
                </p:cNvSpPr>
                <p:nvPr/>
              </p:nvSpPr>
              <p:spPr>
                <a:xfrm>
                  <a:off x="10682565" y="2366410"/>
                  <a:ext cx="1152000" cy="550247"/>
                </a:xfrm>
                <a:prstGeom prst="diamond">
                  <a:avLst/>
                </a:prstGeom>
                <a:blipFill>
                  <a:blip r:embed="rId23"/>
                  <a:stretch>
                    <a:fillRect/>
                  </a:stretch>
                </a:blipFill>
                <a:ln>
                  <a:solidFill>
                    <a:schemeClr val="tx1"/>
                  </a:solidFill>
                </a:ln>
              </p:spPr>
              <p:txBody>
                <a:bodyPr/>
                <a:lstStyle/>
                <a:p>
                  <a:r>
                    <a:rPr lang="de-DE">
                      <a:noFill/>
                    </a:rPr>
                    <a:t> </a:t>
                  </a:r>
                </a:p>
              </p:txBody>
            </p:sp>
          </mc:Fallback>
        </mc:AlternateContent>
        <p:cxnSp>
          <p:nvCxnSpPr>
            <p:cNvPr id="106" name="Straight Connector 105">
              <a:extLst>
                <a:ext uri="{FF2B5EF4-FFF2-40B4-BE49-F238E27FC236}">
                  <a16:creationId xmlns:a16="http://schemas.microsoft.com/office/drawing/2014/main" id="{E5CF34A6-7D42-A34E-A17A-880D8A2587B4}"/>
                </a:ext>
              </a:extLst>
            </p:cNvPr>
            <p:cNvCxnSpPr>
              <a:cxnSpLocks/>
              <a:stCxn id="80" idx="2"/>
              <a:endCxn id="101" idx="1"/>
            </p:cNvCxnSpPr>
            <p:nvPr/>
          </p:nvCxnSpPr>
          <p:spPr>
            <a:xfrm>
              <a:off x="8614525" y="1882826"/>
              <a:ext cx="2068040" cy="75870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090EFA6-004B-554E-AB02-13565AC6CA7B}"/>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E9DDF8E1-7F25-9E4A-A7B5-F84A580EDAB6}"/>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DC05A03E-5304-9946-B23A-64DC566B36DE}"/>
                  </a:ext>
                </a:extLst>
              </p:cNvPr>
              <p:cNvSpPr/>
              <p:nvPr/>
            </p:nvSpPr>
            <p:spPr>
              <a:xfrm>
                <a:off x="10415655" y="2115455"/>
                <a:ext cx="170123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r>
                        <a:rPr lang="de-DE" sz="1400" b="0" i="1" smtClean="0">
                          <a:latin typeface="Cambria Math" panose="02040503050406030204" pitchFamily="18" charset="0"/>
                        </a:rPr>
                        <m:t>=</m:t>
                      </m:r>
                      <m:sSup>
                        <m:sSupPr>
                          <m:ctrlPr>
                            <a:rPr lang="de-DE" sz="1400" b="0" i="1" smtClean="0">
                              <a:latin typeface="Cambria Math" panose="02040503050406030204" pitchFamily="18" charset="0"/>
                            </a:rPr>
                          </m:ctrlPr>
                        </m:sSupPr>
                        <m:e>
                          <m:r>
                            <a:rPr lang="en-GB" sz="1400" i="1" smtClean="0">
                              <a:latin typeface="Cambria Math" panose="02040503050406030204" pitchFamily="18" charset="0"/>
                            </a:rPr>
                            <m:t>𝑉</m:t>
                          </m:r>
                        </m:e>
                        <m:sup>
                          <m:r>
                            <a:rPr lang="de-DE" sz="1400" b="0" i="1" smtClean="0">
                              <a:latin typeface="Cambria Math" panose="02040503050406030204" pitchFamily="18" charset="0"/>
                            </a:rPr>
                            <m:t>′</m:t>
                          </m:r>
                        </m:sup>
                      </m:s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𝐴</m:t>
                          </m:r>
                          <m:r>
                            <a:rPr lang="de-DE" sz="1400" b="0" i="1" smtClean="0">
                              <a:latin typeface="Cambria Math" panose="02040503050406030204" pitchFamily="18" charset="0"/>
                            </a:rPr>
                            <m:t>,</m:t>
                          </m:r>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e>
                      </m:d>
                    </m:oMath>
                  </m:oMathPara>
                </a14:m>
                <a:endParaRPr lang="de-DE" sz="1400" dirty="0"/>
              </a:p>
            </p:txBody>
          </p:sp>
        </mc:Choice>
        <mc:Fallback xmlns="">
          <p:sp>
            <p:nvSpPr>
              <p:cNvPr id="112" name="Rectangle 111">
                <a:extLst>
                  <a:ext uri="{FF2B5EF4-FFF2-40B4-BE49-F238E27FC236}">
                    <a16:creationId xmlns:a16="http://schemas.microsoft.com/office/drawing/2014/main" id="{DC05A03E-5304-9946-B23A-64DC566B36DE}"/>
                  </a:ext>
                </a:extLst>
              </p:cNvPr>
              <p:cNvSpPr>
                <a:spLocks noRot="1" noChangeAspect="1" noMove="1" noResize="1" noEditPoints="1" noAdjustHandles="1" noChangeArrowheads="1" noChangeShapeType="1" noTextEdit="1"/>
              </p:cNvSpPr>
              <p:nvPr/>
            </p:nvSpPr>
            <p:spPr>
              <a:xfrm>
                <a:off x="10415655" y="2115455"/>
                <a:ext cx="1701235" cy="307777"/>
              </a:xfrm>
              <a:prstGeom prst="rect">
                <a:avLst/>
              </a:prstGeom>
              <a:blipFill>
                <a:blip r:embed="rId24"/>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1ED753F1-F5BB-2346-8515-E690C5575157}"/>
                  </a:ext>
                </a:extLst>
              </p:cNvPr>
              <p:cNvSpPr/>
              <p:nvPr/>
            </p:nvSpPr>
            <p:spPr>
              <a:xfrm>
                <a:off x="6175887" y="3447588"/>
                <a:ext cx="5805244" cy="6383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en-GB" sz="1400" i="1">
                              <a:latin typeface="Cambria Math" panose="02040503050406030204" pitchFamily="18" charset="0"/>
                            </a:rPr>
                            <m:t>𝑉</m:t>
                          </m:r>
                        </m:e>
                        <m:sup>
                          <m:r>
                            <a:rPr lang="de-DE" sz="1400" i="1">
                              <a:latin typeface="Cambria Math" panose="02040503050406030204" pitchFamily="18" charset="0"/>
                            </a:rPr>
                            <m:t>′</m:t>
                          </m:r>
                        </m:sup>
                      </m:sSup>
                      <m:d>
                        <m:dPr>
                          <m:ctrlPr>
                            <a:rPr lang="de-DE" sz="1400" i="1">
                              <a:latin typeface="Cambria Math" panose="02040503050406030204" pitchFamily="18" charset="0"/>
                            </a:rPr>
                          </m:ctrlPr>
                        </m:dPr>
                        <m:e>
                          <m:r>
                            <a:rPr lang="de-DE" sz="1400" i="1">
                              <a:latin typeface="Cambria Math" panose="02040503050406030204" pitchFamily="18" charset="0"/>
                            </a:rPr>
                            <m:t>𝐴</m:t>
                          </m:r>
                          <m:r>
                            <a:rPr lang="de-DE" sz="1400" i="1">
                              <a:latin typeface="Cambria Math" panose="02040503050406030204" pitchFamily="18" charset="0"/>
                            </a:rPr>
                            <m:t>,</m:t>
                          </m:r>
                          <m:r>
                            <a:rPr lang="de-DE" sz="1400" i="1">
                              <a:latin typeface="Cambria Math" panose="02040503050406030204" pitchFamily="18" charset="0"/>
                            </a:rPr>
                            <m:t>𝑇</m:t>
                          </m:r>
                          <m:r>
                            <a:rPr lang="de-DE" sz="1400" i="1">
                              <a:latin typeface="Cambria Math" panose="02040503050406030204" pitchFamily="18" charset="0"/>
                            </a:rPr>
                            <m:t>,</m:t>
                          </m:r>
                          <m:r>
                            <a:rPr lang="de-DE" sz="1400" i="1">
                              <a:latin typeface="Cambria Math" panose="02040503050406030204" pitchFamily="18" charset="0"/>
                            </a:rPr>
                            <m:t>𝐿</m:t>
                          </m:r>
                          <m:r>
                            <a:rPr lang="de-DE" sz="1400" i="1">
                              <a:latin typeface="Cambria Math" panose="02040503050406030204" pitchFamily="18" charset="0"/>
                            </a:rPr>
                            <m:t>,</m:t>
                          </m:r>
                          <m:r>
                            <a:rPr lang="de-DE" sz="1400" i="1">
                              <a:latin typeface="Cambria Math" panose="02040503050406030204" pitchFamily="18" charset="0"/>
                            </a:rPr>
                            <m:t>𝐶𝑛</m:t>
                          </m:r>
                        </m:e>
                      </m:d>
                      <m:r>
                        <a:rPr lang="de-DE" sz="1400" b="0" i="1" smtClean="0">
                          <a:latin typeface="Cambria Math" panose="02040503050406030204" pitchFamily="18" charset="0"/>
                        </a:rPr>
                        <m:t>=</m:t>
                      </m:r>
                      <m:nary>
                        <m:naryPr>
                          <m:chr m:val="∑"/>
                          <m:supHide m:val="on"/>
                          <m:ctrlPr>
                            <a:rPr lang="de-DE" sz="1400" b="0" i="1" smtClean="0">
                              <a:latin typeface="Cambria Math" panose="02040503050406030204" pitchFamily="18" charset="0"/>
                            </a:rPr>
                          </m:ctrlPr>
                        </m:naryPr>
                        <m:sub>
                          <m:r>
                            <a:rPr lang="de-DE" sz="1400" b="0" i="1" smtClean="0">
                              <a:latin typeface="Cambria Math" panose="02040503050406030204" pitchFamily="18" charset="0"/>
                            </a:rPr>
                            <m:t>𝑛</m:t>
                          </m:r>
                          <m:r>
                            <a:rPr lang="de-DE" sz="1400" b="0" i="1" smtClean="0">
                              <a:latin typeface="Cambria Math" panose="02040503050406030204" pitchFamily="18" charset="0"/>
                            </a:rPr>
                            <m:t>,</m:t>
                          </m:r>
                          <m:r>
                            <a:rPr lang="de-DE" sz="1400" b="0" i="1" smtClean="0">
                              <a:latin typeface="Cambria Math" panose="02040503050406030204" pitchFamily="18" charset="0"/>
                            </a:rPr>
                            <m:t>𝑐</m:t>
                          </m:r>
                          <m:r>
                            <a:rPr lang="de-DE" sz="1400" b="0" i="1" smtClean="0">
                              <a:latin typeface="Cambria Math" panose="02040503050406030204" pitchFamily="18" charset="0"/>
                            </a:rPr>
                            <m:t>,</m:t>
                          </m:r>
                          <m:r>
                            <a:rPr lang="de-DE" sz="1400" b="0" i="1" smtClean="0">
                              <a:latin typeface="Cambria Math" panose="02040503050406030204" pitchFamily="18" charset="0"/>
                            </a:rPr>
                            <m:t>𝑑</m:t>
                          </m:r>
                          <m:r>
                            <a:rPr lang="de-DE" sz="1400" b="0" i="1" smtClean="0">
                              <a:latin typeface="Cambria Math" panose="02040503050406030204" pitchFamily="18" charset="0"/>
                              <a:ea typeface="Cambria Math" panose="02040503050406030204" pitchFamily="18" charset="0"/>
                            </a:rPr>
                            <m:t>∈</m:t>
                          </m:r>
                          <m:r>
                            <m:rPr>
                              <m:sty m:val="p"/>
                            </m:rPr>
                            <a:rPr lang="de-DE" sz="1400" b="0" i="0" smtClean="0">
                              <a:latin typeface="Cambria Math" panose="02040503050406030204" pitchFamily="18" charset="0"/>
                              <a:ea typeface="Cambria Math" panose="02040503050406030204" pitchFamily="18" charset="0"/>
                            </a:rPr>
                            <m:t>Val</m:t>
                          </m:r>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𝑁</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𝐶</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𝐷</m:t>
                              </m:r>
                            </m:e>
                          </m:d>
                        </m:sub>
                        <m:sup/>
                        <m:e>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𝑑</m:t>
                              </m:r>
                            </m:e>
                            <m:e>
                              <m:r>
                                <a:rPr lang="de-DE" sz="1400" b="0" i="1" smtClean="0">
                                  <a:latin typeface="Cambria Math" panose="02040503050406030204" pitchFamily="18" charset="0"/>
                                </a:rPr>
                                <m:t>𝐴</m:t>
                              </m:r>
                              <m:r>
                                <a:rPr lang="de-DE" sz="1400" b="0" i="1" smtClean="0">
                                  <a:latin typeface="Cambria Math" panose="02040503050406030204" pitchFamily="18" charset="0"/>
                                </a:rPr>
                                <m:t>,</m:t>
                              </m:r>
                              <m:r>
                                <a:rPr lang="de-DE" sz="1400" b="0" i="1" smtClean="0">
                                  <a:latin typeface="Cambria Math" panose="02040503050406030204" pitchFamily="18" charset="0"/>
                                </a:rPr>
                                <m:t>𝑇</m:t>
                              </m:r>
                            </m:e>
                          </m:d>
                          <m:r>
                            <a:rPr lang="de-DE" sz="1400" i="1">
                              <a:latin typeface="Cambria Math" panose="02040503050406030204" pitchFamily="18" charset="0"/>
                            </a:rPr>
                            <m:t>𝑃</m:t>
                          </m:r>
                          <m:d>
                            <m:dPr>
                              <m:ctrlPr>
                                <a:rPr lang="de-DE" sz="1400" i="1">
                                  <a:latin typeface="Cambria Math" panose="02040503050406030204" pitchFamily="18" charset="0"/>
                                </a:rPr>
                              </m:ctrlPr>
                            </m:dPr>
                            <m:e>
                              <m:r>
                                <a:rPr lang="de-DE" sz="1400" b="0" i="1" smtClean="0">
                                  <a:latin typeface="Cambria Math" panose="02040503050406030204" pitchFamily="18" charset="0"/>
                                </a:rPr>
                                <m:t>𝑛</m:t>
                              </m:r>
                            </m:e>
                            <m:e>
                              <m:r>
                                <a:rPr lang="de-DE" sz="1400" i="1">
                                  <a:latin typeface="Cambria Math" panose="02040503050406030204" pitchFamily="18" charset="0"/>
                                </a:rPr>
                                <m:t>𝐴</m:t>
                              </m:r>
                              <m:r>
                                <a:rPr lang="de-DE" sz="1400" b="0" i="1" smtClean="0">
                                  <a:latin typeface="Cambria Math" panose="02040503050406030204" pitchFamily="18" charset="0"/>
                                </a:rPr>
                                <m:t>,</m:t>
                              </m:r>
                              <m:r>
                                <a:rPr lang="de-DE" sz="1400" b="0" i="1" smtClean="0">
                                  <a:latin typeface="Cambria Math" panose="02040503050406030204" pitchFamily="18" charset="0"/>
                                </a:rPr>
                                <m:t>𝑇</m:t>
                              </m:r>
                            </m:e>
                          </m:d>
                          <m:r>
                            <a:rPr lang="de-DE" sz="1400" i="1">
                              <a:latin typeface="Cambria Math" panose="02040503050406030204" pitchFamily="18" charset="0"/>
                            </a:rPr>
                            <m:t>𝑃</m:t>
                          </m:r>
                          <m:d>
                            <m:dPr>
                              <m:ctrlPr>
                                <a:rPr lang="de-DE" sz="1400" i="1">
                                  <a:latin typeface="Cambria Math" panose="02040503050406030204" pitchFamily="18" charset="0"/>
                                </a:rPr>
                              </m:ctrlPr>
                            </m:dPr>
                            <m:e>
                              <m:r>
                                <a:rPr lang="de-DE" sz="1400" b="0" i="1" smtClean="0">
                                  <a:latin typeface="Cambria Math" panose="02040503050406030204" pitchFamily="18" charset="0"/>
                                </a:rPr>
                                <m:t>𝑐𝑛</m:t>
                              </m:r>
                            </m:e>
                            <m:e>
                              <m:r>
                                <a:rPr lang="de-DE" sz="1400" i="1">
                                  <a:latin typeface="Cambria Math" panose="02040503050406030204" pitchFamily="18" charset="0"/>
                                </a:rPr>
                                <m:t>𝐴</m:t>
                              </m:r>
                              <m:r>
                                <a:rPr lang="de-DE" sz="1400" b="0" i="1" smtClean="0">
                                  <a:latin typeface="Cambria Math" panose="02040503050406030204" pitchFamily="18" charset="0"/>
                                </a:rPr>
                                <m:t>,</m:t>
                              </m:r>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e>
                          </m:d>
                          <m:r>
                            <a:rPr lang="de-DE" sz="1400" i="1">
                              <a:latin typeface="Cambria Math" panose="02040503050406030204" pitchFamily="18" charset="0"/>
                            </a:rPr>
                            <m:t>𝑉</m:t>
                          </m:r>
                          <m:d>
                            <m:dPr>
                              <m:ctrlPr>
                                <a:rPr lang="de-DE" sz="1400" i="1">
                                  <a:latin typeface="Cambria Math" panose="02040503050406030204" pitchFamily="18" charset="0"/>
                                </a:rPr>
                              </m:ctrlPr>
                            </m:dPr>
                            <m:e>
                              <m:r>
                                <a:rPr lang="de-DE" sz="1400" b="0" i="1" smtClean="0">
                                  <a:latin typeface="Cambria Math" panose="02040503050406030204" pitchFamily="18" charset="0"/>
                                </a:rPr>
                                <m:t>𝑛</m:t>
                              </m:r>
                              <m:r>
                                <a:rPr lang="de-DE" sz="1400" i="1">
                                  <a:latin typeface="Cambria Math" panose="02040503050406030204" pitchFamily="18" charset="0"/>
                                </a:rPr>
                                <m:t>,</m:t>
                              </m:r>
                              <m:r>
                                <a:rPr lang="de-DE" sz="1400" b="0" i="1" smtClean="0">
                                  <a:latin typeface="Cambria Math" panose="02040503050406030204" pitchFamily="18" charset="0"/>
                                </a:rPr>
                                <m:t>𝑐</m:t>
                              </m:r>
                              <m:r>
                                <a:rPr lang="de-DE" sz="1400" i="1">
                                  <a:latin typeface="Cambria Math" panose="02040503050406030204" pitchFamily="18" charset="0"/>
                                </a:rPr>
                                <m:t>,</m:t>
                              </m:r>
                              <m:r>
                                <a:rPr lang="de-DE" sz="1400" b="0" i="1" smtClean="0">
                                  <a:latin typeface="Cambria Math" panose="02040503050406030204" pitchFamily="18" charset="0"/>
                                </a:rPr>
                                <m:t>𝑑</m:t>
                              </m:r>
                            </m:e>
                          </m:d>
                        </m:e>
                      </m:nary>
                    </m:oMath>
                  </m:oMathPara>
                </a14:m>
                <a:endParaRPr lang="de-DE" sz="1400" dirty="0"/>
              </a:p>
            </p:txBody>
          </p:sp>
        </mc:Choice>
        <mc:Fallback xmlns="">
          <p:sp>
            <p:nvSpPr>
              <p:cNvPr id="113" name="Rectangle 112">
                <a:extLst>
                  <a:ext uri="{FF2B5EF4-FFF2-40B4-BE49-F238E27FC236}">
                    <a16:creationId xmlns:a16="http://schemas.microsoft.com/office/drawing/2014/main" id="{1ED753F1-F5BB-2346-8515-E690C5575157}"/>
                  </a:ext>
                </a:extLst>
              </p:cNvPr>
              <p:cNvSpPr>
                <a:spLocks noRot="1" noChangeAspect="1" noMove="1" noResize="1" noEditPoints="1" noAdjustHandles="1" noChangeArrowheads="1" noChangeShapeType="1" noTextEdit="1"/>
              </p:cNvSpPr>
              <p:nvPr/>
            </p:nvSpPr>
            <p:spPr>
              <a:xfrm>
                <a:off x="6175887" y="3447588"/>
                <a:ext cx="5805244" cy="638380"/>
              </a:xfrm>
              <a:prstGeom prst="rect">
                <a:avLst/>
              </a:prstGeom>
              <a:blipFill>
                <a:blip r:embed="rId25"/>
                <a:stretch>
                  <a:fillRect t="-109615" b="-15576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F98A630F-AE1C-3545-9AFD-1AD68FFE5722}"/>
                  </a:ext>
                </a:extLst>
              </p:cNvPr>
              <p:cNvSpPr/>
              <p:nvPr/>
            </p:nvSpPr>
            <p:spPr>
              <a:xfrm>
                <a:off x="10559088" y="4629645"/>
                <a:ext cx="1417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r>
                        <a:rPr lang="de-DE" sz="1400" b="0" i="1" smtClean="0">
                          <a:latin typeface="Cambria Math" panose="02040503050406030204" pitchFamily="18" charset="0"/>
                        </a:rPr>
                        <m:t>=</m:t>
                      </m:r>
                      <m:r>
                        <a:rPr lang="en-GB" sz="1400" i="1" smtClean="0">
                          <a:latin typeface="Cambria Math" panose="02040503050406030204" pitchFamily="18" charset="0"/>
                        </a:rPr>
                        <m:t>𝑉</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r>
                            <a:rPr lang="de-DE" sz="1400" b="0" i="1" smtClean="0">
                              <a:latin typeface="Cambria Math" panose="02040503050406030204" pitchFamily="18" charset="0"/>
                            </a:rPr>
                            <m:t>,</m:t>
                          </m:r>
                          <m:r>
                            <a:rPr lang="de-DE" sz="1400" b="0" i="1" smtClean="0">
                              <a:latin typeface="Cambria Math" panose="02040503050406030204" pitchFamily="18" charset="0"/>
                            </a:rPr>
                            <m:t>𝐶</m:t>
                          </m:r>
                          <m:r>
                            <a:rPr lang="de-DE" sz="1400" b="0" i="1" smtClean="0">
                              <a:latin typeface="Cambria Math" panose="02040503050406030204" pitchFamily="18" charset="0"/>
                            </a:rPr>
                            <m:t>,</m:t>
                          </m:r>
                          <m:r>
                            <a:rPr lang="de-DE" sz="1400" b="0" i="1" smtClean="0">
                              <a:latin typeface="Cambria Math" panose="02040503050406030204" pitchFamily="18" charset="0"/>
                            </a:rPr>
                            <m:t>𝐷</m:t>
                          </m:r>
                        </m:e>
                      </m:d>
                    </m:oMath>
                  </m:oMathPara>
                </a14:m>
                <a:endParaRPr lang="de-DE" sz="1400" dirty="0"/>
              </a:p>
            </p:txBody>
          </p:sp>
        </mc:Choice>
        <mc:Fallback xmlns="">
          <p:sp>
            <p:nvSpPr>
              <p:cNvPr id="114" name="Rectangle 113">
                <a:extLst>
                  <a:ext uri="{FF2B5EF4-FFF2-40B4-BE49-F238E27FC236}">
                    <a16:creationId xmlns:a16="http://schemas.microsoft.com/office/drawing/2014/main" id="{F98A630F-AE1C-3545-9AFD-1AD68FFE5722}"/>
                  </a:ext>
                </a:extLst>
              </p:cNvPr>
              <p:cNvSpPr>
                <a:spLocks noRot="1" noChangeAspect="1" noMove="1" noResize="1" noEditPoints="1" noAdjustHandles="1" noChangeArrowheads="1" noChangeShapeType="1" noTextEdit="1"/>
              </p:cNvSpPr>
              <p:nvPr/>
            </p:nvSpPr>
            <p:spPr>
              <a:xfrm>
                <a:off x="10559088" y="4629645"/>
                <a:ext cx="1417824" cy="307777"/>
              </a:xfrm>
              <a:prstGeom prst="rect">
                <a:avLst/>
              </a:prstGeom>
              <a:blipFill>
                <a:blip r:embed="rId26"/>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0BF489DA-F682-D54F-8A9C-5812C9ED3947}"/>
                  </a:ext>
                </a:extLst>
              </p:cNvPr>
              <p:cNvSpPr txBox="1"/>
              <p:nvPr/>
            </p:nvSpPr>
            <p:spPr>
              <a:xfrm>
                <a:off x="1902580" y="6282603"/>
                <a:ext cx="839883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tx1">
                              <a:lumMod val="60000"/>
                              <a:lumOff val="40000"/>
                            </a:schemeClr>
                          </a:solidFill>
                          <a:latin typeface="Cambria Math" panose="02040503050406030204" pitchFamily="18" charset="0"/>
                        </a:rPr>
                        <m:t>𝑇</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𝑇𝑟𝑎𝑓𝑓𝑖𝑐</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𝐿</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𝐿𝑖𝑡𝑖𝑔𝑎𝑡𝑖𝑜𝑛</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𝐶𝑛</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𝐶𝑜𝑛𝑠𝑡𝑟𝑢𝑐𝑡𝑖𝑜𝑛</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𝐴</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𝐴𝑖𝑟𝑝𝑜𝑟𝑡𝐿𝑜𝑐𝑎𝑡𝑖𝑜𝑛</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𝐷</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𝐷𝑒𝑎𝑡h𝑠</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𝑁</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𝑁𝑜𝑖𝑠𝑒</m:t>
                      </m:r>
                      <m:r>
                        <a:rPr lang="de-DE" sz="1400" b="0" i="1" smtClean="0">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m:t>
                      </m:r>
                      <m:r>
                        <a:rPr lang="de-DE" sz="1400" i="1">
                          <a:solidFill>
                            <a:schemeClr val="tx1">
                              <a:lumMod val="60000"/>
                              <a:lumOff val="40000"/>
                            </a:schemeClr>
                          </a:solidFill>
                          <a:latin typeface="Cambria Math" panose="02040503050406030204" pitchFamily="18" charset="0"/>
                        </a:rPr>
                        <m:t>≜</m:t>
                      </m:r>
                      <m:r>
                        <a:rPr lang="de-DE" sz="1400" b="0" i="1" smtClean="0">
                          <a:solidFill>
                            <a:schemeClr val="tx1">
                              <a:lumMod val="60000"/>
                              <a:lumOff val="40000"/>
                            </a:schemeClr>
                          </a:solidFill>
                          <a:latin typeface="Cambria Math" panose="02040503050406030204" pitchFamily="18" charset="0"/>
                        </a:rPr>
                        <m:t>𝐶𝑜𝑠𝑡</m:t>
                      </m:r>
                    </m:oMath>
                  </m:oMathPara>
                </a14:m>
                <a:endParaRPr lang="de-DE" sz="1400" i="1" dirty="0">
                  <a:solidFill>
                    <a:schemeClr val="tx1">
                      <a:lumMod val="60000"/>
                      <a:lumOff val="40000"/>
                    </a:schemeClr>
                  </a:solidFill>
                </a:endParaRPr>
              </a:p>
            </p:txBody>
          </p:sp>
        </mc:Choice>
        <mc:Fallback xmlns="">
          <p:sp>
            <p:nvSpPr>
              <p:cNvPr id="115" name="TextBox 114">
                <a:extLst>
                  <a:ext uri="{FF2B5EF4-FFF2-40B4-BE49-F238E27FC236}">
                    <a16:creationId xmlns:a16="http://schemas.microsoft.com/office/drawing/2014/main" id="{0BF489DA-F682-D54F-8A9C-5812C9ED3947}"/>
                  </a:ext>
                </a:extLst>
              </p:cNvPr>
              <p:cNvSpPr txBox="1">
                <a:spLocks noRot="1" noChangeAspect="1" noMove="1" noResize="1" noEditPoints="1" noAdjustHandles="1" noChangeArrowheads="1" noChangeShapeType="1" noTextEdit="1"/>
              </p:cNvSpPr>
              <p:nvPr/>
            </p:nvSpPr>
            <p:spPr>
              <a:xfrm>
                <a:off x="1902580" y="6282603"/>
                <a:ext cx="8398838" cy="307777"/>
              </a:xfrm>
              <a:prstGeom prst="rect">
                <a:avLst/>
              </a:prstGeom>
              <a:blipFill>
                <a:blip r:embed="rId27"/>
                <a:stretch>
                  <a:fillRect b="-4000"/>
                </a:stretch>
              </a:blipFill>
            </p:spPr>
            <p:txBody>
              <a:bodyPr/>
              <a:lstStyle/>
              <a:p>
                <a:r>
                  <a:rPr lang="de-DE">
                    <a:noFill/>
                  </a:rPr>
                  <a:t> </a:t>
                </a:r>
              </a:p>
            </p:txBody>
          </p:sp>
        </mc:Fallback>
      </mc:AlternateContent>
    </p:spTree>
    <p:extLst>
      <p:ext uri="{BB962C8B-B14F-4D97-AF65-F5344CB8AC3E}">
        <p14:creationId xmlns:p14="http://schemas.microsoft.com/office/powerpoint/2010/main" val="424777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Ein Wort (okay, mehrere) zu Zufallsvariablen</a:t>
            </a:r>
            <a:endParaRPr lang="de-DE"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59999" y="1665066"/>
                <a:ext cx="6886477" cy="4240848"/>
              </a:xfrm>
            </p:spPr>
            <p:txBody>
              <a:bodyPr>
                <a:noAutofit/>
              </a:bodyPr>
              <a:lstStyle/>
              <a:p>
                <a:r>
                  <a:rPr lang="de-DE" dirty="0">
                    <a:solidFill>
                      <a:srgbClr val="FFC000"/>
                    </a:solidFill>
                  </a:rPr>
                  <a:t>ACHTUNG</a:t>
                </a:r>
                <a:r>
                  <a:rPr lang="de-DE" dirty="0"/>
                  <a:t>: Definition von Nutzenknoten in AIMA(de)</a:t>
                </a:r>
              </a:p>
              <a:p>
                <a:pPr lvl="1"/>
                <a:r>
                  <a:rPr lang="de-DE" dirty="0"/>
                  <a:t>Stellen Nutzenfunktion des Agenten dar</a:t>
                </a:r>
              </a:p>
              <a:p>
                <a:pPr lvl="1"/>
                <a:r>
                  <a:rPr lang="de-DE" dirty="0"/>
                  <a:t>Im vereinfachten Modell: Stellen erwarteten Nutzen dar </a:t>
                </a:r>
              </a:p>
              <a:p>
                <a:pPr lvl="2"/>
                <a:r>
                  <a:rPr lang="de-DE" dirty="0"/>
                  <a:t>Nutzenknoten ist mit einer Aktion-Nutzen-Funktion verbunden, definiert nach </a:t>
                </a:r>
                <a14:m>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oMath>
                </a14:m>
                <a:endParaRPr lang="de-DE" dirty="0"/>
              </a:p>
              <a:p>
                <a:r>
                  <a:rPr lang="de-DE" dirty="0"/>
                  <a:t>Um im Stile der Knoten in BNs zu bleiben, weichen wir von dieser Definition ab</a:t>
                </a:r>
              </a:p>
              <a:p>
                <a:pPr lvl="1"/>
                <a:r>
                  <a:rPr lang="de-DE" dirty="0"/>
                  <a:t>Nutzenknoten: Knoten, die anstatt eine CPD eine Nutzenfunktion verbunden haben und denen der (erwartete) Nutzen zugewiesen wird</a:t>
                </a:r>
              </a:p>
              <a:p>
                <a:pPr lvl="1"/>
                <a14:m>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𝒂</m:t>
                        </m:r>
                      </m:e>
                    </m:d>
                  </m:oMath>
                </a14:m>
                <a:r>
                  <a:rPr lang="de-DE" dirty="0"/>
                  <a:t> dann eine Anfrage ans Modell</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59999" y="1665066"/>
                <a:ext cx="6886477" cy="4240848"/>
              </a:xfrm>
              <a:blipFill>
                <a:blip r:embed="rId3"/>
                <a:stretch>
                  <a:fillRect l="-2390" t="-2687" r="-2941"/>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52</a:t>
            </a:fld>
            <a:endParaRPr lang="de-DE" dirty="0"/>
          </a:p>
        </p:txBody>
      </p:sp>
      <p:sp>
        <p:nvSpPr>
          <p:cNvPr id="5" name="Date Placeholder 4">
            <a:extLst>
              <a:ext uri="{FF2B5EF4-FFF2-40B4-BE49-F238E27FC236}">
                <a16:creationId xmlns:a16="http://schemas.microsoft.com/office/drawing/2014/main" id="{D9E1735A-5043-4F41-AD5F-ABF3EF9A3674}"/>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2708B67-0393-E642-B8D2-D3CD5CAF4E9F}"/>
              </a:ext>
            </a:extLst>
          </p:cNvPr>
          <p:cNvSpPr>
            <a:spLocks noGrp="1"/>
          </p:cNvSpPr>
          <p:nvPr>
            <p:ph type="ftr" sz="quarter" idx="3"/>
          </p:nvPr>
        </p:nvSpPr>
        <p:spPr/>
        <p:txBody>
          <a:bodyPr/>
          <a:lstStyle/>
          <a:p>
            <a:r>
              <a:rPr lang="de-DE" dirty="0"/>
              <a:t>Tanya Braun</a:t>
            </a:r>
          </a:p>
        </p:txBody>
      </p:sp>
      <p:grpSp>
        <p:nvGrpSpPr>
          <p:cNvPr id="139" name="Group 138">
            <a:extLst>
              <a:ext uri="{FF2B5EF4-FFF2-40B4-BE49-F238E27FC236}">
                <a16:creationId xmlns:a16="http://schemas.microsoft.com/office/drawing/2014/main" id="{8B2867DE-C300-2141-9942-D3ED69850A98}"/>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E89B74-7778-064D-898B-309BAB95B8E1}"/>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2A6E0CCF-90FB-A340-8FA2-7BB761ED1662}"/>
                </a:ext>
              </a:extLst>
            </p:cNvPr>
            <p:cNvCxnSpPr>
              <a:cxnSpLocks/>
              <a:stCxn id="38" idx="6"/>
              <a:endCxn id="47"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16A59F-BB82-3740-A282-21E62DAAD2A7}"/>
                </a:ext>
              </a:extLst>
            </p:cNvPr>
            <p:cNvCxnSpPr>
              <a:cxnSpLocks/>
              <a:stCxn id="102" idx="6"/>
              <a:endCxn id="48"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FA8F91-B77D-2844-B730-4AC659366D49}"/>
                </a:ext>
              </a:extLst>
            </p:cNvPr>
            <p:cNvCxnSpPr>
              <a:cxnSpLocks/>
              <a:stCxn id="103" idx="6"/>
              <a:endCxn id="48"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EC8776-7DFF-E142-9482-26808C1B2B32}"/>
                </a:ext>
              </a:extLst>
            </p:cNvPr>
            <p:cNvCxnSpPr>
              <a:cxnSpLocks/>
              <a:stCxn id="48" idx="6"/>
              <a:endCxn id="51"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9BF497-A001-CF47-8480-AA08D1BF7741}"/>
                </a:ext>
              </a:extLst>
            </p:cNvPr>
            <p:cNvCxnSpPr>
              <a:cxnSpLocks/>
              <a:stCxn id="38" idx="6"/>
              <a:endCxn id="46"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6D5A4B-964C-B443-80D3-26F6579EE2FC}"/>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8954D-48FD-B64A-95A3-6C85A2AF86D3}"/>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53F7D80-46F1-EF45-B489-744EAF29505C}"/>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117EE9B1-A4EE-A647-B2DD-BA5BFCC5047F}"/>
                </a:ext>
              </a:extLst>
            </p:cNvPr>
            <p:cNvCxnSpPr>
              <a:cxnSpLocks/>
              <a:stCxn id="50" idx="2"/>
              <a:endCxn id="48"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FB88AC9-D339-C848-BAE2-D3C541C9202E}"/>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A7FD0D8-32B9-CE48-A850-138C5559569B}"/>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3503913C-B8BB-2547-B47C-F8B643AA3F27}"/>
                </a:ext>
              </a:extLst>
            </p:cNvPr>
            <p:cNvCxnSpPr>
              <a:cxnSpLocks/>
              <a:stCxn id="38" idx="6"/>
              <a:endCxn id="47"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F986EA-8B34-B445-A12F-22222311F726}"/>
                </a:ext>
              </a:extLst>
            </p:cNvPr>
            <p:cNvCxnSpPr>
              <a:cxnSpLocks/>
              <a:stCxn id="50" idx="2"/>
              <a:endCxn id="47"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4ABFE4-0E09-494A-86D8-A0E138949623}"/>
                </a:ext>
              </a:extLst>
            </p:cNvPr>
            <p:cNvCxnSpPr>
              <a:cxnSpLocks/>
              <a:stCxn id="50" idx="2"/>
              <a:endCxn id="46"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0C5CFD-4F81-CF49-8311-66DAFEA913C3}"/>
                </a:ext>
              </a:extLst>
            </p:cNvPr>
            <p:cNvCxnSpPr>
              <a:cxnSpLocks/>
              <a:stCxn id="47" idx="6"/>
              <a:endCxn id="51"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8B566E-28DB-B440-B127-2A2E27130560}"/>
                </a:ext>
              </a:extLst>
            </p:cNvPr>
            <p:cNvCxnSpPr>
              <a:cxnSpLocks/>
              <a:stCxn id="46" idx="6"/>
              <a:endCxn id="51"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5CCEDAF-F479-AB47-A0A6-0D22D71BB392}"/>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DB071107-FD69-C242-A8D3-F90435535BDC}"/>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1" name="Rectangle 110">
                <a:extLst>
                  <a:ext uri="{FF2B5EF4-FFF2-40B4-BE49-F238E27FC236}">
                    <a16:creationId xmlns:a16="http://schemas.microsoft.com/office/drawing/2014/main" id="{2F4986AC-4707-9147-AA9F-5314AF419F2D}"/>
                  </a:ext>
                </a:extLst>
              </p:cNvPr>
              <p:cNvSpPr/>
              <p:nvPr/>
            </p:nvSpPr>
            <p:spPr>
              <a:xfrm>
                <a:off x="10852694" y="2980057"/>
                <a:ext cx="83061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𝑒𝑢</m:t>
                      </m:r>
                      <m:d>
                        <m:dPr>
                          <m:ctrlPr>
                            <a:rPr lang="de-DE" sz="1400" b="0" i="1" smtClean="0">
                              <a:solidFill>
                                <a:schemeClr val="accent1"/>
                              </a:solidFill>
                              <a:latin typeface="Cambria Math" panose="02040503050406030204" pitchFamily="18" charset="0"/>
                            </a:rPr>
                          </m:ctrlPr>
                        </m:dPr>
                        <m:e>
                          <m:r>
                            <a:rPr lang="de-DE" sz="1400" b="0" i="1" smtClean="0">
                              <a:solidFill>
                                <a:schemeClr val="accent1"/>
                              </a:solidFill>
                              <a:latin typeface="Cambria Math" panose="02040503050406030204" pitchFamily="18" charset="0"/>
                            </a:rPr>
                            <m:t>𝑎</m:t>
                          </m:r>
                        </m:e>
                        <m:e>
                          <m:r>
                            <a:rPr lang="de-DE" sz="1400" b="1" i="1" smtClean="0">
                              <a:solidFill>
                                <a:schemeClr val="accent1"/>
                              </a:solidFill>
                              <a:latin typeface="Cambria Math" panose="02040503050406030204" pitchFamily="18" charset="0"/>
                            </a:rPr>
                            <m:t>𝒆</m:t>
                          </m:r>
                        </m:e>
                      </m:d>
                    </m:oMath>
                  </m:oMathPara>
                </a14:m>
                <a:endParaRPr lang="de-DE" sz="1400" dirty="0">
                  <a:solidFill>
                    <a:schemeClr val="accent1"/>
                  </a:solidFill>
                </a:endParaRPr>
              </a:p>
            </p:txBody>
          </p:sp>
        </mc:Choice>
        <mc:Fallback xmlns="">
          <p:sp>
            <p:nvSpPr>
              <p:cNvPr id="111" name="Rectangle 110">
                <a:extLst>
                  <a:ext uri="{FF2B5EF4-FFF2-40B4-BE49-F238E27FC236}">
                    <a16:creationId xmlns:a16="http://schemas.microsoft.com/office/drawing/2014/main" id="{2F4986AC-4707-9147-AA9F-5314AF419F2D}"/>
                  </a:ext>
                </a:extLst>
              </p:cNvPr>
              <p:cNvSpPr>
                <a:spLocks noRot="1" noChangeAspect="1" noMove="1" noResize="1" noEditPoints="1" noAdjustHandles="1" noChangeArrowheads="1" noChangeShapeType="1" noTextEdit="1"/>
              </p:cNvSpPr>
              <p:nvPr/>
            </p:nvSpPr>
            <p:spPr>
              <a:xfrm>
                <a:off x="10852694" y="2980057"/>
                <a:ext cx="830612" cy="307777"/>
              </a:xfrm>
              <a:prstGeom prst="rect">
                <a:avLst/>
              </a:prstGeom>
              <a:blipFill>
                <a:blip r:embed="rId2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30F8B7B6-4694-F340-BF51-E8BFEFFB5634}"/>
                  </a:ext>
                </a:extLst>
              </p:cNvPr>
              <p:cNvSpPr/>
              <p:nvPr/>
            </p:nvSpPr>
            <p:spPr>
              <a:xfrm>
                <a:off x="10559088" y="4629645"/>
                <a:ext cx="1417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r>
                        <a:rPr lang="de-DE" sz="1400" b="0" i="1" smtClean="0">
                          <a:latin typeface="Cambria Math" panose="02040503050406030204" pitchFamily="18" charset="0"/>
                        </a:rPr>
                        <m:t>=</m:t>
                      </m:r>
                      <m:r>
                        <a:rPr lang="en-GB" sz="1400" i="1" smtClean="0">
                          <a:latin typeface="Cambria Math" panose="02040503050406030204" pitchFamily="18" charset="0"/>
                        </a:rPr>
                        <m:t>𝑉</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r>
                            <a:rPr lang="de-DE" sz="1400" b="0" i="1" smtClean="0">
                              <a:latin typeface="Cambria Math" panose="02040503050406030204" pitchFamily="18" charset="0"/>
                            </a:rPr>
                            <m:t>,</m:t>
                          </m:r>
                          <m:r>
                            <a:rPr lang="de-DE" sz="1400" b="0" i="1" smtClean="0">
                              <a:latin typeface="Cambria Math" panose="02040503050406030204" pitchFamily="18" charset="0"/>
                            </a:rPr>
                            <m:t>𝐶</m:t>
                          </m:r>
                          <m:r>
                            <a:rPr lang="de-DE" sz="1400" b="0" i="1" smtClean="0">
                              <a:latin typeface="Cambria Math" panose="02040503050406030204" pitchFamily="18" charset="0"/>
                            </a:rPr>
                            <m:t>,</m:t>
                          </m:r>
                          <m:r>
                            <a:rPr lang="de-DE" sz="1400" b="0" i="1" smtClean="0">
                              <a:latin typeface="Cambria Math" panose="02040503050406030204" pitchFamily="18" charset="0"/>
                            </a:rPr>
                            <m:t>𝐷</m:t>
                          </m:r>
                        </m:e>
                      </m:d>
                    </m:oMath>
                  </m:oMathPara>
                </a14:m>
                <a:endParaRPr lang="de-DE" sz="1400" dirty="0"/>
              </a:p>
            </p:txBody>
          </p:sp>
        </mc:Choice>
        <mc:Fallback xmlns="">
          <p:sp>
            <p:nvSpPr>
              <p:cNvPr id="41" name="Rectangle 40">
                <a:extLst>
                  <a:ext uri="{FF2B5EF4-FFF2-40B4-BE49-F238E27FC236}">
                    <a16:creationId xmlns:a16="http://schemas.microsoft.com/office/drawing/2014/main" id="{30F8B7B6-4694-F340-BF51-E8BFEFFB5634}"/>
                  </a:ext>
                </a:extLst>
              </p:cNvPr>
              <p:cNvSpPr>
                <a:spLocks noRot="1" noChangeAspect="1" noMove="1" noResize="1" noEditPoints="1" noAdjustHandles="1" noChangeArrowheads="1" noChangeShapeType="1" noTextEdit="1"/>
              </p:cNvSpPr>
              <p:nvPr/>
            </p:nvSpPr>
            <p:spPr>
              <a:xfrm>
                <a:off x="10559088" y="4629645"/>
                <a:ext cx="1417824" cy="307777"/>
              </a:xfrm>
              <a:prstGeom prst="rect">
                <a:avLst/>
              </a:prstGeom>
              <a:blipFill>
                <a:blip r:embed="rId24"/>
                <a:stretch>
                  <a:fillRect b="-4000"/>
                </a:stretch>
              </a:blipFill>
            </p:spPr>
            <p:txBody>
              <a:bodyPr/>
              <a:lstStyle/>
              <a:p>
                <a:r>
                  <a:rPr lang="de-DE">
                    <a:noFill/>
                  </a:rPr>
                  <a:t> </a:t>
                </a:r>
              </a:p>
            </p:txBody>
          </p:sp>
        </mc:Fallback>
      </mc:AlternateContent>
      <p:grpSp>
        <p:nvGrpSpPr>
          <p:cNvPr id="45" name="Group 44">
            <a:extLst>
              <a:ext uri="{FF2B5EF4-FFF2-40B4-BE49-F238E27FC236}">
                <a16:creationId xmlns:a16="http://schemas.microsoft.com/office/drawing/2014/main" id="{CCE359CC-321B-7942-9C13-A87983E619C0}"/>
              </a:ext>
            </a:extLst>
          </p:cNvPr>
          <p:cNvGrpSpPr/>
          <p:nvPr/>
        </p:nvGrpSpPr>
        <p:grpSpPr>
          <a:xfrm>
            <a:off x="7196468" y="1665066"/>
            <a:ext cx="4647532" cy="1752230"/>
            <a:chOff x="7187033" y="1605827"/>
            <a:chExt cx="4647532" cy="1752230"/>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3D4416D-DA5F-964D-94EC-DBB0F4967A2D}"/>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59" name="Straight Connector 58">
              <a:extLst>
                <a:ext uri="{FF2B5EF4-FFF2-40B4-BE49-F238E27FC236}">
                  <a16:creationId xmlns:a16="http://schemas.microsoft.com/office/drawing/2014/main" id="{948CE754-D3CC-6A45-9702-9A65A6AE782A}"/>
                </a:ext>
              </a:extLst>
            </p:cNvPr>
            <p:cNvCxnSpPr>
              <a:cxnSpLocks/>
              <a:stCxn id="69" idx="6"/>
              <a:endCxn id="66" idx="1"/>
            </p:cNvCxnSpPr>
            <p:nvPr/>
          </p:nvCxnSpPr>
          <p:spPr>
            <a:xfrm flipV="1">
              <a:off x="8809807" y="2641534"/>
              <a:ext cx="1872758" cy="255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8A4F791-17F5-D448-A05F-C1C705075699}"/>
                </a:ext>
              </a:extLst>
            </p:cNvPr>
            <p:cNvCxnSpPr>
              <a:cxnSpLocks/>
              <a:stCxn id="71" idx="6"/>
              <a:endCxn id="66" idx="1"/>
            </p:cNvCxnSpPr>
            <p:nvPr/>
          </p:nvCxnSpPr>
          <p:spPr>
            <a:xfrm flipV="1">
              <a:off x="9041000" y="2641534"/>
              <a:ext cx="1641565" cy="521767"/>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F9C4B7A-BDA1-7749-AE8E-1BE63CCF36FE}"/>
                </a:ext>
              </a:extLst>
            </p:cNvPr>
            <p:cNvCxnSpPr>
              <a:cxnSpLocks/>
              <a:stCxn id="54" idx="6"/>
              <a:endCxn id="66" idx="1"/>
            </p:cNvCxnSpPr>
            <p:nvPr/>
          </p:nvCxnSpPr>
          <p:spPr>
            <a:xfrm>
              <a:off x="8666544" y="2171654"/>
              <a:ext cx="2016021" cy="46988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42F2C2C-04B2-5C4E-BB5A-99B0A8D15559}"/>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EB33ECF-D018-4F48-A7B8-14B6FFB1AAD4}"/>
                    </a:ext>
                  </a:extLst>
                </p:cNvPr>
                <p:cNvSpPr txBox="1"/>
                <p:nvPr/>
              </p:nvSpPr>
              <p:spPr>
                <a:xfrm>
                  <a:off x="10682565" y="236641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66" name="TextBox 65">
                  <a:extLst>
                    <a:ext uri="{FF2B5EF4-FFF2-40B4-BE49-F238E27FC236}">
                      <a16:creationId xmlns:a16="http://schemas.microsoft.com/office/drawing/2014/main" id="{5EB33ECF-D018-4F48-A7B8-14B6FFB1AAD4}"/>
                    </a:ext>
                  </a:extLst>
                </p:cNvPr>
                <p:cNvSpPr txBox="1">
                  <a:spLocks noRot="1" noChangeAspect="1" noMove="1" noResize="1" noEditPoints="1" noAdjustHandles="1" noChangeArrowheads="1" noChangeShapeType="1" noTextEdit="1"/>
                </p:cNvSpPr>
                <p:nvPr/>
              </p:nvSpPr>
              <p:spPr>
                <a:xfrm>
                  <a:off x="10682565" y="2366410"/>
                  <a:ext cx="1152000" cy="550247"/>
                </a:xfrm>
                <a:prstGeom prst="diamond">
                  <a:avLst/>
                </a:prstGeom>
                <a:blipFill>
                  <a:blip r:embed="rId25"/>
                  <a:stretch>
                    <a:fillRect/>
                  </a:stretch>
                </a:blipFill>
                <a:ln>
                  <a:solidFill>
                    <a:schemeClr val="tx1"/>
                  </a:solidFill>
                </a:ln>
              </p:spPr>
              <p:txBody>
                <a:bodyPr/>
                <a:lstStyle/>
                <a:p>
                  <a:r>
                    <a:rPr lang="de-DE">
                      <a:noFill/>
                    </a:rPr>
                    <a:t> </a:t>
                  </a:r>
                </a:p>
              </p:txBody>
            </p:sp>
          </mc:Fallback>
        </mc:AlternateContent>
        <p:cxnSp>
          <p:nvCxnSpPr>
            <p:cNvPr id="67" name="Straight Connector 66">
              <a:extLst>
                <a:ext uri="{FF2B5EF4-FFF2-40B4-BE49-F238E27FC236}">
                  <a16:creationId xmlns:a16="http://schemas.microsoft.com/office/drawing/2014/main" id="{7FA9D7D2-F63E-1F4B-BEF6-397369123800}"/>
                </a:ext>
              </a:extLst>
            </p:cNvPr>
            <p:cNvCxnSpPr>
              <a:cxnSpLocks/>
              <a:stCxn id="65" idx="2"/>
              <a:endCxn id="66" idx="1"/>
            </p:cNvCxnSpPr>
            <p:nvPr/>
          </p:nvCxnSpPr>
          <p:spPr>
            <a:xfrm>
              <a:off x="8614525" y="1882826"/>
              <a:ext cx="2068040" cy="75870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930A00D-2C0F-D347-B128-48EE95E2F31B}"/>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E6634380-0FB8-C741-A54C-639EA58D32E5}"/>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D4E4137B-C731-0D40-A795-50C08C2FB71E}"/>
                  </a:ext>
                </a:extLst>
              </p:cNvPr>
              <p:cNvSpPr/>
              <p:nvPr/>
            </p:nvSpPr>
            <p:spPr>
              <a:xfrm>
                <a:off x="10415655" y="2115455"/>
                <a:ext cx="170123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r>
                        <a:rPr lang="de-DE" sz="1400" b="0" i="1" smtClean="0">
                          <a:latin typeface="Cambria Math" panose="02040503050406030204" pitchFamily="18" charset="0"/>
                        </a:rPr>
                        <m:t>=</m:t>
                      </m:r>
                      <m:sSup>
                        <m:sSupPr>
                          <m:ctrlPr>
                            <a:rPr lang="de-DE" sz="1400" b="0" i="1" smtClean="0">
                              <a:latin typeface="Cambria Math" panose="02040503050406030204" pitchFamily="18" charset="0"/>
                            </a:rPr>
                          </m:ctrlPr>
                        </m:sSupPr>
                        <m:e>
                          <m:r>
                            <a:rPr lang="en-GB" sz="1400" i="1" smtClean="0">
                              <a:latin typeface="Cambria Math" panose="02040503050406030204" pitchFamily="18" charset="0"/>
                            </a:rPr>
                            <m:t>𝑉</m:t>
                          </m:r>
                        </m:e>
                        <m:sup>
                          <m:r>
                            <a:rPr lang="de-DE" sz="1400" b="0" i="1" smtClean="0">
                              <a:latin typeface="Cambria Math" panose="02040503050406030204" pitchFamily="18" charset="0"/>
                            </a:rPr>
                            <m:t>′</m:t>
                          </m:r>
                        </m:sup>
                      </m:s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𝐴</m:t>
                          </m:r>
                          <m:r>
                            <a:rPr lang="de-DE" sz="1400" b="0" i="1" smtClean="0">
                              <a:latin typeface="Cambria Math" panose="02040503050406030204" pitchFamily="18" charset="0"/>
                            </a:rPr>
                            <m:t>,</m:t>
                          </m:r>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e>
                      </m:d>
                    </m:oMath>
                  </m:oMathPara>
                </a14:m>
                <a:endParaRPr lang="de-DE" sz="1400" dirty="0"/>
              </a:p>
            </p:txBody>
          </p:sp>
        </mc:Choice>
        <mc:Fallback xmlns="">
          <p:sp>
            <p:nvSpPr>
              <p:cNvPr id="72" name="Rectangle 71">
                <a:extLst>
                  <a:ext uri="{FF2B5EF4-FFF2-40B4-BE49-F238E27FC236}">
                    <a16:creationId xmlns:a16="http://schemas.microsoft.com/office/drawing/2014/main" id="{D4E4137B-C731-0D40-A795-50C08C2FB71E}"/>
                  </a:ext>
                </a:extLst>
              </p:cNvPr>
              <p:cNvSpPr>
                <a:spLocks noRot="1" noChangeAspect="1" noMove="1" noResize="1" noEditPoints="1" noAdjustHandles="1" noChangeArrowheads="1" noChangeShapeType="1" noTextEdit="1"/>
              </p:cNvSpPr>
              <p:nvPr/>
            </p:nvSpPr>
            <p:spPr>
              <a:xfrm>
                <a:off x="10415655" y="2115455"/>
                <a:ext cx="1701235" cy="307777"/>
              </a:xfrm>
              <a:prstGeom prst="rect">
                <a:avLst/>
              </a:prstGeom>
              <a:blipFill>
                <a:blip r:embed="rId26"/>
                <a:stretch>
                  <a:fillRect b="-4000"/>
                </a:stretch>
              </a:blipFill>
            </p:spPr>
            <p:txBody>
              <a:bodyPr/>
              <a:lstStyle/>
              <a:p>
                <a:r>
                  <a:rPr lang="de-DE">
                    <a:noFill/>
                  </a:rPr>
                  <a:t> </a:t>
                </a:r>
              </a:p>
            </p:txBody>
          </p:sp>
        </mc:Fallback>
      </mc:AlternateContent>
    </p:spTree>
    <p:extLst>
      <p:ext uri="{BB962C8B-B14F-4D97-AF65-F5344CB8AC3E}">
        <p14:creationId xmlns:p14="http://schemas.microsoft.com/office/powerpoint/2010/main" val="35541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Ein Wort (okay, mehrere) zu Zufallsvariablen</a:t>
            </a:r>
            <a:endParaRPr lang="de-DE" b="0" dirty="0"/>
          </a:p>
        </p:txBody>
      </p:sp>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3092387" cy="4240848"/>
          </a:xfrm>
        </p:spPr>
        <p:txBody>
          <a:bodyPr>
            <a:noAutofit/>
          </a:bodyPr>
          <a:lstStyle/>
          <a:p>
            <a:r>
              <a:rPr lang="de-DE" dirty="0"/>
              <a:t>Beispiel Faktormodell </a:t>
            </a:r>
          </a:p>
          <a:p>
            <a:pPr lvl="1"/>
            <a:r>
              <a:rPr lang="de-DE" dirty="0"/>
              <a:t>Ohne explizite Zufallsvariablen für Ergebniszustände (vereinfachtes Modell)</a:t>
            </a:r>
          </a:p>
          <a:p>
            <a:pPr lvl="1"/>
            <a:r>
              <a:rPr lang="de-DE" dirty="0"/>
              <a:t>Erweitertes Modell:</a:t>
            </a:r>
          </a:p>
          <a:p>
            <a:pPr lvl="2"/>
            <a:endParaRPr lang="de-DE" dirty="0"/>
          </a:p>
          <a:p>
            <a:pPr lvl="3"/>
            <a:endParaRPr lang="de-DE" dirty="0"/>
          </a:p>
          <a:p>
            <a:pPr lvl="1"/>
            <a:endParaRPr lang="de-DE" dirty="0"/>
          </a:p>
          <a:p>
            <a:pPr lvl="2"/>
            <a:endParaRPr lang="de-DE" dirty="0"/>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53</a:t>
            </a:fld>
            <a:endParaRPr lang="de-DE" dirty="0"/>
          </a:p>
        </p:txBody>
      </p:sp>
      <p:sp>
        <p:nvSpPr>
          <p:cNvPr id="5" name="Date Placeholder 4">
            <a:extLst>
              <a:ext uri="{FF2B5EF4-FFF2-40B4-BE49-F238E27FC236}">
                <a16:creationId xmlns:a16="http://schemas.microsoft.com/office/drawing/2014/main" id="{D9E1735A-5043-4F41-AD5F-ABF3EF9A3674}"/>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2708B67-0393-E642-B8D2-D3CD5CAF4E9F}"/>
              </a:ext>
            </a:extLst>
          </p:cNvPr>
          <p:cNvSpPr>
            <a:spLocks noGrp="1"/>
          </p:cNvSpPr>
          <p:nvPr>
            <p:ph type="ftr" sz="quarter" idx="3"/>
          </p:nvPr>
        </p:nvSpPr>
        <p:spPr/>
        <p:txBody>
          <a:bodyPr/>
          <a:lstStyle/>
          <a:p>
            <a:r>
              <a:rPr lang="de-DE" dirty="0"/>
              <a:t>Tanya Braun</a:t>
            </a:r>
          </a:p>
        </p:txBody>
      </p:sp>
      <p:grpSp>
        <p:nvGrpSpPr>
          <p:cNvPr id="11" name="Group 10">
            <a:extLst>
              <a:ext uri="{FF2B5EF4-FFF2-40B4-BE49-F238E27FC236}">
                <a16:creationId xmlns:a16="http://schemas.microsoft.com/office/drawing/2014/main" id="{87BA4E93-7196-154B-ACF8-2AFEB09013BA}"/>
              </a:ext>
            </a:extLst>
          </p:cNvPr>
          <p:cNvGrpSpPr/>
          <p:nvPr/>
        </p:nvGrpSpPr>
        <p:grpSpPr>
          <a:xfrm>
            <a:off x="3575944" y="1661003"/>
            <a:ext cx="3452846" cy="2031877"/>
            <a:chOff x="3575944" y="1661003"/>
            <a:chExt cx="3452846" cy="2031877"/>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CEE40C0-1B71-8F45-B1A8-95E0B2F041FB}"/>
                    </a:ext>
                  </a:extLst>
                </p:cNvPr>
                <p:cNvSpPr txBox="1"/>
                <p:nvPr/>
              </p:nvSpPr>
              <p:spPr>
                <a:xfrm>
                  <a:off x="3575944" y="2720836"/>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4" name="TextBox 63">
                  <a:extLst>
                    <a:ext uri="{FF2B5EF4-FFF2-40B4-BE49-F238E27FC236}">
                      <a16:creationId xmlns:a16="http://schemas.microsoft.com/office/drawing/2014/main" id="{8CEE40C0-1B71-8F45-B1A8-95E0B2F041FB}"/>
                    </a:ext>
                  </a:extLst>
                </p:cNvPr>
                <p:cNvSpPr txBox="1">
                  <a:spLocks noRot="1" noChangeAspect="1" noMove="1" noResize="1" noEditPoints="1" noAdjustHandles="1" noChangeArrowheads="1" noChangeShapeType="1" noTextEdit="1"/>
                </p:cNvSpPr>
                <p:nvPr/>
              </p:nvSpPr>
              <p:spPr>
                <a:xfrm>
                  <a:off x="3575944" y="2720836"/>
                  <a:ext cx="1152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p:cxnSp>
          <p:nvCxnSpPr>
            <p:cNvPr id="65" name="Straight Connector 64">
              <a:extLst>
                <a:ext uri="{FF2B5EF4-FFF2-40B4-BE49-F238E27FC236}">
                  <a16:creationId xmlns:a16="http://schemas.microsoft.com/office/drawing/2014/main" id="{5235ADA5-8A47-0C41-8691-42DF92C9EFAB}"/>
                </a:ext>
              </a:extLst>
            </p:cNvPr>
            <p:cNvCxnSpPr>
              <a:cxnSpLocks/>
              <a:stCxn id="64" idx="6"/>
              <a:endCxn id="86" idx="1"/>
            </p:cNvCxnSpPr>
            <p:nvPr/>
          </p:nvCxnSpPr>
          <p:spPr>
            <a:xfrm>
              <a:off x="4727944" y="2915593"/>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ED975F1-B8A0-2242-85FF-AA9F807B92E4}"/>
                </a:ext>
              </a:extLst>
            </p:cNvPr>
            <p:cNvCxnSpPr>
              <a:cxnSpLocks/>
              <a:stCxn id="86" idx="0"/>
              <a:endCxn id="81" idx="4"/>
            </p:cNvCxnSpPr>
            <p:nvPr/>
          </p:nvCxnSpPr>
          <p:spPr>
            <a:xfrm flipV="1">
              <a:off x="5152072" y="2523236"/>
              <a:ext cx="183943" cy="32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9FFA76D5-890C-9349-8AF0-71373976BBE0}"/>
                </a:ext>
              </a:extLst>
            </p:cNvPr>
            <p:cNvGrpSpPr/>
            <p:nvPr/>
          </p:nvGrpSpPr>
          <p:grpSpPr>
            <a:xfrm>
              <a:off x="4877394" y="2623240"/>
              <a:ext cx="346678" cy="364353"/>
              <a:chOff x="6795975" y="3836437"/>
              <a:chExt cx="346678" cy="364353"/>
            </a:xfrm>
          </p:grpSpPr>
          <p:sp>
            <p:nvSpPr>
              <p:cNvPr id="86" name="Rectangle 85">
                <a:extLst>
                  <a:ext uri="{FF2B5EF4-FFF2-40B4-BE49-F238E27FC236}">
                    <a16:creationId xmlns:a16="http://schemas.microsoft.com/office/drawing/2014/main" id="{ED4748DB-46E3-EB43-8C73-CB66C0B57C8A}"/>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5416F07-4824-3442-880E-4E2D41E206B8}"/>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74" name="Straight Connector 73">
              <a:extLst>
                <a:ext uri="{FF2B5EF4-FFF2-40B4-BE49-F238E27FC236}">
                  <a16:creationId xmlns:a16="http://schemas.microsoft.com/office/drawing/2014/main" id="{4CDEBFB6-4CC1-AB4B-B33A-782BE2AE6AD9}"/>
                </a:ext>
              </a:extLst>
            </p:cNvPr>
            <p:cNvCxnSpPr>
              <a:cxnSpLocks/>
              <a:stCxn id="81" idx="4"/>
              <a:endCxn id="84" idx="0"/>
            </p:cNvCxnSpPr>
            <p:nvPr/>
          </p:nvCxnSpPr>
          <p:spPr>
            <a:xfrm>
              <a:off x="5336015" y="2523236"/>
              <a:ext cx="185638" cy="320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088BE9-E591-E740-BFE3-2DAFD8A5F36C}"/>
                </a:ext>
              </a:extLst>
            </p:cNvPr>
            <p:cNvCxnSpPr>
              <a:cxnSpLocks/>
              <a:stCxn id="82" idx="0"/>
              <a:endCxn id="84" idx="2"/>
            </p:cNvCxnSpPr>
            <p:nvPr/>
          </p:nvCxnSpPr>
          <p:spPr>
            <a:xfrm flipV="1">
              <a:off x="5336015" y="2987919"/>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3CD2FF-B67A-2D40-A1AA-67116A784E9F}"/>
                </a:ext>
              </a:extLst>
            </p:cNvPr>
            <p:cNvCxnSpPr>
              <a:cxnSpLocks/>
              <a:stCxn id="84" idx="3"/>
              <a:endCxn id="79" idx="2"/>
            </p:cNvCxnSpPr>
            <p:nvPr/>
          </p:nvCxnSpPr>
          <p:spPr>
            <a:xfrm flipV="1">
              <a:off x="5593653" y="2914724"/>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DB1E7EAB-FFD7-B248-AD00-216A7ED99F68}"/>
                </a:ext>
              </a:extLst>
            </p:cNvPr>
            <p:cNvGrpSpPr/>
            <p:nvPr/>
          </p:nvGrpSpPr>
          <p:grpSpPr>
            <a:xfrm>
              <a:off x="5449653" y="2623240"/>
              <a:ext cx="338219" cy="364679"/>
              <a:chOff x="7368234" y="3836437"/>
              <a:chExt cx="338219" cy="364679"/>
            </a:xfrm>
          </p:grpSpPr>
          <p:sp>
            <p:nvSpPr>
              <p:cNvPr id="84" name="Rectangle 83">
                <a:extLst>
                  <a:ext uri="{FF2B5EF4-FFF2-40B4-BE49-F238E27FC236}">
                    <a16:creationId xmlns:a16="http://schemas.microsoft.com/office/drawing/2014/main" id="{85BA775A-9AC0-2D4E-99AA-C370141CA835}"/>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43B539C-AD2C-414B-A4D0-2EAD763D7D4B}"/>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E4A52C52-8F85-3946-9EC8-78A322C1A72D}"/>
                    </a:ext>
                  </a:extLst>
                </p:cNvPr>
                <p:cNvSpPr txBox="1"/>
                <p:nvPr/>
              </p:nvSpPr>
              <p:spPr>
                <a:xfrm>
                  <a:off x="5876790" y="271996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79" name="TextBox 78">
                  <a:extLst>
                    <a:ext uri="{FF2B5EF4-FFF2-40B4-BE49-F238E27FC236}">
                      <a16:creationId xmlns:a16="http://schemas.microsoft.com/office/drawing/2014/main" id="{E4A52C52-8F85-3946-9EC8-78A322C1A72D}"/>
                    </a:ext>
                  </a:extLst>
                </p:cNvPr>
                <p:cNvSpPr txBox="1">
                  <a:spLocks noRot="1" noChangeAspect="1" noMove="1" noResize="1" noEditPoints="1" noAdjustHandles="1" noChangeArrowheads="1" noChangeShapeType="1" noTextEdit="1"/>
                </p:cNvSpPr>
                <p:nvPr/>
              </p:nvSpPr>
              <p:spPr>
                <a:xfrm>
                  <a:off x="5876790" y="2719967"/>
                  <a:ext cx="115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91F2F3E-D76D-A645-9F1E-46AD73C61BDB}"/>
                    </a:ext>
                  </a:extLst>
                </p:cNvPr>
                <p:cNvSpPr txBox="1"/>
                <p:nvPr/>
              </p:nvSpPr>
              <p:spPr>
                <a:xfrm>
                  <a:off x="4760015" y="2133723"/>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F91F2F3E-D76D-A645-9F1E-46AD73C61BDB}"/>
                    </a:ext>
                  </a:extLst>
                </p:cNvPr>
                <p:cNvSpPr txBox="1">
                  <a:spLocks noRot="1" noChangeAspect="1" noMove="1" noResize="1" noEditPoints="1" noAdjustHandles="1" noChangeArrowheads="1" noChangeShapeType="1" noTextEdit="1"/>
                </p:cNvSpPr>
                <p:nvPr/>
              </p:nvSpPr>
              <p:spPr>
                <a:xfrm>
                  <a:off x="4760015" y="2133723"/>
                  <a:ext cx="1152000" cy="389513"/>
                </a:xfrm>
                <a:prstGeom prst="ellipse">
                  <a:avLst/>
                </a:prstGeom>
                <a:blipFill>
                  <a:blip r:embed="rId9"/>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910C516-135F-8D47-8E6D-4ADEA1A6F278}"/>
                    </a:ext>
                  </a:extLst>
                </p:cNvPr>
                <p:cNvSpPr txBox="1"/>
                <p:nvPr/>
              </p:nvSpPr>
              <p:spPr>
                <a:xfrm>
                  <a:off x="4760015" y="330336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3910C516-135F-8D47-8E6D-4ADEA1A6F278}"/>
                    </a:ext>
                  </a:extLst>
                </p:cNvPr>
                <p:cNvSpPr txBox="1">
                  <a:spLocks noRot="1" noChangeAspect="1" noMove="1" noResize="1" noEditPoints="1" noAdjustHandles="1" noChangeArrowheads="1" noChangeShapeType="1" noTextEdit="1"/>
                </p:cNvSpPr>
                <p:nvPr/>
              </p:nvSpPr>
              <p:spPr>
                <a:xfrm>
                  <a:off x="4760015" y="3303367"/>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83" name="Straight Connector 82">
              <a:extLst>
                <a:ext uri="{FF2B5EF4-FFF2-40B4-BE49-F238E27FC236}">
                  <a16:creationId xmlns:a16="http://schemas.microsoft.com/office/drawing/2014/main" id="{765FBCDC-65DF-0841-8DEF-B395353C68FA}"/>
                </a:ext>
              </a:extLst>
            </p:cNvPr>
            <p:cNvCxnSpPr>
              <a:cxnSpLocks/>
              <a:stCxn id="86" idx="2"/>
              <a:endCxn id="82" idx="0"/>
            </p:cNvCxnSpPr>
            <p:nvPr/>
          </p:nvCxnSpPr>
          <p:spPr>
            <a:xfrm>
              <a:off x="5152072" y="2987593"/>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E909B92-24FA-1F41-B679-787271EABF26}"/>
                    </a:ext>
                  </a:extLst>
                </p:cNvPr>
                <p:cNvSpPr txBox="1"/>
                <p:nvPr/>
              </p:nvSpPr>
              <p:spPr>
                <a:xfrm>
                  <a:off x="3575944" y="1810354"/>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EE909B92-24FA-1F41-B679-787271EABF26}"/>
                    </a:ext>
                  </a:extLst>
                </p:cNvPr>
                <p:cNvSpPr txBox="1">
                  <a:spLocks noRot="1" noChangeAspect="1" noMove="1" noResize="1" noEditPoints="1" noAdjustHandles="1" noChangeArrowheads="1" noChangeShapeType="1" noTextEdit="1"/>
                </p:cNvSpPr>
                <p:nvPr/>
              </p:nvSpPr>
              <p:spPr>
                <a:xfrm>
                  <a:off x="3575944" y="1810354"/>
                  <a:ext cx="1152000" cy="276999"/>
                </a:xfrm>
                <a:prstGeom prst="rect">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3EBDFE4-D5A9-1948-B288-7B4D2EE7B59F}"/>
                    </a:ext>
                  </a:extLst>
                </p:cNvPr>
                <p:cNvSpPr txBox="1"/>
                <p:nvPr/>
              </p:nvSpPr>
              <p:spPr>
                <a:xfrm>
                  <a:off x="5876790" y="167373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90" name="TextBox 89">
                  <a:extLst>
                    <a:ext uri="{FF2B5EF4-FFF2-40B4-BE49-F238E27FC236}">
                      <a16:creationId xmlns:a16="http://schemas.microsoft.com/office/drawing/2014/main" id="{93EBDFE4-D5A9-1948-B288-7B4D2EE7B59F}"/>
                    </a:ext>
                  </a:extLst>
                </p:cNvPr>
                <p:cNvSpPr txBox="1">
                  <a:spLocks noRot="1" noChangeAspect="1" noMove="1" noResize="1" noEditPoints="1" noAdjustHandles="1" noChangeArrowheads="1" noChangeShapeType="1" noTextEdit="1"/>
                </p:cNvSpPr>
                <p:nvPr/>
              </p:nvSpPr>
              <p:spPr>
                <a:xfrm>
                  <a:off x="5876790" y="1673730"/>
                  <a:ext cx="1152000" cy="550247"/>
                </a:xfrm>
                <a:prstGeom prst="diamond">
                  <a:avLst/>
                </a:prstGeom>
                <a:blipFill>
                  <a:blip r:embed="rId12"/>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72E52F15-350A-6E49-9C69-30C56720BD7A}"/>
                </a:ext>
              </a:extLst>
            </p:cNvPr>
            <p:cNvCxnSpPr>
              <a:cxnSpLocks/>
              <a:stCxn id="64" idx="0"/>
              <a:endCxn id="93" idx="2"/>
            </p:cNvCxnSpPr>
            <p:nvPr/>
          </p:nvCxnSpPr>
          <p:spPr>
            <a:xfrm flipV="1">
              <a:off x="4151944" y="2476094"/>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46DA291-6544-E247-9819-27A464F75A48}"/>
                </a:ext>
              </a:extLst>
            </p:cNvPr>
            <p:cNvCxnSpPr>
              <a:cxnSpLocks/>
              <a:stCxn id="93" idx="0"/>
              <a:endCxn id="89" idx="2"/>
            </p:cNvCxnSpPr>
            <p:nvPr/>
          </p:nvCxnSpPr>
          <p:spPr>
            <a:xfrm flipV="1">
              <a:off x="4151944" y="2087353"/>
              <a:ext cx="0" cy="244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2CF7901-EA0B-364D-9C48-CEDC46AEE483}"/>
                </a:ext>
              </a:extLst>
            </p:cNvPr>
            <p:cNvSpPr/>
            <p:nvPr/>
          </p:nvSpPr>
          <p:spPr>
            <a:xfrm>
              <a:off x="4079944" y="2332094"/>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4" name="Straight Connector 93">
              <a:extLst>
                <a:ext uri="{FF2B5EF4-FFF2-40B4-BE49-F238E27FC236}">
                  <a16:creationId xmlns:a16="http://schemas.microsoft.com/office/drawing/2014/main" id="{09DB7463-84C3-814C-8EC7-DCE13389B545}"/>
                </a:ext>
              </a:extLst>
            </p:cNvPr>
            <p:cNvCxnSpPr>
              <a:cxnSpLocks/>
              <a:stCxn id="89" idx="3"/>
              <a:endCxn id="97" idx="1"/>
            </p:cNvCxnSpPr>
            <p:nvPr/>
          </p:nvCxnSpPr>
          <p:spPr>
            <a:xfrm flipV="1">
              <a:off x="4727944" y="1948853"/>
              <a:ext cx="5360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5DDBFE3-7267-314E-A5F8-59C3137F3CBD}"/>
                </a:ext>
              </a:extLst>
            </p:cNvPr>
            <p:cNvCxnSpPr>
              <a:cxnSpLocks/>
              <a:stCxn id="81" idx="0"/>
              <a:endCxn id="97" idx="2"/>
            </p:cNvCxnSpPr>
            <p:nvPr/>
          </p:nvCxnSpPr>
          <p:spPr>
            <a:xfrm flipV="1">
              <a:off x="5336015" y="2020853"/>
              <a:ext cx="0" cy="112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95FCA4B-9147-164F-8D8B-4EC07B255EFB}"/>
                </a:ext>
              </a:extLst>
            </p:cNvPr>
            <p:cNvCxnSpPr>
              <a:cxnSpLocks/>
              <a:stCxn id="97" idx="3"/>
              <a:endCxn id="90" idx="1"/>
            </p:cNvCxnSpPr>
            <p:nvPr/>
          </p:nvCxnSpPr>
          <p:spPr>
            <a:xfrm>
              <a:off x="5408015" y="1948853"/>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4492B40-1765-8F4F-9EB6-A2CE4445FC93}"/>
                </a:ext>
              </a:extLst>
            </p:cNvPr>
            <p:cNvSpPr/>
            <p:nvPr/>
          </p:nvSpPr>
          <p:spPr>
            <a:xfrm>
              <a:off x="5264015" y="187685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BE4824B-D6B9-B14B-B853-662EBF432B95}"/>
                    </a:ext>
                  </a:extLst>
                </p:cNvPr>
                <p:cNvSpPr txBox="1"/>
                <p:nvPr/>
              </p:nvSpPr>
              <p:spPr>
                <a:xfrm>
                  <a:off x="5408015" y="1661003"/>
                  <a:ext cx="216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oMath>
                    </m:oMathPara>
                  </a14:m>
                  <a:endParaRPr lang="de-DE" sz="1400" dirty="0"/>
                </a:p>
              </p:txBody>
            </p:sp>
          </mc:Choice>
          <mc:Fallback xmlns="">
            <p:sp>
              <p:nvSpPr>
                <p:cNvPr id="98" name="TextBox 97">
                  <a:extLst>
                    <a:ext uri="{FF2B5EF4-FFF2-40B4-BE49-F238E27FC236}">
                      <a16:creationId xmlns:a16="http://schemas.microsoft.com/office/drawing/2014/main" id="{2BE4824B-D6B9-B14B-B853-662EBF432B95}"/>
                    </a:ext>
                  </a:extLst>
                </p:cNvPr>
                <p:cNvSpPr txBox="1">
                  <a:spLocks noRot="1" noChangeAspect="1" noMove="1" noResize="1" noEditPoints="1" noAdjustHandles="1" noChangeArrowheads="1" noChangeShapeType="1" noTextEdit="1"/>
                </p:cNvSpPr>
                <p:nvPr/>
              </p:nvSpPr>
              <p:spPr>
                <a:xfrm>
                  <a:off x="5408015" y="1661003"/>
                  <a:ext cx="216790" cy="215444"/>
                </a:xfrm>
                <a:prstGeom prst="rect">
                  <a:avLst/>
                </a:prstGeom>
                <a:blipFill>
                  <a:blip r:embed="rId13"/>
                  <a:stretch>
                    <a:fillRect l="-27778"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926E4E74-5BD4-E543-A636-322ED1C35388}"/>
                    </a:ext>
                  </a:extLst>
                </p:cNvPr>
                <p:cNvSpPr txBox="1"/>
                <p:nvPr/>
              </p:nvSpPr>
              <p:spPr>
                <a:xfrm>
                  <a:off x="4228112" y="2124958"/>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99" name="TextBox 98">
                  <a:extLst>
                    <a:ext uri="{FF2B5EF4-FFF2-40B4-BE49-F238E27FC236}">
                      <a16:creationId xmlns:a16="http://schemas.microsoft.com/office/drawing/2014/main" id="{926E4E74-5BD4-E543-A636-322ED1C35388}"/>
                    </a:ext>
                  </a:extLst>
                </p:cNvPr>
                <p:cNvSpPr txBox="1">
                  <a:spLocks noRot="1" noChangeAspect="1" noMove="1" noResize="1" noEditPoints="1" noAdjustHandles="1" noChangeArrowheads="1" noChangeShapeType="1" noTextEdit="1"/>
                </p:cNvSpPr>
                <p:nvPr/>
              </p:nvSpPr>
              <p:spPr>
                <a:xfrm>
                  <a:off x="4228112" y="2124958"/>
                  <a:ext cx="194219" cy="215444"/>
                </a:xfrm>
                <a:prstGeom prst="rect">
                  <a:avLst/>
                </a:prstGeom>
                <a:blipFill>
                  <a:blip r:embed="rId14"/>
                  <a:stretch>
                    <a:fillRect l="-31250" b="-33333"/>
                  </a:stretch>
                </a:blipFill>
              </p:spPr>
              <p:txBody>
                <a:bodyPr/>
                <a:lstStyle/>
                <a:p>
                  <a:r>
                    <a:rPr lang="de-DE">
                      <a:noFill/>
                    </a:rPr>
                    <a:t> </a:t>
                  </a:r>
                </a:p>
              </p:txBody>
            </p:sp>
          </mc:Fallback>
        </mc:AlternateContent>
      </p:grpSp>
      <p:grpSp>
        <p:nvGrpSpPr>
          <p:cNvPr id="139" name="Group 138">
            <a:extLst>
              <a:ext uri="{FF2B5EF4-FFF2-40B4-BE49-F238E27FC236}">
                <a16:creationId xmlns:a16="http://schemas.microsoft.com/office/drawing/2014/main" id="{8B2867DE-C300-2141-9942-D3ED69850A98}"/>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E89B74-7778-064D-898B-309BAB95B8E1}"/>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2A6E0CCF-90FB-A340-8FA2-7BB761ED1662}"/>
                </a:ext>
              </a:extLst>
            </p:cNvPr>
            <p:cNvCxnSpPr>
              <a:cxnSpLocks/>
              <a:stCxn id="38" idx="6"/>
              <a:endCxn id="47"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16A59F-BB82-3740-A282-21E62DAAD2A7}"/>
                </a:ext>
              </a:extLst>
            </p:cNvPr>
            <p:cNvCxnSpPr>
              <a:cxnSpLocks/>
              <a:stCxn id="102" idx="6"/>
              <a:endCxn id="48"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FA8F91-B77D-2844-B730-4AC659366D49}"/>
                </a:ext>
              </a:extLst>
            </p:cNvPr>
            <p:cNvCxnSpPr>
              <a:cxnSpLocks/>
              <a:stCxn id="103" idx="6"/>
              <a:endCxn id="48"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EC8776-7DFF-E142-9482-26808C1B2B32}"/>
                </a:ext>
              </a:extLst>
            </p:cNvPr>
            <p:cNvCxnSpPr>
              <a:cxnSpLocks/>
              <a:stCxn id="48" idx="6"/>
              <a:endCxn id="51"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9BF497-A001-CF47-8480-AA08D1BF7741}"/>
                </a:ext>
              </a:extLst>
            </p:cNvPr>
            <p:cNvCxnSpPr>
              <a:cxnSpLocks/>
              <a:stCxn id="38" idx="6"/>
              <a:endCxn id="46"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6D5A4B-964C-B443-80D3-26F6579EE2FC}"/>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8954D-48FD-B64A-95A3-6C85A2AF86D3}"/>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53F7D80-46F1-EF45-B489-744EAF29505C}"/>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117EE9B1-A4EE-A647-B2DD-BA5BFCC5047F}"/>
                </a:ext>
              </a:extLst>
            </p:cNvPr>
            <p:cNvCxnSpPr>
              <a:cxnSpLocks/>
              <a:stCxn id="50" idx="2"/>
              <a:endCxn id="48"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FB88AC9-D339-C848-BAE2-D3C541C9202E}"/>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A7FD0D8-32B9-CE48-A850-138C5559569B}"/>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3503913C-B8BB-2547-B47C-F8B643AA3F27}"/>
                </a:ext>
              </a:extLst>
            </p:cNvPr>
            <p:cNvCxnSpPr>
              <a:cxnSpLocks/>
              <a:stCxn id="38" idx="6"/>
              <a:endCxn id="47"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F986EA-8B34-B445-A12F-22222311F726}"/>
                </a:ext>
              </a:extLst>
            </p:cNvPr>
            <p:cNvCxnSpPr>
              <a:cxnSpLocks/>
              <a:stCxn id="50" idx="2"/>
              <a:endCxn id="47"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4ABFE4-0E09-494A-86D8-A0E138949623}"/>
                </a:ext>
              </a:extLst>
            </p:cNvPr>
            <p:cNvCxnSpPr>
              <a:cxnSpLocks/>
              <a:stCxn id="50" idx="2"/>
              <a:endCxn id="46"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0C5CFD-4F81-CF49-8311-66DAFEA913C3}"/>
                </a:ext>
              </a:extLst>
            </p:cNvPr>
            <p:cNvCxnSpPr>
              <a:cxnSpLocks/>
              <a:stCxn id="47" idx="6"/>
              <a:endCxn id="51"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8B566E-28DB-B440-B127-2A2E27130560}"/>
                </a:ext>
              </a:extLst>
            </p:cNvPr>
            <p:cNvCxnSpPr>
              <a:cxnSpLocks/>
              <a:stCxn id="46" idx="6"/>
              <a:endCxn id="51"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5CCEDAF-F479-AB47-A0A6-0D22D71BB392}"/>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DB071107-FD69-C242-A8D3-F90435535BDC}"/>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7A14C4D8-A029-4E4A-92E3-54E6C6124796}"/>
                  </a:ext>
                </a:extLst>
              </p:cNvPr>
              <p:cNvSpPr/>
              <p:nvPr/>
            </p:nvSpPr>
            <p:spPr>
              <a:xfrm>
                <a:off x="10559088" y="4629645"/>
                <a:ext cx="1417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r>
                        <a:rPr lang="de-DE" sz="1400" b="0" i="1" smtClean="0">
                          <a:latin typeface="Cambria Math" panose="02040503050406030204" pitchFamily="18" charset="0"/>
                        </a:rPr>
                        <m:t>=</m:t>
                      </m:r>
                      <m:r>
                        <a:rPr lang="en-GB" sz="1400" i="1" smtClean="0">
                          <a:latin typeface="Cambria Math" panose="02040503050406030204" pitchFamily="18" charset="0"/>
                        </a:rPr>
                        <m:t>𝑉</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r>
                            <a:rPr lang="de-DE" sz="1400" b="0" i="1" smtClean="0">
                              <a:latin typeface="Cambria Math" panose="02040503050406030204" pitchFamily="18" charset="0"/>
                            </a:rPr>
                            <m:t>,</m:t>
                          </m:r>
                          <m:r>
                            <a:rPr lang="de-DE" sz="1400" b="0" i="1" smtClean="0">
                              <a:latin typeface="Cambria Math" panose="02040503050406030204" pitchFamily="18" charset="0"/>
                            </a:rPr>
                            <m:t>𝐶</m:t>
                          </m:r>
                          <m:r>
                            <a:rPr lang="de-DE" sz="1400" b="0" i="1" smtClean="0">
                              <a:latin typeface="Cambria Math" panose="02040503050406030204" pitchFamily="18" charset="0"/>
                            </a:rPr>
                            <m:t>,</m:t>
                          </m:r>
                          <m:r>
                            <a:rPr lang="de-DE" sz="1400" b="0" i="1" smtClean="0">
                              <a:latin typeface="Cambria Math" panose="02040503050406030204" pitchFamily="18" charset="0"/>
                            </a:rPr>
                            <m:t>𝐷</m:t>
                          </m:r>
                        </m:e>
                      </m:d>
                    </m:oMath>
                  </m:oMathPara>
                </a14:m>
                <a:endParaRPr lang="de-DE" sz="1400" dirty="0"/>
              </a:p>
            </p:txBody>
          </p:sp>
        </mc:Choice>
        <mc:Fallback xmlns="">
          <p:sp>
            <p:nvSpPr>
              <p:cNvPr id="69" name="Rectangle 68">
                <a:extLst>
                  <a:ext uri="{FF2B5EF4-FFF2-40B4-BE49-F238E27FC236}">
                    <a16:creationId xmlns:a16="http://schemas.microsoft.com/office/drawing/2014/main" id="{7A14C4D8-A029-4E4A-92E3-54E6C6124796}"/>
                  </a:ext>
                </a:extLst>
              </p:cNvPr>
              <p:cNvSpPr>
                <a:spLocks noRot="1" noChangeAspect="1" noMove="1" noResize="1" noEditPoints="1" noAdjustHandles="1" noChangeArrowheads="1" noChangeShapeType="1" noTextEdit="1"/>
              </p:cNvSpPr>
              <p:nvPr/>
            </p:nvSpPr>
            <p:spPr>
              <a:xfrm>
                <a:off x="10559088" y="4629645"/>
                <a:ext cx="1417824" cy="307777"/>
              </a:xfrm>
              <a:prstGeom prst="rect">
                <a:avLst/>
              </a:prstGeom>
              <a:blipFill>
                <a:blip r:embed="rId23"/>
                <a:stretch>
                  <a:fillRect b="-4000"/>
                </a:stretch>
              </a:blipFill>
            </p:spPr>
            <p:txBody>
              <a:bodyPr/>
              <a:lstStyle/>
              <a:p>
                <a:r>
                  <a:rPr lang="de-DE">
                    <a:noFill/>
                  </a:rPr>
                  <a:t> </a:t>
                </a:r>
              </a:p>
            </p:txBody>
          </p:sp>
        </mc:Fallback>
      </mc:AlternateContent>
      <p:grpSp>
        <p:nvGrpSpPr>
          <p:cNvPr id="113" name="Group 112">
            <a:extLst>
              <a:ext uri="{FF2B5EF4-FFF2-40B4-BE49-F238E27FC236}">
                <a16:creationId xmlns:a16="http://schemas.microsoft.com/office/drawing/2014/main" id="{A15D7C7A-2B51-5A4F-9805-816FEA295237}"/>
              </a:ext>
            </a:extLst>
          </p:cNvPr>
          <p:cNvGrpSpPr/>
          <p:nvPr/>
        </p:nvGrpSpPr>
        <p:grpSpPr>
          <a:xfrm>
            <a:off x="7196468" y="1665066"/>
            <a:ext cx="4647532" cy="1752230"/>
            <a:chOff x="7187033" y="1605827"/>
            <a:chExt cx="4647532" cy="1752230"/>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D608A60-1B85-674C-A367-EBDB37E4794E}"/>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115" name="Straight Connector 114">
              <a:extLst>
                <a:ext uri="{FF2B5EF4-FFF2-40B4-BE49-F238E27FC236}">
                  <a16:creationId xmlns:a16="http://schemas.microsoft.com/office/drawing/2014/main" id="{10A81408-C563-854B-A8C4-835BFB8A5291}"/>
                </a:ext>
              </a:extLst>
            </p:cNvPr>
            <p:cNvCxnSpPr>
              <a:cxnSpLocks/>
              <a:stCxn id="121" idx="6"/>
              <a:endCxn id="119" idx="1"/>
            </p:cNvCxnSpPr>
            <p:nvPr/>
          </p:nvCxnSpPr>
          <p:spPr>
            <a:xfrm flipV="1">
              <a:off x="8809807" y="2641534"/>
              <a:ext cx="1872758" cy="255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51BA16B-B60E-A648-8ACE-7E2D3DC335E6}"/>
                </a:ext>
              </a:extLst>
            </p:cNvPr>
            <p:cNvCxnSpPr>
              <a:cxnSpLocks/>
              <a:stCxn id="122" idx="6"/>
              <a:endCxn id="119" idx="1"/>
            </p:cNvCxnSpPr>
            <p:nvPr/>
          </p:nvCxnSpPr>
          <p:spPr>
            <a:xfrm flipV="1">
              <a:off x="9041000" y="2641534"/>
              <a:ext cx="1641565" cy="521767"/>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EFEB0B2-EA81-B541-9C48-F9051441A6D5}"/>
                </a:ext>
              </a:extLst>
            </p:cNvPr>
            <p:cNvCxnSpPr>
              <a:cxnSpLocks/>
              <a:stCxn id="114" idx="6"/>
              <a:endCxn id="119" idx="1"/>
            </p:cNvCxnSpPr>
            <p:nvPr/>
          </p:nvCxnSpPr>
          <p:spPr>
            <a:xfrm>
              <a:off x="8666544" y="2171654"/>
              <a:ext cx="2016021" cy="46988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77CED5E-04BB-294E-ACBD-C046DB77BDEB}"/>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B8D4BEE-EA69-6E46-86C3-B9C6015C3B5D}"/>
                    </a:ext>
                  </a:extLst>
                </p:cNvPr>
                <p:cNvSpPr txBox="1"/>
                <p:nvPr/>
              </p:nvSpPr>
              <p:spPr>
                <a:xfrm>
                  <a:off x="10682565" y="236641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19" name="TextBox 118">
                  <a:extLst>
                    <a:ext uri="{FF2B5EF4-FFF2-40B4-BE49-F238E27FC236}">
                      <a16:creationId xmlns:a16="http://schemas.microsoft.com/office/drawing/2014/main" id="{9B8D4BEE-EA69-6E46-86C3-B9C6015C3B5D}"/>
                    </a:ext>
                  </a:extLst>
                </p:cNvPr>
                <p:cNvSpPr txBox="1">
                  <a:spLocks noRot="1" noChangeAspect="1" noMove="1" noResize="1" noEditPoints="1" noAdjustHandles="1" noChangeArrowheads="1" noChangeShapeType="1" noTextEdit="1"/>
                </p:cNvSpPr>
                <p:nvPr/>
              </p:nvSpPr>
              <p:spPr>
                <a:xfrm>
                  <a:off x="10682565" y="2366410"/>
                  <a:ext cx="1152000" cy="550247"/>
                </a:xfrm>
                <a:prstGeom prst="diamond">
                  <a:avLst/>
                </a:prstGeom>
                <a:blipFill>
                  <a:blip r:embed="rId24"/>
                  <a:stretch>
                    <a:fillRect/>
                  </a:stretch>
                </a:blipFill>
                <a:ln>
                  <a:solidFill>
                    <a:schemeClr val="tx1"/>
                  </a:solidFill>
                </a:ln>
              </p:spPr>
              <p:txBody>
                <a:bodyPr/>
                <a:lstStyle/>
                <a:p>
                  <a:r>
                    <a:rPr lang="de-DE">
                      <a:noFill/>
                    </a:rPr>
                    <a:t> </a:t>
                  </a:r>
                </a:p>
              </p:txBody>
            </p:sp>
          </mc:Fallback>
        </mc:AlternateContent>
        <p:cxnSp>
          <p:nvCxnSpPr>
            <p:cNvPr id="120" name="Straight Connector 119">
              <a:extLst>
                <a:ext uri="{FF2B5EF4-FFF2-40B4-BE49-F238E27FC236}">
                  <a16:creationId xmlns:a16="http://schemas.microsoft.com/office/drawing/2014/main" id="{E64E45B2-C5E3-FE48-B334-B64ACF113AAE}"/>
                </a:ext>
              </a:extLst>
            </p:cNvPr>
            <p:cNvCxnSpPr>
              <a:cxnSpLocks/>
              <a:stCxn id="118" idx="2"/>
              <a:endCxn id="119" idx="1"/>
            </p:cNvCxnSpPr>
            <p:nvPr/>
          </p:nvCxnSpPr>
          <p:spPr>
            <a:xfrm>
              <a:off x="8614525" y="1882826"/>
              <a:ext cx="2068040" cy="75870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22E1779D-D269-1B4E-9B22-ECBBABCEFF85}"/>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840B5A9B-DB95-8848-9031-27E48B878BAA}"/>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B5B05640-DB65-6641-8F14-6CA0536F073B}"/>
                  </a:ext>
                </a:extLst>
              </p:cNvPr>
              <p:cNvSpPr/>
              <p:nvPr/>
            </p:nvSpPr>
            <p:spPr>
              <a:xfrm>
                <a:off x="10415655" y="2115455"/>
                <a:ext cx="170123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r>
                        <a:rPr lang="de-DE" sz="1400" b="0" i="1" smtClean="0">
                          <a:latin typeface="Cambria Math" panose="02040503050406030204" pitchFamily="18" charset="0"/>
                        </a:rPr>
                        <m:t>=</m:t>
                      </m:r>
                      <m:sSup>
                        <m:sSupPr>
                          <m:ctrlPr>
                            <a:rPr lang="de-DE" sz="1400" b="0" i="1" smtClean="0">
                              <a:latin typeface="Cambria Math" panose="02040503050406030204" pitchFamily="18" charset="0"/>
                            </a:rPr>
                          </m:ctrlPr>
                        </m:sSupPr>
                        <m:e>
                          <m:r>
                            <a:rPr lang="en-GB" sz="1400" i="1" smtClean="0">
                              <a:latin typeface="Cambria Math" panose="02040503050406030204" pitchFamily="18" charset="0"/>
                            </a:rPr>
                            <m:t>𝑉</m:t>
                          </m:r>
                        </m:e>
                        <m:sup>
                          <m:r>
                            <a:rPr lang="de-DE" sz="1400" b="0" i="1" smtClean="0">
                              <a:latin typeface="Cambria Math" panose="02040503050406030204" pitchFamily="18" charset="0"/>
                            </a:rPr>
                            <m:t>′</m:t>
                          </m:r>
                        </m:sup>
                      </m:s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𝐴</m:t>
                          </m:r>
                          <m:r>
                            <a:rPr lang="de-DE" sz="1400" b="0" i="1" smtClean="0">
                              <a:latin typeface="Cambria Math" panose="02040503050406030204" pitchFamily="18" charset="0"/>
                            </a:rPr>
                            <m:t>,</m:t>
                          </m:r>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e>
                      </m:d>
                    </m:oMath>
                  </m:oMathPara>
                </a14:m>
                <a:endParaRPr lang="de-DE" sz="1400" dirty="0"/>
              </a:p>
            </p:txBody>
          </p:sp>
        </mc:Choice>
        <mc:Fallback xmlns="">
          <p:sp>
            <p:nvSpPr>
              <p:cNvPr id="123" name="Rectangle 122">
                <a:extLst>
                  <a:ext uri="{FF2B5EF4-FFF2-40B4-BE49-F238E27FC236}">
                    <a16:creationId xmlns:a16="http://schemas.microsoft.com/office/drawing/2014/main" id="{B5B05640-DB65-6641-8F14-6CA0536F073B}"/>
                  </a:ext>
                </a:extLst>
              </p:cNvPr>
              <p:cNvSpPr>
                <a:spLocks noRot="1" noChangeAspect="1" noMove="1" noResize="1" noEditPoints="1" noAdjustHandles="1" noChangeArrowheads="1" noChangeShapeType="1" noTextEdit="1"/>
              </p:cNvSpPr>
              <p:nvPr/>
            </p:nvSpPr>
            <p:spPr>
              <a:xfrm>
                <a:off x="10415655" y="2115455"/>
                <a:ext cx="1701235" cy="307777"/>
              </a:xfrm>
              <a:prstGeom prst="rect">
                <a:avLst/>
              </a:prstGeom>
              <a:blipFill>
                <a:blip r:embed="rId25"/>
                <a:stretch>
                  <a:fillRect b="-4000"/>
                </a:stretch>
              </a:blipFill>
            </p:spPr>
            <p:txBody>
              <a:bodyPr/>
              <a:lstStyle/>
              <a:p>
                <a:r>
                  <a:rPr lang="de-DE">
                    <a:noFill/>
                  </a:rPr>
                  <a:t> </a:t>
                </a:r>
              </a:p>
            </p:txBody>
          </p:sp>
        </mc:Fallback>
      </mc:AlternateContent>
      <p:grpSp>
        <p:nvGrpSpPr>
          <p:cNvPr id="12" name="Group 11">
            <a:extLst>
              <a:ext uri="{FF2B5EF4-FFF2-40B4-BE49-F238E27FC236}">
                <a16:creationId xmlns:a16="http://schemas.microsoft.com/office/drawing/2014/main" id="{3F9CB032-4434-EE40-B3B1-D22CF213F0FF}"/>
              </a:ext>
            </a:extLst>
          </p:cNvPr>
          <p:cNvGrpSpPr/>
          <p:nvPr/>
        </p:nvGrpSpPr>
        <p:grpSpPr>
          <a:xfrm>
            <a:off x="797707" y="3738707"/>
            <a:ext cx="6231083" cy="2166577"/>
            <a:chOff x="797707" y="3738707"/>
            <a:chExt cx="6231083" cy="2166577"/>
          </a:xfrm>
        </p:grpSpPr>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B73DF294-0927-6A46-873C-1FFFC75B7173}"/>
                    </a:ext>
                  </a:extLst>
                </p:cNvPr>
                <p:cNvSpPr txBox="1"/>
                <p:nvPr/>
              </p:nvSpPr>
              <p:spPr>
                <a:xfrm>
                  <a:off x="797707" y="493324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125" name="TextBox 124">
                  <a:extLst>
                    <a:ext uri="{FF2B5EF4-FFF2-40B4-BE49-F238E27FC236}">
                      <a16:creationId xmlns:a16="http://schemas.microsoft.com/office/drawing/2014/main" id="{B73DF294-0927-6A46-873C-1FFFC75B7173}"/>
                    </a:ext>
                  </a:extLst>
                </p:cNvPr>
                <p:cNvSpPr txBox="1">
                  <a:spLocks noRot="1" noChangeAspect="1" noMove="1" noResize="1" noEditPoints="1" noAdjustHandles="1" noChangeArrowheads="1" noChangeShapeType="1" noTextEdit="1"/>
                </p:cNvSpPr>
                <p:nvPr/>
              </p:nvSpPr>
              <p:spPr>
                <a:xfrm>
                  <a:off x="797707" y="4933240"/>
                  <a:ext cx="1152000" cy="389513"/>
                </a:xfrm>
                <a:prstGeom prst="ellipse">
                  <a:avLst/>
                </a:prstGeom>
                <a:blipFill>
                  <a:blip r:embed="rId26"/>
                  <a:stretch>
                    <a:fillRect/>
                  </a:stretch>
                </a:blipFill>
                <a:ln>
                  <a:solidFill>
                    <a:schemeClr val="tx1"/>
                  </a:solidFill>
                </a:ln>
              </p:spPr>
              <p:txBody>
                <a:bodyPr/>
                <a:lstStyle/>
                <a:p>
                  <a:r>
                    <a:rPr lang="de-DE">
                      <a:noFill/>
                    </a:rPr>
                    <a:t> </a:t>
                  </a:r>
                </a:p>
              </p:txBody>
            </p:sp>
          </mc:Fallback>
        </mc:AlternateContent>
        <p:cxnSp>
          <p:nvCxnSpPr>
            <p:cNvPr id="126" name="Straight Connector 125">
              <a:extLst>
                <a:ext uri="{FF2B5EF4-FFF2-40B4-BE49-F238E27FC236}">
                  <a16:creationId xmlns:a16="http://schemas.microsoft.com/office/drawing/2014/main" id="{89B441EF-63E5-7F4F-80F0-330B36A690C8}"/>
                </a:ext>
              </a:extLst>
            </p:cNvPr>
            <p:cNvCxnSpPr>
              <a:cxnSpLocks/>
              <a:stCxn id="125" idx="6"/>
              <a:endCxn id="151" idx="1"/>
            </p:cNvCxnSpPr>
            <p:nvPr/>
          </p:nvCxnSpPr>
          <p:spPr>
            <a:xfrm>
              <a:off x="1949707" y="512799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9BD2C09-19E0-F442-AEE4-E9C6682D6A6B}"/>
                </a:ext>
              </a:extLst>
            </p:cNvPr>
            <p:cNvCxnSpPr>
              <a:cxnSpLocks/>
              <a:stCxn id="151" idx="0"/>
              <a:endCxn id="134" idx="4"/>
            </p:cNvCxnSpPr>
            <p:nvPr/>
          </p:nvCxnSpPr>
          <p:spPr>
            <a:xfrm flipV="1">
              <a:off x="2373835" y="4739559"/>
              <a:ext cx="183943" cy="31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F952D7DC-3299-DB4D-8727-E4171FB33DC2}"/>
                </a:ext>
              </a:extLst>
            </p:cNvPr>
            <p:cNvGrpSpPr/>
            <p:nvPr/>
          </p:nvGrpSpPr>
          <p:grpSpPr>
            <a:xfrm>
              <a:off x="2099157" y="4835644"/>
              <a:ext cx="346678" cy="364353"/>
              <a:chOff x="6795975" y="3836437"/>
              <a:chExt cx="346678" cy="364353"/>
            </a:xfrm>
          </p:grpSpPr>
          <p:sp>
            <p:nvSpPr>
              <p:cNvPr id="151" name="Rectangle 150">
                <a:extLst>
                  <a:ext uri="{FF2B5EF4-FFF2-40B4-BE49-F238E27FC236}">
                    <a16:creationId xmlns:a16="http://schemas.microsoft.com/office/drawing/2014/main" id="{0F93E605-F48F-8743-9959-46DFF6DC5C90}"/>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C4902697-0F33-FD49-9122-B91BA8C036D7}"/>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129" name="Straight Connector 128">
              <a:extLst>
                <a:ext uri="{FF2B5EF4-FFF2-40B4-BE49-F238E27FC236}">
                  <a16:creationId xmlns:a16="http://schemas.microsoft.com/office/drawing/2014/main" id="{E9392CEB-366C-C844-B1E5-32AD360F6585}"/>
                </a:ext>
              </a:extLst>
            </p:cNvPr>
            <p:cNvCxnSpPr>
              <a:cxnSpLocks/>
              <a:stCxn id="134" idx="4"/>
              <a:endCxn id="149" idx="0"/>
            </p:cNvCxnSpPr>
            <p:nvPr/>
          </p:nvCxnSpPr>
          <p:spPr>
            <a:xfrm>
              <a:off x="2557778" y="4739559"/>
              <a:ext cx="185638" cy="316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8713514-77BC-084D-A499-3B02C801C9AE}"/>
                </a:ext>
              </a:extLst>
            </p:cNvPr>
            <p:cNvCxnSpPr>
              <a:cxnSpLocks/>
              <a:stCxn id="135" idx="0"/>
              <a:endCxn id="149" idx="2"/>
            </p:cNvCxnSpPr>
            <p:nvPr/>
          </p:nvCxnSpPr>
          <p:spPr>
            <a:xfrm flipV="1">
              <a:off x="2557778" y="520032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0AB92FA-7821-B541-B8E2-6F60D4DB8D9D}"/>
                </a:ext>
              </a:extLst>
            </p:cNvPr>
            <p:cNvCxnSpPr>
              <a:cxnSpLocks/>
              <a:stCxn id="149" idx="3"/>
              <a:endCxn id="133" idx="2"/>
            </p:cNvCxnSpPr>
            <p:nvPr/>
          </p:nvCxnSpPr>
          <p:spPr>
            <a:xfrm flipV="1">
              <a:off x="2815416" y="512712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A6819D4D-9E70-A444-9987-F30D4BED3E6A}"/>
                </a:ext>
              </a:extLst>
            </p:cNvPr>
            <p:cNvGrpSpPr/>
            <p:nvPr/>
          </p:nvGrpSpPr>
          <p:grpSpPr>
            <a:xfrm>
              <a:off x="2671416" y="4835644"/>
              <a:ext cx="338219" cy="364679"/>
              <a:chOff x="7368234" y="3836437"/>
              <a:chExt cx="338219" cy="364679"/>
            </a:xfrm>
          </p:grpSpPr>
          <p:sp>
            <p:nvSpPr>
              <p:cNvPr id="149" name="Rectangle 148">
                <a:extLst>
                  <a:ext uri="{FF2B5EF4-FFF2-40B4-BE49-F238E27FC236}">
                    <a16:creationId xmlns:a16="http://schemas.microsoft.com/office/drawing/2014/main" id="{55886144-6D00-8248-BCF0-E735C945ACC8}"/>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B0AF8F81-D8B3-E142-B638-C8B0F3FD6D17}"/>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CF25626-BDA4-2744-9C0B-87F5181D4C14}"/>
                    </a:ext>
                  </a:extLst>
                </p:cNvPr>
                <p:cNvSpPr txBox="1"/>
                <p:nvPr/>
              </p:nvSpPr>
              <p:spPr>
                <a:xfrm>
                  <a:off x="3098553" y="493237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133" name="TextBox 132">
                  <a:extLst>
                    <a:ext uri="{FF2B5EF4-FFF2-40B4-BE49-F238E27FC236}">
                      <a16:creationId xmlns:a16="http://schemas.microsoft.com/office/drawing/2014/main" id="{3CF25626-BDA4-2744-9C0B-87F5181D4C14}"/>
                    </a:ext>
                  </a:extLst>
                </p:cNvPr>
                <p:cNvSpPr txBox="1">
                  <a:spLocks noRot="1" noChangeAspect="1" noMove="1" noResize="1" noEditPoints="1" noAdjustHandles="1" noChangeArrowheads="1" noChangeShapeType="1" noTextEdit="1"/>
                </p:cNvSpPr>
                <p:nvPr/>
              </p:nvSpPr>
              <p:spPr>
                <a:xfrm>
                  <a:off x="3098553" y="4932371"/>
                  <a:ext cx="1152000"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588E108B-634C-C744-BEF0-1DD5E6CB9B40}"/>
                    </a:ext>
                  </a:extLst>
                </p:cNvPr>
                <p:cNvSpPr txBox="1"/>
                <p:nvPr/>
              </p:nvSpPr>
              <p:spPr>
                <a:xfrm>
                  <a:off x="1981778" y="4350046"/>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134" name="TextBox 133">
                  <a:extLst>
                    <a:ext uri="{FF2B5EF4-FFF2-40B4-BE49-F238E27FC236}">
                      <a16:creationId xmlns:a16="http://schemas.microsoft.com/office/drawing/2014/main" id="{588E108B-634C-C744-BEF0-1DD5E6CB9B40}"/>
                    </a:ext>
                  </a:extLst>
                </p:cNvPr>
                <p:cNvSpPr txBox="1">
                  <a:spLocks noRot="1" noChangeAspect="1" noMove="1" noResize="1" noEditPoints="1" noAdjustHandles="1" noChangeArrowheads="1" noChangeShapeType="1" noTextEdit="1"/>
                </p:cNvSpPr>
                <p:nvPr/>
              </p:nvSpPr>
              <p:spPr>
                <a:xfrm>
                  <a:off x="1981778" y="4350046"/>
                  <a:ext cx="1152000" cy="389513"/>
                </a:xfrm>
                <a:prstGeom prst="ellipse">
                  <a:avLst/>
                </a:prstGeom>
                <a:blipFill>
                  <a:blip r:embed="rId28"/>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8B261F0A-9462-D345-9D96-D0FF6C9F6EA1}"/>
                    </a:ext>
                  </a:extLst>
                </p:cNvPr>
                <p:cNvSpPr txBox="1"/>
                <p:nvPr/>
              </p:nvSpPr>
              <p:spPr>
                <a:xfrm>
                  <a:off x="1981778" y="551577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135" name="TextBox 134">
                  <a:extLst>
                    <a:ext uri="{FF2B5EF4-FFF2-40B4-BE49-F238E27FC236}">
                      <a16:creationId xmlns:a16="http://schemas.microsoft.com/office/drawing/2014/main" id="{8B261F0A-9462-D345-9D96-D0FF6C9F6EA1}"/>
                    </a:ext>
                  </a:extLst>
                </p:cNvPr>
                <p:cNvSpPr txBox="1">
                  <a:spLocks noRot="1" noChangeAspect="1" noMove="1" noResize="1" noEditPoints="1" noAdjustHandles="1" noChangeArrowheads="1" noChangeShapeType="1" noTextEdit="1"/>
                </p:cNvSpPr>
                <p:nvPr/>
              </p:nvSpPr>
              <p:spPr>
                <a:xfrm>
                  <a:off x="1981778" y="5515771"/>
                  <a:ext cx="1152000" cy="389513"/>
                </a:xfrm>
                <a:prstGeom prst="ellipse">
                  <a:avLst/>
                </a:prstGeom>
                <a:blipFill>
                  <a:blip r:embed="rId29"/>
                  <a:stretch>
                    <a:fillRect/>
                  </a:stretch>
                </a:blipFill>
                <a:ln>
                  <a:solidFill>
                    <a:schemeClr val="tx1"/>
                  </a:solidFill>
                </a:ln>
              </p:spPr>
              <p:txBody>
                <a:bodyPr/>
                <a:lstStyle/>
                <a:p>
                  <a:r>
                    <a:rPr lang="de-DE">
                      <a:noFill/>
                    </a:rPr>
                    <a:t> </a:t>
                  </a:r>
                </a:p>
              </p:txBody>
            </p:sp>
          </mc:Fallback>
        </mc:AlternateContent>
        <p:cxnSp>
          <p:nvCxnSpPr>
            <p:cNvPr id="136" name="Straight Connector 135">
              <a:extLst>
                <a:ext uri="{FF2B5EF4-FFF2-40B4-BE49-F238E27FC236}">
                  <a16:creationId xmlns:a16="http://schemas.microsoft.com/office/drawing/2014/main" id="{D18ABB24-FCD5-D84A-B0EE-906342AA1278}"/>
                </a:ext>
              </a:extLst>
            </p:cNvPr>
            <p:cNvCxnSpPr>
              <a:cxnSpLocks/>
              <a:stCxn id="151" idx="2"/>
              <a:endCxn id="135" idx="0"/>
            </p:cNvCxnSpPr>
            <p:nvPr/>
          </p:nvCxnSpPr>
          <p:spPr>
            <a:xfrm>
              <a:off x="2373835" y="519999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97C9E1FA-5602-E541-958E-4E82530448C4}"/>
                    </a:ext>
                  </a:extLst>
                </p:cNvPr>
                <p:cNvSpPr txBox="1"/>
                <p:nvPr/>
              </p:nvSpPr>
              <p:spPr>
                <a:xfrm>
                  <a:off x="797707" y="388805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137" name="TextBox 136">
                  <a:extLst>
                    <a:ext uri="{FF2B5EF4-FFF2-40B4-BE49-F238E27FC236}">
                      <a16:creationId xmlns:a16="http://schemas.microsoft.com/office/drawing/2014/main" id="{97C9E1FA-5602-E541-958E-4E82530448C4}"/>
                    </a:ext>
                  </a:extLst>
                </p:cNvPr>
                <p:cNvSpPr txBox="1">
                  <a:spLocks noRot="1" noChangeAspect="1" noMove="1" noResize="1" noEditPoints="1" noAdjustHandles="1" noChangeArrowheads="1" noChangeShapeType="1" noTextEdit="1"/>
                </p:cNvSpPr>
                <p:nvPr/>
              </p:nvSpPr>
              <p:spPr>
                <a:xfrm>
                  <a:off x="797707" y="3888058"/>
                  <a:ext cx="1152000" cy="276999"/>
                </a:xfrm>
                <a:prstGeom prst="rect">
                  <a:avLst/>
                </a:prstGeom>
                <a:blipFill>
                  <a:blip r:embed="rId3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3298E5EF-1DCD-0A47-B25C-2E4CDA72B4E4}"/>
                    </a:ext>
                  </a:extLst>
                </p:cNvPr>
                <p:cNvSpPr txBox="1"/>
                <p:nvPr/>
              </p:nvSpPr>
              <p:spPr>
                <a:xfrm>
                  <a:off x="5876790" y="375143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de-DE" dirty="0"/>
                </a:p>
              </p:txBody>
            </p:sp>
          </mc:Choice>
          <mc:Fallback xmlns="">
            <p:sp>
              <p:nvSpPr>
                <p:cNvPr id="138" name="TextBox 137">
                  <a:extLst>
                    <a:ext uri="{FF2B5EF4-FFF2-40B4-BE49-F238E27FC236}">
                      <a16:creationId xmlns:a16="http://schemas.microsoft.com/office/drawing/2014/main" id="{3298E5EF-1DCD-0A47-B25C-2E4CDA72B4E4}"/>
                    </a:ext>
                  </a:extLst>
                </p:cNvPr>
                <p:cNvSpPr txBox="1">
                  <a:spLocks noRot="1" noChangeAspect="1" noMove="1" noResize="1" noEditPoints="1" noAdjustHandles="1" noChangeArrowheads="1" noChangeShapeType="1" noTextEdit="1"/>
                </p:cNvSpPr>
                <p:nvPr/>
              </p:nvSpPr>
              <p:spPr>
                <a:xfrm>
                  <a:off x="5876790" y="3751434"/>
                  <a:ext cx="1152000" cy="550247"/>
                </a:xfrm>
                <a:prstGeom prst="diamond">
                  <a:avLst/>
                </a:prstGeom>
                <a:blipFill>
                  <a:blip r:embed="rId31"/>
                  <a:stretch>
                    <a:fillRect/>
                  </a:stretch>
                </a:blipFill>
                <a:ln>
                  <a:solidFill>
                    <a:schemeClr val="tx1"/>
                  </a:solidFill>
                </a:ln>
              </p:spPr>
              <p:txBody>
                <a:bodyPr/>
                <a:lstStyle/>
                <a:p>
                  <a:r>
                    <a:rPr lang="de-DE">
                      <a:noFill/>
                    </a:rPr>
                    <a:t> </a:t>
                  </a:r>
                </a:p>
              </p:txBody>
            </p:sp>
          </mc:Fallback>
        </mc:AlternateContent>
        <p:cxnSp>
          <p:nvCxnSpPr>
            <p:cNvPr id="140" name="Straight Connector 139">
              <a:extLst>
                <a:ext uri="{FF2B5EF4-FFF2-40B4-BE49-F238E27FC236}">
                  <a16:creationId xmlns:a16="http://schemas.microsoft.com/office/drawing/2014/main" id="{15398100-AAC8-1940-AF3B-28E31CD2C791}"/>
                </a:ext>
              </a:extLst>
            </p:cNvPr>
            <p:cNvCxnSpPr>
              <a:cxnSpLocks/>
              <a:stCxn id="125" idx="0"/>
              <a:endCxn id="142" idx="2"/>
            </p:cNvCxnSpPr>
            <p:nvPr/>
          </p:nvCxnSpPr>
          <p:spPr>
            <a:xfrm flipV="1">
              <a:off x="1373707" y="468849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039A069-E45E-DE49-B1B9-FDB0C9A769B5}"/>
                </a:ext>
              </a:extLst>
            </p:cNvPr>
            <p:cNvCxnSpPr>
              <a:cxnSpLocks/>
              <a:stCxn id="142" idx="0"/>
              <a:endCxn id="137" idx="2"/>
            </p:cNvCxnSpPr>
            <p:nvPr/>
          </p:nvCxnSpPr>
          <p:spPr>
            <a:xfrm flipV="1">
              <a:off x="1373707" y="4165057"/>
              <a:ext cx="0" cy="379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E960B357-79D7-4C4D-944D-3EA9842659F3}"/>
                </a:ext>
              </a:extLst>
            </p:cNvPr>
            <p:cNvSpPr/>
            <p:nvPr/>
          </p:nvSpPr>
          <p:spPr>
            <a:xfrm>
              <a:off x="1301707" y="454449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3" name="Straight Connector 142">
              <a:extLst>
                <a:ext uri="{FF2B5EF4-FFF2-40B4-BE49-F238E27FC236}">
                  <a16:creationId xmlns:a16="http://schemas.microsoft.com/office/drawing/2014/main" id="{AB9AB14D-3BF2-F249-B026-3DB621F12146}"/>
                </a:ext>
              </a:extLst>
            </p:cNvPr>
            <p:cNvCxnSpPr>
              <a:cxnSpLocks/>
              <a:stCxn id="156" idx="6"/>
              <a:endCxn id="146" idx="1"/>
            </p:cNvCxnSpPr>
            <p:nvPr/>
          </p:nvCxnSpPr>
          <p:spPr>
            <a:xfrm flipV="1">
              <a:off x="4774920" y="4026557"/>
              <a:ext cx="48909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F3DEFA5-BB58-6A4F-8648-62DEAE9E7EE8}"/>
                </a:ext>
              </a:extLst>
            </p:cNvPr>
            <p:cNvCxnSpPr>
              <a:cxnSpLocks/>
              <a:stCxn id="155" idx="0"/>
              <a:endCxn id="146" idx="2"/>
            </p:cNvCxnSpPr>
            <p:nvPr/>
          </p:nvCxnSpPr>
          <p:spPr>
            <a:xfrm flipV="1">
              <a:off x="5336015" y="4098557"/>
              <a:ext cx="0" cy="249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6D9E18F-3007-B140-AC05-082E9296D75C}"/>
                </a:ext>
              </a:extLst>
            </p:cNvPr>
            <p:cNvCxnSpPr>
              <a:cxnSpLocks/>
              <a:stCxn id="146" idx="3"/>
              <a:endCxn id="138" idx="1"/>
            </p:cNvCxnSpPr>
            <p:nvPr/>
          </p:nvCxnSpPr>
          <p:spPr>
            <a:xfrm>
              <a:off x="5408015" y="402655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49CE1869-9A2D-4944-BDC5-61C24258A960}"/>
                </a:ext>
              </a:extLst>
            </p:cNvPr>
            <p:cNvSpPr/>
            <p:nvPr/>
          </p:nvSpPr>
          <p:spPr>
            <a:xfrm>
              <a:off x="5264015" y="395455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9E809E1C-B29B-854B-B772-59863C212374}"/>
                    </a:ext>
                  </a:extLst>
                </p:cNvPr>
                <p:cNvSpPr txBox="1"/>
                <p:nvPr/>
              </p:nvSpPr>
              <p:spPr>
                <a:xfrm>
                  <a:off x="5408015" y="3738707"/>
                  <a:ext cx="25244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47" name="TextBox 146">
                  <a:extLst>
                    <a:ext uri="{FF2B5EF4-FFF2-40B4-BE49-F238E27FC236}">
                      <a16:creationId xmlns:a16="http://schemas.microsoft.com/office/drawing/2014/main" id="{9E809E1C-B29B-854B-B772-59863C212374}"/>
                    </a:ext>
                  </a:extLst>
                </p:cNvPr>
                <p:cNvSpPr txBox="1">
                  <a:spLocks noRot="1" noChangeAspect="1" noMove="1" noResize="1" noEditPoints="1" noAdjustHandles="1" noChangeArrowheads="1" noChangeShapeType="1" noTextEdit="1"/>
                </p:cNvSpPr>
                <p:nvPr/>
              </p:nvSpPr>
              <p:spPr>
                <a:xfrm>
                  <a:off x="5408015" y="3738707"/>
                  <a:ext cx="252440" cy="215444"/>
                </a:xfrm>
                <a:prstGeom prst="rect">
                  <a:avLst/>
                </a:prstGeom>
                <a:blipFill>
                  <a:blip r:embed="rId32"/>
                  <a:stretch>
                    <a:fillRect l="-23810" b="-3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7D8FBB79-86CC-5A42-B0FE-9E15A61B2754}"/>
                    </a:ext>
                  </a:extLst>
                </p:cNvPr>
                <p:cNvSpPr txBox="1"/>
                <p:nvPr/>
              </p:nvSpPr>
              <p:spPr>
                <a:xfrm>
                  <a:off x="1449875" y="433736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148" name="TextBox 147">
                  <a:extLst>
                    <a:ext uri="{FF2B5EF4-FFF2-40B4-BE49-F238E27FC236}">
                      <a16:creationId xmlns:a16="http://schemas.microsoft.com/office/drawing/2014/main" id="{7D8FBB79-86CC-5A42-B0FE-9E15A61B2754}"/>
                    </a:ext>
                  </a:extLst>
                </p:cNvPr>
                <p:cNvSpPr txBox="1">
                  <a:spLocks noRot="1" noChangeAspect="1" noMove="1" noResize="1" noEditPoints="1" noAdjustHandles="1" noChangeArrowheads="1" noChangeShapeType="1" noTextEdit="1"/>
                </p:cNvSpPr>
                <p:nvPr/>
              </p:nvSpPr>
              <p:spPr>
                <a:xfrm>
                  <a:off x="1449875" y="4337362"/>
                  <a:ext cx="194219" cy="215444"/>
                </a:xfrm>
                <a:prstGeom prst="rect">
                  <a:avLst/>
                </a:prstGeom>
                <a:blipFill>
                  <a:blip r:embed="rId33"/>
                  <a:stretch>
                    <a:fillRect l="-31250" t="-5882" r="-6250" b="-3529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D82ABD97-9B7E-1747-95B0-FBCEE622E450}"/>
                    </a:ext>
                  </a:extLst>
                </p:cNvPr>
                <p:cNvSpPr txBox="1"/>
                <p:nvPr/>
              </p:nvSpPr>
              <p:spPr>
                <a:xfrm>
                  <a:off x="4760015" y="4348102"/>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55" name="TextBox 154">
                  <a:extLst>
                    <a:ext uri="{FF2B5EF4-FFF2-40B4-BE49-F238E27FC236}">
                      <a16:creationId xmlns:a16="http://schemas.microsoft.com/office/drawing/2014/main" id="{D82ABD97-9B7E-1747-95B0-FBCEE622E450}"/>
                    </a:ext>
                  </a:extLst>
                </p:cNvPr>
                <p:cNvSpPr txBox="1">
                  <a:spLocks noRot="1" noChangeAspect="1" noMove="1" noResize="1" noEditPoints="1" noAdjustHandles="1" noChangeArrowheads="1" noChangeShapeType="1" noTextEdit="1"/>
                </p:cNvSpPr>
                <p:nvPr/>
              </p:nvSpPr>
              <p:spPr>
                <a:xfrm>
                  <a:off x="4760015" y="4348102"/>
                  <a:ext cx="1152000" cy="389513"/>
                </a:xfrm>
                <a:prstGeom prst="ellipse">
                  <a:avLst/>
                </a:prstGeom>
                <a:blipFill>
                  <a:blip r:embed="rId3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336F42AC-B06D-F744-8EFB-C63E4C0885E8}"/>
                    </a:ext>
                  </a:extLst>
                </p:cNvPr>
                <p:cNvSpPr txBox="1"/>
                <p:nvPr/>
              </p:nvSpPr>
              <p:spPr>
                <a:xfrm>
                  <a:off x="2947735" y="3831801"/>
                  <a:ext cx="18271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𝑅𝑒𝑠𝑡𝑟𝑖𝑐𝑡𝑖𝑜𝑛𝑠</m:t>
                        </m:r>
                      </m:oMath>
                    </m:oMathPara>
                  </a14:m>
                  <a:endParaRPr lang="de-DE" dirty="0">
                    <a:solidFill>
                      <a:schemeClr val="accent1"/>
                    </a:solidFill>
                  </a:endParaRPr>
                </a:p>
              </p:txBody>
            </p:sp>
          </mc:Choice>
          <mc:Fallback xmlns="">
            <p:sp>
              <p:nvSpPr>
                <p:cNvPr id="156" name="TextBox 155">
                  <a:extLst>
                    <a:ext uri="{FF2B5EF4-FFF2-40B4-BE49-F238E27FC236}">
                      <a16:creationId xmlns:a16="http://schemas.microsoft.com/office/drawing/2014/main" id="{336F42AC-B06D-F744-8EFB-C63E4C0885E8}"/>
                    </a:ext>
                  </a:extLst>
                </p:cNvPr>
                <p:cNvSpPr txBox="1">
                  <a:spLocks noRot="1" noChangeAspect="1" noMove="1" noResize="1" noEditPoints="1" noAdjustHandles="1" noChangeArrowheads="1" noChangeShapeType="1" noTextEdit="1"/>
                </p:cNvSpPr>
                <p:nvPr/>
              </p:nvSpPr>
              <p:spPr>
                <a:xfrm>
                  <a:off x="2947735" y="3831801"/>
                  <a:ext cx="1827185" cy="389513"/>
                </a:xfrm>
                <a:prstGeom prst="ellipse">
                  <a:avLst/>
                </a:prstGeom>
                <a:blipFill>
                  <a:blip r:embed="rId35"/>
                  <a:stretch>
                    <a:fillRect/>
                  </a:stretch>
                </a:blipFill>
                <a:ln>
                  <a:solidFill>
                    <a:schemeClr val="tx1"/>
                  </a:solidFill>
                </a:ln>
              </p:spPr>
              <p:txBody>
                <a:bodyPr/>
                <a:lstStyle/>
                <a:p>
                  <a:r>
                    <a:rPr lang="de-DE">
                      <a:noFill/>
                    </a:rPr>
                    <a:t> </a:t>
                  </a:r>
                </a:p>
              </p:txBody>
            </p:sp>
          </mc:Fallback>
        </mc:AlternateContent>
        <p:cxnSp>
          <p:nvCxnSpPr>
            <p:cNvPr id="157" name="Straight Connector 156">
              <a:extLst>
                <a:ext uri="{FF2B5EF4-FFF2-40B4-BE49-F238E27FC236}">
                  <a16:creationId xmlns:a16="http://schemas.microsoft.com/office/drawing/2014/main" id="{9ABCE56B-B55F-2446-B844-E924AE9F956C}"/>
                </a:ext>
              </a:extLst>
            </p:cNvPr>
            <p:cNvCxnSpPr>
              <a:cxnSpLocks/>
              <a:stCxn id="137" idx="3"/>
              <a:endCxn id="160" idx="1"/>
            </p:cNvCxnSpPr>
            <p:nvPr/>
          </p:nvCxnSpPr>
          <p:spPr>
            <a:xfrm flipV="1">
              <a:off x="1949707" y="4025537"/>
              <a:ext cx="427987" cy="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8DB1D23-F14A-4F46-938B-9D9AA50D0C00}"/>
                </a:ext>
              </a:extLst>
            </p:cNvPr>
            <p:cNvCxnSpPr>
              <a:cxnSpLocks/>
              <a:stCxn id="160" idx="3"/>
              <a:endCxn id="156" idx="2"/>
            </p:cNvCxnSpPr>
            <p:nvPr/>
          </p:nvCxnSpPr>
          <p:spPr>
            <a:xfrm>
              <a:off x="2521694" y="4025537"/>
              <a:ext cx="426041" cy="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CFD2A110-7E33-614C-B624-DAC85431E381}"/>
                </a:ext>
              </a:extLst>
            </p:cNvPr>
            <p:cNvGrpSpPr/>
            <p:nvPr/>
          </p:nvGrpSpPr>
          <p:grpSpPr>
            <a:xfrm>
              <a:off x="2377694" y="3738707"/>
              <a:ext cx="364381" cy="358830"/>
              <a:chOff x="6994640" y="3841960"/>
              <a:chExt cx="364381" cy="358830"/>
            </a:xfrm>
          </p:grpSpPr>
          <p:sp>
            <p:nvSpPr>
              <p:cNvPr id="160" name="Rectangle 159">
                <a:extLst>
                  <a:ext uri="{FF2B5EF4-FFF2-40B4-BE49-F238E27FC236}">
                    <a16:creationId xmlns:a16="http://schemas.microsoft.com/office/drawing/2014/main" id="{E4A809E1-61A7-8C46-ABDE-666990109CB4}"/>
                  </a:ext>
                </a:extLst>
              </p:cNvPr>
              <p:cNvSpPr/>
              <p:nvPr/>
            </p:nvSpPr>
            <p:spPr>
              <a:xfrm>
                <a:off x="6994640"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A4AFA563-9EFF-144F-8B1B-C167250291EE}"/>
                      </a:ext>
                    </a:extLst>
                  </p:cNvPr>
                  <p:cNvSpPr txBox="1"/>
                  <p:nvPr/>
                </p:nvSpPr>
                <p:spPr>
                  <a:xfrm>
                    <a:off x="7138640" y="3841960"/>
                    <a:ext cx="2203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61" name="TextBox 160">
                    <a:extLst>
                      <a:ext uri="{FF2B5EF4-FFF2-40B4-BE49-F238E27FC236}">
                        <a16:creationId xmlns:a16="http://schemas.microsoft.com/office/drawing/2014/main" id="{A4AFA563-9EFF-144F-8B1B-C167250291EE}"/>
                      </a:ext>
                    </a:extLst>
                  </p:cNvPr>
                  <p:cNvSpPr txBox="1">
                    <a:spLocks noRot="1" noChangeAspect="1" noMove="1" noResize="1" noEditPoints="1" noAdjustHandles="1" noChangeArrowheads="1" noChangeShapeType="1" noTextEdit="1"/>
                  </p:cNvSpPr>
                  <p:nvPr/>
                </p:nvSpPr>
                <p:spPr>
                  <a:xfrm>
                    <a:off x="7138640" y="3841960"/>
                    <a:ext cx="220381" cy="215444"/>
                  </a:xfrm>
                  <a:prstGeom prst="rect">
                    <a:avLst/>
                  </a:prstGeom>
                  <a:blipFill>
                    <a:blip r:embed="rId36"/>
                    <a:stretch>
                      <a:fillRect l="-27778" b="-33333"/>
                    </a:stretch>
                  </a:blipFill>
                </p:spPr>
                <p:txBody>
                  <a:bodyPr/>
                  <a:lstStyle/>
                  <a:p>
                    <a:r>
                      <a:rPr lang="de-DE">
                        <a:noFill/>
                      </a:rPr>
                      <a:t> </a:t>
                    </a:r>
                  </a:p>
                </p:txBody>
              </p:sp>
            </mc:Fallback>
          </mc:AlternateContent>
        </p:grpSp>
        <p:cxnSp>
          <p:nvCxnSpPr>
            <p:cNvPr id="162" name="Straight Connector 161">
              <a:extLst>
                <a:ext uri="{FF2B5EF4-FFF2-40B4-BE49-F238E27FC236}">
                  <a16:creationId xmlns:a16="http://schemas.microsoft.com/office/drawing/2014/main" id="{1688E872-113A-B843-9D74-8CCA513A7C7E}"/>
                </a:ext>
              </a:extLst>
            </p:cNvPr>
            <p:cNvCxnSpPr>
              <a:cxnSpLocks/>
              <a:stCxn id="134" idx="6"/>
              <a:endCxn id="165" idx="1"/>
            </p:cNvCxnSpPr>
            <p:nvPr/>
          </p:nvCxnSpPr>
          <p:spPr>
            <a:xfrm flipV="1">
              <a:off x="3133778" y="4542858"/>
              <a:ext cx="724401" cy="1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BE046D5-7A53-764F-BFF7-C1391E69BA3F}"/>
                </a:ext>
              </a:extLst>
            </p:cNvPr>
            <p:cNvCxnSpPr>
              <a:cxnSpLocks/>
              <a:stCxn id="165" idx="3"/>
              <a:endCxn id="155" idx="2"/>
            </p:cNvCxnSpPr>
            <p:nvPr/>
          </p:nvCxnSpPr>
          <p:spPr>
            <a:xfrm>
              <a:off x="4002179" y="4542858"/>
              <a:ext cx="7578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2AE648E9-0A61-944D-A894-96AE37A30407}"/>
                </a:ext>
              </a:extLst>
            </p:cNvPr>
            <p:cNvSpPr/>
            <p:nvPr/>
          </p:nvSpPr>
          <p:spPr>
            <a:xfrm>
              <a:off x="3858179" y="447085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FBCC3696-ED50-774B-81C7-961E4D29486B}"/>
                    </a:ext>
                  </a:extLst>
                </p:cNvPr>
                <p:cNvSpPr txBox="1"/>
                <p:nvPr/>
              </p:nvSpPr>
              <p:spPr>
                <a:xfrm>
                  <a:off x="3996020" y="4255414"/>
                  <a:ext cx="28289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66" name="TextBox 165">
                  <a:extLst>
                    <a:ext uri="{FF2B5EF4-FFF2-40B4-BE49-F238E27FC236}">
                      <a16:creationId xmlns:a16="http://schemas.microsoft.com/office/drawing/2014/main" id="{FBCC3696-ED50-774B-81C7-961E4D29486B}"/>
                    </a:ext>
                  </a:extLst>
                </p:cNvPr>
                <p:cNvSpPr txBox="1">
                  <a:spLocks noRot="1" noChangeAspect="1" noMove="1" noResize="1" noEditPoints="1" noAdjustHandles="1" noChangeArrowheads="1" noChangeShapeType="1" noTextEdit="1"/>
                </p:cNvSpPr>
                <p:nvPr/>
              </p:nvSpPr>
              <p:spPr>
                <a:xfrm>
                  <a:off x="3996020" y="4255414"/>
                  <a:ext cx="282898" cy="215444"/>
                </a:xfrm>
                <a:prstGeom prst="rect">
                  <a:avLst/>
                </a:prstGeom>
                <a:blipFill>
                  <a:blip r:embed="rId37"/>
                  <a:stretch>
                    <a:fillRect l="-21739"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94A4504D-E1E6-AA40-A46B-F009D49D4E98}"/>
                  </a:ext>
                </a:extLst>
              </p:cNvPr>
              <p:cNvSpPr txBox="1"/>
              <p:nvPr/>
            </p:nvSpPr>
            <p:spPr>
              <a:xfrm>
                <a:off x="4295741" y="5301561"/>
                <a:ext cx="2340962" cy="5460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r>
                        <a:rPr lang="de-DE" sz="1400" b="0" i="1" smtClean="0">
                          <a:latin typeface="Cambria Math" panose="02040503050406030204" pitchFamily="18" charset="0"/>
                        </a:rPr>
                        <m:t>=</m:t>
                      </m:r>
                      <m:nary>
                        <m:naryPr>
                          <m:chr m:val="∑"/>
                          <m:supHide m:val="on"/>
                          <m:ctrlPr>
                            <a:rPr lang="de-DE" sz="1400" b="0" i="1" smtClean="0">
                              <a:latin typeface="Cambria Math" panose="02040503050406030204" pitchFamily="18" charset="0"/>
                            </a:rPr>
                          </m:ctrlPr>
                        </m:naryPr>
                        <m:sub>
                          <m:r>
                            <a:rPr lang="de-DE" sz="1400" b="0" i="1" smtClean="0">
                              <a:latin typeface="Cambria Math" panose="02040503050406030204" pitchFamily="18" charset="0"/>
                            </a:rPr>
                            <m:t>𝑟𝑛</m:t>
                          </m:r>
                          <m:r>
                            <a:rPr lang="de-DE" sz="1400" b="0" i="1" smtClean="0">
                              <a:latin typeface="Cambria Math" panose="02040503050406030204" pitchFamily="18" charset="0"/>
                            </a:rPr>
                            <m:t>,</m:t>
                          </m:r>
                          <m:r>
                            <a:rPr lang="de-DE" sz="1400" b="0" i="1" smtClean="0">
                              <a:latin typeface="Cambria Math" panose="02040503050406030204" pitchFamily="18" charset="0"/>
                            </a:rPr>
                            <m:t>𝑑</m:t>
                          </m:r>
                          <m:r>
                            <a:rPr lang="de-DE" sz="1400" b="0" i="1" smtClean="0">
                              <a:latin typeface="Cambria Math" panose="02040503050406030204" pitchFamily="18" charset="0"/>
                              <a:ea typeface="Cambria Math" panose="02040503050406030204" pitchFamily="18" charset="0"/>
                            </a:rPr>
                            <m:t>∈</m:t>
                          </m:r>
                          <m:r>
                            <m:rPr>
                              <m:sty m:val="p"/>
                            </m:rPr>
                            <a:rPr lang="de-DE" sz="1400" b="0" i="0" smtClean="0">
                              <a:latin typeface="Cambria Math" panose="02040503050406030204" pitchFamily="18" charset="0"/>
                              <a:ea typeface="Cambria Math" panose="02040503050406030204" pitchFamily="18" charset="0"/>
                            </a:rPr>
                            <m:t>Val</m:t>
                          </m:r>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𝑅𝑛</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𝐷</m:t>
                              </m:r>
                            </m:e>
                          </m:d>
                        </m:sub>
                        <m:sup/>
                        <m:e>
                          <m:sSup>
                            <m:sSupPr>
                              <m:ctrlPr>
                                <a:rPr lang="de-DE" sz="1400" i="1">
                                  <a:latin typeface="Cambria Math" panose="02040503050406030204" pitchFamily="18" charset="0"/>
                                </a:rPr>
                              </m:ctrlPr>
                            </m:sSupPr>
                            <m:e>
                              <m:r>
                                <a:rPr lang="de-DE" sz="1400" i="1">
                                  <a:latin typeface="Cambria Math" panose="02040503050406030204" pitchFamily="18" charset="0"/>
                                </a:rPr>
                                <m:t>𝑓</m:t>
                              </m:r>
                            </m:e>
                            <m:sup>
                              <m:r>
                                <a:rPr lang="de-DE" sz="1400" i="1">
                                  <a:latin typeface="Cambria Math" panose="02040503050406030204" pitchFamily="18" charset="0"/>
                                </a:rPr>
                                <m:t>∗</m:t>
                              </m:r>
                            </m:sup>
                          </m:sSup>
                          <m:r>
                            <a:rPr lang="de-DE" sz="1400" i="1">
                              <a:latin typeface="Cambria Math" panose="02040503050406030204" pitchFamily="18" charset="0"/>
                              <a:ea typeface="Cambria Math" panose="02040503050406030204" pitchFamily="18" charset="0"/>
                            </a:rPr>
                            <m:t>∙</m:t>
                          </m:r>
                          <m:sSup>
                            <m:sSupPr>
                              <m:ctrlPr>
                                <a:rPr lang="de-DE" sz="1400" i="1">
                                  <a:latin typeface="Cambria Math" panose="02040503050406030204" pitchFamily="18" charset="0"/>
                                  <a:ea typeface="Cambria Math" panose="02040503050406030204" pitchFamily="18" charset="0"/>
                                </a:rPr>
                              </m:ctrlPr>
                            </m:sSupPr>
                            <m:e>
                              <m:r>
                                <a:rPr lang="de-DE" sz="1400" i="1">
                                  <a:latin typeface="Cambria Math" panose="02040503050406030204" pitchFamily="18" charset="0"/>
                                  <a:ea typeface="Cambria Math" panose="02040503050406030204" pitchFamily="18" charset="0"/>
                                </a:rPr>
                                <m:t>𝑓</m:t>
                              </m:r>
                            </m:e>
                            <m:sup>
                              <m:r>
                                <a:rPr lang="de-DE" sz="1400" i="1">
                                  <a:latin typeface="Cambria Math" panose="02040503050406030204" pitchFamily="18" charset="0"/>
                                  <a:ea typeface="Cambria Math" panose="02040503050406030204" pitchFamily="18" charset="0"/>
                                </a:rPr>
                                <m:t>∗∗</m:t>
                              </m:r>
                            </m:sup>
                          </m:sSup>
                          <m:r>
                            <a:rPr lang="de-DE" sz="1400" i="1">
                              <a:latin typeface="Cambria Math" panose="02040503050406030204" pitchFamily="18" charset="0"/>
                              <a:ea typeface="Cambria Math" panose="02040503050406030204" pitchFamily="18" charset="0"/>
                            </a:rPr>
                            <m:t>∙</m:t>
                          </m:r>
                          <m:sSubSup>
                            <m:sSubSupPr>
                              <m:ctrlPr>
                                <a:rPr lang="de-DE" sz="1400" i="1">
                                  <a:latin typeface="Cambria Math" panose="02040503050406030204" pitchFamily="18" charset="0"/>
                                  <a:ea typeface="Cambria Math" panose="02040503050406030204" pitchFamily="18" charset="0"/>
                                </a:rPr>
                              </m:ctrlPr>
                            </m:sSubSupPr>
                            <m:e>
                              <m:r>
                                <a:rPr lang="de-DE" sz="1400" i="1">
                                  <a:latin typeface="Cambria Math" panose="02040503050406030204" pitchFamily="18" charset="0"/>
                                  <a:ea typeface="Cambria Math" panose="02040503050406030204" pitchFamily="18" charset="0"/>
                                </a:rPr>
                                <m:t>𝑓</m:t>
                              </m:r>
                            </m:e>
                            <m:sub>
                              <m:r>
                                <a:rPr lang="de-DE" sz="1400" i="1">
                                  <a:latin typeface="Cambria Math" panose="02040503050406030204" pitchFamily="18" charset="0"/>
                                  <a:ea typeface="Cambria Math" panose="02040503050406030204" pitchFamily="18" charset="0"/>
                                </a:rPr>
                                <m:t>𝑈</m:t>
                              </m:r>
                            </m:sub>
                            <m:sup>
                              <m:r>
                                <a:rPr lang="de-DE" sz="1400" i="1">
                                  <a:latin typeface="Cambria Math" panose="02040503050406030204" pitchFamily="18" charset="0"/>
                                  <a:ea typeface="Cambria Math" panose="02040503050406030204" pitchFamily="18" charset="0"/>
                                </a:rPr>
                                <m:t>−</m:t>
                              </m:r>
                            </m:sup>
                          </m:sSubSup>
                        </m:e>
                      </m:nary>
                    </m:oMath>
                  </m:oMathPara>
                </a14:m>
                <a:endParaRPr lang="de-DE" sz="1400" dirty="0"/>
              </a:p>
            </p:txBody>
          </p:sp>
        </mc:Choice>
        <mc:Fallback xmlns="">
          <p:sp>
            <p:nvSpPr>
              <p:cNvPr id="106" name="TextBox 105">
                <a:extLst>
                  <a:ext uri="{FF2B5EF4-FFF2-40B4-BE49-F238E27FC236}">
                    <a16:creationId xmlns:a16="http://schemas.microsoft.com/office/drawing/2014/main" id="{94A4504D-E1E6-AA40-A46B-F009D49D4E98}"/>
                  </a:ext>
                </a:extLst>
              </p:cNvPr>
              <p:cNvSpPr txBox="1">
                <a:spLocks noRot="1" noChangeAspect="1" noMove="1" noResize="1" noEditPoints="1" noAdjustHandles="1" noChangeArrowheads="1" noChangeShapeType="1" noTextEdit="1"/>
              </p:cNvSpPr>
              <p:nvPr/>
            </p:nvSpPr>
            <p:spPr>
              <a:xfrm>
                <a:off x="4295741" y="5301561"/>
                <a:ext cx="2340962" cy="546047"/>
              </a:xfrm>
              <a:prstGeom prst="rect">
                <a:avLst/>
              </a:prstGeom>
              <a:blipFill>
                <a:blip r:embed="rId38"/>
                <a:stretch>
                  <a:fillRect l="-1613" t="-136364" b="-193182"/>
                </a:stretch>
              </a:blipFill>
            </p:spPr>
            <p:txBody>
              <a:bodyPr/>
              <a:lstStyle/>
              <a:p>
                <a:r>
                  <a:rPr lang="de-DE">
                    <a:noFill/>
                  </a:rPr>
                  <a:t> </a:t>
                </a:r>
              </a:p>
            </p:txBody>
          </p:sp>
        </mc:Fallback>
      </mc:AlternateContent>
      <p:cxnSp>
        <p:nvCxnSpPr>
          <p:cNvPr id="10" name="Straight Connector 9">
            <a:extLst>
              <a:ext uri="{FF2B5EF4-FFF2-40B4-BE49-F238E27FC236}">
                <a16:creationId xmlns:a16="http://schemas.microsoft.com/office/drawing/2014/main" id="{A4FAB51D-F208-0D4E-ABA1-F82E2FE4744A}"/>
              </a:ext>
            </a:extLst>
          </p:cNvPr>
          <p:cNvCxnSpPr/>
          <p:nvPr/>
        </p:nvCxnSpPr>
        <p:spPr>
          <a:xfrm>
            <a:off x="7121617" y="1661003"/>
            <a:ext cx="0" cy="4306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7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Nutzenfaktoren und Mengen von Nutzenvariablen</a:t>
            </a:r>
            <a:endParaRPr lang="de-DE" b="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a:xfrm>
                <a:off x="360000" y="1665066"/>
                <a:ext cx="6085638" cy="4240848"/>
              </a:xfrm>
            </p:spPr>
            <p:txBody>
              <a:bodyPr>
                <a:noAutofit/>
              </a:bodyPr>
              <a:lstStyle/>
              <a:p>
                <a:r>
                  <a:rPr lang="de-DE" dirty="0"/>
                  <a:t>Nutzenfunktion möglicherweise </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𝑚</m:t>
                              </m:r>
                            </m:sub>
                          </m:sSub>
                        </m:e>
                      </m:d>
                      <m:r>
                        <a:rPr lang="de-DE" i="1">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e>
                          </m:d>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𝑚</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𝑚</m:t>
                                  </m:r>
                                </m:sub>
                              </m:sSub>
                            </m:e>
                          </m:d>
                        </m:e>
                      </m:d>
                    </m:oMath>
                  </m:oMathPara>
                </a14:m>
                <a:endParaRPr lang="de-DE" dirty="0"/>
              </a:p>
              <a:p>
                <a:pPr lvl="1"/>
                <a:r>
                  <a:rPr lang="de-DE" dirty="0"/>
                  <a:t>Einzelne Funktionen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𝑢</m:t>
                            </m:r>
                          </m:sub>
                        </m:sSub>
                      </m:e>
                    </m:d>
                  </m:oMath>
                </a14:m>
                <a:endParaRPr lang="de-DE" dirty="0"/>
              </a:p>
              <a:p>
                <a:pPr lvl="1"/>
                <a:r>
                  <a:rPr lang="de-DE" dirty="0"/>
                  <a:t>Kombinationsfunktion </a:t>
                </a:r>
                <a14:m>
                  <m:oMath xmlns:m="http://schemas.openxmlformats.org/officeDocument/2006/math">
                    <m:r>
                      <a:rPr lang="de-DE" b="0" i="1" smtClean="0">
                        <a:latin typeface="Cambria Math" panose="02040503050406030204" pitchFamily="18" charset="0"/>
                        <a:ea typeface="Cambria Math" panose="02040503050406030204" pitchFamily="18" charset="0"/>
                      </a:rPr>
                      <m:t>𝐹</m:t>
                    </m:r>
                    <m:r>
                      <a:rPr lang="de-DE" b="0" i="0"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Ξ</m:t>
                    </m:r>
                  </m:oMath>
                </a14:m>
                <a:r>
                  <a:rPr lang="de-DE" dirty="0"/>
                  <a:t> </a:t>
                </a:r>
                <a:r>
                  <a:rPr lang="de-DE" dirty="0">
                    <a:solidFill>
                      <a:srgbClr val="FFC000"/>
                    </a:solidFill>
                  </a:rPr>
                  <a:t>(*)</a:t>
                </a:r>
              </a:p>
              <a:p>
                <a:r>
                  <a:rPr lang="de-DE" dirty="0"/>
                  <a:t>Im PGM: Nutzenvariablen </a:t>
                </a:r>
                <a14:m>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𝑈</m:t>
                        </m:r>
                      </m:e>
                      <m:sub>
                        <m:r>
                          <a:rPr lang="de-DE" b="0" i="1" smtClean="0">
                            <a:latin typeface="Cambria Math" panose="02040503050406030204" pitchFamily="18" charset="0"/>
                          </a:rPr>
                          <m:t>𝑢</m:t>
                        </m:r>
                      </m:sub>
                    </m:sSub>
                  </m:oMath>
                </a14:m>
                <a:r>
                  <a:rPr lang="de-DE" dirty="0"/>
                  <a:t> für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𝑢</m:t>
                            </m:r>
                          </m:sub>
                        </m:sSub>
                      </m:e>
                    </m:d>
                  </m:oMath>
                </a14:m>
                <a:r>
                  <a:rPr lang="de-DE" dirty="0"/>
                  <a:t> </a:t>
                </a:r>
              </a:p>
              <a:p>
                <a:pPr lvl="1"/>
                <a:r>
                  <a:rPr lang="de-DE" dirty="0"/>
                  <a:t>Ein </a:t>
                </a:r>
                <a14:m>
                  <m:oMath xmlns:m="http://schemas.openxmlformats.org/officeDocument/2006/math">
                    <m:r>
                      <a:rPr lang="de-DE" i="1">
                        <a:latin typeface="Cambria Math" panose="02040503050406030204" pitchFamily="18" charset="0"/>
                      </a:rPr>
                      <m:t>𝑈</m:t>
                    </m:r>
                  </m:oMath>
                </a14:m>
                <a:r>
                  <a:rPr lang="de-DE" dirty="0"/>
                  <a:t> für Gesamtnutzen</a:t>
                </a:r>
              </a:p>
              <a:p>
                <a:r>
                  <a:rPr lang="de-DE" dirty="0"/>
                  <a:t>Beispiel BN mit Nutzenfunktion</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r>
                            <a:rPr lang="de-DE" i="1">
                              <a:latin typeface="Cambria Math" panose="02040503050406030204" pitchFamily="18" charset="0"/>
                            </a:rPr>
                            <m:t>𝑁𝑜𝑖𝑠𝑒</m:t>
                          </m:r>
                          <m:r>
                            <a:rPr lang="en-GB" i="1">
                              <a:latin typeface="Cambria Math" panose="02040503050406030204" pitchFamily="18" charset="0"/>
                            </a:rPr>
                            <m:t>, </m:t>
                          </m:r>
                          <m:r>
                            <a:rPr lang="de-DE" i="1">
                              <a:latin typeface="Cambria Math" panose="02040503050406030204" pitchFamily="18" charset="0"/>
                            </a:rPr>
                            <m:t>𝐶𝑜𝑠𝑡</m:t>
                          </m:r>
                          <m:r>
                            <a:rPr lang="de-DE" i="1">
                              <a:latin typeface="Cambria Math" panose="02040503050406030204" pitchFamily="18" charset="0"/>
                            </a:rPr>
                            <m:t>,</m:t>
                          </m:r>
                          <m:r>
                            <a:rPr lang="de-DE" b="0" i="1" smtClean="0">
                              <a:latin typeface="Cambria Math" panose="02040503050406030204" pitchFamily="18" charset="0"/>
                            </a:rPr>
                            <m:t>𝐷𝑒𝑎𝑡h𝑠</m:t>
                          </m:r>
                        </m:e>
                      </m:d>
                      <m:r>
                        <a:rPr lang="en-GB" i="1">
                          <a:latin typeface="Cambria Math" panose="02040503050406030204" pitchFamily="18" charset="0"/>
                        </a:rPr>
                        <m:t>= −</m:t>
                      </m:r>
                      <m:r>
                        <a:rPr lang="de-DE" i="1">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de-DE" i="1">
                          <a:latin typeface="Cambria Math" panose="02040503050406030204" pitchFamily="18" charset="0"/>
                        </a:rPr>
                        <m:t>𝐶𝑜𝑠𝑡</m:t>
                      </m:r>
                      <m:r>
                        <a:rPr lang="de-DE" i="1">
                          <a:latin typeface="Cambria Math" panose="02040503050406030204" pitchFamily="18" charset="0"/>
                        </a:rPr>
                        <m:t>−</m:t>
                      </m:r>
                      <m:r>
                        <a:rPr lang="de-DE" i="1">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de-DE" i="1">
                              <a:latin typeface="Cambria Math" panose="02040503050406030204" pitchFamily="18" charset="0"/>
                            </a:rPr>
                            <m:t>12</m:t>
                          </m:r>
                        </m:sup>
                      </m:sSup>
                    </m:oMath>
                  </m:oMathPara>
                </a14:m>
                <a:endParaRPr lang="en-GB" dirty="0"/>
              </a:p>
              <a:p>
                <a:pPr lvl="3"/>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𝑁</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𝑁</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𝑁𝑜𝑖𝑠𝑒</m:t>
                        </m:r>
                      </m:e>
                    </m:d>
                    <m:r>
                      <a:rPr lang="de-DE" b="0" i="1" smtClean="0">
                        <a:latin typeface="Cambria Math" panose="02040503050406030204" pitchFamily="18" charset="0"/>
                      </a:rPr>
                      <m:t>=</m:t>
                    </m:r>
                    <m:r>
                      <a:rPr lang="en-GB" i="1">
                        <a:latin typeface="Cambria Math" panose="02040503050406030204" pitchFamily="18" charset="0"/>
                      </a:rPr>
                      <m:t>−</m:t>
                    </m:r>
                    <m:r>
                      <a:rPr lang="de-DE" i="1">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oMath>
                </a14:m>
                <a:r>
                  <a:rPr lang="de-DE" dirty="0"/>
                  <a:t> auf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𝑁</m:t>
                        </m:r>
                      </m:sub>
                    </m:sSub>
                  </m:oMath>
                </a14:m>
                <a:endParaRPr lang="de-DE" dirty="0"/>
              </a:p>
              <a:p>
                <a:pPr lvl="3"/>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𝐶</m:t>
                        </m:r>
                      </m:sub>
                    </m:sSub>
                    <m:r>
                      <a:rPr lang="de-DE" i="1">
                        <a:latin typeface="Cambria Math" panose="02040503050406030204" pitchFamily="18" charset="0"/>
                      </a:rPr>
                      <m:t>= </m:t>
                    </m:r>
                    <m:sSub>
                      <m:sSubPr>
                        <m:ctrlPr>
                          <a:rPr lang="de-DE" b="0" i="1" smtClean="0">
                            <a:latin typeface="Cambria Math" panose="02040503050406030204" pitchFamily="18" charset="0"/>
                          </a:rPr>
                        </m:ctrlPr>
                      </m:sSubPr>
                      <m:e>
                        <m:r>
                          <a:rPr lang="en-GB" i="1">
                            <a:latin typeface="Cambria Math" panose="02040503050406030204" pitchFamily="18" charset="0"/>
                          </a:rPr>
                          <m:t>𝑉</m:t>
                        </m:r>
                      </m:e>
                      <m:sub>
                        <m:r>
                          <a:rPr lang="de-DE" b="0" i="1" smtClean="0">
                            <a:latin typeface="Cambria Math" panose="02040503050406030204" pitchFamily="18" charset="0"/>
                          </a:rPr>
                          <m:t>𝐶</m:t>
                        </m:r>
                      </m:sub>
                    </m:sSub>
                    <m:d>
                      <m:dPr>
                        <m:ctrlPr>
                          <a:rPr lang="en-GB" i="1">
                            <a:latin typeface="Cambria Math" panose="02040503050406030204" pitchFamily="18" charset="0"/>
                          </a:rPr>
                        </m:ctrlPr>
                      </m:dPr>
                      <m:e>
                        <m:r>
                          <a:rPr lang="de-DE" i="1">
                            <a:latin typeface="Cambria Math" panose="02040503050406030204" pitchFamily="18" charset="0"/>
                          </a:rPr>
                          <m:t>𝐶𝑜𝑠𝑡</m:t>
                        </m:r>
                      </m:e>
                    </m:d>
                    <m:r>
                      <a:rPr lang="en-GB" i="1">
                        <a:latin typeface="Cambria Math" panose="02040503050406030204" pitchFamily="18" charset="0"/>
                      </a:rPr>
                      <m:t>= −</m:t>
                    </m:r>
                    <m:r>
                      <a:rPr lang="de-DE" i="1">
                        <a:latin typeface="Cambria Math" panose="02040503050406030204" pitchFamily="18" charset="0"/>
                      </a:rPr>
                      <m:t>𝐶𝑜𝑠𝑡</m:t>
                    </m:r>
                  </m:oMath>
                </a14:m>
                <a:r>
                  <a:rPr lang="de-DE" dirty="0"/>
                  <a:t> auf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𝑈</m:t>
                        </m:r>
                      </m:e>
                      <m:sub>
                        <m:r>
                          <a:rPr lang="de-DE" b="0" i="1" smtClean="0">
                            <a:latin typeface="Cambria Math" panose="02040503050406030204" pitchFamily="18" charset="0"/>
                          </a:rPr>
                          <m:t>𝐶</m:t>
                        </m:r>
                      </m:sub>
                    </m:sSub>
                  </m:oMath>
                </a14:m>
                <a:endParaRPr lang="de-DE" dirty="0"/>
              </a:p>
              <a:p>
                <a:pPr lvl="3"/>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𝐷</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𝑉</m:t>
                        </m:r>
                      </m:e>
                      <m:sub>
                        <m:r>
                          <a:rPr lang="de-DE" b="0" i="1" smtClean="0">
                            <a:latin typeface="Cambria Math" panose="02040503050406030204" pitchFamily="18" charset="0"/>
                          </a:rPr>
                          <m:t>𝐷</m:t>
                        </m:r>
                      </m:sub>
                    </m:sSub>
                    <m:d>
                      <m:dPr>
                        <m:ctrlPr>
                          <a:rPr lang="en-GB" i="1">
                            <a:latin typeface="Cambria Math" panose="02040503050406030204" pitchFamily="18" charset="0"/>
                          </a:rPr>
                        </m:ctrlPr>
                      </m:dPr>
                      <m:e>
                        <m:r>
                          <a:rPr lang="de-DE" b="0" i="1" smtClean="0">
                            <a:latin typeface="Cambria Math" panose="02040503050406030204" pitchFamily="18" charset="0"/>
                          </a:rPr>
                          <m:t>𝐷𝑒𝑎𝑡h𝑠</m:t>
                        </m:r>
                      </m:e>
                    </m:d>
                    <m:r>
                      <a:rPr lang="en-GB" i="1">
                        <a:latin typeface="Cambria Math" panose="02040503050406030204" pitchFamily="18" charset="0"/>
                      </a:rPr>
                      <m:t>= </m:t>
                    </m:r>
                    <m:r>
                      <a:rPr lang="de-DE" i="1">
                        <a:latin typeface="Cambria Math" panose="02040503050406030204" pitchFamily="18" charset="0"/>
                      </a:rPr>
                      <m:t>−</m:t>
                    </m:r>
                    <m:r>
                      <a:rPr lang="de-DE" i="1">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de-DE" i="1">
                            <a:latin typeface="Cambria Math" panose="02040503050406030204" pitchFamily="18" charset="0"/>
                          </a:rPr>
                          <m:t>12</m:t>
                        </m:r>
                      </m:sup>
                    </m:sSup>
                  </m:oMath>
                </a14:m>
                <a:r>
                  <a:rPr lang="de-DE" dirty="0"/>
                  <a:t> auf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𝑈</m:t>
                        </m:r>
                      </m:e>
                      <m:sub>
                        <m:r>
                          <a:rPr lang="de-DE" i="1">
                            <a:latin typeface="Cambria Math" panose="02040503050406030204" pitchFamily="18" charset="0"/>
                          </a:rPr>
                          <m:t>𝐷</m:t>
                        </m:r>
                      </m:sub>
                    </m:sSub>
                  </m:oMath>
                </a14:m>
                <a:endParaRPr lang="de-DE" dirty="0"/>
              </a:p>
              <a:p>
                <a:pPr lvl="3"/>
                <a:r>
                  <a:rPr lang="de-DE" dirty="0"/>
                  <a:t>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de-DE"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de-DE" dirty="0"/>
                  <a:t> (Addition)</a:t>
                </a:r>
              </a:p>
              <a:p>
                <a:pPr lvl="1"/>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xfrm>
                <a:off x="360000" y="1665066"/>
                <a:ext cx="6085638" cy="4240848"/>
              </a:xfrm>
              <a:blipFill>
                <a:blip r:embed="rId3"/>
                <a:stretch>
                  <a:fillRect l="-2703" t="-2687" b="-656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54</a:t>
            </a:fld>
            <a:endParaRPr lang="de-DE" dirty="0"/>
          </a:p>
        </p:txBody>
      </p:sp>
      <p:sp>
        <p:nvSpPr>
          <p:cNvPr id="5" name="Date Placeholder 4">
            <a:extLst>
              <a:ext uri="{FF2B5EF4-FFF2-40B4-BE49-F238E27FC236}">
                <a16:creationId xmlns:a16="http://schemas.microsoft.com/office/drawing/2014/main" id="{D9E1735A-5043-4F41-AD5F-ABF3EF9A3674}"/>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02708B67-0393-E642-B8D2-D3CD5CAF4E9F}"/>
              </a:ext>
            </a:extLst>
          </p:cNvPr>
          <p:cNvSpPr>
            <a:spLocks noGrp="1"/>
          </p:cNvSpPr>
          <p:nvPr>
            <p:ph type="ftr" sz="quarter" idx="3"/>
          </p:nvPr>
        </p:nvSpPr>
        <p:spPr/>
        <p:txBody>
          <a:bodyPr/>
          <a:lstStyle/>
          <a:p>
            <a:r>
              <a:rPr lang="de-DE" dirty="0"/>
              <a:t>Tanya Braun</a:t>
            </a:r>
          </a:p>
        </p:txBody>
      </p:sp>
      <p:grpSp>
        <p:nvGrpSpPr>
          <p:cNvPr id="76" name="Group 75">
            <a:extLst>
              <a:ext uri="{FF2B5EF4-FFF2-40B4-BE49-F238E27FC236}">
                <a16:creationId xmlns:a16="http://schemas.microsoft.com/office/drawing/2014/main" id="{F342A329-3F62-4B42-9725-930C87C13CC5}"/>
              </a:ext>
            </a:extLst>
          </p:cNvPr>
          <p:cNvGrpSpPr/>
          <p:nvPr/>
        </p:nvGrpSpPr>
        <p:grpSpPr>
          <a:xfrm>
            <a:off x="7194769" y="4154825"/>
            <a:ext cx="4782143" cy="1752230"/>
            <a:chOff x="7194769" y="4154825"/>
            <a:chExt cx="4782143" cy="17522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7E89B74-7778-064D-898B-309BAB95B8E1}"/>
                    </a:ext>
                  </a:extLst>
                </p:cNvPr>
                <p:cNvSpPr txBox="1"/>
                <p:nvPr/>
              </p:nvSpPr>
              <p:spPr>
                <a:xfrm>
                  <a:off x="7522280" y="452589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22280" y="4525895"/>
                  <a:ext cx="1152000" cy="389513"/>
                </a:xfrm>
                <a:prstGeom prst="ellipse">
                  <a:avLst/>
                </a:prstGeom>
                <a:blipFill>
                  <a:blip r:embed="rId4"/>
                  <a:stretch>
                    <a:fillRect b="-6061"/>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2A6E0CCF-90FB-A340-8FA2-7BB761ED1662}"/>
                </a:ext>
              </a:extLst>
            </p:cNvPr>
            <p:cNvCxnSpPr>
              <a:cxnSpLocks/>
              <a:stCxn id="38" idx="6"/>
              <a:endCxn id="47" idx="2"/>
            </p:cNvCxnSpPr>
            <p:nvPr/>
          </p:nvCxnSpPr>
          <p:spPr>
            <a:xfrm>
              <a:off x="8674280" y="4720652"/>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16A59F-BB82-3740-A282-21E62DAAD2A7}"/>
                </a:ext>
              </a:extLst>
            </p:cNvPr>
            <p:cNvCxnSpPr>
              <a:cxnSpLocks/>
              <a:stCxn id="102" idx="6"/>
              <a:endCxn id="48" idx="2"/>
            </p:cNvCxnSpPr>
            <p:nvPr/>
          </p:nvCxnSpPr>
          <p:spPr>
            <a:xfrm>
              <a:off x="8817543" y="5216066"/>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FA8F91-B77D-2844-B730-4AC659366D49}"/>
                </a:ext>
              </a:extLst>
            </p:cNvPr>
            <p:cNvCxnSpPr>
              <a:cxnSpLocks/>
              <a:stCxn id="103" idx="6"/>
              <a:endCxn id="48" idx="2"/>
            </p:cNvCxnSpPr>
            <p:nvPr/>
          </p:nvCxnSpPr>
          <p:spPr>
            <a:xfrm>
              <a:off x="9048736" y="5712299"/>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EC8776-7DFF-E142-9482-26808C1B2B32}"/>
                </a:ext>
              </a:extLst>
            </p:cNvPr>
            <p:cNvCxnSpPr>
              <a:cxnSpLocks/>
              <a:stCxn id="48" idx="6"/>
              <a:endCxn id="51" idx="1"/>
            </p:cNvCxnSpPr>
            <p:nvPr/>
          </p:nvCxnSpPr>
          <p:spPr>
            <a:xfrm flipV="1">
              <a:off x="10491475" y="5217830"/>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9BF497-A001-CF47-8480-AA08D1BF7741}"/>
                </a:ext>
              </a:extLst>
            </p:cNvPr>
            <p:cNvCxnSpPr>
              <a:cxnSpLocks/>
              <a:stCxn id="38" idx="6"/>
              <a:endCxn id="46" idx="2"/>
            </p:cNvCxnSpPr>
            <p:nvPr/>
          </p:nvCxnSpPr>
          <p:spPr>
            <a:xfrm>
              <a:off x="8674280" y="4720652"/>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6D5A4B-964C-B443-80D3-26F6579EE2FC}"/>
                    </a:ext>
                  </a:extLst>
                </p:cNvPr>
                <p:cNvSpPr txBox="1"/>
                <p:nvPr/>
              </p:nvSpPr>
              <p:spPr>
                <a:xfrm>
                  <a:off x="9316003" y="452589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16003" y="4525895"/>
                  <a:ext cx="115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8954D-48FD-B64A-95A3-6C85A2AF86D3}"/>
                    </a:ext>
                  </a:extLst>
                </p:cNvPr>
                <p:cNvSpPr txBox="1"/>
                <p:nvPr/>
              </p:nvSpPr>
              <p:spPr>
                <a:xfrm>
                  <a:off x="9319735" y="5023073"/>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9735" y="5023073"/>
                  <a:ext cx="115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53F7D80-46F1-EF45-B489-744EAF29505C}"/>
                    </a:ext>
                  </a:extLst>
                </p:cNvPr>
                <p:cNvSpPr txBox="1"/>
                <p:nvPr/>
              </p:nvSpPr>
              <p:spPr>
                <a:xfrm>
                  <a:off x="9339475" y="5517542"/>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9475" y="5517542"/>
                  <a:ext cx="1152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117EE9B1-A4EE-A647-B2DD-BA5BFCC5047F}"/>
                </a:ext>
              </a:extLst>
            </p:cNvPr>
            <p:cNvCxnSpPr>
              <a:cxnSpLocks/>
              <a:stCxn id="50" idx="2"/>
              <a:endCxn id="48" idx="1"/>
            </p:cNvCxnSpPr>
            <p:nvPr/>
          </p:nvCxnSpPr>
          <p:spPr>
            <a:xfrm>
              <a:off x="8622261" y="4431824"/>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FB88AC9-D339-C848-BAE2-D3C541C9202E}"/>
                    </a:ext>
                  </a:extLst>
                </p:cNvPr>
                <p:cNvSpPr txBox="1"/>
                <p:nvPr/>
              </p:nvSpPr>
              <p:spPr>
                <a:xfrm>
                  <a:off x="8006980" y="4154825"/>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8006980" y="4154825"/>
                  <a:ext cx="1230561" cy="276999"/>
                </a:xfrm>
                <a:prstGeom prst="rect">
                  <a:avLst/>
                </a:prstGeom>
                <a:blipFill>
                  <a:blip r:embed="rId8"/>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A7FD0D8-32B9-CE48-A850-138C5559569B}"/>
                    </a:ext>
                  </a:extLst>
                </p:cNvPr>
                <p:cNvSpPr txBox="1"/>
                <p:nvPr/>
              </p:nvSpPr>
              <p:spPr>
                <a:xfrm>
                  <a:off x="10692000" y="4942706"/>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92000" y="4942706"/>
                  <a:ext cx="1152000" cy="550247"/>
                </a:xfrm>
                <a:prstGeom prst="diamond">
                  <a:avLst/>
                </a:prstGeom>
                <a:blipFill>
                  <a:blip r:embed="rId9"/>
                  <a:stretch>
                    <a:fillRect/>
                  </a:stretch>
                </a:blipFill>
                <a:ln>
                  <a:solidFill>
                    <a:schemeClr val="tx1"/>
                  </a:solidFill>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3503913C-B8BB-2547-B47C-F8B643AA3F27}"/>
                </a:ext>
              </a:extLst>
            </p:cNvPr>
            <p:cNvCxnSpPr>
              <a:cxnSpLocks/>
              <a:stCxn id="38" idx="6"/>
              <a:endCxn id="47" idx="2"/>
            </p:cNvCxnSpPr>
            <p:nvPr/>
          </p:nvCxnSpPr>
          <p:spPr>
            <a:xfrm>
              <a:off x="8674280" y="4720652"/>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EF986EA-8B34-B445-A12F-22222311F726}"/>
                </a:ext>
              </a:extLst>
            </p:cNvPr>
            <p:cNvCxnSpPr>
              <a:cxnSpLocks/>
              <a:stCxn id="50" idx="2"/>
              <a:endCxn id="47" idx="1"/>
            </p:cNvCxnSpPr>
            <p:nvPr/>
          </p:nvCxnSpPr>
          <p:spPr>
            <a:xfrm>
              <a:off x="8622261" y="4431824"/>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4ABFE4-0E09-494A-86D8-A0E138949623}"/>
                </a:ext>
              </a:extLst>
            </p:cNvPr>
            <p:cNvCxnSpPr>
              <a:cxnSpLocks/>
              <a:stCxn id="50" idx="2"/>
              <a:endCxn id="46" idx="1"/>
            </p:cNvCxnSpPr>
            <p:nvPr/>
          </p:nvCxnSpPr>
          <p:spPr>
            <a:xfrm>
              <a:off x="8622261" y="4431824"/>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0C5CFD-4F81-CF49-8311-66DAFEA913C3}"/>
                </a:ext>
              </a:extLst>
            </p:cNvPr>
            <p:cNvCxnSpPr>
              <a:cxnSpLocks/>
              <a:stCxn id="47" idx="6"/>
              <a:endCxn id="51" idx="1"/>
            </p:cNvCxnSpPr>
            <p:nvPr/>
          </p:nvCxnSpPr>
          <p:spPr>
            <a:xfrm>
              <a:off x="10471735" y="5217830"/>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8B566E-28DB-B440-B127-2A2E27130560}"/>
                </a:ext>
              </a:extLst>
            </p:cNvPr>
            <p:cNvCxnSpPr>
              <a:cxnSpLocks/>
              <a:stCxn id="46" idx="6"/>
              <a:endCxn id="51" idx="1"/>
            </p:cNvCxnSpPr>
            <p:nvPr/>
          </p:nvCxnSpPr>
          <p:spPr>
            <a:xfrm>
              <a:off x="10468003" y="4720652"/>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75CCEDAF-F479-AB47-A0A6-0D22D71BB392}"/>
                    </a:ext>
                  </a:extLst>
                </p:cNvPr>
                <p:cNvSpPr txBox="1"/>
                <p:nvPr/>
              </p:nvSpPr>
              <p:spPr>
                <a:xfrm>
                  <a:off x="7425961" y="5021309"/>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25961" y="5021309"/>
                  <a:ext cx="1391582"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DB071107-FD69-C242-A8D3-F90435535BDC}"/>
                    </a:ext>
                  </a:extLst>
                </p:cNvPr>
                <p:cNvSpPr txBox="1"/>
                <p:nvPr/>
              </p:nvSpPr>
              <p:spPr>
                <a:xfrm>
                  <a:off x="7194769" y="5517542"/>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94769" y="5517542"/>
                  <a:ext cx="1853967"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7A14C4D8-A029-4E4A-92E3-54E6C6124796}"/>
                    </a:ext>
                  </a:extLst>
                </p:cNvPr>
                <p:cNvSpPr/>
                <p:nvPr/>
              </p:nvSpPr>
              <p:spPr>
                <a:xfrm>
                  <a:off x="10559088" y="4629645"/>
                  <a:ext cx="1417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Sub>
                        <m:r>
                          <a:rPr lang="de-DE" sz="1400" b="0" i="1" smtClean="0">
                            <a:latin typeface="Cambria Math" panose="02040503050406030204" pitchFamily="18" charset="0"/>
                          </a:rPr>
                          <m:t>=</m:t>
                        </m:r>
                        <m:r>
                          <a:rPr lang="en-GB" sz="1400" i="1" smtClean="0">
                            <a:latin typeface="Cambria Math" panose="02040503050406030204" pitchFamily="18" charset="0"/>
                          </a:rPr>
                          <m:t>𝑉</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r>
                              <a:rPr lang="de-DE" sz="1400" b="0" i="1" smtClean="0">
                                <a:latin typeface="Cambria Math" panose="02040503050406030204" pitchFamily="18" charset="0"/>
                              </a:rPr>
                              <m:t>,</m:t>
                            </m:r>
                            <m:r>
                              <a:rPr lang="de-DE" sz="1400" b="0" i="1" smtClean="0">
                                <a:latin typeface="Cambria Math" panose="02040503050406030204" pitchFamily="18" charset="0"/>
                              </a:rPr>
                              <m:t>𝐶</m:t>
                            </m:r>
                            <m:r>
                              <a:rPr lang="de-DE" sz="1400" b="0" i="1" smtClean="0">
                                <a:latin typeface="Cambria Math" panose="02040503050406030204" pitchFamily="18" charset="0"/>
                              </a:rPr>
                              <m:t>,</m:t>
                            </m:r>
                            <m:r>
                              <a:rPr lang="de-DE" sz="1400" b="0" i="1" smtClean="0">
                                <a:latin typeface="Cambria Math" panose="02040503050406030204" pitchFamily="18" charset="0"/>
                              </a:rPr>
                              <m:t>𝐷</m:t>
                            </m:r>
                          </m:e>
                        </m:d>
                      </m:oMath>
                    </m:oMathPara>
                  </a14:m>
                  <a:endParaRPr lang="de-DE" sz="1400" dirty="0"/>
                </a:p>
              </p:txBody>
            </p:sp>
          </mc:Choice>
          <mc:Fallback xmlns="">
            <p:sp>
              <p:nvSpPr>
                <p:cNvPr id="69" name="Rectangle 68">
                  <a:extLst>
                    <a:ext uri="{FF2B5EF4-FFF2-40B4-BE49-F238E27FC236}">
                      <a16:creationId xmlns:a16="http://schemas.microsoft.com/office/drawing/2014/main" id="{7A14C4D8-A029-4E4A-92E3-54E6C6124796}"/>
                    </a:ext>
                  </a:extLst>
                </p:cNvPr>
                <p:cNvSpPr>
                  <a:spLocks noRot="1" noChangeAspect="1" noMove="1" noResize="1" noEditPoints="1" noAdjustHandles="1" noChangeArrowheads="1" noChangeShapeType="1" noTextEdit="1"/>
                </p:cNvSpPr>
                <p:nvPr/>
              </p:nvSpPr>
              <p:spPr>
                <a:xfrm>
                  <a:off x="10559088" y="4629645"/>
                  <a:ext cx="1417824" cy="307777"/>
                </a:xfrm>
                <a:prstGeom prst="rect">
                  <a:avLst/>
                </a:prstGeom>
                <a:blipFill>
                  <a:blip r:embed="rId12"/>
                  <a:stretch>
                    <a:fillRect b="-4000"/>
                  </a:stretch>
                </a:blipFill>
              </p:spPr>
              <p:txBody>
                <a:bodyPr/>
                <a:lstStyle/>
                <a:p>
                  <a:r>
                    <a:rPr lang="de-DE">
                      <a:noFill/>
                    </a:rPr>
                    <a:t> </a:t>
                  </a:r>
                </a:p>
              </p:txBody>
            </p:sp>
          </mc:Fallback>
        </mc:AlternateContent>
      </p:grpSp>
      <p:grpSp>
        <p:nvGrpSpPr>
          <p:cNvPr id="73" name="Group 72">
            <a:extLst>
              <a:ext uri="{FF2B5EF4-FFF2-40B4-BE49-F238E27FC236}">
                <a16:creationId xmlns:a16="http://schemas.microsoft.com/office/drawing/2014/main" id="{BAA6662A-00A1-464F-966B-606C83AC66E5}"/>
              </a:ext>
            </a:extLst>
          </p:cNvPr>
          <p:cNvGrpSpPr/>
          <p:nvPr/>
        </p:nvGrpSpPr>
        <p:grpSpPr>
          <a:xfrm>
            <a:off x="5578766" y="1667483"/>
            <a:ext cx="6265234" cy="2226416"/>
            <a:chOff x="5578766" y="1667483"/>
            <a:chExt cx="6265234" cy="2226416"/>
          </a:xfrm>
        </p:grpSpPr>
        <p:cxnSp>
          <p:nvCxnSpPr>
            <p:cNvPr id="109" name="Straight Connector 108">
              <a:extLst>
                <a:ext uri="{FF2B5EF4-FFF2-40B4-BE49-F238E27FC236}">
                  <a16:creationId xmlns:a16="http://schemas.microsoft.com/office/drawing/2014/main" id="{8745274F-42F1-E74A-AA42-69A9F7302EF3}"/>
                </a:ext>
              </a:extLst>
            </p:cNvPr>
            <p:cNvCxnSpPr>
              <a:cxnSpLocks/>
              <a:stCxn id="169" idx="3"/>
              <a:endCxn id="124" idx="1"/>
            </p:cNvCxnSpPr>
            <p:nvPr/>
          </p:nvCxnSpPr>
          <p:spPr>
            <a:xfrm flipV="1">
              <a:off x="10468003" y="2935490"/>
              <a:ext cx="223997" cy="59625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1CED8F3-D2CA-D34F-8F6C-9FB8E304F559}"/>
                    </a:ext>
                  </a:extLst>
                </p:cNvPr>
                <p:cNvSpPr txBox="1"/>
                <p:nvPr/>
              </p:nvSpPr>
              <p:spPr>
                <a:xfrm>
                  <a:off x="7873264" y="211978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10" name="TextBox 109">
                  <a:extLst>
                    <a:ext uri="{FF2B5EF4-FFF2-40B4-BE49-F238E27FC236}">
                      <a16:creationId xmlns:a16="http://schemas.microsoft.com/office/drawing/2014/main" id="{D1CED8F3-D2CA-D34F-8F6C-9FB8E304F559}"/>
                    </a:ext>
                  </a:extLst>
                </p:cNvPr>
                <p:cNvSpPr txBox="1">
                  <a:spLocks noRot="1" noChangeAspect="1" noMove="1" noResize="1" noEditPoints="1" noAdjustHandles="1" noChangeArrowheads="1" noChangeShapeType="1" noTextEdit="1"/>
                </p:cNvSpPr>
                <p:nvPr/>
              </p:nvSpPr>
              <p:spPr>
                <a:xfrm>
                  <a:off x="7873264" y="2119788"/>
                  <a:ext cx="1152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A64D9EC2-5664-9041-9F93-D0A12E476957}"/>
                    </a:ext>
                  </a:extLst>
                </p:cNvPr>
                <p:cNvSpPr txBox="1"/>
                <p:nvPr/>
              </p:nvSpPr>
              <p:spPr>
                <a:xfrm>
                  <a:off x="7876996" y="272669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A64D9EC2-5664-9041-9F93-D0A12E476957}"/>
                    </a:ext>
                  </a:extLst>
                </p:cNvPr>
                <p:cNvSpPr txBox="1">
                  <a:spLocks noRot="1" noChangeAspect="1" noMove="1" noResize="1" noEditPoints="1" noAdjustHandles="1" noChangeArrowheads="1" noChangeShapeType="1" noTextEdit="1"/>
                </p:cNvSpPr>
                <p:nvPr/>
              </p:nvSpPr>
              <p:spPr>
                <a:xfrm>
                  <a:off x="7876996" y="2726694"/>
                  <a:ext cx="115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A0EDBA-B175-F747-9826-4FCCB02AD4CB}"/>
                    </a:ext>
                  </a:extLst>
                </p:cNvPr>
                <p:cNvSpPr txBox="1"/>
                <p:nvPr/>
              </p:nvSpPr>
              <p:spPr>
                <a:xfrm>
                  <a:off x="7896736" y="333698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22A0EDBA-B175-F747-9826-4FCCB02AD4CB}"/>
                    </a:ext>
                  </a:extLst>
                </p:cNvPr>
                <p:cNvSpPr txBox="1">
                  <a:spLocks noRot="1" noChangeAspect="1" noMove="1" noResize="1" noEditPoints="1" noAdjustHandles="1" noChangeArrowheads="1" noChangeShapeType="1" noTextEdit="1"/>
                </p:cNvSpPr>
                <p:nvPr/>
              </p:nvSpPr>
              <p:spPr>
                <a:xfrm>
                  <a:off x="7896736" y="3336987"/>
                  <a:ext cx="1152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2A95AAF9-5D29-4B4A-A92E-8B6B028C8F21}"/>
                    </a:ext>
                  </a:extLst>
                </p:cNvPr>
                <p:cNvSpPr txBox="1"/>
                <p:nvPr/>
              </p:nvSpPr>
              <p:spPr>
                <a:xfrm>
                  <a:off x="10692000" y="2660366"/>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24" name="TextBox 123">
                  <a:extLst>
                    <a:ext uri="{FF2B5EF4-FFF2-40B4-BE49-F238E27FC236}">
                      <a16:creationId xmlns:a16="http://schemas.microsoft.com/office/drawing/2014/main" id="{2A95AAF9-5D29-4B4A-A92E-8B6B028C8F21}"/>
                    </a:ext>
                  </a:extLst>
                </p:cNvPr>
                <p:cNvSpPr txBox="1">
                  <a:spLocks noRot="1" noChangeAspect="1" noMove="1" noResize="1" noEditPoints="1" noAdjustHandles="1" noChangeArrowheads="1" noChangeShapeType="1" noTextEdit="1"/>
                </p:cNvSpPr>
                <p:nvPr/>
              </p:nvSpPr>
              <p:spPr>
                <a:xfrm>
                  <a:off x="10692000" y="2660366"/>
                  <a:ext cx="1152000" cy="550247"/>
                </a:xfrm>
                <a:prstGeom prst="diamond">
                  <a:avLst/>
                </a:prstGeom>
                <a:blipFill>
                  <a:blip r:embed="rId16"/>
                  <a:stretch>
                    <a:fillRect/>
                  </a:stretch>
                </a:blipFill>
                <a:ln>
                  <a:solidFill>
                    <a:schemeClr val="tx1"/>
                  </a:solidFill>
                </a:ln>
              </p:spPr>
              <p:txBody>
                <a:bodyPr/>
                <a:lstStyle/>
                <a:p>
                  <a:r>
                    <a:rPr lang="de-DE">
                      <a:noFill/>
                    </a:rPr>
                    <a:t> </a:t>
                  </a:r>
                </a:p>
              </p:txBody>
            </p:sp>
          </mc:Fallback>
        </mc:AlternateContent>
        <p:cxnSp>
          <p:nvCxnSpPr>
            <p:cNvPr id="153" name="Straight Connector 152">
              <a:extLst>
                <a:ext uri="{FF2B5EF4-FFF2-40B4-BE49-F238E27FC236}">
                  <a16:creationId xmlns:a16="http://schemas.microsoft.com/office/drawing/2014/main" id="{4D81D8D6-612D-CB46-B791-FC8D149F60F3}"/>
                </a:ext>
              </a:extLst>
            </p:cNvPr>
            <p:cNvCxnSpPr>
              <a:cxnSpLocks/>
              <a:stCxn id="168" idx="3"/>
              <a:endCxn id="124" idx="1"/>
            </p:cNvCxnSpPr>
            <p:nvPr/>
          </p:nvCxnSpPr>
          <p:spPr>
            <a:xfrm>
              <a:off x="10468003" y="2921451"/>
              <a:ext cx="223997" cy="1403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F3E68E2-F199-BA4E-84F2-2287EEB625B2}"/>
                </a:ext>
              </a:extLst>
            </p:cNvPr>
            <p:cNvCxnSpPr>
              <a:cxnSpLocks/>
              <a:stCxn id="167" idx="3"/>
              <a:endCxn id="124" idx="1"/>
            </p:cNvCxnSpPr>
            <p:nvPr/>
          </p:nvCxnSpPr>
          <p:spPr>
            <a:xfrm>
              <a:off x="10468003" y="2314545"/>
              <a:ext cx="223997" cy="62094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18CC75C2-34C0-3E43-B120-4FB425D4C0D0}"/>
                    </a:ext>
                  </a:extLst>
                </p:cNvPr>
                <p:cNvSpPr/>
                <p:nvPr/>
              </p:nvSpPr>
              <p:spPr>
                <a:xfrm>
                  <a:off x="10082562" y="2371205"/>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64" name="Rectangle 163">
                  <a:extLst>
                    <a:ext uri="{FF2B5EF4-FFF2-40B4-BE49-F238E27FC236}">
                      <a16:creationId xmlns:a16="http://schemas.microsoft.com/office/drawing/2014/main" id="{18CC75C2-34C0-3E43-B120-4FB425D4C0D0}"/>
                    </a:ext>
                  </a:extLst>
                </p:cNvPr>
                <p:cNvSpPr>
                  <a:spLocks noRot="1" noChangeAspect="1" noMove="1" noResize="1" noEditPoints="1" noAdjustHandles="1" noChangeArrowheads="1" noChangeShapeType="1" noTextEdit="1"/>
                </p:cNvSpPr>
                <p:nvPr/>
              </p:nvSpPr>
              <p:spPr>
                <a:xfrm>
                  <a:off x="10082562" y="2371205"/>
                  <a:ext cx="406009" cy="307777"/>
                </a:xfrm>
                <a:prstGeom prst="rect">
                  <a:avLst/>
                </a:prstGeom>
                <a:blipFill>
                  <a:blip r:embed="rId17"/>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9BDC68F3-44E9-374B-9A53-1C23BC46659E}"/>
                    </a:ext>
                  </a:extLst>
                </p:cNvPr>
                <p:cNvSpPr txBox="1"/>
                <p:nvPr/>
              </p:nvSpPr>
              <p:spPr>
                <a:xfrm>
                  <a:off x="9316003" y="2039421"/>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67" name="TextBox 166">
                  <a:extLst>
                    <a:ext uri="{FF2B5EF4-FFF2-40B4-BE49-F238E27FC236}">
                      <a16:creationId xmlns:a16="http://schemas.microsoft.com/office/drawing/2014/main" id="{9BDC68F3-44E9-374B-9A53-1C23BC46659E}"/>
                    </a:ext>
                  </a:extLst>
                </p:cNvPr>
                <p:cNvSpPr txBox="1">
                  <a:spLocks noRot="1" noChangeAspect="1" noMove="1" noResize="1" noEditPoints="1" noAdjustHandles="1" noChangeArrowheads="1" noChangeShapeType="1" noTextEdit="1"/>
                </p:cNvSpPr>
                <p:nvPr/>
              </p:nvSpPr>
              <p:spPr>
                <a:xfrm>
                  <a:off x="9316003" y="2039421"/>
                  <a:ext cx="1152000" cy="550247"/>
                </a:xfrm>
                <a:prstGeom prst="diamond">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FCA2059C-2616-5F4C-AC13-C25E5F550B8D}"/>
                    </a:ext>
                  </a:extLst>
                </p:cNvPr>
                <p:cNvSpPr txBox="1"/>
                <p:nvPr/>
              </p:nvSpPr>
              <p:spPr>
                <a:xfrm>
                  <a:off x="9316003" y="2646327"/>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68" name="TextBox 167">
                  <a:extLst>
                    <a:ext uri="{FF2B5EF4-FFF2-40B4-BE49-F238E27FC236}">
                      <a16:creationId xmlns:a16="http://schemas.microsoft.com/office/drawing/2014/main" id="{FCA2059C-2616-5F4C-AC13-C25E5F550B8D}"/>
                    </a:ext>
                  </a:extLst>
                </p:cNvPr>
                <p:cNvSpPr txBox="1">
                  <a:spLocks noRot="1" noChangeAspect="1" noMove="1" noResize="1" noEditPoints="1" noAdjustHandles="1" noChangeArrowheads="1" noChangeShapeType="1" noTextEdit="1"/>
                </p:cNvSpPr>
                <p:nvPr/>
              </p:nvSpPr>
              <p:spPr>
                <a:xfrm>
                  <a:off x="9316003" y="2646327"/>
                  <a:ext cx="1152000" cy="550247"/>
                </a:xfrm>
                <a:prstGeom prst="diamond">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DEEE541C-6C19-564D-A777-85E6AD3D79B6}"/>
                    </a:ext>
                  </a:extLst>
                </p:cNvPr>
                <p:cNvSpPr txBox="1"/>
                <p:nvPr/>
              </p:nvSpPr>
              <p:spPr>
                <a:xfrm>
                  <a:off x="9316003" y="325662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69" name="TextBox 168">
                  <a:extLst>
                    <a:ext uri="{FF2B5EF4-FFF2-40B4-BE49-F238E27FC236}">
                      <a16:creationId xmlns:a16="http://schemas.microsoft.com/office/drawing/2014/main" id="{DEEE541C-6C19-564D-A777-85E6AD3D79B6}"/>
                    </a:ext>
                  </a:extLst>
                </p:cNvPr>
                <p:cNvSpPr txBox="1">
                  <a:spLocks noRot="1" noChangeAspect="1" noMove="1" noResize="1" noEditPoints="1" noAdjustHandles="1" noChangeArrowheads="1" noChangeShapeType="1" noTextEdit="1"/>
                </p:cNvSpPr>
                <p:nvPr/>
              </p:nvSpPr>
              <p:spPr>
                <a:xfrm>
                  <a:off x="9316003" y="3256620"/>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170" name="Straight Connector 169">
              <a:extLst>
                <a:ext uri="{FF2B5EF4-FFF2-40B4-BE49-F238E27FC236}">
                  <a16:creationId xmlns:a16="http://schemas.microsoft.com/office/drawing/2014/main" id="{D8BF5C28-BD96-4848-A3D5-1D7B6BBB1318}"/>
                </a:ext>
              </a:extLst>
            </p:cNvPr>
            <p:cNvCxnSpPr>
              <a:cxnSpLocks/>
              <a:stCxn id="112" idx="6"/>
              <a:endCxn id="169" idx="1"/>
            </p:cNvCxnSpPr>
            <p:nvPr/>
          </p:nvCxnSpPr>
          <p:spPr>
            <a:xfrm>
              <a:off x="9048736" y="3531744"/>
              <a:ext cx="26726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DF4EB39-1CE2-7E4C-AB9F-2396CF63DF82}"/>
                </a:ext>
              </a:extLst>
            </p:cNvPr>
            <p:cNvCxnSpPr>
              <a:cxnSpLocks/>
              <a:stCxn id="111" idx="6"/>
              <a:endCxn id="168" idx="1"/>
            </p:cNvCxnSpPr>
            <p:nvPr/>
          </p:nvCxnSpPr>
          <p:spPr>
            <a:xfrm>
              <a:off x="9028996" y="2921451"/>
              <a:ext cx="28700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5A6E150-F2A0-1E4F-B9A5-452B9888F956}"/>
                </a:ext>
              </a:extLst>
            </p:cNvPr>
            <p:cNvCxnSpPr>
              <a:cxnSpLocks/>
              <a:stCxn id="110" idx="6"/>
              <a:endCxn id="167" idx="1"/>
            </p:cNvCxnSpPr>
            <p:nvPr/>
          </p:nvCxnSpPr>
          <p:spPr>
            <a:xfrm>
              <a:off x="9025264" y="2314545"/>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045276E9-87FF-0043-8B98-7BB86C45AD86}"/>
                    </a:ext>
                  </a:extLst>
                </p:cNvPr>
                <p:cNvSpPr/>
                <p:nvPr/>
              </p:nvSpPr>
              <p:spPr>
                <a:xfrm>
                  <a:off x="10082562" y="2981254"/>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73" name="Rectangle 172">
                  <a:extLst>
                    <a:ext uri="{FF2B5EF4-FFF2-40B4-BE49-F238E27FC236}">
                      <a16:creationId xmlns:a16="http://schemas.microsoft.com/office/drawing/2014/main" id="{045276E9-87FF-0043-8B98-7BB86C45AD86}"/>
                    </a:ext>
                  </a:extLst>
                </p:cNvPr>
                <p:cNvSpPr>
                  <a:spLocks noRot="1" noChangeAspect="1" noMove="1" noResize="1" noEditPoints="1" noAdjustHandles="1" noChangeArrowheads="1" noChangeShapeType="1" noTextEdit="1"/>
                </p:cNvSpPr>
                <p:nvPr/>
              </p:nvSpPr>
              <p:spPr>
                <a:xfrm>
                  <a:off x="10082562" y="2981254"/>
                  <a:ext cx="406009" cy="307777"/>
                </a:xfrm>
                <a:prstGeom prst="rect">
                  <a:avLst/>
                </a:prstGeom>
                <a:blipFill>
                  <a:blip r:embed="rId2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24F16F3F-B9C5-604D-8685-57529DA491F4}"/>
                    </a:ext>
                  </a:extLst>
                </p:cNvPr>
                <p:cNvSpPr/>
                <p:nvPr/>
              </p:nvSpPr>
              <p:spPr>
                <a:xfrm>
                  <a:off x="11101459" y="2356284"/>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74" name="Rectangle 173">
                  <a:extLst>
                    <a:ext uri="{FF2B5EF4-FFF2-40B4-BE49-F238E27FC236}">
                      <a16:creationId xmlns:a16="http://schemas.microsoft.com/office/drawing/2014/main" id="{24F16F3F-B9C5-604D-8685-57529DA491F4}"/>
                    </a:ext>
                  </a:extLst>
                </p:cNvPr>
                <p:cNvSpPr>
                  <a:spLocks noRot="1" noChangeAspect="1" noMove="1" noResize="1" noEditPoints="1" noAdjustHandles="1" noChangeArrowheads="1" noChangeShapeType="1" noTextEdit="1"/>
                </p:cNvSpPr>
                <p:nvPr/>
              </p:nvSpPr>
              <p:spPr>
                <a:xfrm>
                  <a:off x="11101459" y="2356284"/>
                  <a:ext cx="327333" cy="307777"/>
                </a:xfrm>
                <a:prstGeom prst="rect">
                  <a:avLst/>
                </a:prstGeom>
                <a:blipFill>
                  <a:blip r:embed="rId2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CD65333C-5041-F94B-A9D1-F818E40D36BC}"/>
                    </a:ext>
                  </a:extLst>
                </p:cNvPr>
                <p:cNvSpPr/>
                <p:nvPr/>
              </p:nvSpPr>
              <p:spPr>
                <a:xfrm>
                  <a:off x="10082562" y="3586122"/>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75" name="Rectangle 174">
                  <a:extLst>
                    <a:ext uri="{FF2B5EF4-FFF2-40B4-BE49-F238E27FC236}">
                      <a16:creationId xmlns:a16="http://schemas.microsoft.com/office/drawing/2014/main" id="{CD65333C-5041-F94B-A9D1-F818E40D36BC}"/>
                    </a:ext>
                  </a:extLst>
                </p:cNvPr>
                <p:cNvSpPr>
                  <a:spLocks noRot="1" noChangeAspect="1" noMove="1" noResize="1" noEditPoints="1" noAdjustHandles="1" noChangeArrowheads="1" noChangeShapeType="1" noTextEdit="1"/>
                </p:cNvSpPr>
                <p:nvPr/>
              </p:nvSpPr>
              <p:spPr>
                <a:xfrm>
                  <a:off x="10082562" y="3586122"/>
                  <a:ext cx="389466" cy="307777"/>
                </a:xfrm>
                <a:prstGeom prst="rect">
                  <a:avLst/>
                </a:prstGeom>
                <a:blipFill>
                  <a:blip r:embed="rId23"/>
                  <a:stretch>
                    <a:fillRect b="-38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7B446354-D0E3-CE43-842C-25045DDE7823}"/>
                    </a:ext>
                  </a:extLst>
                </p:cNvPr>
                <p:cNvSpPr txBox="1"/>
                <p:nvPr/>
              </p:nvSpPr>
              <p:spPr>
                <a:xfrm>
                  <a:off x="5927094" y="212377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76" name="TextBox 175">
                  <a:extLst>
                    <a:ext uri="{FF2B5EF4-FFF2-40B4-BE49-F238E27FC236}">
                      <a16:creationId xmlns:a16="http://schemas.microsoft.com/office/drawing/2014/main" id="{7B446354-D0E3-CE43-842C-25045DDE7823}"/>
                    </a:ext>
                  </a:extLst>
                </p:cNvPr>
                <p:cNvSpPr txBox="1">
                  <a:spLocks noRot="1" noChangeAspect="1" noMove="1" noResize="1" noEditPoints="1" noAdjustHandles="1" noChangeArrowheads="1" noChangeShapeType="1" noTextEdit="1"/>
                </p:cNvSpPr>
                <p:nvPr/>
              </p:nvSpPr>
              <p:spPr>
                <a:xfrm>
                  <a:off x="5927094" y="2123778"/>
                  <a:ext cx="1152000" cy="389513"/>
                </a:xfrm>
                <a:prstGeom prst="ellipse">
                  <a:avLst/>
                </a:prstGeom>
                <a:blipFill>
                  <a:blip r:embed="rId24"/>
                  <a:stretch>
                    <a:fillRect b="-6061"/>
                  </a:stretch>
                </a:blipFill>
                <a:ln>
                  <a:solidFill>
                    <a:schemeClr val="tx1"/>
                  </a:solidFill>
                </a:ln>
              </p:spPr>
              <p:txBody>
                <a:bodyPr/>
                <a:lstStyle/>
                <a:p>
                  <a:r>
                    <a:rPr lang="de-DE">
                      <a:noFill/>
                    </a:rPr>
                    <a:t> </a:t>
                  </a:r>
                </a:p>
              </p:txBody>
            </p:sp>
          </mc:Fallback>
        </mc:AlternateContent>
        <p:cxnSp>
          <p:nvCxnSpPr>
            <p:cNvPr id="178" name="Straight Connector 177">
              <a:extLst>
                <a:ext uri="{FF2B5EF4-FFF2-40B4-BE49-F238E27FC236}">
                  <a16:creationId xmlns:a16="http://schemas.microsoft.com/office/drawing/2014/main" id="{8CDFF9A8-A7EB-7844-A543-6932D56197D6}"/>
                </a:ext>
              </a:extLst>
            </p:cNvPr>
            <p:cNvCxnSpPr>
              <a:cxnSpLocks/>
              <a:stCxn id="186" idx="6"/>
              <a:endCxn id="112" idx="2"/>
            </p:cNvCxnSpPr>
            <p:nvPr/>
          </p:nvCxnSpPr>
          <p:spPr>
            <a:xfrm>
              <a:off x="7201540" y="2925262"/>
              <a:ext cx="695196" cy="60648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FBF8528-D857-2A45-B276-50B7AF7174CB}"/>
                </a:ext>
              </a:extLst>
            </p:cNvPr>
            <p:cNvCxnSpPr>
              <a:cxnSpLocks/>
              <a:stCxn id="187" idx="6"/>
              <a:endCxn id="112" idx="2"/>
            </p:cNvCxnSpPr>
            <p:nvPr/>
          </p:nvCxnSpPr>
          <p:spPr>
            <a:xfrm flipV="1">
              <a:off x="7432733" y="3531744"/>
              <a:ext cx="464003" cy="488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7B47F91-B1DD-CE41-8CC4-77B2EBB6BF2A}"/>
                </a:ext>
              </a:extLst>
            </p:cNvPr>
            <p:cNvCxnSpPr>
              <a:cxnSpLocks/>
              <a:stCxn id="176" idx="6"/>
              <a:endCxn id="110" idx="2"/>
            </p:cNvCxnSpPr>
            <p:nvPr/>
          </p:nvCxnSpPr>
          <p:spPr>
            <a:xfrm flipV="1">
              <a:off x="7079094" y="2314545"/>
              <a:ext cx="794170" cy="399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0EF5016-0BF5-054E-8480-C088F6A59F56}"/>
                </a:ext>
              </a:extLst>
            </p:cNvPr>
            <p:cNvCxnSpPr>
              <a:cxnSpLocks/>
              <a:stCxn id="182" idx="2"/>
              <a:endCxn id="112" idx="2"/>
            </p:cNvCxnSpPr>
            <p:nvPr/>
          </p:nvCxnSpPr>
          <p:spPr>
            <a:xfrm>
              <a:off x="7006259" y="1944482"/>
              <a:ext cx="890477" cy="158726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9751DDA4-4889-1C48-BF19-BA68B4F309CD}"/>
                    </a:ext>
                  </a:extLst>
                </p:cNvPr>
                <p:cNvSpPr txBox="1"/>
                <p:nvPr/>
              </p:nvSpPr>
              <p:spPr>
                <a:xfrm>
                  <a:off x="6390978" y="1667483"/>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82" name="TextBox 181">
                  <a:extLst>
                    <a:ext uri="{FF2B5EF4-FFF2-40B4-BE49-F238E27FC236}">
                      <a16:creationId xmlns:a16="http://schemas.microsoft.com/office/drawing/2014/main" id="{9751DDA4-4889-1C48-BF19-BA68B4F309CD}"/>
                    </a:ext>
                  </a:extLst>
                </p:cNvPr>
                <p:cNvSpPr txBox="1">
                  <a:spLocks noRot="1" noChangeAspect="1" noMove="1" noResize="1" noEditPoints="1" noAdjustHandles="1" noChangeArrowheads="1" noChangeShapeType="1" noTextEdit="1"/>
                </p:cNvSpPr>
                <p:nvPr/>
              </p:nvSpPr>
              <p:spPr>
                <a:xfrm>
                  <a:off x="6390978" y="1667483"/>
                  <a:ext cx="1230561" cy="276999"/>
                </a:xfrm>
                <a:prstGeom prst="rect">
                  <a:avLst/>
                </a:prstGeom>
                <a:blipFill>
                  <a:blip r:embed="rId25"/>
                  <a:stretch>
                    <a:fillRect l="-5051" r="-4040" b="-25000"/>
                  </a:stretch>
                </a:blipFill>
                <a:ln>
                  <a:solidFill>
                    <a:schemeClr val="tx1"/>
                  </a:solidFill>
                </a:ln>
              </p:spPr>
              <p:txBody>
                <a:bodyPr/>
                <a:lstStyle/>
                <a:p>
                  <a:r>
                    <a:rPr lang="de-DE">
                      <a:noFill/>
                    </a:rPr>
                    <a:t> </a:t>
                  </a:r>
                </a:p>
              </p:txBody>
            </p:sp>
          </mc:Fallback>
        </mc:AlternateContent>
        <p:cxnSp>
          <p:nvCxnSpPr>
            <p:cNvPr id="183" name="Straight Connector 182">
              <a:extLst>
                <a:ext uri="{FF2B5EF4-FFF2-40B4-BE49-F238E27FC236}">
                  <a16:creationId xmlns:a16="http://schemas.microsoft.com/office/drawing/2014/main" id="{32691A90-B28E-1747-B821-FAB5BBD35685}"/>
                </a:ext>
              </a:extLst>
            </p:cNvPr>
            <p:cNvCxnSpPr>
              <a:cxnSpLocks/>
              <a:stCxn id="176" idx="6"/>
              <a:endCxn id="111" idx="2"/>
            </p:cNvCxnSpPr>
            <p:nvPr/>
          </p:nvCxnSpPr>
          <p:spPr>
            <a:xfrm>
              <a:off x="7079094" y="2318535"/>
              <a:ext cx="797902" cy="60291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05A4CEF-D7E9-F544-8415-C5CDA8392B60}"/>
                </a:ext>
              </a:extLst>
            </p:cNvPr>
            <p:cNvCxnSpPr>
              <a:cxnSpLocks/>
              <a:stCxn id="182" idx="2"/>
              <a:endCxn id="111" idx="2"/>
            </p:cNvCxnSpPr>
            <p:nvPr/>
          </p:nvCxnSpPr>
          <p:spPr>
            <a:xfrm>
              <a:off x="7006259" y="1944482"/>
              <a:ext cx="870737" cy="9769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A9DA9B7-A9BE-2E4A-83C7-DB15E44DC01E}"/>
                </a:ext>
              </a:extLst>
            </p:cNvPr>
            <p:cNvCxnSpPr>
              <a:cxnSpLocks/>
              <a:stCxn id="182" idx="2"/>
              <a:endCxn id="110" idx="2"/>
            </p:cNvCxnSpPr>
            <p:nvPr/>
          </p:nvCxnSpPr>
          <p:spPr>
            <a:xfrm>
              <a:off x="7006259" y="1944482"/>
              <a:ext cx="867005" cy="37006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5709E198-5E43-BA48-9ED7-8E66A4E2ACFE}"/>
                    </a:ext>
                  </a:extLst>
                </p:cNvPr>
                <p:cNvSpPr txBox="1"/>
                <p:nvPr/>
              </p:nvSpPr>
              <p:spPr>
                <a:xfrm>
                  <a:off x="5809958" y="2730505"/>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86" name="TextBox 185">
                  <a:extLst>
                    <a:ext uri="{FF2B5EF4-FFF2-40B4-BE49-F238E27FC236}">
                      <a16:creationId xmlns:a16="http://schemas.microsoft.com/office/drawing/2014/main" id="{5709E198-5E43-BA48-9ED7-8E66A4E2ACFE}"/>
                    </a:ext>
                  </a:extLst>
                </p:cNvPr>
                <p:cNvSpPr txBox="1">
                  <a:spLocks noRot="1" noChangeAspect="1" noMove="1" noResize="1" noEditPoints="1" noAdjustHandles="1" noChangeArrowheads="1" noChangeShapeType="1" noTextEdit="1"/>
                </p:cNvSpPr>
                <p:nvPr/>
              </p:nvSpPr>
              <p:spPr>
                <a:xfrm>
                  <a:off x="5809958" y="2730505"/>
                  <a:ext cx="1391582" cy="389513"/>
                </a:xfrm>
                <a:prstGeom prst="ellipse">
                  <a:avLst/>
                </a:prstGeom>
                <a:blipFill>
                  <a:blip r:embed="rId26"/>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9C90A4A0-0974-1745-8A12-182A0307765F}"/>
                    </a:ext>
                  </a:extLst>
                </p:cNvPr>
                <p:cNvSpPr txBox="1"/>
                <p:nvPr/>
              </p:nvSpPr>
              <p:spPr>
                <a:xfrm>
                  <a:off x="5578766" y="3341868"/>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87" name="TextBox 186">
                  <a:extLst>
                    <a:ext uri="{FF2B5EF4-FFF2-40B4-BE49-F238E27FC236}">
                      <a16:creationId xmlns:a16="http://schemas.microsoft.com/office/drawing/2014/main" id="{9C90A4A0-0974-1745-8A12-182A0307765F}"/>
                    </a:ext>
                  </a:extLst>
                </p:cNvPr>
                <p:cNvSpPr txBox="1">
                  <a:spLocks noRot="1" noChangeAspect="1" noMove="1" noResize="1" noEditPoints="1" noAdjustHandles="1" noChangeArrowheads="1" noChangeShapeType="1" noTextEdit="1"/>
                </p:cNvSpPr>
                <p:nvPr/>
              </p:nvSpPr>
              <p:spPr>
                <a:xfrm>
                  <a:off x="5578766" y="3341868"/>
                  <a:ext cx="1853967"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grpSp>
      <p:sp>
        <p:nvSpPr>
          <p:cNvPr id="188" name="Rounded Rectangle 187">
            <a:extLst>
              <a:ext uri="{FF2B5EF4-FFF2-40B4-BE49-F238E27FC236}">
                <a16:creationId xmlns:a16="http://schemas.microsoft.com/office/drawing/2014/main" id="{53A55CE3-3C20-A647-B7B9-4C471D04CCE3}"/>
              </a:ext>
            </a:extLst>
          </p:cNvPr>
          <p:cNvSpPr/>
          <p:nvPr/>
        </p:nvSpPr>
        <p:spPr>
          <a:xfrm>
            <a:off x="10278456" y="4525895"/>
            <a:ext cx="845543" cy="1380019"/>
          </a:xfrm>
          <a:prstGeom prst="roundRect">
            <a:avLst>
              <a:gd name="adj" fmla="val 36384"/>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9" name="Rounded Rectangle 188">
            <a:extLst>
              <a:ext uri="{FF2B5EF4-FFF2-40B4-BE49-F238E27FC236}">
                <a16:creationId xmlns:a16="http://schemas.microsoft.com/office/drawing/2014/main" id="{4D0BF8F7-31CB-174D-9A4C-07AF4E5FD84C}"/>
              </a:ext>
            </a:extLst>
          </p:cNvPr>
          <p:cNvSpPr/>
          <p:nvPr/>
        </p:nvSpPr>
        <p:spPr>
          <a:xfrm>
            <a:off x="8904122" y="1944482"/>
            <a:ext cx="2197337" cy="1988697"/>
          </a:xfrm>
          <a:prstGeom prst="roundRect">
            <a:avLst>
              <a:gd name="adj" fmla="val 15703"/>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0" name="Straight Connector 189">
            <a:extLst>
              <a:ext uri="{FF2B5EF4-FFF2-40B4-BE49-F238E27FC236}">
                <a16:creationId xmlns:a16="http://schemas.microsoft.com/office/drawing/2014/main" id="{739E2172-6AE7-9747-8DEA-12EBF9F5D303}"/>
              </a:ext>
            </a:extLst>
          </p:cNvPr>
          <p:cNvCxnSpPr>
            <a:cxnSpLocks/>
          </p:cNvCxnSpPr>
          <p:nvPr/>
        </p:nvCxnSpPr>
        <p:spPr>
          <a:xfrm flipH="1" flipV="1">
            <a:off x="8979408" y="3821767"/>
            <a:ext cx="1420368" cy="203039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A6E01B0-5BFD-1A4E-B64E-CEAA81CF7647}"/>
              </a:ext>
            </a:extLst>
          </p:cNvPr>
          <p:cNvCxnSpPr>
            <a:cxnSpLocks/>
          </p:cNvCxnSpPr>
          <p:nvPr/>
        </p:nvCxnSpPr>
        <p:spPr>
          <a:xfrm flipH="1" flipV="1">
            <a:off x="11101459" y="3651504"/>
            <a:ext cx="22540" cy="114150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00217C3-1062-ED42-9EE3-E7F14149F007}"/>
                  </a:ext>
                </a:extLst>
              </p:cNvPr>
              <p:cNvSpPr/>
              <p:nvPr/>
            </p:nvSpPr>
            <p:spPr>
              <a:xfrm>
                <a:off x="3479953" y="6167566"/>
                <a:ext cx="5499455" cy="52322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de-DE" sz="1400" dirty="0"/>
                  <a:t>(*) Um Verwechslung mit dem Symbol </a:t>
                </a:r>
                <a14:m>
                  <m:oMath xmlns:m="http://schemas.openxmlformats.org/officeDocument/2006/math">
                    <m:r>
                      <a:rPr lang="de-DE" sz="1400" i="1" smtClean="0">
                        <a:latin typeface="Cambria Math" panose="02040503050406030204" pitchFamily="18" charset="0"/>
                      </a:rPr>
                      <m:t>𝐹</m:t>
                    </m:r>
                  </m:oMath>
                </a14:m>
                <a:r>
                  <a:rPr lang="de-DE" sz="1400" dirty="0"/>
                  <a:t> für Faktormodelle zu vermeiden, wechseln wir zu </a:t>
                </a:r>
                <a14:m>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a14:m>
                <a:r>
                  <a:rPr lang="de-DE" sz="1400" dirty="0"/>
                  <a:t> als Symbol für die Kombinationsfunktion</a:t>
                </a:r>
              </a:p>
            </p:txBody>
          </p:sp>
        </mc:Choice>
        <mc:Fallback xmlns="">
          <p:sp>
            <p:nvSpPr>
              <p:cNvPr id="7" name="Rectangle 6">
                <a:extLst>
                  <a:ext uri="{FF2B5EF4-FFF2-40B4-BE49-F238E27FC236}">
                    <a16:creationId xmlns:a16="http://schemas.microsoft.com/office/drawing/2014/main" id="{800217C3-1062-ED42-9EE3-E7F14149F007}"/>
                  </a:ext>
                </a:extLst>
              </p:cNvPr>
              <p:cNvSpPr>
                <a:spLocks noRot="1" noChangeAspect="1" noMove="1" noResize="1" noEditPoints="1" noAdjustHandles="1" noChangeArrowheads="1" noChangeShapeType="1" noTextEdit="1"/>
              </p:cNvSpPr>
              <p:nvPr/>
            </p:nvSpPr>
            <p:spPr>
              <a:xfrm>
                <a:off x="3479953" y="6167566"/>
                <a:ext cx="5499455" cy="523220"/>
              </a:xfrm>
              <a:prstGeom prst="rect">
                <a:avLst/>
              </a:prstGeom>
              <a:blipFill>
                <a:blip r:embed="rId28"/>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2625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Nutzenfaktoren und Mengen von Nutzenvariablen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359998" y="1665066"/>
                <a:ext cx="6091200" cy="4240848"/>
              </a:xfrm>
            </p:spPr>
            <p:txBody>
              <a:bodyPr>
                <a:normAutofit/>
              </a:bodyPr>
              <a:lstStyle/>
              <a:p>
                <a:r>
                  <a:rPr lang="de-DE" dirty="0"/>
                  <a:t>Nutzenfunktion möglicherweise </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𝑚</m:t>
                              </m:r>
                            </m:sub>
                          </m:sSub>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𝐹</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e>
                          </m:d>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𝑚</m:t>
                                  </m:r>
                                </m:sub>
                              </m:sSub>
                            </m:e>
                          </m:d>
                        </m:e>
                      </m:d>
                    </m:oMath>
                  </m:oMathPara>
                </a14:m>
                <a:endParaRPr lang="de-DE" dirty="0"/>
              </a:p>
              <a:p>
                <a:pPr lvl="1"/>
                <a:r>
                  <a:rPr lang="de-DE" dirty="0"/>
                  <a:t>Einzelne Funktionen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𝑢</m:t>
                            </m:r>
                          </m:sub>
                        </m:sSub>
                      </m:e>
                    </m:d>
                  </m:oMath>
                </a14:m>
                <a:endParaRPr lang="de-DE" dirty="0"/>
              </a:p>
              <a:p>
                <a:pPr lvl="1"/>
                <a:r>
                  <a:rPr lang="de-DE" dirty="0"/>
                  <a:t>Kombinationsfunktion </a:t>
                </a:r>
                <a14:m>
                  <m:oMath xmlns:m="http://schemas.openxmlformats.org/officeDocument/2006/math">
                    <m:r>
                      <a:rPr lang="de-DE" i="1">
                        <a:latin typeface="Cambria Math" panose="02040503050406030204" pitchFamily="18" charset="0"/>
                        <a:ea typeface="Cambria Math" panose="02040503050406030204" pitchFamily="18" charset="0"/>
                      </a:rPr>
                      <m:t>𝐹</m:t>
                    </m:r>
                    <m:r>
                      <a:rPr lang="de-DE">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Ξ</m:t>
                    </m:r>
                  </m:oMath>
                </a14:m>
                <a:r>
                  <a:rPr lang="de-DE" dirty="0"/>
                  <a:t> </a:t>
                </a:r>
                <a:r>
                  <a:rPr lang="de-DE" dirty="0">
                    <a:solidFill>
                      <a:srgbClr val="FFC000"/>
                    </a:solidFill>
                  </a:rPr>
                  <a:t>(*)</a:t>
                </a:r>
              </a:p>
              <a:p>
                <a:r>
                  <a:rPr lang="de-DE" dirty="0"/>
                  <a:t>Im PGM: Nutzenvariablen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𝑈</m:t>
                        </m:r>
                      </m:e>
                      <m:sub>
                        <m:r>
                          <a:rPr lang="de-DE" i="1">
                            <a:latin typeface="Cambria Math" panose="02040503050406030204" pitchFamily="18" charset="0"/>
                          </a:rPr>
                          <m:t>𝑢</m:t>
                        </m:r>
                      </m:sub>
                    </m:sSub>
                  </m:oMath>
                </a14:m>
                <a:r>
                  <a:rPr lang="de-DE" dirty="0"/>
                  <a:t> für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𝑢</m:t>
                            </m:r>
                          </m:sub>
                        </m:sSub>
                      </m:e>
                    </m:d>
                  </m:oMath>
                </a14:m>
                <a:r>
                  <a:rPr lang="de-DE" dirty="0"/>
                  <a:t> </a:t>
                </a:r>
              </a:p>
              <a:p>
                <a:pPr lvl="1"/>
                <a:r>
                  <a:rPr lang="de-DE" dirty="0"/>
                  <a:t>Ein </a:t>
                </a:r>
                <a14:m>
                  <m:oMath xmlns:m="http://schemas.openxmlformats.org/officeDocument/2006/math">
                    <m:r>
                      <a:rPr lang="de-DE" i="1">
                        <a:latin typeface="Cambria Math" panose="02040503050406030204" pitchFamily="18" charset="0"/>
                      </a:rPr>
                      <m:t>𝑈</m:t>
                    </m:r>
                  </m:oMath>
                </a14:m>
                <a:r>
                  <a:rPr lang="de-DE" dirty="0"/>
                  <a:t> für Gesamtnutzen</a:t>
                </a:r>
              </a:p>
              <a:p>
                <a:pPr lvl="1"/>
                <a:r>
                  <a:rPr lang="de-DE" dirty="0"/>
                  <a:t>Im Faktorgraph Faktorknoten </a:t>
                </a:r>
                <a:br>
                  <a:rPr lang="de-DE" dirty="0"/>
                </a:br>
                <a:r>
                  <a:rPr lang="de-DE" dirty="0"/>
                  <a:t>für die einzelnen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𝑢</m:t>
                            </m:r>
                          </m:sub>
                        </m:sSub>
                      </m:e>
                    </m:d>
                  </m:oMath>
                </a14:m>
                <a:endParaRPr lang="de-DE" dirty="0"/>
              </a:p>
              <a:p>
                <a:pPr lvl="2"/>
                <a:r>
                  <a:rPr lang="de-DE" dirty="0"/>
                  <a:t>Ursprüngliches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𝑈</m:t>
                        </m:r>
                      </m:sub>
                    </m:sSub>
                  </m:oMath>
                </a14:m>
                <a:r>
                  <a:rPr lang="de-DE" dirty="0"/>
                  <a:t> dann die </a:t>
                </a:r>
                <a:br>
                  <a:rPr lang="de-DE" dirty="0"/>
                </a:br>
                <a:r>
                  <a:rPr lang="de-DE" dirty="0"/>
                  <a:t>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r>
                  <a:rPr lang="de-DE" dirty="0"/>
                  <a:t>, i.e.,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r>
                      <a:rPr lang="de-DE" b="0" i="1" smtClean="0">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Ξ</m:t>
                    </m:r>
                  </m:oMath>
                </a14:m>
                <a:endParaRPr lang="de-DE" dirty="0"/>
              </a:p>
              <a:p>
                <a:pPr lvl="1"/>
                <a:r>
                  <a:rPr lang="de-DE" dirty="0"/>
                  <a:t>Menge von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𝑢</m:t>
                            </m:r>
                          </m:sub>
                        </m:sSub>
                      </m:e>
                    </m:d>
                  </m:oMath>
                </a14:m>
                <a:r>
                  <a:rPr lang="de-DE" dirty="0"/>
                  <a:t> über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r>
                  <a:rPr lang="de-DE" dirty="0"/>
                  <a:t> immer </a:t>
                </a:r>
                <a:br>
                  <a:rPr lang="de-DE" dirty="0"/>
                </a:br>
                <a:r>
                  <a:rPr lang="de-DE" dirty="0"/>
                  <a:t>in ein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𝑈</m:t>
                        </m:r>
                      </m:sub>
                    </m:sSub>
                  </m:oMath>
                </a14:m>
                <a:r>
                  <a:rPr lang="de-DE" dirty="0"/>
                  <a:t> überführbar</a:t>
                </a:r>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359998" y="1665066"/>
                <a:ext cx="6091200" cy="4240848"/>
              </a:xfrm>
              <a:blipFill>
                <a:blip r:embed="rId3"/>
                <a:stretch>
                  <a:fillRect l="-2703" t="-2687" b="-59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55</a:t>
            </a:fld>
            <a:endParaRPr lang="de-DE" dirty="0"/>
          </a:p>
        </p:txBody>
      </p:sp>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p:grpSp>
        <p:nvGrpSpPr>
          <p:cNvPr id="70" name="Group 69">
            <a:extLst>
              <a:ext uri="{FF2B5EF4-FFF2-40B4-BE49-F238E27FC236}">
                <a16:creationId xmlns:a16="http://schemas.microsoft.com/office/drawing/2014/main" id="{231CE6C7-FDA1-7944-9887-A090BA2B307A}"/>
              </a:ext>
            </a:extLst>
          </p:cNvPr>
          <p:cNvGrpSpPr/>
          <p:nvPr/>
        </p:nvGrpSpPr>
        <p:grpSpPr>
          <a:xfrm>
            <a:off x="5578766" y="1667483"/>
            <a:ext cx="6265234" cy="2226416"/>
            <a:chOff x="5578766" y="1667483"/>
            <a:chExt cx="6265234" cy="2226416"/>
          </a:xfrm>
        </p:grpSpPr>
        <p:cxnSp>
          <p:nvCxnSpPr>
            <p:cNvPr id="71" name="Straight Connector 70">
              <a:extLst>
                <a:ext uri="{FF2B5EF4-FFF2-40B4-BE49-F238E27FC236}">
                  <a16:creationId xmlns:a16="http://schemas.microsoft.com/office/drawing/2014/main" id="{D3E7FCDC-A61D-C445-927B-6A5F98473EB6}"/>
                </a:ext>
              </a:extLst>
            </p:cNvPr>
            <p:cNvCxnSpPr>
              <a:cxnSpLocks/>
              <a:stCxn id="87" idx="3"/>
              <a:endCxn id="75" idx="1"/>
            </p:cNvCxnSpPr>
            <p:nvPr/>
          </p:nvCxnSpPr>
          <p:spPr>
            <a:xfrm flipV="1">
              <a:off x="10468003" y="2935490"/>
              <a:ext cx="223997" cy="59625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76660A9-531F-6A4B-9239-60BB67B28918}"/>
                    </a:ext>
                  </a:extLst>
                </p:cNvPr>
                <p:cNvSpPr txBox="1"/>
                <p:nvPr/>
              </p:nvSpPr>
              <p:spPr>
                <a:xfrm>
                  <a:off x="7873264" y="211978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10" name="TextBox 109">
                  <a:extLst>
                    <a:ext uri="{FF2B5EF4-FFF2-40B4-BE49-F238E27FC236}">
                      <a16:creationId xmlns:a16="http://schemas.microsoft.com/office/drawing/2014/main" id="{D1CED8F3-D2CA-D34F-8F6C-9FB8E304F559}"/>
                    </a:ext>
                  </a:extLst>
                </p:cNvPr>
                <p:cNvSpPr txBox="1">
                  <a:spLocks noRot="1" noChangeAspect="1" noMove="1" noResize="1" noEditPoints="1" noAdjustHandles="1" noChangeArrowheads="1" noChangeShapeType="1" noTextEdit="1"/>
                </p:cNvSpPr>
                <p:nvPr/>
              </p:nvSpPr>
              <p:spPr>
                <a:xfrm>
                  <a:off x="7873264" y="2119788"/>
                  <a:ext cx="1152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C698EB3-484C-274C-BF2F-246C6FA527FB}"/>
                    </a:ext>
                  </a:extLst>
                </p:cNvPr>
                <p:cNvSpPr txBox="1"/>
                <p:nvPr/>
              </p:nvSpPr>
              <p:spPr>
                <a:xfrm>
                  <a:off x="7876996" y="272669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A64D9EC2-5664-9041-9F93-D0A12E476957}"/>
                    </a:ext>
                  </a:extLst>
                </p:cNvPr>
                <p:cNvSpPr txBox="1">
                  <a:spLocks noRot="1" noChangeAspect="1" noMove="1" noResize="1" noEditPoints="1" noAdjustHandles="1" noChangeArrowheads="1" noChangeShapeType="1" noTextEdit="1"/>
                </p:cNvSpPr>
                <p:nvPr/>
              </p:nvSpPr>
              <p:spPr>
                <a:xfrm>
                  <a:off x="7876996" y="2726694"/>
                  <a:ext cx="115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C5DD08E1-8FF4-2541-AF0F-431741A8FB72}"/>
                    </a:ext>
                  </a:extLst>
                </p:cNvPr>
                <p:cNvSpPr txBox="1"/>
                <p:nvPr/>
              </p:nvSpPr>
              <p:spPr>
                <a:xfrm>
                  <a:off x="7896736" y="333698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22A0EDBA-B175-F747-9826-4FCCB02AD4CB}"/>
                    </a:ext>
                  </a:extLst>
                </p:cNvPr>
                <p:cNvSpPr txBox="1">
                  <a:spLocks noRot="1" noChangeAspect="1" noMove="1" noResize="1" noEditPoints="1" noAdjustHandles="1" noChangeArrowheads="1" noChangeShapeType="1" noTextEdit="1"/>
                </p:cNvSpPr>
                <p:nvPr/>
              </p:nvSpPr>
              <p:spPr>
                <a:xfrm>
                  <a:off x="7896736" y="3336987"/>
                  <a:ext cx="1152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166BEB2-ECBC-CF40-9358-86DB8B664BF2}"/>
                    </a:ext>
                  </a:extLst>
                </p:cNvPr>
                <p:cNvSpPr txBox="1"/>
                <p:nvPr/>
              </p:nvSpPr>
              <p:spPr>
                <a:xfrm>
                  <a:off x="10692000" y="2660366"/>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75" name="TextBox 74">
                  <a:extLst>
                    <a:ext uri="{FF2B5EF4-FFF2-40B4-BE49-F238E27FC236}">
                      <a16:creationId xmlns:a16="http://schemas.microsoft.com/office/drawing/2014/main" id="{F166BEB2-ECBC-CF40-9358-86DB8B664BF2}"/>
                    </a:ext>
                  </a:extLst>
                </p:cNvPr>
                <p:cNvSpPr txBox="1">
                  <a:spLocks noRot="1" noChangeAspect="1" noMove="1" noResize="1" noEditPoints="1" noAdjustHandles="1" noChangeArrowheads="1" noChangeShapeType="1" noTextEdit="1"/>
                </p:cNvSpPr>
                <p:nvPr/>
              </p:nvSpPr>
              <p:spPr>
                <a:xfrm>
                  <a:off x="10692000" y="2660366"/>
                  <a:ext cx="1152000" cy="550247"/>
                </a:xfrm>
                <a:prstGeom prst="diamond">
                  <a:avLst/>
                </a:prstGeom>
                <a:blipFill>
                  <a:blip r:embed="rId16"/>
                  <a:stretch>
                    <a:fillRect/>
                  </a:stretch>
                </a:blipFill>
                <a:ln>
                  <a:solidFill>
                    <a:schemeClr val="tx1"/>
                  </a:solidFill>
                </a:ln>
              </p:spPr>
              <p:txBody>
                <a:bodyPr/>
                <a:lstStyle/>
                <a:p>
                  <a:r>
                    <a:rPr lang="de-DE">
                      <a:noFill/>
                    </a:rPr>
                    <a:t> </a:t>
                  </a:r>
                </a:p>
              </p:txBody>
            </p:sp>
          </mc:Fallback>
        </mc:AlternateContent>
        <p:cxnSp>
          <p:nvCxnSpPr>
            <p:cNvPr id="76" name="Straight Connector 75">
              <a:extLst>
                <a:ext uri="{FF2B5EF4-FFF2-40B4-BE49-F238E27FC236}">
                  <a16:creationId xmlns:a16="http://schemas.microsoft.com/office/drawing/2014/main" id="{2ABDDFA0-260A-484C-9A88-49D7908845AA}"/>
                </a:ext>
              </a:extLst>
            </p:cNvPr>
            <p:cNvCxnSpPr>
              <a:cxnSpLocks/>
              <a:stCxn id="86" idx="3"/>
              <a:endCxn id="75" idx="1"/>
            </p:cNvCxnSpPr>
            <p:nvPr/>
          </p:nvCxnSpPr>
          <p:spPr>
            <a:xfrm>
              <a:off x="10468003" y="2921451"/>
              <a:ext cx="223997" cy="1403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B0CD8AE-4BA5-574D-BAC6-CFE0D4A9B24D}"/>
                </a:ext>
              </a:extLst>
            </p:cNvPr>
            <p:cNvCxnSpPr>
              <a:cxnSpLocks/>
              <a:stCxn id="85" idx="3"/>
              <a:endCxn id="75" idx="1"/>
            </p:cNvCxnSpPr>
            <p:nvPr/>
          </p:nvCxnSpPr>
          <p:spPr>
            <a:xfrm>
              <a:off x="10468003" y="2314545"/>
              <a:ext cx="223997" cy="62094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0AD46933-8FF9-DF42-8116-8CA1B911D4C8}"/>
                    </a:ext>
                  </a:extLst>
                </p:cNvPr>
                <p:cNvSpPr/>
                <p:nvPr/>
              </p:nvSpPr>
              <p:spPr>
                <a:xfrm>
                  <a:off x="10082562" y="2371205"/>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64" name="Rectangle 163">
                  <a:extLst>
                    <a:ext uri="{FF2B5EF4-FFF2-40B4-BE49-F238E27FC236}">
                      <a16:creationId xmlns:a16="http://schemas.microsoft.com/office/drawing/2014/main" id="{18CC75C2-34C0-3E43-B120-4FB425D4C0D0}"/>
                    </a:ext>
                  </a:extLst>
                </p:cNvPr>
                <p:cNvSpPr>
                  <a:spLocks noRot="1" noChangeAspect="1" noMove="1" noResize="1" noEditPoints="1" noAdjustHandles="1" noChangeArrowheads="1" noChangeShapeType="1" noTextEdit="1"/>
                </p:cNvSpPr>
                <p:nvPr/>
              </p:nvSpPr>
              <p:spPr>
                <a:xfrm>
                  <a:off x="10082562" y="2371205"/>
                  <a:ext cx="406009" cy="307777"/>
                </a:xfrm>
                <a:prstGeom prst="rect">
                  <a:avLst/>
                </a:prstGeom>
                <a:blipFill>
                  <a:blip r:embed="rId17"/>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7E98EE8-939D-1342-A057-87C91E8F0D64}"/>
                    </a:ext>
                  </a:extLst>
                </p:cNvPr>
                <p:cNvSpPr txBox="1"/>
                <p:nvPr/>
              </p:nvSpPr>
              <p:spPr>
                <a:xfrm>
                  <a:off x="9316003" y="2039421"/>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67" name="TextBox 166">
                  <a:extLst>
                    <a:ext uri="{FF2B5EF4-FFF2-40B4-BE49-F238E27FC236}">
                      <a16:creationId xmlns:a16="http://schemas.microsoft.com/office/drawing/2014/main" id="{9BDC68F3-44E9-374B-9A53-1C23BC46659E}"/>
                    </a:ext>
                  </a:extLst>
                </p:cNvPr>
                <p:cNvSpPr txBox="1">
                  <a:spLocks noRot="1" noChangeAspect="1" noMove="1" noResize="1" noEditPoints="1" noAdjustHandles="1" noChangeArrowheads="1" noChangeShapeType="1" noTextEdit="1"/>
                </p:cNvSpPr>
                <p:nvPr/>
              </p:nvSpPr>
              <p:spPr>
                <a:xfrm>
                  <a:off x="9316003" y="2039421"/>
                  <a:ext cx="1152000" cy="550247"/>
                </a:xfrm>
                <a:prstGeom prst="diamond">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2F936DB-7AC2-854C-9AF4-9A5492797C07}"/>
                    </a:ext>
                  </a:extLst>
                </p:cNvPr>
                <p:cNvSpPr txBox="1"/>
                <p:nvPr/>
              </p:nvSpPr>
              <p:spPr>
                <a:xfrm>
                  <a:off x="9316003" y="2646327"/>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68" name="TextBox 167">
                  <a:extLst>
                    <a:ext uri="{FF2B5EF4-FFF2-40B4-BE49-F238E27FC236}">
                      <a16:creationId xmlns:a16="http://schemas.microsoft.com/office/drawing/2014/main" id="{FCA2059C-2616-5F4C-AC13-C25E5F550B8D}"/>
                    </a:ext>
                  </a:extLst>
                </p:cNvPr>
                <p:cNvSpPr txBox="1">
                  <a:spLocks noRot="1" noChangeAspect="1" noMove="1" noResize="1" noEditPoints="1" noAdjustHandles="1" noChangeArrowheads="1" noChangeShapeType="1" noTextEdit="1"/>
                </p:cNvSpPr>
                <p:nvPr/>
              </p:nvSpPr>
              <p:spPr>
                <a:xfrm>
                  <a:off x="9316003" y="2646327"/>
                  <a:ext cx="1152000" cy="550247"/>
                </a:xfrm>
                <a:prstGeom prst="diamond">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D3E18C9-FE29-6B40-9A4B-DF7431E472E5}"/>
                    </a:ext>
                  </a:extLst>
                </p:cNvPr>
                <p:cNvSpPr txBox="1"/>
                <p:nvPr/>
              </p:nvSpPr>
              <p:spPr>
                <a:xfrm>
                  <a:off x="9316003" y="325662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69" name="TextBox 168">
                  <a:extLst>
                    <a:ext uri="{FF2B5EF4-FFF2-40B4-BE49-F238E27FC236}">
                      <a16:creationId xmlns:a16="http://schemas.microsoft.com/office/drawing/2014/main" id="{DEEE541C-6C19-564D-A777-85E6AD3D79B6}"/>
                    </a:ext>
                  </a:extLst>
                </p:cNvPr>
                <p:cNvSpPr txBox="1">
                  <a:spLocks noRot="1" noChangeAspect="1" noMove="1" noResize="1" noEditPoints="1" noAdjustHandles="1" noChangeArrowheads="1" noChangeShapeType="1" noTextEdit="1"/>
                </p:cNvSpPr>
                <p:nvPr/>
              </p:nvSpPr>
              <p:spPr>
                <a:xfrm>
                  <a:off x="9316003" y="3256620"/>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90" name="Straight Connector 89">
              <a:extLst>
                <a:ext uri="{FF2B5EF4-FFF2-40B4-BE49-F238E27FC236}">
                  <a16:creationId xmlns:a16="http://schemas.microsoft.com/office/drawing/2014/main" id="{E22B4FAA-7AF0-2B44-9D16-15B392EAFFAD}"/>
                </a:ext>
              </a:extLst>
            </p:cNvPr>
            <p:cNvCxnSpPr>
              <a:cxnSpLocks/>
              <a:stCxn id="74" idx="6"/>
              <a:endCxn id="87" idx="1"/>
            </p:cNvCxnSpPr>
            <p:nvPr/>
          </p:nvCxnSpPr>
          <p:spPr>
            <a:xfrm>
              <a:off x="9048736" y="3531744"/>
              <a:ext cx="26726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76BEA75-C3FC-B646-BA24-032A4D6FED34}"/>
                </a:ext>
              </a:extLst>
            </p:cNvPr>
            <p:cNvCxnSpPr>
              <a:cxnSpLocks/>
              <a:stCxn id="73" idx="6"/>
              <a:endCxn id="86" idx="1"/>
            </p:cNvCxnSpPr>
            <p:nvPr/>
          </p:nvCxnSpPr>
          <p:spPr>
            <a:xfrm>
              <a:off x="9028996" y="2921451"/>
              <a:ext cx="28700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5940984-103F-C941-A339-259B7C9FB85A}"/>
                </a:ext>
              </a:extLst>
            </p:cNvPr>
            <p:cNvCxnSpPr>
              <a:cxnSpLocks/>
              <a:stCxn id="72" idx="6"/>
              <a:endCxn id="85" idx="1"/>
            </p:cNvCxnSpPr>
            <p:nvPr/>
          </p:nvCxnSpPr>
          <p:spPr>
            <a:xfrm>
              <a:off x="9025264" y="2314545"/>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91CD4EC8-5682-B641-A27F-50CC6C383B0A}"/>
                    </a:ext>
                  </a:extLst>
                </p:cNvPr>
                <p:cNvSpPr/>
                <p:nvPr/>
              </p:nvSpPr>
              <p:spPr>
                <a:xfrm>
                  <a:off x="10082562" y="2981254"/>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73" name="Rectangle 172">
                  <a:extLst>
                    <a:ext uri="{FF2B5EF4-FFF2-40B4-BE49-F238E27FC236}">
                      <a16:creationId xmlns:a16="http://schemas.microsoft.com/office/drawing/2014/main" id="{045276E9-87FF-0043-8B98-7BB86C45AD86}"/>
                    </a:ext>
                  </a:extLst>
                </p:cNvPr>
                <p:cNvSpPr>
                  <a:spLocks noRot="1" noChangeAspect="1" noMove="1" noResize="1" noEditPoints="1" noAdjustHandles="1" noChangeArrowheads="1" noChangeShapeType="1" noTextEdit="1"/>
                </p:cNvSpPr>
                <p:nvPr/>
              </p:nvSpPr>
              <p:spPr>
                <a:xfrm>
                  <a:off x="10082562" y="2981254"/>
                  <a:ext cx="406009" cy="307777"/>
                </a:xfrm>
                <a:prstGeom prst="rect">
                  <a:avLst/>
                </a:prstGeom>
                <a:blipFill>
                  <a:blip r:embed="rId2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CBDF57E5-D03C-A940-9B18-5CDEF5329D3B}"/>
                    </a:ext>
                  </a:extLst>
                </p:cNvPr>
                <p:cNvSpPr/>
                <p:nvPr/>
              </p:nvSpPr>
              <p:spPr>
                <a:xfrm>
                  <a:off x="11101459" y="2356284"/>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94" name="Rectangle 93">
                  <a:extLst>
                    <a:ext uri="{FF2B5EF4-FFF2-40B4-BE49-F238E27FC236}">
                      <a16:creationId xmlns:a16="http://schemas.microsoft.com/office/drawing/2014/main" id="{CBDF57E5-D03C-A940-9B18-5CDEF5329D3B}"/>
                    </a:ext>
                  </a:extLst>
                </p:cNvPr>
                <p:cNvSpPr>
                  <a:spLocks noRot="1" noChangeAspect="1" noMove="1" noResize="1" noEditPoints="1" noAdjustHandles="1" noChangeArrowheads="1" noChangeShapeType="1" noTextEdit="1"/>
                </p:cNvSpPr>
                <p:nvPr/>
              </p:nvSpPr>
              <p:spPr>
                <a:xfrm>
                  <a:off x="11101459" y="2356284"/>
                  <a:ext cx="327333" cy="307777"/>
                </a:xfrm>
                <a:prstGeom prst="rect">
                  <a:avLst/>
                </a:prstGeom>
                <a:blipFill>
                  <a:blip r:embed="rId2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6FD2E23D-6C44-4342-946E-11077243542C}"/>
                    </a:ext>
                  </a:extLst>
                </p:cNvPr>
                <p:cNvSpPr/>
                <p:nvPr/>
              </p:nvSpPr>
              <p:spPr>
                <a:xfrm>
                  <a:off x="10082562" y="3586122"/>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75" name="Rectangle 174">
                  <a:extLst>
                    <a:ext uri="{FF2B5EF4-FFF2-40B4-BE49-F238E27FC236}">
                      <a16:creationId xmlns:a16="http://schemas.microsoft.com/office/drawing/2014/main" id="{CD65333C-5041-F94B-A9D1-F818E40D36BC}"/>
                    </a:ext>
                  </a:extLst>
                </p:cNvPr>
                <p:cNvSpPr>
                  <a:spLocks noRot="1" noChangeAspect="1" noMove="1" noResize="1" noEditPoints="1" noAdjustHandles="1" noChangeArrowheads="1" noChangeShapeType="1" noTextEdit="1"/>
                </p:cNvSpPr>
                <p:nvPr/>
              </p:nvSpPr>
              <p:spPr>
                <a:xfrm>
                  <a:off x="10082562" y="3586122"/>
                  <a:ext cx="389466" cy="307777"/>
                </a:xfrm>
                <a:prstGeom prst="rect">
                  <a:avLst/>
                </a:prstGeom>
                <a:blipFill>
                  <a:blip r:embed="rId23"/>
                  <a:stretch>
                    <a:fillRect b="-38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F2FE0A0-41CE-9948-89A4-2133161F9E2C}"/>
                    </a:ext>
                  </a:extLst>
                </p:cNvPr>
                <p:cNvSpPr txBox="1"/>
                <p:nvPr/>
              </p:nvSpPr>
              <p:spPr>
                <a:xfrm>
                  <a:off x="5927094" y="212377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76" name="TextBox 175">
                  <a:extLst>
                    <a:ext uri="{FF2B5EF4-FFF2-40B4-BE49-F238E27FC236}">
                      <a16:creationId xmlns:a16="http://schemas.microsoft.com/office/drawing/2014/main" id="{7B446354-D0E3-CE43-842C-25045DDE7823}"/>
                    </a:ext>
                  </a:extLst>
                </p:cNvPr>
                <p:cNvSpPr txBox="1">
                  <a:spLocks noRot="1" noChangeAspect="1" noMove="1" noResize="1" noEditPoints="1" noAdjustHandles="1" noChangeArrowheads="1" noChangeShapeType="1" noTextEdit="1"/>
                </p:cNvSpPr>
                <p:nvPr/>
              </p:nvSpPr>
              <p:spPr>
                <a:xfrm>
                  <a:off x="5927094" y="2123778"/>
                  <a:ext cx="1152000" cy="389513"/>
                </a:xfrm>
                <a:prstGeom prst="ellipse">
                  <a:avLst/>
                </a:prstGeom>
                <a:blipFill>
                  <a:blip r:embed="rId24"/>
                  <a:stretch>
                    <a:fillRect b="-6061"/>
                  </a:stretch>
                </a:blipFill>
                <a:ln>
                  <a:solidFill>
                    <a:schemeClr val="tx1"/>
                  </a:solidFill>
                </a:ln>
              </p:spPr>
              <p:txBody>
                <a:bodyPr/>
                <a:lstStyle/>
                <a:p>
                  <a:r>
                    <a:rPr lang="de-DE">
                      <a:noFill/>
                    </a:rPr>
                    <a:t> </a:t>
                  </a:r>
                </a:p>
              </p:txBody>
            </p:sp>
          </mc:Fallback>
        </mc:AlternateContent>
        <p:cxnSp>
          <p:nvCxnSpPr>
            <p:cNvPr id="97" name="Straight Connector 96">
              <a:extLst>
                <a:ext uri="{FF2B5EF4-FFF2-40B4-BE49-F238E27FC236}">
                  <a16:creationId xmlns:a16="http://schemas.microsoft.com/office/drawing/2014/main" id="{CBE84FC7-193D-1543-8AF4-507928660A6C}"/>
                </a:ext>
              </a:extLst>
            </p:cNvPr>
            <p:cNvCxnSpPr>
              <a:cxnSpLocks/>
              <a:stCxn id="105" idx="6"/>
              <a:endCxn id="74" idx="2"/>
            </p:cNvCxnSpPr>
            <p:nvPr/>
          </p:nvCxnSpPr>
          <p:spPr>
            <a:xfrm>
              <a:off x="7201540" y="2925262"/>
              <a:ext cx="695196" cy="60648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24AC007-A7F6-4546-8E93-412660E08A93}"/>
                </a:ext>
              </a:extLst>
            </p:cNvPr>
            <p:cNvCxnSpPr>
              <a:cxnSpLocks/>
              <a:stCxn id="107" idx="6"/>
              <a:endCxn id="74" idx="2"/>
            </p:cNvCxnSpPr>
            <p:nvPr/>
          </p:nvCxnSpPr>
          <p:spPr>
            <a:xfrm flipV="1">
              <a:off x="7432733" y="3531744"/>
              <a:ext cx="464003" cy="488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8D897AF-7244-F743-91D9-3688E0ECEA04}"/>
                </a:ext>
              </a:extLst>
            </p:cNvPr>
            <p:cNvCxnSpPr>
              <a:cxnSpLocks/>
              <a:stCxn id="96" idx="6"/>
              <a:endCxn id="72" idx="2"/>
            </p:cNvCxnSpPr>
            <p:nvPr/>
          </p:nvCxnSpPr>
          <p:spPr>
            <a:xfrm flipV="1">
              <a:off x="7079094" y="2314545"/>
              <a:ext cx="794170" cy="399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1B0262F-B2BC-F54A-BE1A-CD7B6ADD08D1}"/>
                </a:ext>
              </a:extLst>
            </p:cNvPr>
            <p:cNvCxnSpPr>
              <a:cxnSpLocks/>
              <a:stCxn id="101" idx="2"/>
              <a:endCxn id="74" idx="2"/>
            </p:cNvCxnSpPr>
            <p:nvPr/>
          </p:nvCxnSpPr>
          <p:spPr>
            <a:xfrm>
              <a:off x="7006259" y="1944482"/>
              <a:ext cx="890477" cy="158726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58079FB0-6BC7-7743-A9E7-E2A2A06B5343}"/>
                    </a:ext>
                  </a:extLst>
                </p:cNvPr>
                <p:cNvSpPr txBox="1"/>
                <p:nvPr/>
              </p:nvSpPr>
              <p:spPr>
                <a:xfrm>
                  <a:off x="6390978" y="1667483"/>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82" name="TextBox 181">
                  <a:extLst>
                    <a:ext uri="{FF2B5EF4-FFF2-40B4-BE49-F238E27FC236}">
                      <a16:creationId xmlns:a16="http://schemas.microsoft.com/office/drawing/2014/main" id="{9751DDA4-4889-1C48-BF19-BA68B4F309CD}"/>
                    </a:ext>
                  </a:extLst>
                </p:cNvPr>
                <p:cNvSpPr txBox="1">
                  <a:spLocks noRot="1" noChangeAspect="1" noMove="1" noResize="1" noEditPoints="1" noAdjustHandles="1" noChangeArrowheads="1" noChangeShapeType="1" noTextEdit="1"/>
                </p:cNvSpPr>
                <p:nvPr/>
              </p:nvSpPr>
              <p:spPr>
                <a:xfrm>
                  <a:off x="6390978" y="1667483"/>
                  <a:ext cx="1230561" cy="276999"/>
                </a:xfrm>
                <a:prstGeom prst="rect">
                  <a:avLst/>
                </a:prstGeom>
                <a:blipFill>
                  <a:blip r:embed="rId25"/>
                  <a:stretch>
                    <a:fillRect l="-5051" r="-4040" b="-25000"/>
                  </a:stretch>
                </a:blipFill>
                <a:ln>
                  <a:solidFill>
                    <a:schemeClr val="tx1"/>
                  </a:solidFill>
                </a:ln>
              </p:spPr>
              <p:txBody>
                <a:bodyPr/>
                <a:lstStyle/>
                <a:p>
                  <a:r>
                    <a:rPr lang="de-DE">
                      <a:noFill/>
                    </a:rPr>
                    <a:t> </a:t>
                  </a:r>
                </a:p>
              </p:txBody>
            </p:sp>
          </mc:Fallback>
        </mc:AlternateContent>
        <p:cxnSp>
          <p:nvCxnSpPr>
            <p:cNvPr id="102" name="Straight Connector 101">
              <a:extLst>
                <a:ext uri="{FF2B5EF4-FFF2-40B4-BE49-F238E27FC236}">
                  <a16:creationId xmlns:a16="http://schemas.microsoft.com/office/drawing/2014/main" id="{87A2B784-C447-1746-A492-8E03D88BE583}"/>
                </a:ext>
              </a:extLst>
            </p:cNvPr>
            <p:cNvCxnSpPr>
              <a:cxnSpLocks/>
              <a:stCxn id="96" idx="6"/>
              <a:endCxn id="73" idx="2"/>
            </p:cNvCxnSpPr>
            <p:nvPr/>
          </p:nvCxnSpPr>
          <p:spPr>
            <a:xfrm>
              <a:off x="7079094" y="2318535"/>
              <a:ext cx="797902" cy="60291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9431496-1C8A-FD42-99F2-EB97B372D06F}"/>
                </a:ext>
              </a:extLst>
            </p:cNvPr>
            <p:cNvCxnSpPr>
              <a:cxnSpLocks/>
              <a:stCxn id="101" idx="2"/>
              <a:endCxn id="73" idx="2"/>
            </p:cNvCxnSpPr>
            <p:nvPr/>
          </p:nvCxnSpPr>
          <p:spPr>
            <a:xfrm>
              <a:off x="7006259" y="1944482"/>
              <a:ext cx="870737" cy="9769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593443B-124D-B945-B73E-12D5356E94B2}"/>
                </a:ext>
              </a:extLst>
            </p:cNvPr>
            <p:cNvCxnSpPr>
              <a:cxnSpLocks/>
              <a:stCxn id="101" idx="2"/>
              <a:endCxn id="72" idx="2"/>
            </p:cNvCxnSpPr>
            <p:nvPr/>
          </p:nvCxnSpPr>
          <p:spPr>
            <a:xfrm>
              <a:off x="7006259" y="1944482"/>
              <a:ext cx="867005" cy="37006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435E752F-A6A1-1347-895F-ADC54A983C04}"/>
                    </a:ext>
                  </a:extLst>
                </p:cNvPr>
                <p:cNvSpPr txBox="1"/>
                <p:nvPr/>
              </p:nvSpPr>
              <p:spPr>
                <a:xfrm>
                  <a:off x="5809958" y="2730505"/>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86" name="TextBox 185">
                  <a:extLst>
                    <a:ext uri="{FF2B5EF4-FFF2-40B4-BE49-F238E27FC236}">
                      <a16:creationId xmlns:a16="http://schemas.microsoft.com/office/drawing/2014/main" id="{5709E198-5E43-BA48-9ED7-8E66A4E2ACFE}"/>
                    </a:ext>
                  </a:extLst>
                </p:cNvPr>
                <p:cNvSpPr txBox="1">
                  <a:spLocks noRot="1" noChangeAspect="1" noMove="1" noResize="1" noEditPoints="1" noAdjustHandles="1" noChangeArrowheads="1" noChangeShapeType="1" noTextEdit="1"/>
                </p:cNvSpPr>
                <p:nvPr/>
              </p:nvSpPr>
              <p:spPr>
                <a:xfrm>
                  <a:off x="5809958" y="2730505"/>
                  <a:ext cx="1391582" cy="389513"/>
                </a:xfrm>
                <a:prstGeom prst="ellipse">
                  <a:avLst/>
                </a:prstGeom>
                <a:blipFill>
                  <a:blip r:embed="rId26"/>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0EBD882-0FE4-354A-B025-60D1CA7ABA8D}"/>
                    </a:ext>
                  </a:extLst>
                </p:cNvPr>
                <p:cNvSpPr txBox="1"/>
                <p:nvPr/>
              </p:nvSpPr>
              <p:spPr>
                <a:xfrm>
                  <a:off x="5578766" y="3341868"/>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87" name="TextBox 186">
                  <a:extLst>
                    <a:ext uri="{FF2B5EF4-FFF2-40B4-BE49-F238E27FC236}">
                      <a16:creationId xmlns:a16="http://schemas.microsoft.com/office/drawing/2014/main" id="{9C90A4A0-0974-1745-8A12-182A0307765F}"/>
                    </a:ext>
                  </a:extLst>
                </p:cNvPr>
                <p:cNvSpPr txBox="1">
                  <a:spLocks noRot="1" noChangeAspect="1" noMove="1" noResize="1" noEditPoints="1" noAdjustHandles="1" noChangeArrowheads="1" noChangeShapeType="1" noTextEdit="1"/>
                </p:cNvSpPr>
                <p:nvPr/>
              </p:nvSpPr>
              <p:spPr>
                <a:xfrm>
                  <a:off x="5578766" y="3341868"/>
                  <a:ext cx="1853967"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grpSp>
      <p:grpSp>
        <p:nvGrpSpPr>
          <p:cNvPr id="215" name="Group 214">
            <a:extLst>
              <a:ext uri="{FF2B5EF4-FFF2-40B4-BE49-F238E27FC236}">
                <a16:creationId xmlns:a16="http://schemas.microsoft.com/office/drawing/2014/main" id="{B33DC76A-0BE3-0B4D-B4D6-2662D3813A14}"/>
              </a:ext>
            </a:extLst>
          </p:cNvPr>
          <p:cNvGrpSpPr/>
          <p:nvPr/>
        </p:nvGrpSpPr>
        <p:grpSpPr>
          <a:xfrm>
            <a:off x="5625314" y="3820905"/>
            <a:ext cx="6212368" cy="2139384"/>
            <a:chOff x="5625314" y="3820905"/>
            <a:chExt cx="6212368" cy="2139384"/>
          </a:xfrm>
        </p:grpSpPr>
        <p:cxnSp>
          <p:nvCxnSpPr>
            <p:cNvPr id="110" name="Straight Connector 109">
              <a:extLst>
                <a:ext uri="{FF2B5EF4-FFF2-40B4-BE49-F238E27FC236}">
                  <a16:creationId xmlns:a16="http://schemas.microsoft.com/office/drawing/2014/main" id="{2E0F86DD-D9DF-3245-8A91-567865F29489}"/>
                </a:ext>
              </a:extLst>
            </p:cNvPr>
            <p:cNvCxnSpPr>
              <a:cxnSpLocks/>
              <a:stCxn id="120" idx="3"/>
              <a:endCxn id="152" idx="2"/>
            </p:cNvCxnSpPr>
            <p:nvPr/>
          </p:nvCxnSpPr>
          <p:spPr>
            <a:xfrm flipV="1">
              <a:off x="10461685" y="5153892"/>
              <a:ext cx="114273" cy="53127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21159A10-25A5-2C47-8E38-348A316610C4}"/>
                    </a:ext>
                  </a:extLst>
                </p:cNvPr>
                <p:cNvSpPr txBox="1"/>
                <p:nvPr/>
              </p:nvSpPr>
              <p:spPr>
                <a:xfrm>
                  <a:off x="8032310"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21159A10-25A5-2C47-8E38-348A316610C4}"/>
                    </a:ext>
                  </a:extLst>
                </p:cNvPr>
                <p:cNvSpPr txBox="1">
                  <a:spLocks noRot="1" noChangeAspect="1" noMove="1" noResize="1" noEditPoints="1" noAdjustHandles="1" noChangeArrowheads="1" noChangeShapeType="1" noTextEdit="1"/>
                </p:cNvSpPr>
                <p:nvPr/>
              </p:nvSpPr>
              <p:spPr>
                <a:xfrm>
                  <a:off x="8032310" y="4273210"/>
                  <a:ext cx="828000" cy="389513"/>
                </a:xfrm>
                <a:prstGeom prst="ellipse">
                  <a:avLst/>
                </a:prstGeom>
                <a:blipFill>
                  <a:blip r:embed="rId2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338130F4-5DB5-4F4B-A17B-2C43389E3100}"/>
                    </a:ext>
                  </a:extLst>
                </p:cNvPr>
                <p:cNvSpPr txBox="1"/>
                <p:nvPr/>
              </p:nvSpPr>
              <p:spPr>
                <a:xfrm>
                  <a:off x="8036042"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338130F4-5DB5-4F4B-A17B-2C43389E3100}"/>
                    </a:ext>
                  </a:extLst>
                </p:cNvPr>
                <p:cNvSpPr txBox="1">
                  <a:spLocks noRot="1" noChangeAspect="1" noMove="1" noResize="1" noEditPoints="1" noAdjustHandles="1" noChangeArrowheads="1" noChangeShapeType="1" noTextEdit="1"/>
                </p:cNvSpPr>
                <p:nvPr/>
              </p:nvSpPr>
              <p:spPr>
                <a:xfrm>
                  <a:off x="8036042" y="4887136"/>
                  <a:ext cx="828000" cy="389513"/>
                </a:xfrm>
                <a:prstGeom prst="ellipse">
                  <a:avLst/>
                </a:prstGeom>
                <a:blipFill>
                  <a:blip r:embed="rId2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0F52130-71A4-6F4B-A78E-483887090AF1}"/>
                    </a:ext>
                  </a:extLst>
                </p:cNvPr>
                <p:cNvSpPr txBox="1"/>
                <p:nvPr/>
              </p:nvSpPr>
              <p:spPr>
                <a:xfrm>
                  <a:off x="8055782"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m:t>
                        </m:r>
                      </m:oMath>
                    </m:oMathPara>
                  </a14:m>
                  <a:endParaRPr lang="de-DE" dirty="0">
                    <a:solidFill>
                      <a:schemeClr val="accent1"/>
                    </a:solidFill>
                  </a:endParaRPr>
                </a:p>
              </p:txBody>
            </p:sp>
          </mc:Choice>
          <mc:Fallback xmlns="">
            <p:sp>
              <p:nvSpPr>
                <p:cNvPr id="113" name="TextBox 112">
                  <a:extLst>
                    <a:ext uri="{FF2B5EF4-FFF2-40B4-BE49-F238E27FC236}">
                      <a16:creationId xmlns:a16="http://schemas.microsoft.com/office/drawing/2014/main" id="{90F52130-71A4-6F4B-A78E-483887090AF1}"/>
                    </a:ext>
                  </a:extLst>
                </p:cNvPr>
                <p:cNvSpPr txBox="1">
                  <a:spLocks noRot="1" noChangeAspect="1" noMove="1" noResize="1" noEditPoints="1" noAdjustHandles="1" noChangeArrowheads="1" noChangeShapeType="1" noTextEdit="1"/>
                </p:cNvSpPr>
                <p:nvPr/>
              </p:nvSpPr>
              <p:spPr>
                <a:xfrm>
                  <a:off x="8055782" y="5490409"/>
                  <a:ext cx="828000" cy="389513"/>
                </a:xfrm>
                <a:prstGeom prst="ellipse">
                  <a:avLst/>
                </a:prstGeom>
                <a:blipFill>
                  <a:blip r:embed="rId3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84E87CF-C1CB-F043-88E5-97A64FFFA17A}"/>
                    </a:ext>
                  </a:extLst>
                </p:cNvPr>
                <p:cNvSpPr txBox="1"/>
                <p:nvPr/>
              </p:nvSpPr>
              <p:spPr>
                <a:xfrm>
                  <a:off x="10685682"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14" name="TextBox 113">
                  <a:extLst>
                    <a:ext uri="{FF2B5EF4-FFF2-40B4-BE49-F238E27FC236}">
                      <a16:creationId xmlns:a16="http://schemas.microsoft.com/office/drawing/2014/main" id="{A84E87CF-C1CB-F043-88E5-97A64FFFA17A}"/>
                    </a:ext>
                  </a:extLst>
                </p:cNvPr>
                <p:cNvSpPr txBox="1">
                  <a:spLocks noRot="1" noChangeAspect="1" noMove="1" noResize="1" noEditPoints="1" noAdjustHandles="1" noChangeArrowheads="1" noChangeShapeType="1" noTextEdit="1"/>
                </p:cNvSpPr>
                <p:nvPr/>
              </p:nvSpPr>
              <p:spPr>
                <a:xfrm>
                  <a:off x="10685682" y="4806769"/>
                  <a:ext cx="1152000" cy="550247"/>
                </a:xfrm>
                <a:prstGeom prst="diamond">
                  <a:avLst/>
                </a:prstGeom>
                <a:blipFill>
                  <a:blip r:embed="rId31"/>
                  <a:stretch>
                    <a:fillRect/>
                  </a:stretch>
                </a:blipFill>
                <a:ln>
                  <a:solidFill>
                    <a:schemeClr val="tx1"/>
                  </a:solidFill>
                </a:ln>
              </p:spPr>
              <p:txBody>
                <a:bodyPr/>
                <a:lstStyle/>
                <a:p>
                  <a:r>
                    <a:rPr lang="de-DE">
                      <a:noFill/>
                    </a:rPr>
                    <a:t> </a:t>
                  </a:r>
                </a:p>
              </p:txBody>
            </p:sp>
          </mc:Fallback>
        </mc:AlternateContent>
        <p:cxnSp>
          <p:nvCxnSpPr>
            <p:cNvPr id="115" name="Straight Connector 114">
              <a:extLst>
                <a:ext uri="{FF2B5EF4-FFF2-40B4-BE49-F238E27FC236}">
                  <a16:creationId xmlns:a16="http://schemas.microsoft.com/office/drawing/2014/main" id="{5B707C1A-1217-2247-BEBB-29C51690B213}"/>
                </a:ext>
              </a:extLst>
            </p:cNvPr>
            <p:cNvCxnSpPr>
              <a:cxnSpLocks/>
              <a:stCxn id="119" idx="3"/>
              <a:endCxn id="152" idx="1"/>
            </p:cNvCxnSpPr>
            <p:nvPr/>
          </p:nvCxnSpPr>
          <p:spPr>
            <a:xfrm flipV="1">
              <a:off x="10461685" y="5081892"/>
              <a:ext cx="42273"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50A15B8-BF8C-F744-A2FD-11885E0385AD}"/>
                </a:ext>
              </a:extLst>
            </p:cNvPr>
            <p:cNvCxnSpPr>
              <a:cxnSpLocks/>
              <a:stCxn id="118" idx="3"/>
              <a:endCxn id="152" idx="0"/>
            </p:cNvCxnSpPr>
            <p:nvPr/>
          </p:nvCxnSpPr>
          <p:spPr>
            <a:xfrm>
              <a:off x="10461685" y="4467967"/>
              <a:ext cx="114273" cy="541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19995894-F715-5A4A-8A4C-1CE410E80428}"/>
                    </a:ext>
                  </a:extLst>
                </p:cNvPr>
                <p:cNvSpPr/>
                <p:nvPr/>
              </p:nvSpPr>
              <p:spPr>
                <a:xfrm>
                  <a:off x="9073313" y="4119321"/>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17" name="Rectangle 116">
                  <a:extLst>
                    <a:ext uri="{FF2B5EF4-FFF2-40B4-BE49-F238E27FC236}">
                      <a16:creationId xmlns:a16="http://schemas.microsoft.com/office/drawing/2014/main" id="{19995894-F715-5A4A-8A4C-1CE410E80428}"/>
                    </a:ext>
                  </a:extLst>
                </p:cNvPr>
                <p:cNvSpPr>
                  <a:spLocks noRot="1" noChangeAspect="1" noMove="1" noResize="1" noEditPoints="1" noAdjustHandles="1" noChangeArrowheads="1" noChangeShapeType="1" noTextEdit="1"/>
                </p:cNvSpPr>
                <p:nvPr/>
              </p:nvSpPr>
              <p:spPr>
                <a:xfrm>
                  <a:off x="9073313" y="4119321"/>
                  <a:ext cx="406009" cy="307777"/>
                </a:xfrm>
                <a:prstGeom prst="rect">
                  <a:avLst/>
                </a:prstGeom>
                <a:blipFill>
                  <a:blip r:embed="rId32"/>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9FBF36F-09C7-FF4B-984F-3241D0C80C96}"/>
                    </a:ext>
                  </a:extLst>
                </p:cNvPr>
                <p:cNvSpPr txBox="1"/>
                <p:nvPr/>
              </p:nvSpPr>
              <p:spPr>
                <a:xfrm>
                  <a:off x="9309685" y="4192843"/>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18" name="TextBox 117">
                  <a:extLst>
                    <a:ext uri="{FF2B5EF4-FFF2-40B4-BE49-F238E27FC236}">
                      <a16:creationId xmlns:a16="http://schemas.microsoft.com/office/drawing/2014/main" id="{B9FBF36F-09C7-FF4B-984F-3241D0C80C96}"/>
                    </a:ext>
                  </a:extLst>
                </p:cNvPr>
                <p:cNvSpPr txBox="1">
                  <a:spLocks noRot="1" noChangeAspect="1" noMove="1" noResize="1" noEditPoints="1" noAdjustHandles="1" noChangeArrowheads="1" noChangeShapeType="1" noTextEdit="1"/>
                </p:cNvSpPr>
                <p:nvPr/>
              </p:nvSpPr>
              <p:spPr>
                <a:xfrm>
                  <a:off x="9309685" y="4192843"/>
                  <a:ext cx="1152000" cy="550247"/>
                </a:xfrm>
                <a:prstGeom prst="diamond">
                  <a:avLst/>
                </a:prstGeom>
                <a:blipFill>
                  <a:blip r:embed="rId3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A3C7A096-1781-FC48-997C-ACAE766D1FDA}"/>
                    </a:ext>
                  </a:extLst>
                </p:cNvPr>
                <p:cNvSpPr txBox="1"/>
                <p:nvPr/>
              </p:nvSpPr>
              <p:spPr>
                <a:xfrm>
                  <a:off x="9309685"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19" name="TextBox 118">
                  <a:extLst>
                    <a:ext uri="{FF2B5EF4-FFF2-40B4-BE49-F238E27FC236}">
                      <a16:creationId xmlns:a16="http://schemas.microsoft.com/office/drawing/2014/main" id="{A3C7A096-1781-FC48-997C-ACAE766D1FDA}"/>
                    </a:ext>
                  </a:extLst>
                </p:cNvPr>
                <p:cNvSpPr txBox="1">
                  <a:spLocks noRot="1" noChangeAspect="1" noMove="1" noResize="1" noEditPoints="1" noAdjustHandles="1" noChangeArrowheads="1" noChangeShapeType="1" noTextEdit="1"/>
                </p:cNvSpPr>
                <p:nvPr/>
              </p:nvSpPr>
              <p:spPr>
                <a:xfrm>
                  <a:off x="9309685" y="4806769"/>
                  <a:ext cx="1152000" cy="550247"/>
                </a:xfrm>
                <a:prstGeom prst="diamond">
                  <a:avLst/>
                </a:prstGeom>
                <a:blipFill>
                  <a:blip r:embed="rId3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E7D319F8-3494-2045-A234-11F338700F02}"/>
                    </a:ext>
                  </a:extLst>
                </p:cNvPr>
                <p:cNvSpPr txBox="1"/>
                <p:nvPr/>
              </p:nvSpPr>
              <p:spPr>
                <a:xfrm>
                  <a:off x="9309685" y="5410042"/>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20" name="TextBox 119">
                  <a:extLst>
                    <a:ext uri="{FF2B5EF4-FFF2-40B4-BE49-F238E27FC236}">
                      <a16:creationId xmlns:a16="http://schemas.microsoft.com/office/drawing/2014/main" id="{E7D319F8-3494-2045-A234-11F338700F02}"/>
                    </a:ext>
                  </a:extLst>
                </p:cNvPr>
                <p:cNvSpPr txBox="1">
                  <a:spLocks noRot="1" noChangeAspect="1" noMove="1" noResize="1" noEditPoints="1" noAdjustHandles="1" noChangeArrowheads="1" noChangeShapeType="1" noTextEdit="1"/>
                </p:cNvSpPr>
                <p:nvPr/>
              </p:nvSpPr>
              <p:spPr>
                <a:xfrm>
                  <a:off x="9309685" y="5410042"/>
                  <a:ext cx="1152000" cy="550247"/>
                </a:xfrm>
                <a:prstGeom prst="diamond">
                  <a:avLst/>
                </a:prstGeom>
                <a:blipFill>
                  <a:blip r:embed="rId35"/>
                  <a:stretch>
                    <a:fillRect/>
                  </a:stretch>
                </a:blipFill>
                <a:ln>
                  <a:solidFill>
                    <a:schemeClr val="tx1"/>
                  </a:solidFill>
                </a:ln>
              </p:spPr>
              <p:txBody>
                <a:bodyPr/>
                <a:lstStyle/>
                <a:p>
                  <a:r>
                    <a:rPr lang="de-DE">
                      <a:noFill/>
                    </a:rPr>
                    <a:t> </a:t>
                  </a:r>
                </a:p>
              </p:txBody>
            </p:sp>
          </mc:Fallback>
        </mc:AlternateContent>
        <p:cxnSp>
          <p:nvCxnSpPr>
            <p:cNvPr id="121" name="Straight Connector 120">
              <a:extLst>
                <a:ext uri="{FF2B5EF4-FFF2-40B4-BE49-F238E27FC236}">
                  <a16:creationId xmlns:a16="http://schemas.microsoft.com/office/drawing/2014/main" id="{48DDFC9D-1098-074A-B268-F834D1C4EAD7}"/>
                </a:ext>
              </a:extLst>
            </p:cNvPr>
            <p:cNvCxnSpPr>
              <a:cxnSpLocks/>
              <a:stCxn id="113" idx="6"/>
              <a:endCxn id="146" idx="1"/>
            </p:cNvCxnSpPr>
            <p:nvPr/>
          </p:nvCxnSpPr>
          <p:spPr>
            <a:xfrm flipV="1">
              <a:off x="8883782" y="5685165"/>
              <a:ext cx="14882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306C9F1-715F-E445-872E-A6F134DFB5BE}"/>
                </a:ext>
              </a:extLst>
            </p:cNvPr>
            <p:cNvCxnSpPr>
              <a:cxnSpLocks/>
              <a:stCxn id="112" idx="6"/>
              <a:endCxn id="147" idx="1"/>
            </p:cNvCxnSpPr>
            <p:nvPr/>
          </p:nvCxnSpPr>
          <p:spPr>
            <a:xfrm flipV="1">
              <a:off x="8864042" y="5081892"/>
              <a:ext cx="15627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36E556C-FC29-254F-B358-401E0731F953}"/>
                </a:ext>
              </a:extLst>
            </p:cNvPr>
            <p:cNvCxnSpPr>
              <a:cxnSpLocks/>
              <a:stCxn id="111" idx="6"/>
              <a:endCxn id="148" idx="1"/>
            </p:cNvCxnSpPr>
            <p:nvPr/>
          </p:nvCxnSpPr>
          <p:spPr>
            <a:xfrm flipV="1">
              <a:off x="8860310" y="4467966"/>
              <a:ext cx="16000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4CD0BBEB-E702-BB4D-892A-A6FAA9837A79}"/>
                    </a:ext>
                  </a:extLst>
                </p:cNvPr>
                <p:cNvSpPr/>
                <p:nvPr/>
              </p:nvSpPr>
              <p:spPr>
                <a:xfrm>
                  <a:off x="9073313" y="4729370"/>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24" name="Rectangle 123">
                  <a:extLst>
                    <a:ext uri="{FF2B5EF4-FFF2-40B4-BE49-F238E27FC236}">
                      <a16:creationId xmlns:a16="http://schemas.microsoft.com/office/drawing/2014/main" id="{4CD0BBEB-E702-BB4D-892A-A6FAA9837A79}"/>
                    </a:ext>
                  </a:extLst>
                </p:cNvPr>
                <p:cNvSpPr>
                  <a:spLocks noRot="1" noChangeAspect="1" noMove="1" noResize="1" noEditPoints="1" noAdjustHandles="1" noChangeArrowheads="1" noChangeShapeType="1" noTextEdit="1"/>
                </p:cNvSpPr>
                <p:nvPr/>
              </p:nvSpPr>
              <p:spPr>
                <a:xfrm>
                  <a:off x="9073313" y="4729370"/>
                  <a:ext cx="406009" cy="307777"/>
                </a:xfrm>
                <a:prstGeom prst="rect">
                  <a:avLst/>
                </a:prstGeom>
                <a:blipFill>
                  <a:blip r:embed="rId36"/>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9BB36B84-DC41-F04D-8315-95223E52B428}"/>
                    </a:ext>
                  </a:extLst>
                </p:cNvPr>
                <p:cNvSpPr/>
                <p:nvPr/>
              </p:nvSpPr>
              <p:spPr>
                <a:xfrm>
                  <a:off x="10573683" y="4681742"/>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25" name="Rectangle 124">
                  <a:extLst>
                    <a:ext uri="{FF2B5EF4-FFF2-40B4-BE49-F238E27FC236}">
                      <a16:creationId xmlns:a16="http://schemas.microsoft.com/office/drawing/2014/main" id="{9BB36B84-DC41-F04D-8315-95223E52B428}"/>
                    </a:ext>
                  </a:extLst>
                </p:cNvPr>
                <p:cNvSpPr>
                  <a:spLocks noRot="1" noChangeAspect="1" noMove="1" noResize="1" noEditPoints="1" noAdjustHandles="1" noChangeArrowheads="1" noChangeShapeType="1" noTextEdit="1"/>
                </p:cNvSpPr>
                <p:nvPr/>
              </p:nvSpPr>
              <p:spPr>
                <a:xfrm>
                  <a:off x="10573683" y="4681742"/>
                  <a:ext cx="327333" cy="307777"/>
                </a:xfrm>
                <a:prstGeom prst="rect">
                  <a:avLst/>
                </a:prstGeom>
                <a:blipFill>
                  <a:blip r:embed="rId3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BE7AA3EF-F324-8840-BD80-081C5B3D06F5}"/>
                    </a:ext>
                  </a:extLst>
                </p:cNvPr>
                <p:cNvSpPr/>
                <p:nvPr/>
              </p:nvSpPr>
              <p:spPr>
                <a:xfrm>
                  <a:off x="9073313" y="5334238"/>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26" name="Rectangle 125">
                  <a:extLst>
                    <a:ext uri="{FF2B5EF4-FFF2-40B4-BE49-F238E27FC236}">
                      <a16:creationId xmlns:a16="http://schemas.microsoft.com/office/drawing/2014/main" id="{BE7AA3EF-F324-8840-BD80-081C5B3D06F5}"/>
                    </a:ext>
                  </a:extLst>
                </p:cNvPr>
                <p:cNvSpPr>
                  <a:spLocks noRot="1" noChangeAspect="1" noMove="1" noResize="1" noEditPoints="1" noAdjustHandles="1" noChangeArrowheads="1" noChangeShapeType="1" noTextEdit="1"/>
                </p:cNvSpPr>
                <p:nvPr/>
              </p:nvSpPr>
              <p:spPr>
                <a:xfrm>
                  <a:off x="9073313" y="5334238"/>
                  <a:ext cx="389466" cy="307777"/>
                </a:xfrm>
                <a:prstGeom prst="rect">
                  <a:avLst/>
                </a:prstGeom>
                <a:blipFill>
                  <a:blip r:embed="rId38"/>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D996215B-0CE7-3B41-B3DF-D363A5C6DFA5}"/>
                    </a:ext>
                  </a:extLst>
                </p:cNvPr>
                <p:cNvSpPr txBox="1"/>
                <p:nvPr/>
              </p:nvSpPr>
              <p:spPr>
                <a:xfrm>
                  <a:off x="6053804"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m:t>
                        </m:r>
                      </m:oMath>
                    </m:oMathPara>
                  </a14:m>
                  <a:endParaRPr lang="de-DE" dirty="0"/>
                </a:p>
              </p:txBody>
            </p:sp>
          </mc:Choice>
          <mc:Fallback xmlns="">
            <p:sp>
              <p:nvSpPr>
                <p:cNvPr id="127" name="TextBox 126">
                  <a:extLst>
                    <a:ext uri="{FF2B5EF4-FFF2-40B4-BE49-F238E27FC236}">
                      <a16:creationId xmlns:a16="http://schemas.microsoft.com/office/drawing/2014/main" id="{D996215B-0CE7-3B41-B3DF-D363A5C6DFA5}"/>
                    </a:ext>
                  </a:extLst>
                </p:cNvPr>
                <p:cNvSpPr txBox="1">
                  <a:spLocks noRot="1" noChangeAspect="1" noMove="1" noResize="1" noEditPoints="1" noAdjustHandles="1" noChangeArrowheads="1" noChangeShapeType="1" noTextEdit="1"/>
                </p:cNvSpPr>
                <p:nvPr/>
              </p:nvSpPr>
              <p:spPr>
                <a:xfrm>
                  <a:off x="6053804" y="4273210"/>
                  <a:ext cx="828000" cy="389513"/>
                </a:xfrm>
                <a:prstGeom prst="ellipse">
                  <a:avLst/>
                </a:prstGeom>
                <a:blipFill>
                  <a:blip r:embed="rId39"/>
                  <a:stretch>
                    <a:fillRect/>
                  </a:stretch>
                </a:blipFill>
                <a:ln>
                  <a:solidFill>
                    <a:schemeClr val="tx1"/>
                  </a:solidFill>
                </a:ln>
              </p:spPr>
              <p:txBody>
                <a:bodyPr/>
                <a:lstStyle/>
                <a:p>
                  <a:r>
                    <a:rPr lang="de-DE">
                      <a:noFill/>
                    </a:rPr>
                    <a:t> </a:t>
                  </a:r>
                </a:p>
              </p:txBody>
            </p:sp>
          </mc:Fallback>
        </mc:AlternateContent>
        <p:cxnSp>
          <p:nvCxnSpPr>
            <p:cNvPr id="128" name="Straight Connector 127">
              <a:extLst>
                <a:ext uri="{FF2B5EF4-FFF2-40B4-BE49-F238E27FC236}">
                  <a16:creationId xmlns:a16="http://schemas.microsoft.com/office/drawing/2014/main" id="{BA86AD61-C448-4340-9508-767287CB14D3}"/>
                </a:ext>
              </a:extLst>
            </p:cNvPr>
            <p:cNvCxnSpPr>
              <a:cxnSpLocks/>
              <a:stCxn id="136" idx="6"/>
              <a:endCxn id="138" idx="1"/>
            </p:cNvCxnSpPr>
            <p:nvPr/>
          </p:nvCxnSpPr>
          <p:spPr>
            <a:xfrm>
              <a:off x="6881804" y="5081893"/>
              <a:ext cx="696150" cy="60327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1B5D0D6-56A2-2141-830A-09D052907552}"/>
                </a:ext>
              </a:extLst>
            </p:cNvPr>
            <p:cNvCxnSpPr>
              <a:cxnSpLocks/>
              <a:stCxn id="137" idx="6"/>
              <a:endCxn id="138" idx="1"/>
            </p:cNvCxnSpPr>
            <p:nvPr/>
          </p:nvCxnSpPr>
          <p:spPr>
            <a:xfrm flipV="1">
              <a:off x="6881804" y="5685165"/>
              <a:ext cx="69615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37047F0-B5D2-4045-9F58-7C0DB288E0F7}"/>
                </a:ext>
              </a:extLst>
            </p:cNvPr>
            <p:cNvCxnSpPr>
              <a:cxnSpLocks/>
              <a:stCxn id="127" idx="6"/>
              <a:endCxn id="140" idx="1"/>
            </p:cNvCxnSpPr>
            <p:nvPr/>
          </p:nvCxnSpPr>
          <p:spPr>
            <a:xfrm flipV="1">
              <a:off x="6881804" y="4467966"/>
              <a:ext cx="693231"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D540E98-22AC-EC42-9CB5-4E110F2FC1EF}"/>
                </a:ext>
              </a:extLst>
            </p:cNvPr>
            <p:cNvCxnSpPr>
              <a:cxnSpLocks/>
              <a:stCxn id="132" idx="2"/>
              <a:endCxn id="138" idx="0"/>
            </p:cNvCxnSpPr>
            <p:nvPr/>
          </p:nvCxnSpPr>
          <p:spPr>
            <a:xfrm>
              <a:off x="6798660" y="4097904"/>
              <a:ext cx="851294" cy="151526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0C532E54-AE99-9B4B-9C2C-2E9DAF738A29}"/>
                    </a:ext>
                  </a:extLst>
                </p:cNvPr>
                <p:cNvSpPr txBox="1"/>
                <p:nvPr/>
              </p:nvSpPr>
              <p:spPr>
                <a:xfrm>
                  <a:off x="6384660" y="3820905"/>
                  <a:ext cx="828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132" name="TextBox 131">
                  <a:extLst>
                    <a:ext uri="{FF2B5EF4-FFF2-40B4-BE49-F238E27FC236}">
                      <a16:creationId xmlns:a16="http://schemas.microsoft.com/office/drawing/2014/main" id="{0C532E54-AE99-9B4B-9C2C-2E9DAF738A29}"/>
                    </a:ext>
                  </a:extLst>
                </p:cNvPr>
                <p:cNvSpPr txBox="1">
                  <a:spLocks noRot="1" noChangeAspect="1" noMove="1" noResize="1" noEditPoints="1" noAdjustHandles="1" noChangeArrowheads="1" noChangeShapeType="1" noTextEdit="1"/>
                </p:cNvSpPr>
                <p:nvPr/>
              </p:nvSpPr>
              <p:spPr>
                <a:xfrm>
                  <a:off x="6384660" y="3820905"/>
                  <a:ext cx="828000" cy="276999"/>
                </a:xfrm>
                <a:prstGeom prst="rect">
                  <a:avLst/>
                </a:prstGeom>
                <a:blipFill>
                  <a:blip r:embed="rId40"/>
                  <a:stretch>
                    <a:fillRect/>
                  </a:stretch>
                </a:blipFill>
                <a:ln>
                  <a:solidFill>
                    <a:schemeClr val="tx1"/>
                  </a:solidFill>
                </a:ln>
              </p:spPr>
              <p:txBody>
                <a:bodyPr/>
                <a:lstStyle/>
                <a:p>
                  <a:r>
                    <a:rPr lang="de-DE">
                      <a:noFill/>
                    </a:rPr>
                    <a:t> </a:t>
                  </a:r>
                </a:p>
              </p:txBody>
            </p:sp>
          </mc:Fallback>
        </mc:AlternateContent>
        <p:cxnSp>
          <p:nvCxnSpPr>
            <p:cNvPr id="133" name="Straight Connector 132">
              <a:extLst>
                <a:ext uri="{FF2B5EF4-FFF2-40B4-BE49-F238E27FC236}">
                  <a16:creationId xmlns:a16="http://schemas.microsoft.com/office/drawing/2014/main" id="{6EB376F6-565A-B44C-BE4F-B08E21DD9B07}"/>
                </a:ext>
              </a:extLst>
            </p:cNvPr>
            <p:cNvCxnSpPr>
              <a:cxnSpLocks/>
              <a:stCxn id="127" idx="6"/>
              <a:endCxn id="139" idx="1"/>
            </p:cNvCxnSpPr>
            <p:nvPr/>
          </p:nvCxnSpPr>
          <p:spPr>
            <a:xfrm>
              <a:off x="6881804" y="4467967"/>
              <a:ext cx="693231" cy="613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EFCE606-9705-E74D-B9AF-6452BE26E0C6}"/>
                </a:ext>
              </a:extLst>
            </p:cNvPr>
            <p:cNvCxnSpPr>
              <a:cxnSpLocks/>
              <a:stCxn id="132" idx="2"/>
              <a:endCxn id="139" idx="0"/>
            </p:cNvCxnSpPr>
            <p:nvPr/>
          </p:nvCxnSpPr>
          <p:spPr>
            <a:xfrm>
              <a:off x="6798660" y="4097904"/>
              <a:ext cx="848375" cy="9119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F219944-E3F5-A346-89D1-4BC74382ECAB}"/>
                </a:ext>
              </a:extLst>
            </p:cNvPr>
            <p:cNvCxnSpPr>
              <a:cxnSpLocks/>
              <a:stCxn id="132" idx="2"/>
              <a:endCxn id="140" idx="0"/>
            </p:cNvCxnSpPr>
            <p:nvPr/>
          </p:nvCxnSpPr>
          <p:spPr>
            <a:xfrm>
              <a:off x="6798660" y="4097904"/>
              <a:ext cx="848375" cy="29806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65D74EB-3046-8443-B70A-B66981441AB3}"/>
                    </a:ext>
                  </a:extLst>
                </p:cNvPr>
                <p:cNvSpPr txBox="1"/>
                <p:nvPr/>
              </p:nvSpPr>
              <p:spPr>
                <a:xfrm>
                  <a:off x="6053804"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m:t>
                        </m:r>
                      </m:oMath>
                    </m:oMathPara>
                  </a14:m>
                  <a:endParaRPr lang="de-DE" dirty="0"/>
                </a:p>
              </p:txBody>
            </p:sp>
          </mc:Choice>
          <mc:Fallback xmlns="">
            <p:sp>
              <p:nvSpPr>
                <p:cNvPr id="136" name="TextBox 135">
                  <a:extLst>
                    <a:ext uri="{FF2B5EF4-FFF2-40B4-BE49-F238E27FC236}">
                      <a16:creationId xmlns:a16="http://schemas.microsoft.com/office/drawing/2014/main" id="{465D74EB-3046-8443-B70A-B66981441AB3}"/>
                    </a:ext>
                  </a:extLst>
                </p:cNvPr>
                <p:cNvSpPr txBox="1">
                  <a:spLocks noRot="1" noChangeAspect="1" noMove="1" noResize="1" noEditPoints="1" noAdjustHandles="1" noChangeArrowheads="1" noChangeShapeType="1" noTextEdit="1"/>
                </p:cNvSpPr>
                <p:nvPr/>
              </p:nvSpPr>
              <p:spPr>
                <a:xfrm>
                  <a:off x="6053804" y="4887136"/>
                  <a:ext cx="828000" cy="389513"/>
                </a:xfrm>
                <a:prstGeom prst="ellipse">
                  <a:avLst/>
                </a:prstGeom>
                <a:blipFill>
                  <a:blip r:embed="rId4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4D1C334B-8E6B-A34E-8742-F7F5B03D6131}"/>
                    </a:ext>
                  </a:extLst>
                </p:cNvPr>
                <p:cNvSpPr txBox="1"/>
                <p:nvPr/>
              </p:nvSpPr>
              <p:spPr>
                <a:xfrm>
                  <a:off x="6053804"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𝐶𝑛</m:t>
                        </m:r>
                      </m:oMath>
                    </m:oMathPara>
                  </a14:m>
                  <a:endParaRPr lang="de-DE" dirty="0">
                    <a:solidFill>
                      <a:schemeClr val="accent1"/>
                    </a:solidFill>
                  </a:endParaRPr>
                </a:p>
              </p:txBody>
            </p:sp>
          </mc:Choice>
          <mc:Fallback xmlns="">
            <p:sp>
              <p:nvSpPr>
                <p:cNvPr id="137" name="TextBox 136">
                  <a:extLst>
                    <a:ext uri="{FF2B5EF4-FFF2-40B4-BE49-F238E27FC236}">
                      <a16:creationId xmlns:a16="http://schemas.microsoft.com/office/drawing/2014/main" id="{4D1C334B-8E6B-A34E-8742-F7F5B03D6131}"/>
                    </a:ext>
                  </a:extLst>
                </p:cNvPr>
                <p:cNvSpPr txBox="1">
                  <a:spLocks noRot="1" noChangeAspect="1" noMove="1" noResize="1" noEditPoints="1" noAdjustHandles="1" noChangeArrowheads="1" noChangeShapeType="1" noTextEdit="1"/>
                </p:cNvSpPr>
                <p:nvPr/>
              </p:nvSpPr>
              <p:spPr>
                <a:xfrm>
                  <a:off x="6053804" y="5490409"/>
                  <a:ext cx="828000" cy="389513"/>
                </a:xfrm>
                <a:prstGeom prst="ellipse">
                  <a:avLst/>
                </a:prstGeom>
                <a:blipFill>
                  <a:blip r:embed="rId42"/>
                  <a:stretch>
                    <a:fillRect/>
                  </a:stretch>
                </a:blipFill>
                <a:ln>
                  <a:solidFill>
                    <a:schemeClr val="tx1"/>
                  </a:solidFill>
                </a:ln>
              </p:spPr>
              <p:txBody>
                <a:bodyPr/>
                <a:lstStyle/>
                <a:p>
                  <a:r>
                    <a:rPr lang="de-DE">
                      <a:noFill/>
                    </a:rPr>
                    <a:t> </a:t>
                  </a:r>
                </a:p>
              </p:txBody>
            </p:sp>
          </mc:Fallback>
        </mc:AlternateContent>
        <p:sp>
          <p:nvSpPr>
            <p:cNvPr id="138" name="Rectangle 137">
              <a:extLst>
                <a:ext uri="{FF2B5EF4-FFF2-40B4-BE49-F238E27FC236}">
                  <a16:creationId xmlns:a16="http://schemas.microsoft.com/office/drawing/2014/main" id="{634D1547-7616-2343-A0EE-7C95FEFE1A82}"/>
                </a:ext>
              </a:extLst>
            </p:cNvPr>
            <p:cNvSpPr/>
            <p:nvPr/>
          </p:nvSpPr>
          <p:spPr>
            <a:xfrm>
              <a:off x="757795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9" name="Rectangle 138">
              <a:extLst>
                <a:ext uri="{FF2B5EF4-FFF2-40B4-BE49-F238E27FC236}">
                  <a16:creationId xmlns:a16="http://schemas.microsoft.com/office/drawing/2014/main" id="{6EE1DC46-556E-8749-9A69-55F9F95E5CBF}"/>
                </a:ext>
              </a:extLst>
            </p:cNvPr>
            <p:cNvSpPr/>
            <p:nvPr/>
          </p:nvSpPr>
          <p:spPr>
            <a:xfrm>
              <a:off x="7575035"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0" name="Rectangle 139">
              <a:extLst>
                <a:ext uri="{FF2B5EF4-FFF2-40B4-BE49-F238E27FC236}">
                  <a16:creationId xmlns:a16="http://schemas.microsoft.com/office/drawing/2014/main" id="{329D6131-85B9-974F-80FF-4B5D0E1B13AA}"/>
                </a:ext>
              </a:extLst>
            </p:cNvPr>
            <p:cNvSpPr/>
            <p:nvPr/>
          </p:nvSpPr>
          <p:spPr>
            <a:xfrm>
              <a:off x="7575035"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3" name="Rectangle 142">
              <a:extLst>
                <a:ext uri="{FF2B5EF4-FFF2-40B4-BE49-F238E27FC236}">
                  <a16:creationId xmlns:a16="http://schemas.microsoft.com/office/drawing/2014/main" id="{9CC1BFC8-2D85-D74D-9F46-8B282A67BF5B}"/>
                </a:ext>
              </a:extLst>
            </p:cNvPr>
            <p:cNvSpPr/>
            <p:nvPr/>
          </p:nvSpPr>
          <p:spPr>
            <a:xfrm>
              <a:off x="563163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Rectangle 143">
              <a:extLst>
                <a:ext uri="{FF2B5EF4-FFF2-40B4-BE49-F238E27FC236}">
                  <a16:creationId xmlns:a16="http://schemas.microsoft.com/office/drawing/2014/main" id="{74090E72-A3DB-C042-8ED4-330A42F4198B}"/>
                </a:ext>
              </a:extLst>
            </p:cNvPr>
            <p:cNvSpPr/>
            <p:nvPr/>
          </p:nvSpPr>
          <p:spPr>
            <a:xfrm>
              <a:off x="5625314"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5" name="Rectangle 144">
              <a:extLst>
                <a:ext uri="{FF2B5EF4-FFF2-40B4-BE49-F238E27FC236}">
                  <a16:creationId xmlns:a16="http://schemas.microsoft.com/office/drawing/2014/main" id="{D4384FAA-6C3D-AA4F-AA2F-D57587ADE8A9}"/>
                </a:ext>
              </a:extLst>
            </p:cNvPr>
            <p:cNvSpPr/>
            <p:nvPr/>
          </p:nvSpPr>
          <p:spPr>
            <a:xfrm>
              <a:off x="5625314"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Rectangle 145">
              <a:extLst>
                <a:ext uri="{FF2B5EF4-FFF2-40B4-BE49-F238E27FC236}">
                  <a16:creationId xmlns:a16="http://schemas.microsoft.com/office/drawing/2014/main" id="{E3EFE172-D9DE-D34C-A827-71E5519DD6DE}"/>
                </a:ext>
              </a:extLst>
            </p:cNvPr>
            <p:cNvSpPr/>
            <p:nvPr/>
          </p:nvSpPr>
          <p:spPr>
            <a:xfrm>
              <a:off x="9032611"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Rectangle 146">
              <a:extLst>
                <a:ext uri="{FF2B5EF4-FFF2-40B4-BE49-F238E27FC236}">
                  <a16:creationId xmlns:a16="http://schemas.microsoft.com/office/drawing/2014/main" id="{CC516CB8-3A2C-1144-8B70-CD6F6CFAA69E}"/>
                </a:ext>
              </a:extLst>
            </p:cNvPr>
            <p:cNvSpPr/>
            <p:nvPr/>
          </p:nvSpPr>
          <p:spPr>
            <a:xfrm>
              <a:off x="9020319"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Rectangle 147">
              <a:extLst>
                <a:ext uri="{FF2B5EF4-FFF2-40B4-BE49-F238E27FC236}">
                  <a16:creationId xmlns:a16="http://schemas.microsoft.com/office/drawing/2014/main" id="{AA6045EE-08C0-A145-84BC-BD663FE7799F}"/>
                </a:ext>
              </a:extLst>
            </p:cNvPr>
            <p:cNvSpPr/>
            <p:nvPr/>
          </p:nvSpPr>
          <p:spPr>
            <a:xfrm>
              <a:off x="9020319"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2" name="Rectangle 151">
              <a:extLst>
                <a:ext uri="{FF2B5EF4-FFF2-40B4-BE49-F238E27FC236}">
                  <a16:creationId xmlns:a16="http://schemas.microsoft.com/office/drawing/2014/main" id="{945805CD-C6CF-1E49-94EA-F4AC0B0A5A01}"/>
                </a:ext>
              </a:extLst>
            </p:cNvPr>
            <p:cNvSpPr/>
            <p:nvPr/>
          </p:nvSpPr>
          <p:spPr>
            <a:xfrm>
              <a:off x="10503958"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3" name="Straight Connector 152">
              <a:extLst>
                <a:ext uri="{FF2B5EF4-FFF2-40B4-BE49-F238E27FC236}">
                  <a16:creationId xmlns:a16="http://schemas.microsoft.com/office/drawing/2014/main" id="{105B1B13-DC67-3741-9CD8-4CC948DFEF67}"/>
                </a:ext>
              </a:extLst>
            </p:cNvPr>
            <p:cNvCxnSpPr>
              <a:cxnSpLocks/>
              <a:stCxn id="111" idx="2"/>
              <a:endCxn id="140" idx="3"/>
            </p:cNvCxnSpPr>
            <p:nvPr/>
          </p:nvCxnSpPr>
          <p:spPr>
            <a:xfrm flipH="1" flipV="1">
              <a:off x="7719035" y="4467966"/>
              <a:ext cx="313275"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9D8AD69-7F9E-CB42-B07B-E3D76C8937BF}"/>
                </a:ext>
              </a:extLst>
            </p:cNvPr>
            <p:cNvCxnSpPr>
              <a:cxnSpLocks/>
              <a:stCxn id="127" idx="2"/>
              <a:endCxn id="145" idx="3"/>
            </p:cNvCxnSpPr>
            <p:nvPr/>
          </p:nvCxnSpPr>
          <p:spPr>
            <a:xfrm flipH="1" flipV="1">
              <a:off x="5769314" y="4467966"/>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D67188B-A4FD-C04D-B283-A5B1622C3C68}"/>
                </a:ext>
              </a:extLst>
            </p:cNvPr>
            <p:cNvCxnSpPr>
              <a:cxnSpLocks/>
              <a:stCxn id="136" idx="2"/>
              <a:endCxn id="144" idx="3"/>
            </p:cNvCxnSpPr>
            <p:nvPr/>
          </p:nvCxnSpPr>
          <p:spPr>
            <a:xfrm flipH="1" flipV="1">
              <a:off x="5769314" y="5081892"/>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D7BD2C5-682C-3141-B736-B87C63D0D2EF}"/>
                </a:ext>
              </a:extLst>
            </p:cNvPr>
            <p:cNvCxnSpPr>
              <a:cxnSpLocks/>
              <a:stCxn id="137" idx="2"/>
              <a:endCxn id="143" idx="3"/>
            </p:cNvCxnSpPr>
            <p:nvPr/>
          </p:nvCxnSpPr>
          <p:spPr>
            <a:xfrm flipH="1" flipV="1">
              <a:off x="5775634" y="5685165"/>
              <a:ext cx="27817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E0610EA-56E0-7747-A342-A76191BB8B16}"/>
                </a:ext>
              </a:extLst>
            </p:cNvPr>
            <p:cNvCxnSpPr>
              <a:cxnSpLocks/>
              <a:stCxn id="112" idx="2"/>
              <a:endCxn id="139" idx="3"/>
            </p:cNvCxnSpPr>
            <p:nvPr/>
          </p:nvCxnSpPr>
          <p:spPr>
            <a:xfrm flipH="1" flipV="1">
              <a:off x="7719035" y="5081892"/>
              <a:ext cx="31700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DB9CDAE9-04ED-884B-8308-4660B92269BE}"/>
                </a:ext>
              </a:extLst>
            </p:cNvPr>
            <p:cNvCxnSpPr>
              <a:cxnSpLocks/>
              <a:stCxn id="113" idx="2"/>
              <a:endCxn id="138" idx="3"/>
            </p:cNvCxnSpPr>
            <p:nvPr/>
          </p:nvCxnSpPr>
          <p:spPr>
            <a:xfrm flipH="1" flipV="1">
              <a:off x="7721954" y="5685165"/>
              <a:ext cx="333828"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BA82299-4112-6F43-9C3A-1D01A51A1D92}"/>
                </a:ext>
              </a:extLst>
            </p:cNvPr>
            <p:cNvCxnSpPr>
              <a:cxnSpLocks/>
              <a:stCxn id="118" idx="1"/>
              <a:endCxn id="148" idx="3"/>
            </p:cNvCxnSpPr>
            <p:nvPr/>
          </p:nvCxnSpPr>
          <p:spPr>
            <a:xfrm flipH="1" flipV="1">
              <a:off x="9164319" y="4467966"/>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6BF1EFD-41B8-5E4F-9543-40E3ED7FA45A}"/>
                </a:ext>
              </a:extLst>
            </p:cNvPr>
            <p:cNvCxnSpPr>
              <a:cxnSpLocks/>
              <a:stCxn id="119" idx="1"/>
              <a:endCxn id="147" idx="3"/>
            </p:cNvCxnSpPr>
            <p:nvPr/>
          </p:nvCxnSpPr>
          <p:spPr>
            <a:xfrm flipH="1" flipV="1">
              <a:off x="9164319" y="5081892"/>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B47E7A44-C1C4-9043-BD2A-45A8840B40B5}"/>
                </a:ext>
              </a:extLst>
            </p:cNvPr>
            <p:cNvCxnSpPr>
              <a:cxnSpLocks/>
              <a:stCxn id="114" idx="1"/>
              <a:endCxn id="152" idx="3"/>
            </p:cNvCxnSpPr>
            <p:nvPr/>
          </p:nvCxnSpPr>
          <p:spPr>
            <a:xfrm flipH="1" flipV="1">
              <a:off x="10647958" y="5081892"/>
              <a:ext cx="3772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09E0D4C-519E-6443-9858-6000AC0A18CE}"/>
                </a:ext>
              </a:extLst>
            </p:cNvPr>
            <p:cNvCxnSpPr>
              <a:cxnSpLocks/>
              <a:stCxn id="120" idx="1"/>
              <a:endCxn id="146" idx="3"/>
            </p:cNvCxnSpPr>
            <p:nvPr/>
          </p:nvCxnSpPr>
          <p:spPr>
            <a:xfrm flipH="1" flipV="1">
              <a:off x="9176611" y="5685165"/>
              <a:ext cx="13307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9" name="Rectangle 208">
                  <a:extLst>
                    <a:ext uri="{FF2B5EF4-FFF2-40B4-BE49-F238E27FC236}">
                      <a16:creationId xmlns:a16="http://schemas.microsoft.com/office/drawing/2014/main" id="{5E9259FC-D11A-0849-A6B4-C15C9DA33508}"/>
                    </a:ext>
                  </a:extLst>
                </p:cNvPr>
                <p:cNvSpPr/>
                <p:nvPr/>
              </p:nvSpPr>
              <p:spPr>
                <a:xfrm>
                  <a:off x="5697314" y="40812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𝑇</m:t>
                            </m:r>
                          </m:e>
                        </m:d>
                      </m:oMath>
                    </m:oMathPara>
                  </a14:m>
                  <a:endParaRPr lang="de-DE" sz="1400" dirty="0"/>
                </a:p>
              </p:txBody>
            </p:sp>
          </mc:Choice>
          <mc:Fallback xmlns="">
            <p:sp>
              <p:nvSpPr>
                <p:cNvPr id="209" name="Rectangle 208">
                  <a:extLst>
                    <a:ext uri="{FF2B5EF4-FFF2-40B4-BE49-F238E27FC236}">
                      <a16:creationId xmlns:a16="http://schemas.microsoft.com/office/drawing/2014/main" id="{5E9259FC-D11A-0849-A6B4-C15C9DA33508}"/>
                    </a:ext>
                  </a:extLst>
                </p:cNvPr>
                <p:cNvSpPr>
                  <a:spLocks noRot="1" noChangeAspect="1" noMove="1" noResize="1" noEditPoints="1" noAdjustHandles="1" noChangeArrowheads="1" noChangeShapeType="1" noTextEdit="1"/>
                </p:cNvSpPr>
                <p:nvPr/>
              </p:nvSpPr>
              <p:spPr>
                <a:xfrm>
                  <a:off x="5697314" y="4081250"/>
                  <a:ext cx="600100" cy="307777"/>
                </a:xfrm>
                <a:prstGeom prst="rect">
                  <a:avLst/>
                </a:prstGeom>
                <a:blipFill>
                  <a:blip r:embed="rId4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6576E8AC-67C6-784C-AB4E-CECB52F98C81}"/>
                    </a:ext>
                  </a:extLst>
                </p:cNvPr>
                <p:cNvSpPr/>
                <p:nvPr/>
              </p:nvSpPr>
              <p:spPr>
                <a:xfrm>
                  <a:off x="5697851" y="46904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𝐿</m:t>
                            </m:r>
                          </m:e>
                        </m:d>
                      </m:oMath>
                    </m:oMathPara>
                  </a14:m>
                  <a:endParaRPr lang="de-DE" sz="1400" dirty="0"/>
                </a:p>
              </p:txBody>
            </p:sp>
          </mc:Choice>
          <mc:Fallback xmlns="">
            <p:sp>
              <p:nvSpPr>
                <p:cNvPr id="210" name="Rectangle 209">
                  <a:extLst>
                    <a:ext uri="{FF2B5EF4-FFF2-40B4-BE49-F238E27FC236}">
                      <a16:creationId xmlns:a16="http://schemas.microsoft.com/office/drawing/2014/main" id="{6576E8AC-67C6-784C-AB4E-CECB52F98C81}"/>
                    </a:ext>
                  </a:extLst>
                </p:cNvPr>
                <p:cNvSpPr>
                  <a:spLocks noRot="1" noChangeAspect="1" noMove="1" noResize="1" noEditPoints="1" noAdjustHandles="1" noChangeArrowheads="1" noChangeShapeType="1" noTextEdit="1"/>
                </p:cNvSpPr>
                <p:nvPr/>
              </p:nvSpPr>
              <p:spPr>
                <a:xfrm>
                  <a:off x="5697851" y="4690450"/>
                  <a:ext cx="600100" cy="307777"/>
                </a:xfrm>
                <a:prstGeom prst="rect">
                  <a:avLst/>
                </a:prstGeom>
                <a:blipFill>
                  <a:blip r:embed="rId4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1" name="Rectangle 210">
                  <a:extLst>
                    <a:ext uri="{FF2B5EF4-FFF2-40B4-BE49-F238E27FC236}">
                      <a16:creationId xmlns:a16="http://schemas.microsoft.com/office/drawing/2014/main" id="{66FA0482-D17C-B443-BE95-85F86D10BC6E}"/>
                    </a:ext>
                  </a:extLst>
                </p:cNvPr>
                <p:cNvSpPr/>
                <p:nvPr/>
              </p:nvSpPr>
              <p:spPr>
                <a:xfrm>
                  <a:off x="5649415" y="5265248"/>
                  <a:ext cx="70179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𝐶𝑛</m:t>
                            </m:r>
                          </m:e>
                        </m:d>
                      </m:oMath>
                    </m:oMathPara>
                  </a14:m>
                  <a:endParaRPr lang="de-DE" sz="1400" dirty="0"/>
                </a:p>
              </p:txBody>
            </p:sp>
          </mc:Choice>
          <mc:Fallback xmlns="">
            <p:sp>
              <p:nvSpPr>
                <p:cNvPr id="211" name="Rectangle 210">
                  <a:extLst>
                    <a:ext uri="{FF2B5EF4-FFF2-40B4-BE49-F238E27FC236}">
                      <a16:creationId xmlns:a16="http://schemas.microsoft.com/office/drawing/2014/main" id="{66FA0482-D17C-B443-BE95-85F86D10BC6E}"/>
                    </a:ext>
                  </a:extLst>
                </p:cNvPr>
                <p:cNvSpPr>
                  <a:spLocks noRot="1" noChangeAspect="1" noMove="1" noResize="1" noEditPoints="1" noAdjustHandles="1" noChangeArrowheads="1" noChangeShapeType="1" noTextEdit="1"/>
                </p:cNvSpPr>
                <p:nvPr/>
              </p:nvSpPr>
              <p:spPr>
                <a:xfrm>
                  <a:off x="5649415" y="5265248"/>
                  <a:ext cx="701795" cy="307777"/>
                </a:xfrm>
                <a:prstGeom prst="rect">
                  <a:avLst/>
                </a:prstGeom>
                <a:blipFill>
                  <a:blip r:embed="rId4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2" name="Rectangle 211">
                  <a:extLst>
                    <a:ext uri="{FF2B5EF4-FFF2-40B4-BE49-F238E27FC236}">
                      <a16:creationId xmlns:a16="http://schemas.microsoft.com/office/drawing/2014/main" id="{6AAB8AD7-484A-3847-A930-2BA54F425FEA}"/>
                    </a:ext>
                  </a:extLst>
                </p:cNvPr>
                <p:cNvSpPr/>
                <p:nvPr/>
              </p:nvSpPr>
              <p:spPr>
                <a:xfrm>
                  <a:off x="7468848" y="4017774"/>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𝐷</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2" name="Rectangle 211">
                  <a:extLst>
                    <a:ext uri="{FF2B5EF4-FFF2-40B4-BE49-F238E27FC236}">
                      <a16:creationId xmlns:a16="http://schemas.microsoft.com/office/drawing/2014/main" id="{6AAB8AD7-484A-3847-A930-2BA54F425FEA}"/>
                    </a:ext>
                  </a:extLst>
                </p:cNvPr>
                <p:cNvSpPr>
                  <a:spLocks noRot="1" noChangeAspect="1" noMove="1" noResize="1" noEditPoints="1" noAdjustHandles="1" noChangeArrowheads="1" noChangeShapeType="1" noTextEdit="1"/>
                </p:cNvSpPr>
                <p:nvPr/>
              </p:nvSpPr>
              <p:spPr>
                <a:xfrm>
                  <a:off x="7468848" y="4017774"/>
                  <a:ext cx="969561" cy="307777"/>
                </a:xfrm>
                <a:prstGeom prst="rect">
                  <a:avLst/>
                </a:prstGeom>
                <a:blipFill>
                  <a:blip r:embed="rId4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2AC47BA5-C78F-AD45-9259-C906A1E920F3}"/>
                    </a:ext>
                  </a:extLst>
                </p:cNvPr>
                <p:cNvSpPr/>
                <p:nvPr/>
              </p:nvSpPr>
              <p:spPr>
                <a:xfrm>
                  <a:off x="7468849" y="4621707"/>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3" name="Rectangle 212">
                  <a:extLst>
                    <a:ext uri="{FF2B5EF4-FFF2-40B4-BE49-F238E27FC236}">
                      <a16:creationId xmlns:a16="http://schemas.microsoft.com/office/drawing/2014/main" id="{2AC47BA5-C78F-AD45-9259-C906A1E920F3}"/>
                    </a:ext>
                  </a:extLst>
                </p:cNvPr>
                <p:cNvSpPr>
                  <a:spLocks noRot="1" noChangeAspect="1" noMove="1" noResize="1" noEditPoints="1" noAdjustHandles="1" noChangeArrowheads="1" noChangeShapeType="1" noTextEdit="1"/>
                </p:cNvSpPr>
                <p:nvPr/>
              </p:nvSpPr>
              <p:spPr>
                <a:xfrm>
                  <a:off x="7468849" y="4621707"/>
                  <a:ext cx="969561" cy="307777"/>
                </a:xfrm>
                <a:prstGeom prst="rect">
                  <a:avLst/>
                </a:prstGeom>
                <a:blipFill>
                  <a:blip r:embed="rId4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4" name="Rectangle 213">
                  <a:extLst>
                    <a:ext uri="{FF2B5EF4-FFF2-40B4-BE49-F238E27FC236}">
                      <a16:creationId xmlns:a16="http://schemas.microsoft.com/office/drawing/2014/main" id="{A9C8BB6F-418B-E344-B4F4-D52B1C5CAC95}"/>
                    </a:ext>
                  </a:extLst>
                </p:cNvPr>
                <p:cNvSpPr/>
                <p:nvPr/>
              </p:nvSpPr>
              <p:spPr>
                <a:xfrm>
                  <a:off x="7468847" y="5256153"/>
                  <a:ext cx="122289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m:t>
                            </m:r>
                          </m:e>
                          <m:e>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4" name="Rectangle 213">
                  <a:extLst>
                    <a:ext uri="{FF2B5EF4-FFF2-40B4-BE49-F238E27FC236}">
                      <a16:creationId xmlns:a16="http://schemas.microsoft.com/office/drawing/2014/main" id="{A9C8BB6F-418B-E344-B4F4-D52B1C5CAC95}"/>
                    </a:ext>
                  </a:extLst>
                </p:cNvPr>
                <p:cNvSpPr>
                  <a:spLocks noRot="1" noChangeAspect="1" noMove="1" noResize="1" noEditPoints="1" noAdjustHandles="1" noChangeArrowheads="1" noChangeShapeType="1" noTextEdit="1"/>
                </p:cNvSpPr>
                <p:nvPr/>
              </p:nvSpPr>
              <p:spPr>
                <a:xfrm>
                  <a:off x="7468847" y="5256153"/>
                  <a:ext cx="1222899" cy="307777"/>
                </a:xfrm>
                <a:prstGeom prst="rect">
                  <a:avLst/>
                </a:prstGeom>
                <a:blipFill>
                  <a:blip r:embed="rId48"/>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id="{DD0198B3-BDC4-3F4B-9C59-84297BBE0A7A}"/>
                  </a:ext>
                </a:extLst>
              </p:cNvPr>
              <p:cNvSpPr/>
              <p:nvPr/>
            </p:nvSpPr>
            <p:spPr>
              <a:xfrm>
                <a:off x="3479953" y="6167566"/>
                <a:ext cx="5499455" cy="52322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de-DE" sz="1400" dirty="0"/>
                  <a:t>(*) Um Verwechslung mit dem Symbol </a:t>
                </a:r>
                <a14:m>
                  <m:oMath xmlns:m="http://schemas.openxmlformats.org/officeDocument/2006/math">
                    <m:r>
                      <a:rPr lang="de-DE" sz="1400" i="1" smtClean="0">
                        <a:latin typeface="Cambria Math" panose="02040503050406030204" pitchFamily="18" charset="0"/>
                      </a:rPr>
                      <m:t>𝐹</m:t>
                    </m:r>
                  </m:oMath>
                </a14:m>
                <a:r>
                  <a:rPr lang="de-DE" sz="1400" dirty="0"/>
                  <a:t> für Faktormodelle zu vermeiden, wechseln wir zu </a:t>
                </a:r>
                <a14:m>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a14:m>
                <a:r>
                  <a:rPr lang="de-DE" sz="1400" dirty="0"/>
                  <a:t> als Symbol für die Kombinationsfunktion</a:t>
                </a:r>
              </a:p>
            </p:txBody>
          </p:sp>
        </mc:Choice>
        <mc:Fallback xmlns="">
          <p:sp>
            <p:nvSpPr>
              <p:cNvPr id="216" name="Rectangle 215">
                <a:extLst>
                  <a:ext uri="{FF2B5EF4-FFF2-40B4-BE49-F238E27FC236}">
                    <a16:creationId xmlns:a16="http://schemas.microsoft.com/office/drawing/2014/main" id="{DD0198B3-BDC4-3F4B-9C59-84297BBE0A7A}"/>
                  </a:ext>
                </a:extLst>
              </p:cNvPr>
              <p:cNvSpPr>
                <a:spLocks noRot="1" noChangeAspect="1" noMove="1" noResize="1" noEditPoints="1" noAdjustHandles="1" noChangeArrowheads="1" noChangeShapeType="1" noTextEdit="1"/>
              </p:cNvSpPr>
              <p:nvPr/>
            </p:nvSpPr>
            <p:spPr>
              <a:xfrm>
                <a:off x="3479953" y="6167566"/>
                <a:ext cx="5499455" cy="523220"/>
              </a:xfrm>
              <a:prstGeom prst="rect">
                <a:avLst/>
              </a:prstGeom>
              <a:blipFill>
                <a:blip r:embed="rId49"/>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96399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Nutzenfaktoren und Mengen von Nutzenvariablen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359998" y="1665066"/>
                <a:ext cx="6091200" cy="4240848"/>
              </a:xfrm>
            </p:spPr>
            <p:txBody>
              <a:bodyPr>
                <a:normAutofit/>
              </a:bodyPr>
              <a:lstStyle/>
              <a:p>
                <a:r>
                  <a:rPr lang="de-DE" dirty="0"/>
                  <a:t>Entscheidungsmodell mit expliziter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endParaRPr lang="de-DE"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𝑓</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sub>
                          <m: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r>
                        <a:rPr lang="de-DE" b="0"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r>
                            <m:rPr>
                              <m:sty m:val="p"/>
                            </m:rPr>
                            <a:rPr lang="el-GR" i="0" smtClean="0">
                              <a:solidFill>
                                <a:schemeClr val="accent1"/>
                              </a:solidFill>
                              <a:latin typeface="Cambria Math" panose="02040503050406030204" pitchFamily="18" charset="0"/>
                              <a:ea typeface="Cambria Math" panose="02040503050406030204" pitchFamily="18" charset="0"/>
                            </a:rPr>
                            <m:t>Ξ</m:t>
                          </m:r>
                        </m:e>
                      </m:d>
                    </m:oMath>
                  </m:oMathPara>
                </a14:m>
                <a:endParaRPr lang="de-DE" dirty="0"/>
              </a:p>
              <a:p>
                <a:pPr lvl="1"/>
                <a14:m>
                  <m:oMath xmlns:m="http://schemas.openxmlformats.org/officeDocument/2006/math">
                    <m:sSub>
                      <m:sSubPr>
                        <m:ctrlPr>
                          <a:rPr lang="de-DE"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𝑓</m:t>
                        </m:r>
                      </m:e>
                      <m:sub>
                        <m:r>
                          <a:rPr lang="de-DE" i="1">
                            <a:solidFill>
                              <a:schemeClr val="accent1"/>
                            </a:solidFill>
                            <a:latin typeface="Cambria Math" panose="02040503050406030204" pitchFamily="18" charset="0"/>
                          </a:rPr>
                          <m:t>𝑢</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𝑢</m:t>
                        </m:r>
                      </m:sub>
                    </m:sSub>
                    <m:d>
                      <m:dPr>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𝑢</m:t>
                            </m:r>
                          </m:sub>
                        </m:sSub>
                      </m:e>
                    </m:d>
                  </m:oMath>
                </a14:m>
                <a:r>
                  <a:rPr lang="de-DE" dirty="0"/>
                  <a:t> Nutzenfaktoren, bilden auf Nutzenvariablen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𝑢</m:t>
                        </m:r>
                      </m:sub>
                    </m:sSub>
                  </m:oMath>
                </a14:m>
                <a:r>
                  <a:rPr lang="de-DE" dirty="0"/>
                  <a:t> ab, die mittels </a:t>
                </a:r>
                <a14:m>
                  <m:oMath xmlns:m="http://schemas.openxmlformats.org/officeDocument/2006/math">
                    <m:r>
                      <m:rPr>
                        <m:sty m:val="p"/>
                      </m:rPr>
                      <a:rPr lang="el-GR">
                        <a:solidFill>
                          <a:schemeClr val="accent1"/>
                        </a:solidFill>
                        <a:latin typeface="Cambria Math" panose="02040503050406030204" pitchFamily="18" charset="0"/>
                        <a:ea typeface="Cambria Math" panose="02040503050406030204" pitchFamily="18" charset="0"/>
                      </a:rPr>
                      <m:t>Ξ</m:t>
                    </m:r>
                  </m:oMath>
                </a14:m>
                <a:r>
                  <a:rPr lang="de-DE" dirty="0"/>
                  <a:t> zu Gesamtnutzen </a:t>
                </a:r>
                <a14:m>
                  <m:oMath xmlns:m="http://schemas.openxmlformats.org/officeDocument/2006/math">
                    <m:r>
                      <a:rPr lang="de-DE" i="1" smtClean="0">
                        <a:latin typeface="Cambria Math" panose="02040503050406030204" pitchFamily="18" charset="0"/>
                      </a:rPr>
                      <m:t>𝑈</m:t>
                    </m:r>
                  </m:oMath>
                </a14:m>
                <a:r>
                  <a:rPr lang="de-DE" dirty="0"/>
                  <a:t> kombiniert werden</a:t>
                </a:r>
              </a:p>
              <a:p>
                <a:pPr lvl="2"/>
                <a:r>
                  <a:rPr lang="de-DE" b="0" dirty="0"/>
                  <a:t>Setzt voraus, dass Nutzenfunktion durch</a:t>
                </a:r>
                <a:br>
                  <a:rPr lang="de-DE" b="0" dirty="0"/>
                </a:br>
                <a14:m>
                  <m:oMath xmlns:m="http://schemas.openxmlformats.org/officeDocument/2006/math">
                    <m:r>
                      <m:rPr>
                        <m:sty m:val="p"/>
                      </m:rPr>
                      <a:rPr lang="el-GR">
                        <a:solidFill>
                          <a:schemeClr val="accent1"/>
                        </a:solidFill>
                        <a:latin typeface="Cambria Math" panose="02040503050406030204" pitchFamily="18" charset="0"/>
                        <a:ea typeface="Cambria Math" panose="02040503050406030204" pitchFamily="18" charset="0"/>
                      </a:rPr>
                      <m:t>Ξ</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e>
                        </m:d>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𝑚</m:t>
                                </m:r>
                              </m:sub>
                            </m:sSub>
                          </m:e>
                        </m:d>
                      </m:e>
                    </m:d>
                  </m:oMath>
                </a14:m>
                <a:r>
                  <a:rPr lang="de-DE" b="0" dirty="0"/>
                  <a:t> repräsentiert</a:t>
                </a:r>
                <a:br>
                  <a:rPr lang="de-DE" b="0" dirty="0"/>
                </a:br>
                <a:r>
                  <a:rPr lang="de-DE" b="0" dirty="0"/>
                  <a:t>werden kann</a:t>
                </a:r>
              </a:p>
              <a:p>
                <a:pPr lvl="2"/>
                <a:r>
                  <a:rPr lang="de-DE" b="0" dirty="0"/>
                  <a:t>Verbindung zu vorheriger Definition: </a:t>
                </a:r>
              </a:p>
              <a:p>
                <a:pPr lvl="3"/>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𝑈</m:t>
                        </m:r>
                      </m:sub>
                    </m:sSub>
                    <m:r>
                      <a:rPr lang="de-DE" b="0" i="1" smtClean="0">
                        <a:latin typeface="Cambria Math" panose="02040503050406030204" pitchFamily="18" charset="0"/>
                      </a:rPr>
                      <m:t>=</m:t>
                    </m:r>
                    <m:r>
                      <m:rPr>
                        <m:sty m:val="p"/>
                      </m:rPr>
                      <a:rPr lang="el-GR">
                        <a:solidFill>
                          <a:schemeClr val="accent1"/>
                        </a:solidFill>
                        <a:latin typeface="Cambria Math" panose="02040503050406030204" pitchFamily="18" charset="0"/>
                        <a:ea typeface="Cambria Math" panose="02040503050406030204" pitchFamily="18" charset="0"/>
                      </a:rPr>
                      <m:t>Ξ</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e>
                        </m:d>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𝑚</m:t>
                                </m:r>
                              </m:sub>
                            </m:sSub>
                          </m:e>
                        </m:d>
                      </m:e>
                    </m:d>
                  </m:oMath>
                </a14:m>
                <a:r>
                  <a:rPr lang="de-DE" dirty="0"/>
                  <a:t> </a:t>
                </a:r>
                <a:br>
                  <a:rPr lang="de-DE" dirty="0"/>
                </a:br>
                <a:r>
                  <a:rPr lang="de-DE" dirty="0"/>
                  <a:t>direkt auf </a:t>
                </a:r>
                <a14:m>
                  <m:oMath xmlns:m="http://schemas.openxmlformats.org/officeDocument/2006/math">
                    <m:r>
                      <a:rPr lang="de-DE" i="1">
                        <a:latin typeface="Cambria Math" panose="02040503050406030204" pitchFamily="18" charset="0"/>
                      </a:rPr>
                      <m:t>𝑈</m:t>
                    </m:r>
                  </m:oMath>
                </a14:m>
                <a:r>
                  <a:rPr lang="de-DE" dirty="0"/>
                  <a:t> abgebildet</a:t>
                </a:r>
              </a:p>
              <a:p>
                <a:pPr lvl="1"/>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359998" y="1665066"/>
                <a:ext cx="6091200" cy="4240848"/>
              </a:xfrm>
              <a:blipFill>
                <a:blip r:embed="rId2"/>
                <a:stretch>
                  <a:fillRect l="-2703"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56</a:t>
            </a:fld>
            <a:endParaRPr lang="de-DE" dirty="0"/>
          </a:p>
        </p:txBody>
      </p:sp>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p:grpSp>
        <p:nvGrpSpPr>
          <p:cNvPr id="70" name="Group 69">
            <a:extLst>
              <a:ext uri="{FF2B5EF4-FFF2-40B4-BE49-F238E27FC236}">
                <a16:creationId xmlns:a16="http://schemas.microsoft.com/office/drawing/2014/main" id="{864DF904-37B6-A34E-BC49-150AD6203158}"/>
              </a:ext>
            </a:extLst>
          </p:cNvPr>
          <p:cNvGrpSpPr/>
          <p:nvPr/>
        </p:nvGrpSpPr>
        <p:grpSpPr>
          <a:xfrm>
            <a:off x="5578766" y="1667483"/>
            <a:ext cx="6265234" cy="2226416"/>
            <a:chOff x="5578766" y="1667483"/>
            <a:chExt cx="6265234" cy="2226416"/>
          </a:xfrm>
        </p:grpSpPr>
        <p:cxnSp>
          <p:nvCxnSpPr>
            <p:cNvPr id="72" name="Straight Connector 71">
              <a:extLst>
                <a:ext uri="{FF2B5EF4-FFF2-40B4-BE49-F238E27FC236}">
                  <a16:creationId xmlns:a16="http://schemas.microsoft.com/office/drawing/2014/main" id="{9DF033F2-B649-F749-A418-8B889FA02B04}"/>
                </a:ext>
              </a:extLst>
            </p:cNvPr>
            <p:cNvCxnSpPr>
              <a:cxnSpLocks/>
              <a:stCxn id="90" idx="3"/>
              <a:endCxn id="76" idx="1"/>
            </p:cNvCxnSpPr>
            <p:nvPr/>
          </p:nvCxnSpPr>
          <p:spPr>
            <a:xfrm flipV="1">
              <a:off x="10468003" y="2935490"/>
              <a:ext cx="223997" cy="59625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4A08DAD4-74CF-1C43-8D6B-122088CF7761}"/>
                    </a:ext>
                  </a:extLst>
                </p:cNvPr>
                <p:cNvSpPr txBox="1"/>
                <p:nvPr/>
              </p:nvSpPr>
              <p:spPr>
                <a:xfrm>
                  <a:off x="7873264" y="211978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10" name="TextBox 109">
                  <a:extLst>
                    <a:ext uri="{FF2B5EF4-FFF2-40B4-BE49-F238E27FC236}">
                      <a16:creationId xmlns:a16="http://schemas.microsoft.com/office/drawing/2014/main" id="{D1CED8F3-D2CA-D34F-8F6C-9FB8E304F559}"/>
                    </a:ext>
                  </a:extLst>
                </p:cNvPr>
                <p:cNvSpPr txBox="1">
                  <a:spLocks noRot="1" noChangeAspect="1" noMove="1" noResize="1" noEditPoints="1" noAdjustHandles="1" noChangeArrowheads="1" noChangeShapeType="1" noTextEdit="1"/>
                </p:cNvSpPr>
                <p:nvPr/>
              </p:nvSpPr>
              <p:spPr>
                <a:xfrm>
                  <a:off x="7873264" y="2119788"/>
                  <a:ext cx="1152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31DCF58-4A24-1C49-9712-D1434F6323C4}"/>
                    </a:ext>
                  </a:extLst>
                </p:cNvPr>
                <p:cNvSpPr txBox="1"/>
                <p:nvPr/>
              </p:nvSpPr>
              <p:spPr>
                <a:xfrm>
                  <a:off x="7876996" y="272669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A64D9EC2-5664-9041-9F93-D0A12E476957}"/>
                    </a:ext>
                  </a:extLst>
                </p:cNvPr>
                <p:cNvSpPr txBox="1">
                  <a:spLocks noRot="1" noChangeAspect="1" noMove="1" noResize="1" noEditPoints="1" noAdjustHandles="1" noChangeArrowheads="1" noChangeShapeType="1" noTextEdit="1"/>
                </p:cNvSpPr>
                <p:nvPr/>
              </p:nvSpPr>
              <p:spPr>
                <a:xfrm>
                  <a:off x="7876996" y="2726694"/>
                  <a:ext cx="115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C06C2D1-12EA-D342-A444-1CCCB3278796}"/>
                    </a:ext>
                  </a:extLst>
                </p:cNvPr>
                <p:cNvSpPr txBox="1"/>
                <p:nvPr/>
              </p:nvSpPr>
              <p:spPr>
                <a:xfrm>
                  <a:off x="7896736" y="333698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22A0EDBA-B175-F747-9826-4FCCB02AD4CB}"/>
                    </a:ext>
                  </a:extLst>
                </p:cNvPr>
                <p:cNvSpPr txBox="1">
                  <a:spLocks noRot="1" noChangeAspect="1" noMove="1" noResize="1" noEditPoints="1" noAdjustHandles="1" noChangeArrowheads="1" noChangeShapeType="1" noTextEdit="1"/>
                </p:cNvSpPr>
                <p:nvPr/>
              </p:nvSpPr>
              <p:spPr>
                <a:xfrm>
                  <a:off x="7896736" y="3336987"/>
                  <a:ext cx="1152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9EA9EC3-7FE6-A44C-A23F-15710C821013}"/>
                    </a:ext>
                  </a:extLst>
                </p:cNvPr>
                <p:cNvSpPr txBox="1"/>
                <p:nvPr/>
              </p:nvSpPr>
              <p:spPr>
                <a:xfrm>
                  <a:off x="10692000" y="2660366"/>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76" name="TextBox 75">
                  <a:extLst>
                    <a:ext uri="{FF2B5EF4-FFF2-40B4-BE49-F238E27FC236}">
                      <a16:creationId xmlns:a16="http://schemas.microsoft.com/office/drawing/2014/main" id="{39EA9EC3-7FE6-A44C-A23F-15710C821013}"/>
                    </a:ext>
                  </a:extLst>
                </p:cNvPr>
                <p:cNvSpPr txBox="1">
                  <a:spLocks noRot="1" noChangeAspect="1" noMove="1" noResize="1" noEditPoints="1" noAdjustHandles="1" noChangeArrowheads="1" noChangeShapeType="1" noTextEdit="1"/>
                </p:cNvSpPr>
                <p:nvPr/>
              </p:nvSpPr>
              <p:spPr>
                <a:xfrm>
                  <a:off x="10692000" y="2660366"/>
                  <a:ext cx="1152000" cy="550247"/>
                </a:xfrm>
                <a:prstGeom prst="diamond">
                  <a:avLst/>
                </a:prstGeom>
                <a:blipFill>
                  <a:blip r:embed="rId16"/>
                  <a:stretch>
                    <a:fillRect/>
                  </a:stretch>
                </a:blipFill>
                <a:ln>
                  <a:solidFill>
                    <a:schemeClr val="tx1"/>
                  </a:solidFill>
                </a:ln>
              </p:spPr>
              <p:txBody>
                <a:bodyPr/>
                <a:lstStyle/>
                <a:p>
                  <a:r>
                    <a:rPr lang="de-DE">
                      <a:noFill/>
                    </a:rPr>
                    <a:t> </a:t>
                  </a:r>
                </a:p>
              </p:txBody>
            </p:sp>
          </mc:Fallback>
        </mc:AlternateContent>
        <p:cxnSp>
          <p:nvCxnSpPr>
            <p:cNvPr id="83" name="Straight Connector 82">
              <a:extLst>
                <a:ext uri="{FF2B5EF4-FFF2-40B4-BE49-F238E27FC236}">
                  <a16:creationId xmlns:a16="http://schemas.microsoft.com/office/drawing/2014/main" id="{35C4F5D1-5995-8A42-A42A-B79397233C2A}"/>
                </a:ext>
              </a:extLst>
            </p:cNvPr>
            <p:cNvCxnSpPr>
              <a:cxnSpLocks/>
              <a:stCxn id="87" idx="3"/>
              <a:endCxn id="76" idx="1"/>
            </p:cNvCxnSpPr>
            <p:nvPr/>
          </p:nvCxnSpPr>
          <p:spPr>
            <a:xfrm>
              <a:off x="10468003" y="2921451"/>
              <a:ext cx="223997" cy="1403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1EE668E-56E2-F543-A6DF-4DF5F843F799}"/>
                </a:ext>
              </a:extLst>
            </p:cNvPr>
            <p:cNvCxnSpPr>
              <a:cxnSpLocks/>
              <a:stCxn id="86" idx="3"/>
              <a:endCxn id="76" idx="1"/>
            </p:cNvCxnSpPr>
            <p:nvPr/>
          </p:nvCxnSpPr>
          <p:spPr>
            <a:xfrm>
              <a:off x="10468003" y="2314545"/>
              <a:ext cx="223997" cy="62094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77A0F2D9-99DC-FD4B-863A-0CB63FADF29C}"/>
                    </a:ext>
                  </a:extLst>
                </p:cNvPr>
                <p:cNvSpPr/>
                <p:nvPr/>
              </p:nvSpPr>
              <p:spPr>
                <a:xfrm>
                  <a:off x="10082562" y="2371205"/>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64" name="Rectangle 163">
                  <a:extLst>
                    <a:ext uri="{FF2B5EF4-FFF2-40B4-BE49-F238E27FC236}">
                      <a16:creationId xmlns:a16="http://schemas.microsoft.com/office/drawing/2014/main" id="{18CC75C2-34C0-3E43-B120-4FB425D4C0D0}"/>
                    </a:ext>
                  </a:extLst>
                </p:cNvPr>
                <p:cNvSpPr>
                  <a:spLocks noRot="1" noChangeAspect="1" noMove="1" noResize="1" noEditPoints="1" noAdjustHandles="1" noChangeArrowheads="1" noChangeShapeType="1" noTextEdit="1"/>
                </p:cNvSpPr>
                <p:nvPr/>
              </p:nvSpPr>
              <p:spPr>
                <a:xfrm>
                  <a:off x="10082562" y="2371205"/>
                  <a:ext cx="406009" cy="307777"/>
                </a:xfrm>
                <a:prstGeom prst="rect">
                  <a:avLst/>
                </a:prstGeom>
                <a:blipFill>
                  <a:blip r:embed="rId17"/>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AD601C4C-DBF7-524F-B76F-061342475BB6}"/>
                    </a:ext>
                  </a:extLst>
                </p:cNvPr>
                <p:cNvSpPr txBox="1"/>
                <p:nvPr/>
              </p:nvSpPr>
              <p:spPr>
                <a:xfrm>
                  <a:off x="9316003" y="2039421"/>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67" name="TextBox 166">
                  <a:extLst>
                    <a:ext uri="{FF2B5EF4-FFF2-40B4-BE49-F238E27FC236}">
                      <a16:creationId xmlns:a16="http://schemas.microsoft.com/office/drawing/2014/main" id="{9BDC68F3-44E9-374B-9A53-1C23BC46659E}"/>
                    </a:ext>
                  </a:extLst>
                </p:cNvPr>
                <p:cNvSpPr txBox="1">
                  <a:spLocks noRot="1" noChangeAspect="1" noMove="1" noResize="1" noEditPoints="1" noAdjustHandles="1" noChangeArrowheads="1" noChangeShapeType="1" noTextEdit="1"/>
                </p:cNvSpPr>
                <p:nvPr/>
              </p:nvSpPr>
              <p:spPr>
                <a:xfrm>
                  <a:off x="9316003" y="2039421"/>
                  <a:ext cx="1152000" cy="550247"/>
                </a:xfrm>
                <a:prstGeom prst="diamond">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935E6E7-722E-8543-AFC8-C9538D7AE2F0}"/>
                    </a:ext>
                  </a:extLst>
                </p:cNvPr>
                <p:cNvSpPr txBox="1"/>
                <p:nvPr/>
              </p:nvSpPr>
              <p:spPr>
                <a:xfrm>
                  <a:off x="9316003" y="2646327"/>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68" name="TextBox 167">
                  <a:extLst>
                    <a:ext uri="{FF2B5EF4-FFF2-40B4-BE49-F238E27FC236}">
                      <a16:creationId xmlns:a16="http://schemas.microsoft.com/office/drawing/2014/main" id="{FCA2059C-2616-5F4C-AC13-C25E5F550B8D}"/>
                    </a:ext>
                  </a:extLst>
                </p:cNvPr>
                <p:cNvSpPr txBox="1">
                  <a:spLocks noRot="1" noChangeAspect="1" noMove="1" noResize="1" noEditPoints="1" noAdjustHandles="1" noChangeArrowheads="1" noChangeShapeType="1" noTextEdit="1"/>
                </p:cNvSpPr>
                <p:nvPr/>
              </p:nvSpPr>
              <p:spPr>
                <a:xfrm>
                  <a:off x="9316003" y="2646327"/>
                  <a:ext cx="1152000" cy="550247"/>
                </a:xfrm>
                <a:prstGeom prst="diamond">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BFA2EE38-9823-184A-A08F-94804EBC8699}"/>
                    </a:ext>
                  </a:extLst>
                </p:cNvPr>
                <p:cNvSpPr txBox="1"/>
                <p:nvPr/>
              </p:nvSpPr>
              <p:spPr>
                <a:xfrm>
                  <a:off x="9316003" y="325662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69" name="TextBox 168">
                  <a:extLst>
                    <a:ext uri="{FF2B5EF4-FFF2-40B4-BE49-F238E27FC236}">
                      <a16:creationId xmlns:a16="http://schemas.microsoft.com/office/drawing/2014/main" id="{DEEE541C-6C19-564D-A777-85E6AD3D79B6}"/>
                    </a:ext>
                  </a:extLst>
                </p:cNvPr>
                <p:cNvSpPr txBox="1">
                  <a:spLocks noRot="1" noChangeAspect="1" noMove="1" noResize="1" noEditPoints="1" noAdjustHandles="1" noChangeArrowheads="1" noChangeShapeType="1" noTextEdit="1"/>
                </p:cNvSpPr>
                <p:nvPr/>
              </p:nvSpPr>
              <p:spPr>
                <a:xfrm>
                  <a:off x="9316003" y="3256620"/>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7C2CBDE2-58F7-2741-AC0D-55CBCD9FCADF}"/>
                </a:ext>
              </a:extLst>
            </p:cNvPr>
            <p:cNvCxnSpPr>
              <a:cxnSpLocks/>
              <a:stCxn id="75" idx="6"/>
              <a:endCxn id="90" idx="1"/>
            </p:cNvCxnSpPr>
            <p:nvPr/>
          </p:nvCxnSpPr>
          <p:spPr>
            <a:xfrm>
              <a:off x="9048736" y="3531744"/>
              <a:ext cx="26726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F90085C-0F09-6E44-B87A-C1324299AE07}"/>
                </a:ext>
              </a:extLst>
            </p:cNvPr>
            <p:cNvCxnSpPr>
              <a:cxnSpLocks/>
              <a:stCxn id="74" idx="6"/>
              <a:endCxn id="87" idx="1"/>
            </p:cNvCxnSpPr>
            <p:nvPr/>
          </p:nvCxnSpPr>
          <p:spPr>
            <a:xfrm>
              <a:off x="9028996" y="2921451"/>
              <a:ext cx="28700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EB8102B-201B-704B-9975-30E363F1A906}"/>
                </a:ext>
              </a:extLst>
            </p:cNvPr>
            <p:cNvCxnSpPr>
              <a:cxnSpLocks/>
              <a:stCxn id="73" idx="6"/>
              <a:endCxn id="86" idx="1"/>
            </p:cNvCxnSpPr>
            <p:nvPr/>
          </p:nvCxnSpPr>
          <p:spPr>
            <a:xfrm>
              <a:off x="9025264" y="2314545"/>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2AFCD6A0-2B4C-FC40-B623-1EAFC0579D1F}"/>
                    </a:ext>
                  </a:extLst>
                </p:cNvPr>
                <p:cNvSpPr/>
                <p:nvPr/>
              </p:nvSpPr>
              <p:spPr>
                <a:xfrm>
                  <a:off x="10082562" y="2981254"/>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73" name="Rectangle 172">
                  <a:extLst>
                    <a:ext uri="{FF2B5EF4-FFF2-40B4-BE49-F238E27FC236}">
                      <a16:creationId xmlns:a16="http://schemas.microsoft.com/office/drawing/2014/main" id="{045276E9-87FF-0043-8B98-7BB86C45AD86}"/>
                    </a:ext>
                  </a:extLst>
                </p:cNvPr>
                <p:cNvSpPr>
                  <a:spLocks noRot="1" noChangeAspect="1" noMove="1" noResize="1" noEditPoints="1" noAdjustHandles="1" noChangeArrowheads="1" noChangeShapeType="1" noTextEdit="1"/>
                </p:cNvSpPr>
                <p:nvPr/>
              </p:nvSpPr>
              <p:spPr>
                <a:xfrm>
                  <a:off x="10082562" y="2981254"/>
                  <a:ext cx="406009" cy="307777"/>
                </a:xfrm>
                <a:prstGeom prst="rect">
                  <a:avLst/>
                </a:prstGeom>
                <a:blipFill>
                  <a:blip r:embed="rId2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C042CA39-BD0B-E94E-A7EA-0A4A54C12273}"/>
                    </a:ext>
                  </a:extLst>
                </p:cNvPr>
                <p:cNvSpPr/>
                <p:nvPr/>
              </p:nvSpPr>
              <p:spPr>
                <a:xfrm>
                  <a:off x="11101459" y="2356284"/>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95" name="Rectangle 94">
                  <a:extLst>
                    <a:ext uri="{FF2B5EF4-FFF2-40B4-BE49-F238E27FC236}">
                      <a16:creationId xmlns:a16="http://schemas.microsoft.com/office/drawing/2014/main" id="{C042CA39-BD0B-E94E-A7EA-0A4A54C12273}"/>
                    </a:ext>
                  </a:extLst>
                </p:cNvPr>
                <p:cNvSpPr>
                  <a:spLocks noRot="1" noChangeAspect="1" noMove="1" noResize="1" noEditPoints="1" noAdjustHandles="1" noChangeArrowheads="1" noChangeShapeType="1" noTextEdit="1"/>
                </p:cNvSpPr>
                <p:nvPr/>
              </p:nvSpPr>
              <p:spPr>
                <a:xfrm>
                  <a:off x="11101459" y="2356284"/>
                  <a:ext cx="327333" cy="307777"/>
                </a:xfrm>
                <a:prstGeom prst="rect">
                  <a:avLst/>
                </a:prstGeom>
                <a:blipFill>
                  <a:blip r:embed="rId2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79A12D1B-4CB5-EA49-AAC6-73E3A11A9160}"/>
                    </a:ext>
                  </a:extLst>
                </p:cNvPr>
                <p:cNvSpPr/>
                <p:nvPr/>
              </p:nvSpPr>
              <p:spPr>
                <a:xfrm>
                  <a:off x="10082562" y="3586122"/>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75" name="Rectangle 174">
                  <a:extLst>
                    <a:ext uri="{FF2B5EF4-FFF2-40B4-BE49-F238E27FC236}">
                      <a16:creationId xmlns:a16="http://schemas.microsoft.com/office/drawing/2014/main" id="{CD65333C-5041-F94B-A9D1-F818E40D36BC}"/>
                    </a:ext>
                  </a:extLst>
                </p:cNvPr>
                <p:cNvSpPr>
                  <a:spLocks noRot="1" noChangeAspect="1" noMove="1" noResize="1" noEditPoints="1" noAdjustHandles="1" noChangeArrowheads="1" noChangeShapeType="1" noTextEdit="1"/>
                </p:cNvSpPr>
                <p:nvPr/>
              </p:nvSpPr>
              <p:spPr>
                <a:xfrm>
                  <a:off x="10082562" y="3586122"/>
                  <a:ext cx="389466" cy="307777"/>
                </a:xfrm>
                <a:prstGeom prst="rect">
                  <a:avLst/>
                </a:prstGeom>
                <a:blipFill>
                  <a:blip r:embed="rId23"/>
                  <a:stretch>
                    <a:fillRect b="-38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B75D5F1F-2967-A240-B895-2355BF0DBE8E}"/>
                    </a:ext>
                  </a:extLst>
                </p:cNvPr>
                <p:cNvSpPr txBox="1"/>
                <p:nvPr/>
              </p:nvSpPr>
              <p:spPr>
                <a:xfrm>
                  <a:off x="5927094" y="212377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76" name="TextBox 175">
                  <a:extLst>
                    <a:ext uri="{FF2B5EF4-FFF2-40B4-BE49-F238E27FC236}">
                      <a16:creationId xmlns:a16="http://schemas.microsoft.com/office/drawing/2014/main" id="{7B446354-D0E3-CE43-842C-25045DDE7823}"/>
                    </a:ext>
                  </a:extLst>
                </p:cNvPr>
                <p:cNvSpPr txBox="1">
                  <a:spLocks noRot="1" noChangeAspect="1" noMove="1" noResize="1" noEditPoints="1" noAdjustHandles="1" noChangeArrowheads="1" noChangeShapeType="1" noTextEdit="1"/>
                </p:cNvSpPr>
                <p:nvPr/>
              </p:nvSpPr>
              <p:spPr>
                <a:xfrm>
                  <a:off x="5927094" y="2123778"/>
                  <a:ext cx="1152000" cy="389513"/>
                </a:xfrm>
                <a:prstGeom prst="ellipse">
                  <a:avLst/>
                </a:prstGeom>
                <a:blipFill>
                  <a:blip r:embed="rId24"/>
                  <a:stretch>
                    <a:fillRect b="-6061"/>
                  </a:stretch>
                </a:blipFill>
                <a:ln>
                  <a:solidFill>
                    <a:schemeClr val="tx1"/>
                  </a:solidFill>
                </a:ln>
              </p:spPr>
              <p:txBody>
                <a:bodyPr/>
                <a:lstStyle/>
                <a:p>
                  <a:r>
                    <a:rPr lang="de-DE">
                      <a:noFill/>
                    </a:rPr>
                    <a:t> </a:t>
                  </a:r>
                </a:p>
              </p:txBody>
            </p:sp>
          </mc:Fallback>
        </mc:AlternateContent>
        <p:cxnSp>
          <p:nvCxnSpPr>
            <p:cNvPr id="98" name="Straight Connector 97">
              <a:extLst>
                <a:ext uri="{FF2B5EF4-FFF2-40B4-BE49-F238E27FC236}">
                  <a16:creationId xmlns:a16="http://schemas.microsoft.com/office/drawing/2014/main" id="{A1638C64-B49B-E84F-B676-A1AA49144EDA}"/>
                </a:ext>
              </a:extLst>
            </p:cNvPr>
            <p:cNvCxnSpPr>
              <a:cxnSpLocks/>
              <a:stCxn id="106" idx="6"/>
              <a:endCxn id="75" idx="2"/>
            </p:cNvCxnSpPr>
            <p:nvPr/>
          </p:nvCxnSpPr>
          <p:spPr>
            <a:xfrm>
              <a:off x="7201540" y="2925262"/>
              <a:ext cx="695196" cy="60648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5E23C3D-7ED4-3F4A-96E9-FA1576F9D29E}"/>
                </a:ext>
              </a:extLst>
            </p:cNvPr>
            <p:cNvCxnSpPr>
              <a:cxnSpLocks/>
              <a:stCxn id="107" idx="6"/>
              <a:endCxn id="75" idx="2"/>
            </p:cNvCxnSpPr>
            <p:nvPr/>
          </p:nvCxnSpPr>
          <p:spPr>
            <a:xfrm flipV="1">
              <a:off x="7432733" y="3531744"/>
              <a:ext cx="464003" cy="488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74D4C27-4E3C-7F4D-AC55-ED803F5A38D2}"/>
                </a:ext>
              </a:extLst>
            </p:cNvPr>
            <p:cNvCxnSpPr>
              <a:cxnSpLocks/>
              <a:stCxn id="97" idx="6"/>
              <a:endCxn id="73" idx="2"/>
            </p:cNvCxnSpPr>
            <p:nvPr/>
          </p:nvCxnSpPr>
          <p:spPr>
            <a:xfrm flipV="1">
              <a:off x="7079094" y="2314545"/>
              <a:ext cx="794170" cy="399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3C94CCD-1370-DD4E-919B-68CEC8A1423C}"/>
                </a:ext>
              </a:extLst>
            </p:cNvPr>
            <p:cNvCxnSpPr>
              <a:cxnSpLocks/>
              <a:stCxn id="102" idx="2"/>
              <a:endCxn id="75" idx="2"/>
            </p:cNvCxnSpPr>
            <p:nvPr/>
          </p:nvCxnSpPr>
          <p:spPr>
            <a:xfrm>
              <a:off x="7006259" y="1944482"/>
              <a:ext cx="890477" cy="158726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021CC1D2-D2CC-3B46-895E-85F3E7A96E91}"/>
                    </a:ext>
                  </a:extLst>
                </p:cNvPr>
                <p:cNvSpPr txBox="1"/>
                <p:nvPr/>
              </p:nvSpPr>
              <p:spPr>
                <a:xfrm>
                  <a:off x="6390978" y="1667483"/>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82" name="TextBox 181">
                  <a:extLst>
                    <a:ext uri="{FF2B5EF4-FFF2-40B4-BE49-F238E27FC236}">
                      <a16:creationId xmlns:a16="http://schemas.microsoft.com/office/drawing/2014/main" id="{9751DDA4-4889-1C48-BF19-BA68B4F309CD}"/>
                    </a:ext>
                  </a:extLst>
                </p:cNvPr>
                <p:cNvSpPr txBox="1">
                  <a:spLocks noRot="1" noChangeAspect="1" noMove="1" noResize="1" noEditPoints="1" noAdjustHandles="1" noChangeArrowheads="1" noChangeShapeType="1" noTextEdit="1"/>
                </p:cNvSpPr>
                <p:nvPr/>
              </p:nvSpPr>
              <p:spPr>
                <a:xfrm>
                  <a:off x="6390978" y="1667483"/>
                  <a:ext cx="1230561" cy="276999"/>
                </a:xfrm>
                <a:prstGeom prst="rect">
                  <a:avLst/>
                </a:prstGeom>
                <a:blipFill>
                  <a:blip r:embed="rId25"/>
                  <a:stretch>
                    <a:fillRect l="-5051" r="-4040" b="-25000"/>
                  </a:stretch>
                </a:blipFill>
                <a:ln>
                  <a:solidFill>
                    <a:schemeClr val="tx1"/>
                  </a:solidFill>
                </a:ln>
              </p:spPr>
              <p:txBody>
                <a:bodyPr/>
                <a:lstStyle/>
                <a:p>
                  <a:r>
                    <a:rPr lang="de-DE">
                      <a:noFill/>
                    </a:rPr>
                    <a:t> </a:t>
                  </a:r>
                </a:p>
              </p:txBody>
            </p:sp>
          </mc:Fallback>
        </mc:AlternateContent>
        <p:cxnSp>
          <p:nvCxnSpPr>
            <p:cNvPr id="103" name="Straight Connector 102">
              <a:extLst>
                <a:ext uri="{FF2B5EF4-FFF2-40B4-BE49-F238E27FC236}">
                  <a16:creationId xmlns:a16="http://schemas.microsoft.com/office/drawing/2014/main" id="{7210C5A5-14B1-3A4E-9873-6D775A5CAE72}"/>
                </a:ext>
              </a:extLst>
            </p:cNvPr>
            <p:cNvCxnSpPr>
              <a:cxnSpLocks/>
              <a:stCxn id="97" idx="6"/>
              <a:endCxn id="74" idx="2"/>
            </p:cNvCxnSpPr>
            <p:nvPr/>
          </p:nvCxnSpPr>
          <p:spPr>
            <a:xfrm>
              <a:off x="7079094" y="2318535"/>
              <a:ext cx="797902" cy="60291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431581E-612A-A94A-95DB-D7E84A96AAD6}"/>
                </a:ext>
              </a:extLst>
            </p:cNvPr>
            <p:cNvCxnSpPr>
              <a:cxnSpLocks/>
              <a:stCxn id="102" idx="2"/>
              <a:endCxn id="74" idx="2"/>
            </p:cNvCxnSpPr>
            <p:nvPr/>
          </p:nvCxnSpPr>
          <p:spPr>
            <a:xfrm>
              <a:off x="7006259" y="1944482"/>
              <a:ext cx="870737" cy="9769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65B37E0-1B11-0247-B9C2-38EEB6DFAD35}"/>
                </a:ext>
              </a:extLst>
            </p:cNvPr>
            <p:cNvCxnSpPr>
              <a:cxnSpLocks/>
              <a:stCxn id="102" idx="2"/>
              <a:endCxn id="73" idx="2"/>
            </p:cNvCxnSpPr>
            <p:nvPr/>
          </p:nvCxnSpPr>
          <p:spPr>
            <a:xfrm>
              <a:off x="7006259" y="1944482"/>
              <a:ext cx="867005" cy="37006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AA71F85-196C-1242-80FA-57902027D8D9}"/>
                    </a:ext>
                  </a:extLst>
                </p:cNvPr>
                <p:cNvSpPr txBox="1"/>
                <p:nvPr/>
              </p:nvSpPr>
              <p:spPr>
                <a:xfrm>
                  <a:off x="5809958" y="2730505"/>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86" name="TextBox 185">
                  <a:extLst>
                    <a:ext uri="{FF2B5EF4-FFF2-40B4-BE49-F238E27FC236}">
                      <a16:creationId xmlns:a16="http://schemas.microsoft.com/office/drawing/2014/main" id="{5709E198-5E43-BA48-9ED7-8E66A4E2ACFE}"/>
                    </a:ext>
                  </a:extLst>
                </p:cNvPr>
                <p:cNvSpPr txBox="1">
                  <a:spLocks noRot="1" noChangeAspect="1" noMove="1" noResize="1" noEditPoints="1" noAdjustHandles="1" noChangeArrowheads="1" noChangeShapeType="1" noTextEdit="1"/>
                </p:cNvSpPr>
                <p:nvPr/>
              </p:nvSpPr>
              <p:spPr>
                <a:xfrm>
                  <a:off x="5809958" y="2730505"/>
                  <a:ext cx="1391582" cy="389513"/>
                </a:xfrm>
                <a:prstGeom prst="ellipse">
                  <a:avLst/>
                </a:prstGeom>
                <a:blipFill>
                  <a:blip r:embed="rId26"/>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4BD6921-E456-3D45-AFE3-FAFACCDDC9E5}"/>
                    </a:ext>
                  </a:extLst>
                </p:cNvPr>
                <p:cNvSpPr txBox="1"/>
                <p:nvPr/>
              </p:nvSpPr>
              <p:spPr>
                <a:xfrm>
                  <a:off x="5578766" y="3341868"/>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87" name="TextBox 186">
                  <a:extLst>
                    <a:ext uri="{FF2B5EF4-FFF2-40B4-BE49-F238E27FC236}">
                      <a16:creationId xmlns:a16="http://schemas.microsoft.com/office/drawing/2014/main" id="{9C90A4A0-0974-1745-8A12-182A0307765F}"/>
                    </a:ext>
                  </a:extLst>
                </p:cNvPr>
                <p:cNvSpPr txBox="1">
                  <a:spLocks noRot="1" noChangeAspect="1" noMove="1" noResize="1" noEditPoints="1" noAdjustHandles="1" noChangeArrowheads="1" noChangeShapeType="1" noTextEdit="1"/>
                </p:cNvSpPr>
                <p:nvPr/>
              </p:nvSpPr>
              <p:spPr>
                <a:xfrm>
                  <a:off x="5578766" y="3341868"/>
                  <a:ext cx="1853967"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grpSp>
      <p:grpSp>
        <p:nvGrpSpPr>
          <p:cNvPr id="165" name="Group 164">
            <a:extLst>
              <a:ext uri="{FF2B5EF4-FFF2-40B4-BE49-F238E27FC236}">
                <a16:creationId xmlns:a16="http://schemas.microsoft.com/office/drawing/2014/main" id="{F6AD0DBB-A5D1-4841-9458-F7A9B7BAA6D9}"/>
              </a:ext>
            </a:extLst>
          </p:cNvPr>
          <p:cNvGrpSpPr/>
          <p:nvPr/>
        </p:nvGrpSpPr>
        <p:grpSpPr>
          <a:xfrm>
            <a:off x="5625314" y="3820905"/>
            <a:ext cx="6212368" cy="2139384"/>
            <a:chOff x="5625314" y="3820905"/>
            <a:chExt cx="6212368" cy="2139384"/>
          </a:xfrm>
        </p:grpSpPr>
        <p:cxnSp>
          <p:nvCxnSpPr>
            <p:cNvPr id="166" name="Straight Connector 165">
              <a:extLst>
                <a:ext uri="{FF2B5EF4-FFF2-40B4-BE49-F238E27FC236}">
                  <a16:creationId xmlns:a16="http://schemas.microsoft.com/office/drawing/2014/main" id="{51F3222D-8C8C-9F43-AE3C-9184FC67974C}"/>
                </a:ext>
              </a:extLst>
            </p:cNvPr>
            <p:cNvCxnSpPr>
              <a:cxnSpLocks/>
              <a:stCxn id="176" idx="3"/>
              <a:endCxn id="203" idx="2"/>
            </p:cNvCxnSpPr>
            <p:nvPr/>
          </p:nvCxnSpPr>
          <p:spPr>
            <a:xfrm flipV="1">
              <a:off x="10461685" y="5153892"/>
              <a:ext cx="114273" cy="53127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BCC46826-8035-7D4D-977C-22D82D6640D1}"/>
                    </a:ext>
                  </a:extLst>
                </p:cNvPr>
                <p:cNvSpPr txBox="1"/>
                <p:nvPr/>
              </p:nvSpPr>
              <p:spPr>
                <a:xfrm>
                  <a:off x="8032310"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m:t>
                        </m:r>
                      </m:oMath>
                    </m:oMathPara>
                  </a14:m>
                  <a:endParaRPr lang="de-DE" dirty="0">
                    <a:solidFill>
                      <a:schemeClr val="accent1"/>
                    </a:solidFill>
                  </a:endParaRPr>
                </a:p>
              </p:txBody>
            </p:sp>
          </mc:Choice>
          <mc:Fallback xmlns="">
            <p:sp>
              <p:nvSpPr>
                <p:cNvPr id="167" name="TextBox 166">
                  <a:extLst>
                    <a:ext uri="{FF2B5EF4-FFF2-40B4-BE49-F238E27FC236}">
                      <a16:creationId xmlns:a16="http://schemas.microsoft.com/office/drawing/2014/main" id="{BCC46826-8035-7D4D-977C-22D82D6640D1}"/>
                    </a:ext>
                  </a:extLst>
                </p:cNvPr>
                <p:cNvSpPr txBox="1">
                  <a:spLocks noRot="1" noChangeAspect="1" noMove="1" noResize="1" noEditPoints="1" noAdjustHandles="1" noChangeArrowheads="1" noChangeShapeType="1" noTextEdit="1"/>
                </p:cNvSpPr>
                <p:nvPr/>
              </p:nvSpPr>
              <p:spPr>
                <a:xfrm>
                  <a:off x="8032310" y="4273210"/>
                  <a:ext cx="828000" cy="389513"/>
                </a:xfrm>
                <a:prstGeom prst="ellipse">
                  <a:avLst/>
                </a:prstGeom>
                <a:blipFill>
                  <a:blip r:embed="rId2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8E6708E6-59C7-F945-AC35-A3591D51434A}"/>
                    </a:ext>
                  </a:extLst>
                </p:cNvPr>
                <p:cNvSpPr txBox="1"/>
                <p:nvPr/>
              </p:nvSpPr>
              <p:spPr>
                <a:xfrm>
                  <a:off x="8036042"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m:t>
                        </m:r>
                      </m:oMath>
                    </m:oMathPara>
                  </a14:m>
                  <a:endParaRPr lang="de-DE" dirty="0">
                    <a:solidFill>
                      <a:schemeClr val="accent1"/>
                    </a:solidFill>
                  </a:endParaRPr>
                </a:p>
              </p:txBody>
            </p:sp>
          </mc:Choice>
          <mc:Fallback xmlns="">
            <p:sp>
              <p:nvSpPr>
                <p:cNvPr id="168" name="TextBox 167">
                  <a:extLst>
                    <a:ext uri="{FF2B5EF4-FFF2-40B4-BE49-F238E27FC236}">
                      <a16:creationId xmlns:a16="http://schemas.microsoft.com/office/drawing/2014/main" id="{8E6708E6-59C7-F945-AC35-A3591D51434A}"/>
                    </a:ext>
                  </a:extLst>
                </p:cNvPr>
                <p:cNvSpPr txBox="1">
                  <a:spLocks noRot="1" noChangeAspect="1" noMove="1" noResize="1" noEditPoints="1" noAdjustHandles="1" noChangeArrowheads="1" noChangeShapeType="1" noTextEdit="1"/>
                </p:cNvSpPr>
                <p:nvPr/>
              </p:nvSpPr>
              <p:spPr>
                <a:xfrm>
                  <a:off x="8036042" y="4887136"/>
                  <a:ext cx="828000" cy="389513"/>
                </a:xfrm>
                <a:prstGeom prst="ellipse">
                  <a:avLst/>
                </a:prstGeom>
                <a:blipFill>
                  <a:blip r:embed="rId2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A5F0391E-F034-DC4A-A19E-F74F2E7F6712}"/>
                    </a:ext>
                  </a:extLst>
                </p:cNvPr>
                <p:cNvSpPr txBox="1"/>
                <p:nvPr/>
              </p:nvSpPr>
              <p:spPr>
                <a:xfrm>
                  <a:off x="8055782"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m:t>
                        </m:r>
                      </m:oMath>
                    </m:oMathPara>
                  </a14:m>
                  <a:endParaRPr lang="de-DE" dirty="0">
                    <a:solidFill>
                      <a:schemeClr val="accent1"/>
                    </a:solidFill>
                  </a:endParaRPr>
                </a:p>
              </p:txBody>
            </p:sp>
          </mc:Choice>
          <mc:Fallback xmlns="">
            <p:sp>
              <p:nvSpPr>
                <p:cNvPr id="169" name="TextBox 168">
                  <a:extLst>
                    <a:ext uri="{FF2B5EF4-FFF2-40B4-BE49-F238E27FC236}">
                      <a16:creationId xmlns:a16="http://schemas.microsoft.com/office/drawing/2014/main" id="{A5F0391E-F034-DC4A-A19E-F74F2E7F6712}"/>
                    </a:ext>
                  </a:extLst>
                </p:cNvPr>
                <p:cNvSpPr txBox="1">
                  <a:spLocks noRot="1" noChangeAspect="1" noMove="1" noResize="1" noEditPoints="1" noAdjustHandles="1" noChangeArrowheads="1" noChangeShapeType="1" noTextEdit="1"/>
                </p:cNvSpPr>
                <p:nvPr/>
              </p:nvSpPr>
              <p:spPr>
                <a:xfrm>
                  <a:off x="8055782" y="5490409"/>
                  <a:ext cx="828000" cy="389513"/>
                </a:xfrm>
                <a:prstGeom prst="ellipse">
                  <a:avLst/>
                </a:prstGeom>
                <a:blipFill>
                  <a:blip r:embed="rId3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79AD2D01-8CA7-DD40-8963-57293040F1E3}"/>
                    </a:ext>
                  </a:extLst>
                </p:cNvPr>
                <p:cNvSpPr txBox="1"/>
                <p:nvPr/>
              </p:nvSpPr>
              <p:spPr>
                <a:xfrm>
                  <a:off x="10685682"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70" name="TextBox 169">
                  <a:extLst>
                    <a:ext uri="{FF2B5EF4-FFF2-40B4-BE49-F238E27FC236}">
                      <a16:creationId xmlns:a16="http://schemas.microsoft.com/office/drawing/2014/main" id="{79AD2D01-8CA7-DD40-8963-57293040F1E3}"/>
                    </a:ext>
                  </a:extLst>
                </p:cNvPr>
                <p:cNvSpPr txBox="1">
                  <a:spLocks noRot="1" noChangeAspect="1" noMove="1" noResize="1" noEditPoints="1" noAdjustHandles="1" noChangeArrowheads="1" noChangeShapeType="1" noTextEdit="1"/>
                </p:cNvSpPr>
                <p:nvPr/>
              </p:nvSpPr>
              <p:spPr>
                <a:xfrm>
                  <a:off x="10685682" y="4806769"/>
                  <a:ext cx="1152000" cy="550247"/>
                </a:xfrm>
                <a:prstGeom prst="diamond">
                  <a:avLst/>
                </a:prstGeom>
                <a:blipFill>
                  <a:blip r:embed="rId31"/>
                  <a:stretch>
                    <a:fillRect/>
                  </a:stretch>
                </a:blipFill>
                <a:ln>
                  <a:solidFill>
                    <a:schemeClr val="tx1"/>
                  </a:solidFill>
                </a:ln>
              </p:spPr>
              <p:txBody>
                <a:bodyPr/>
                <a:lstStyle/>
                <a:p>
                  <a:r>
                    <a:rPr lang="de-DE">
                      <a:noFill/>
                    </a:rPr>
                    <a:t> </a:t>
                  </a:r>
                </a:p>
              </p:txBody>
            </p:sp>
          </mc:Fallback>
        </mc:AlternateContent>
        <p:cxnSp>
          <p:nvCxnSpPr>
            <p:cNvPr id="171" name="Straight Connector 170">
              <a:extLst>
                <a:ext uri="{FF2B5EF4-FFF2-40B4-BE49-F238E27FC236}">
                  <a16:creationId xmlns:a16="http://schemas.microsoft.com/office/drawing/2014/main" id="{601C004E-9828-7249-BCF9-2A68844C1DB9}"/>
                </a:ext>
              </a:extLst>
            </p:cNvPr>
            <p:cNvCxnSpPr>
              <a:cxnSpLocks/>
              <a:stCxn id="175" idx="3"/>
              <a:endCxn id="203" idx="1"/>
            </p:cNvCxnSpPr>
            <p:nvPr/>
          </p:nvCxnSpPr>
          <p:spPr>
            <a:xfrm flipV="1">
              <a:off x="10461685" y="5081892"/>
              <a:ext cx="42273"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9BAC748-08C8-3745-80B9-7BC9D27A59FA}"/>
                </a:ext>
              </a:extLst>
            </p:cNvPr>
            <p:cNvCxnSpPr>
              <a:cxnSpLocks/>
              <a:stCxn id="174" idx="3"/>
              <a:endCxn id="203" idx="0"/>
            </p:cNvCxnSpPr>
            <p:nvPr/>
          </p:nvCxnSpPr>
          <p:spPr>
            <a:xfrm>
              <a:off x="10461685" y="4467967"/>
              <a:ext cx="114273" cy="541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2F305BFD-F27B-EB45-8526-5EFC437918DE}"/>
                    </a:ext>
                  </a:extLst>
                </p:cNvPr>
                <p:cNvSpPr/>
                <p:nvPr/>
              </p:nvSpPr>
              <p:spPr>
                <a:xfrm>
                  <a:off x="9073313" y="4119321"/>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73" name="Rectangle 172">
                  <a:extLst>
                    <a:ext uri="{FF2B5EF4-FFF2-40B4-BE49-F238E27FC236}">
                      <a16:creationId xmlns:a16="http://schemas.microsoft.com/office/drawing/2014/main" id="{2F305BFD-F27B-EB45-8526-5EFC437918DE}"/>
                    </a:ext>
                  </a:extLst>
                </p:cNvPr>
                <p:cNvSpPr>
                  <a:spLocks noRot="1" noChangeAspect="1" noMove="1" noResize="1" noEditPoints="1" noAdjustHandles="1" noChangeArrowheads="1" noChangeShapeType="1" noTextEdit="1"/>
                </p:cNvSpPr>
                <p:nvPr/>
              </p:nvSpPr>
              <p:spPr>
                <a:xfrm>
                  <a:off x="9073313" y="4119321"/>
                  <a:ext cx="406009" cy="307777"/>
                </a:xfrm>
                <a:prstGeom prst="rect">
                  <a:avLst/>
                </a:prstGeom>
                <a:blipFill>
                  <a:blip r:embed="rId32"/>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BF8BDDEC-8FBE-9C41-BA35-89394459E73E}"/>
                    </a:ext>
                  </a:extLst>
                </p:cNvPr>
                <p:cNvSpPr txBox="1"/>
                <p:nvPr/>
              </p:nvSpPr>
              <p:spPr>
                <a:xfrm>
                  <a:off x="9309685" y="4192843"/>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74" name="TextBox 173">
                  <a:extLst>
                    <a:ext uri="{FF2B5EF4-FFF2-40B4-BE49-F238E27FC236}">
                      <a16:creationId xmlns:a16="http://schemas.microsoft.com/office/drawing/2014/main" id="{BF8BDDEC-8FBE-9C41-BA35-89394459E73E}"/>
                    </a:ext>
                  </a:extLst>
                </p:cNvPr>
                <p:cNvSpPr txBox="1">
                  <a:spLocks noRot="1" noChangeAspect="1" noMove="1" noResize="1" noEditPoints="1" noAdjustHandles="1" noChangeArrowheads="1" noChangeShapeType="1" noTextEdit="1"/>
                </p:cNvSpPr>
                <p:nvPr/>
              </p:nvSpPr>
              <p:spPr>
                <a:xfrm>
                  <a:off x="9309685" y="4192843"/>
                  <a:ext cx="1152000" cy="550247"/>
                </a:xfrm>
                <a:prstGeom prst="diamond">
                  <a:avLst/>
                </a:prstGeom>
                <a:blipFill>
                  <a:blip r:embed="rId3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C4B2809E-DC3F-1B41-BE54-A810E5BFCB53}"/>
                    </a:ext>
                  </a:extLst>
                </p:cNvPr>
                <p:cNvSpPr txBox="1"/>
                <p:nvPr/>
              </p:nvSpPr>
              <p:spPr>
                <a:xfrm>
                  <a:off x="9309685"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75" name="TextBox 174">
                  <a:extLst>
                    <a:ext uri="{FF2B5EF4-FFF2-40B4-BE49-F238E27FC236}">
                      <a16:creationId xmlns:a16="http://schemas.microsoft.com/office/drawing/2014/main" id="{C4B2809E-DC3F-1B41-BE54-A810E5BFCB53}"/>
                    </a:ext>
                  </a:extLst>
                </p:cNvPr>
                <p:cNvSpPr txBox="1">
                  <a:spLocks noRot="1" noChangeAspect="1" noMove="1" noResize="1" noEditPoints="1" noAdjustHandles="1" noChangeArrowheads="1" noChangeShapeType="1" noTextEdit="1"/>
                </p:cNvSpPr>
                <p:nvPr/>
              </p:nvSpPr>
              <p:spPr>
                <a:xfrm>
                  <a:off x="9309685" y="4806769"/>
                  <a:ext cx="1152000" cy="550247"/>
                </a:xfrm>
                <a:prstGeom prst="diamond">
                  <a:avLst/>
                </a:prstGeom>
                <a:blipFill>
                  <a:blip r:embed="rId3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0070A23D-AB13-C048-A076-96F28B972F9A}"/>
                    </a:ext>
                  </a:extLst>
                </p:cNvPr>
                <p:cNvSpPr txBox="1"/>
                <p:nvPr/>
              </p:nvSpPr>
              <p:spPr>
                <a:xfrm>
                  <a:off x="9309685" y="5410042"/>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76" name="TextBox 175">
                  <a:extLst>
                    <a:ext uri="{FF2B5EF4-FFF2-40B4-BE49-F238E27FC236}">
                      <a16:creationId xmlns:a16="http://schemas.microsoft.com/office/drawing/2014/main" id="{0070A23D-AB13-C048-A076-96F28B972F9A}"/>
                    </a:ext>
                  </a:extLst>
                </p:cNvPr>
                <p:cNvSpPr txBox="1">
                  <a:spLocks noRot="1" noChangeAspect="1" noMove="1" noResize="1" noEditPoints="1" noAdjustHandles="1" noChangeArrowheads="1" noChangeShapeType="1" noTextEdit="1"/>
                </p:cNvSpPr>
                <p:nvPr/>
              </p:nvSpPr>
              <p:spPr>
                <a:xfrm>
                  <a:off x="9309685" y="5410042"/>
                  <a:ext cx="1152000" cy="550247"/>
                </a:xfrm>
                <a:prstGeom prst="diamond">
                  <a:avLst/>
                </a:prstGeom>
                <a:blipFill>
                  <a:blip r:embed="rId35"/>
                  <a:stretch>
                    <a:fillRect/>
                  </a:stretch>
                </a:blipFill>
                <a:ln>
                  <a:solidFill>
                    <a:schemeClr val="tx1"/>
                  </a:solidFill>
                </a:ln>
              </p:spPr>
              <p:txBody>
                <a:bodyPr/>
                <a:lstStyle/>
                <a:p>
                  <a:r>
                    <a:rPr lang="de-DE">
                      <a:noFill/>
                    </a:rPr>
                    <a:t> </a:t>
                  </a:r>
                </a:p>
              </p:txBody>
            </p:sp>
          </mc:Fallback>
        </mc:AlternateContent>
        <p:cxnSp>
          <p:nvCxnSpPr>
            <p:cNvPr id="177" name="Straight Connector 176">
              <a:extLst>
                <a:ext uri="{FF2B5EF4-FFF2-40B4-BE49-F238E27FC236}">
                  <a16:creationId xmlns:a16="http://schemas.microsoft.com/office/drawing/2014/main" id="{0C12B991-6722-9841-ABD5-B04FA11EEB02}"/>
                </a:ext>
              </a:extLst>
            </p:cNvPr>
            <p:cNvCxnSpPr>
              <a:cxnSpLocks/>
              <a:stCxn id="169" idx="6"/>
              <a:endCxn id="200" idx="1"/>
            </p:cNvCxnSpPr>
            <p:nvPr/>
          </p:nvCxnSpPr>
          <p:spPr>
            <a:xfrm flipV="1">
              <a:off x="8883782" y="5685165"/>
              <a:ext cx="14882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1F2282E-5B5A-4741-A32E-E8B5ECE4011E}"/>
                </a:ext>
              </a:extLst>
            </p:cNvPr>
            <p:cNvCxnSpPr>
              <a:cxnSpLocks/>
              <a:stCxn id="168" idx="6"/>
              <a:endCxn id="201" idx="1"/>
            </p:cNvCxnSpPr>
            <p:nvPr/>
          </p:nvCxnSpPr>
          <p:spPr>
            <a:xfrm flipV="1">
              <a:off x="8864042" y="5081892"/>
              <a:ext cx="15627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0BFEA1B-E3E7-3E43-8CD0-8CE6A3E48A78}"/>
                </a:ext>
              </a:extLst>
            </p:cNvPr>
            <p:cNvCxnSpPr>
              <a:cxnSpLocks/>
              <a:stCxn id="167" idx="6"/>
              <a:endCxn id="202" idx="1"/>
            </p:cNvCxnSpPr>
            <p:nvPr/>
          </p:nvCxnSpPr>
          <p:spPr>
            <a:xfrm flipV="1">
              <a:off x="8860310" y="4467966"/>
              <a:ext cx="16000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02041A7C-7784-504C-94F8-D4B03C90C894}"/>
                    </a:ext>
                  </a:extLst>
                </p:cNvPr>
                <p:cNvSpPr/>
                <p:nvPr/>
              </p:nvSpPr>
              <p:spPr>
                <a:xfrm>
                  <a:off x="9073313" y="4729370"/>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80" name="Rectangle 179">
                  <a:extLst>
                    <a:ext uri="{FF2B5EF4-FFF2-40B4-BE49-F238E27FC236}">
                      <a16:creationId xmlns:a16="http://schemas.microsoft.com/office/drawing/2014/main" id="{02041A7C-7784-504C-94F8-D4B03C90C894}"/>
                    </a:ext>
                  </a:extLst>
                </p:cNvPr>
                <p:cNvSpPr>
                  <a:spLocks noRot="1" noChangeAspect="1" noMove="1" noResize="1" noEditPoints="1" noAdjustHandles="1" noChangeArrowheads="1" noChangeShapeType="1" noTextEdit="1"/>
                </p:cNvSpPr>
                <p:nvPr/>
              </p:nvSpPr>
              <p:spPr>
                <a:xfrm>
                  <a:off x="9073313" y="4729370"/>
                  <a:ext cx="406009" cy="307777"/>
                </a:xfrm>
                <a:prstGeom prst="rect">
                  <a:avLst/>
                </a:prstGeom>
                <a:blipFill>
                  <a:blip r:embed="rId36"/>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A64362BB-780A-894B-AA7B-3A0D2140DE1E}"/>
                    </a:ext>
                  </a:extLst>
                </p:cNvPr>
                <p:cNvSpPr/>
                <p:nvPr/>
              </p:nvSpPr>
              <p:spPr>
                <a:xfrm>
                  <a:off x="10573683" y="4681742"/>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81" name="Rectangle 180">
                  <a:extLst>
                    <a:ext uri="{FF2B5EF4-FFF2-40B4-BE49-F238E27FC236}">
                      <a16:creationId xmlns:a16="http://schemas.microsoft.com/office/drawing/2014/main" id="{A64362BB-780A-894B-AA7B-3A0D2140DE1E}"/>
                    </a:ext>
                  </a:extLst>
                </p:cNvPr>
                <p:cNvSpPr>
                  <a:spLocks noRot="1" noChangeAspect="1" noMove="1" noResize="1" noEditPoints="1" noAdjustHandles="1" noChangeArrowheads="1" noChangeShapeType="1" noTextEdit="1"/>
                </p:cNvSpPr>
                <p:nvPr/>
              </p:nvSpPr>
              <p:spPr>
                <a:xfrm>
                  <a:off x="10573683" y="4681742"/>
                  <a:ext cx="327333" cy="307777"/>
                </a:xfrm>
                <a:prstGeom prst="rect">
                  <a:avLst/>
                </a:prstGeom>
                <a:blipFill>
                  <a:blip r:embed="rId3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2" name="Rectangle 181">
                  <a:extLst>
                    <a:ext uri="{FF2B5EF4-FFF2-40B4-BE49-F238E27FC236}">
                      <a16:creationId xmlns:a16="http://schemas.microsoft.com/office/drawing/2014/main" id="{AAD6C3B1-630A-EC4C-B25F-F4D04EBB9935}"/>
                    </a:ext>
                  </a:extLst>
                </p:cNvPr>
                <p:cNvSpPr/>
                <p:nvPr/>
              </p:nvSpPr>
              <p:spPr>
                <a:xfrm>
                  <a:off x="9073313" y="5334238"/>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82" name="Rectangle 181">
                  <a:extLst>
                    <a:ext uri="{FF2B5EF4-FFF2-40B4-BE49-F238E27FC236}">
                      <a16:creationId xmlns:a16="http://schemas.microsoft.com/office/drawing/2014/main" id="{AAD6C3B1-630A-EC4C-B25F-F4D04EBB9935}"/>
                    </a:ext>
                  </a:extLst>
                </p:cNvPr>
                <p:cNvSpPr>
                  <a:spLocks noRot="1" noChangeAspect="1" noMove="1" noResize="1" noEditPoints="1" noAdjustHandles="1" noChangeArrowheads="1" noChangeShapeType="1" noTextEdit="1"/>
                </p:cNvSpPr>
                <p:nvPr/>
              </p:nvSpPr>
              <p:spPr>
                <a:xfrm>
                  <a:off x="9073313" y="5334238"/>
                  <a:ext cx="389466" cy="307777"/>
                </a:xfrm>
                <a:prstGeom prst="rect">
                  <a:avLst/>
                </a:prstGeom>
                <a:blipFill>
                  <a:blip r:embed="rId38"/>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09D07DF9-274D-3541-A503-8C67B45165BC}"/>
                    </a:ext>
                  </a:extLst>
                </p:cNvPr>
                <p:cNvSpPr txBox="1"/>
                <p:nvPr/>
              </p:nvSpPr>
              <p:spPr>
                <a:xfrm>
                  <a:off x="6053804"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m:t>
                        </m:r>
                      </m:oMath>
                    </m:oMathPara>
                  </a14:m>
                  <a:endParaRPr lang="de-DE" dirty="0"/>
                </a:p>
              </p:txBody>
            </p:sp>
          </mc:Choice>
          <mc:Fallback xmlns="">
            <p:sp>
              <p:nvSpPr>
                <p:cNvPr id="183" name="TextBox 182">
                  <a:extLst>
                    <a:ext uri="{FF2B5EF4-FFF2-40B4-BE49-F238E27FC236}">
                      <a16:creationId xmlns:a16="http://schemas.microsoft.com/office/drawing/2014/main" id="{09D07DF9-274D-3541-A503-8C67B45165BC}"/>
                    </a:ext>
                  </a:extLst>
                </p:cNvPr>
                <p:cNvSpPr txBox="1">
                  <a:spLocks noRot="1" noChangeAspect="1" noMove="1" noResize="1" noEditPoints="1" noAdjustHandles="1" noChangeArrowheads="1" noChangeShapeType="1" noTextEdit="1"/>
                </p:cNvSpPr>
                <p:nvPr/>
              </p:nvSpPr>
              <p:spPr>
                <a:xfrm>
                  <a:off x="6053804" y="4273210"/>
                  <a:ext cx="828000" cy="389513"/>
                </a:xfrm>
                <a:prstGeom prst="ellipse">
                  <a:avLst/>
                </a:prstGeom>
                <a:blipFill>
                  <a:blip r:embed="rId39"/>
                  <a:stretch>
                    <a:fillRect/>
                  </a:stretch>
                </a:blipFill>
                <a:ln>
                  <a:solidFill>
                    <a:schemeClr val="tx1"/>
                  </a:solidFill>
                </a:ln>
              </p:spPr>
              <p:txBody>
                <a:bodyPr/>
                <a:lstStyle/>
                <a:p>
                  <a:r>
                    <a:rPr lang="de-DE">
                      <a:noFill/>
                    </a:rPr>
                    <a:t> </a:t>
                  </a:r>
                </a:p>
              </p:txBody>
            </p:sp>
          </mc:Fallback>
        </mc:AlternateContent>
        <p:cxnSp>
          <p:nvCxnSpPr>
            <p:cNvPr id="184" name="Straight Connector 183">
              <a:extLst>
                <a:ext uri="{FF2B5EF4-FFF2-40B4-BE49-F238E27FC236}">
                  <a16:creationId xmlns:a16="http://schemas.microsoft.com/office/drawing/2014/main" id="{8F9291F2-564E-6E40-9A7A-48E4C8987DA2}"/>
                </a:ext>
              </a:extLst>
            </p:cNvPr>
            <p:cNvCxnSpPr>
              <a:cxnSpLocks/>
              <a:stCxn id="192" idx="6"/>
              <a:endCxn id="194" idx="1"/>
            </p:cNvCxnSpPr>
            <p:nvPr/>
          </p:nvCxnSpPr>
          <p:spPr>
            <a:xfrm>
              <a:off x="6881804" y="5081893"/>
              <a:ext cx="696150" cy="60327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39066E7-F548-5B49-B9D1-2DABD6FACDA2}"/>
                </a:ext>
              </a:extLst>
            </p:cNvPr>
            <p:cNvCxnSpPr>
              <a:cxnSpLocks/>
              <a:stCxn id="193" idx="6"/>
              <a:endCxn id="194" idx="1"/>
            </p:cNvCxnSpPr>
            <p:nvPr/>
          </p:nvCxnSpPr>
          <p:spPr>
            <a:xfrm flipV="1">
              <a:off x="6881804" y="5685165"/>
              <a:ext cx="69615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BBE643-081E-B448-A9B0-67FEDD334FA1}"/>
                </a:ext>
              </a:extLst>
            </p:cNvPr>
            <p:cNvCxnSpPr>
              <a:cxnSpLocks/>
              <a:stCxn id="183" idx="6"/>
              <a:endCxn id="196" idx="1"/>
            </p:cNvCxnSpPr>
            <p:nvPr/>
          </p:nvCxnSpPr>
          <p:spPr>
            <a:xfrm flipV="1">
              <a:off x="6881804" y="4467966"/>
              <a:ext cx="693231"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6720168-DA6D-9547-8E96-22FA96858CA8}"/>
                </a:ext>
              </a:extLst>
            </p:cNvPr>
            <p:cNvCxnSpPr>
              <a:cxnSpLocks/>
              <a:stCxn id="188" idx="2"/>
              <a:endCxn id="194" idx="0"/>
            </p:cNvCxnSpPr>
            <p:nvPr/>
          </p:nvCxnSpPr>
          <p:spPr>
            <a:xfrm>
              <a:off x="6798660" y="4097904"/>
              <a:ext cx="851294" cy="151526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5A4C3E30-7EA1-EB43-A469-5B98CFCD424C}"/>
                    </a:ext>
                  </a:extLst>
                </p:cNvPr>
                <p:cNvSpPr txBox="1"/>
                <p:nvPr/>
              </p:nvSpPr>
              <p:spPr>
                <a:xfrm>
                  <a:off x="6384660" y="3820905"/>
                  <a:ext cx="828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188" name="TextBox 187">
                  <a:extLst>
                    <a:ext uri="{FF2B5EF4-FFF2-40B4-BE49-F238E27FC236}">
                      <a16:creationId xmlns:a16="http://schemas.microsoft.com/office/drawing/2014/main" id="{5A4C3E30-7EA1-EB43-A469-5B98CFCD424C}"/>
                    </a:ext>
                  </a:extLst>
                </p:cNvPr>
                <p:cNvSpPr txBox="1">
                  <a:spLocks noRot="1" noChangeAspect="1" noMove="1" noResize="1" noEditPoints="1" noAdjustHandles="1" noChangeArrowheads="1" noChangeShapeType="1" noTextEdit="1"/>
                </p:cNvSpPr>
                <p:nvPr/>
              </p:nvSpPr>
              <p:spPr>
                <a:xfrm>
                  <a:off x="6384660" y="3820905"/>
                  <a:ext cx="828000" cy="276999"/>
                </a:xfrm>
                <a:prstGeom prst="rect">
                  <a:avLst/>
                </a:prstGeom>
                <a:blipFill>
                  <a:blip r:embed="rId40"/>
                  <a:stretch>
                    <a:fillRect/>
                  </a:stretch>
                </a:blipFill>
                <a:ln>
                  <a:solidFill>
                    <a:schemeClr val="tx1"/>
                  </a:solidFill>
                </a:ln>
              </p:spPr>
              <p:txBody>
                <a:bodyPr/>
                <a:lstStyle/>
                <a:p>
                  <a:r>
                    <a:rPr lang="de-DE">
                      <a:noFill/>
                    </a:rPr>
                    <a:t> </a:t>
                  </a:r>
                </a:p>
              </p:txBody>
            </p:sp>
          </mc:Fallback>
        </mc:AlternateContent>
        <p:cxnSp>
          <p:nvCxnSpPr>
            <p:cNvPr id="189" name="Straight Connector 188">
              <a:extLst>
                <a:ext uri="{FF2B5EF4-FFF2-40B4-BE49-F238E27FC236}">
                  <a16:creationId xmlns:a16="http://schemas.microsoft.com/office/drawing/2014/main" id="{5FCE577E-4F53-D842-9505-5450BA4E40BA}"/>
                </a:ext>
              </a:extLst>
            </p:cNvPr>
            <p:cNvCxnSpPr>
              <a:cxnSpLocks/>
              <a:stCxn id="183" idx="6"/>
              <a:endCxn id="195" idx="1"/>
            </p:cNvCxnSpPr>
            <p:nvPr/>
          </p:nvCxnSpPr>
          <p:spPr>
            <a:xfrm>
              <a:off x="6881804" y="4467967"/>
              <a:ext cx="693231" cy="613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A4963C7-2B2E-6B42-8A25-DADC1E28276E}"/>
                </a:ext>
              </a:extLst>
            </p:cNvPr>
            <p:cNvCxnSpPr>
              <a:cxnSpLocks/>
              <a:stCxn id="188" idx="2"/>
              <a:endCxn id="195" idx="0"/>
            </p:cNvCxnSpPr>
            <p:nvPr/>
          </p:nvCxnSpPr>
          <p:spPr>
            <a:xfrm>
              <a:off x="6798660" y="4097904"/>
              <a:ext cx="848375" cy="9119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A89771E-43EB-E543-A2E2-AB8840A16545}"/>
                </a:ext>
              </a:extLst>
            </p:cNvPr>
            <p:cNvCxnSpPr>
              <a:cxnSpLocks/>
              <a:stCxn id="188" idx="2"/>
              <a:endCxn id="196" idx="0"/>
            </p:cNvCxnSpPr>
            <p:nvPr/>
          </p:nvCxnSpPr>
          <p:spPr>
            <a:xfrm>
              <a:off x="6798660" y="4097904"/>
              <a:ext cx="848375" cy="29806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AFE5BEF0-26AC-9048-9897-A3F4CFC4D526}"/>
                    </a:ext>
                  </a:extLst>
                </p:cNvPr>
                <p:cNvSpPr txBox="1"/>
                <p:nvPr/>
              </p:nvSpPr>
              <p:spPr>
                <a:xfrm>
                  <a:off x="6053804"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m:t>
                        </m:r>
                      </m:oMath>
                    </m:oMathPara>
                  </a14:m>
                  <a:endParaRPr lang="de-DE" dirty="0"/>
                </a:p>
              </p:txBody>
            </p:sp>
          </mc:Choice>
          <mc:Fallback xmlns="">
            <p:sp>
              <p:nvSpPr>
                <p:cNvPr id="192" name="TextBox 191">
                  <a:extLst>
                    <a:ext uri="{FF2B5EF4-FFF2-40B4-BE49-F238E27FC236}">
                      <a16:creationId xmlns:a16="http://schemas.microsoft.com/office/drawing/2014/main" id="{AFE5BEF0-26AC-9048-9897-A3F4CFC4D526}"/>
                    </a:ext>
                  </a:extLst>
                </p:cNvPr>
                <p:cNvSpPr txBox="1">
                  <a:spLocks noRot="1" noChangeAspect="1" noMove="1" noResize="1" noEditPoints="1" noAdjustHandles="1" noChangeArrowheads="1" noChangeShapeType="1" noTextEdit="1"/>
                </p:cNvSpPr>
                <p:nvPr/>
              </p:nvSpPr>
              <p:spPr>
                <a:xfrm>
                  <a:off x="6053804" y="4887136"/>
                  <a:ext cx="828000" cy="389513"/>
                </a:xfrm>
                <a:prstGeom prst="ellipse">
                  <a:avLst/>
                </a:prstGeom>
                <a:blipFill>
                  <a:blip r:embed="rId4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D47824D0-C935-3D48-AF7B-CC79FB9F5111}"/>
                    </a:ext>
                  </a:extLst>
                </p:cNvPr>
                <p:cNvSpPr txBox="1"/>
                <p:nvPr/>
              </p:nvSpPr>
              <p:spPr>
                <a:xfrm>
                  <a:off x="6053804"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𝐶𝑛</m:t>
                        </m:r>
                      </m:oMath>
                    </m:oMathPara>
                  </a14:m>
                  <a:endParaRPr lang="de-DE" dirty="0">
                    <a:solidFill>
                      <a:schemeClr val="accent1"/>
                    </a:solidFill>
                  </a:endParaRPr>
                </a:p>
              </p:txBody>
            </p:sp>
          </mc:Choice>
          <mc:Fallback xmlns="">
            <p:sp>
              <p:nvSpPr>
                <p:cNvPr id="193" name="TextBox 192">
                  <a:extLst>
                    <a:ext uri="{FF2B5EF4-FFF2-40B4-BE49-F238E27FC236}">
                      <a16:creationId xmlns:a16="http://schemas.microsoft.com/office/drawing/2014/main" id="{D47824D0-C935-3D48-AF7B-CC79FB9F5111}"/>
                    </a:ext>
                  </a:extLst>
                </p:cNvPr>
                <p:cNvSpPr txBox="1">
                  <a:spLocks noRot="1" noChangeAspect="1" noMove="1" noResize="1" noEditPoints="1" noAdjustHandles="1" noChangeArrowheads="1" noChangeShapeType="1" noTextEdit="1"/>
                </p:cNvSpPr>
                <p:nvPr/>
              </p:nvSpPr>
              <p:spPr>
                <a:xfrm>
                  <a:off x="6053804" y="5490409"/>
                  <a:ext cx="828000" cy="389513"/>
                </a:xfrm>
                <a:prstGeom prst="ellipse">
                  <a:avLst/>
                </a:prstGeom>
                <a:blipFill>
                  <a:blip r:embed="rId42"/>
                  <a:stretch>
                    <a:fillRect/>
                  </a:stretch>
                </a:blipFill>
                <a:ln>
                  <a:solidFill>
                    <a:schemeClr val="tx1"/>
                  </a:solidFill>
                </a:ln>
              </p:spPr>
              <p:txBody>
                <a:bodyPr/>
                <a:lstStyle/>
                <a:p>
                  <a:r>
                    <a:rPr lang="de-DE">
                      <a:noFill/>
                    </a:rPr>
                    <a:t> </a:t>
                  </a:r>
                </a:p>
              </p:txBody>
            </p:sp>
          </mc:Fallback>
        </mc:AlternateContent>
        <p:sp>
          <p:nvSpPr>
            <p:cNvPr id="194" name="Rectangle 193">
              <a:extLst>
                <a:ext uri="{FF2B5EF4-FFF2-40B4-BE49-F238E27FC236}">
                  <a16:creationId xmlns:a16="http://schemas.microsoft.com/office/drawing/2014/main" id="{5BBC8951-B068-5A45-A1FD-33C29A5CD0BB}"/>
                </a:ext>
              </a:extLst>
            </p:cNvPr>
            <p:cNvSpPr/>
            <p:nvPr/>
          </p:nvSpPr>
          <p:spPr>
            <a:xfrm>
              <a:off x="757795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5" name="Rectangle 194">
              <a:extLst>
                <a:ext uri="{FF2B5EF4-FFF2-40B4-BE49-F238E27FC236}">
                  <a16:creationId xmlns:a16="http://schemas.microsoft.com/office/drawing/2014/main" id="{AAD299E5-47E2-D84C-8C4D-40ECFD18F7B6}"/>
                </a:ext>
              </a:extLst>
            </p:cNvPr>
            <p:cNvSpPr/>
            <p:nvPr/>
          </p:nvSpPr>
          <p:spPr>
            <a:xfrm>
              <a:off x="7575035"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6" name="Rectangle 195">
              <a:extLst>
                <a:ext uri="{FF2B5EF4-FFF2-40B4-BE49-F238E27FC236}">
                  <a16:creationId xmlns:a16="http://schemas.microsoft.com/office/drawing/2014/main" id="{B1096EB4-F120-4548-86AF-272A2B1B43AA}"/>
                </a:ext>
              </a:extLst>
            </p:cNvPr>
            <p:cNvSpPr/>
            <p:nvPr/>
          </p:nvSpPr>
          <p:spPr>
            <a:xfrm>
              <a:off x="7575035"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7" name="Rectangle 196">
              <a:extLst>
                <a:ext uri="{FF2B5EF4-FFF2-40B4-BE49-F238E27FC236}">
                  <a16:creationId xmlns:a16="http://schemas.microsoft.com/office/drawing/2014/main" id="{08EF1357-2276-3946-9B31-CCE5A02D9A1B}"/>
                </a:ext>
              </a:extLst>
            </p:cNvPr>
            <p:cNvSpPr/>
            <p:nvPr/>
          </p:nvSpPr>
          <p:spPr>
            <a:xfrm>
              <a:off x="563163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8" name="Rectangle 197">
              <a:extLst>
                <a:ext uri="{FF2B5EF4-FFF2-40B4-BE49-F238E27FC236}">
                  <a16:creationId xmlns:a16="http://schemas.microsoft.com/office/drawing/2014/main" id="{CA4444C7-2F67-E14B-90C8-4AF379AECD8F}"/>
                </a:ext>
              </a:extLst>
            </p:cNvPr>
            <p:cNvSpPr/>
            <p:nvPr/>
          </p:nvSpPr>
          <p:spPr>
            <a:xfrm>
              <a:off x="5625314"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9" name="Rectangle 198">
              <a:extLst>
                <a:ext uri="{FF2B5EF4-FFF2-40B4-BE49-F238E27FC236}">
                  <a16:creationId xmlns:a16="http://schemas.microsoft.com/office/drawing/2014/main" id="{6E86DFE2-2EC7-5C4A-98C9-EA1E9FE91BB5}"/>
                </a:ext>
              </a:extLst>
            </p:cNvPr>
            <p:cNvSpPr/>
            <p:nvPr/>
          </p:nvSpPr>
          <p:spPr>
            <a:xfrm>
              <a:off x="5625314"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0" name="Rectangle 199">
              <a:extLst>
                <a:ext uri="{FF2B5EF4-FFF2-40B4-BE49-F238E27FC236}">
                  <a16:creationId xmlns:a16="http://schemas.microsoft.com/office/drawing/2014/main" id="{2EEAA008-3550-CA4C-80FF-6E36E48E0E86}"/>
                </a:ext>
              </a:extLst>
            </p:cNvPr>
            <p:cNvSpPr/>
            <p:nvPr/>
          </p:nvSpPr>
          <p:spPr>
            <a:xfrm>
              <a:off x="9032611"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1" name="Rectangle 200">
              <a:extLst>
                <a:ext uri="{FF2B5EF4-FFF2-40B4-BE49-F238E27FC236}">
                  <a16:creationId xmlns:a16="http://schemas.microsoft.com/office/drawing/2014/main" id="{E6D91C8E-C7E9-F642-9B7F-FE8C05407569}"/>
                </a:ext>
              </a:extLst>
            </p:cNvPr>
            <p:cNvSpPr/>
            <p:nvPr/>
          </p:nvSpPr>
          <p:spPr>
            <a:xfrm>
              <a:off x="9020319"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2" name="Rectangle 201">
              <a:extLst>
                <a:ext uri="{FF2B5EF4-FFF2-40B4-BE49-F238E27FC236}">
                  <a16:creationId xmlns:a16="http://schemas.microsoft.com/office/drawing/2014/main" id="{4E393D51-E32F-A745-BA90-AA51F6EC041D}"/>
                </a:ext>
              </a:extLst>
            </p:cNvPr>
            <p:cNvSpPr/>
            <p:nvPr/>
          </p:nvSpPr>
          <p:spPr>
            <a:xfrm>
              <a:off x="9020319"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3" name="Rectangle 202">
              <a:extLst>
                <a:ext uri="{FF2B5EF4-FFF2-40B4-BE49-F238E27FC236}">
                  <a16:creationId xmlns:a16="http://schemas.microsoft.com/office/drawing/2014/main" id="{AD9B9BA3-66B1-AE40-A2A0-32D016FBEE8D}"/>
                </a:ext>
              </a:extLst>
            </p:cNvPr>
            <p:cNvSpPr/>
            <p:nvPr/>
          </p:nvSpPr>
          <p:spPr>
            <a:xfrm>
              <a:off x="10503958"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4" name="Straight Connector 203">
              <a:extLst>
                <a:ext uri="{FF2B5EF4-FFF2-40B4-BE49-F238E27FC236}">
                  <a16:creationId xmlns:a16="http://schemas.microsoft.com/office/drawing/2014/main" id="{94C65E03-E1F4-7A45-940D-E7C7CAE57D7C}"/>
                </a:ext>
              </a:extLst>
            </p:cNvPr>
            <p:cNvCxnSpPr>
              <a:cxnSpLocks/>
              <a:stCxn id="167" idx="2"/>
              <a:endCxn id="196" idx="3"/>
            </p:cNvCxnSpPr>
            <p:nvPr/>
          </p:nvCxnSpPr>
          <p:spPr>
            <a:xfrm flipH="1" flipV="1">
              <a:off x="7719035" y="4467966"/>
              <a:ext cx="313275"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C48F31B-F93A-4943-8868-2637FF747983}"/>
                </a:ext>
              </a:extLst>
            </p:cNvPr>
            <p:cNvCxnSpPr>
              <a:cxnSpLocks/>
              <a:stCxn id="183" idx="2"/>
              <a:endCxn id="199" idx="3"/>
            </p:cNvCxnSpPr>
            <p:nvPr/>
          </p:nvCxnSpPr>
          <p:spPr>
            <a:xfrm flipH="1" flipV="1">
              <a:off x="5769314" y="4467966"/>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D362C53-22CD-8B41-92D1-04D5844E37BA}"/>
                </a:ext>
              </a:extLst>
            </p:cNvPr>
            <p:cNvCxnSpPr>
              <a:cxnSpLocks/>
              <a:stCxn id="192" idx="2"/>
              <a:endCxn id="198" idx="3"/>
            </p:cNvCxnSpPr>
            <p:nvPr/>
          </p:nvCxnSpPr>
          <p:spPr>
            <a:xfrm flipH="1" flipV="1">
              <a:off x="5769314" y="5081892"/>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470D4CE-D6CF-254E-9758-A08B454D4B51}"/>
                </a:ext>
              </a:extLst>
            </p:cNvPr>
            <p:cNvCxnSpPr>
              <a:cxnSpLocks/>
              <a:stCxn id="193" idx="2"/>
              <a:endCxn id="197" idx="3"/>
            </p:cNvCxnSpPr>
            <p:nvPr/>
          </p:nvCxnSpPr>
          <p:spPr>
            <a:xfrm flipH="1" flipV="1">
              <a:off x="5775634" y="5685165"/>
              <a:ext cx="27817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50DD2140-5A6D-3445-AEA7-61498AC0C9B8}"/>
                </a:ext>
              </a:extLst>
            </p:cNvPr>
            <p:cNvCxnSpPr>
              <a:cxnSpLocks/>
              <a:stCxn id="168" idx="2"/>
              <a:endCxn id="195" idx="3"/>
            </p:cNvCxnSpPr>
            <p:nvPr/>
          </p:nvCxnSpPr>
          <p:spPr>
            <a:xfrm flipH="1" flipV="1">
              <a:off x="7719035" y="5081892"/>
              <a:ext cx="31700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14390D42-3EFC-254A-80A3-8A215A7BA221}"/>
                </a:ext>
              </a:extLst>
            </p:cNvPr>
            <p:cNvCxnSpPr>
              <a:cxnSpLocks/>
              <a:stCxn id="169" idx="2"/>
              <a:endCxn id="194" idx="3"/>
            </p:cNvCxnSpPr>
            <p:nvPr/>
          </p:nvCxnSpPr>
          <p:spPr>
            <a:xfrm flipH="1" flipV="1">
              <a:off x="7721954" y="5685165"/>
              <a:ext cx="333828"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13A5A8E-6AF3-A544-96AE-F4045A7C94A2}"/>
                </a:ext>
              </a:extLst>
            </p:cNvPr>
            <p:cNvCxnSpPr>
              <a:cxnSpLocks/>
              <a:stCxn id="174" idx="1"/>
              <a:endCxn id="202" idx="3"/>
            </p:cNvCxnSpPr>
            <p:nvPr/>
          </p:nvCxnSpPr>
          <p:spPr>
            <a:xfrm flipH="1" flipV="1">
              <a:off x="9164319" y="4467966"/>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169397F-FEE0-D440-A320-5DC2AD5A8171}"/>
                </a:ext>
              </a:extLst>
            </p:cNvPr>
            <p:cNvCxnSpPr>
              <a:cxnSpLocks/>
              <a:stCxn id="175" idx="1"/>
              <a:endCxn id="201" idx="3"/>
            </p:cNvCxnSpPr>
            <p:nvPr/>
          </p:nvCxnSpPr>
          <p:spPr>
            <a:xfrm flipH="1" flipV="1">
              <a:off x="9164319" y="5081892"/>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ACE8353-B006-E547-9122-8D41A3A8F4E6}"/>
                </a:ext>
              </a:extLst>
            </p:cNvPr>
            <p:cNvCxnSpPr>
              <a:cxnSpLocks/>
              <a:stCxn id="170" idx="1"/>
              <a:endCxn id="203" idx="3"/>
            </p:cNvCxnSpPr>
            <p:nvPr/>
          </p:nvCxnSpPr>
          <p:spPr>
            <a:xfrm flipH="1" flipV="1">
              <a:off x="10647958" y="5081892"/>
              <a:ext cx="3772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419A83B-AC71-8144-B3AC-158A89E1C77C}"/>
                </a:ext>
              </a:extLst>
            </p:cNvPr>
            <p:cNvCxnSpPr>
              <a:cxnSpLocks/>
              <a:stCxn id="176" idx="1"/>
              <a:endCxn id="200" idx="3"/>
            </p:cNvCxnSpPr>
            <p:nvPr/>
          </p:nvCxnSpPr>
          <p:spPr>
            <a:xfrm flipH="1" flipV="1">
              <a:off x="9176611" y="5685165"/>
              <a:ext cx="13307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4" name="Rectangle 213">
                  <a:extLst>
                    <a:ext uri="{FF2B5EF4-FFF2-40B4-BE49-F238E27FC236}">
                      <a16:creationId xmlns:a16="http://schemas.microsoft.com/office/drawing/2014/main" id="{62478968-F6A9-6B49-85BF-21D871AB2BCD}"/>
                    </a:ext>
                  </a:extLst>
                </p:cNvPr>
                <p:cNvSpPr/>
                <p:nvPr/>
              </p:nvSpPr>
              <p:spPr>
                <a:xfrm>
                  <a:off x="5697314" y="40812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𝑇</m:t>
                            </m:r>
                          </m:e>
                        </m:d>
                      </m:oMath>
                    </m:oMathPara>
                  </a14:m>
                  <a:endParaRPr lang="de-DE" sz="1400" dirty="0"/>
                </a:p>
              </p:txBody>
            </p:sp>
          </mc:Choice>
          <mc:Fallback xmlns="">
            <p:sp>
              <p:nvSpPr>
                <p:cNvPr id="214" name="Rectangle 213">
                  <a:extLst>
                    <a:ext uri="{FF2B5EF4-FFF2-40B4-BE49-F238E27FC236}">
                      <a16:creationId xmlns:a16="http://schemas.microsoft.com/office/drawing/2014/main" id="{62478968-F6A9-6B49-85BF-21D871AB2BCD}"/>
                    </a:ext>
                  </a:extLst>
                </p:cNvPr>
                <p:cNvSpPr>
                  <a:spLocks noRot="1" noChangeAspect="1" noMove="1" noResize="1" noEditPoints="1" noAdjustHandles="1" noChangeArrowheads="1" noChangeShapeType="1" noTextEdit="1"/>
                </p:cNvSpPr>
                <p:nvPr/>
              </p:nvSpPr>
              <p:spPr>
                <a:xfrm>
                  <a:off x="5697314" y="4081250"/>
                  <a:ext cx="600100" cy="307777"/>
                </a:xfrm>
                <a:prstGeom prst="rect">
                  <a:avLst/>
                </a:prstGeom>
                <a:blipFill>
                  <a:blip r:embed="rId4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5" name="Rectangle 214">
                  <a:extLst>
                    <a:ext uri="{FF2B5EF4-FFF2-40B4-BE49-F238E27FC236}">
                      <a16:creationId xmlns:a16="http://schemas.microsoft.com/office/drawing/2014/main" id="{BF3D4501-73F2-4848-9AC8-C3D46EC3C5CD}"/>
                    </a:ext>
                  </a:extLst>
                </p:cNvPr>
                <p:cNvSpPr/>
                <p:nvPr/>
              </p:nvSpPr>
              <p:spPr>
                <a:xfrm>
                  <a:off x="5697851" y="46904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𝐿</m:t>
                            </m:r>
                          </m:e>
                        </m:d>
                      </m:oMath>
                    </m:oMathPara>
                  </a14:m>
                  <a:endParaRPr lang="de-DE" sz="1400" dirty="0"/>
                </a:p>
              </p:txBody>
            </p:sp>
          </mc:Choice>
          <mc:Fallback xmlns="">
            <p:sp>
              <p:nvSpPr>
                <p:cNvPr id="215" name="Rectangle 214">
                  <a:extLst>
                    <a:ext uri="{FF2B5EF4-FFF2-40B4-BE49-F238E27FC236}">
                      <a16:creationId xmlns:a16="http://schemas.microsoft.com/office/drawing/2014/main" id="{BF3D4501-73F2-4848-9AC8-C3D46EC3C5CD}"/>
                    </a:ext>
                  </a:extLst>
                </p:cNvPr>
                <p:cNvSpPr>
                  <a:spLocks noRot="1" noChangeAspect="1" noMove="1" noResize="1" noEditPoints="1" noAdjustHandles="1" noChangeArrowheads="1" noChangeShapeType="1" noTextEdit="1"/>
                </p:cNvSpPr>
                <p:nvPr/>
              </p:nvSpPr>
              <p:spPr>
                <a:xfrm>
                  <a:off x="5697851" y="4690450"/>
                  <a:ext cx="600100" cy="307777"/>
                </a:xfrm>
                <a:prstGeom prst="rect">
                  <a:avLst/>
                </a:prstGeom>
                <a:blipFill>
                  <a:blip r:embed="rId4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id="{8E2A8E8D-FE77-CD4F-BFF1-B0BB45AB9E58}"/>
                    </a:ext>
                  </a:extLst>
                </p:cNvPr>
                <p:cNvSpPr/>
                <p:nvPr/>
              </p:nvSpPr>
              <p:spPr>
                <a:xfrm>
                  <a:off x="5649415" y="5265248"/>
                  <a:ext cx="70179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𝐶𝑛</m:t>
                            </m:r>
                          </m:e>
                        </m:d>
                      </m:oMath>
                    </m:oMathPara>
                  </a14:m>
                  <a:endParaRPr lang="de-DE" sz="1400" dirty="0"/>
                </a:p>
              </p:txBody>
            </p:sp>
          </mc:Choice>
          <mc:Fallback xmlns="">
            <p:sp>
              <p:nvSpPr>
                <p:cNvPr id="216" name="Rectangle 215">
                  <a:extLst>
                    <a:ext uri="{FF2B5EF4-FFF2-40B4-BE49-F238E27FC236}">
                      <a16:creationId xmlns:a16="http://schemas.microsoft.com/office/drawing/2014/main" id="{8E2A8E8D-FE77-CD4F-BFF1-B0BB45AB9E58}"/>
                    </a:ext>
                  </a:extLst>
                </p:cNvPr>
                <p:cNvSpPr>
                  <a:spLocks noRot="1" noChangeAspect="1" noMove="1" noResize="1" noEditPoints="1" noAdjustHandles="1" noChangeArrowheads="1" noChangeShapeType="1" noTextEdit="1"/>
                </p:cNvSpPr>
                <p:nvPr/>
              </p:nvSpPr>
              <p:spPr>
                <a:xfrm>
                  <a:off x="5649415" y="5265248"/>
                  <a:ext cx="701795" cy="307777"/>
                </a:xfrm>
                <a:prstGeom prst="rect">
                  <a:avLst/>
                </a:prstGeom>
                <a:blipFill>
                  <a:blip r:embed="rId4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7" name="Rectangle 216">
                  <a:extLst>
                    <a:ext uri="{FF2B5EF4-FFF2-40B4-BE49-F238E27FC236}">
                      <a16:creationId xmlns:a16="http://schemas.microsoft.com/office/drawing/2014/main" id="{E824C86E-82AD-E240-9BD4-BEDAA8CFF06B}"/>
                    </a:ext>
                  </a:extLst>
                </p:cNvPr>
                <p:cNvSpPr/>
                <p:nvPr/>
              </p:nvSpPr>
              <p:spPr>
                <a:xfrm>
                  <a:off x="7468848" y="4017774"/>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𝐷</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7" name="Rectangle 216">
                  <a:extLst>
                    <a:ext uri="{FF2B5EF4-FFF2-40B4-BE49-F238E27FC236}">
                      <a16:creationId xmlns:a16="http://schemas.microsoft.com/office/drawing/2014/main" id="{E824C86E-82AD-E240-9BD4-BEDAA8CFF06B}"/>
                    </a:ext>
                  </a:extLst>
                </p:cNvPr>
                <p:cNvSpPr>
                  <a:spLocks noRot="1" noChangeAspect="1" noMove="1" noResize="1" noEditPoints="1" noAdjustHandles="1" noChangeArrowheads="1" noChangeShapeType="1" noTextEdit="1"/>
                </p:cNvSpPr>
                <p:nvPr/>
              </p:nvSpPr>
              <p:spPr>
                <a:xfrm>
                  <a:off x="7468848" y="4017774"/>
                  <a:ext cx="969561" cy="307777"/>
                </a:xfrm>
                <a:prstGeom prst="rect">
                  <a:avLst/>
                </a:prstGeom>
                <a:blipFill>
                  <a:blip r:embed="rId4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8" name="Rectangle 217">
                  <a:extLst>
                    <a:ext uri="{FF2B5EF4-FFF2-40B4-BE49-F238E27FC236}">
                      <a16:creationId xmlns:a16="http://schemas.microsoft.com/office/drawing/2014/main" id="{61840CE0-9023-1947-84E9-AC733D257933}"/>
                    </a:ext>
                  </a:extLst>
                </p:cNvPr>
                <p:cNvSpPr/>
                <p:nvPr/>
              </p:nvSpPr>
              <p:spPr>
                <a:xfrm>
                  <a:off x="7468849" y="4621707"/>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8" name="Rectangle 217">
                  <a:extLst>
                    <a:ext uri="{FF2B5EF4-FFF2-40B4-BE49-F238E27FC236}">
                      <a16:creationId xmlns:a16="http://schemas.microsoft.com/office/drawing/2014/main" id="{61840CE0-9023-1947-84E9-AC733D257933}"/>
                    </a:ext>
                  </a:extLst>
                </p:cNvPr>
                <p:cNvSpPr>
                  <a:spLocks noRot="1" noChangeAspect="1" noMove="1" noResize="1" noEditPoints="1" noAdjustHandles="1" noChangeArrowheads="1" noChangeShapeType="1" noTextEdit="1"/>
                </p:cNvSpPr>
                <p:nvPr/>
              </p:nvSpPr>
              <p:spPr>
                <a:xfrm>
                  <a:off x="7468849" y="4621707"/>
                  <a:ext cx="969561" cy="307777"/>
                </a:xfrm>
                <a:prstGeom prst="rect">
                  <a:avLst/>
                </a:prstGeom>
                <a:blipFill>
                  <a:blip r:embed="rId4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9" name="Rectangle 218">
                  <a:extLst>
                    <a:ext uri="{FF2B5EF4-FFF2-40B4-BE49-F238E27FC236}">
                      <a16:creationId xmlns:a16="http://schemas.microsoft.com/office/drawing/2014/main" id="{C2585477-0C2D-6343-862D-232E5B80CDB7}"/>
                    </a:ext>
                  </a:extLst>
                </p:cNvPr>
                <p:cNvSpPr/>
                <p:nvPr/>
              </p:nvSpPr>
              <p:spPr>
                <a:xfrm>
                  <a:off x="7468847" y="5256153"/>
                  <a:ext cx="122289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m:t>
                            </m:r>
                          </m:e>
                          <m:e>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9" name="Rectangle 218">
                  <a:extLst>
                    <a:ext uri="{FF2B5EF4-FFF2-40B4-BE49-F238E27FC236}">
                      <a16:creationId xmlns:a16="http://schemas.microsoft.com/office/drawing/2014/main" id="{C2585477-0C2D-6343-862D-232E5B80CDB7}"/>
                    </a:ext>
                  </a:extLst>
                </p:cNvPr>
                <p:cNvSpPr>
                  <a:spLocks noRot="1" noChangeAspect="1" noMove="1" noResize="1" noEditPoints="1" noAdjustHandles="1" noChangeArrowheads="1" noChangeShapeType="1" noTextEdit="1"/>
                </p:cNvSpPr>
                <p:nvPr/>
              </p:nvSpPr>
              <p:spPr>
                <a:xfrm>
                  <a:off x="7468847" y="5256153"/>
                  <a:ext cx="1222899" cy="307777"/>
                </a:xfrm>
                <a:prstGeom prst="rect">
                  <a:avLst/>
                </a:prstGeom>
                <a:blipFill>
                  <a:blip r:embed="rId48"/>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1803803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Nutzenfaktoren und Mengen von Nutzenvariablen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359998" y="1665066"/>
                <a:ext cx="6091200" cy="4240848"/>
              </a:xfrm>
            </p:spPr>
            <p:txBody>
              <a:bodyPr>
                <a:normAutofit/>
              </a:bodyPr>
              <a:lstStyle/>
              <a:p>
                <a:r>
                  <a:rPr lang="de-DE" dirty="0"/>
                  <a:t>Entscheidungsmodell mit expliziter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endParaRPr lang="de-DE"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m:rPr>
                              <m:sty m:val="p"/>
                            </m:rPr>
                            <a:rPr lang="el-GR">
                              <a:solidFill>
                                <a:schemeClr val="accent1"/>
                              </a:solidFill>
                              <a:latin typeface="Cambria Math" panose="02040503050406030204" pitchFamily="18" charset="0"/>
                              <a:ea typeface="Cambria Math" panose="02040503050406030204" pitchFamily="18" charset="0"/>
                            </a:rPr>
                            <m:t>Ξ</m:t>
                          </m:r>
                        </m:e>
                      </m:d>
                    </m:oMath>
                  </m:oMathPara>
                </a14:m>
                <a:endParaRPr lang="de-DE" dirty="0"/>
              </a:p>
              <a:p>
                <a:pPr lvl="1"/>
                <a:r>
                  <a:rPr lang="de-DE" dirty="0"/>
                  <a:t>EU-Anfrage: Wahrscheinlichkeitsanfrage </a:t>
                </a:r>
                <a:br>
                  <a:rPr lang="de-DE" dirty="0"/>
                </a:br>
                <a:r>
                  <a:rPr lang="de-DE" dirty="0"/>
                  <a:t>über </a:t>
                </a:r>
                <a14:m>
                  <m:oMath xmlns:m="http://schemas.openxmlformats.org/officeDocument/2006/math">
                    <m:r>
                      <a:rPr lang="de-DE" b="1" i="1">
                        <a:latin typeface="Cambria Math" panose="02040503050406030204" pitchFamily="18" charset="0"/>
                      </a:rPr>
                      <m:t>𝑼</m:t>
                    </m:r>
                    <m:r>
                      <a:rPr lang="de-DE" b="1" i="1">
                        <a:latin typeface="Cambria Math" panose="02040503050406030204" pitchFamily="18" charset="0"/>
                      </a:rPr>
                      <m:t>=</m:t>
                    </m:r>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e>
                    </m:d>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𝒅</m:t>
                        </m:r>
                      </m:e>
                    </m:d>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𝒆</m:t>
                        </m:r>
                      </m:e>
                    </m:d>
                  </m:oMath>
                </a14:m>
                <a:endParaRPr lang="de-DE" dirty="0"/>
              </a:p>
              <a:p>
                <a:pPr lvl="2"/>
                <a:r>
                  <a:rPr lang="de-DE" dirty="0"/>
                  <a:t>Markov Blanket aller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𝑈</m:t>
                        </m:r>
                      </m:e>
                      <m:sub>
                        <m:r>
                          <a:rPr lang="de-DE" b="0" i="1" smtClean="0">
                            <a:latin typeface="Cambria Math" panose="02040503050406030204" pitchFamily="18" charset="0"/>
                          </a:rPr>
                          <m:t>𝑢</m:t>
                        </m:r>
                      </m:sub>
                    </m:sSub>
                  </m:oMath>
                </a14:m>
                <a:r>
                  <a:rPr lang="de-DE" dirty="0"/>
                  <a:t> ohne </a:t>
                </a:r>
                <a14:m>
                  <m:oMath xmlns:m="http://schemas.openxmlformats.org/officeDocument/2006/math">
                    <m:r>
                      <a:rPr lang="de-DE" i="1">
                        <a:latin typeface="Cambria Math" panose="02040503050406030204" pitchFamily="18" charset="0"/>
                      </a:rPr>
                      <m:t>𝑈</m:t>
                    </m:r>
                    <m:r>
                      <a:rPr lang="de-DE" i="1">
                        <a:latin typeface="Cambria Math" panose="02040503050406030204" pitchFamily="18" charset="0"/>
                      </a:rPr>
                      <m:t> </m:t>
                    </m:r>
                  </m:oMath>
                </a14:m>
                <a:r>
                  <a:rPr lang="de-DE" dirty="0"/>
                  <a:t>: </a:t>
                </a:r>
                <a:br>
                  <a:rPr lang="de-DE" dirty="0"/>
                </a:br>
                <a14:m>
                  <m:oMath xmlns:m="http://schemas.openxmlformats.org/officeDocument/2006/math">
                    <m:r>
                      <a:rPr lang="de-DE" b="1" i="1" smtClean="0">
                        <a:latin typeface="Cambria Math" panose="02040503050406030204" pitchFamily="18" charset="0"/>
                      </a:rPr>
                      <m:t>𝑼</m:t>
                    </m:r>
                    <m:r>
                      <a:rPr lang="de-DE" b="0" i="1" smtClean="0">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𝑢</m:t>
                        </m:r>
                        <m:r>
                          <a:rPr lang="de-DE" i="1">
                            <a:latin typeface="Cambria Math" panose="02040503050406030204" pitchFamily="18" charset="0"/>
                          </a:rPr>
                          <m:t>=1</m:t>
                        </m:r>
                      </m:sub>
                      <m:sup>
                        <m:r>
                          <a:rPr lang="de-DE" i="1">
                            <a:latin typeface="Cambria Math" panose="02040503050406030204" pitchFamily="18" charset="0"/>
                          </a:rPr>
                          <m:t>𝑚</m:t>
                        </m:r>
                      </m:sup>
                      <m:e>
                        <m:r>
                          <m:rPr>
                            <m:sty m:val="p"/>
                          </m:rPr>
                          <a:rPr lang="de-DE" b="0" i="0" smtClean="0">
                            <a:latin typeface="Cambria Math" panose="02040503050406030204" pitchFamily="18" charset="0"/>
                          </a:rPr>
                          <m:t>MB</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𝑈</m:t>
                                </m:r>
                              </m:e>
                              <m:sub>
                                <m:r>
                                  <a:rPr lang="de-DE" i="1">
                                    <a:latin typeface="Cambria Math" panose="02040503050406030204" pitchFamily="18" charset="0"/>
                                  </a:rPr>
                                  <m:t>𝑢</m:t>
                                </m:r>
                              </m:sub>
                            </m:sSub>
                          </m:e>
                        </m:d>
                      </m:e>
                    </m:nary>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𝑈</m:t>
                        </m:r>
                      </m:e>
                    </m:d>
                  </m:oMath>
                </a14:m>
                <a:r>
                  <a:rPr lang="de-DE" dirty="0"/>
                  <a:t> </a:t>
                </a:r>
              </a:p>
              <a:p>
                <a:pPr lvl="2"/>
                <a:r>
                  <a:rPr lang="de-DE" dirty="0"/>
                  <a:t>Äquivalent zum vorherigen Ausdruck, </a:t>
                </a:r>
                <a:br>
                  <a:rPr lang="de-DE" dirty="0"/>
                </a:br>
                <a:r>
                  <a:rPr lang="de-DE" dirty="0"/>
                  <a:t>da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𝑈</m:t>
                        </m:r>
                      </m:sub>
                    </m:sSub>
                  </m:oMath>
                </a14:m>
                <a:r>
                  <a:rPr lang="de-DE" dirty="0"/>
                  <a:t> über </a:t>
                </a:r>
                <a14:m>
                  <m:oMath xmlns:m="http://schemas.openxmlformats.org/officeDocument/2006/math">
                    <m:r>
                      <m:rPr>
                        <m:sty m:val="p"/>
                      </m:rPr>
                      <a:rPr lang="de-DE">
                        <a:latin typeface="Cambria Math" panose="02040503050406030204" pitchFamily="18" charset="0"/>
                      </a:rPr>
                      <m:t>rv</m:t>
                    </m:r>
                    <m:d>
                      <m:dPr>
                        <m:ctrlPr>
                          <a:rPr lang="de-DE" i="1">
                            <a:latin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e>
                    </m:d>
                  </m:oMath>
                </a14:m>
                <a:r>
                  <a:rPr lang="de-DE" dirty="0"/>
                  <a:t> ging</a:t>
                </a:r>
              </a:p>
              <a:p>
                <a:pPr lvl="1"/>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359998" y="1665066"/>
                <a:ext cx="6091200" cy="4240848"/>
              </a:xfrm>
              <a:blipFill>
                <a:blip r:embed="rId2"/>
                <a:stretch>
                  <a:fillRect l="-2703"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57</a:t>
            </a:fld>
            <a:endParaRPr lang="de-DE" dirty="0"/>
          </a:p>
        </p:txBody>
      </p:sp>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C276994-00A3-2640-8DBA-E845036AE29F}"/>
                  </a:ext>
                </a:extLst>
              </p:cNvPr>
              <p:cNvSpPr/>
              <p:nvPr/>
            </p:nvSpPr>
            <p:spPr>
              <a:xfrm>
                <a:off x="3669095" y="5421075"/>
                <a:ext cx="1479572" cy="671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𝑢</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𝜋</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𝑢</m:t>
                              </m:r>
                            </m:sub>
                          </m:sSub>
                        </m:sub>
                      </m:sSub>
                      <m:d>
                        <m:dPr>
                          <m:ctrlPr>
                            <a:rPr lang="de-DE" b="0" i="1" smtClean="0">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𝒖</m:t>
                          </m:r>
                        </m:e>
                      </m:d>
                    </m:oMath>
                  </m:oMathPara>
                </a14:m>
                <a:br>
                  <a:rPr lang="de-DE" b="0" dirty="0">
                    <a:ea typeface="Cambria Math" panose="02040503050406030204" pitchFamily="18" charset="0"/>
                  </a:rPr>
                </a:br>
                <a:endParaRPr lang="de-DE"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𝑢</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𝑚</m:t>
                      </m:r>
                    </m:oMath>
                  </m:oMathPara>
                </a14:m>
                <a:endParaRPr lang="de-DE" dirty="0"/>
              </a:p>
            </p:txBody>
          </p:sp>
        </mc:Choice>
        <mc:Fallback xmlns="">
          <p:sp>
            <p:nvSpPr>
              <p:cNvPr id="46" name="Rectangle 45">
                <a:extLst>
                  <a:ext uri="{FF2B5EF4-FFF2-40B4-BE49-F238E27FC236}">
                    <a16:creationId xmlns:a16="http://schemas.microsoft.com/office/drawing/2014/main" id="{8C276994-00A3-2640-8DBA-E845036AE29F}"/>
                  </a:ext>
                </a:extLst>
              </p:cNvPr>
              <p:cNvSpPr>
                <a:spLocks noRot="1" noChangeAspect="1" noMove="1" noResize="1" noEditPoints="1" noAdjustHandles="1" noChangeArrowheads="1" noChangeShapeType="1" noTextEdit="1"/>
              </p:cNvSpPr>
              <p:nvPr/>
            </p:nvSpPr>
            <p:spPr>
              <a:xfrm>
                <a:off x="3669095" y="5421075"/>
                <a:ext cx="1479572" cy="671530"/>
              </a:xfrm>
              <a:prstGeom prst="rect">
                <a:avLst/>
              </a:prstGeom>
              <a:blipFill>
                <a:blip r:embed="rId3"/>
                <a:stretch>
                  <a:fillRect/>
                </a:stretch>
              </a:blipFill>
            </p:spPr>
            <p:txBody>
              <a:bodyPr/>
              <a:lstStyle/>
              <a:p>
                <a:r>
                  <a:rPr lang="de-DE">
                    <a:noFill/>
                  </a:rPr>
                  <a:t> </a:t>
                </a:r>
              </a:p>
            </p:txBody>
          </p:sp>
        </mc:Fallback>
      </mc:AlternateContent>
      <p:sp>
        <p:nvSpPr>
          <p:cNvPr id="47" name="Right Brace 46">
            <a:extLst>
              <a:ext uri="{FF2B5EF4-FFF2-40B4-BE49-F238E27FC236}">
                <a16:creationId xmlns:a16="http://schemas.microsoft.com/office/drawing/2014/main" id="{C327D79D-CC43-4B4D-8A00-2D1AEE682D68}"/>
              </a:ext>
            </a:extLst>
          </p:cNvPr>
          <p:cNvSpPr/>
          <p:nvPr/>
        </p:nvSpPr>
        <p:spPr>
          <a:xfrm rot="5400000">
            <a:off x="4302834" y="4454411"/>
            <a:ext cx="209550" cy="19692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72" name="Group 71">
            <a:extLst>
              <a:ext uri="{FF2B5EF4-FFF2-40B4-BE49-F238E27FC236}">
                <a16:creationId xmlns:a16="http://schemas.microsoft.com/office/drawing/2014/main" id="{C19E0A3B-04F0-2240-AC20-7312F3ED9569}"/>
              </a:ext>
            </a:extLst>
          </p:cNvPr>
          <p:cNvGrpSpPr/>
          <p:nvPr/>
        </p:nvGrpSpPr>
        <p:grpSpPr>
          <a:xfrm>
            <a:off x="5578766" y="1667483"/>
            <a:ext cx="6265234" cy="2226416"/>
            <a:chOff x="5578766" y="1667483"/>
            <a:chExt cx="6265234" cy="2226416"/>
          </a:xfrm>
        </p:grpSpPr>
        <p:cxnSp>
          <p:nvCxnSpPr>
            <p:cNvPr id="73" name="Straight Connector 72">
              <a:extLst>
                <a:ext uri="{FF2B5EF4-FFF2-40B4-BE49-F238E27FC236}">
                  <a16:creationId xmlns:a16="http://schemas.microsoft.com/office/drawing/2014/main" id="{3AB33FB0-BB7F-D241-ACEE-99CC5298D2F1}"/>
                </a:ext>
              </a:extLst>
            </p:cNvPr>
            <p:cNvCxnSpPr>
              <a:cxnSpLocks/>
              <a:stCxn id="91" idx="3"/>
              <a:endCxn id="83" idx="1"/>
            </p:cNvCxnSpPr>
            <p:nvPr/>
          </p:nvCxnSpPr>
          <p:spPr>
            <a:xfrm flipV="1">
              <a:off x="10468003" y="2935490"/>
              <a:ext cx="223997" cy="59625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5C4263F-4D6E-C342-80AF-80EC2F0DE6E5}"/>
                    </a:ext>
                  </a:extLst>
                </p:cNvPr>
                <p:cNvSpPr txBox="1"/>
                <p:nvPr/>
              </p:nvSpPr>
              <p:spPr>
                <a:xfrm>
                  <a:off x="7873264" y="211978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10" name="TextBox 109">
                  <a:extLst>
                    <a:ext uri="{FF2B5EF4-FFF2-40B4-BE49-F238E27FC236}">
                      <a16:creationId xmlns:a16="http://schemas.microsoft.com/office/drawing/2014/main" id="{D1CED8F3-D2CA-D34F-8F6C-9FB8E304F559}"/>
                    </a:ext>
                  </a:extLst>
                </p:cNvPr>
                <p:cNvSpPr txBox="1">
                  <a:spLocks noRot="1" noChangeAspect="1" noMove="1" noResize="1" noEditPoints="1" noAdjustHandles="1" noChangeArrowheads="1" noChangeShapeType="1" noTextEdit="1"/>
                </p:cNvSpPr>
                <p:nvPr/>
              </p:nvSpPr>
              <p:spPr>
                <a:xfrm>
                  <a:off x="7873264" y="2119788"/>
                  <a:ext cx="1152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8F3CB09-D210-3C4F-8D89-3B01EEFAF55A}"/>
                    </a:ext>
                  </a:extLst>
                </p:cNvPr>
                <p:cNvSpPr txBox="1"/>
                <p:nvPr/>
              </p:nvSpPr>
              <p:spPr>
                <a:xfrm>
                  <a:off x="7876996" y="272669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A64D9EC2-5664-9041-9F93-D0A12E476957}"/>
                    </a:ext>
                  </a:extLst>
                </p:cNvPr>
                <p:cNvSpPr txBox="1">
                  <a:spLocks noRot="1" noChangeAspect="1" noMove="1" noResize="1" noEditPoints="1" noAdjustHandles="1" noChangeArrowheads="1" noChangeShapeType="1" noTextEdit="1"/>
                </p:cNvSpPr>
                <p:nvPr/>
              </p:nvSpPr>
              <p:spPr>
                <a:xfrm>
                  <a:off x="7876996" y="2726694"/>
                  <a:ext cx="115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9FCEA4B-4264-DE40-A983-7B078CB8DB2D}"/>
                    </a:ext>
                  </a:extLst>
                </p:cNvPr>
                <p:cNvSpPr txBox="1"/>
                <p:nvPr/>
              </p:nvSpPr>
              <p:spPr>
                <a:xfrm>
                  <a:off x="7896736" y="333698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22A0EDBA-B175-F747-9826-4FCCB02AD4CB}"/>
                    </a:ext>
                  </a:extLst>
                </p:cNvPr>
                <p:cNvSpPr txBox="1">
                  <a:spLocks noRot="1" noChangeAspect="1" noMove="1" noResize="1" noEditPoints="1" noAdjustHandles="1" noChangeArrowheads="1" noChangeShapeType="1" noTextEdit="1"/>
                </p:cNvSpPr>
                <p:nvPr/>
              </p:nvSpPr>
              <p:spPr>
                <a:xfrm>
                  <a:off x="7896736" y="3336987"/>
                  <a:ext cx="1152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8E34261-195F-2A43-AE9F-45CBDF030B10}"/>
                    </a:ext>
                  </a:extLst>
                </p:cNvPr>
                <p:cNvSpPr txBox="1"/>
                <p:nvPr/>
              </p:nvSpPr>
              <p:spPr>
                <a:xfrm>
                  <a:off x="10692000" y="2660366"/>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83" name="TextBox 82">
                  <a:extLst>
                    <a:ext uri="{FF2B5EF4-FFF2-40B4-BE49-F238E27FC236}">
                      <a16:creationId xmlns:a16="http://schemas.microsoft.com/office/drawing/2014/main" id="{58E34261-195F-2A43-AE9F-45CBDF030B10}"/>
                    </a:ext>
                  </a:extLst>
                </p:cNvPr>
                <p:cNvSpPr txBox="1">
                  <a:spLocks noRot="1" noChangeAspect="1" noMove="1" noResize="1" noEditPoints="1" noAdjustHandles="1" noChangeArrowheads="1" noChangeShapeType="1" noTextEdit="1"/>
                </p:cNvSpPr>
                <p:nvPr/>
              </p:nvSpPr>
              <p:spPr>
                <a:xfrm>
                  <a:off x="10692000" y="2660366"/>
                  <a:ext cx="1152000" cy="550247"/>
                </a:xfrm>
                <a:prstGeom prst="diamond">
                  <a:avLst/>
                </a:prstGeom>
                <a:blipFill>
                  <a:blip r:embed="rId16"/>
                  <a:stretch>
                    <a:fillRect/>
                  </a:stretch>
                </a:blipFill>
                <a:ln>
                  <a:solidFill>
                    <a:schemeClr val="tx1"/>
                  </a:solidFill>
                </a:ln>
              </p:spPr>
              <p:txBody>
                <a:bodyPr/>
                <a:lstStyle/>
                <a:p>
                  <a:r>
                    <a:rPr lang="de-DE">
                      <a:noFill/>
                    </a:rPr>
                    <a:t> </a:t>
                  </a:r>
                </a:p>
              </p:txBody>
            </p:sp>
          </mc:Fallback>
        </mc:AlternateContent>
        <p:cxnSp>
          <p:nvCxnSpPr>
            <p:cNvPr id="84" name="Straight Connector 83">
              <a:extLst>
                <a:ext uri="{FF2B5EF4-FFF2-40B4-BE49-F238E27FC236}">
                  <a16:creationId xmlns:a16="http://schemas.microsoft.com/office/drawing/2014/main" id="{30CA68B0-0246-B546-9175-9888B225766F}"/>
                </a:ext>
              </a:extLst>
            </p:cNvPr>
            <p:cNvCxnSpPr>
              <a:cxnSpLocks/>
              <a:stCxn id="90" idx="3"/>
              <a:endCxn id="83" idx="1"/>
            </p:cNvCxnSpPr>
            <p:nvPr/>
          </p:nvCxnSpPr>
          <p:spPr>
            <a:xfrm>
              <a:off x="10468003" y="2921451"/>
              <a:ext cx="223997" cy="1403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BB5CD6F-501C-7541-8763-06CC0F742640}"/>
                </a:ext>
              </a:extLst>
            </p:cNvPr>
            <p:cNvCxnSpPr>
              <a:cxnSpLocks/>
              <a:stCxn id="87" idx="3"/>
              <a:endCxn id="83" idx="1"/>
            </p:cNvCxnSpPr>
            <p:nvPr/>
          </p:nvCxnSpPr>
          <p:spPr>
            <a:xfrm>
              <a:off x="10468003" y="2314545"/>
              <a:ext cx="223997" cy="62094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D743E37E-09DD-F745-B8E3-1581E8CFDD4F}"/>
                    </a:ext>
                  </a:extLst>
                </p:cNvPr>
                <p:cNvSpPr/>
                <p:nvPr/>
              </p:nvSpPr>
              <p:spPr>
                <a:xfrm>
                  <a:off x="10082562" y="2371205"/>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64" name="Rectangle 163">
                  <a:extLst>
                    <a:ext uri="{FF2B5EF4-FFF2-40B4-BE49-F238E27FC236}">
                      <a16:creationId xmlns:a16="http://schemas.microsoft.com/office/drawing/2014/main" id="{18CC75C2-34C0-3E43-B120-4FB425D4C0D0}"/>
                    </a:ext>
                  </a:extLst>
                </p:cNvPr>
                <p:cNvSpPr>
                  <a:spLocks noRot="1" noChangeAspect="1" noMove="1" noResize="1" noEditPoints="1" noAdjustHandles="1" noChangeArrowheads="1" noChangeShapeType="1" noTextEdit="1"/>
                </p:cNvSpPr>
                <p:nvPr/>
              </p:nvSpPr>
              <p:spPr>
                <a:xfrm>
                  <a:off x="10082562" y="2371205"/>
                  <a:ext cx="406009" cy="307777"/>
                </a:xfrm>
                <a:prstGeom prst="rect">
                  <a:avLst/>
                </a:prstGeom>
                <a:blipFill>
                  <a:blip r:embed="rId17"/>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EBA2E811-0B01-B746-A17D-0586A7C88A01}"/>
                    </a:ext>
                  </a:extLst>
                </p:cNvPr>
                <p:cNvSpPr txBox="1"/>
                <p:nvPr/>
              </p:nvSpPr>
              <p:spPr>
                <a:xfrm>
                  <a:off x="9316003" y="2039421"/>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67" name="TextBox 166">
                  <a:extLst>
                    <a:ext uri="{FF2B5EF4-FFF2-40B4-BE49-F238E27FC236}">
                      <a16:creationId xmlns:a16="http://schemas.microsoft.com/office/drawing/2014/main" id="{9BDC68F3-44E9-374B-9A53-1C23BC46659E}"/>
                    </a:ext>
                  </a:extLst>
                </p:cNvPr>
                <p:cNvSpPr txBox="1">
                  <a:spLocks noRot="1" noChangeAspect="1" noMove="1" noResize="1" noEditPoints="1" noAdjustHandles="1" noChangeArrowheads="1" noChangeShapeType="1" noTextEdit="1"/>
                </p:cNvSpPr>
                <p:nvPr/>
              </p:nvSpPr>
              <p:spPr>
                <a:xfrm>
                  <a:off x="9316003" y="2039421"/>
                  <a:ext cx="1152000" cy="550247"/>
                </a:xfrm>
                <a:prstGeom prst="diamond">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393F69D-3BAE-064C-AC29-9BA1269AA441}"/>
                    </a:ext>
                  </a:extLst>
                </p:cNvPr>
                <p:cNvSpPr txBox="1"/>
                <p:nvPr/>
              </p:nvSpPr>
              <p:spPr>
                <a:xfrm>
                  <a:off x="9316003" y="2646327"/>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68" name="TextBox 167">
                  <a:extLst>
                    <a:ext uri="{FF2B5EF4-FFF2-40B4-BE49-F238E27FC236}">
                      <a16:creationId xmlns:a16="http://schemas.microsoft.com/office/drawing/2014/main" id="{FCA2059C-2616-5F4C-AC13-C25E5F550B8D}"/>
                    </a:ext>
                  </a:extLst>
                </p:cNvPr>
                <p:cNvSpPr txBox="1">
                  <a:spLocks noRot="1" noChangeAspect="1" noMove="1" noResize="1" noEditPoints="1" noAdjustHandles="1" noChangeArrowheads="1" noChangeShapeType="1" noTextEdit="1"/>
                </p:cNvSpPr>
                <p:nvPr/>
              </p:nvSpPr>
              <p:spPr>
                <a:xfrm>
                  <a:off x="9316003" y="2646327"/>
                  <a:ext cx="1152000" cy="550247"/>
                </a:xfrm>
                <a:prstGeom prst="diamond">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2E0EFE7-9913-2C4E-8529-E0F7B10ECF5E}"/>
                    </a:ext>
                  </a:extLst>
                </p:cNvPr>
                <p:cNvSpPr txBox="1"/>
                <p:nvPr/>
              </p:nvSpPr>
              <p:spPr>
                <a:xfrm>
                  <a:off x="9316003" y="325662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69" name="TextBox 168">
                  <a:extLst>
                    <a:ext uri="{FF2B5EF4-FFF2-40B4-BE49-F238E27FC236}">
                      <a16:creationId xmlns:a16="http://schemas.microsoft.com/office/drawing/2014/main" id="{DEEE541C-6C19-564D-A777-85E6AD3D79B6}"/>
                    </a:ext>
                  </a:extLst>
                </p:cNvPr>
                <p:cNvSpPr txBox="1">
                  <a:spLocks noRot="1" noChangeAspect="1" noMove="1" noResize="1" noEditPoints="1" noAdjustHandles="1" noChangeArrowheads="1" noChangeShapeType="1" noTextEdit="1"/>
                </p:cNvSpPr>
                <p:nvPr/>
              </p:nvSpPr>
              <p:spPr>
                <a:xfrm>
                  <a:off x="9316003" y="3256620"/>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92" name="Straight Connector 91">
              <a:extLst>
                <a:ext uri="{FF2B5EF4-FFF2-40B4-BE49-F238E27FC236}">
                  <a16:creationId xmlns:a16="http://schemas.microsoft.com/office/drawing/2014/main" id="{FD26E321-55E5-9F40-815A-A0253EBD21B2}"/>
                </a:ext>
              </a:extLst>
            </p:cNvPr>
            <p:cNvCxnSpPr>
              <a:cxnSpLocks/>
              <a:stCxn id="76" idx="6"/>
              <a:endCxn id="91" idx="1"/>
            </p:cNvCxnSpPr>
            <p:nvPr/>
          </p:nvCxnSpPr>
          <p:spPr>
            <a:xfrm>
              <a:off x="9048736" y="3531744"/>
              <a:ext cx="26726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8FB51A3-8857-DA4C-87E5-374FD560AB2E}"/>
                </a:ext>
              </a:extLst>
            </p:cNvPr>
            <p:cNvCxnSpPr>
              <a:cxnSpLocks/>
              <a:stCxn id="75" idx="6"/>
              <a:endCxn id="90" idx="1"/>
            </p:cNvCxnSpPr>
            <p:nvPr/>
          </p:nvCxnSpPr>
          <p:spPr>
            <a:xfrm>
              <a:off x="9028996" y="2921451"/>
              <a:ext cx="28700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4CBE6BA-556E-9947-B7FC-ED6543B1BDBB}"/>
                </a:ext>
              </a:extLst>
            </p:cNvPr>
            <p:cNvCxnSpPr>
              <a:cxnSpLocks/>
              <a:stCxn id="74" idx="6"/>
              <a:endCxn id="87" idx="1"/>
            </p:cNvCxnSpPr>
            <p:nvPr/>
          </p:nvCxnSpPr>
          <p:spPr>
            <a:xfrm>
              <a:off x="9025264" y="2314545"/>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27C03752-69CD-DB4C-8683-28F58E40D578}"/>
                    </a:ext>
                  </a:extLst>
                </p:cNvPr>
                <p:cNvSpPr/>
                <p:nvPr/>
              </p:nvSpPr>
              <p:spPr>
                <a:xfrm>
                  <a:off x="10082562" y="2981254"/>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73" name="Rectangle 172">
                  <a:extLst>
                    <a:ext uri="{FF2B5EF4-FFF2-40B4-BE49-F238E27FC236}">
                      <a16:creationId xmlns:a16="http://schemas.microsoft.com/office/drawing/2014/main" id="{045276E9-87FF-0043-8B98-7BB86C45AD86}"/>
                    </a:ext>
                  </a:extLst>
                </p:cNvPr>
                <p:cNvSpPr>
                  <a:spLocks noRot="1" noChangeAspect="1" noMove="1" noResize="1" noEditPoints="1" noAdjustHandles="1" noChangeArrowheads="1" noChangeShapeType="1" noTextEdit="1"/>
                </p:cNvSpPr>
                <p:nvPr/>
              </p:nvSpPr>
              <p:spPr>
                <a:xfrm>
                  <a:off x="10082562" y="2981254"/>
                  <a:ext cx="406009" cy="307777"/>
                </a:xfrm>
                <a:prstGeom prst="rect">
                  <a:avLst/>
                </a:prstGeom>
                <a:blipFill>
                  <a:blip r:embed="rId2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F4FF0B62-5822-B047-94C0-317F5BF8488E}"/>
                    </a:ext>
                  </a:extLst>
                </p:cNvPr>
                <p:cNvSpPr/>
                <p:nvPr/>
              </p:nvSpPr>
              <p:spPr>
                <a:xfrm>
                  <a:off x="11101459" y="2356284"/>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96" name="Rectangle 95">
                  <a:extLst>
                    <a:ext uri="{FF2B5EF4-FFF2-40B4-BE49-F238E27FC236}">
                      <a16:creationId xmlns:a16="http://schemas.microsoft.com/office/drawing/2014/main" id="{F4FF0B62-5822-B047-94C0-317F5BF8488E}"/>
                    </a:ext>
                  </a:extLst>
                </p:cNvPr>
                <p:cNvSpPr>
                  <a:spLocks noRot="1" noChangeAspect="1" noMove="1" noResize="1" noEditPoints="1" noAdjustHandles="1" noChangeArrowheads="1" noChangeShapeType="1" noTextEdit="1"/>
                </p:cNvSpPr>
                <p:nvPr/>
              </p:nvSpPr>
              <p:spPr>
                <a:xfrm>
                  <a:off x="11101459" y="2356284"/>
                  <a:ext cx="327333" cy="307777"/>
                </a:xfrm>
                <a:prstGeom prst="rect">
                  <a:avLst/>
                </a:prstGeom>
                <a:blipFill>
                  <a:blip r:embed="rId2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9346368E-655B-B646-8256-E14ABD6B709A}"/>
                    </a:ext>
                  </a:extLst>
                </p:cNvPr>
                <p:cNvSpPr/>
                <p:nvPr/>
              </p:nvSpPr>
              <p:spPr>
                <a:xfrm>
                  <a:off x="10082562" y="3586122"/>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75" name="Rectangle 174">
                  <a:extLst>
                    <a:ext uri="{FF2B5EF4-FFF2-40B4-BE49-F238E27FC236}">
                      <a16:creationId xmlns:a16="http://schemas.microsoft.com/office/drawing/2014/main" id="{CD65333C-5041-F94B-A9D1-F818E40D36BC}"/>
                    </a:ext>
                  </a:extLst>
                </p:cNvPr>
                <p:cNvSpPr>
                  <a:spLocks noRot="1" noChangeAspect="1" noMove="1" noResize="1" noEditPoints="1" noAdjustHandles="1" noChangeArrowheads="1" noChangeShapeType="1" noTextEdit="1"/>
                </p:cNvSpPr>
                <p:nvPr/>
              </p:nvSpPr>
              <p:spPr>
                <a:xfrm>
                  <a:off x="10082562" y="3586122"/>
                  <a:ext cx="389466" cy="307777"/>
                </a:xfrm>
                <a:prstGeom prst="rect">
                  <a:avLst/>
                </a:prstGeom>
                <a:blipFill>
                  <a:blip r:embed="rId23"/>
                  <a:stretch>
                    <a:fillRect b="-38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A5449F77-FCC4-8049-948C-F95DEE6F02D0}"/>
                    </a:ext>
                  </a:extLst>
                </p:cNvPr>
                <p:cNvSpPr txBox="1"/>
                <p:nvPr/>
              </p:nvSpPr>
              <p:spPr>
                <a:xfrm>
                  <a:off x="5927094" y="212377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76" name="TextBox 175">
                  <a:extLst>
                    <a:ext uri="{FF2B5EF4-FFF2-40B4-BE49-F238E27FC236}">
                      <a16:creationId xmlns:a16="http://schemas.microsoft.com/office/drawing/2014/main" id="{7B446354-D0E3-CE43-842C-25045DDE7823}"/>
                    </a:ext>
                  </a:extLst>
                </p:cNvPr>
                <p:cNvSpPr txBox="1">
                  <a:spLocks noRot="1" noChangeAspect="1" noMove="1" noResize="1" noEditPoints="1" noAdjustHandles="1" noChangeArrowheads="1" noChangeShapeType="1" noTextEdit="1"/>
                </p:cNvSpPr>
                <p:nvPr/>
              </p:nvSpPr>
              <p:spPr>
                <a:xfrm>
                  <a:off x="5927094" y="2123778"/>
                  <a:ext cx="1152000" cy="389513"/>
                </a:xfrm>
                <a:prstGeom prst="ellipse">
                  <a:avLst/>
                </a:prstGeom>
                <a:blipFill>
                  <a:blip r:embed="rId24"/>
                  <a:stretch>
                    <a:fillRect b="-6061"/>
                  </a:stretch>
                </a:blipFill>
                <a:ln>
                  <a:solidFill>
                    <a:schemeClr val="tx1"/>
                  </a:solidFill>
                </a:ln>
              </p:spPr>
              <p:txBody>
                <a:bodyPr/>
                <a:lstStyle/>
                <a:p>
                  <a:r>
                    <a:rPr lang="de-DE">
                      <a:noFill/>
                    </a:rPr>
                    <a:t> </a:t>
                  </a:r>
                </a:p>
              </p:txBody>
            </p:sp>
          </mc:Fallback>
        </mc:AlternateContent>
        <p:cxnSp>
          <p:nvCxnSpPr>
            <p:cNvPr id="99" name="Straight Connector 98">
              <a:extLst>
                <a:ext uri="{FF2B5EF4-FFF2-40B4-BE49-F238E27FC236}">
                  <a16:creationId xmlns:a16="http://schemas.microsoft.com/office/drawing/2014/main" id="{1CF09501-3984-DB49-B799-52844D26B27B}"/>
                </a:ext>
              </a:extLst>
            </p:cNvPr>
            <p:cNvCxnSpPr>
              <a:cxnSpLocks/>
              <a:stCxn id="107" idx="6"/>
              <a:endCxn id="76" idx="2"/>
            </p:cNvCxnSpPr>
            <p:nvPr/>
          </p:nvCxnSpPr>
          <p:spPr>
            <a:xfrm>
              <a:off x="7201540" y="2925262"/>
              <a:ext cx="695196" cy="60648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D2CBA2-4821-5B46-B4DF-16527995EA07}"/>
                </a:ext>
              </a:extLst>
            </p:cNvPr>
            <p:cNvCxnSpPr>
              <a:cxnSpLocks/>
              <a:stCxn id="109" idx="6"/>
              <a:endCxn id="76" idx="2"/>
            </p:cNvCxnSpPr>
            <p:nvPr/>
          </p:nvCxnSpPr>
          <p:spPr>
            <a:xfrm flipV="1">
              <a:off x="7432733" y="3531744"/>
              <a:ext cx="464003" cy="488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4782465-649C-864A-94B1-48D46960A7F7}"/>
                </a:ext>
              </a:extLst>
            </p:cNvPr>
            <p:cNvCxnSpPr>
              <a:cxnSpLocks/>
              <a:stCxn id="98" idx="6"/>
              <a:endCxn id="74" idx="2"/>
            </p:cNvCxnSpPr>
            <p:nvPr/>
          </p:nvCxnSpPr>
          <p:spPr>
            <a:xfrm flipV="1">
              <a:off x="7079094" y="2314545"/>
              <a:ext cx="794170" cy="399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BFFD73C-FB01-1A43-8132-839C3E36A725}"/>
                </a:ext>
              </a:extLst>
            </p:cNvPr>
            <p:cNvCxnSpPr>
              <a:cxnSpLocks/>
              <a:stCxn id="103" idx="2"/>
              <a:endCxn id="76" idx="2"/>
            </p:cNvCxnSpPr>
            <p:nvPr/>
          </p:nvCxnSpPr>
          <p:spPr>
            <a:xfrm>
              <a:off x="7006259" y="1944482"/>
              <a:ext cx="890477" cy="158726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B947715-FC03-5C44-810E-0D7AD8D9654F}"/>
                    </a:ext>
                  </a:extLst>
                </p:cNvPr>
                <p:cNvSpPr txBox="1"/>
                <p:nvPr/>
              </p:nvSpPr>
              <p:spPr>
                <a:xfrm>
                  <a:off x="6390978" y="1667483"/>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82" name="TextBox 181">
                  <a:extLst>
                    <a:ext uri="{FF2B5EF4-FFF2-40B4-BE49-F238E27FC236}">
                      <a16:creationId xmlns:a16="http://schemas.microsoft.com/office/drawing/2014/main" id="{9751DDA4-4889-1C48-BF19-BA68B4F309CD}"/>
                    </a:ext>
                  </a:extLst>
                </p:cNvPr>
                <p:cNvSpPr txBox="1">
                  <a:spLocks noRot="1" noChangeAspect="1" noMove="1" noResize="1" noEditPoints="1" noAdjustHandles="1" noChangeArrowheads="1" noChangeShapeType="1" noTextEdit="1"/>
                </p:cNvSpPr>
                <p:nvPr/>
              </p:nvSpPr>
              <p:spPr>
                <a:xfrm>
                  <a:off x="6390978" y="1667483"/>
                  <a:ext cx="1230561" cy="276999"/>
                </a:xfrm>
                <a:prstGeom prst="rect">
                  <a:avLst/>
                </a:prstGeom>
                <a:blipFill>
                  <a:blip r:embed="rId25"/>
                  <a:stretch>
                    <a:fillRect l="-5051" r="-4040" b="-25000"/>
                  </a:stretch>
                </a:blipFill>
                <a:ln>
                  <a:solidFill>
                    <a:schemeClr val="tx1"/>
                  </a:solidFill>
                </a:ln>
              </p:spPr>
              <p:txBody>
                <a:bodyPr/>
                <a:lstStyle/>
                <a:p>
                  <a:r>
                    <a:rPr lang="de-DE">
                      <a:noFill/>
                    </a:rPr>
                    <a:t> </a:t>
                  </a:r>
                </a:p>
              </p:txBody>
            </p:sp>
          </mc:Fallback>
        </mc:AlternateContent>
        <p:cxnSp>
          <p:nvCxnSpPr>
            <p:cNvPr id="104" name="Straight Connector 103">
              <a:extLst>
                <a:ext uri="{FF2B5EF4-FFF2-40B4-BE49-F238E27FC236}">
                  <a16:creationId xmlns:a16="http://schemas.microsoft.com/office/drawing/2014/main" id="{1E934EC1-D551-574E-A506-9AE37037F7D6}"/>
                </a:ext>
              </a:extLst>
            </p:cNvPr>
            <p:cNvCxnSpPr>
              <a:cxnSpLocks/>
              <a:stCxn id="98" idx="6"/>
              <a:endCxn id="75" idx="2"/>
            </p:cNvCxnSpPr>
            <p:nvPr/>
          </p:nvCxnSpPr>
          <p:spPr>
            <a:xfrm>
              <a:off x="7079094" y="2318535"/>
              <a:ext cx="797902" cy="60291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7411978-6F29-784F-9595-9359F790339B}"/>
                </a:ext>
              </a:extLst>
            </p:cNvPr>
            <p:cNvCxnSpPr>
              <a:cxnSpLocks/>
              <a:stCxn id="103" idx="2"/>
              <a:endCxn id="75" idx="2"/>
            </p:cNvCxnSpPr>
            <p:nvPr/>
          </p:nvCxnSpPr>
          <p:spPr>
            <a:xfrm>
              <a:off x="7006259" y="1944482"/>
              <a:ext cx="870737" cy="9769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34FF0D3-8C2C-2642-B771-4722E5970A40}"/>
                </a:ext>
              </a:extLst>
            </p:cNvPr>
            <p:cNvCxnSpPr>
              <a:cxnSpLocks/>
              <a:stCxn id="103" idx="2"/>
              <a:endCxn id="74" idx="2"/>
            </p:cNvCxnSpPr>
            <p:nvPr/>
          </p:nvCxnSpPr>
          <p:spPr>
            <a:xfrm>
              <a:off x="7006259" y="1944482"/>
              <a:ext cx="867005" cy="37006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7C93E02F-E78F-D043-AF98-5067DAFFD21D}"/>
                    </a:ext>
                  </a:extLst>
                </p:cNvPr>
                <p:cNvSpPr txBox="1"/>
                <p:nvPr/>
              </p:nvSpPr>
              <p:spPr>
                <a:xfrm>
                  <a:off x="5809958" y="2730505"/>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86" name="TextBox 185">
                  <a:extLst>
                    <a:ext uri="{FF2B5EF4-FFF2-40B4-BE49-F238E27FC236}">
                      <a16:creationId xmlns:a16="http://schemas.microsoft.com/office/drawing/2014/main" id="{5709E198-5E43-BA48-9ED7-8E66A4E2ACFE}"/>
                    </a:ext>
                  </a:extLst>
                </p:cNvPr>
                <p:cNvSpPr txBox="1">
                  <a:spLocks noRot="1" noChangeAspect="1" noMove="1" noResize="1" noEditPoints="1" noAdjustHandles="1" noChangeArrowheads="1" noChangeShapeType="1" noTextEdit="1"/>
                </p:cNvSpPr>
                <p:nvPr/>
              </p:nvSpPr>
              <p:spPr>
                <a:xfrm>
                  <a:off x="5809958" y="2730505"/>
                  <a:ext cx="1391582" cy="389513"/>
                </a:xfrm>
                <a:prstGeom prst="ellipse">
                  <a:avLst/>
                </a:prstGeom>
                <a:blipFill>
                  <a:blip r:embed="rId26"/>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4F399C9-0B16-5F45-A701-41D1C9924CD3}"/>
                    </a:ext>
                  </a:extLst>
                </p:cNvPr>
                <p:cNvSpPr txBox="1"/>
                <p:nvPr/>
              </p:nvSpPr>
              <p:spPr>
                <a:xfrm>
                  <a:off x="5578766" y="3341868"/>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87" name="TextBox 186">
                  <a:extLst>
                    <a:ext uri="{FF2B5EF4-FFF2-40B4-BE49-F238E27FC236}">
                      <a16:creationId xmlns:a16="http://schemas.microsoft.com/office/drawing/2014/main" id="{9C90A4A0-0974-1745-8A12-182A0307765F}"/>
                    </a:ext>
                  </a:extLst>
                </p:cNvPr>
                <p:cNvSpPr txBox="1">
                  <a:spLocks noRot="1" noChangeAspect="1" noMove="1" noResize="1" noEditPoints="1" noAdjustHandles="1" noChangeArrowheads="1" noChangeShapeType="1" noTextEdit="1"/>
                </p:cNvSpPr>
                <p:nvPr/>
              </p:nvSpPr>
              <p:spPr>
                <a:xfrm>
                  <a:off x="5578766" y="3341868"/>
                  <a:ext cx="1853967"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grpSp>
      <p:grpSp>
        <p:nvGrpSpPr>
          <p:cNvPr id="166" name="Group 165">
            <a:extLst>
              <a:ext uri="{FF2B5EF4-FFF2-40B4-BE49-F238E27FC236}">
                <a16:creationId xmlns:a16="http://schemas.microsoft.com/office/drawing/2014/main" id="{5061D2DD-7EF1-0843-B661-1A6C2D56F436}"/>
              </a:ext>
            </a:extLst>
          </p:cNvPr>
          <p:cNvGrpSpPr/>
          <p:nvPr/>
        </p:nvGrpSpPr>
        <p:grpSpPr>
          <a:xfrm>
            <a:off x="5625314" y="3820905"/>
            <a:ext cx="6212368" cy="2139384"/>
            <a:chOff x="5625314" y="3820905"/>
            <a:chExt cx="6212368" cy="2139384"/>
          </a:xfrm>
        </p:grpSpPr>
        <p:cxnSp>
          <p:nvCxnSpPr>
            <p:cNvPr id="167" name="Straight Connector 166">
              <a:extLst>
                <a:ext uri="{FF2B5EF4-FFF2-40B4-BE49-F238E27FC236}">
                  <a16:creationId xmlns:a16="http://schemas.microsoft.com/office/drawing/2014/main" id="{7AD7D4E1-63EC-FF49-9BFC-DA65820F0C32}"/>
                </a:ext>
              </a:extLst>
            </p:cNvPr>
            <p:cNvCxnSpPr>
              <a:cxnSpLocks/>
              <a:stCxn id="177" idx="3"/>
              <a:endCxn id="204" idx="2"/>
            </p:cNvCxnSpPr>
            <p:nvPr/>
          </p:nvCxnSpPr>
          <p:spPr>
            <a:xfrm flipV="1">
              <a:off x="10461685" y="5153892"/>
              <a:ext cx="114273" cy="53127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E50D3998-8497-F147-8CB5-C67E6B2C34F5}"/>
                    </a:ext>
                  </a:extLst>
                </p:cNvPr>
                <p:cNvSpPr txBox="1"/>
                <p:nvPr/>
              </p:nvSpPr>
              <p:spPr>
                <a:xfrm>
                  <a:off x="8032310"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m:t>
                        </m:r>
                      </m:oMath>
                    </m:oMathPara>
                  </a14:m>
                  <a:endParaRPr lang="de-DE" dirty="0">
                    <a:solidFill>
                      <a:schemeClr val="accent1"/>
                    </a:solidFill>
                  </a:endParaRPr>
                </a:p>
              </p:txBody>
            </p:sp>
          </mc:Choice>
          <mc:Fallback xmlns="">
            <p:sp>
              <p:nvSpPr>
                <p:cNvPr id="168" name="TextBox 167">
                  <a:extLst>
                    <a:ext uri="{FF2B5EF4-FFF2-40B4-BE49-F238E27FC236}">
                      <a16:creationId xmlns:a16="http://schemas.microsoft.com/office/drawing/2014/main" id="{E50D3998-8497-F147-8CB5-C67E6B2C34F5}"/>
                    </a:ext>
                  </a:extLst>
                </p:cNvPr>
                <p:cNvSpPr txBox="1">
                  <a:spLocks noRot="1" noChangeAspect="1" noMove="1" noResize="1" noEditPoints="1" noAdjustHandles="1" noChangeArrowheads="1" noChangeShapeType="1" noTextEdit="1"/>
                </p:cNvSpPr>
                <p:nvPr/>
              </p:nvSpPr>
              <p:spPr>
                <a:xfrm>
                  <a:off x="8032310" y="4273210"/>
                  <a:ext cx="828000" cy="389513"/>
                </a:xfrm>
                <a:prstGeom prst="ellipse">
                  <a:avLst/>
                </a:prstGeom>
                <a:blipFill>
                  <a:blip r:embed="rId2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84CA8E85-4E4A-6A4A-B502-C546A44A8201}"/>
                    </a:ext>
                  </a:extLst>
                </p:cNvPr>
                <p:cNvSpPr txBox="1"/>
                <p:nvPr/>
              </p:nvSpPr>
              <p:spPr>
                <a:xfrm>
                  <a:off x="8036042"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m:t>
                        </m:r>
                      </m:oMath>
                    </m:oMathPara>
                  </a14:m>
                  <a:endParaRPr lang="de-DE" dirty="0">
                    <a:solidFill>
                      <a:schemeClr val="accent1"/>
                    </a:solidFill>
                  </a:endParaRPr>
                </a:p>
              </p:txBody>
            </p:sp>
          </mc:Choice>
          <mc:Fallback xmlns="">
            <p:sp>
              <p:nvSpPr>
                <p:cNvPr id="169" name="TextBox 168">
                  <a:extLst>
                    <a:ext uri="{FF2B5EF4-FFF2-40B4-BE49-F238E27FC236}">
                      <a16:creationId xmlns:a16="http://schemas.microsoft.com/office/drawing/2014/main" id="{84CA8E85-4E4A-6A4A-B502-C546A44A8201}"/>
                    </a:ext>
                  </a:extLst>
                </p:cNvPr>
                <p:cNvSpPr txBox="1">
                  <a:spLocks noRot="1" noChangeAspect="1" noMove="1" noResize="1" noEditPoints="1" noAdjustHandles="1" noChangeArrowheads="1" noChangeShapeType="1" noTextEdit="1"/>
                </p:cNvSpPr>
                <p:nvPr/>
              </p:nvSpPr>
              <p:spPr>
                <a:xfrm>
                  <a:off x="8036042" y="4887136"/>
                  <a:ext cx="828000" cy="389513"/>
                </a:xfrm>
                <a:prstGeom prst="ellipse">
                  <a:avLst/>
                </a:prstGeom>
                <a:blipFill>
                  <a:blip r:embed="rId2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0C9F797D-00D4-7241-9330-63CD3E7DAB90}"/>
                    </a:ext>
                  </a:extLst>
                </p:cNvPr>
                <p:cNvSpPr txBox="1"/>
                <p:nvPr/>
              </p:nvSpPr>
              <p:spPr>
                <a:xfrm>
                  <a:off x="8055782"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m:t>
                        </m:r>
                      </m:oMath>
                    </m:oMathPara>
                  </a14:m>
                  <a:endParaRPr lang="de-DE" dirty="0">
                    <a:solidFill>
                      <a:schemeClr val="accent1"/>
                    </a:solidFill>
                  </a:endParaRPr>
                </a:p>
              </p:txBody>
            </p:sp>
          </mc:Choice>
          <mc:Fallback xmlns="">
            <p:sp>
              <p:nvSpPr>
                <p:cNvPr id="170" name="TextBox 169">
                  <a:extLst>
                    <a:ext uri="{FF2B5EF4-FFF2-40B4-BE49-F238E27FC236}">
                      <a16:creationId xmlns:a16="http://schemas.microsoft.com/office/drawing/2014/main" id="{0C9F797D-00D4-7241-9330-63CD3E7DAB90}"/>
                    </a:ext>
                  </a:extLst>
                </p:cNvPr>
                <p:cNvSpPr txBox="1">
                  <a:spLocks noRot="1" noChangeAspect="1" noMove="1" noResize="1" noEditPoints="1" noAdjustHandles="1" noChangeArrowheads="1" noChangeShapeType="1" noTextEdit="1"/>
                </p:cNvSpPr>
                <p:nvPr/>
              </p:nvSpPr>
              <p:spPr>
                <a:xfrm>
                  <a:off x="8055782" y="5490409"/>
                  <a:ext cx="828000" cy="389513"/>
                </a:xfrm>
                <a:prstGeom prst="ellipse">
                  <a:avLst/>
                </a:prstGeom>
                <a:blipFill>
                  <a:blip r:embed="rId3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391863BE-92D7-744A-8B7B-A02235560496}"/>
                    </a:ext>
                  </a:extLst>
                </p:cNvPr>
                <p:cNvSpPr txBox="1"/>
                <p:nvPr/>
              </p:nvSpPr>
              <p:spPr>
                <a:xfrm>
                  <a:off x="10685682"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71" name="TextBox 170">
                  <a:extLst>
                    <a:ext uri="{FF2B5EF4-FFF2-40B4-BE49-F238E27FC236}">
                      <a16:creationId xmlns:a16="http://schemas.microsoft.com/office/drawing/2014/main" id="{391863BE-92D7-744A-8B7B-A02235560496}"/>
                    </a:ext>
                  </a:extLst>
                </p:cNvPr>
                <p:cNvSpPr txBox="1">
                  <a:spLocks noRot="1" noChangeAspect="1" noMove="1" noResize="1" noEditPoints="1" noAdjustHandles="1" noChangeArrowheads="1" noChangeShapeType="1" noTextEdit="1"/>
                </p:cNvSpPr>
                <p:nvPr/>
              </p:nvSpPr>
              <p:spPr>
                <a:xfrm>
                  <a:off x="10685682" y="4806769"/>
                  <a:ext cx="1152000" cy="550247"/>
                </a:xfrm>
                <a:prstGeom prst="diamond">
                  <a:avLst/>
                </a:prstGeom>
                <a:blipFill>
                  <a:blip r:embed="rId31"/>
                  <a:stretch>
                    <a:fillRect/>
                  </a:stretch>
                </a:blipFill>
                <a:ln>
                  <a:solidFill>
                    <a:schemeClr val="tx1"/>
                  </a:solidFill>
                </a:ln>
              </p:spPr>
              <p:txBody>
                <a:bodyPr/>
                <a:lstStyle/>
                <a:p>
                  <a:r>
                    <a:rPr lang="de-DE">
                      <a:noFill/>
                    </a:rPr>
                    <a:t> </a:t>
                  </a:r>
                </a:p>
              </p:txBody>
            </p:sp>
          </mc:Fallback>
        </mc:AlternateContent>
        <p:cxnSp>
          <p:nvCxnSpPr>
            <p:cNvPr id="172" name="Straight Connector 171">
              <a:extLst>
                <a:ext uri="{FF2B5EF4-FFF2-40B4-BE49-F238E27FC236}">
                  <a16:creationId xmlns:a16="http://schemas.microsoft.com/office/drawing/2014/main" id="{BEFD3C1F-3B2E-E64C-B21D-C37A758796E4}"/>
                </a:ext>
              </a:extLst>
            </p:cNvPr>
            <p:cNvCxnSpPr>
              <a:cxnSpLocks/>
              <a:stCxn id="176" idx="3"/>
              <a:endCxn id="204" idx="1"/>
            </p:cNvCxnSpPr>
            <p:nvPr/>
          </p:nvCxnSpPr>
          <p:spPr>
            <a:xfrm flipV="1">
              <a:off x="10461685" y="5081892"/>
              <a:ext cx="42273"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720F961-21B0-B244-9CBB-8FDEB0C417B3}"/>
                </a:ext>
              </a:extLst>
            </p:cNvPr>
            <p:cNvCxnSpPr>
              <a:cxnSpLocks/>
              <a:stCxn id="175" idx="3"/>
              <a:endCxn id="204" idx="0"/>
            </p:cNvCxnSpPr>
            <p:nvPr/>
          </p:nvCxnSpPr>
          <p:spPr>
            <a:xfrm>
              <a:off x="10461685" y="4467967"/>
              <a:ext cx="114273" cy="541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1F500663-AE73-2C49-ACE1-2E8BD3270331}"/>
                    </a:ext>
                  </a:extLst>
                </p:cNvPr>
                <p:cNvSpPr/>
                <p:nvPr/>
              </p:nvSpPr>
              <p:spPr>
                <a:xfrm>
                  <a:off x="9073313" y="4119321"/>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74" name="Rectangle 173">
                  <a:extLst>
                    <a:ext uri="{FF2B5EF4-FFF2-40B4-BE49-F238E27FC236}">
                      <a16:creationId xmlns:a16="http://schemas.microsoft.com/office/drawing/2014/main" id="{1F500663-AE73-2C49-ACE1-2E8BD3270331}"/>
                    </a:ext>
                  </a:extLst>
                </p:cNvPr>
                <p:cNvSpPr>
                  <a:spLocks noRot="1" noChangeAspect="1" noMove="1" noResize="1" noEditPoints="1" noAdjustHandles="1" noChangeArrowheads="1" noChangeShapeType="1" noTextEdit="1"/>
                </p:cNvSpPr>
                <p:nvPr/>
              </p:nvSpPr>
              <p:spPr>
                <a:xfrm>
                  <a:off x="9073313" y="4119321"/>
                  <a:ext cx="406009" cy="307777"/>
                </a:xfrm>
                <a:prstGeom prst="rect">
                  <a:avLst/>
                </a:prstGeom>
                <a:blipFill>
                  <a:blip r:embed="rId32"/>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DFFE7C42-D54E-0143-9B3C-6250E3F345FC}"/>
                    </a:ext>
                  </a:extLst>
                </p:cNvPr>
                <p:cNvSpPr txBox="1"/>
                <p:nvPr/>
              </p:nvSpPr>
              <p:spPr>
                <a:xfrm>
                  <a:off x="9309685" y="4192843"/>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75" name="TextBox 174">
                  <a:extLst>
                    <a:ext uri="{FF2B5EF4-FFF2-40B4-BE49-F238E27FC236}">
                      <a16:creationId xmlns:a16="http://schemas.microsoft.com/office/drawing/2014/main" id="{DFFE7C42-D54E-0143-9B3C-6250E3F345FC}"/>
                    </a:ext>
                  </a:extLst>
                </p:cNvPr>
                <p:cNvSpPr txBox="1">
                  <a:spLocks noRot="1" noChangeAspect="1" noMove="1" noResize="1" noEditPoints="1" noAdjustHandles="1" noChangeArrowheads="1" noChangeShapeType="1" noTextEdit="1"/>
                </p:cNvSpPr>
                <p:nvPr/>
              </p:nvSpPr>
              <p:spPr>
                <a:xfrm>
                  <a:off x="9309685" y="4192843"/>
                  <a:ext cx="1152000" cy="550247"/>
                </a:xfrm>
                <a:prstGeom prst="diamond">
                  <a:avLst/>
                </a:prstGeom>
                <a:blipFill>
                  <a:blip r:embed="rId3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98E113C2-8286-0B47-91E4-29B4194C0F54}"/>
                    </a:ext>
                  </a:extLst>
                </p:cNvPr>
                <p:cNvSpPr txBox="1"/>
                <p:nvPr/>
              </p:nvSpPr>
              <p:spPr>
                <a:xfrm>
                  <a:off x="9309685"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76" name="TextBox 175">
                  <a:extLst>
                    <a:ext uri="{FF2B5EF4-FFF2-40B4-BE49-F238E27FC236}">
                      <a16:creationId xmlns:a16="http://schemas.microsoft.com/office/drawing/2014/main" id="{98E113C2-8286-0B47-91E4-29B4194C0F54}"/>
                    </a:ext>
                  </a:extLst>
                </p:cNvPr>
                <p:cNvSpPr txBox="1">
                  <a:spLocks noRot="1" noChangeAspect="1" noMove="1" noResize="1" noEditPoints="1" noAdjustHandles="1" noChangeArrowheads="1" noChangeShapeType="1" noTextEdit="1"/>
                </p:cNvSpPr>
                <p:nvPr/>
              </p:nvSpPr>
              <p:spPr>
                <a:xfrm>
                  <a:off x="9309685" y="4806769"/>
                  <a:ext cx="1152000" cy="550247"/>
                </a:xfrm>
                <a:prstGeom prst="diamond">
                  <a:avLst/>
                </a:prstGeom>
                <a:blipFill>
                  <a:blip r:embed="rId3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624506B7-3D17-7F41-8F18-C6CF44D9C3DD}"/>
                    </a:ext>
                  </a:extLst>
                </p:cNvPr>
                <p:cNvSpPr txBox="1"/>
                <p:nvPr/>
              </p:nvSpPr>
              <p:spPr>
                <a:xfrm>
                  <a:off x="9309685" y="5410042"/>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77" name="TextBox 176">
                  <a:extLst>
                    <a:ext uri="{FF2B5EF4-FFF2-40B4-BE49-F238E27FC236}">
                      <a16:creationId xmlns:a16="http://schemas.microsoft.com/office/drawing/2014/main" id="{624506B7-3D17-7F41-8F18-C6CF44D9C3DD}"/>
                    </a:ext>
                  </a:extLst>
                </p:cNvPr>
                <p:cNvSpPr txBox="1">
                  <a:spLocks noRot="1" noChangeAspect="1" noMove="1" noResize="1" noEditPoints="1" noAdjustHandles="1" noChangeArrowheads="1" noChangeShapeType="1" noTextEdit="1"/>
                </p:cNvSpPr>
                <p:nvPr/>
              </p:nvSpPr>
              <p:spPr>
                <a:xfrm>
                  <a:off x="9309685" y="5410042"/>
                  <a:ext cx="1152000" cy="550247"/>
                </a:xfrm>
                <a:prstGeom prst="diamond">
                  <a:avLst/>
                </a:prstGeom>
                <a:blipFill>
                  <a:blip r:embed="rId35"/>
                  <a:stretch>
                    <a:fillRect/>
                  </a:stretch>
                </a:blipFill>
                <a:ln>
                  <a:solidFill>
                    <a:schemeClr val="tx1"/>
                  </a:solidFill>
                </a:ln>
              </p:spPr>
              <p:txBody>
                <a:bodyPr/>
                <a:lstStyle/>
                <a:p>
                  <a:r>
                    <a:rPr lang="de-DE">
                      <a:noFill/>
                    </a:rPr>
                    <a:t> </a:t>
                  </a:r>
                </a:p>
              </p:txBody>
            </p:sp>
          </mc:Fallback>
        </mc:AlternateContent>
        <p:cxnSp>
          <p:nvCxnSpPr>
            <p:cNvPr id="178" name="Straight Connector 177">
              <a:extLst>
                <a:ext uri="{FF2B5EF4-FFF2-40B4-BE49-F238E27FC236}">
                  <a16:creationId xmlns:a16="http://schemas.microsoft.com/office/drawing/2014/main" id="{C28B4B1E-9CD0-3648-9671-4B8606F1A835}"/>
                </a:ext>
              </a:extLst>
            </p:cNvPr>
            <p:cNvCxnSpPr>
              <a:cxnSpLocks/>
              <a:stCxn id="170" idx="6"/>
              <a:endCxn id="201" idx="1"/>
            </p:cNvCxnSpPr>
            <p:nvPr/>
          </p:nvCxnSpPr>
          <p:spPr>
            <a:xfrm flipV="1">
              <a:off x="8883782" y="5685165"/>
              <a:ext cx="14882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1DE81D3-F37B-1F40-A3C4-6AF372E57AAC}"/>
                </a:ext>
              </a:extLst>
            </p:cNvPr>
            <p:cNvCxnSpPr>
              <a:cxnSpLocks/>
              <a:stCxn id="169" idx="6"/>
              <a:endCxn id="202" idx="1"/>
            </p:cNvCxnSpPr>
            <p:nvPr/>
          </p:nvCxnSpPr>
          <p:spPr>
            <a:xfrm flipV="1">
              <a:off x="8864042" y="5081892"/>
              <a:ext cx="15627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82AD470A-0752-4C4D-934A-B73B7C1C6108}"/>
                </a:ext>
              </a:extLst>
            </p:cNvPr>
            <p:cNvCxnSpPr>
              <a:cxnSpLocks/>
              <a:stCxn id="168" idx="6"/>
              <a:endCxn id="203" idx="1"/>
            </p:cNvCxnSpPr>
            <p:nvPr/>
          </p:nvCxnSpPr>
          <p:spPr>
            <a:xfrm flipV="1">
              <a:off x="8860310" y="4467966"/>
              <a:ext cx="16000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55D43AF7-A489-7D41-B196-CB21F0A76AC3}"/>
                    </a:ext>
                  </a:extLst>
                </p:cNvPr>
                <p:cNvSpPr/>
                <p:nvPr/>
              </p:nvSpPr>
              <p:spPr>
                <a:xfrm>
                  <a:off x="9073313" y="4729370"/>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81" name="Rectangle 180">
                  <a:extLst>
                    <a:ext uri="{FF2B5EF4-FFF2-40B4-BE49-F238E27FC236}">
                      <a16:creationId xmlns:a16="http://schemas.microsoft.com/office/drawing/2014/main" id="{55D43AF7-A489-7D41-B196-CB21F0A76AC3}"/>
                    </a:ext>
                  </a:extLst>
                </p:cNvPr>
                <p:cNvSpPr>
                  <a:spLocks noRot="1" noChangeAspect="1" noMove="1" noResize="1" noEditPoints="1" noAdjustHandles="1" noChangeArrowheads="1" noChangeShapeType="1" noTextEdit="1"/>
                </p:cNvSpPr>
                <p:nvPr/>
              </p:nvSpPr>
              <p:spPr>
                <a:xfrm>
                  <a:off x="9073313" y="4729370"/>
                  <a:ext cx="406009" cy="307777"/>
                </a:xfrm>
                <a:prstGeom prst="rect">
                  <a:avLst/>
                </a:prstGeom>
                <a:blipFill>
                  <a:blip r:embed="rId36"/>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2" name="Rectangle 181">
                  <a:extLst>
                    <a:ext uri="{FF2B5EF4-FFF2-40B4-BE49-F238E27FC236}">
                      <a16:creationId xmlns:a16="http://schemas.microsoft.com/office/drawing/2014/main" id="{2AD19057-2298-204B-BC5E-E5581F8D07FD}"/>
                    </a:ext>
                  </a:extLst>
                </p:cNvPr>
                <p:cNvSpPr/>
                <p:nvPr/>
              </p:nvSpPr>
              <p:spPr>
                <a:xfrm>
                  <a:off x="10573683" y="4681742"/>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82" name="Rectangle 181">
                  <a:extLst>
                    <a:ext uri="{FF2B5EF4-FFF2-40B4-BE49-F238E27FC236}">
                      <a16:creationId xmlns:a16="http://schemas.microsoft.com/office/drawing/2014/main" id="{2AD19057-2298-204B-BC5E-E5581F8D07FD}"/>
                    </a:ext>
                  </a:extLst>
                </p:cNvPr>
                <p:cNvSpPr>
                  <a:spLocks noRot="1" noChangeAspect="1" noMove="1" noResize="1" noEditPoints="1" noAdjustHandles="1" noChangeArrowheads="1" noChangeShapeType="1" noTextEdit="1"/>
                </p:cNvSpPr>
                <p:nvPr/>
              </p:nvSpPr>
              <p:spPr>
                <a:xfrm>
                  <a:off x="10573683" y="4681742"/>
                  <a:ext cx="327333" cy="307777"/>
                </a:xfrm>
                <a:prstGeom prst="rect">
                  <a:avLst/>
                </a:prstGeom>
                <a:blipFill>
                  <a:blip r:embed="rId3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F8C88470-20BC-A04E-8EDC-5A25134D3888}"/>
                    </a:ext>
                  </a:extLst>
                </p:cNvPr>
                <p:cNvSpPr/>
                <p:nvPr/>
              </p:nvSpPr>
              <p:spPr>
                <a:xfrm>
                  <a:off x="9073313" y="5334238"/>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83" name="Rectangle 182">
                  <a:extLst>
                    <a:ext uri="{FF2B5EF4-FFF2-40B4-BE49-F238E27FC236}">
                      <a16:creationId xmlns:a16="http://schemas.microsoft.com/office/drawing/2014/main" id="{F8C88470-20BC-A04E-8EDC-5A25134D3888}"/>
                    </a:ext>
                  </a:extLst>
                </p:cNvPr>
                <p:cNvSpPr>
                  <a:spLocks noRot="1" noChangeAspect="1" noMove="1" noResize="1" noEditPoints="1" noAdjustHandles="1" noChangeArrowheads="1" noChangeShapeType="1" noTextEdit="1"/>
                </p:cNvSpPr>
                <p:nvPr/>
              </p:nvSpPr>
              <p:spPr>
                <a:xfrm>
                  <a:off x="9073313" y="5334238"/>
                  <a:ext cx="389466" cy="307777"/>
                </a:xfrm>
                <a:prstGeom prst="rect">
                  <a:avLst/>
                </a:prstGeom>
                <a:blipFill>
                  <a:blip r:embed="rId38"/>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8DE36495-02FA-7B4D-8C7B-6B2F21B0EA1F}"/>
                    </a:ext>
                  </a:extLst>
                </p:cNvPr>
                <p:cNvSpPr txBox="1"/>
                <p:nvPr/>
              </p:nvSpPr>
              <p:spPr>
                <a:xfrm>
                  <a:off x="6053804"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m:t>
                        </m:r>
                      </m:oMath>
                    </m:oMathPara>
                  </a14:m>
                  <a:endParaRPr lang="de-DE" dirty="0"/>
                </a:p>
              </p:txBody>
            </p:sp>
          </mc:Choice>
          <mc:Fallback xmlns="">
            <p:sp>
              <p:nvSpPr>
                <p:cNvPr id="184" name="TextBox 183">
                  <a:extLst>
                    <a:ext uri="{FF2B5EF4-FFF2-40B4-BE49-F238E27FC236}">
                      <a16:creationId xmlns:a16="http://schemas.microsoft.com/office/drawing/2014/main" id="{8DE36495-02FA-7B4D-8C7B-6B2F21B0EA1F}"/>
                    </a:ext>
                  </a:extLst>
                </p:cNvPr>
                <p:cNvSpPr txBox="1">
                  <a:spLocks noRot="1" noChangeAspect="1" noMove="1" noResize="1" noEditPoints="1" noAdjustHandles="1" noChangeArrowheads="1" noChangeShapeType="1" noTextEdit="1"/>
                </p:cNvSpPr>
                <p:nvPr/>
              </p:nvSpPr>
              <p:spPr>
                <a:xfrm>
                  <a:off x="6053804" y="4273210"/>
                  <a:ext cx="828000" cy="389513"/>
                </a:xfrm>
                <a:prstGeom prst="ellipse">
                  <a:avLst/>
                </a:prstGeom>
                <a:blipFill>
                  <a:blip r:embed="rId39"/>
                  <a:stretch>
                    <a:fillRect/>
                  </a:stretch>
                </a:blipFill>
                <a:ln>
                  <a:solidFill>
                    <a:schemeClr val="tx1"/>
                  </a:solidFill>
                </a:ln>
              </p:spPr>
              <p:txBody>
                <a:bodyPr/>
                <a:lstStyle/>
                <a:p>
                  <a:r>
                    <a:rPr lang="de-DE">
                      <a:noFill/>
                    </a:rPr>
                    <a:t> </a:t>
                  </a:r>
                </a:p>
              </p:txBody>
            </p:sp>
          </mc:Fallback>
        </mc:AlternateContent>
        <p:cxnSp>
          <p:nvCxnSpPr>
            <p:cNvPr id="185" name="Straight Connector 184">
              <a:extLst>
                <a:ext uri="{FF2B5EF4-FFF2-40B4-BE49-F238E27FC236}">
                  <a16:creationId xmlns:a16="http://schemas.microsoft.com/office/drawing/2014/main" id="{2E246FF4-F5CD-9542-89B0-3E41C35CA304}"/>
                </a:ext>
              </a:extLst>
            </p:cNvPr>
            <p:cNvCxnSpPr>
              <a:cxnSpLocks/>
              <a:stCxn id="193" idx="6"/>
              <a:endCxn id="195" idx="1"/>
            </p:cNvCxnSpPr>
            <p:nvPr/>
          </p:nvCxnSpPr>
          <p:spPr>
            <a:xfrm>
              <a:off x="6881804" y="5081893"/>
              <a:ext cx="696150" cy="60327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CA025D5-DA02-9248-AD5D-6C12B93ACE0B}"/>
                </a:ext>
              </a:extLst>
            </p:cNvPr>
            <p:cNvCxnSpPr>
              <a:cxnSpLocks/>
              <a:stCxn id="194" idx="6"/>
              <a:endCxn id="195" idx="1"/>
            </p:cNvCxnSpPr>
            <p:nvPr/>
          </p:nvCxnSpPr>
          <p:spPr>
            <a:xfrm flipV="1">
              <a:off x="6881804" y="5685165"/>
              <a:ext cx="69615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F942E00-18D4-4C42-9FAB-E85421FD323F}"/>
                </a:ext>
              </a:extLst>
            </p:cNvPr>
            <p:cNvCxnSpPr>
              <a:cxnSpLocks/>
              <a:stCxn id="184" idx="6"/>
              <a:endCxn id="197" idx="1"/>
            </p:cNvCxnSpPr>
            <p:nvPr/>
          </p:nvCxnSpPr>
          <p:spPr>
            <a:xfrm flipV="1">
              <a:off x="6881804" y="4467966"/>
              <a:ext cx="693231"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7868C71-69C7-014F-8816-CA6E2919701C}"/>
                </a:ext>
              </a:extLst>
            </p:cNvPr>
            <p:cNvCxnSpPr>
              <a:cxnSpLocks/>
              <a:stCxn id="189" idx="2"/>
              <a:endCxn id="195" idx="0"/>
            </p:cNvCxnSpPr>
            <p:nvPr/>
          </p:nvCxnSpPr>
          <p:spPr>
            <a:xfrm>
              <a:off x="6798660" y="4097904"/>
              <a:ext cx="851294" cy="151526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897DD341-322D-7F4F-AE3D-CD91BD9B26EC}"/>
                    </a:ext>
                  </a:extLst>
                </p:cNvPr>
                <p:cNvSpPr txBox="1"/>
                <p:nvPr/>
              </p:nvSpPr>
              <p:spPr>
                <a:xfrm>
                  <a:off x="6384660" y="3820905"/>
                  <a:ext cx="828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189" name="TextBox 188">
                  <a:extLst>
                    <a:ext uri="{FF2B5EF4-FFF2-40B4-BE49-F238E27FC236}">
                      <a16:creationId xmlns:a16="http://schemas.microsoft.com/office/drawing/2014/main" id="{897DD341-322D-7F4F-AE3D-CD91BD9B26EC}"/>
                    </a:ext>
                  </a:extLst>
                </p:cNvPr>
                <p:cNvSpPr txBox="1">
                  <a:spLocks noRot="1" noChangeAspect="1" noMove="1" noResize="1" noEditPoints="1" noAdjustHandles="1" noChangeArrowheads="1" noChangeShapeType="1" noTextEdit="1"/>
                </p:cNvSpPr>
                <p:nvPr/>
              </p:nvSpPr>
              <p:spPr>
                <a:xfrm>
                  <a:off x="6384660" y="3820905"/>
                  <a:ext cx="828000" cy="276999"/>
                </a:xfrm>
                <a:prstGeom prst="rect">
                  <a:avLst/>
                </a:prstGeom>
                <a:blipFill>
                  <a:blip r:embed="rId40"/>
                  <a:stretch>
                    <a:fillRect/>
                  </a:stretch>
                </a:blipFill>
                <a:ln>
                  <a:solidFill>
                    <a:schemeClr val="tx1"/>
                  </a:solidFill>
                </a:ln>
              </p:spPr>
              <p:txBody>
                <a:bodyPr/>
                <a:lstStyle/>
                <a:p>
                  <a:r>
                    <a:rPr lang="de-DE">
                      <a:noFill/>
                    </a:rPr>
                    <a:t> </a:t>
                  </a:r>
                </a:p>
              </p:txBody>
            </p:sp>
          </mc:Fallback>
        </mc:AlternateContent>
        <p:cxnSp>
          <p:nvCxnSpPr>
            <p:cNvPr id="190" name="Straight Connector 189">
              <a:extLst>
                <a:ext uri="{FF2B5EF4-FFF2-40B4-BE49-F238E27FC236}">
                  <a16:creationId xmlns:a16="http://schemas.microsoft.com/office/drawing/2014/main" id="{6F90AF1E-7E96-E143-ACA4-8ADE4BEB85E7}"/>
                </a:ext>
              </a:extLst>
            </p:cNvPr>
            <p:cNvCxnSpPr>
              <a:cxnSpLocks/>
              <a:stCxn id="184" idx="6"/>
              <a:endCxn id="196" idx="1"/>
            </p:cNvCxnSpPr>
            <p:nvPr/>
          </p:nvCxnSpPr>
          <p:spPr>
            <a:xfrm>
              <a:off x="6881804" y="4467967"/>
              <a:ext cx="693231" cy="613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C25E84D-2F95-1F46-90E6-766012199A25}"/>
                </a:ext>
              </a:extLst>
            </p:cNvPr>
            <p:cNvCxnSpPr>
              <a:cxnSpLocks/>
              <a:stCxn id="189" idx="2"/>
              <a:endCxn id="196" idx="0"/>
            </p:cNvCxnSpPr>
            <p:nvPr/>
          </p:nvCxnSpPr>
          <p:spPr>
            <a:xfrm>
              <a:off x="6798660" y="4097904"/>
              <a:ext cx="848375" cy="9119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6C897A6-505C-F546-8468-741DC475EADE}"/>
                </a:ext>
              </a:extLst>
            </p:cNvPr>
            <p:cNvCxnSpPr>
              <a:cxnSpLocks/>
              <a:stCxn id="189" idx="2"/>
              <a:endCxn id="197" idx="0"/>
            </p:cNvCxnSpPr>
            <p:nvPr/>
          </p:nvCxnSpPr>
          <p:spPr>
            <a:xfrm>
              <a:off x="6798660" y="4097904"/>
              <a:ext cx="848375" cy="29806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A74DEBFB-EC63-BF43-87EC-7673E9A5DF58}"/>
                    </a:ext>
                  </a:extLst>
                </p:cNvPr>
                <p:cNvSpPr txBox="1"/>
                <p:nvPr/>
              </p:nvSpPr>
              <p:spPr>
                <a:xfrm>
                  <a:off x="6053804"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m:t>
                        </m:r>
                      </m:oMath>
                    </m:oMathPara>
                  </a14:m>
                  <a:endParaRPr lang="de-DE" dirty="0"/>
                </a:p>
              </p:txBody>
            </p:sp>
          </mc:Choice>
          <mc:Fallback xmlns="">
            <p:sp>
              <p:nvSpPr>
                <p:cNvPr id="193" name="TextBox 192">
                  <a:extLst>
                    <a:ext uri="{FF2B5EF4-FFF2-40B4-BE49-F238E27FC236}">
                      <a16:creationId xmlns:a16="http://schemas.microsoft.com/office/drawing/2014/main" id="{A74DEBFB-EC63-BF43-87EC-7673E9A5DF58}"/>
                    </a:ext>
                  </a:extLst>
                </p:cNvPr>
                <p:cNvSpPr txBox="1">
                  <a:spLocks noRot="1" noChangeAspect="1" noMove="1" noResize="1" noEditPoints="1" noAdjustHandles="1" noChangeArrowheads="1" noChangeShapeType="1" noTextEdit="1"/>
                </p:cNvSpPr>
                <p:nvPr/>
              </p:nvSpPr>
              <p:spPr>
                <a:xfrm>
                  <a:off x="6053804" y="4887136"/>
                  <a:ext cx="828000" cy="389513"/>
                </a:xfrm>
                <a:prstGeom prst="ellipse">
                  <a:avLst/>
                </a:prstGeom>
                <a:blipFill>
                  <a:blip r:embed="rId4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932565B8-FF1A-E54B-980E-3FC4281F83C5}"/>
                    </a:ext>
                  </a:extLst>
                </p:cNvPr>
                <p:cNvSpPr txBox="1"/>
                <p:nvPr/>
              </p:nvSpPr>
              <p:spPr>
                <a:xfrm>
                  <a:off x="6053804"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𝐶𝑛</m:t>
                        </m:r>
                      </m:oMath>
                    </m:oMathPara>
                  </a14:m>
                  <a:endParaRPr lang="de-DE" dirty="0">
                    <a:solidFill>
                      <a:schemeClr val="accent1"/>
                    </a:solidFill>
                  </a:endParaRPr>
                </a:p>
              </p:txBody>
            </p:sp>
          </mc:Choice>
          <mc:Fallback xmlns="">
            <p:sp>
              <p:nvSpPr>
                <p:cNvPr id="194" name="TextBox 193">
                  <a:extLst>
                    <a:ext uri="{FF2B5EF4-FFF2-40B4-BE49-F238E27FC236}">
                      <a16:creationId xmlns:a16="http://schemas.microsoft.com/office/drawing/2014/main" id="{932565B8-FF1A-E54B-980E-3FC4281F83C5}"/>
                    </a:ext>
                  </a:extLst>
                </p:cNvPr>
                <p:cNvSpPr txBox="1">
                  <a:spLocks noRot="1" noChangeAspect="1" noMove="1" noResize="1" noEditPoints="1" noAdjustHandles="1" noChangeArrowheads="1" noChangeShapeType="1" noTextEdit="1"/>
                </p:cNvSpPr>
                <p:nvPr/>
              </p:nvSpPr>
              <p:spPr>
                <a:xfrm>
                  <a:off x="6053804" y="5490409"/>
                  <a:ext cx="828000" cy="389513"/>
                </a:xfrm>
                <a:prstGeom prst="ellipse">
                  <a:avLst/>
                </a:prstGeom>
                <a:blipFill>
                  <a:blip r:embed="rId42"/>
                  <a:stretch>
                    <a:fillRect/>
                  </a:stretch>
                </a:blipFill>
                <a:ln>
                  <a:solidFill>
                    <a:schemeClr val="tx1"/>
                  </a:solidFill>
                </a:ln>
              </p:spPr>
              <p:txBody>
                <a:bodyPr/>
                <a:lstStyle/>
                <a:p>
                  <a:r>
                    <a:rPr lang="de-DE">
                      <a:noFill/>
                    </a:rPr>
                    <a:t> </a:t>
                  </a:r>
                </a:p>
              </p:txBody>
            </p:sp>
          </mc:Fallback>
        </mc:AlternateContent>
        <p:sp>
          <p:nvSpPr>
            <p:cNvPr id="195" name="Rectangle 194">
              <a:extLst>
                <a:ext uri="{FF2B5EF4-FFF2-40B4-BE49-F238E27FC236}">
                  <a16:creationId xmlns:a16="http://schemas.microsoft.com/office/drawing/2014/main" id="{585CAD1E-6CBA-DB41-B310-1621795CD823}"/>
                </a:ext>
              </a:extLst>
            </p:cNvPr>
            <p:cNvSpPr/>
            <p:nvPr/>
          </p:nvSpPr>
          <p:spPr>
            <a:xfrm>
              <a:off x="757795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6" name="Rectangle 195">
              <a:extLst>
                <a:ext uri="{FF2B5EF4-FFF2-40B4-BE49-F238E27FC236}">
                  <a16:creationId xmlns:a16="http://schemas.microsoft.com/office/drawing/2014/main" id="{5C564012-FCFF-AD46-993C-2A68BAEAE5DA}"/>
                </a:ext>
              </a:extLst>
            </p:cNvPr>
            <p:cNvSpPr/>
            <p:nvPr/>
          </p:nvSpPr>
          <p:spPr>
            <a:xfrm>
              <a:off x="7575035"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7" name="Rectangle 196">
              <a:extLst>
                <a:ext uri="{FF2B5EF4-FFF2-40B4-BE49-F238E27FC236}">
                  <a16:creationId xmlns:a16="http://schemas.microsoft.com/office/drawing/2014/main" id="{E22D1B32-AB4D-7646-96BC-141614CD3E4D}"/>
                </a:ext>
              </a:extLst>
            </p:cNvPr>
            <p:cNvSpPr/>
            <p:nvPr/>
          </p:nvSpPr>
          <p:spPr>
            <a:xfrm>
              <a:off x="7575035"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8" name="Rectangle 197">
              <a:extLst>
                <a:ext uri="{FF2B5EF4-FFF2-40B4-BE49-F238E27FC236}">
                  <a16:creationId xmlns:a16="http://schemas.microsoft.com/office/drawing/2014/main" id="{696AB6B9-206F-3941-9CBD-AA7F9F830BF5}"/>
                </a:ext>
              </a:extLst>
            </p:cNvPr>
            <p:cNvSpPr/>
            <p:nvPr/>
          </p:nvSpPr>
          <p:spPr>
            <a:xfrm>
              <a:off x="563163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9" name="Rectangle 198">
              <a:extLst>
                <a:ext uri="{FF2B5EF4-FFF2-40B4-BE49-F238E27FC236}">
                  <a16:creationId xmlns:a16="http://schemas.microsoft.com/office/drawing/2014/main" id="{85F05E59-45DA-3640-9FFB-5883C13DD05A}"/>
                </a:ext>
              </a:extLst>
            </p:cNvPr>
            <p:cNvSpPr/>
            <p:nvPr/>
          </p:nvSpPr>
          <p:spPr>
            <a:xfrm>
              <a:off x="5625314"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0" name="Rectangle 199">
              <a:extLst>
                <a:ext uri="{FF2B5EF4-FFF2-40B4-BE49-F238E27FC236}">
                  <a16:creationId xmlns:a16="http://schemas.microsoft.com/office/drawing/2014/main" id="{624AFC6D-9E38-F74B-820A-DB06FA98885A}"/>
                </a:ext>
              </a:extLst>
            </p:cNvPr>
            <p:cNvSpPr/>
            <p:nvPr/>
          </p:nvSpPr>
          <p:spPr>
            <a:xfrm>
              <a:off x="5625314"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1" name="Rectangle 200">
              <a:extLst>
                <a:ext uri="{FF2B5EF4-FFF2-40B4-BE49-F238E27FC236}">
                  <a16:creationId xmlns:a16="http://schemas.microsoft.com/office/drawing/2014/main" id="{06FD0FD7-C271-C049-83D2-109D2D5DB10B}"/>
                </a:ext>
              </a:extLst>
            </p:cNvPr>
            <p:cNvSpPr/>
            <p:nvPr/>
          </p:nvSpPr>
          <p:spPr>
            <a:xfrm>
              <a:off x="9032611"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2" name="Rectangle 201">
              <a:extLst>
                <a:ext uri="{FF2B5EF4-FFF2-40B4-BE49-F238E27FC236}">
                  <a16:creationId xmlns:a16="http://schemas.microsoft.com/office/drawing/2014/main" id="{98099A24-DE47-5D48-85F9-E3DB63C39FFE}"/>
                </a:ext>
              </a:extLst>
            </p:cNvPr>
            <p:cNvSpPr/>
            <p:nvPr/>
          </p:nvSpPr>
          <p:spPr>
            <a:xfrm>
              <a:off x="9020319"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3" name="Rectangle 202">
              <a:extLst>
                <a:ext uri="{FF2B5EF4-FFF2-40B4-BE49-F238E27FC236}">
                  <a16:creationId xmlns:a16="http://schemas.microsoft.com/office/drawing/2014/main" id="{730D97BE-FCD6-EF4F-B962-B42282E906D3}"/>
                </a:ext>
              </a:extLst>
            </p:cNvPr>
            <p:cNvSpPr/>
            <p:nvPr/>
          </p:nvSpPr>
          <p:spPr>
            <a:xfrm>
              <a:off x="9020319"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4" name="Rectangle 203">
              <a:extLst>
                <a:ext uri="{FF2B5EF4-FFF2-40B4-BE49-F238E27FC236}">
                  <a16:creationId xmlns:a16="http://schemas.microsoft.com/office/drawing/2014/main" id="{EDA64E17-D111-A949-8A18-E3B0DD0A2A99}"/>
                </a:ext>
              </a:extLst>
            </p:cNvPr>
            <p:cNvSpPr/>
            <p:nvPr/>
          </p:nvSpPr>
          <p:spPr>
            <a:xfrm>
              <a:off x="10503958"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5" name="Straight Connector 204">
              <a:extLst>
                <a:ext uri="{FF2B5EF4-FFF2-40B4-BE49-F238E27FC236}">
                  <a16:creationId xmlns:a16="http://schemas.microsoft.com/office/drawing/2014/main" id="{63173946-AE0A-C847-852E-5B7AEA66022E}"/>
                </a:ext>
              </a:extLst>
            </p:cNvPr>
            <p:cNvCxnSpPr>
              <a:cxnSpLocks/>
              <a:stCxn id="168" idx="2"/>
              <a:endCxn id="197" idx="3"/>
            </p:cNvCxnSpPr>
            <p:nvPr/>
          </p:nvCxnSpPr>
          <p:spPr>
            <a:xfrm flipH="1" flipV="1">
              <a:off x="7719035" y="4467966"/>
              <a:ext cx="313275"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2689B60-8414-1549-BADE-1ED0386756BC}"/>
                </a:ext>
              </a:extLst>
            </p:cNvPr>
            <p:cNvCxnSpPr>
              <a:cxnSpLocks/>
              <a:stCxn id="184" idx="2"/>
              <a:endCxn id="200" idx="3"/>
            </p:cNvCxnSpPr>
            <p:nvPr/>
          </p:nvCxnSpPr>
          <p:spPr>
            <a:xfrm flipH="1" flipV="1">
              <a:off x="5769314" y="4467966"/>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9508443-E51C-294E-91D6-BE0B1BCAF5C5}"/>
                </a:ext>
              </a:extLst>
            </p:cNvPr>
            <p:cNvCxnSpPr>
              <a:cxnSpLocks/>
              <a:stCxn id="193" idx="2"/>
              <a:endCxn id="199" idx="3"/>
            </p:cNvCxnSpPr>
            <p:nvPr/>
          </p:nvCxnSpPr>
          <p:spPr>
            <a:xfrm flipH="1" flipV="1">
              <a:off x="5769314" y="5081892"/>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8332B65-F385-B64F-8493-D47E93FC82B5}"/>
                </a:ext>
              </a:extLst>
            </p:cNvPr>
            <p:cNvCxnSpPr>
              <a:cxnSpLocks/>
              <a:stCxn id="194" idx="2"/>
              <a:endCxn id="198" idx="3"/>
            </p:cNvCxnSpPr>
            <p:nvPr/>
          </p:nvCxnSpPr>
          <p:spPr>
            <a:xfrm flipH="1" flipV="1">
              <a:off x="5775634" y="5685165"/>
              <a:ext cx="27817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F7684FE-B62C-E24F-808B-258991FC380E}"/>
                </a:ext>
              </a:extLst>
            </p:cNvPr>
            <p:cNvCxnSpPr>
              <a:cxnSpLocks/>
              <a:stCxn id="169" idx="2"/>
              <a:endCxn id="196" idx="3"/>
            </p:cNvCxnSpPr>
            <p:nvPr/>
          </p:nvCxnSpPr>
          <p:spPr>
            <a:xfrm flipH="1" flipV="1">
              <a:off x="7719035" y="5081892"/>
              <a:ext cx="31700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8F5E755-E5ED-484C-870A-BA8D322AB1F6}"/>
                </a:ext>
              </a:extLst>
            </p:cNvPr>
            <p:cNvCxnSpPr>
              <a:cxnSpLocks/>
              <a:stCxn id="170" idx="2"/>
              <a:endCxn id="195" idx="3"/>
            </p:cNvCxnSpPr>
            <p:nvPr/>
          </p:nvCxnSpPr>
          <p:spPr>
            <a:xfrm flipH="1" flipV="1">
              <a:off x="7721954" y="5685165"/>
              <a:ext cx="333828"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0C2CC05-8CC9-7D4D-812C-C77AE2DC87BA}"/>
                </a:ext>
              </a:extLst>
            </p:cNvPr>
            <p:cNvCxnSpPr>
              <a:cxnSpLocks/>
              <a:stCxn id="175" idx="1"/>
              <a:endCxn id="203" idx="3"/>
            </p:cNvCxnSpPr>
            <p:nvPr/>
          </p:nvCxnSpPr>
          <p:spPr>
            <a:xfrm flipH="1" flipV="1">
              <a:off x="9164319" y="4467966"/>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820623D-5C38-394A-A1EC-8CBF614264D1}"/>
                </a:ext>
              </a:extLst>
            </p:cNvPr>
            <p:cNvCxnSpPr>
              <a:cxnSpLocks/>
              <a:stCxn id="176" idx="1"/>
              <a:endCxn id="202" idx="3"/>
            </p:cNvCxnSpPr>
            <p:nvPr/>
          </p:nvCxnSpPr>
          <p:spPr>
            <a:xfrm flipH="1" flipV="1">
              <a:off x="9164319" y="5081892"/>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18C1BC81-187E-074A-AEE2-2542A7FF92F2}"/>
                </a:ext>
              </a:extLst>
            </p:cNvPr>
            <p:cNvCxnSpPr>
              <a:cxnSpLocks/>
              <a:stCxn id="171" idx="1"/>
              <a:endCxn id="204" idx="3"/>
            </p:cNvCxnSpPr>
            <p:nvPr/>
          </p:nvCxnSpPr>
          <p:spPr>
            <a:xfrm flipH="1" flipV="1">
              <a:off x="10647958" y="5081892"/>
              <a:ext cx="3772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FCBA09BB-6FC5-AC42-9B89-297E4B1A6BD4}"/>
                </a:ext>
              </a:extLst>
            </p:cNvPr>
            <p:cNvCxnSpPr>
              <a:cxnSpLocks/>
              <a:stCxn id="177" idx="1"/>
              <a:endCxn id="201" idx="3"/>
            </p:cNvCxnSpPr>
            <p:nvPr/>
          </p:nvCxnSpPr>
          <p:spPr>
            <a:xfrm flipH="1" flipV="1">
              <a:off x="9176611" y="5685165"/>
              <a:ext cx="13307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5" name="Rectangle 214">
                  <a:extLst>
                    <a:ext uri="{FF2B5EF4-FFF2-40B4-BE49-F238E27FC236}">
                      <a16:creationId xmlns:a16="http://schemas.microsoft.com/office/drawing/2014/main" id="{FB66F1F9-5D91-B349-BBC3-0E9198DF4C4B}"/>
                    </a:ext>
                  </a:extLst>
                </p:cNvPr>
                <p:cNvSpPr/>
                <p:nvPr/>
              </p:nvSpPr>
              <p:spPr>
                <a:xfrm>
                  <a:off x="5697314" y="40812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𝑇</m:t>
                            </m:r>
                          </m:e>
                        </m:d>
                      </m:oMath>
                    </m:oMathPara>
                  </a14:m>
                  <a:endParaRPr lang="de-DE" sz="1400" dirty="0"/>
                </a:p>
              </p:txBody>
            </p:sp>
          </mc:Choice>
          <mc:Fallback xmlns="">
            <p:sp>
              <p:nvSpPr>
                <p:cNvPr id="215" name="Rectangle 214">
                  <a:extLst>
                    <a:ext uri="{FF2B5EF4-FFF2-40B4-BE49-F238E27FC236}">
                      <a16:creationId xmlns:a16="http://schemas.microsoft.com/office/drawing/2014/main" id="{FB66F1F9-5D91-B349-BBC3-0E9198DF4C4B}"/>
                    </a:ext>
                  </a:extLst>
                </p:cNvPr>
                <p:cNvSpPr>
                  <a:spLocks noRot="1" noChangeAspect="1" noMove="1" noResize="1" noEditPoints="1" noAdjustHandles="1" noChangeArrowheads="1" noChangeShapeType="1" noTextEdit="1"/>
                </p:cNvSpPr>
                <p:nvPr/>
              </p:nvSpPr>
              <p:spPr>
                <a:xfrm>
                  <a:off x="5697314" y="4081250"/>
                  <a:ext cx="600100" cy="307777"/>
                </a:xfrm>
                <a:prstGeom prst="rect">
                  <a:avLst/>
                </a:prstGeom>
                <a:blipFill>
                  <a:blip r:embed="rId4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id="{98753C40-B05C-C949-88B2-DEB075B2E3F9}"/>
                    </a:ext>
                  </a:extLst>
                </p:cNvPr>
                <p:cNvSpPr/>
                <p:nvPr/>
              </p:nvSpPr>
              <p:spPr>
                <a:xfrm>
                  <a:off x="5697851" y="46904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𝐿</m:t>
                            </m:r>
                          </m:e>
                        </m:d>
                      </m:oMath>
                    </m:oMathPara>
                  </a14:m>
                  <a:endParaRPr lang="de-DE" sz="1400" dirty="0"/>
                </a:p>
              </p:txBody>
            </p:sp>
          </mc:Choice>
          <mc:Fallback xmlns="">
            <p:sp>
              <p:nvSpPr>
                <p:cNvPr id="216" name="Rectangle 215">
                  <a:extLst>
                    <a:ext uri="{FF2B5EF4-FFF2-40B4-BE49-F238E27FC236}">
                      <a16:creationId xmlns:a16="http://schemas.microsoft.com/office/drawing/2014/main" id="{98753C40-B05C-C949-88B2-DEB075B2E3F9}"/>
                    </a:ext>
                  </a:extLst>
                </p:cNvPr>
                <p:cNvSpPr>
                  <a:spLocks noRot="1" noChangeAspect="1" noMove="1" noResize="1" noEditPoints="1" noAdjustHandles="1" noChangeArrowheads="1" noChangeShapeType="1" noTextEdit="1"/>
                </p:cNvSpPr>
                <p:nvPr/>
              </p:nvSpPr>
              <p:spPr>
                <a:xfrm>
                  <a:off x="5697851" y="4690450"/>
                  <a:ext cx="600100" cy="307777"/>
                </a:xfrm>
                <a:prstGeom prst="rect">
                  <a:avLst/>
                </a:prstGeom>
                <a:blipFill>
                  <a:blip r:embed="rId4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7" name="Rectangle 216">
                  <a:extLst>
                    <a:ext uri="{FF2B5EF4-FFF2-40B4-BE49-F238E27FC236}">
                      <a16:creationId xmlns:a16="http://schemas.microsoft.com/office/drawing/2014/main" id="{890C2E79-6A4C-774E-9D0D-029AD3C75E1A}"/>
                    </a:ext>
                  </a:extLst>
                </p:cNvPr>
                <p:cNvSpPr/>
                <p:nvPr/>
              </p:nvSpPr>
              <p:spPr>
                <a:xfrm>
                  <a:off x="5649415" y="5265248"/>
                  <a:ext cx="70179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𝐶𝑛</m:t>
                            </m:r>
                          </m:e>
                        </m:d>
                      </m:oMath>
                    </m:oMathPara>
                  </a14:m>
                  <a:endParaRPr lang="de-DE" sz="1400" dirty="0"/>
                </a:p>
              </p:txBody>
            </p:sp>
          </mc:Choice>
          <mc:Fallback xmlns="">
            <p:sp>
              <p:nvSpPr>
                <p:cNvPr id="217" name="Rectangle 216">
                  <a:extLst>
                    <a:ext uri="{FF2B5EF4-FFF2-40B4-BE49-F238E27FC236}">
                      <a16:creationId xmlns:a16="http://schemas.microsoft.com/office/drawing/2014/main" id="{890C2E79-6A4C-774E-9D0D-029AD3C75E1A}"/>
                    </a:ext>
                  </a:extLst>
                </p:cNvPr>
                <p:cNvSpPr>
                  <a:spLocks noRot="1" noChangeAspect="1" noMove="1" noResize="1" noEditPoints="1" noAdjustHandles="1" noChangeArrowheads="1" noChangeShapeType="1" noTextEdit="1"/>
                </p:cNvSpPr>
                <p:nvPr/>
              </p:nvSpPr>
              <p:spPr>
                <a:xfrm>
                  <a:off x="5649415" y="5265248"/>
                  <a:ext cx="701795" cy="307777"/>
                </a:xfrm>
                <a:prstGeom prst="rect">
                  <a:avLst/>
                </a:prstGeom>
                <a:blipFill>
                  <a:blip r:embed="rId4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8" name="Rectangle 217">
                  <a:extLst>
                    <a:ext uri="{FF2B5EF4-FFF2-40B4-BE49-F238E27FC236}">
                      <a16:creationId xmlns:a16="http://schemas.microsoft.com/office/drawing/2014/main" id="{C1D68A95-8FC4-CF45-9C99-DE6FF5B6248D}"/>
                    </a:ext>
                  </a:extLst>
                </p:cNvPr>
                <p:cNvSpPr/>
                <p:nvPr/>
              </p:nvSpPr>
              <p:spPr>
                <a:xfrm>
                  <a:off x="7468848" y="4017774"/>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𝐷</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8" name="Rectangle 217">
                  <a:extLst>
                    <a:ext uri="{FF2B5EF4-FFF2-40B4-BE49-F238E27FC236}">
                      <a16:creationId xmlns:a16="http://schemas.microsoft.com/office/drawing/2014/main" id="{C1D68A95-8FC4-CF45-9C99-DE6FF5B6248D}"/>
                    </a:ext>
                  </a:extLst>
                </p:cNvPr>
                <p:cNvSpPr>
                  <a:spLocks noRot="1" noChangeAspect="1" noMove="1" noResize="1" noEditPoints="1" noAdjustHandles="1" noChangeArrowheads="1" noChangeShapeType="1" noTextEdit="1"/>
                </p:cNvSpPr>
                <p:nvPr/>
              </p:nvSpPr>
              <p:spPr>
                <a:xfrm>
                  <a:off x="7468848" y="4017774"/>
                  <a:ext cx="969561" cy="307777"/>
                </a:xfrm>
                <a:prstGeom prst="rect">
                  <a:avLst/>
                </a:prstGeom>
                <a:blipFill>
                  <a:blip r:embed="rId4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9" name="Rectangle 218">
                  <a:extLst>
                    <a:ext uri="{FF2B5EF4-FFF2-40B4-BE49-F238E27FC236}">
                      <a16:creationId xmlns:a16="http://schemas.microsoft.com/office/drawing/2014/main" id="{5AAFDA5C-7F57-024D-BBE0-870D41EEED90}"/>
                    </a:ext>
                  </a:extLst>
                </p:cNvPr>
                <p:cNvSpPr/>
                <p:nvPr/>
              </p:nvSpPr>
              <p:spPr>
                <a:xfrm>
                  <a:off x="7468849" y="4621707"/>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19" name="Rectangle 218">
                  <a:extLst>
                    <a:ext uri="{FF2B5EF4-FFF2-40B4-BE49-F238E27FC236}">
                      <a16:creationId xmlns:a16="http://schemas.microsoft.com/office/drawing/2014/main" id="{5AAFDA5C-7F57-024D-BBE0-870D41EEED90}"/>
                    </a:ext>
                  </a:extLst>
                </p:cNvPr>
                <p:cNvSpPr>
                  <a:spLocks noRot="1" noChangeAspect="1" noMove="1" noResize="1" noEditPoints="1" noAdjustHandles="1" noChangeArrowheads="1" noChangeShapeType="1" noTextEdit="1"/>
                </p:cNvSpPr>
                <p:nvPr/>
              </p:nvSpPr>
              <p:spPr>
                <a:xfrm>
                  <a:off x="7468849" y="4621707"/>
                  <a:ext cx="969561" cy="307777"/>
                </a:xfrm>
                <a:prstGeom prst="rect">
                  <a:avLst/>
                </a:prstGeom>
                <a:blipFill>
                  <a:blip r:embed="rId4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0" name="Rectangle 219">
                  <a:extLst>
                    <a:ext uri="{FF2B5EF4-FFF2-40B4-BE49-F238E27FC236}">
                      <a16:creationId xmlns:a16="http://schemas.microsoft.com/office/drawing/2014/main" id="{4170C213-5A94-904D-A06D-60772BBE90D1}"/>
                    </a:ext>
                  </a:extLst>
                </p:cNvPr>
                <p:cNvSpPr/>
                <p:nvPr/>
              </p:nvSpPr>
              <p:spPr>
                <a:xfrm>
                  <a:off x="7468847" y="5256153"/>
                  <a:ext cx="122289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m:t>
                            </m:r>
                          </m:e>
                          <m:e>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220" name="Rectangle 219">
                  <a:extLst>
                    <a:ext uri="{FF2B5EF4-FFF2-40B4-BE49-F238E27FC236}">
                      <a16:creationId xmlns:a16="http://schemas.microsoft.com/office/drawing/2014/main" id="{4170C213-5A94-904D-A06D-60772BBE90D1}"/>
                    </a:ext>
                  </a:extLst>
                </p:cNvPr>
                <p:cNvSpPr>
                  <a:spLocks noRot="1" noChangeAspect="1" noMove="1" noResize="1" noEditPoints="1" noAdjustHandles="1" noChangeArrowheads="1" noChangeShapeType="1" noTextEdit="1"/>
                </p:cNvSpPr>
                <p:nvPr/>
              </p:nvSpPr>
              <p:spPr>
                <a:xfrm>
                  <a:off x="7468847" y="5256153"/>
                  <a:ext cx="1222899" cy="307777"/>
                </a:xfrm>
                <a:prstGeom prst="rect">
                  <a:avLst/>
                </a:prstGeom>
                <a:blipFill>
                  <a:blip r:embed="rId48"/>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60C48FE0-65A4-0E40-A936-A30221599E61}"/>
                  </a:ext>
                </a:extLst>
              </p:cNvPr>
              <p:cNvSpPr/>
              <p:nvPr/>
            </p:nvSpPr>
            <p:spPr>
              <a:xfrm>
                <a:off x="159032" y="4531623"/>
                <a:ext cx="6102350" cy="1288879"/>
              </a:xfrm>
              <a:prstGeom prst="rect">
                <a:avLst/>
              </a:prstGeom>
            </p:spPr>
            <p:txBody>
              <a:bodyPr>
                <a:spAutoFit/>
              </a:bodyPr>
              <a:lstStyle/>
              <a:p>
                <a:pPr marL="6350" lvl="1" indent="0">
                  <a:buNone/>
                </a:pPr>
                <a14:m>
                  <m:oMathPara xmlns:m="http://schemas.openxmlformats.org/officeDocument/2006/math">
                    <m:oMathParaPr>
                      <m:jc m:val="centerGroup"/>
                    </m:oMathParaPr>
                    <m:oMath xmlns:m="http://schemas.openxmlformats.org/officeDocument/2006/math">
                      <m:r>
                        <a:rPr lang="de-DE" sz="2200" i="1">
                          <a:latin typeface="Cambria Math" panose="02040503050406030204" pitchFamily="18" charset="0"/>
                        </a:rPr>
                        <m:t>𝑒𝑢</m:t>
                      </m:r>
                      <m:d>
                        <m:dPr>
                          <m:ctrlPr>
                            <a:rPr lang="de-DE" sz="2200" i="1">
                              <a:latin typeface="Cambria Math" panose="02040503050406030204" pitchFamily="18" charset="0"/>
                            </a:rPr>
                          </m:ctrlPr>
                        </m:dPr>
                        <m:e>
                          <m:r>
                            <a:rPr lang="de-DE" sz="2200" b="1" i="1">
                              <a:latin typeface="Cambria Math" panose="02040503050406030204" pitchFamily="18" charset="0"/>
                            </a:rPr>
                            <m:t>𝒆</m:t>
                          </m:r>
                          <m:r>
                            <a:rPr lang="de-DE" sz="2200" i="1">
                              <a:latin typeface="Cambria Math" panose="02040503050406030204" pitchFamily="18" charset="0"/>
                            </a:rPr>
                            <m:t>,</m:t>
                          </m:r>
                          <m:r>
                            <a:rPr lang="de-DE" sz="2200" b="1" i="1">
                              <a:latin typeface="Cambria Math" panose="02040503050406030204" pitchFamily="18" charset="0"/>
                            </a:rPr>
                            <m:t>𝒅</m:t>
                          </m:r>
                        </m:e>
                      </m:d>
                      <m:r>
                        <a:rPr lang="de-DE" sz="2200" i="1">
                          <a:latin typeface="Cambria Math" panose="02040503050406030204" pitchFamily="18" charset="0"/>
                        </a:rPr>
                        <m:t>=</m:t>
                      </m:r>
                    </m:oMath>
                    <m:oMath xmlns:m="http://schemas.openxmlformats.org/officeDocument/2006/math">
                      <m:nary>
                        <m:naryPr>
                          <m:chr m:val="∑"/>
                          <m:supHide m:val="on"/>
                          <m:ctrlPr>
                            <a:rPr lang="de-DE" sz="2200" i="1">
                              <a:latin typeface="Cambria Math" panose="02040503050406030204" pitchFamily="18" charset="0"/>
                            </a:rPr>
                          </m:ctrlPr>
                        </m:naryPr>
                        <m:sub>
                          <m:r>
                            <m:rPr>
                              <m:brk m:alnAt="7"/>
                            </m:rPr>
                            <a:rPr lang="de-DE" sz="2200" b="1" i="1">
                              <a:solidFill>
                                <a:schemeClr val="accent1"/>
                              </a:solidFill>
                              <a:latin typeface="Cambria Math" panose="02040503050406030204" pitchFamily="18" charset="0"/>
                            </a:rPr>
                            <m:t>𝒖</m:t>
                          </m:r>
                          <m:r>
                            <m:rPr>
                              <m:brk m:alnAt="7"/>
                            </m:rPr>
                            <a:rPr lang="de-DE" sz="2200" i="1">
                              <a:solidFill>
                                <a:schemeClr val="accent1"/>
                              </a:solidFill>
                              <a:latin typeface="Cambria Math" panose="02040503050406030204" pitchFamily="18" charset="0"/>
                              <a:ea typeface="Cambria Math" panose="02040503050406030204" pitchFamily="18" charset="0"/>
                            </a:rPr>
                            <m:t>∈</m:t>
                          </m:r>
                          <m:r>
                            <m:rPr>
                              <m:sty m:val="p"/>
                            </m:rPr>
                            <a:rPr lang="de-DE" sz="2200">
                              <a:solidFill>
                                <a:schemeClr val="accent1"/>
                              </a:solidFill>
                              <a:latin typeface="Cambria Math" panose="02040503050406030204" pitchFamily="18" charset="0"/>
                              <a:ea typeface="Cambria Math" panose="02040503050406030204" pitchFamily="18" charset="0"/>
                            </a:rPr>
                            <m:t>Val</m:t>
                          </m:r>
                          <m:d>
                            <m:dPr>
                              <m:ctrlPr>
                                <a:rPr lang="de-DE" sz="2200" i="1">
                                  <a:solidFill>
                                    <a:schemeClr val="accent1"/>
                                  </a:solidFill>
                                  <a:latin typeface="Cambria Math" panose="02040503050406030204" pitchFamily="18" charset="0"/>
                                  <a:ea typeface="Cambria Math" panose="02040503050406030204" pitchFamily="18" charset="0"/>
                                </a:rPr>
                              </m:ctrlPr>
                            </m:dPr>
                            <m:e>
                              <m:r>
                                <a:rPr lang="de-DE" sz="2200" b="1" i="1">
                                  <a:solidFill>
                                    <a:schemeClr val="accent1"/>
                                  </a:solidFill>
                                  <a:latin typeface="Cambria Math" panose="02040503050406030204" pitchFamily="18" charset="0"/>
                                  <a:ea typeface="Cambria Math" panose="02040503050406030204" pitchFamily="18" charset="0"/>
                                </a:rPr>
                                <m:t>𝑼</m:t>
                              </m:r>
                            </m:e>
                          </m:d>
                        </m:sub>
                        <m:sup/>
                        <m:e>
                          <m:r>
                            <a:rPr lang="de-DE" sz="2200" i="1">
                              <a:solidFill>
                                <a:schemeClr val="accent1"/>
                              </a:solidFill>
                              <a:latin typeface="Cambria Math" panose="02040503050406030204" pitchFamily="18" charset="0"/>
                            </a:rPr>
                            <m:t>𝑃</m:t>
                          </m:r>
                          <m:d>
                            <m:dPr>
                              <m:ctrlPr>
                                <a:rPr lang="de-DE" sz="2200" i="1">
                                  <a:solidFill>
                                    <a:schemeClr val="accent1"/>
                                  </a:solidFill>
                                  <a:latin typeface="Cambria Math" panose="02040503050406030204" pitchFamily="18" charset="0"/>
                                </a:rPr>
                              </m:ctrlPr>
                            </m:dPr>
                            <m:e>
                              <m:r>
                                <a:rPr lang="de-DE" sz="2200" b="1" i="1">
                                  <a:solidFill>
                                    <a:schemeClr val="accent1"/>
                                  </a:solidFill>
                                  <a:latin typeface="Cambria Math" panose="02040503050406030204" pitchFamily="18" charset="0"/>
                                </a:rPr>
                                <m:t>𝒖</m:t>
                              </m:r>
                            </m:e>
                            <m:e>
                              <m:r>
                                <a:rPr lang="de-DE" sz="2200" b="1" i="1">
                                  <a:solidFill>
                                    <a:schemeClr val="accent1"/>
                                  </a:solidFill>
                                  <a:latin typeface="Cambria Math" panose="02040503050406030204" pitchFamily="18" charset="0"/>
                                </a:rPr>
                                <m:t>𝒆</m:t>
                              </m:r>
                              <m:r>
                                <a:rPr lang="de-DE" sz="2200" i="1">
                                  <a:solidFill>
                                    <a:schemeClr val="accent1"/>
                                  </a:solidFill>
                                  <a:latin typeface="Cambria Math" panose="02040503050406030204" pitchFamily="18" charset="0"/>
                                </a:rPr>
                                <m:t>,</m:t>
                              </m:r>
                              <m:r>
                                <a:rPr lang="de-DE" sz="2200" b="1" i="1">
                                  <a:solidFill>
                                    <a:schemeClr val="accent1"/>
                                  </a:solidFill>
                                  <a:latin typeface="Cambria Math" panose="02040503050406030204" pitchFamily="18" charset="0"/>
                                </a:rPr>
                                <m:t>𝒅</m:t>
                              </m:r>
                            </m:e>
                          </m:d>
                          <m:r>
                            <a:rPr lang="de-DE" sz="2200" b="1" i="1">
                              <a:latin typeface="Cambria Math" panose="02040503050406030204" pitchFamily="18" charset="0"/>
                              <a:ea typeface="Cambria Math" panose="02040503050406030204" pitchFamily="18" charset="0"/>
                            </a:rPr>
                            <m:t>∙</m:t>
                          </m:r>
                          <m:r>
                            <m:rPr>
                              <m:sty m:val="p"/>
                            </m:rPr>
                            <a:rPr lang="el-GR" sz="2200" i="1">
                              <a:latin typeface="Cambria Math" panose="02040503050406030204" pitchFamily="18" charset="0"/>
                              <a:ea typeface="Cambria Math" panose="02040503050406030204" pitchFamily="18" charset="0"/>
                            </a:rPr>
                            <m:t>Ξ</m:t>
                          </m:r>
                          <m:d>
                            <m:dPr>
                              <m:begChr m:val="["/>
                              <m:endChr m:val="]"/>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𝑓</m:t>
                                  </m:r>
                                </m:e>
                                <m:sub>
                                  <m:r>
                                    <a:rPr lang="de-DE" sz="2200" i="1">
                                      <a:latin typeface="Cambria Math" panose="02040503050406030204" pitchFamily="18" charset="0"/>
                                    </a:rPr>
                                    <m:t>1</m:t>
                                  </m:r>
                                </m:sub>
                              </m:sSub>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𝑟</m:t>
                                      </m:r>
                                    </m:e>
                                    <m:sub>
                                      <m:r>
                                        <a:rPr lang="de-DE" sz="2200" i="1">
                                          <a:latin typeface="Cambria Math" panose="02040503050406030204" pitchFamily="18" charset="0"/>
                                        </a:rPr>
                                        <m:t>1</m:t>
                                      </m:r>
                                    </m:sub>
                                  </m:sSub>
                                </m:e>
                              </m:d>
                              <m:r>
                                <a:rPr lang="de-DE" sz="2200" i="1">
                                  <a:latin typeface="Cambria Math" panose="02040503050406030204" pitchFamily="18" charset="0"/>
                                </a:rPr>
                                <m:t>,…,</m:t>
                              </m:r>
                              <m:sSub>
                                <m:sSubPr>
                                  <m:ctrlPr>
                                    <a:rPr lang="de-DE" sz="2200" i="1">
                                      <a:latin typeface="Cambria Math" panose="02040503050406030204" pitchFamily="18" charset="0"/>
                                    </a:rPr>
                                  </m:ctrlPr>
                                </m:sSubPr>
                                <m:e>
                                  <m:r>
                                    <a:rPr lang="de-DE" sz="2200" i="1">
                                      <a:latin typeface="Cambria Math" panose="02040503050406030204" pitchFamily="18" charset="0"/>
                                    </a:rPr>
                                    <m:t>𝑓</m:t>
                                  </m:r>
                                </m:e>
                                <m:sub>
                                  <m:r>
                                    <a:rPr lang="de-DE" sz="2200" i="1">
                                      <a:latin typeface="Cambria Math" panose="02040503050406030204" pitchFamily="18" charset="0"/>
                                    </a:rPr>
                                    <m:t>𝑚</m:t>
                                  </m:r>
                                </m:sub>
                              </m:sSub>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𝑟</m:t>
                                      </m:r>
                                    </m:e>
                                    <m:sub>
                                      <m:r>
                                        <a:rPr lang="de-DE" sz="2200" i="1">
                                          <a:latin typeface="Cambria Math" panose="02040503050406030204" pitchFamily="18" charset="0"/>
                                        </a:rPr>
                                        <m:t>𝑚</m:t>
                                      </m:r>
                                    </m:sub>
                                  </m:sSub>
                                </m:e>
                              </m:d>
                            </m:e>
                          </m:d>
                        </m:e>
                      </m:nary>
                    </m:oMath>
                  </m:oMathPara>
                </a14:m>
                <a:endParaRPr lang="de-DE" sz="2200" dirty="0">
                  <a:ea typeface="Cambria Math" panose="02040503050406030204" pitchFamily="18" charset="0"/>
                </a:endParaRPr>
              </a:p>
            </p:txBody>
          </p:sp>
        </mc:Choice>
        <mc:Fallback xmlns="">
          <p:sp>
            <p:nvSpPr>
              <p:cNvPr id="48" name="Rectangle 47">
                <a:extLst>
                  <a:ext uri="{FF2B5EF4-FFF2-40B4-BE49-F238E27FC236}">
                    <a16:creationId xmlns:a16="http://schemas.microsoft.com/office/drawing/2014/main" id="{60C48FE0-65A4-0E40-A936-A30221599E61}"/>
                  </a:ext>
                </a:extLst>
              </p:cNvPr>
              <p:cNvSpPr>
                <a:spLocks noRot="1" noChangeAspect="1" noMove="1" noResize="1" noEditPoints="1" noAdjustHandles="1" noChangeArrowheads="1" noChangeShapeType="1" noTextEdit="1"/>
              </p:cNvSpPr>
              <p:nvPr/>
            </p:nvSpPr>
            <p:spPr>
              <a:xfrm>
                <a:off x="159032" y="4531623"/>
                <a:ext cx="6102350" cy="1288879"/>
              </a:xfrm>
              <a:prstGeom prst="rect">
                <a:avLst/>
              </a:prstGeom>
              <a:blipFill>
                <a:blip r:embed="rId49"/>
                <a:stretch>
                  <a:fillRect l="-1040" t="-64706" b="-123529"/>
                </a:stretch>
              </a:blipFill>
            </p:spPr>
            <p:txBody>
              <a:bodyPr/>
              <a:lstStyle/>
              <a:p>
                <a:r>
                  <a:rPr lang="de-DE">
                    <a:noFill/>
                  </a:rPr>
                  <a:t> </a:t>
                </a:r>
              </a:p>
            </p:txBody>
          </p:sp>
        </mc:Fallback>
      </mc:AlternateContent>
    </p:spTree>
    <p:extLst>
      <p:ext uri="{BB962C8B-B14F-4D97-AF65-F5344CB8AC3E}">
        <p14:creationId xmlns:p14="http://schemas.microsoft.com/office/powerpoint/2010/main" val="4231935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Nutzenfaktoren und Mengen von Nutzenvariablen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359998" y="1665066"/>
                <a:ext cx="6091200" cy="4240848"/>
              </a:xfrm>
            </p:spPr>
            <p:txBody>
              <a:bodyPr>
                <a:normAutofit/>
              </a:bodyPr>
              <a:lstStyle/>
              <a:p>
                <a:r>
                  <a:rPr lang="de-DE" dirty="0"/>
                  <a:t>Entscheidungsmodell mit expliziter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endParaRPr lang="de-DE"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m:rPr>
                              <m:sty m:val="p"/>
                            </m:rPr>
                            <a:rPr lang="el-GR">
                              <a:solidFill>
                                <a:schemeClr val="accent1"/>
                              </a:solidFill>
                              <a:latin typeface="Cambria Math" panose="02040503050406030204" pitchFamily="18" charset="0"/>
                              <a:ea typeface="Cambria Math" panose="02040503050406030204" pitchFamily="18" charset="0"/>
                            </a:rPr>
                            <m:t>Ξ</m:t>
                          </m:r>
                        </m:e>
                      </m:d>
                    </m:oMath>
                  </m:oMathPara>
                </a14:m>
                <a:endParaRPr lang="de-DE" dirty="0"/>
              </a:p>
              <a:p>
                <a:pPr lvl="1"/>
                <a:r>
                  <a:rPr lang="de-DE" dirty="0"/>
                  <a:t>Änderung in </a:t>
                </a:r>
                <a14:m>
                  <m:oMath xmlns:m="http://schemas.openxmlformats.org/officeDocument/2006/math">
                    <m:r>
                      <m:rPr>
                        <m:nor/>
                      </m:rPr>
                      <a:rPr lang="de-DE" b="1">
                        <a:latin typeface="Cambria Math" panose="02040503050406030204" pitchFamily="18" charset="0"/>
                      </a:rPr>
                      <m:t>MEU</m:t>
                    </m:r>
                    <m:r>
                      <m:rPr>
                        <m:nor/>
                      </m:rPr>
                      <a:rPr lang="de-DE" b="1">
                        <a:latin typeface="Cambria Math" panose="02040503050406030204" pitchFamily="18" charset="0"/>
                      </a:rPr>
                      <m:t>−</m:t>
                    </m:r>
                    <m:r>
                      <m:rPr>
                        <m:nor/>
                      </m:rPr>
                      <a:rPr lang="de-DE" b="1">
                        <a:latin typeface="Cambria Math" panose="02040503050406030204" pitchFamily="18" charset="0"/>
                      </a:rPr>
                      <m:t>VE</m:t>
                    </m:r>
                  </m:oMath>
                </a14:m>
                <a:r>
                  <a:rPr lang="de-DE" dirty="0"/>
                  <a:t>:</a:t>
                </a:r>
              </a:p>
              <a:p>
                <a:pPr lvl="3"/>
                <a:endParaRPr lang="de-DE" dirty="0"/>
              </a:p>
              <a:p>
                <a:pPr lvl="3"/>
                <a:endParaRPr lang="de-DE" dirty="0"/>
              </a:p>
              <a:p>
                <a:pPr lvl="3"/>
                <a:endParaRPr lang="de-DE" dirty="0"/>
              </a:p>
              <a:p>
                <a:pPr lvl="2"/>
                <a:r>
                  <a:rPr lang="de-DE" dirty="0"/>
                  <a:t>Bei additivem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l-GR"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Σ</m:t>
                    </m:r>
                  </m:oMath>
                </a14:m>
                <a:endParaRPr lang="de-DE" dirty="0"/>
              </a:p>
              <a:p>
                <a:pPr lvl="2"/>
                <a:r>
                  <a:rPr lang="de-DE" dirty="0"/>
                  <a:t>Sonst: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r>
                  <a:rPr lang="de-DE" dirty="0"/>
                  <a:t> implementieren</a:t>
                </a:r>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359998" y="1665066"/>
                <a:ext cx="6091200" cy="4240848"/>
              </a:xfrm>
              <a:blipFill>
                <a:blip r:embed="rId2"/>
                <a:stretch>
                  <a:fillRect l="-2703"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58</a:t>
            </a:fld>
            <a:endParaRPr lang="de-DE" dirty="0"/>
          </a:p>
        </p:txBody>
      </p:sp>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ED3B1E2F-B11B-6F48-A36E-84777D47A8BC}"/>
                  </a:ext>
                </a:extLst>
              </p:cNvPr>
              <p:cNvSpPr/>
              <p:nvPr/>
            </p:nvSpPr>
            <p:spPr>
              <a:xfrm>
                <a:off x="119008" y="3129736"/>
                <a:ext cx="5431915" cy="686213"/>
              </a:xfrm>
              <a:prstGeom prst="rect">
                <a:avLst/>
              </a:prstGeom>
              <a:solidFill>
                <a:schemeClr val="accent1">
                  <a:alpha val="15000"/>
                </a:schemeClr>
              </a:solidFill>
              <a:ln w="19050">
                <a:solidFill>
                  <a:schemeClr val="accent1"/>
                </a:solidFill>
              </a:ln>
            </p:spPr>
            <p:txBody>
              <a:bodyPr wrap="square">
                <a:spAutoFit/>
              </a:bodyPr>
              <a:lstStyle/>
              <a:p>
                <a:pPr>
                  <a:lnSpc>
                    <a:spcPct val="110000"/>
                  </a:lnSpc>
                  <a:tabLst>
                    <a:tab pos="449263" algn="l"/>
                    <a:tab pos="898525" algn="l"/>
                    <a:tab pos="1349375" algn="l"/>
                    <a:tab pos="1798638" algn="l"/>
                    <a:tab pos="2249488" algn="l"/>
                    <a:tab pos="11417300" algn="r"/>
                  </a:tabLst>
                </a:pPr>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VE</m:t>
                    </m:r>
                    <m:d>
                      <m:dPr>
                        <m:ctrlPr>
                          <a:rPr lang="de-DE" i="1">
                            <a:latin typeface="Cambria Math" panose="02040503050406030204" pitchFamily="18" charset="0"/>
                          </a:rPr>
                        </m:ctrlPr>
                      </m:dPr>
                      <m:e>
                        <m:r>
                          <a:rPr lang="de-DE" i="1">
                            <a:latin typeface="Cambria Math" panose="02040503050406030204" pitchFamily="18" charset="0"/>
                          </a:rPr>
                          <m:t>𝑀</m:t>
                        </m:r>
                        <m:r>
                          <a:rPr lang="de-DE" i="1">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r>
                  <a:rPr lang="de-DE" dirty="0"/>
                  <a:t> 	▹</a:t>
                </a:r>
                <a14:m>
                  <m:oMath xmlns:m="http://schemas.openxmlformats.org/officeDocument/2006/math">
                    <m:r>
                      <a:rPr lang="de-DE" i="1">
                        <a:latin typeface="Cambria Math" panose="02040503050406030204" pitchFamily="18" charset="0"/>
                      </a:rPr>
                      <m:t>𝑚</m:t>
                    </m:r>
                  </m:oMath>
                </a14:m>
                <a:r>
                  <a:rPr lang="de-DE" dirty="0"/>
                  <a:t> normalisiert</a:t>
                </a:r>
              </a:p>
              <a:p>
                <a:pPr>
                  <a:lnSpc>
                    <a:spcPct val="110000"/>
                  </a:lnSpc>
                  <a:tabLst>
                    <a:tab pos="449263" algn="l"/>
                    <a:tab pos="898525" algn="l"/>
                    <a:tab pos="1349375" algn="l"/>
                    <a:tab pos="1798638" algn="l"/>
                    <a:tab pos="2249488" algn="l"/>
                    <a:tab pos="7635875" algn="r"/>
                  </a:tabLst>
                </a:pP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VE</m:t>
                    </m:r>
                    <m:d>
                      <m:dPr>
                        <m:ctrlPr>
                          <a:rPr lang="de-DE" i="1">
                            <a:latin typeface="Cambria Math" panose="02040503050406030204" pitchFamily="18" charset="0"/>
                          </a:rPr>
                        </m:ctrlPr>
                      </m:dPr>
                      <m:e>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𝑚</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e>
                    </m:d>
                  </m:oMath>
                </a14:m>
                <a:r>
                  <a:rPr lang="de-DE" i="1" dirty="0">
                    <a:solidFill>
                      <a:schemeClr val="accent1"/>
                    </a:solidFill>
                    <a:latin typeface="Cambria Math" panose="02040503050406030204" pitchFamily="18" charset="0"/>
                  </a:rPr>
                  <a:t> </a:t>
                </a:r>
              </a:p>
            </p:txBody>
          </p:sp>
        </mc:Choice>
        <mc:Fallback xmlns="">
          <p:sp>
            <p:nvSpPr>
              <p:cNvPr id="48" name="Rectangle 47">
                <a:extLst>
                  <a:ext uri="{FF2B5EF4-FFF2-40B4-BE49-F238E27FC236}">
                    <a16:creationId xmlns:a16="http://schemas.microsoft.com/office/drawing/2014/main" id="{ED3B1E2F-B11B-6F48-A36E-84777D47A8BC}"/>
                  </a:ext>
                </a:extLst>
              </p:cNvPr>
              <p:cNvSpPr>
                <a:spLocks noRot="1" noChangeAspect="1" noMove="1" noResize="1" noEditPoints="1" noAdjustHandles="1" noChangeArrowheads="1" noChangeShapeType="1" noTextEdit="1"/>
              </p:cNvSpPr>
              <p:nvPr/>
            </p:nvSpPr>
            <p:spPr>
              <a:xfrm>
                <a:off x="119008" y="3129736"/>
                <a:ext cx="5431915" cy="686213"/>
              </a:xfrm>
              <a:prstGeom prst="rect">
                <a:avLst/>
              </a:prstGeom>
              <a:blipFill>
                <a:blip r:embed="rId3"/>
                <a:stretch>
                  <a:fillRect r="-696" b="-5263"/>
                </a:stretch>
              </a:blipFill>
              <a:ln w="19050">
                <a:solidFill>
                  <a:schemeClr val="accent1"/>
                </a:solidFill>
              </a:ln>
            </p:spPr>
            <p:txBody>
              <a:bodyPr/>
              <a:lstStyle/>
              <a:p>
                <a:r>
                  <a:rPr lang="de-DE">
                    <a:noFill/>
                  </a:rPr>
                  <a:t> </a:t>
                </a:r>
              </a:p>
            </p:txBody>
          </p:sp>
        </mc:Fallback>
      </mc:AlternateContent>
      <p:grpSp>
        <p:nvGrpSpPr>
          <p:cNvPr id="70" name="Group 69">
            <a:extLst>
              <a:ext uri="{FF2B5EF4-FFF2-40B4-BE49-F238E27FC236}">
                <a16:creationId xmlns:a16="http://schemas.microsoft.com/office/drawing/2014/main" id="{639ACF8D-0166-6843-A787-7BF444410087}"/>
              </a:ext>
            </a:extLst>
          </p:cNvPr>
          <p:cNvGrpSpPr/>
          <p:nvPr/>
        </p:nvGrpSpPr>
        <p:grpSpPr>
          <a:xfrm>
            <a:off x="5578766" y="1667483"/>
            <a:ext cx="6265234" cy="2226416"/>
            <a:chOff x="5578766" y="1667483"/>
            <a:chExt cx="6265234" cy="2226416"/>
          </a:xfrm>
        </p:grpSpPr>
        <p:cxnSp>
          <p:nvCxnSpPr>
            <p:cNvPr id="72" name="Straight Connector 71">
              <a:extLst>
                <a:ext uri="{FF2B5EF4-FFF2-40B4-BE49-F238E27FC236}">
                  <a16:creationId xmlns:a16="http://schemas.microsoft.com/office/drawing/2014/main" id="{CF133B0F-0B9E-374B-8DFD-635E0E881BBE}"/>
                </a:ext>
              </a:extLst>
            </p:cNvPr>
            <p:cNvCxnSpPr>
              <a:cxnSpLocks/>
              <a:stCxn id="90" idx="3"/>
              <a:endCxn id="76" idx="1"/>
            </p:cNvCxnSpPr>
            <p:nvPr/>
          </p:nvCxnSpPr>
          <p:spPr>
            <a:xfrm flipV="1">
              <a:off x="10468003" y="2935490"/>
              <a:ext cx="223997" cy="59625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0E0B107-B891-2342-824F-E285D8DD37B8}"/>
                    </a:ext>
                  </a:extLst>
                </p:cNvPr>
                <p:cNvSpPr txBox="1"/>
                <p:nvPr/>
              </p:nvSpPr>
              <p:spPr>
                <a:xfrm>
                  <a:off x="7873264" y="211978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10" name="TextBox 109">
                  <a:extLst>
                    <a:ext uri="{FF2B5EF4-FFF2-40B4-BE49-F238E27FC236}">
                      <a16:creationId xmlns:a16="http://schemas.microsoft.com/office/drawing/2014/main" id="{D1CED8F3-D2CA-D34F-8F6C-9FB8E304F559}"/>
                    </a:ext>
                  </a:extLst>
                </p:cNvPr>
                <p:cNvSpPr txBox="1">
                  <a:spLocks noRot="1" noChangeAspect="1" noMove="1" noResize="1" noEditPoints="1" noAdjustHandles="1" noChangeArrowheads="1" noChangeShapeType="1" noTextEdit="1"/>
                </p:cNvSpPr>
                <p:nvPr/>
              </p:nvSpPr>
              <p:spPr>
                <a:xfrm>
                  <a:off x="7873264" y="2119788"/>
                  <a:ext cx="1152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9A51A29-AD6C-AD49-8349-E4BF651BACBF}"/>
                    </a:ext>
                  </a:extLst>
                </p:cNvPr>
                <p:cNvSpPr txBox="1"/>
                <p:nvPr/>
              </p:nvSpPr>
              <p:spPr>
                <a:xfrm>
                  <a:off x="7876996" y="272669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A64D9EC2-5664-9041-9F93-D0A12E476957}"/>
                    </a:ext>
                  </a:extLst>
                </p:cNvPr>
                <p:cNvSpPr txBox="1">
                  <a:spLocks noRot="1" noChangeAspect="1" noMove="1" noResize="1" noEditPoints="1" noAdjustHandles="1" noChangeArrowheads="1" noChangeShapeType="1" noTextEdit="1"/>
                </p:cNvSpPr>
                <p:nvPr/>
              </p:nvSpPr>
              <p:spPr>
                <a:xfrm>
                  <a:off x="7876996" y="2726694"/>
                  <a:ext cx="115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FA481CC-5300-954D-9E55-EE4FE8F823AA}"/>
                    </a:ext>
                  </a:extLst>
                </p:cNvPr>
                <p:cNvSpPr txBox="1"/>
                <p:nvPr/>
              </p:nvSpPr>
              <p:spPr>
                <a:xfrm>
                  <a:off x="7896736" y="333698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22A0EDBA-B175-F747-9826-4FCCB02AD4CB}"/>
                    </a:ext>
                  </a:extLst>
                </p:cNvPr>
                <p:cNvSpPr txBox="1">
                  <a:spLocks noRot="1" noChangeAspect="1" noMove="1" noResize="1" noEditPoints="1" noAdjustHandles="1" noChangeArrowheads="1" noChangeShapeType="1" noTextEdit="1"/>
                </p:cNvSpPr>
                <p:nvPr/>
              </p:nvSpPr>
              <p:spPr>
                <a:xfrm>
                  <a:off x="7896736" y="3336987"/>
                  <a:ext cx="1152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1032F64-0220-8749-9B43-0EA7A9AAAFAA}"/>
                    </a:ext>
                  </a:extLst>
                </p:cNvPr>
                <p:cNvSpPr txBox="1"/>
                <p:nvPr/>
              </p:nvSpPr>
              <p:spPr>
                <a:xfrm>
                  <a:off x="10692000" y="2660366"/>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76" name="TextBox 75">
                  <a:extLst>
                    <a:ext uri="{FF2B5EF4-FFF2-40B4-BE49-F238E27FC236}">
                      <a16:creationId xmlns:a16="http://schemas.microsoft.com/office/drawing/2014/main" id="{71032F64-0220-8749-9B43-0EA7A9AAAFAA}"/>
                    </a:ext>
                  </a:extLst>
                </p:cNvPr>
                <p:cNvSpPr txBox="1">
                  <a:spLocks noRot="1" noChangeAspect="1" noMove="1" noResize="1" noEditPoints="1" noAdjustHandles="1" noChangeArrowheads="1" noChangeShapeType="1" noTextEdit="1"/>
                </p:cNvSpPr>
                <p:nvPr/>
              </p:nvSpPr>
              <p:spPr>
                <a:xfrm>
                  <a:off x="10692000" y="2660366"/>
                  <a:ext cx="1152000" cy="550247"/>
                </a:xfrm>
                <a:prstGeom prst="diamond">
                  <a:avLst/>
                </a:prstGeom>
                <a:blipFill>
                  <a:blip r:embed="rId16"/>
                  <a:stretch>
                    <a:fillRect/>
                  </a:stretch>
                </a:blipFill>
                <a:ln>
                  <a:solidFill>
                    <a:schemeClr val="tx1"/>
                  </a:solidFill>
                </a:ln>
              </p:spPr>
              <p:txBody>
                <a:bodyPr/>
                <a:lstStyle/>
                <a:p>
                  <a:r>
                    <a:rPr lang="de-DE">
                      <a:noFill/>
                    </a:rPr>
                    <a:t> </a:t>
                  </a:r>
                </a:p>
              </p:txBody>
            </p:sp>
          </mc:Fallback>
        </mc:AlternateContent>
        <p:cxnSp>
          <p:nvCxnSpPr>
            <p:cNvPr id="83" name="Straight Connector 82">
              <a:extLst>
                <a:ext uri="{FF2B5EF4-FFF2-40B4-BE49-F238E27FC236}">
                  <a16:creationId xmlns:a16="http://schemas.microsoft.com/office/drawing/2014/main" id="{FBCD141A-B3BB-E14B-A35B-1034F5AEDE86}"/>
                </a:ext>
              </a:extLst>
            </p:cNvPr>
            <p:cNvCxnSpPr>
              <a:cxnSpLocks/>
              <a:stCxn id="87" idx="3"/>
              <a:endCxn id="76" idx="1"/>
            </p:cNvCxnSpPr>
            <p:nvPr/>
          </p:nvCxnSpPr>
          <p:spPr>
            <a:xfrm>
              <a:off x="10468003" y="2921451"/>
              <a:ext cx="223997" cy="1403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9BE9E58-8A27-0145-96E8-A848438958BB}"/>
                </a:ext>
              </a:extLst>
            </p:cNvPr>
            <p:cNvCxnSpPr>
              <a:cxnSpLocks/>
              <a:stCxn id="86" idx="3"/>
              <a:endCxn id="76" idx="1"/>
            </p:cNvCxnSpPr>
            <p:nvPr/>
          </p:nvCxnSpPr>
          <p:spPr>
            <a:xfrm>
              <a:off x="10468003" y="2314545"/>
              <a:ext cx="223997" cy="62094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EF92F1D3-3910-894A-8081-C08CCF28DE40}"/>
                    </a:ext>
                  </a:extLst>
                </p:cNvPr>
                <p:cNvSpPr/>
                <p:nvPr/>
              </p:nvSpPr>
              <p:spPr>
                <a:xfrm>
                  <a:off x="10082562" y="2371205"/>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64" name="Rectangle 163">
                  <a:extLst>
                    <a:ext uri="{FF2B5EF4-FFF2-40B4-BE49-F238E27FC236}">
                      <a16:creationId xmlns:a16="http://schemas.microsoft.com/office/drawing/2014/main" id="{18CC75C2-34C0-3E43-B120-4FB425D4C0D0}"/>
                    </a:ext>
                  </a:extLst>
                </p:cNvPr>
                <p:cNvSpPr>
                  <a:spLocks noRot="1" noChangeAspect="1" noMove="1" noResize="1" noEditPoints="1" noAdjustHandles="1" noChangeArrowheads="1" noChangeShapeType="1" noTextEdit="1"/>
                </p:cNvSpPr>
                <p:nvPr/>
              </p:nvSpPr>
              <p:spPr>
                <a:xfrm>
                  <a:off x="10082562" y="2371205"/>
                  <a:ext cx="406009" cy="307777"/>
                </a:xfrm>
                <a:prstGeom prst="rect">
                  <a:avLst/>
                </a:prstGeom>
                <a:blipFill>
                  <a:blip r:embed="rId17"/>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2A2D3A1D-24B2-9047-8C43-31CDDF43C641}"/>
                    </a:ext>
                  </a:extLst>
                </p:cNvPr>
                <p:cNvSpPr txBox="1"/>
                <p:nvPr/>
              </p:nvSpPr>
              <p:spPr>
                <a:xfrm>
                  <a:off x="9316003" y="2039421"/>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67" name="TextBox 166">
                  <a:extLst>
                    <a:ext uri="{FF2B5EF4-FFF2-40B4-BE49-F238E27FC236}">
                      <a16:creationId xmlns:a16="http://schemas.microsoft.com/office/drawing/2014/main" id="{9BDC68F3-44E9-374B-9A53-1C23BC46659E}"/>
                    </a:ext>
                  </a:extLst>
                </p:cNvPr>
                <p:cNvSpPr txBox="1">
                  <a:spLocks noRot="1" noChangeAspect="1" noMove="1" noResize="1" noEditPoints="1" noAdjustHandles="1" noChangeArrowheads="1" noChangeShapeType="1" noTextEdit="1"/>
                </p:cNvSpPr>
                <p:nvPr/>
              </p:nvSpPr>
              <p:spPr>
                <a:xfrm>
                  <a:off x="9316003" y="2039421"/>
                  <a:ext cx="1152000" cy="550247"/>
                </a:xfrm>
                <a:prstGeom prst="diamond">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1DE1464A-3168-8244-B71D-17EFFE69600F}"/>
                    </a:ext>
                  </a:extLst>
                </p:cNvPr>
                <p:cNvSpPr txBox="1"/>
                <p:nvPr/>
              </p:nvSpPr>
              <p:spPr>
                <a:xfrm>
                  <a:off x="9316003" y="2646327"/>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68" name="TextBox 167">
                  <a:extLst>
                    <a:ext uri="{FF2B5EF4-FFF2-40B4-BE49-F238E27FC236}">
                      <a16:creationId xmlns:a16="http://schemas.microsoft.com/office/drawing/2014/main" id="{FCA2059C-2616-5F4C-AC13-C25E5F550B8D}"/>
                    </a:ext>
                  </a:extLst>
                </p:cNvPr>
                <p:cNvSpPr txBox="1">
                  <a:spLocks noRot="1" noChangeAspect="1" noMove="1" noResize="1" noEditPoints="1" noAdjustHandles="1" noChangeArrowheads="1" noChangeShapeType="1" noTextEdit="1"/>
                </p:cNvSpPr>
                <p:nvPr/>
              </p:nvSpPr>
              <p:spPr>
                <a:xfrm>
                  <a:off x="9316003" y="2646327"/>
                  <a:ext cx="1152000" cy="550247"/>
                </a:xfrm>
                <a:prstGeom prst="diamond">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24D5F422-D949-CD42-A707-732584D4B7D9}"/>
                    </a:ext>
                  </a:extLst>
                </p:cNvPr>
                <p:cNvSpPr txBox="1"/>
                <p:nvPr/>
              </p:nvSpPr>
              <p:spPr>
                <a:xfrm>
                  <a:off x="9316003" y="3256620"/>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69" name="TextBox 168">
                  <a:extLst>
                    <a:ext uri="{FF2B5EF4-FFF2-40B4-BE49-F238E27FC236}">
                      <a16:creationId xmlns:a16="http://schemas.microsoft.com/office/drawing/2014/main" id="{DEEE541C-6C19-564D-A777-85E6AD3D79B6}"/>
                    </a:ext>
                  </a:extLst>
                </p:cNvPr>
                <p:cNvSpPr txBox="1">
                  <a:spLocks noRot="1" noChangeAspect="1" noMove="1" noResize="1" noEditPoints="1" noAdjustHandles="1" noChangeArrowheads="1" noChangeShapeType="1" noTextEdit="1"/>
                </p:cNvSpPr>
                <p:nvPr/>
              </p:nvSpPr>
              <p:spPr>
                <a:xfrm>
                  <a:off x="9316003" y="3256620"/>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E00AB2CD-0F99-8343-B69B-CD7A0C46B635}"/>
                </a:ext>
              </a:extLst>
            </p:cNvPr>
            <p:cNvCxnSpPr>
              <a:cxnSpLocks/>
              <a:stCxn id="75" idx="6"/>
              <a:endCxn id="90" idx="1"/>
            </p:cNvCxnSpPr>
            <p:nvPr/>
          </p:nvCxnSpPr>
          <p:spPr>
            <a:xfrm>
              <a:off x="9048736" y="3531744"/>
              <a:ext cx="26726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9ECC5D2-A563-E74D-9BE5-E43864AEE1DB}"/>
                </a:ext>
              </a:extLst>
            </p:cNvPr>
            <p:cNvCxnSpPr>
              <a:cxnSpLocks/>
              <a:stCxn id="74" idx="6"/>
              <a:endCxn id="87" idx="1"/>
            </p:cNvCxnSpPr>
            <p:nvPr/>
          </p:nvCxnSpPr>
          <p:spPr>
            <a:xfrm>
              <a:off x="9028996" y="2921451"/>
              <a:ext cx="287007"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C33663D-B1B5-0347-B658-72346C64D7A5}"/>
                </a:ext>
              </a:extLst>
            </p:cNvPr>
            <p:cNvCxnSpPr>
              <a:cxnSpLocks/>
              <a:stCxn id="73" idx="6"/>
              <a:endCxn id="86" idx="1"/>
            </p:cNvCxnSpPr>
            <p:nvPr/>
          </p:nvCxnSpPr>
          <p:spPr>
            <a:xfrm>
              <a:off x="9025264" y="2314545"/>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33C27CA0-420B-BE43-9E44-CDA335DF8E8E}"/>
                    </a:ext>
                  </a:extLst>
                </p:cNvPr>
                <p:cNvSpPr/>
                <p:nvPr/>
              </p:nvSpPr>
              <p:spPr>
                <a:xfrm>
                  <a:off x="10082562" y="2981254"/>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73" name="Rectangle 172">
                  <a:extLst>
                    <a:ext uri="{FF2B5EF4-FFF2-40B4-BE49-F238E27FC236}">
                      <a16:creationId xmlns:a16="http://schemas.microsoft.com/office/drawing/2014/main" id="{045276E9-87FF-0043-8B98-7BB86C45AD86}"/>
                    </a:ext>
                  </a:extLst>
                </p:cNvPr>
                <p:cNvSpPr>
                  <a:spLocks noRot="1" noChangeAspect="1" noMove="1" noResize="1" noEditPoints="1" noAdjustHandles="1" noChangeArrowheads="1" noChangeShapeType="1" noTextEdit="1"/>
                </p:cNvSpPr>
                <p:nvPr/>
              </p:nvSpPr>
              <p:spPr>
                <a:xfrm>
                  <a:off x="10082562" y="2981254"/>
                  <a:ext cx="406009" cy="307777"/>
                </a:xfrm>
                <a:prstGeom prst="rect">
                  <a:avLst/>
                </a:prstGeom>
                <a:blipFill>
                  <a:blip r:embed="rId2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6B61723C-8063-4C41-937E-CEB467586A2C}"/>
                    </a:ext>
                  </a:extLst>
                </p:cNvPr>
                <p:cNvSpPr/>
                <p:nvPr/>
              </p:nvSpPr>
              <p:spPr>
                <a:xfrm>
                  <a:off x="11101459" y="2356284"/>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95" name="Rectangle 94">
                  <a:extLst>
                    <a:ext uri="{FF2B5EF4-FFF2-40B4-BE49-F238E27FC236}">
                      <a16:creationId xmlns:a16="http://schemas.microsoft.com/office/drawing/2014/main" id="{6B61723C-8063-4C41-937E-CEB467586A2C}"/>
                    </a:ext>
                  </a:extLst>
                </p:cNvPr>
                <p:cNvSpPr>
                  <a:spLocks noRot="1" noChangeAspect="1" noMove="1" noResize="1" noEditPoints="1" noAdjustHandles="1" noChangeArrowheads="1" noChangeShapeType="1" noTextEdit="1"/>
                </p:cNvSpPr>
                <p:nvPr/>
              </p:nvSpPr>
              <p:spPr>
                <a:xfrm>
                  <a:off x="11101459" y="2356284"/>
                  <a:ext cx="327333" cy="307777"/>
                </a:xfrm>
                <a:prstGeom prst="rect">
                  <a:avLst/>
                </a:prstGeom>
                <a:blipFill>
                  <a:blip r:embed="rId2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382A1822-3E02-6B45-A1C6-5AC3967F2651}"/>
                    </a:ext>
                  </a:extLst>
                </p:cNvPr>
                <p:cNvSpPr/>
                <p:nvPr/>
              </p:nvSpPr>
              <p:spPr>
                <a:xfrm>
                  <a:off x="10082562" y="3586122"/>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75" name="Rectangle 174">
                  <a:extLst>
                    <a:ext uri="{FF2B5EF4-FFF2-40B4-BE49-F238E27FC236}">
                      <a16:creationId xmlns:a16="http://schemas.microsoft.com/office/drawing/2014/main" id="{CD65333C-5041-F94B-A9D1-F818E40D36BC}"/>
                    </a:ext>
                  </a:extLst>
                </p:cNvPr>
                <p:cNvSpPr>
                  <a:spLocks noRot="1" noChangeAspect="1" noMove="1" noResize="1" noEditPoints="1" noAdjustHandles="1" noChangeArrowheads="1" noChangeShapeType="1" noTextEdit="1"/>
                </p:cNvSpPr>
                <p:nvPr/>
              </p:nvSpPr>
              <p:spPr>
                <a:xfrm>
                  <a:off x="10082562" y="3586122"/>
                  <a:ext cx="389466" cy="307777"/>
                </a:xfrm>
                <a:prstGeom prst="rect">
                  <a:avLst/>
                </a:prstGeom>
                <a:blipFill>
                  <a:blip r:embed="rId23"/>
                  <a:stretch>
                    <a:fillRect b="-38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BEE7D95D-1278-A141-99F0-B7DF93EED616}"/>
                    </a:ext>
                  </a:extLst>
                </p:cNvPr>
                <p:cNvSpPr txBox="1"/>
                <p:nvPr/>
              </p:nvSpPr>
              <p:spPr>
                <a:xfrm>
                  <a:off x="5927094" y="2123778"/>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176" name="TextBox 175">
                  <a:extLst>
                    <a:ext uri="{FF2B5EF4-FFF2-40B4-BE49-F238E27FC236}">
                      <a16:creationId xmlns:a16="http://schemas.microsoft.com/office/drawing/2014/main" id="{7B446354-D0E3-CE43-842C-25045DDE7823}"/>
                    </a:ext>
                  </a:extLst>
                </p:cNvPr>
                <p:cNvSpPr txBox="1">
                  <a:spLocks noRot="1" noChangeAspect="1" noMove="1" noResize="1" noEditPoints="1" noAdjustHandles="1" noChangeArrowheads="1" noChangeShapeType="1" noTextEdit="1"/>
                </p:cNvSpPr>
                <p:nvPr/>
              </p:nvSpPr>
              <p:spPr>
                <a:xfrm>
                  <a:off x="5927094" y="2123778"/>
                  <a:ext cx="1152000" cy="389513"/>
                </a:xfrm>
                <a:prstGeom prst="ellipse">
                  <a:avLst/>
                </a:prstGeom>
                <a:blipFill>
                  <a:blip r:embed="rId24"/>
                  <a:stretch>
                    <a:fillRect b="-6061"/>
                  </a:stretch>
                </a:blipFill>
                <a:ln>
                  <a:solidFill>
                    <a:schemeClr val="tx1"/>
                  </a:solidFill>
                </a:ln>
              </p:spPr>
              <p:txBody>
                <a:bodyPr/>
                <a:lstStyle/>
                <a:p>
                  <a:r>
                    <a:rPr lang="de-DE">
                      <a:noFill/>
                    </a:rPr>
                    <a:t> </a:t>
                  </a:r>
                </a:p>
              </p:txBody>
            </p:sp>
          </mc:Fallback>
        </mc:AlternateContent>
        <p:cxnSp>
          <p:nvCxnSpPr>
            <p:cNvPr id="98" name="Straight Connector 97">
              <a:extLst>
                <a:ext uri="{FF2B5EF4-FFF2-40B4-BE49-F238E27FC236}">
                  <a16:creationId xmlns:a16="http://schemas.microsoft.com/office/drawing/2014/main" id="{97A54164-ED7F-4F48-8771-A35741F2C667}"/>
                </a:ext>
              </a:extLst>
            </p:cNvPr>
            <p:cNvCxnSpPr>
              <a:cxnSpLocks/>
              <a:stCxn id="106" idx="6"/>
              <a:endCxn id="75" idx="2"/>
            </p:cNvCxnSpPr>
            <p:nvPr/>
          </p:nvCxnSpPr>
          <p:spPr>
            <a:xfrm>
              <a:off x="7201540" y="2925262"/>
              <a:ext cx="695196" cy="60648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3429518-B314-024C-97C5-C56640E8A45F}"/>
                </a:ext>
              </a:extLst>
            </p:cNvPr>
            <p:cNvCxnSpPr>
              <a:cxnSpLocks/>
              <a:stCxn id="107" idx="6"/>
              <a:endCxn id="75" idx="2"/>
            </p:cNvCxnSpPr>
            <p:nvPr/>
          </p:nvCxnSpPr>
          <p:spPr>
            <a:xfrm flipV="1">
              <a:off x="7432733" y="3531744"/>
              <a:ext cx="464003" cy="488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CB79997-BC73-E44B-82D6-AF4002021772}"/>
                </a:ext>
              </a:extLst>
            </p:cNvPr>
            <p:cNvCxnSpPr>
              <a:cxnSpLocks/>
              <a:stCxn id="97" idx="6"/>
              <a:endCxn id="73" idx="2"/>
            </p:cNvCxnSpPr>
            <p:nvPr/>
          </p:nvCxnSpPr>
          <p:spPr>
            <a:xfrm flipV="1">
              <a:off x="7079094" y="2314545"/>
              <a:ext cx="794170" cy="399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EDCE51C-0449-0344-9F6F-3D206C95855F}"/>
                </a:ext>
              </a:extLst>
            </p:cNvPr>
            <p:cNvCxnSpPr>
              <a:cxnSpLocks/>
              <a:stCxn id="102" idx="2"/>
              <a:endCxn id="75" idx="2"/>
            </p:cNvCxnSpPr>
            <p:nvPr/>
          </p:nvCxnSpPr>
          <p:spPr>
            <a:xfrm>
              <a:off x="7006259" y="1944482"/>
              <a:ext cx="890477" cy="158726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A07C7AF-C23D-7C41-A1AD-1B3D45EC8F62}"/>
                    </a:ext>
                  </a:extLst>
                </p:cNvPr>
                <p:cNvSpPr txBox="1"/>
                <p:nvPr/>
              </p:nvSpPr>
              <p:spPr>
                <a:xfrm>
                  <a:off x="6390978" y="1667483"/>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182" name="TextBox 181">
                  <a:extLst>
                    <a:ext uri="{FF2B5EF4-FFF2-40B4-BE49-F238E27FC236}">
                      <a16:creationId xmlns:a16="http://schemas.microsoft.com/office/drawing/2014/main" id="{9751DDA4-4889-1C48-BF19-BA68B4F309CD}"/>
                    </a:ext>
                  </a:extLst>
                </p:cNvPr>
                <p:cNvSpPr txBox="1">
                  <a:spLocks noRot="1" noChangeAspect="1" noMove="1" noResize="1" noEditPoints="1" noAdjustHandles="1" noChangeArrowheads="1" noChangeShapeType="1" noTextEdit="1"/>
                </p:cNvSpPr>
                <p:nvPr/>
              </p:nvSpPr>
              <p:spPr>
                <a:xfrm>
                  <a:off x="6390978" y="1667483"/>
                  <a:ext cx="1230561" cy="276999"/>
                </a:xfrm>
                <a:prstGeom prst="rect">
                  <a:avLst/>
                </a:prstGeom>
                <a:blipFill>
                  <a:blip r:embed="rId25"/>
                  <a:stretch>
                    <a:fillRect l="-5051" r="-4040" b="-25000"/>
                  </a:stretch>
                </a:blipFill>
                <a:ln>
                  <a:solidFill>
                    <a:schemeClr val="tx1"/>
                  </a:solidFill>
                </a:ln>
              </p:spPr>
              <p:txBody>
                <a:bodyPr/>
                <a:lstStyle/>
                <a:p>
                  <a:r>
                    <a:rPr lang="de-DE">
                      <a:noFill/>
                    </a:rPr>
                    <a:t> </a:t>
                  </a:r>
                </a:p>
              </p:txBody>
            </p:sp>
          </mc:Fallback>
        </mc:AlternateContent>
        <p:cxnSp>
          <p:nvCxnSpPr>
            <p:cNvPr id="103" name="Straight Connector 102">
              <a:extLst>
                <a:ext uri="{FF2B5EF4-FFF2-40B4-BE49-F238E27FC236}">
                  <a16:creationId xmlns:a16="http://schemas.microsoft.com/office/drawing/2014/main" id="{D20E1994-88B3-EA46-9E30-935A5E463C3D}"/>
                </a:ext>
              </a:extLst>
            </p:cNvPr>
            <p:cNvCxnSpPr>
              <a:cxnSpLocks/>
              <a:stCxn id="97" idx="6"/>
              <a:endCxn id="74" idx="2"/>
            </p:cNvCxnSpPr>
            <p:nvPr/>
          </p:nvCxnSpPr>
          <p:spPr>
            <a:xfrm>
              <a:off x="7079094" y="2318535"/>
              <a:ext cx="797902" cy="60291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686B2F7-23D9-7340-9F46-56D3B30D73CE}"/>
                </a:ext>
              </a:extLst>
            </p:cNvPr>
            <p:cNvCxnSpPr>
              <a:cxnSpLocks/>
              <a:stCxn id="102" idx="2"/>
              <a:endCxn id="74" idx="2"/>
            </p:cNvCxnSpPr>
            <p:nvPr/>
          </p:nvCxnSpPr>
          <p:spPr>
            <a:xfrm>
              <a:off x="7006259" y="1944482"/>
              <a:ext cx="870737" cy="9769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8932BA3-DCD2-2D49-8768-ED97B22AE8C6}"/>
                </a:ext>
              </a:extLst>
            </p:cNvPr>
            <p:cNvCxnSpPr>
              <a:cxnSpLocks/>
              <a:stCxn id="102" idx="2"/>
              <a:endCxn id="73" idx="2"/>
            </p:cNvCxnSpPr>
            <p:nvPr/>
          </p:nvCxnSpPr>
          <p:spPr>
            <a:xfrm>
              <a:off x="7006259" y="1944482"/>
              <a:ext cx="867005" cy="37006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65FAEA75-EBD1-A140-974D-78122E76D4DE}"/>
                    </a:ext>
                  </a:extLst>
                </p:cNvPr>
                <p:cNvSpPr txBox="1"/>
                <p:nvPr/>
              </p:nvSpPr>
              <p:spPr>
                <a:xfrm>
                  <a:off x="5809958" y="2730505"/>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86" name="TextBox 185">
                  <a:extLst>
                    <a:ext uri="{FF2B5EF4-FFF2-40B4-BE49-F238E27FC236}">
                      <a16:creationId xmlns:a16="http://schemas.microsoft.com/office/drawing/2014/main" id="{5709E198-5E43-BA48-9ED7-8E66A4E2ACFE}"/>
                    </a:ext>
                  </a:extLst>
                </p:cNvPr>
                <p:cNvSpPr txBox="1">
                  <a:spLocks noRot="1" noChangeAspect="1" noMove="1" noResize="1" noEditPoints="1" noAdjustHandles="1" noChangeArrowheads="1" noChangeShapeType="1" noTextEdit="1"/>
                </p:cNvSpPr>
                <p:nvPr/>
              </p:nvSpPr>
              <p:spPr>
                <a:xfrm>
                  <a:off x="5809958" y="2730505"/>
                  <a:ext cx="1391582" cy="389513"/>
                </a:xfrm>
                <a:prstGeom prst="ellipse">
                  <a:avLst/>
                </a:prstGeom>
                <a:blipFill>
                  <a:blip r:embed="rId26"/>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7B3E2FB5-053E-234F-BD1A-98A5C312341B}"/>
                    </a:ext>
                  </a:extLst>
                </p:cNvPr>
                <p:cNvSpPr txBox="1"/>
                <p:nvPr/>
              </p:nvSpPr>
              <p:spPr>
                <a:xfrm>
                  <a:off x="5578766" y="3341868"/>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87" name="TextBox 186">
                  <a:extLst>
                    <a:ext uri="{FF2B5EF4-FFF2-40B4-BE49-F238E27FC236}">
                      <a16:creationId xmlns:a16="http://schemas.microsoft.com/office/drawing/2014/main" id="{9C90A4A0-0974-1745-8A12-182A0307765F}"/>
                    </a:ext>
                  </a:extLst>
                </p:cNvPr>
                <p:cNvSpPr txBox="1">
                  <a:spLocks noRot="1" noChangeAspect="1" noMove="1" noResize="1" noEditPoints="1" noAdjustHandles="1" noChangeArrowheads="1" noChangeShapeType="1" noTextEdit="1"/>
                </p:cNvSpPr>
                <p:nvPr/>
              </p:nvSpPr>
              <p:spPr>
                <a:xfrm>
                  <a:off x="5578766" y="3341868"/>
                  <a:ext cx="1853967"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grpSp>
      <p:grpSp>
        <p:nvGrpSpPr>
          <p:cNvPr id="109" name="Group 108">
            <a:extLst>
              <a:ext uri="{FF2B5EF4-FFF2-40B4-BE49-F238E27FC236}">
                <a16:creationId xmlns:a16="http://schemas.microsoft.com/office/drawing/2014/main" id="{EE85B277-1CCD-CE49-A491-435D56451987}"/>
              </a:ext>
            </a:extLst>
          </p:cNvPr>
          <p:cNvGrpSpPr/>
          <p:nvPr/>
        </p:nvGrpSpPr>
        <p:grpSpPr>
          <a:xfrm>
            <a:off x="5625314" y="3820905"/>
            <a:ext cx="6212368" cy="2139384"/>
            <a:chOff x="5625314" y="3820905"/>
            <a:chExt cx="6212368" cy="2139384"/>
          </a:xfrm>
        </p:grpSpPr>
        <p:cxnSp>
          <p:nvCxnSpPr>
            <p:cNvPr id="110" name="Straight Connector 109">
              <a:extLst>
                <a:ext uri="{FF2B5EF4-FFF2-40B4-BE49-F238E27FC236}">
                  <a16:creationId xmlns:a16="http://schemas.microsoft.com/office/drawing/2014/main" id="{0A73D0C5-BF3B-7B48-AD41-4B0FDF6BE99E}"/>
                </a:ext>
              </a:extLst>
            </p:cNvPr>
            <p:cNvCxnSpPr>
              <a:cxnSpLocks/>
              <a:stCxn id="120" idx="3"/>
              <a:endCxn id="148" idx="2"/>
            </p:cNvCxnSpPr>
            <p:nvPr/>
          </p:nvCxnSpPr>
          <p:spPr>
            <a:xfrm flipV="1">
              <a:off x="10461685" y="5153892"/>
              <a:ext cx="114273" cy="53127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A481593-3A78-CC43-9BF8-DE4A95B74788}"/>
                    </a:ext>
                  </a:extLst>
                </p:cNvPr>
                <p:cNvSpPr txBox="1"/>
                <p:nvPr/>
              </p:nvSpPr>
              <p:spPr>
                <a:xfrm>
                  <a:off x="8032310"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m:t>
                        </m:r>
                      </m:oMath>
                    </m:oMathPara>
                  </a14:m>
                  <a:endParaRPr lang="de-DE" dirty="0">
                    <a:solidFill>
                      <a:schemeClr val="accent1"/>
                    </a:solidFill>
                  </a:endParaRPr>
                </a:p>
              </p:txBody>
            </p:sp>
          </mc:Choice>
          <mc:Fallback xmlns="">
            <p:sp>
              <p:nvSpPr>
                <p:cNvPr id="111" name="TextBox 110">
                  <a:extLst>
                    <a:ext uri="{FF2B5EF4-FFF2-40B4-BE49-F238E27FC236}">
                      <a16:creationId xmlns:a16="http://schemas.microsoft.com/office/drawing/2014/main" id="{3A481593-3A78-CC43-9BF8-DE4A95B74788}"/>
                    </a:ext>
                  </a:extLst>
                </p:cNvPr>
                <p:cNvSpPr txBox="1">
                  <a:spLocks noRot="1" noChangeAspect="1" noMove="1" noResize="1" noEditPoints="1" noAdjustHandles="1" noChangeArrowheads="1" noChangeShapeType="1" noTextEdit="1"/>
                </p:cNvSpPr>
                <p:nvPr/>
              </p:nvSpPr>
              <p:spPr>
                <a:xfrm>
                  <a:off x="8032310" y="4273210"/>
                  <a:ext cx="828000" cy="389513"/>
                </a:xfrm>
                <a:prstGeom prst="ellipse">
                  <a:avLst/>
                </a:prstGeom>
                <a:blipFill>
                  <a:blip r:embed="rId2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384C40F-7FC8-0843-86BE-E8C21A33DF18}"/>
                    </a:ext>
                  </a:extLst>
                </p:cNvPr>
                <p:cNvSpPr txBox="1"/>
                <p:nvPr/>
              </p:nvSpPr>
              <p:spPr>
                <a:xfrm>
                  <a:off x="8036042"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m:t>
                        </m:r>
                      </m:oMath>
                    </m:oMathPara>
                  </a14:m>
                  <a:endParaRPr lang="de-DE" dirty="0">
                    <a:solidFill>
                      <a:schemeClr val="accent1"/>
                    </a:solidFill>
                  </a:endParaRPr>
                </a:p>
              </p:txBody>
            </p:sp>
          </mc:Choice>
          <mc:Fallback xmlns="">
            <p:sp>
              <p:nvSpPr>
                <p:cNvPr id="112" name="TextBox 111">
                  <a:extLst>
                    <a:ext uri="{FF2B5EF4-FFF2-40B4-BE49-F238E27FC236}">
                      <a16:creationId xmlns:a16="http://schemas.microsoft.com/office/drawing/2014/main" id="{5384C40F-7FC8-0843-86BE-E8C21A33DF18}"/>
                    </a:ext>
                  </a:extLst>
                </p:cNvPr>
                <p:cNvSpPr txBox="1">
                  <a:spLocks noRot="1" noChangeAspect="1" noMove="1" noResize="1" noEditPoints="1" noAdjustHandles="1" noChangeArrowheads="1" noChangeShapeType="1" noTextEdit="1"/>
                </p:cNvSpPr>
                <p:nvPr/>
              </p:nvSpPr>
              <p:spPr>
                <a:xfrm>
                  <a:off x="8036042" y="4887136"/>
                  <a:ext cx="828000" cy="389513"/>
                </a:xfrm>
                <a:prstGeom prst="ellipse">
                  <a:avLst/>
                </a:prstGeom>
                <a:blipFill>
                  <a:blip r:embed="rId2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91A5E8D-09CF-EB4B-AF22-97ABAE0BF65A}"/>
                    </a:ext>
                  </a:extLst>
                </p:cNvPr>
                <p:cNvSpPr txBox="1"/>
                <p:nvPr/>
              </p:nvSpPr>
              <p:spPr>
                <a:xfrm>
                  <a:off x="8055782"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m:t>
                        </m:r>
                      </m:oMath>
                    </m:oMathPara>
                  </a14:m>
                  <a:endParaRPr lang="de-DE" dirty="0">
                    <a:solidFill>
                      <a:schemeClr val="accent1"/>
                    </a:solidFill>
                  </a:endParaRPr>
                </a:p>
              </p:txBody>
            </p:sp>
          </mc:Choice>
          <mc:Fallback xmlns="">
            <p:sp>
              <p:nvSpPr>
                <p:cNvPr id="113" name="TextBox 112">
                  <a:extLst>
                    <a:ext uri="{FF2B5EF4-FFF2-40B4-BE49-F238E27FC236}">
                      <a16:creationId xmlns:a16="http://schemas.microsoft.com/office/drawing/2014/main" id="{391A5E8D-09CF-EB4B-AF22-97ABAE0BF65A}"/>
                    </a:ext>
                  </a:extLst>
                </p:cNvPr>
                <p:cNvSpPr txBox="1">
                  <a:spLocks noRot="1" noChangeAspect="1" noMove="1" noResize="1" noEditPoints="1" noAdjustHandles="1" noChangeArrowheads="1" noChangeShapeType="1" noTextEdit="1"/>
                </p:cNvSpPr>
                <p:nvPr/>
              </p:nvSpPr>
              <p:spPr>
                <a:xfrm>
                  <a:off x="8055782" y="5490409"/>
                  <a:ext cx="828000" cy="389513"/>
                </a:xfrm>
                <a:prstGeom prst="ellipse">
                  <a:avLst/>
                </a:prstGeom>
                <a:blipFill>
                  <a:blip r:embed="rId3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D44BAB28-829F-9449-8930-B3FC65C9920E}"/>
                    </a:ext>
                  </a:extLst>
                </p:cNvPr>
                <p:cNvSpPr txBox="1"/>
                <p:nvPr/>
              </p:nvSpPr>
              <p:spPr>
                <a:xfrm>
                  <a:off x="10685682"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114" name="TextBox 113">
                  <a:extLst>
                    <a:ext uri="{FF2B5EF4-FFF2-40B4-BE49-F238E27FC236}">
                      <a16:creationId xmlns:a16="http://schemas.microsoft.com/office/drawing/2014/main" id="{D44BAB28-829F-9449-8930-B3FC65C9920E}"/>
                    </a:ext>
                  </a:extLst>
                </p:cNvPr>
                <p:cNvSpPr txBox="1">
                  <a:spLocks noRot="1" noChangeAspect="1" noMove="1" noResize="1" noEditPoints="1" noAdjustHandles="1" noChangeArrowheads="1" noChangeShapeType="1" noTextEdit="1"/>
                </p:cNvSpPr>
                <p:nvPr/>
              </p:nvSpPr>
              <p:spPr>
                <a:xfrm>
                  <a:off x="10685682" y="4806769"/>
                  <a:ext cx="1152000" cy="550247"/>
                </a:xfrm>
                <a:prstGeom prst="diamond">
                  <a:avLst/>
                </a:prstGeom>
                <a:blipFill>
                  <a:blip r:embed="rId31"/>
                  <a:stretch>
                    <a:fillRect/>
                  </a:stretch>
                </a:blipFill>
                <a:ln>
                  <a:solidFill>
                    <a:schemeClr val="tx1"/>
                  </a:solidFill>
                </a:ln>
              </p:spPr>
              <p:txBody>
                <a:bodyPr/>
                <a:lstStyle/>
                <a:p>
                  <a:r>
                    <a:rPr lang="de-DE">
                      <a:noFill/>
                    </a:rPr>
                    <a:t> </a:t>
                  </a:r>
                </a:p>
              </p:txBody>
            </p:sp>
          </mc:Fallback>
        </mc:AlternateContent>
        <p:cxnSp>
          <p:nvCxnSpPr>
            <p:cNvPr id="115" name="Straight Connector 114">
              <a:extLst>
                <a:ext uri="{FF2B5EF4-FFF2-40B4-BE49-F238E27FC236}">
                  <a16:creationId xmlns:a16="http://schemas.microsoft.com/office/drawing/2014/main" id="{3552E3E2-2F2E-4B45-959B-139AAFD3B869}"/>
                </a:ext>
              </a:extLst>
            </p:cNvPr>
            <p:cNvCxnSpPr>
              <a:cxnSpLocks/>
              <a:stCxn id="119" idx="3"/>
              <a:endCxn id="148" idx="1"/>
            </p:cNvCxnSpPr>
            <p:nvPr/>
          </p:nvCxnSpPr>
          <p:spPr>
            <a:xfrm flipV="1">
              <a:off x="10461685" y="5081892"/>
              <a:ext cx="42273"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1144B2C-FF5E-174B-ADE5-9CD37C060464}"/>
                </a:ext>
              </a:extLst>
            </p:cNvPr>
            <p:cNvCxnSpPr>
              <a:cxnSpLocks/>
              <a:stCxn id="118" idx="3"/>
              <a:endCxn id="148" idx="0"/>
            </p:cNvCxnSpPr>
            <p:nvPr/>
          </p:nvCxnSpPr>
          <p:spPr>
            <a:xfrm>
              <a:off x="10461685" y="4467967"/>
              <a:ext cx="114273" cy="541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4209C7D1-06F8-9844-884C-1D1F50F18EDD}"/>
                    </a:ext>
                  </a:extLst>
                </p:cNvPr>
                <p:cNvSpPr/>
                <p:nvPr/>
              </p:nvSpPr>
              <p:spPr>
                <a:xfrm>
                  <a:off x="9073313" y="4119321"/>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𝐷</m:t>
                            </m:r>
                          </m:sub>
                        </m:sSub>
                      </m:oMath>
                    </m:oMathPara>
                  </a14:m>
                  <a:endParaRPr lang="de-DE" sz="1400" dirty="0"/>
                </a:p>
              </p:txBody>
            </p:sp>
          </mc:Choice>
          <mc:Fallback xmlns="">
            <p:sp>
              <p:nvSpPr>
                <p:cNvPr id="117" name="Rectangle 116">
                  <a:extLst>
                    <a:ext uri="{FF2B5EF4-FFF2-40B4-BE49-F238E27FC236}">
                      <a16:creationId xmlns:a16="http://schemas.microsoft.com/office/drawing/2014/main" id="{4209C7D1-06F8-9844-884C-1D1F50F18EDD}"/>
                    </a:ext>
                  </a:extLst>
                </p:cNvPr>
                <p:cNvSpPr>
                  <a:spLocks noRot="1" noChangeAspect="1" noMove="1" noResize="1" noEditPoints="1" noAdjustHandles="1" noChangeArrowheads="1" noChangeShapeType="1" noTextEdit="1"/>
                </p:cNvSpPr>
                <p:nvPr/>
              </p:nvSpPr>
              <p:spPr>
                <a:xfrm>
                  <a:off x="9073313" y="4119321"/>
                  <a:ext cx="406009" cy="307777"/>
                </a:xfrm>
                <a:prstGeom prst="rect">
                  <a:avLst/>
                </a:prstGeom>
                <a:blipFill>
                  <a:blip r:embed="rId32"/>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AADBC92-DCBF-6740-95A7-FBCC839A7963}"/>
                    </a:ext>
                  </a:extLst>
                </p:cNvPr>
                <p:cNvSpPr txBox="1"/>
                <p:nvPr/>
              </p:nvSpPr>
              <p:spPr>
                <a:xfrm>
                  <a:off x="9309685" y="4192843"/>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𝐷</m:t>
                            </m:r>
                          </m:sub>
                        </m:sSub>
                      </m:oMath>
                    </m:oMathPara>
                  </a14:m>
                  <a:endParaRPr lang="de-DE" dirty="0">
                    <a:solidFill>
                      <a:schemeClr val="tx1"/>
                    </a:solidFill>
                  </a:endParaRPr>
                </a:p>
              </p:txBody>
            </p:sp>
          </mc:Choice>
          <mc:Fallback xmlns="">
            <p:sp>
              <p:nvSpPr>
                <p:cNvPr id="118" name="TextBox 117">
                  <a:extLst>
                    <a:ext uri="{FF2B5EF4-FFF2-40B4-BE49-F238E27FC236}">
                      <a16:creationId xmlns:a16="http://schemas.microsoft.com/office/drawing/2014/main" id="{3AADBC92-DCBF-6740-95A7-FBCC839A7963}"/>
                    </a:ext>
                  </a:extLst>
                </p:cNvPr>
                <p:cNvSpPr txBox="1">
                  <a:spLocks noRot="1" noChangeAspect="1" noMove="1" noResize="1" noEditPoints="1" noAdjustHandles="1" noChangeArrowheads="1" noChangeShapeType="1" noTextEdit="1"/>
                </p:cNvSpPr>
                <p:nvPr/>
              </p:nvSpPr>
              <p:spPr>
                <a:xfrm>
                  <a:off x="9309685" y="4192843"/>
                  <a:ext cx="1152000" cy="550247"/>
                </a:xfrm>
                <a:prstGeom prst="diamond">
                  <a:avLst/>
                </a:prstGeom>
                <a:blipFill>
                  <a:blip r:embed="rId3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0470419-2BE4-4848-8192-AFE72E264C9B}"/>
                    </a:ext>
                  </a:extLst>
                </p:cNvPr>
                <p:cNvSpPr txBox="1"/>
                <p:nvPr/>
              </p:nvSpPr>
              <p:spPr>
                <a:xfrm>
                  <a:off x="9309685" y="4806769"/>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𝑁</m:t>
                            </m:r>
                          </m:sub>
                        </m:sSub>
                      </m:oMath>
                    </m:oMathPara>
                  </a14:m>
                  <a:endParaRPr lang="de-DE" dirty="0">
                    <a:solidFill>
                      <a:schemeClr val="tx1"/>
                    </a:solidFill>
                  </a:endParaRPr>
                </a:p>
              </p:txBody>
            </p:sp>
          </mc:Choice>
          <mc:Fallback xmlns="">
            <p:sp>
              <p:nvSpPr>
                <p:cNvPr id="119" name="TextBox 118">
                  <a:extLst>
                    <a:ext uri="{FF2B5EF4-FFF2-40B4-BE49-F238E27FC236}">
                      <a16:creationId xmlns:a16="http://schemas.microsoft.com/office/drawing/2014/main" id="{E0470419-2BE4-4848-8192-AFE72E264C9B}"/>
                    </a:ext>
                  </a:extLst>
                </p:cNvPr>
                <p:cNvSpPr txBox="1">
                  <a:spLocks noRot="1" noChangeAspect="1" noMove="1" noResize="1" noEditPoints="1" noAdjustHandles="1" noChangeArrowheads="1" noChangeShapeType="1" noTextEdit="1"/>
                </p:cNvSpPr>
                <p:nvPr/>
              </p:nvSpPr>
              <p:spPr>
                <a:xfrm>
                  <a:off x="9309685" y="4806769"/>
                  <a:ext cx="1152000" cy="550247"/>
                </a:xfrm>
                <a:prstGeom prst="diamond">
                  <a:avLst/>
                </a:prstGeom>
                <a:blipFill>
                  <a:blip r:embed="rId3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8F484100-E44C-1243-B515-01BB4DBCEA5D}"/>
                    </a:ext>
                  </a:extLst>
                </p:cNvPr>
                <p:cNvSpPr txBox="1"/>
                <p:nvPr/>
              </p:nvSpPr>
              <p:spPr>
                <a:xfrm>
                  <a:off x="9309685" y="5410042"/>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𝑈</m:t>
                            </m:r>
                          </m:e>
                          <m:sub>
                            <m:r>
                              <a:rPr lang="de-DE" b="0" i="1" smtClean="0">
                                <a:solidFill>
                                  <a:schemeClr val="tx1"/>
                                </a:solidFill>
                                <a:latin typeface="Cambria Math" panose="02040503050406030204" pitchFamily="18" charset="0"/>
                              </a:rPr>
                              <m:t>𝐶</m:t>
                            </m:r>
                          </m:sub>
                        </m:sSub>
                      </m:oMath>
                    </m:oMathPara>
                  </a14:m>
                  <a:endParaRPr lang="de-DE" dirty="0">
                    <a:solidFill>
                      <a:schemeClr val="tx1"/>
                    </a:solidFill>
                  </a:endParaRPr>
                </a:p>
              </p:txBody>
            </p:sp>
          </mc:Choice>
          <mc:Fallback xmlns="">
            <p:sp>
              <p:nvSpPr>
                <p:cNvPr id="120" name="TextBox 119">
                  <a:extLst>
                    <a:ext uri="{FF2B5EF4-FFF2-40B4-BE49-F238E27FC236}">
                      <a16:creationId xmlns:a16="http://schemas.microsoft.com/office/drawing/2014/main" id="{8F484100-E44C-1243-B515-01BB4DBCEA5D}"/>
                    </a:ext>
                  </a:extLst>
                </p:cNvPr>
                <p:cNvSpPr txBox="1">
                  <a:spLocks noRot="1" noChangeAspect="1" noMove="1" noResize="1" noEditPoints="1" noAdjustHandles="1" noChangeArrowheads="1" noChangeShapeType="1" noTextEdit="1"/>
                </p:cNvSpPr>
                <p:nvPr/>
              </p:nvSpPr>
              <p:spPr>
                <a:xfrm>
                  <a:off x="9309685" y="5410042"/>
                  <a:ext cx="1152000" cy="550247"/>
                </a:xfrm>
                <a:prstGeom prst="diamond">
                  <a:avLst/>
                </a:prstGeom>
                <a:blipFill>
                  <a:blip r:embed="rId35"/>
                  <a:stretch>
                    <a:fillRect/>
                  </a:stretch>
                </a:blipFill>
                <a:ln>
                  <a:solidFill>
                    <a:schemeClr val="tx1"/>
                  </a:solidFill>
                </a:ln>
              </p:spPr>
              <p:txBody>
                <a:bodyPr/>
                <a:lstStyle/>
                <a:p>
                  <a:r>
                    <a:rPr lang="de-DE">
                      <a:noFill/>
                    </a:rPr>
                    <a:t> </a:t>
                  </a:r>
                </a:p>
              </p:txBody>
            </p:sp>
          </mc:Fallback>
        </mc:AlternateContent>
        <p:cxnSp>
          <p:nvCxnSpPr>
            <p:cNvPr id="121" name="Straight Connector 120">
              <a:extLst>
                <a:ext uri="{FF2B5EF4-FFF2-40B4-BE49-F238E27FC236}">
                  <a16:creationId xmlns:a16="http://schemas.microsoft.com/office/drawing/2014/main" id="{1E61E5AE-4543-0E41-BEEC-E5B006B106B5}"/>
                </a:ext>
              </a:extLst>
            </p:cNvPr>
            <p:cNvCxnSpPr>
              <a:cxnSpLocks/>
              <a:stCxn id="113" idx="6"/>
              <a:endCxn id="145" idx="1"/>
            </p:cNvCxnSpPr>
            <p:nvPr/>
          </p:nvCxnSpPr>
          <p:spPr>
            <a:xfrm flipV="1">
              <a:off x="8883782" y="5685165"/>
              <a:ext cx="14882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990A5FE-33B4-5D43-8B3E-BBD0725113FF}"/>
                </a:ext>
              </a:extLst>
            </p:cNvPr>
            <p:cNvCxnSpPr>
              <a:cxnSpLocks/>
              <a:stCxn id="112" idx="6"/>
              <a:endCxn id="146" idx="1"/>
            </p:cNvCxnSpPr>
            <p:nvPr/>
          </p:nvCxnSpPr>
          <p:spPr>
            <a:xfrm flipV="1">
              <a:off x="8864042" y="5081892"/>
              <a:ext cx="15627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26330A1-46FF-6B42-9202-A7A17E535E3D}"/>
                </a:ext>
              </a:extLst>
            </p:cNvPr>
            <p:cNvCxnSpPr>
              <a:cxnSpLocks/>
              <a:stCxn id="111" idx="6"/>
              <a:endCxn id="147" idx="1"/>
            </p:cNvCxnSpPr>
            <p:nvPr/>
          </p:nvCxnSpPr>
          <p:spPr>
            <a:xfrm flipV="1">
              <a:off x="8860310" y="4467966"/>
              <a:ext cx="160009"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1A32A770-9EAD-DD43-827A-1CFB2F455D3B}"/>
                    </a:ext>
                  </a:extLst>
                </p:cNvPr>
                <p:cNvSpPr/>
                <p:nvPr/>
              </p:nvSpPr>
              <p:spPr>
                <a:xfrm>
                  <a:off x="9073313" y="4729370"/>
                  <a:ext cx="4060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𝑁</m:t>
                            </m:r>
                          </m:sub>
                        </m:sSub>
                      </m:oMath>
                    </m:oMathPara>
                  </a14:m>
                  <a:endParaRPr lang="de-DE" sz="1400" dirty="0"/>
                </a:p>
              </p:txBody>
            </p:sp>
          </mc:Choice>
          <mc:Fallback xmlns="">
            <p:sp>
              <p:nvSpPr>
                <p:cNvPr id="124" name="Rectangle 123">
                  <a:extLst>
                    <a:ext uri="{FF2B5EF4-FFF2-40B4-BE49-F238E27FC236}">
                      <a16:creationId xmlns:a16="http://schemas.microsoft.com/office/drawing/2014/main" id="{1A32A770-9EAD-DD43-827A-1CFB2F455D3B}"/>
                    </a:ext>
                  </a:extLst>
                </p:cNvPr>
                <p:cNvSpPr>
                  <a:spLocks noRot="1" noChangeAspect="1" noMove="1" noResize="1" noEditPoints="1" noAdjustHandles="1" noChangeArrowheads="1" noChangeShapeType="1" noTextEdit="1"/>
                </p:cNvSpPr>
                <p:nvPr/>
              </p:nvSpPr>
              <p:spPr>
                <a:xfrm>
                  <a:off x="9073313" y="4729370"/>
                  <a:ext cx="406009" cy="307777"/>
                </a:xfrm>
                <a:prstGeom prst="rect">
                  <a:avLst/>
                </a:prstGeom>
                <a:blipFill>
                  <a:blip r:embed="rId36"/>
                  <a:stretch>
                    <a:fillRect b="-4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0DFF0AFE-01CB-2D42-9FE3-54D448C1E299}"/>
                    </a:ext>
                  </a:extLst>
                </p:cNvPr>
                <p:cNvSpPr/>
                <p:nvPr/>
              </p:nvSpPr>
              <p:spPr>
                <a:xfrm>
                  <a:off x="10573683" y="4681742"/>
                  <a:ext cx="32733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25" name="Rectangle 124">
                  <a:extLst>
                    <a:ext uri="{FF2B5EF4-FFF2-40B4-BE49-F238E27FC236}">
                      <a16:creationId xmlns:a16="http://schemas.microsoft.com/office/drawing/2014/main" id="{0DFF0AFE-01CB-2D42-9FE3-54D448C1E299}"/>
                    </a:ext>
                  </a:extLst>
                </p:cNvPr>
                <p:cNvSpPr>
                  <a:spLocks noRot="1" noChangeAspect="1" noMove="1" noResize="1" noEditPoints="1" noAdjustHandles="1" noChangeArrowheads="1" noChangeShapeType="1" noTextEdit="1"/>
                </p:cNvSpPr>
                <p:nvPr/>
              </p:nvSpPr>
              <p:spPr>
                <a:xfrm>
                  <a:off x="10573683" y="4681742"/>
                  <a:ext cx="327333" cy="307777"/>
                </a:xfrm>
                <a:prstGeom prst="rect">
                  <a:avLst/>
                </a:prstGeom>
                <a:blipFill>
                  <a:blip r:embed="rId3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F42FC533-0046-4C41-9A15-E6D15C209A6F}"/>
                    </a:ext>
                  </a:extLst>
                </p:cNvPr>
                <p:cNvSpPr/>
                <p:nvPr/>
              </p:nvSpPr>
              <p:spPr>
                <a:xfrm>
                  <a:off x="9073313" y="5334238"/>
                  <a:ext cx="38946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𝐶</m:t>
                            </m:r>
                          </m:sub>
                        </m:sSub>
                      </m:oMath>
                    </m:oMathPara>
                  </a14:m>
                  <a:endParaRPr lang="de-DE" sz="1400" dirty="0"/>
                </a:p>
              </p:txBody>
            </p:sp>
          </mc:Choice>
          <mc:Fallback xmlns="">
            <p:sp>
              <p:nvSpPr>
                <p:cNvPr id="126" name="Rectangle 125">
                  <a:extLst>
                    <a:ext uri="{FF2B5EF4-FFF2-40B4-BE49-F238E27FC236}">
                      <a16:creationId xmlns:a16="http://schemas.microsoft.com/office/drawing/2014/main" id="{F42FC533-0046-4C41-9A15-E6D15C209A6F}"/>
                    </a:ext>
                  </a:extLst>
                </p:cNvPr>
                <p:cNvSpPr>
                  <a:spLocks noRot="1" noChangeAspect="1" noMove="1" noResize="1" noEditPoints="1" noAdjustHandles="1" noChangeArrowheads="1" noChangeShapeType="1" noTextEdit="1"/>
                </p:cNvSpPr>
                <p:nvPr/>
              </p:nvSpPr>
              <p:spPr>
                <a:xfrm>
                  <a:off x="9073313" y="5334238"/>
                  <a:ext cx="389466" cy="307777"/>
                </a:xfrm>
                <a:prstGeom prst="rect">
                  <a:avLst/>
                </a:prstGeom>
                <a:blipFill>
                  <a:blip r:embed="rId38"/>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8C5F9936-4F44-1645-A1F2-470952C194F5}"/>
                    </a:ext>
                  </a:extLst>
                </p:cNvPr>
                <p:cNvSpPr txBox="1"/>
                <p:nvPr/>
              </p:nvSpPr>
              <p:spPr>
                <a:xfrm>
                  <a:off x="6053804" y="4273210"/>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m:t>
                        </m:r>
                      </m:oMath>
                    </m:oMathPara>
                  </a14:m>
                  <a:endParaRPr lang="de-DE" dirty="0"/>
                </a:p>
              </p:txBody>
            </p:sp>
          </mc:Choice>
          <mc:Fallback xmlns="">
            <p:sp>
              <p:nvSpPr>
                <p:cNvPr id="127" name="TextBox 126">
                  <a:extLst>
                    <a:ext uri="{FF2B5EF4-FFF2-40B4-BE49-F238E27FC236}">
                      <a16:creationId xmlns:a16="http://schemas.microsoft.com/office/drawing/2014/main" id="{8C5F9936-4F44-1645-A1F2-470952C194F5}"/>
                    </a:ext>
                  </a:extLst>
                </p:cNvPr>
                <p:cNvSpPr txBox="1">
                  <a:spLocks noRot="1" noChangeAspect="1" noMove="1" noResize="1" noEditPoints="1" noAdjustHandles="1" noChangeArrowheads="1" noChangeShapeType="1" noTextEdit="1"/>
                </p:cNvSpPr>
                <p:nvPr/>
              </p:nvSpPr>
              <p:spPr>
                <a:xfrm>
                  <a:off x="6053804" y="4273210"/>
                  <a:ext cx="828000" cy="389513"/>
                </a:xfrm>
                <a:prstGeom prst="ellipse">
                  <a:avLst/>
                </a:prstGeom>
                <a:blipFill>
                  <a:blip r:embed="rId39"/>
                  <a:stretch>
                    <a:fillRect/>
                  </a:stretch>
                </a:blipFill>
                <a:ln>
                  <a:solidFill>
                    <a:schemeClr val="tx1"/>
                  </a:solidFill>
                </a:ln>
              </p:spPr>
              <p:txBody>
                <a:bodyPr/>
                <a:lstStyle/>
                <a:p>
                  <a:r>
                    <a:rPr lang="de-DE">
                      <a:noFill/>
                    </a:rPr>
                    <a:t> </a:t>
                  </a:r>
                </a:p>
              </p:txBody>
            </p:sp>
          </mc:Fallback>
        </mc:AlternateContent>
        <p:cxnSp>
          <p:nvCxnSpPr>
            <p:cNvPr id="128" name="Straight Connector 127">
              <a:extLst>
                <a:ext uri="{FF2B5EF4-FFF2-40B4-BE49-F238E27FC236}">
                  <a16:creationId xmlns:a16="http://schemas.microsoft.com/office/drawing/2014/main" id="{43EBEC2E-D411-3748-B417-976678AFFF18}"/>
                </a:ext>
              </a:extLst>
            </p:cNvPr>
            <p:cNvCxnSpPr>
              <a:cxnSpLocks/>
              <a:stCxn id="136" idx="6"/>
              <a:endCxn id="138" idx="1"/>
            </p:cNvCxnSpPr>
            <p:nvPr/>
          </p:nvCxnSpPr>
          <p:spPr>
            <a:xfrm>
              <a:off x="6881804" y="5081893"/>
              <a:ext cx="696150" cy="60327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F05D3A7-C583-E049-865C-645ABDA36026}"/>
                </a:ext>
              </a:extLst>
            </p:cNvPr>
            <p:cNvCxnSpPr>
              <a:cxnSpLocks/>
              <a:stCxn id="137" idx="6"/>
              <a:endCxn id="138" idx="1"/>
            </p:cNvCxnSpPr>
            <p:nvPr/>
          </p:nvCxnSpPr>
          <p:spPr>
            <a:xfrm flipV="1">
              <a:off x="6881804" y="5685165"/>
              <a:ext cx="69615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68317E-FDDC-F246-8DC4-B12CB2006348}"/>
                </a:ext>
              </a:extLst>
            </p:cNvPr>
            <p:cNvCxnSpPr>
              <a:cxnSpLocks/>
              <a:stCxn id="127" idx="6"/>
              <a:endCxn id="140" idx="1"/>
            </p:cNvCxnSpPr>
            <p:nvPr/>
          </p:nvCxnSpPr>
          <p:spPr>
            <a:xfrm flipV="1">
              <a:off x="6881804" y="4467966"/>
              <a:ext cx="693231"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5F0ED77-0BDB-1F40-BE9B-4A8B15B1714A}"/>
                </a:ext>
              </a:extLst>
            </p:cNvPr>
            <p:cNvCxnSpPr>
              <a:cxnSpLocks/>
              <a:stCxn id="132" idx="2"/>
              <a:endCxn id="138" idx="0"/>
            </p:cNvCxnSpPr>
            <p:nvPr/>
          </p:nvCxnSpPr>
          <p:spPr>
            <a:xfrm>
              <a:off x="6798660" y="4097904"/>
              <a:ext cx="851294" cy="151526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CECFA7D0-08C8-B84E-95F2-7592F8BD10C3}"/>
                    </a:ext>
                  </a:extLst>
                </p:cNvPr>
                <p:cNvSpPr txBox="1"/>
                <p:nvPr/>
              </p:nvSpPr>
              <p:spPr>
                <a:xfrm>
                  <a:off x="6384660" y="3820905"/>
                  <a:ext cx="828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m:t>
                        </m:r>
                      </m:oMath>
                    </m:oMathPara>
                  </a14:m>
                  <a:endParaRPr lang="de-DE" dirty="0"/>
                </a:p>
              </p:txBody>
            </p:sp>
          </mc:Choice>
          <mc:Fallback xmlns="">
            <p:sp>
              <p:nvSpPr>
                <p:cNvPr id="132" name="TextBox 131">
                  <a:extLst>
                    <a:ext uri="{FF2B5EF4-FFF2-40B4-BE49-F238E27FC236}">
                      <a16:creationId xmlns:a16="http://schemas.microsoft.com/office/drawing/2014/main" id="{CECFA7D0-08C8-B84E-95F2-7592F8BD10C3}"/>
                    </a:ext>
                  </a:extLst>
                </p:cNvPr>
                <p:cNvSpPr txBox="1">
                  <a:spLocks noRot="1" noChangeAspect="1" noMove="1" noResize="1" noEditPoints="1" noAdjustHandles="1" noChangeArrowheads="1" noChangeShapeType="1" noTextEdit="1"/>
                </p:cNvSpPr>
                <p:nvPr/>
              </p:nvSpPr>
              <p:spPr>
                <a:xfrm>
                  <a:off x="6384660" y="3820905"/>
                  <a:ext cx="828000" cy="276999"/>
                </a:xfrm>
                <a:prstGeom prst="rect">
                  <a:avLst/>
                </a:prstGeom>
                <a:blipFill>
                  <a:blip r:embed="rId40"/>
                  <a:stretch>
                    <a:fillRect/>
                  </a:stretch>
                </a:blipFill>
                <a:ln>
                  <a:solidFill>
                    <a:schemeClr val="tx1"/>
                  </a:solidFill>
                </a:ln>
              </p:spPr>
              <p:txBody>
                <a:bodyPr/>
                <a:lstStyle/>
                <a:p>
                  <a:r>
                    <a:rPr lang="de-DE">
                      <a:noFill/>
                    </a:rPr>
                    <a:t> </a:t>
                  </a:r>
                </a:p>
              </p:txBody>
            </p:sp>
          </mc:Fallback>
        </mc:AlternateContent>
        <p:cxnSp>
          <p:nvCxnSpPr>
            <p:cNvPr id="133" name="Straight Connector 132">
              <a:extLst>
                <a:ext uri="{FF2B5EF4-FFF2-40B4-BE49-F238E27FC236}">
                  <a16:creationId xmlns:a16="http://schemas.microsoft.com/office/drawing/2014/main" id="{5D1492FC-B335-BB4E-B5AB-82547B5E02F2}"/>
                </a:ext>
              </a:extLst>
            </p:cNvPr>
            <p:cNvCxnSpPr>
              <a:cxnSpLocks/>
              <a:stCxn id="127" idx="6"/>
              <a:endCxn id="139" idx="1"/>
            </p:cNvCxnSpPr>
            <p:nvPr/>
          </p:nvCxnSpPr>
          <p:spPr>
            <a:xfrm>
              <a:off x="6881804" y="4467967"/>
              <a:ext cx="693231" cy="6139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84CDEF6-57B9-4B4F-B765-DDC3890B0F44}"/>
                </a:ext>
              </a:extLst>
            </p:cNvPr>
            <p:cNvCxnSpPr>
              <a:cxnSpLocks/>
              <a:stCxn id="132" idx="2"/>
              <a:endCxn id="139" idx="0"/>
            </p:cNvCxnSpPr>
            <p:nvPr/>
          </p:nvCxnSpPr>
          <p:spPr>
            <a:xfrm>
              <a:off x="6798660" y="4097904"/>
              <a:ext cx="848375" cy="9119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193C9E1-BB67-ED46-94DE-F1EBC581EA78}"/>
                </a:ext>
              </a:extLst>
            </p:cNvPr>
            <p:cNvCxnSpPr>
              <a:cxnSpLocks/>
              <a:stCxn id="132" idx="2"/>
              <a:endCxn id="140" idx="0"/>
            </p:cNvCxnSpPr>
            <p:nvPr/>
          </p:nvCxnSpPr>
          <p:spPr>
            <a:xfrm>
              <a:off x="6798660" y="4097904"/>
              <a:ext cx="848375" cy="29806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9B6A0F4B-68BE-6744-99AC-749244524C99}"/>
                    </a:ext>
                  </a:extLst>
                </p:cNvPr>
                <p:cNvSpPr txBox="1"/>
                <p:nvPr/>
              </p:nvSpPr>
              <p:spPr>
                <a:xfrm>
                  <a:off x="6053804" y="4887136"/>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m:t>
                        </m:r>
                      </m:oMath>
                    </m:oMathPara>
                  </a14:m>
                  <a:endParaRPr lang="de-DE" dirty="0"/>
                </a:p>
              </p:txBody>
            </p:sp>
          </mc:Choice>
          <mc:Fallback xmlns="">
            <p:sp>
              <p:nvSpPr>
                <p:cNvPr id="136" name="TextBox 135">
                  <a:extLst>
                    <a:ext uri="{FF2B5EF4-FFF2-40B4-BE49-F238E27FC236}">
                      <a16:creationId xmlns:a16="http://schemas.microsoft.com/office/drawing/2014/main" id="{9B6A0F4B-68BE-6744-99AC-749244524C99}"/>
                    </a:ext>
                  </a:extLst>
                </p:cNvPr>
                <p:cNvSpPr txBox="1">
                  <a:spLocks noRot="1" noChangeAspect="1" noMove="1" noResize="1" noEditPoints="1" noAdjustHandles="1" noChangeArrowheads="1" noChangeShapeType="1" noTextEdit="1"/>
                </p:cNvSpPr>
                <p:nvPr/>
              </p:nvSpPr>
              <p:spPr>
                <a:xfrm>
                  <a:off x="6053804" y="4887136"/>
                  <a:ext cx="828000" cy="389513"/>
                </a:xfrm>
                <a:prstGeom prst="ellipse">
                  <a:avLst/>
                </a:prstGeom>
                <a:blipFill>
                  <a:blip r:embed="rId4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EE4EF399-56B3-6440-8064-9593575590EB}"/>
                    </a:ext>
                  </a:extLst>
                </p:cNvPr>
                <p:cNvSpPr txBox="1"/>
                <p:nvPr/>
              </p:nvSpPr>
              <p:spPr>
                <a:xfrm>
                  <a:off x="6053804" y="5490409"/>
                  <a:ext cx="828000" cy="389513"/>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𝐶𝑛</m:t>
                        </m:r>
                      </m:oMath>
                    </m:oMathPara>
                  </a14:m>
                  <a:endParaRPr lang="de-DE" dirty="0">
                    <a:solidFill>
                      <a:schemeClr val="accent1"/>
                    </a:solidFill>
                  </a:endParaRPr>
                </a:p>
              </p:txBody>
            </p:sp>
          </mc:Choice>
          <mc:Fallback xmlns="">
            <p:sp>
              <p:nvSpPr>
                <p:cNvPr id="137" name="TextBox 136">
                  <a:extLst>
                    <a:ext uri="{FF2B5EF4-FFF2-40B4-BE49-F238E27FC236}">
                      <a16:creationId xmlns:a16="http://schemas.microsoft.com/office/drawing/2014/main" id="{EE4EF399-56B3-6440-8064-9593575590EB}"/>
                    </a:ext>
                  </a:extLst>
                </p:cNvPr>
                <p:cNvSpPr txBox="1">
                  <a:spLocks noRot="1" noChangeAspect="1" noMove="1" noResize="1" noEditPoints="1" noAdjustHandles="1" noChangeArrowheads="1" noChangeShapeType="1" noTextEdit="1"/>
                </p:cNvSpPr>
                <p:nvPr/>
              </p:nvSpPr>
              <p:spPr>
                <a:xfrm>
                  <a:off x="6053804" y="5490409"/>
                  <a:ext cx="828000" cy="389513"/>
                </a:xfrm>
                <a:prstGeom prst="ellipse">
                  <a:avLst/>
                </a:prstGeom>
                <a:blipFill>
                  <a:blip r:embed="rId42"/>
                  <a:stretch>
                    <a:fillRect/>
                  </a:stretch>
                </a:blipFill>
                <a:ln>
                  <a:solidFill>
                    <a:schemeClr val="tx1"/>
                  </a:solidFill>
                </a:ln>
              </p:spPr>
              <p:txBody>
                <a:bodyPr/>
                <a:lstStyle/>
                <a:p>
                  <a:r>
                    <a:rPr lang="de-DE">
                      <a:noFill/>
                    </a:rPr>
                    <a:t> </a:t>
                  </a:r>
                </a:p>
              </p:txBody>
            </p:sp>
          </mc:Fallback>
        </mc:AlternateContent>
        <p:sp>
          <p:nvSpPr>
            <p:cNvPr id="138" name="Rectangle 137">
              <a:extLst>
                <a:ext uri="{FF2B5EF4-FFF2-40B4-BE49-F238E27FC236}">
                  <a16:creationId xmlns:a16="http://schemas.microsoft.com/office/drawing/2014/main" id="{A75AF4D8-5D01-E54D-A64B-AFA0AD5FAAE1}"/>
                </a:ext>
              </a:extLst>
            </p:cNvPr>
            <p:cNvSpPr/>
            <p:nvPr/>
          </p:nvSpPr>
          <p:spPr>
            <a:xfrm>
              <a:off x="757795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9" name="Rectangle 138">
              <a:extLst>
                <a:ext uri="{FF2B5EF4-FFF2-40B4-BE49-F238E27FC236}">
                  <a16:creationId xmlns:a16="http://schemas.microsoft.com/office/drawing/2014/main" id="{DC270879-8743-4943-A0A3-C80EF658EA6C}"/>
                </a:ext>
              </a:extLst>
            </p:cNvPr>
            <p:cNvSpPr/>
            <p:nvPr/>
          </p:nvSpPr>
          <p:spPr>
            <a:xfrm>
              <a:off x="7575035"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0" name="Rectangle 139">
              <a:extLst>
                <a:ext uri="{FF2B5EF4-FFF2-40B4-BE49-F238E27FC236}">
                  <a16:creationId xmlns:a16="http://schemas.microsoft.com/office/drawing/2014/main" id="{4AC9C555-AE00-8E45-B6D7-9DDB46CFB4DA}"/>
                </a:ext>
              </a:extLst>
            </p:cNvPr>
            <p:cNvSpPr/>
            <p:nvPr/>
          </p:nvSpPr>
          <p:spPr>
            <a:xfrm>
              <a:off x="7575035"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2" name="Rectangle 141">
              <a:extLst>
                <a:ext uri="{FF2B5EF4-FFF2-40B4-BE49-F238E27FC236}">
                  <a16:creationId xmlns:a16="http://schemas.microsoft.com/office/drawing/2014/main" id="{B74687BB-04F4-794B-9E7C-958C34A39D95}"/>
                </a:ext>
              </a:extLst>
            </p:cNvPr>
            <p:cNvSpPr/>
            <p:nvPr/>
          </p:nvSpPr>
          <p:spPr>
            <a:xfrm>
              <a:off x="5631634"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3" name="Rectangle 142">
              <a:extLst>
                <a:ext uri="{FF2B5EF4-FFF2-40B4-BE49-F238E27FC236}">
                  <a16:creationId xmlns:a16="http://schemas.microsoft.com/office/drawing/2014/main" id="{C2EC6268-7A17-164F-A6D7-3575766E2810}"/>
                </a:ext>
              </a:extLst>
            </p:cNvPr>
            <p:cNvSpPr/>
            <p:nvPr/>
          </p:nvSpPr>
          <p:spPr>
            <a:xfrm>
              <a:off x="5625314"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Rectangle 143">
              <a:extLst>
                <a:ext uri="{FF2B5EF4-FFF2-40B4-BE49-F238E27FC236}">
                  <a16:creationId xmlns:a16="http://schemas.microsoft.com/office/drawing/2014/main" id="{99F3F56B-A649-2645-AE82-011E2508D985}"/>
                </a:ext>
              </a:extLst>
            </p:cNvPr>
            <p:cNvSpPr/>
            <p:nvPr/>
          </p:nvSpPr>
          <p:spPr>
            <a:xfrm>
              <a:off x="5625314"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5" name="Rectangle 144">
              <a:extLst>
                <a:ext uri="{FF2B5EF4-FFF2-40B4-BE49-F238E27FC236}">
                  <a16:creationId xmlns:a16="http://schemas.microsoft.com/office/drawing/2014/main" id="{8D6848EB-AB90-3D4D-BCD1-A91845469D75}"/>
                </a:ext>
              </a:extLst>
            </p:cNvPr>
            <p:cNvSpPr/>
            <p:nvPr/>
          </p:nvSpPr>
          <p:spPr>
            <a:xfrm>
              <a:off x="9032611" y="561316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Rectangle 145">
              <a:extLst>
                <a:ext uri="{FF2B5EF4-FFF2-40B4-BE49-F238E27FC236}">
                  <a16:creationId xmlns:a16="http://schemas.microsoft.com/office/drawing/2014/main" id="{CE5B06E1-2BF5-7C4B-840B-91962CB60362}"/>
                </a:ext>
              </a:extLst>
            </p:cNvPr>
            <p:cNvSpPr/>
            <p:nvPr/>
          </p:nvSpPr>
          <p:spPr>
            <a:xfrm>
              <a:off x="9020319"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Rectangle 146">
              <a:extLst>
                <a:ext uri="{FF2B5EF4-FFF2-40B4-BE49-F238E27FC236}">
                  <a16:creationId xmlns:a16="http://schemas.microsoft.com/office/drawing/2014/main" id="{14268759-BF5A-B54B-AFAA-CD6E56A1EB6A}"/>
                </a:ext>
              </a:extLst>
            </p:cNvPr>
            <p:cNvSpPr/>
            <p:nvPr/>
          </p:nvSpPr>
          <p:spPr>
            <a:xfrm>
              <a:off x="9020319" y="43959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8" name="Rectangle 147">
              <a:extLst>
                <a:ext uri="{FF2B5EF4-FFF2-40B4-BE49-F238E27FC236}">
                  <a16:creationId xmlns:a16="http://schemas.microsoft.com/office/drawing/2014/main" id="{A7A18221-3A21-704D-BF25-4A12E3FC99E5}"/>
                </a:ext>
              </a:extLst>
            </p:cNvPr>
            <p:cNvSpPr/>
            <p:nvPr/>
          </p:nvSpPr>
          <p:spPr>
            <a:xfrm>
              <a:off x="10503958" y="500989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9" name="Straight Connector 148">
              <a:extLst>
                <a:ext uri="{FF2B5EF4-FFF2-40B4-BE49-F238E27FC236}">
                  <a16:creationId xmlns:a16="http://schemas.microsoft.com/office/drawing/2014/main" id="{8A30E3C1-CE0C-EE47-B240-B037B2106669}"/>
                </a:ext>
              </a:extLst>
            </p:cNvPr>
            <p:cNvCxnSpPr>
              <a:cxnSpLocks/>
              <a:stCxn id="111" idx="2"/>
              <a:endCxn id="140" idx="3"/>
            </p:cNvCxnSpPr>
            <p:nvPr/>
          </p:nvCxnSpPr>
          <p:spPr>
            <a:xfrm flipH="1" flipV="1">
              <a:off x="7719035" y="4467966"/>
              <a:ext cx="313275"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E5C26B2-4857-6140-AB3C-8B5CA7BBE408}"/>
                </a:ext>
              </a:extLst>
            </p:cNvPr>
            <p:cNvCxnSpPr>
              <a:cxnSpLocks/>
              <a:stCxn id="127" idx="2"/>
              <a:endCxn id="144" idx="3"/>
            </p:cNvCxnSpPr>
            <p:nvPr/>
          </p:nvCxnSpPr>
          <p:spPr>
            <a:xfrm flipH="1" flipV="1">
              <a:off x="5769314" y="4467966"/>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5F69A02-B54F-D442-81A2-4726DE4B525A}"/>
                </a:ext>
              </a:extLst>
            </p:cNvPr>
            <p:cNvCxnSpPr>
              <a:cxnSpLocks/>
              <a:stCxn id="136" idx="2"/>
              <a:endCxn id="143" idx="3"/>
            </p:cNvCxnSpPr>
            <p:nvPr/>
          </p:nvCxnSpPr>
          <p:spPr>
            <a:xfrm flipH="1" flipV="1">
              <a:off x="5769314" y="5081892"/>
              <a:ext cx="28449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68ADB10-6A23-5646-972D-F96E67EEA68C}"/>
                </a:ext>
              </a:extLst>
            </p:cNvPr>
            <p:cNvCxnSpPr>
              <a:cxnSpLocks/>
              <a:stCxn id="137" idx="2"/>
              <a:endCxn id="142" idx="3"/>
            </p:cNvCxnSpPr>
            <p:nvPr/>
          </p:nvCxnSpPr>
          <p:spPr>
            <a:xfrm flipH="1" flipV="1">
              <a:off x="5775634" y="5685165"/>
              <a:ext cx="278170"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1B0F900-782C-0743-A059-4094FE16CFF3}"/>
                </a:ext>
              </a:extLst>
            </p:cNvPr>
            <p:cNvCxnSpPr>
              <a:cxnSpLocks/>
              <a:stCxn id="112" idx="2"/>
              <a:endCxn id="139" idx="3"/>
            </p:cNvCxnSpPr>
            <p:nvPr/>
          </p:nvCxnSpPr>
          <p:spPr>
            <a:xfrm flipH="1" flipV="1">
              <a:off x="7719035" y="5081892"/>
              <a:ext cx="317007"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1BD6DE3-713E-C940-9CBC-8C9604C1B712}"/>
                </a:ext>
              </a:extLst>
            </p:cNvPr>
            <p:cNvCxnSpPr>
              <a:cxnSpLocks/>
              <a:stCxn id="113" idx="2"/>
              <a:endCxn id="138" idx="3"/>
            </p:cNvCxnSpPr>
            <p:nvPr/>
          </p:nvCxnSpPr>
          <p:spPr>
            <a:xfrm flipH="1" flipV="1">
              <a:off x="7721954" y="5685165"/>
              <a:ext cx="333828"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C3533DC-927B-2347-8608-C1323C91C50B}"/>
                </a:ext>
              </a:extLst>
            </p:cNvPr>
            <p:cNvCxnSpPr>
              <a:cxnSpLocks/>
              <a:stCxn id="118" idx="1"/>
              <a:endCxn id="147" idx="3"/>
            </p:cNvCxnSpPr>
            <p:nvPr/>
          </p:nvCxnSpPr>
          <p:spPr>
            <a:xfrm flipH="1" flipV="1">
              <a:off x="9164319" y="4467966"/>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EC8F03-425C-C74D-A5ED-12DA3A971C31}"/>
                </a:ext>
              </a:extLst>
            </p:cNvPr>
            <p:cNvCxnSpPr>
              <a:cxnSpLocks/>
              <a:stCxn id="119" idx="1"/>
              <a:endCxn id="146" idx="3"/>
            </p:cNvCxnSpPr>
            <p:nvPr/>
          </p:nvCxnSpPr>
          <p:spPr>
            <a:xfrm flipH="1" flipV="1">
              <a:off x="9164319" y="5081892"/>
              <a:ext cx="145366"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7F15910-24D4-3B4A-883C-2D3AB54F59FC}"/>
                </a:ext>
              </a:extLst>
            </p:cNvPr>
            <p:cNvCxnSpPr>
              <a:cxnSpLocks/>
              <a:stCxn id="114" idx="1"/>
              <a:endCxn id="148" idx="3"/>
            </p:cNvCxnSpPr>
            <p:nvPr/>
          </p:nvCxnSpPr>
          <p:spPr>
            <a:xfrm flipH="1" flipV="1">
              <a:off x="10647958" y="5081892"/>
              <a:ext cx="3772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F0691A5-D49A-8C46-BF86-CF8E16C42875}"/>
                </a:ext>
              </a:extLst>
            </p:cNvPr>
            <p:cNvCxnSpPr>
              <a:cxnSpLocks/>
              <a:stCxn id="120" idx="1"/>
              <a:endCxn id="145" idx="3"/>
            </p:cNvCxnSpPr>
            <p:nvPr/>
          </p:nvCxnSpPr>
          <p:spPr>
            <a:xfrm flipH="1" flipV="1">
              <a:off x="9176611" y="5685165"/>
              <a:ext cx="133074"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5F5AC882-68BA-5F4F-944D-C8A207817837}"/>
                    </a:ext>
                  </a:extLst>
                </p:cNvPr>
                <p:cNvSpPr/>
                <p:nvPr/>
              </p:nvSpPr>
              <p:spPr>
                <a:xfrm>
                  <a:off x="5697314" y="40812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𝑇</m:t>
                            </m:r>
                          </m:e>
                        </m:d>
                      </m:oMath>
                    </m:oMathPara>
                  </a14:m>
                  <a:endParaRPr lang="de-DE" sz="1400" dirty="0"/>
                </a:p>
              </p:txBody>
            </p:sp>
          </mc:Choice>
          <mc:Fallback xmlns="">
            <p:sp>
              <p:nvSpPr>
                <p:cNvPr id="159" name="Rectangle 158">
                  <a:extLst>
                    <a:ext uri="{FF2B5EF4-FFF2-40B4-BE49-F238E27FC236}">
                      <a16:creationId xmlns:a16="http://schemas.microsoft.com/office/drawing/2014/main" id="{5F5AC882-68BA-5F4F-944D-C8A207817837}"/>
                    </a:ext>
                  </a:extLst>
                </p:cNvPr>
                <p:cNvSpPr>
                  <a:spLocks noRot="1" noChangeAspect="1" noMove="1" noResize="1" noEditPoints="1" noAdjustHandles="1" noChangeArrowheads="1" noChangeShapeType="1" noTextEdit="1"/>
                </p:cNvSpPr>
                <p:nvPr/>
              </p:nvSpPr>
              <p:spPr>
                <a:xfrm>
                  <a:off x="5697314" y="4081250"/>
                  <a:ext cx="600100" cy="307777"/>
                </a:xfrm>
                <a:prstGeom prst="rect">
                  <a:avLst/>
                </a:prstGeom>
                <a:blipFill>
                  <a:blip r:embed="rId4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741A31EA-729E-9E4D-98BC-775D56153429}"/>
                    </a:ext>
                  </a:extLst>
                </p:cNvPr>
                <p:cNvSpPr/>
                <p:nvPr/>
              </p:nvSpPr>
              <p:spPr>
                <a:xfrm>
                  <a:off x="5697851" y="4690450"/>
                  <a:ext cx="60010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𝐿</m:t>
                            </m:r>
                          </m:e>
                        </m:d>
                      </m:oMath>
                    </m:oMathPara>
                  </a14:m>
                  <a:endParaRPr lang="de-DE" sz="1400" dirty="0"/>
                </a:p>
              </p:txBody>
            </p:sp>
          </mc:Choice>
          <mc:Fallback xmlns="">
            <p:sp>
              <p:nvSpPr>
                <p:cNvPr id="160" name="Rectangle 159">
                  <a:extLst>
                    <a:ext uri="{FF2B5EF4-FFF2-40B4-BE49-F238E27FC236}">
                      <a16:creationId xmlns:a16="http://schemas.microsoft.com/office/drawing/2014/main" id="{741A31EA-729E-9E4D-98BC-775D56153429}"/>
                    </a:ext>
                  </a:extLst>
                </p:cNvPr>
                <p:cNvSpPr>
                  <a:spLocks noRot="1" noChangeAspect="1" noMove="1" noResize="1" noEditPoints="1" noAdjustHandles="1" noChangeArrowheads="1" noChangeShapeType="1" noTextEdit="1"/>
                </p:cNvSpPr>
                <p:nvPr/>
              </p:nvSpPr>
              <p:spPr>
                <a:xfrm>
                  <a:off x="5697851" y="4690450"/>
                  <a:ext cx="600100" cy="307777"/>
                </a:xfrm>
                <a:prstGeom prst="rect">
                  <a:avLst/>
                </a:prstGeom>
                <a:blipFill>
                  <a:blip r:embed="rId4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9C2859E1-63E3-F94A-AA0A-C4E3E62C4BA1}"/>
                    </a:ext>
                  </a:extLst>
                </p:cNvPr>
                <p:cNvSpPr/>
                <p:nvPr/>
              </p:nvSpPr>
              <p:spPr>
                <a:xfrm>
                  <a:off x="5649415" y="5265248"/>
                  <a:ext cx="70179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𝐶𝑛</m:t>
                            </m:r>
                          </m:e>
                        </m:d>
                      </m:oMath>
                    </m:oMathPara>
                  </a14:m>
                  <a:endParaRPr lang="de-DE" sz="1400" dirty="0"/>
                </a:p>
              </p:txBody>
            </p:sp>
          </mc:Choice>
          <mc:Fallback xmlns="">
            <p:sp>
              <p:nvSpPr>
                <p:cNvPr id="161" name="Rectangle 160">
                  <a:extLst>
                    <a:ext uri="{FF2B5EF4-FFF2-40B4-BE49-F238E27FC236}">
                      <a16:creationId xmlns:a16="http://schemas.microsoft.com/office/drawing/2014/main" id="{9C2859E1-63E3-F94A-AA0A-C4E3E62C4BA1}"/>
                    </a:ext>
                  </a:extLst>
                </p:cNvPr>
                <p:cNvSpPr>
                  <a:spLocks noRot="1" noChangeAspect="1" noMove="1" noResize="1" noEditPoints="1" noAdjustHandles="1" noChangeArrowheads="1" noChangeShapeType="1" noTextEdit="1"/>
                </p:cNvSpPr>
                <p:nvPr/>
              </p:nvSpPr>
              <p:spPr>
                <a:xfrm>
                  <a:off x="5649415" y="5265248"/>
                  <a:ext cx="701795" cy="307777"/>
                </a:xfrm>
                <a:prstGeom prst="rect">
                  <a:avLst/>
                </a:prstGeom>
                <a:blipFill>
                  <a:blip r:embed="rId4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C037ACCF-84F3-C340-85A7-D5556374669D}"/>
                    </a:ext>
                  </a:extLst>
                </p:cNvPr>
                <p:cNvSpPr/>
                <p:nvPr/>
              </p:nvSpPr>
              <p:spPr>
                <a:xfrm>
                  <a:off x="7468848" y="4017774"/>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𝐷</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162" name="Rectangle 161">
                  <a:extLst>
                    <a:ext uri="{FF2B5EF4-FFF2-40B4-BE49-F238E27FC236}">
                      <a16:creationId xmlns:a16="http://schemas.microsoft.com/office/drawing/2014/main" id="{C037ACCF-84F3-C340-85A7-D5556374669D}"/>
                    </a:ext>
                  </a:extLst>
                </p:cNvPr>
                <p:cNvSpPr>
                  <a:spLocks noRot="1" noChangeAspect="1" noMove="1" noResize="1" noEditPoints="1" noAdjustHandles="1" noChangeArrowheads="1" noChangeShapeType="1" noTextEdit="1"/>
                </p:cNvSpPr>
                <p:nvPr/>
              </p:nvSpPr>
              <p:spPr>
                <a:xfrm>
                  <a:off x="7468848" y="4017774"/>
                  <a:ext cx="969561" cy="307777"/>
                </a:xfrm>
                <a:prstGeom prst="rect">
                  <a:avLst/>
                </a:prstGeom>
                <a:blipFill>
                  <a:blip r:embed="rId4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739C6605-A28B-404D-BA90-EE7BE51D83CD}"/>
                    </a:ext>
                  </a:extLst>
                </p:cNvPr>
                <p:cNvSpPr/>
                <p:nvPr/>
              </p:nvSpPr>
              <p:spPr>
                <a:xfrm>
                  <a:off x="7468849" y="4621707"/>
                  <a:ext cx="96956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𝑁</m:t>
                            </m:r>
                          </m:e>
                          <m:e>
                            <m:r>
                              <a:rPr lang="de-DE" sz="1400" b="0" i="1" smtClean="0">
                                <a:latin typeface="Cambria Math" panose="02040503050406030204" pitchFamily="18" charset="0"/>
                              </a:rPr>
                              <m:t>𝑇</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163" name="Rectangle 162">
                  <a:extLst>
                    <a:ext uri="{FF2B5EF4-FFF2-40B4-BE49-F238E27FC236}">
                      <a16:creationId xmlns:a16="http://schemas.microsoft.com/office/drawing/2014/main" id="{739C6605-A28B-404D-BA90-EE7BE51D83CD}"/>
                    </a:ext>
                  </a:extLst>
                </p:cNvPr>
                <p:cNvSpPr>
                  <a:spLocks noRot="1" noChangeAspect="1" noMove="1" noResize="1" noEditPoints="1" noAdjustHandles="1" noChangeArrowheads="1" noChangeShapeType="1" noTextEdit="1"/>
                </p:cNvSpPr>
                <p:nvPr/>
              </p:nvSpPr>
              <p:spPr>
                <a:xfrm>
                  <a:off x="7468849" y="4621707"/>
                  <a:ext cx="969561" cy="307777"/>
                </a:xfrm>
                <a:prstGeom prst="rect">
                  <a:avLst/>
                </a:prstGeom>
                <a:blipFill>
                  <a:blip r:embed="rId4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4" name="Rectangle 163">
                  <a:extLst>
                    <a:ext uri="{FF2B5EF4-FFF2-40B4-BE49-F238E27FC236}">
                      <a16:creationId xmlns:a16="http://schemas.microsoft.com/office/drawing/2014/main" id="{EC687FBA-C12F-CE48-9D62-F84562073F73}"/>
                    </a:ext>
                  </a:extLst>
                </p:cNvPr>
                <p:cNvSpPr/>
                <p:nvPr/>
              </p:nvSpPr>
              <p:spPr>
                <a:xfrm>
                  <a:off x="7468847" y="5256153"/>
                  <a:ext cx="122289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m:t>
                            </m:r>
                          </m:e>
                          <m:e>
                            <m:r>
                              <a:rPr lang="de-DE" sz="1400" b="0" i="1" smtClean="0">
                                <a:latin typeface="Cambria Math" panose="02040503050406030204" pitchFamily="18" charset="0"/>
                              </a:rPr>
                              <m:t>𝐿</m:t>
                            </m:r>
                            <m:r>
                              <a:rPr lang="de-DE" sz="1400" b="0" i="1" smtClean="0">
                                <a:latin typeface="Cambria Math" panose="02040503050406030204" pitchFamily="18" charset="0"/>
                              </a:rPr>
                              <m:t>,</m:t>
                            </m:r>
                            <m:r>
                              <a:rPr lang="de-DE" sz="1400" b="0" i="1" smtClean="0">
                                <a:latin typeface="Cambria Math" panose="02040503050406030204" pitchFamily="18" charset="0"/>
                              </a:rPr>
                              <m:t>𝐶𝑛</m:t>
                            </m:r>
                            <m:r>
                              <a:rPr lang="de-DE" sz="1400" b="0" i="1" smtClean="0">
                                <a:latin typeface="Cambria Math" panose="02040503050406030204" pitchFamily="18" charset="0"/>
                              </a:rPr>
                              <m:t>,</m:t>
                            </m:r>
                            <m:r>
                              <a:rPr lang="de-DE" sz="1400" b="0" i="1" smtClean="0">
                                <a:latin typeface="Cambria Math" panose="02040503050406030204" pitchFamily="18" charset="0"/>
                              </a:rPr>
                              <m:t>𝐴</m:t>
                            </m:r>
                          </m:e>
                        </m:d>
                      </m:oMath>
                    </m:oMathPara>
                  </a14:m>
                  <a:endParaRPr lang="de-DE" sz="1400" dirty="0"/>
                </a:p>
              </p:txBody>
            </p:sp>
          </mc:Choice>
          <mc:Fallback xmlns="">
            <p:sp>
              <p:nvSpPr>
                <p:cNvPr id="164" name="Rectangle 163">
                  <a:extLst>
                    <a:ext uri="{FF2B5EF4-FFF2-40B4-BE49-F238E27FC236}">
                      <a16:creationId xmlns:a16="http://schemas.microsoft.com/office/drawing/2014/main" id="{EC687FBA-C12F-CE48-9D62-F84562073F73}"/>
                    </a:ext>
                  </a:extLst>
                </p:cNvPr>
                <p:cNvSpPr>
                  <a:spLocks noRot="1" noChangeAspect="1" noMove="1" noResize="1" noEditPoints="1" noAdjustHandles="1" noChangeArrowheads="1" noChangeShapeType="1" noTextEdit="1"/>
                </p:cNvSpPr>
                <p:nvPr/>
              </p:nvSpPr>
              <p:spPr>
                <a:xfrm>
                  <a:off x="7468847" y="5256153"/>
                  <a:ext cx="1222899" cy="307777"/>
                </a:xfrm>
                <a:prstGeom prst="rect">
                  <a:avLst/>
                </a:prstGeom>
                <a:blipFill>
                  <a:blip r:embed="rId48"/>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2168922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2B9FACF-E3E1-C74B-9CFA-EE91C5898E7C}"/>
                  </a:ext>
                </a:extLst>
              </p:cNvPr>
              <p:cNvSpPr txBox="1"/>
              <p:nvPr/>
            </p:nvSpPr>
            <p:spPr>
              <a:xfrm>
                <a:off x="10688301" y="37520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𝑈𝑡𝑖𝑙</m:t>
                      </m:r>
                    </m:oMath>
                  </m:oMathPara>
                </a14:m>
                <a:endParaRPr lang="de-DE" dirty="0">
                  <a:solidFill>
                    <a:schemeClr val="tx1"/>
                  </a:solidFill>
                </a:endParaRPr>
              </a:p>
            </p:txBody>
          </p:sp>
        </mc:Choice>
        <mc:Fallback xmlns="">
          <p:sp>
            <p:nvSpPr>
              <p:cNvPr id="68" name="TextBox 67">
                <a:extLst>
                  <a:ext uri="{FF2B5EF4-FFF2-40B4-BE49-F238E27FC236}">
                    <a16:creationId xmlns:a16="http://schemas.microsoft.com/office/drawing/2014/main" id="{A2B9FACF-E3E1-C74B-9CFA-EE91C5898E7C}"/>
                  </a:ext>
                </a:extLst>
              </p:cNvPr>
              <p:cNvSpPr txBox="1">
                <a:spLocks noRot="1" noChangeAspect="1" noMove="1" noResize="1" noEditPoints="1" noAdjustHandles="1" noChangeArrowheads="1" noChangeShapeType="1" noTextEdit="1"/>
              </p:cNvSpPr>
              <p:nvPr/>
            </p:nvSpPr>
            <p:spPr>
              <a:xfrm>
                <a:off x="10688301" y="3752064"/>
                <a:ext cx="1152000" cy="550247"/>
              </a:xfrm>
              <a:prstGeom prst="diamond">
                <a:avLst/>
              </a:prstGeom>
              <a:blipFill>
                <a:blip r:embed="rId2"/>
                <a:stretch>
                  <a:fillRect/>
                </a:stretch>
              </a:blipFill>
              <a:ln>
                <a:solidFill>
                  <a:schemeClr val="tx1"/>
                </a:solidFill>
              </a:ln>
            </p:spPr>
            <p:txBody>
              <a:bodyPr/>
              <a:lstStyle/>
              <a:p>
                <a:r>
                  <a:rPr lang="de-DE">
                    <a:noFill/>
                  </a:rPr>
                  <a:t> </a:t>
                </a:r>
              </a:p>
            </p:txBody>
          </p:sp>
        </mc:Fallback>
      </mc:AlternateContent>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Additive Kombinationsfunktion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359998" y="1665066"/>
                <a:ext cx="6091200" cy="4240848"/>
              </a:xfrm>
            </p:spPr>
            <p:txBody>
              <a:bodyPr>
                <a:noAutofit/>
              </a:bodyPr>
              <a:lstStyle/>
              <a:p>
                <a:r>
                  <a:rPr lang="de-DE" dirty="0"/>
                  <a:t>Additive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br>
                  <a:rPr lang="de-DE" dirty="0"/>
                </a:br>
                <a:r>
                  <a:rPr lang="de-DE" dirty="0"/>
                  <a:t>setzt </a:t>
                </a:r>
                <a:r>
                  <a:rPr lang="de-DE" i="1" dirty="0"/>
                  <a:t>präferentielle Unabhängigkeit</a:t>
                </a:r>
                <a:r>
                  <a:rPr lang="de-DE" dirty="0"/>
                  <a:t> </a:t>
                </a:r>
                <a:br>
                  <a:rPr lang="de-DE" dirty="0"/>
                </a:br>
                <a:r>
                  <a:rPr lang="de-DE" dirty="0"/>
                  <a:t>zwischen den Attributen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𝑅</m:t>
                        </m:r>
                      </m:e>
                      <m:sub>
                        <m:r>
                          <a:rPr lang="de-DE" i="1">
                            <a:latin typeface="Cambria Math" panose="02040503050406030204" pitchFamily="18" charset="0"/>
                          </a:rPr>
                          <m:t>𝑢</m:t>
                        </m:r>
                      </m:sub>
                    </m:sSub>
                  </m:oMath>
                </a14:m>
                <a:r>
                  <a:rPr lang="de-DE" dirty="0"/>
                  <a:t> voraus</a:t>
                </a:r>
              </a:p>
              <a:p>
                <a:pPr lvl="1"/>
                <a:r>
                  <a:rPr lang="de-DE" dirty="0"/>
                  <a:t>Falls nur zwischen Untermengen </a:t>
                </a:r>
                <a:br>
                  <a:rPr lang="de-DE" dirty="0"/>
                </a:br>
                <a:r>
                  <a:rPr lang="de-DE" dirty="0"/>
                  <a:t>(größer 1) gegeben,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oMath>
                </a14:m>
                <a:r>
                  <a:rPr lang="de-DE" dirty="0"/>
                  <a:t> über Menge </a:t>
                </a:r>
                <a:br>
                  <a:rPr lang="de-DE" dirty="0"/>
                </a:br>
                <a:r>
                  <a:rPr lang="de-DE" dirty="0"/>
                  <a:t>von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sSub>
                          <m:sSubPr>
                            <m:ctrlPr>
                              <a:rPr lang="de-DE" b="0" i="1" smtClean="0">
                                <a:latin typeface="Cambria Math" panose="02040503050406030204" pitchFamily="18" charset="0"/>
                              </a:rPr>
                            </m:ctrlPr>
                          </m:sSubPr>
                          <m:e>
                            <m:r>
                              <a:rPr lang="de-DE" i="1">
                                <a:latin typeface="Cambria Math" panose="02040503050406030204" pitchFamily="18" charset="0"/>
                              </a:rPr>
                              <m:t>𝑢</m:t>
                            </m:r>
                          </m:e>
                          <m:sub>
                            <m:r>
                              <a:rPr lang="de-DE" b="0" i="1" smtClean="0">
                                <a:latin typeface="Cambria Math" panose="02040503050406030204" pitchFamily="18" charset="0"/>
                              </a:rPr>
                              <m:t>1</m:t>
                            </m:r>
                          </m:sub>
                        </m:sSub>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de-DE" b="0" i="1" smtClean="0">
                                <a:latin typeface="Cambria Math" panose="02040503050406030204" pitchFamily="18" charset="0"/>
                              </a:rPr>
                              <m:t>𝑘</m:t>
                            </m:r>
                          </m:sub>
                        </m:sSub>
                      </m:sub>
                    </m:sSub>
                  </m:oMath>
                </a14:m>
                <a:r>
                  <a:rPr lang="de-DE" dirty="0"/>
                  <a:t> möglich mit </a:t>
                </a:r>
                <a:br>
                  <a:rPr lang="de-DE" dirty="0"/>
                </a:br>
                <a:r>
                  <a:rPr lang="de-DE" dirty="0"/>
                  <a:t>anschließender Kombination über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endParaRPr lang="de-DE" dirty="0"/>
              </a:p>
              <a:p>
                <a:pPr lvl="2"/>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𝑢</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𝑢</m:t>
                        </m:r>
                      </m:sub>
                    </m:sSub>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a:latin typeface="Cambria Math" panose="02040503050406030204" pitchFamily="18" charset="0"/>
                                  </a:rPr>
                                  <m:t>1</m:t>
                                </m:r>
                              </m:sub>
                            </m:sSub>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𝑅</m:t>
                            </m:r>
                          </m:e>
                          <m:sub>
                            <m:sSub>
                              <m:sSubPr>
                                <m:ctrlPr>
                                  <a:rPr lang="de-DE" i="1">
                                    <a:latin typeface="Cambria Math" panose="02040503050406030204" pitchFamily="18" charset="0"/>
                                  </a:rPr>
                                </m:ctrlPr>
                              </m:sSubPr>
                              <m:e>
                                <m:r>
                                  <a:rPr lang="de-DE" i="1">
                                    <a:latin typeface="Cambria Math" panose="02040503050406030204" pitchFamily="18" charset="0"/>
                                  </a:rPr>
                                  <m:t>𝑢</m:t>
                                </m:r>
                              </m:e>
                              <m:sub>
                                <m:r>
                                  <a:rPr lang="de-DE" i="1">
                                    <a:latin typeface="Cambria Math" panose="02040503050406030204" pitchFamily="18" charset="0"/>
                                  </a:rPr>
                                  <m:t>𝑘</m:t>
                                </m:r>
                              </m:sub>
                            </m:sSub>
                          </m:sub>
                        </m:sSub>
                      </m:e>
                    </m:d>
                  </m:oMath>
                </a14:m>
                <a:endParaRPr lang="de-DE" dirty="0"/>
              </a:p>
              <a:p>
                <a:pPr lvl="1"/>
                <a:r>
                  <a:rPr lang="de-DE" dirty="0"/>
                  <a:t>Beispiel:</a:t>
                </a:r>
              </a:p>
              <a:p>
                <a:pPr lvl="2"/>
                <a14:m>
                  <m:oMath xmlns:m="http://schemas.openxmlformats.org/officeDocument/2006/math">
                    <m:r>
                      <a:rPr lang="de-DE" i="1">
                        <a:latin typeface="Cambria Math" panose="02040503050406030204" pitchFamily="18" charset="0"/>
                      </a:rPr>
                      <m:t>𝑅𝑒𝑠𝑡𝑟𝑖𝑐𝑡𝑖𝑜𝑛𝑠</m:t>
                    </m:r>
                    <m:r>
                      <a:rPr lang="de-DE" i="1">
                        <a:latin typeface="Cambria Math" panose="02040503050406030204" pitchFamily="18" charset="0"/>
                      </a:rPr>
                      <m:t>,</m:t>
                    </m:r>
                    <m:r>
                      <a:rPr lang="de-DE" i="1">
                        <a:latin typeface="Cambria Math" panose="02040503050406030204" pitchFamily="18" charset="0"/>
                      </a:rPr>
                      <m:t>𝐷𝑒𝑎𝑡h</m:t>
                    </m:r>
                  </m:oMath>
                </a14:m>
                <a:r>
                  <a:rPr lang="de-DE" dirty="0"/>
                  <a:t> nicht PI</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r>
                          <a:rPr lang="de-DE" b="0" i="1" smtClean="0">
                            <a:latin typeface="Cambria Math" panose="02040503050406030204" pitchFamily="18" charset="0"/>
                          </a:rPr>
                          <m:t>𝑟</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𝑢</m:t>
                        </m:r>
                        <m:r>
                          <a:rPr lang="de-DE" b="0" i="1" smtClean="0">
                            <a:latin typeface="Cambria Math" panose="02040503050406030204" pitchFamily="18" charset="0"/>
                            <a:ea typeface="Cambria Math" panose="02040503050406030204" pitchFamily="18" charset="0"/>
                          </a:rPr>
                          <m:t>𝑟</m:t>
                        </m:r>
                      </m:sub>
                    </m:sSub>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rPr>
                          <m:t>𝑅𝑒𝑠𝑡𝑟𝑖𝑐𝑡𝑖𝑜𝑛𝑠</m:t>
                        </m:r>
                        <m:r>
                          <a:rPr lang="de-DE" b="0" i="1" smtClean="0">
                            <a:latin typeface="Cambria Math" panose="02040503050406030204" pitchFamily="18" charset="0"/>
                          </a:rPr>
                          <m:t>,</m:t>
                        </m:r>
                        <m:r>
                          <a:rPr lang="de-DE" b="0" i="1" smtClean="0">
                            <a:latin typeface="Cambria Math" panose="02040503050406030204" pitchFamily="18" charset="0"/>
                          </a:rPr>
                          <m:t>𝐷𝑒𝑎𝑡h</m:t>
                        </m:r>
                      </m:e>
                    </m:d>
                  </m:oMath>
                </a14:m>
                <a:endParaRPr lang="de-DE" dirty="0"/>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r>
                          <a:rPr lang="de-DE" b="0" i="1" smtClean="0">
                            <a:latin typeface="Cambria Math" panose="02040503050406030204" pitchFamily="18" charset="0"/>
                          </a:rPr>
                          <m:t>𝑙</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𝑢</m:t>
                        </m:r>
                        <m:r>
                          <a:rPr lang="de-DE" b="0" i="1" smtClean="0">
                            <a:latin typeface="Cambria Math" panose="02040503050406030204" pitchFamily="18" charset="0"/>
                            <a:ea typeface="Cambria Math" panose="02040503050406030204" pitchFamily="18" charset="0"/>
                          </a:rPr>
                          <m:t>𝑙</m:t>
                        </m:r>
                      </m:sub>
                    </m:sSub>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rPr>
                          <m:t>𝐿𝑜𝑛𝑔𝑇𝑒𝑟𝑚</m:t>
                        </m:r>
                      </m:e>
                    </m:d>
                  </m:oMath>
                </a14:m>
                <a:endParaRPr lang="de-DE" dirty="0"/>
              </a:p>
              <a:p>
                <a:pPr lvl="2"/>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smtClean="0">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Σ</m:t>
                    </m:r>
                  </m:oMath>
                </a14:m>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359998" y="1665066"/>
                <a:ext cx="6091200" cy="4240848"/>
              </a:xfrm>
              <a:blipFill>
                <a:blip r:embed="rId3"/>
                <a:stretch>
                  <a:fillRect l="-2703" t="-2687" b="-6269"/>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59</a:t>
            </a:fld>
            <a:endParaRPr lang="de-DE" dirty="0"/>
          </a:p>
        </p:txBody>
      </p:sp>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mc:AlternateContent xmlns:mc="http://schemas.openxmlformats.org/markup-compatibility/2006" xmlns:a14="http://schemas.microsoft.com/office/drawing/2010/main">
        <mc:Choice Requires="a14">
          <p:graphicFrame>
            <p:nvGraphicFramePr>
              <p:cNvPr id="63" name="Table 62">
                <a:extLst>
                  <a:ext uri="{FF2B5EF4-FFF2-40B4-BE49-F238E27FC236}">
                    <a16:creationId xmlns:a16="http://schemas.microsoft.com/office/drawing/2014/main" id="{2D9103A5-CD00-474A-A5DD-27C2AC2F1B71}"/>
                  </a:ext>
                </a:extLst>
              </p:cNvPr>
              <p:cNvGraphicFramePr>
                <a:graphicFrameLocks noGrp="1"/>
              </p:cNvGraphicFramePr>
              <p:nvPr>
                <p:extLst>
                  <p:ext uri="{D42A27DB-BD31-4B8C-83A1-F6EECF244321}">
                    <p14:modId xmlns:p14="http://schemas.microsoft.com/office/powerpoint/2010/main" val="127373048"/>
                  </p:ext>
                </p:extLst>
              </p:nvPr>
            </p:nvGraphicFramePr>
            <p:xfrm>
              <a:off x="6582843" y="2456220"/>
              <a:ext cx="1282383" cy="918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1319494561"/>
                        </a:ext>
                      </a:extLst>
                    </a:gridCol>
                    <a:gridCol w="632016">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𝐿</m:t>
                                </m:r>
                                <m:r>
                                  <a:rPr lang="de-DE" sz="1400" b="0" i="1" smtClean="0">
                                    <a:latin typeface="Cambria Math" panose="02040503050406030204" pitchFamily="18" charset="0"/>
                                  </a:rPr>
                                  <m:t>𝑇</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m:t>
                                </m:r>
                                <m:r>
                                  <a:rPr lang="de-DE" sz="1400" b="0" i="1" smtClean="0">
                                    <a:latin typeface="Cambria Math" panose="02040503050406030204" pitchFamily="18" charset="0"/>
                                  </a:rPr>
                                  <m:t>𝑡𝑅𝑛</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𝑓𝑎𝑙𝑠𝑒</m:t>
                                </m:r>
                              </m:oMath>
                            </m:oMathPara>
                          </a14:m>
                          <a:endParaRPr lang="en-GB" sz="1400" i="1" dirty="0"/>
                        </a:p>
                      </a:txBody>
                      <a:tcPr/>
                    </a:tc>
                    <a:tc>
                      <a:txBody>
                        <a:bodyPr/>
                        <a:lstStyle/>
                        <a:p>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𝑡𝑟𝑢𝑒</m:t>
                                </m:r>
                              </m:oMath>
                            </m:oMathPara>
                          </a14:m>
                          <a:endParaRPr lang="en-GB" sz="14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63" name="Table 62">
                <a:extLst>
                  <a:ext uri="{FF2B5EF4-FFF2-40B4-BE49-F238E27FC236}">
                    <a16:creationId xmlns:a16="http://schemas.microsoft.com/office/drawing/2014/main" id="{2D9103A5-CD00-474A-A5DD-27C2AC2F1B71}"/>
                  </a:ext>
                </a:extLst>
              </p:cNvPr>
              <p:cNvGraphicFramePr>
                <a:graphicFrameLocks noGrp="1"/>
              </p:cNvGraphicFramePr>
              <p:nvPr>
                <p:extLst>
                  <p:ext uri="{D42A27DB-BD31-4B8C-83A1-F6EECF244321}">
                    <p14:modId xmlns:p14="http://schemas.microsoft.com/office/powerpoint/2010/main" val="127373048"/>
                  </p:ext>
                </p:extLst>
              </p:nvPr>
            </p:nvGraphicFramePr>
            <p:xfrm>
              <a:off x="6582843" y="2456220"/>
              <a:ext cx="1282383" cy="918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1319494561"/>
                        </a:ext>
                      </a:extLst>
                    </a:gridCol>
                    <a:gridCol w="632016">
                      <a:extLst>
                        <a:ext uri="{9D8B030D-6E8A-4147-A177-3AD203B41FA5}">
                          <a16:colId xmlns:a16="http://schemas.microsoft.com/office/drawing/2014/main" val="281335253"/>
                        </a:ext>
                      </a:extLst>
                    </a:gridCol>
                  </a:tblGrid>
                  <a:tr h="306000">
                    <a:tc>
                      <a:txBody>
                        <a:bodyPr/>
                        <a:lstStyle/>
                        <a:p>
                          <a:endParaRPr lang="en-US"/>
                        </a:p>
                      </a:txBody>
                      <a:tcPr>
                        <a:blipFill>
                          <a:blip r:embed="rId4"/>
                          <a:stretch>
                            <a:fillRect l="-1923" t="-4167" r="-96154" b="-204167"/>
                          </a:stretch>
                        </a:blipFill>
                      </a:tcPr>
                    </a:tc>
                    <a:tc>
                      <a:txBody>
                        <a:bodyPr/>
                        <a:lstStyle/>
                        <a:p>
                          <a:endParaRPr lang="en-US"/>
                        </a:p>
                      </a:txBody>
                      <a:tcPr>
                        <a:blipFill>
                          <a:blip r:embed="rId4"/>
                          <a:stretch>
                            <a:fillRect l="-106000" t="-4167" b="-2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4"/>
                          <a:stretch>
                            <a:fillRect l="-1923" t="-100000" r="-96154" b="-96000"/>
                          </a:stretch>
                        </a:blipFill>
                      </a:tcPr>
                    </a:tc>
                    <a:tc>
                      <a:txBody>
                        <a:bodyPr/>
                        <a:lstStyle/>
                        <a:p>
                          <a:endParaRPr lang="en-US"/>
                        </a:p>
                      </a:txBody>
                      <a:tcPr>
                        <a:blipFill>
                          <a:blip r:embed="rId4"/>
                          <a:stretch>
                            <a:fillRect l="-106000" t="-100000" b="-96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4"/>
                          <a:stretch>
                            <a:fillRect l="-1923" t="-208333" r="-96154"/>
                          </a:stretch>
                        </a:blipFill>
                      </a:tcPr>
                    </a:tc>
                    <a:tc>
                      <a:txBody>
                        <a:bodyPr/>
                        <a:lstStyle/>
                        <a:p>
                          <a:endParaRPr lang="en-US"/>
                        </a:p>
                      </a:txBody>
                      <a:tcPr>
                        <a:blipFill>
                          <a:blip r:embed="rId4"/>
                          <a:stretch>
                            <a:fillRect l="-106000" t="-208333"/>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5" name="Table 64">
                <a:extLst>
                  <a:ext uri="{FF2B5EF4-FFF2-40B4-BE49-F238E27FC236}">
                    <a16:creationId xmlns:a16="http://schemas.microsoft.com/office/drawing/2014/main" id="{1E52CB1A-953A-7E4E-BC87-0EA40EEDF290}"/>
                  </a:ext>
                </a:extLst>
              </p:cNvPr>
              <p:cNvGraphicFramePr>
                <a:graphicFrameLocks noGrp="1"/>
              </p:cNvGraphicFramePr>
              <p:nvPr>
                <p:extLst>
                  <p:ext uri="{D42A27DB-BD31-4B8C-83A1-F6EECF244321}">
                    <p14:modId xmlns:p14="http://schemas.microsoft.com/office/powerpoint/2010/main" val="1502869024"/>
                  </p:ext>
                </p:extLst>
              </p:nvPr>
            </p:nvGraphicFramePr>
            <p:xfrm>
              <a:off x="7945845" y="855131"/>
              <a:ext cx="3475419" cy="2754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67127492"/>
                        </a:ext>
                      </a:extLst>
                    </a:gridCol>
                    <a:gridCol w="650367">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152431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𝑅</m:t>
                                </m:r>
                                <m:r>
                                  <a:rPr lang="de-DE" sz="1400" b="0" i="1" smtClean="0">
                                    <a:latin typeface="Cambria Math" panose="02040503050406030204" pitchFamily="18" charset="0"/>
                                  </a:rPr>
                                  <m:t>𝑛</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𝐷</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𝐿𝑇</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m:t>
                                </m:r>
                                <m:r>
                                  <a:rPr lang="de-DE" sz="1400" b="0" i="1" smtClean="0">
                                    <a:latin typeface="Cambria Math" panose="02040503050406030204" pitchFamily="18" charset="0"/>
                                  </a:rPr>
                                  <m:t>𝑖𝑙</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𝑓𝑎𝑙𝑠𝑒</m:t>
                                </m:r>
                              </m:oMath>
                            </m:oMathPara>
                          </a14:m>
                          <a:endParaRPr lang="en-GB" sz="140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r>
                                  <a:rPr lang="de-DE" sz="1400" b="0" i="0" smtClean="0">
                                    <a:latin typeface="Cambria Math" panose="02040503050406030204" pitchFamily="18" charset="0"/>
                                  </a:rPr>
                                  <m:t>+0=10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1"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𝑓𝑎𝑙𝑠𝑒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r>
                                  <a:rPr lang="de-DE" sz="1400" b="0" i="0" smtClean="0">
                                    <a:latin typeface="Cambria Math" panose="02040503050406030204" pitchFamily="18" charset="0"/>
                                  </a:rPr>
                                  <m:t>+10=20</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1"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𝑓𝑎𝑙𝑠𝑒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1</m:t>
                                </m:r>
                                <m:r>
                                  <a:rPr lang="de-DE" sz="1400" smtClean="0">
                                    <a:latin typeface="Cambria Math" panose="02040503050406030204" pitchFamily="18" charset="0"/>
                                  </a:rPr>
                                  <m:t>0</m:t>
                                </m:r>
                                <m:r>
                                  <a:rPr lang="de-DE" sz="1400" b="0" i="0" smtClean="0">
                                    <a:latin typeface="Cambria Math" panose="02040503050406030204" pitchFamily="18" charset="0"/>
                                  </a:rPr>
                                  <m:t>+0=−10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1"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𝑓𝑎𝑙𝑠𝑒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−10+10=0</m:t>
                                </m:r>
                              </m:oMath>
                            </m:oMathPara>
                          </a14:m>
                          <a:endParaRPr lang="en-GB" sz="1400" dirty="0"/>
                        </a:p>
                      </a:txBody>
                      <a:tcPr/>
                    </a:tc>
                    <a:extLst>
                      <a:ext uri="{0D108BD9-81ED-4DB2-BD59-A6C34878D82A}">
                        <a16:rowId xmlns:a16="http://schemas.microsoft.com/office/drawing/2014/main" val="100732356"/>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𝑡𝑟𝑢𝑒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−2</m:t>
                                </m:r>
                                <m:r>
                                  <a:rPr lang="de-DE" sz="1400" smtClean="0">
                                    <a:latin typeface="Cambria Math" panose="02040503050406030204" pitchFamily="18" charset="0"/>
                                  </a:rPr>
                                  <m:t>0</m:t>
                                </m:r>
                                <m:r>
                                  <a:rPr lang="de-DE" sz="1400" b="0" i="0" smtClean="0">
                                    <a:latin typeface="Cambria Math" panose="02040503050406030204" pitchFamily="18" charset="0"/>
                                  </a:rPr>
                                  <m:t>+0=−20</m:t>
                                </m:r>
                              </m:oMath>
                            </m:oMathPara>
                          </a14:m>
                          <a:endParaRPr lang="en-GB" sz="1400" dirty="0"/>
                        </a:p>
                      </a:txBody>
                      <a:tcPr/>
                    </a:tc>
                    <a:extLst>
                      <a:ext uri="{0D108BD9-81ED-4DB2-BD59-A6C34878D82A}">
                        <a16:rowId xmlns:a16="http://schemas.microsoft.com/office/drawing/2014/main" val="495890682"/>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𝑡𝑟𝑢𝑒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r>
                                  <a:rPr lang="de-DE" sz="1400" b="0" i="0" smtClean="0">
                                    <a:latin typeface="Cambria Math" panose="02040503050406030204" pitchFamily="18" charset="0"/>
                                  </a:rPr>
                                  <m:t>+10=−10</m:t>
                                </m:r>
                              </m:oMath>
                            </m:oMathPara>
                          </a14:m>
                          <a:endParaRPr lang="en-GB" sz="1400" dirty="0"/>
                        </a:p>
                      </a:txBody>
                      <a:tcPr/>
                    </a:tc>
                    <a:extLst>
                      <a:ext uri="{0D108BD9-81ED-4DB2-BD59-A6C34878D82A}">
                        <a16:rowId xmlns:a16="http://schemas.microsoft.com/office/drawing/2014/main" val="1513923974"/>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𝑡𝑟𝑢𝑒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5+0=50</m:t>
                                </m:r>
                              </m:oMath>
                            </m:oMathPara>
                          </a14:m>
                          <a:endParaRPr lang="en-GB" sz="1400" dirty="0"/>
                        </a:p>
                      </a:txBody>
                      <a:tcPr/>
                    </a:tc>
                    <a:extLst>
                      <a:ext uri="{0D108BD9-81ED-4DB2-BD59-A6C34878D82A}">
                        <a16:rowId xmlns:a16="http://schemas.microsoft.com/office/drawing/2014/main" val="2099465695"/>
                      </a:ext>
                    </a:extLst>
                  </a:tr>
                  <a:tr h="306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𝑡𝑟𝑢𝑒</m:t>
                                </m:r>
                              </m:oMath>
                            </m:oMathPara>
                          </a14:m>
                          <a:endParaRPr kumimoji="0" lang="en-GB" sz="1400" b="0" i="1" u="none" strike="noStrike" kern="1200" cap="none" spc="0" normalizeH="0" baseline="0" noProof="0" dirty="0">
                            <a:ln>
                              <a:noFill/>
                            </a:ln>
                            <a:solidFill>
                              <a:srgbClr val="58585A"/>
                            </a:solidFill>
                            <a:effectLst/>
                            <a:uLnTx/>
                            <a:uFillTx/>
                            <a:latin typeface="Meta Offc Pro"/>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5</m:t>
                                </m:r>
                                <m:r>
                                  <a:rPr lang="de-DE" sz="1400" b="0" i="0" smtClean="0">
                                    <a:latin typeface="Cambria Math" panose="02040503050406030204" pitchFamily="18" charset="0"/>
                                  </a:rPr>
                                  <m:t>+10=15</m:t>
                                </m:r>
                              </m:oMath>
                            </m:oMathPara>
                          </a14:m>
                          <a:endParaRPr lang="en-GB" sz="1400" dirty="0"/>
                        </a:p>
                      </a:txBody>
                      <a:tcPr/>
                    </a:tc>
                    <a:extLst>
                      <a:ext uri="{0D108BD9-81ED-4DB2-BD59-A6C34878D82A}">
                        <a16:rowId xmlns:a16="http://schemas.microsoft.com/office/drawing/2014/main" val="168325843"/>
                      </a:ext>
                    </a:extLst>
                  </a:tr>
                </a:tbl>
              </a:graphicData>
            </a:graphic>
          </p:graphicFrame>
        </mc:Choice>
        <mc:Fallback xmlns="">
          <p:graphicFrame>
            <p:nvGraphicFramePr>
              <p:cNvPr id="65" name="Table 64">
                <a:extLst>
                  <a:ext uri="{FF2B5EF4-FFF2-40B4-BE49-F238E27FC236}">
                    <a16:creationId xmlns:a16="http://schemas.microsoft.com/office/drawing/2014/main" id="{1E52CB1A-953A-7E4E-BC87-0EA40EEDF290}"/>
                  </a:ext>
                </a:extLst>
              </p:cNvPr>
              <p:cNvGraphicFramePr>
                <a:graphicFrameLocks noGrp="1"/>
              </p:cNvGraphicFramePr>
              <p:nvPr>
                <p:extLst>
                  <p:ext uri="{D42A27DB-BD31-4B8C-83A1-F6EECF244321}">
                    <p14:modId xmlns:p14="http://schemas.microsoft.com/office/powerpoint/2010/main" val="1502869024"/>
                  </p:ext>
                </p:extLst>
              </p:nvPr>
            </p:nvGraphicFramePr>
            <p:xfrm>
              <a:off x="7945845" y="855131"/>
              <a:ext cx="3475419" cy="2754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67127492"/>
                        </a:ext>
                      </a:extLst>
                    </a:gridCol>
                    <a:gridCol w="650367">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1524318">
                      <a:extLst>
                        <a:ext uri="{9D8B030D-6E8A-4147-A177-3AD203B41FA5}">
                          <a16:colId xmlns:a16="http://schemas.microsoft.com/office/drawing/2014/main" val="281335253"/>
                        </a:ext>
                      </a:extLst>
                    </a:gridCol>
                  </a:tblGrid>
                  <a:tr h="306000">
                    <a:tc>
                      <a:txBody>
                        <a:bodyPr/>
                        <a:lstStyle/>
                        <a:p>
                          <a:endParaRPr lang="en-US"/>
                        </a:p>
                      </a:txBody>
                      <a:tcPr>
                        <a:blipFill>
                          <a:blip r:embed="rId5"/>
                          <a:stretch>
                            <a:fillRect l="-1961" t="-4167" r="-439216" b="-808333"/>
                          </a:stretch>
                        </a:blipFill>
                      </a:tcPr>
                    </a:tc>
                    <a:tc>
                      <a:txBody>
                        <a:bodyPr/>
                        <a:lstStyle/>
                        <a:p>
                          <a:endParaRPr lang="en-US"/>
                        </a:p>
                      </a:txBody>
                      <a:tcPr>
                        <a:blipFill>
                          <a:blip r:embed="rId5"/>
                          <a:stretch>
                            <a:fillRect l="-100000" t="-4167" r="-330769" b="-808333"/>
                          </a:stretch>
                        </a:blipFill>
                      </a:tcPr>
                    </a:tc>
                    <a:tc>
                      <a:txBody>
                        <a:bodyPr/>
                        <a:lstStyle/>
                        <a:p>
                          <a:endParaRPr lang="en-US"/>
                        </a:p>
                      </a:txBody>
                      <a:tcPr>
                        <a:blipFill>
                          <a:blip r:embed="rId5"/>
                          <a:stretch>
                            <a:fillRect l="-203922" t="-4167" r="-237255" b="-808333"/>
                          </a:stretch>
                        </a:blipFill>
                      </a:tcPr>
                    </a:tc>
                    <a:tc>
                      <a:txBody>
                        <a:bodyPr/>
                        <a:lstStyle/>
                        <a:p>
                          <a:endParaRPr lang="en-US"/>
                        </a:p>
                      </a:txBody>
                      <a:tcPr>
                        <a:blipFill>
                          <a:blip r:embed="rId5"/>
                          <a:stretch>
                            <a:fillRect l="-128099" t="-4167" b="-8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5"/>
                          <a:stretch>
                            <a:fillRect l="-1961" t="-104167" r="-439216" b="-708333"/>
                          </a:stretch>
                        </a:blipFill>
                      </a:tcPr>
                    </a:tc>
                    <a:tc>
                      <a:txBody>
                        <a:bodyPr/>
                        <a:lstStyle/>
                        <a:p>
                          <a:endParaRPr lang="en-US"/>
                        </a:p>
                      </a:txBody>
                      <a:tcPr>
                        <a:blipFill>
                          <a:blip r:embed="rId5"/>
                          <a:stretch>
                            <a:fillRect l="-100000" t="-104167" r="-330769" b="-708333"/>
                          </a:stretch>
                        </a:blipFill>
                      </a:tcPr>
                    </a:tc>
                    <a:tc>
                      <a:txBody>
                        <a:bodyPr/>
                        <a:lstStyle/>
                        <a:p>
                          <a:endParaRPr lang="en-US"/>
                        </a:p>
                      </a:txBody>
                      <a:tcPr>
                        <a:blipFill>
                          <a:blip r:embed="rId5"/>
                          <a:stretch>
                            <a:fillRect l="-203922" t="-104167" r="-237255" b="-708333"/>
                          </a:stretch>
                        </a:blipFill>
                      </a:tcPr>
                    </a:tc>
                    <a:tc>
                      <a:txBody>
                        <a:bodyPr/>
                        <a:lstStyle/>
                        <a:p>
                          <a:endParaRPr lang="en-US"/>
                        </a:p>
                      </a:txBody>
                      <a:tcPr>
                        <a:blipFill>
                          <a:blip r:embed="rId5"/>
                          <a:stretch>
                            <a:fillRect l="-128099" t="-104167" b="-708333"/>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5"/>
                          <a:stretch>
                            <a:fillRect l="-1961" t="-196000" r="-439216" b="-580000"/>
                          </a:stretch>
                        </a:blipFill>
                      </a:tcPr>
                    </a:tc>
                    <a:tc>
                      <a:txBody>
                        <a:bodyPr/>
                        <a:lstStyle/>
                        <a:p>
                          <a:endParaRPr lang="en-US"/>
                        </a:p>
                      </a:txBody>
                      <a:tcPr>
                        <a:blipFill>
                          <a:blip r:embed="rId5"/>
                          <a:stretch>
                            <a:fillRect l="-100000" t="-196000" r="-330769" b="-580000"/>
                          </a:stretch>
                        </a:blipFill>
                      </a:tcPr>
                    </a:tc>
                    <a:tc>
                      <a:txBody>
                        <a:bodyPr/>
                        <a:lstStyle/>
                        <a:p>
                          <a:endParaRPr lang="en-US"/>
                        </a:p>
                      </a:txBody>
                      <a:tcPr>
                        <a:blipFill>
                          <a:blip r:embed="rId5"/>
                          <a:stretch>
                            <a:fillRect l="-203922" t="-196000" r="-237255" b="-580000"/>
                          </a:stretch>
                        </a:blipFill>
                      </a:tcPr>
                    </a:tc>
                    <a:tc>
                      <a:txBody>
                        <a:bodyPr/>
                        <a:lstStyle/>
                        <a:p>
                          <a:endParaRPr lang="en-US"/>
                        </a:p>
                      </a:txBody>
                      <a:tcPr>
                        <a:blipFill>
                          <a:blip r:embed="rId5"/>
                          <a:stretch>
                            <a:fillRect l="-128099" t="-196000" b="-580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5"/>
                          <a:stretch>
                            <a:fillRect l="-1961" t="-308333" r="-439216" b="-504167"/>
                          </a:stretch>
                        </a:blipFill>
                      </a:tcPr>
                    </a:tc>
                    <a:tc>
                      <a:txBody>
                        <a:bodyPr/>
                        <a:lstStyle/>
                        <a:p>
                          <a:endParaRPr lang="en-US"/>
                        </a:p>
                      </a:txBody>
                      <a:tcPr>
                        <a:blipFill>
                          <a:blip r:embed="rId5"/>
                          <a:stretch>
                            <a:fillRect l="-100000" t="-308333" r="-330769" b="-504167"/>
                          </a:stretch>
                        </a:blipFill>
                      </a:tcPr>
                    </a:tc>
                    <a:tc>
                      <a:txBody>
                        <a:bodyPr/>
                        <a:lstStyle/>
                        <a:p>
                          <a:endParaRPr lang="en-US"/>
                        </a:p>
                      </a:txBody>
                      <a:tcPr>
                        <a:blipFill>
                          <a:blip r:embed="rId5"/>
                          <a:stretch>
                            <a:fillRect l="-203922" t="-308333" r="-237255" b="-504167"/>
                          </a:stretch>
                        </a:blipFill>
                      </a:tcPr>
                    </a:tc>
                    <a:tc>
                      <a:txBody>
                        <a:bodyPr/>
                        <a:lstStyle/>
                        <a:p>
                          <a:endParaRPr lang="en-US"/>
                        </a:p>
                      </a:txBody>
                      <a:tcPr>
                        <a:blipFill>
                          <a:blip r:embed="rId5"/>
                          <a:stretch>
                            <a:fillRect l="-128099" t="-308333" b="-504167"/>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5"/>
                          <a:stretch>
                            <a:fillRect l="-1961" t="-408333" r="-439216" b="-404167"/>
                          </a:stretch>
                        </a:blipFill>
                      </a:tcPr>
                    </a:tc>
                    <a:tc>
                      <a:txBody>
                        <a:bodyPr/>
                        <a:lstStyle/>
                        <a:p>
                          <a:endParaRPr lang="en-US"/>
                        </a:p>
                      </a:txBody>
                      <a:tcPr>
                        <a:blipFill>
                          <a:blip r:embed="rId5"/>
                          <a:stretch>
                            <a:fillRect l="-100000" t="-408333" r="-330769" b="-404167"/>
                          </a:stretch>
                        </a:blipFill>
                      </a:tcPr>
                    </a:tc>
                    <a:tc>
                      <a:txBody>
                        <a:bodyPr/>
                        <a:lstStyle/>
                        <a:p>
                          <a:endParaRPr lang="en-US"/>
                        </a:p>
                      </a:txBody>
                      <a:tcPr>
                        <a:blipFill>
                          <a:blip r:embed="rId5"/>
                          <a:stretch>
                            <a:fillRect l="-203922" t="-408333" r="-237255" b="-404167"/>
                          </a:stretch>
                        </a:blipFill>
                      </a:tcPr>
                    </a:tc>
                    <a:tc>
                      <a:txBody>
                        <a:bodyPr/>
                        <a:lstStyle/>
                        <a:p>
                          <a:endParaRPr lang="en-US"/>
                        </a:p>
                      </a:txBody>
                      <a:tcPr>
                        <a:blipFill>
                          <a:blip r:embed="rId5"/>
                          <a:stretch>
                            <a:fillRect l="-128099" t="-408333" b="-404167"/>
                          </a:stretch>
                        </a:blipFill>
                      </a:tcPr>
                    </a:tc>
                    <a:extLst>
                      <a:ext uri="{0D108BD9-81ED-4DB2-BD59-A6C34878D82A}">
                        <a16:rowId xmlns:a16="http://schemas.microsoft.com/office/drawing/2014/main" val="100732356"/>
                      </a:ext>
                    </a:extLst>
                  </a:tr>
                  <a:tr h="306000">
                    <a:tc>
                      <a:txBody>
                        <a:bodyPr/>
                        <a:lstStyle/>
                        <a:p>
                          <a:endParaRPr lang="en-US"/>
                        </a:p>
                      </a:txBody>
                      <a:tcPr>
                        <a:blipFill>
                          <a:blip r:embed="rId5"/>
                          <a:stretch>
                            <a:fillRect l="-1961" t="-508333" r="-439216" b="-304167"/>
                          </a:stretch>
                        </a:blipFill>
                      </a:tcPr>
                    </a:tc>
                    <a:tc>
                      <a:txBody>
                        <a:bodyPr/>
                        <a:lstStyle/>
                        <a:p>
                          <a:endParaRPr lang="en-US"/>
                        </a:p>
                      </a:txBody>
                      <a:tcPr>
                        <a:blipFill>
                          <a:blip r:embed="rId5"/>
                          <a:stretch>
                            <a:fillRect l="-100000" t="-508333" r="-330769" b="-304167"/>
                          </a:stretch>
                        </a:blipFill>
                      </a:tcPr>
                    </a:tc>
                    <a:tc>
                      <a:txBody>
                        <a:bodyPr/>
                        <a:lstStyle/>
                        <a:p>
                          <a:endParaRPr lang="en-US"/>
                        </a:p>
                      </a:txBody>
                      <a:tcPr>
                        <a:blipFill>
                          <a:blip r:embed="rId5"/>
                          <a:stretch>
                            <a:fillRect l="-203922" t="-508333" r="-237255" b="-304167"/>
                          </a:stretch>
                        </a:blipFill>
                      </a:tcPr>
                    </a:tc>
                    <a:tc>
                      <a:txBody>
                        <a:bodyPr/>
                        <a:lstStyle/>
                        <a:p>
                          <a:endParaRPr lang="en-US"/>
                        </a:p>
                      </a:txBody>
                      <a:tcPr>
                        <a:blipFill>
                          <a:blip r:embed="rId5"/>
                          <a:stretch>
                            <a:fillRect l="-128099" t="-508333" b="-304167"/>
                          </a:stretch>
                        </a:blipFill>
                      </a:tcPr>
                    </a:tc>
                    <a:extLst>
                      <a:ext uri="{0D108BD9-81ED-4DB2-BD59-A6C34878D82A}">
                        <a16:rowId xmlns:a16="http://schemas.microsoft.com/office/drawing/2014/main" val="495890682"/>
                      </a:ext>
                    </a:extLst>
                  </a:tr>
                  <a:tr h="306000">
                    <a:tc>
                      <a:txBody>
                        <a:bodyPr/>
                        <a:lstStyle/>
                        <a:p>
                          <a:endParaRPr lang="en-US"/>
                        </a:p>
                      </a:txBody>
                      <a:tcPr>
                        <a:blipFill>
                          <a:blip r:embed="rId5"/>
                          <a:stretch>
                            <a:fillRect l="-1961" t="-584000" r="-439216" b="-192000"/>
                          </a:stretch>
                        </a:blipFill>
                      </a:tcPr>
                    </a:tc>
                    <a:tc>
                      <a:txBody>
                        <a:bodyPr/>
                        <a:lstStyle/>
                        <a:p>
                          <a:endParaRPr lang="en-US"/>
                        </a:p>
                      </a:txBody>
                      <a:tcPr>
                        <a:blipFill>
                          <a:blip r:embed="rId5"/>
                          <a:stretch>
                            <a:fillRect l="-100000" t="-584000" r="-330769" b="-192000"/>
                          </a:stretch>
                        </a:blipFill>
                      </a:tcPr>
                    </a:tc>
                    <a:tc>
                      <a:txBody>
                        <a:bodyPr/>
                        <a:lstStyle/>
                        <a:p>
                          <a:endParaRPr lang="en-US"/>
                        </a:p>
                      </a:txBody>
                      <a:tcPr>
                        <a:blipFill>
                          <a:blip r:embed="rId5"/>
                          <a:stretch>
                            <a:fillRect l="-203922" t="-584000" r="-237255" b="-192000"/>
                          </a:stretch>
                        </a:blipFill>
                      </a:tcPr>
                    </a:tc>
                    <a:tc>
                      <a:txBody>
                        <a:bodyPr/>
                        <a:lstStyle/>
                        <a:p>
                          <a:endParaRPr lang="en-US"/>
                        </a:p>
                      </a:txBody>
                      <a:tcPr>
                        <a:blipFill>
                          <a:blip r:embed="rId5"/>
                          <a:stretch>
                            <a:fillRect l="-128099" t="-584000" b="-192000"/>
                          </a:stretch>
                        </a:blipFill>
                      </a:tcPr>
                    </a:tc>
                    <a:extLst>
                      <a:ext uri="{0D108BD9-81ED-4DB2-BD59-A6C34878D82A}">
                        <a16:rowId xmlns:a16="http://schemas.microsoft.com/office/drawing/2014/main" val="1513923974"/>
                      </a:ext>
                    </a:extLst>
                  </a:tr>
                  <a:tr h="306000">
                    <a:tc>
                      <a:txBody>
                        <a:bodyPr/>
                        <a:lstStyle/>
                        <a:p>
                          <a:endParaRPr lang="en-US"/>
                        </a:p>
                      </a:txBody>
                      <a:tcPr>
                        <a:blipFill>
                          <a:blip r:embed="rId5"/>
                          <a:stretch>
                            <a:fillRect l="-1961" t="-712500" r="-439216" b="-100000"/>
                          </a:stretch>
                        </a:blipFill>
                      </a:tcPr>
                    </a:tc>
                    <a:tc>
                      <a:txBody>
                        <a:bodyPr/>
                        <a:lstStyle/>
                        <a:p>
                          <a:endParaRPr lang="en-US"/>
                        </a:p>
                      </a:txBody>
                      <a:tcPr>
                        <a:blipFill>
                          <a:blip r:embed="rId5"/>
                          <a:stretch>
                            <a:fillRect l="-100000" t="-712500" r="-330769" b="-100000"/>
                          </a:stretch>
                        </a:blipFill>
                      </a:tcPr>
                    </a:tc>
                    <a:tc>
                      <a:txBody>
                        <a:bodyPr/>
                        <a:lstStyle/>
                        <a:p>
                          <a:endParaRPr lang="en-US"/>
                        </a:p>
                      </a:txBody>
                      <a:tcPr>
                        <a:blipFill>
                          <a:blip r:embed="rId5"/>
                          <a:stretch>
                            <a:fillRect l="-203922" t="-712500" r="-237255" b="-100000"/>
                          </a:stretch>
                        </a:blipFill>
                      </a:tcPr>
                    </a:tc>
                    <a:tc>
                      <a:txBody>
                        <a:bodyPr/>
                        <a:lstStyle/>
                        <a:p>
                          <a:endParaRPr lang="en-US"/>
                        </a:p>
                      </a:txBody>
                      <a:tcPr>
                        <a:blipFill>
                          <a:blip r:embed="rId5"/>
                          <a:stretch>
                            <a:fillRect l="-128099" t="-712500" b="-100000"/>
                          </a:stretch>
                        </a:blipFill>
                      </a:tcPr>
                    </a:tc>
                    <a:extLst>
                      <a:ext uri="{0D108BD9-81ED-4DB2-BD59-A6C34878D82A}">
                        <a16:rowId xmlns:a16="http://schemas.microsoft.com/office/drawing/2014/main" val="2099465695"/>
                      </a:ext>
                    </a:extLst>
                  </a:tr>
                  <a:tr h="306000">
                    <a:tc>
                      <a:txBody>
                        <a:bodyPr/>
                        <a:lstStyle/>
                        <a:p>
                          <a:endParaRPr lang="en-US"/>
                        </a:p>
                      </a:txBody>
                      <a:tcPr>
                        <a:blipFill>
                          <a:blip r:embed="rId5"/>
                          <a:stretch>
                            <a:fillRect l="-1961" t="-812500" r="-439216"/>
                          </a:stretch>
                        </a:blipFill>
                      </a:tcPr>
                    </a:tc>
                    <a:tc>
                      <a:txBody>
                        <a:bodyPr/>
                        <a:lstStyle/>
                        <a:p>
                          <a:endParaRPr lang="en-US"/>
                        </a:p>
                      </a:txBody>
                      <a:tcPr>
                        <a:blipFill>
                          <a:blip r:embed="rId5"/>
                          <a:stretch>
                            <a:fillRect l="-100000" t="-812500" r="-330769"/>
                          </a:stretch>
                        </a:blipFill>
                      </a:tcPr>
                    </a:tc>
                    <a:tc>
                      <a:txBody>
                        <a:bodyPr/>
                        <a:lstStyle/>
                        <a:p>
                          <a:endParaRPr lang="en-US"/>
                        </a:p>
                      </a:txBody>
                      <a:tcPr>
                        <a:blipFill>
                          <a:blip r:embed="rId5"/>
                          <a:stretch>
                            <a:fillRect l="-203922" t="-812500" r="-237255"/>
                          </a:stretch>
                        </a:blipFill>
                      </a:tcPr>
                    </a:tc>
                    <a:tc>
                      <a:txBody>
                        <a:bodyPr/>
                        <a:lstStyle/>
                        <a:p>
                          <a:endParaRPr lang="en-US"/>
                        </a:p>
                      </a:txBody>
                      <a:tcPr>
                        <a:blipFill>
                          <a:blip r:embed="rId5"/>
                          <a:stretch>
                            <a:fillRect l="-128099" t="-812500"/>
                          </a:stretch>
                        </a:blipFill>
                      </a:tcPr>
                    </a:tc>
                    <a:extLst>
                      <a:ext uri="{0D108BD9-81ED-4DB2-BD59-A6C34878D82A}">
                        <a16:rowId xmlns:a16="http://schemas.microsoft.com/office/drawing/2014/main" val="16832584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424CA935-7044-5040-B63A-BE81DB30B41F}"/>
                  </a:ext>
                </a:extLst>
              </p:cNvPr>
              <p:cNvGraphicFramePr>
                <a:graphicFrameLocks noGrp="1"/>
              </p:cNvGraphicFramePr>
              <p:nvPr>
                <p:extLst>
                  <p:ext uri="{D42A27DB-BD31-4B8C-83A1-F6EECF244321}">
                    <p14:modId xmlns:p14="http://schemas.microsoft.com/office/powerpoint/2010/main" val="140528492"/>
                  </p:ext>
                </p:extLst>
              </p:nvPr>
            </p:nvGraphicFramePr>
            <p:xfrm>
              <a:off x="6011724" y="856708"/>
              <a:ext cx="1853502" cy="1530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𝑅𝑛</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𝐷</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m:t>
                                </m:r>
                                <m:r>
                                  <a:rPr lang="de-DE" sz="1400" b="0" i="1" smtClean="0">
                                    <a:latin typeface="Cambria Math" panose="02040503050406030204" pitchFamily="18" charset="0"/>
                                  </a:rPr>
                                  <m:t>𝐷</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i="1"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−20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5</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66" name="Table 65">
                <a:extLst>
                  <a:ext uri="{FF2B5EF4-FFF2-40B4-BE49-F238E27FC236}">
                    <a16:creationId xmlns:a16="http://schemas.microsoft.com/office/drawing/2014/main" id="{424CA935-7044-5040-B63A-BE81DB30B41F}"/>
                  </a:ext>
                </a:extLst>
              </p:cNvPr>
              <p:cNvGraphicFramePr>
                <a:graphicFrameLocks noGrp="1"/>
              </p:cNvGraphicFramePr>
              <p:nvPr>
                <p:extLst>
                  <p:ext uri="{D42A27DB-BD31-4B8C-83A1-F6EECF244321}">
                    <p14:modId xmlns:p14="http://schemas.microsoft.com/office/powerpoint/2010/main" val="140528492"/>
                  </p:ext>
                </p:extLst>
              </p:nvPr>
            </p:nvGraphicFramePr>
            <p:xfrm>
              <a:off x="6011724" y="856708"/>
              <a:ext cx="1853502" cy="1530000"/>
            </p:xfrm>
            <a:graphic>
              <a:graphicData uri="http://schemas.openxmlformats.org/drawingml/2006/table">
                <a:tbl>
                  <a:tblPr firstRow="1" bandRow="1">
                    <a:tableStyleId>{10A1B5D5-9B99-4C35-A422-299274C87663}</a:tableStyleId>
                  </a:tblPr>
                  <a:tblGrid>
                    <a:gridCol w="650367">
                      <a:extLst>
                        <a:ext uri="{9D8B030D-6E8A-4147-A177-3AD203B41FA5}">
                          <a16:colId xmlns:a16="http://schemas.microsoft.com/office/drawing/2014/main" val="1319494561"/>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6"/>
                          <a:stretch>
                            <a:fillRect l="-1923" t="-4167" r="-182692" b="-408333"/>
                          </a:stretch>
                        </a:blipFill>
                      </a:tcPr>
                    </a:tc>
                    <a:tc>
                      <a:txBody>
                        <a:bodyPr/>
                        <a:lstStyle/>
                        <a:p>
                          <a:endParaRPr lang="en-US"/>
                        </a:p>
                      </a:txBody>
                      <a:tcPr>
                        <a:blipFill>
                          <a:blip r:embed="rId6"/>
                          <a:stretch>
                            <a:fillRect l="-103922" t="-4167" r="-86275" b="-408333"/>
                          </a:stretch>
                        </a:blipFill>
                      </a:tcPr>
                    </a:tc>
                    <a:tc>
                      <a:txBody>
                        <a:bodyPr/>
                        <a:lstStyle/>
                        <a:p>
                          <a:endParaRPr lang="en-US"/>
                        </a:p>
                      </a:txBody>
                      <a:tcPr>
                        <a:blipFill>
                          <a:blip r:embed="rId6"/>
                          <a:stretch>
                            <a:fillRect l="-236364" t="-4167"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6"/>
                          <a:stretch>
                            <a:fillRect l="-1923" t="-104167" r="-182692" b="-308333"/>
                          </a:stretch>
                        </a:blipFill>
                      </a:tcPr>
                    </a:tc>
                    <a:tc>
                      <a:txBody>
                        <a:bodyPr/>
                        <a:lstStyle/>
                        <a:p>
                          <a:endParaRPr lang="en-US"/>
                        </a:p>
                      </a:txBody>
                      <a:tcPr>
                        <a:blipFill>
                          <a:blip r:embed="rId6"/>
                          <a:stretch>
                            <a:fillRect l="-103922" t="-104167" r="-86275" b="-308333"/>
                          </a:stretch>
                        </a:blipFill>
                      </a:tcPr>
                    </a:tc>
                    <a:tc>
                      <a:txBody>
                        <a:bodyPr/>
                        <a:lstStyle/>
                        <a:p>
                          <a:endParaRPr lang="en-US"/>
                        </a:p>
                      </a:txBody>
                      <a:tcPr>
                        <a:blipFill>
                          <a:blip r:embed="rId6"/>
                          <a:stretch>
                            <a:fillRect l="-236364" t="-104167" b="-308333"/>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6"/>
                          <a:stretch>
                            <a:fillRect l="-1923" t="-196000" r="-182692" b="-196000"/>
                          </a:stretch>
                        </a:blipFill>
                      </a:tcPr>
                    </a:tc>
                    <a:tc>
                      <a:txBody>
                        <a:bodyPr/>
                        <a:lstStyle/>
                        <a:p>
                          <a:endParaRPr lang="en-US"/>
                        </a:p>
                      </a:txBody>
                      <a:tcPr>
                        <a:blipFill>
                          <a:blip r:embed="rId6"/>
                          <a:stretch>
                            <a:fillRect l="-103922" t="-196000" r="-86275" b="-196000"/>
                          </a:stretch>
                        </a:blipFill>
                      </a:tcPr>
                    </a:tc>
                    <a:tc>
                      <a:txBody>
                        <a:bodyPr/>
                        <a:lstStyle/>
                        <a:p>
                          <a:endParaRPr lang="en-US"/>
                        </a:p>
                      </a:txBody>
                      <a:tcPr>
                        <a:blipFill>
                          <a:blip r:embed="rId6"/>
                          <a:stretch>
                            <a:fillRect l="-236364" t="-196000" b="-196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6"/>
                          <a:stretch>
                            <a:fillRect l="-1923" t="-308333" r="-182692" b="-104167"/>
                          </a:stretch>
                        </a:blipFill>
                      </a:tcPr>
                    </a:tc>
                    <a:tc>
                      <a:txBody>
                        <a:bodyPr/>
                        <a:lstStyle/>
                        <a:p>
                          <a:endParaRPr lang="en-US"/>
                        </a:p>
                      </a:txBody>
                      <a:tcPr>
                        <a:blipFill>
                          <a:blip r:embed="rId6"/>
                          <a:stretch>
                            <a:fillRect l="-103922" t="-308333" r="-86275" b="-104167"/>
                          </a:stretch>
                        </a:blipFill>
                      </a:tcPr>
                    </a:tc>
                    <a:tc>
                      <a:txBody>
                        <a:bodyPr/>
                        <a:lstStyle/>
                        <a:p>
                          <a:endParaRPr lang="en-US"/>
                        </a:p>
                      </a:txBody>
                      <a:tcPr>
                        <a:blipFill>
                          <a:blip r:embed="rId6"/>
                          <a:stretch>
                            <a:fillRect l="-236364" t="-308333" b="-104167"/>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6"/>
                          <a:stretch>
                            <a:fillRect l="-1923" t="-408333" r="-182692" b="-4167"/>
                          </a:stretch>
                        </a:blipFill>
                      </a:tcPr>
                    </a:tc>
                    <a:tc>
                      <a:txBody>
                        <a:bodyPr/>
                        <a:lstStyle/>
                        <a:p>
                          <a:endParaRPr lang="en-US"/>
                        </a:p>
                      </a:txBody>
                      <a:tcPr>
                        <a:blipFill>
                          <a:blip r:embed="rId6"/>
                          <a:stretch>
                            <a:fillRect l="-103922" t="-408333" r="-86275" b="-4167"/>
                          </a:stretch>
                        </a:blipFill>
                      </a:tcPr>
                    </a:tc>
                    <a:tc>
                      <a:txBody>
                        <a:bodyPr/>
                        <a:lstStyle/>
                        <a:p>
                          <a:endParaRPr lang="en-US"/>
                        </a:p>
                      </a:txBody>
                      <a:tcPr>
                        <a:blipFill>
                          <a:blip r:embed="rId6"/>
                          <a:stretch>
                            <a:fillRect l="-236364" t="-408333" b="-4167"/>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60F3A17-1869-E446-B742-FACB73C2CC07}"/>
                  </a:ext>
                </a:extLst>
              </p:cNvPr>
              <p:cNvSpPr txBox="1"/>
              <p:nvPr/>
            </p:nvSpPr>
            <p:spPr>
              <a:xfrm>
                <a:off x="5609774"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72" name="TextBox 71">
                <a:extLst>
                  <a:ext uri="{FF2B5EF4-FFF2-40B4-BE49-F238E27FC236}">
                    <a16:creationId xmlns:a16="http://schemas.microsoft.com/office/drawing/2014/main" id="{960F3A17-1869-E446-B742-FACB73C2CC07}"/>
                  </a:ext>
                </a:extLst>
              </p:cNvPr>
              <p:cNvSpPr txBox="1">
                <a:spLocks noRot="1" noChangeAspect="1" noMove="1" noResize="1" noEditPoints="1" noAdjustHandles="1" noChangeArrowheads="1" noChangeShapeType="1" noTextEdit="1"/>
              </p:cNvSpPr>
              <p:nvPr/>
            </p:nvSpPr>
            <p:spPr>
              <a:xfrm>
                <a:off x="5609774" y="4933870"/>
                <a:ext cx="1152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73" name="Straight Connector 72">
            <a:extLst>
              <a:ext uri="{FF2B5EF4-FFF2-40B4-BE49-F238E27FC236}">
                <a16:creationId xmlns:a16="http://schemas.microsoft.com/office/drawing/2014/main" id="{3842F5AB-B6DF-C041-9660-6123D199657C}"/>
              </a:ext>
            </a:extLst>
          </p:cNvPr>
          <p:cNvCxnSpPr>
            <a:cxnSpLocks/>
            <a:stCxn id="72" idx="6"/>
            <a:endCxn id="147" idx="1"/>
          </p:cNvCxnSpPr>
          <p:nvPr/>
        </p:nvCxnSpPr>
        <p:spPr>
          <a:xfrm>
            <a:off x="6761774"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0C05E7A-5970-4B4D-A719-2583C27C5935}"/>
              </a:ext>
            </a:extLst>
          </p:cNvPr>
          <p:cNvCxnSpPr>
            <a:cxnSpLocks/>
            <a:stCxn id="147" idx="0"/>
            <a:endCxn id="103" idx="4"/>
          </p:cNvCxnSpPr>
          <p:nvPr/>
        </p:nvCxnSpPr>
        <p:spPr>
          <a:xfrm flipV="1">
            <a:off x="7185902" y="4740189"/>
            <a:ext cx="183943" cy="31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22AF630C-E740-9949-B3F8-D97D6CABDE88}"/>
              </a:ext>
            </a:extLst>
          </p:cNvPr>
          <p:cNvGrpSpPr/>
          <p:nvPr/>
        </p:nvGrpSpPr>
        <p:grpSpPr>
          <a:xfrm>
            <a:off x="6911224" y="4836274"/>
            <a:ext cx="346678" cy="364353"/>
            <a:chOff x="6795975" y="3836437"/>
            <a:chExt cx="346678" cy="364353"/>
          </a:xfrm>
        </p:grpSpPr>
        <p:sp>
          <p:nvSpPr>
            <p:cNvPr id="147" name="Rectangle 146">
              <a:extLst>
                <a:ext uri="{FF2B5EF4-FFF2-40B4-BE49-F238E27FC236}">
                  <a16:creationId xmlns:a16="http://schemas.microsoft.com/office/drawing/2014/main" id="{6B9CE823-8BA0-6C45-8CD7-5293AE001AC6}"/>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DB4C89D8-5544-0044-8912-EA015F5EB8BF}"/>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8"/>
                  <a:stretch>
                    <a:fillRect l="-31250" r="-6250" b="-27778"/>
                  </a:stretch>
                </a:blipFill>
              </p:spPr>
              <p:txBody>
                <a:bodyPr/>
                <a:lstStyle/>
                <a:p>
                  <a:r>
                    <a:rPr lang="de-DE">
                      <a:noFill/>
                    </a:rPr>
                    <a:t> </a:t>
                  </a:r>
                </a:p>
              </p:txBody>
            </p:sp>
          </mc:Fallback>
        </mc:AlternateContent>
      </p:grpSp>
      <p:cxnSp>
        <p:nvCxnSpPr>
          <p:cNvPr id="76" name="Straight Connector 75">
            <a:extLst>
              <a:ext uri="{FF2B5EF4-FFF2-40B4-BE49-F238E27FC236}">
                <a16:creationId xmlns:a16="http://schemas.microsoft.com/office/drawing/2014/main" id="{0C70F491-526B-FB4C-ADA3-28747C9FF7FC}"/>
              </a:ext>
            </a:extLst>
          </p:cNvPr>
          <p:cNvCxnSpPr>
            <a:cxnSpLocks/>
            <a:stCxn id="103" idx="4"/>
            <a:endCxn id="145" idx="0"/>
          </p:cNvCxnSpPr>
          <p:nvPr/>
        </p:nvCxnSpPr>
        <p:spPr>
          <a:xfrm>
            <a:off x="7369845" y="4740189"/>
            <a:ext cx="185638" cy="316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4CBF2A9-2DA8-B74E-9679-D7A00FFBA630}"/>
              </a:ext>
            </a:extLst>
          </p:cNvPr>
          <p:cNvCxnSpPr>
            <a:cxnSpLocks/>
            <a:stCxn id="104" idx="0"/>
            <a:endCxn id="145" idx="2"/>
          </p:cNvCxnSpPr>
          <p:nvPr/>
        </p:nvCxnSpPr>
        <p:spPr>
          <a:xfrm flipV="1">
            <a:off x="7369845"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899E19E-42DF-2E44-B5CB-256C708F8C90}"/>
              </a:ext>
            </a:extLst>
          </p:cNvPr>
          <p:cNvCxnSpPr>
            <a:cxnSpLocks/>
            <a:stCxn id="145" idx="3"/>
            <a:endCxn id="99" idx="2"/>
          </p:cNvCxnSpPr>
          <p:nvPr/>
        </p:nvCxnSpPr>
        <p:spPr>
          <a:xfrm flipV="1">
            <a:off x="7627483"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1B345E33-55F8-8140-B131-C043779AF06C}"/>
              </a:ext>
            </a:extLst>
          </p:cNvPr>
          <p:cNvGrpSpPr/>
          <p:nvPr/>
        </p:nvGrpSpPr>
        <p:grpSpPr>
          <a:xfrm>
            <a:off x="7483483" y="4836274"/>
            <a:ext cx="338219" cy="364679"/>
            <a:chOff x="7368234" y="3836437"/>
            <a:chExt cx="338219" cy="364679"/>
          </a:xfrm>
        </p:grpSpPr>
        <p:sp>
          <p:nvSpPr>
            <p:cNvPr id="145" name="Rectangle 144">
              <a:extLst>
                <a:ext uri="{FF2B5EF4-FFF2-40B4-BE49-F238E27FC236}">
                  <a16:creationId xmlns:a16="http://schemas.microsoft.com/office/drawing/2014/main" id="{CBC64133-86CD-1C42-8025-F42D27EE500E}"/>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57B7967D-A09F-C244-A1C6-D4B23980A9D8}"/>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9"/>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51E47357-B0B3-654B-A60D-745DE2EF2AA5}"/>
                  </a:ext>
                </a:extLst>
              </p:cNvPr>
              <p:cNvSpPr txBox="1"/>
              <p:nvPr/>
            </p:nvSpPr>
            <p:spPr>
              <a:xfrm>
                <a:off x="7910620"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99" name="TextBox 98">
                <a:extLst>
                  <a:ext uri="{FF2B5EF4-FFF2-40B4-BE49-F238E27FC236}">
                    <a16:creationId xmlns:a16="http://schemas.microsoft.com/office/drawing/2014/main" id="{51E47357-B0B3-654B-A60D-745DE2EF2AA5}"/>
                  </a:ext>
                </a:extLst>
              </p:cNvPr>
              <p:cNvSpPr txBox="1">
                <a:spLocks noRot="1" noChangeAspect="1" noMove="1" noResize="1" noEditPoints="1" noAdjustHandles="1" noChangeArrowheads="1" noChangeShapeType="1" noTextEdit="1"/>
              </p:cNvSpPr>
              <p:nvPr/>
            </p:nvSpPr>
            <p:spPr>
              <a:xfrm>
                <a:off x="7910620" y="4933001"/>
                <a:ext cx="115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CA0BE030-7104-E143-9AF6-42CA947528B9}"/>
                  </a:ext>
                </a:extLst>
              </p:cNvPr>
              <p:cNvSpPr txBox="1"/>
              <p:nvPr/>
            </p:nvSpPr>
            <p:spPr>
              <a:xfrm>
                <a:off x="6793845" y="4350676"/>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103" name="TextBox 102">
                <a:extLst>
                  <a:ext uri="{FF2B5EF4-FFF2-40B4-BE49-F238E27FC236}">
                    <a16:creationId xmlns:a16="http://schemas.microsoft.com/office/drawing/2014/main" id="{CA0BE030-7104-E143-9AF6-42CA947528B9}"/>
                  </a:ext>
                </a:extLst>
              </p:cNvPr>
              <p:cNvSpPr txBox="1">
                <a:spLocks noRot="1" noChangeAspect="1" noMove="1" noResize="1" noEditPoints="1" noAdjustHandles="1" noChangeArrowheads="1" noChangeShapeType="1" noTextEdit="1"/>
              </p:cNvSpPr>
              <p:nvPr/>
            </p:nvSpPr>
            <p:spPr>
              <a:xfrm>
                <a:off x="6793845" y="4350676"/>
                <a:ext cx="1152000" cy="389513"/>
              </a:xfrm>
              <a:prstGeom prst="ellipse">
                <a:avLst/>
              </a:prstGeom>
              <a:blipFill>
                <a:blip r:embed="rId11"/>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5E846F5-F6C2-8D45-A6B7-66518FE28173}"/>
                  </a:ext>
                </a:extLst>
              </p:cNvPr>
              <p:cNvSpPr txBox="1"/>
              <p:nvPr/>
            </p:nvSpPr>
            <p:spPr>
              <a:xfrm>
                <a:off x="6793845"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104" name="TextBox 103">
                <a:extLst>
                  <a:ext uri="{FF2B5EF4-FFF2-40B4-BE49-F238E27FC236}">
                    <a16:creationId xmlns:a16="http://schemas.microsoft.com/office/drawing/2014/main" id="{C5E846F5-F6C2-8D45-A6B7-66518FE28173}"/>
                  </a:ext>
                </a:extLst>
              </p:cNvPr>
              <p:cNvSpPr txBox="1">
                <a:spLocks noRot="1" noChangeAspect="1" noMove="1" noResize="1" noEditPoints="1" noAdjustHandles="1" noChangeArrowheads="1" noChangeShapeType="1" noTextEdit="1"/>
              </p:cNvSpPr>
              <p:nvPr/>
            </p:nvSpPr>
            <p:spPr>
              <a:xfrm>
                <a:off x="6793845" y="5516401"/>
                <a:ext cx="1152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cxnSp>
        <p:nvCxnSpPr>
          <p:cNvPr id="105" name="Straight Connector 104">
            <a:extLst>
              <a:ext uri="{FF2B5EF4-FFF2-40B4-BE49-F238E27FC236}">
                <a16:creationId xmlns:a16="http://schemas.microsoft.com/office/drawing/2014/main" id="{F6748E54-EF68-A242-AF41-5E7AAEAB637F}"/>
              </a:ext>
            </a:extLst>
          </p:cNvPr>
          <p:cNvCxnSpPr>
            <a:cxnSpLocks/>
            <a:stCxn id="147" idx="2"/>
            <a:endCxn id="104" idx="0"/>
          </p:cNvCxnSpPr>
          <p:nvPr/>
        </p:nvCxnSpPr>
        <p:spPr>
          <a:xfrm>
            <a:off x="7185902"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EB2C4A5F-73AF-7343-9996-0DFC0EE44C08}"/>
                  </a:ext>
                </a:extLst>
              </p:cNvPr>
              <p:cNvSpPr txBox="1"/>
              <p:nvPr/>
            </p:nvSpPr>
            <p:spPr>
              <a:xfrm>
                <a:off x="5609774" y="38886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106" name="TextBox 105">
                <a:extLst>
                  <a:ext uri="{FF2B5EF4-FFF2-40B4-BE49-F238E27FC236}">
                    <a16:creationId xmlns:a16="http://schemas.microsoft.com/office/drawing/2014/main" id="{EB2C4A5F-73AF-7343-9996-0DFC0EE44C08}"/>
                  </a:ext>
                </a:extLst>
              </p:cNvPr>
              <p:cNvSpPr txBox="1">
                <a:spLocks noRot="1" noChangeAspect="1" noMove="1" noResize="1" noEditPoints="1" noAdjustHandles="1" noChangeArrowheads="1" noChangeShapeType="1" noTextEdit="1"/>
              </p:cNvSpPr>
              <p:nvPr/>
            </p:nvSpPr>
            <p:spPr>
              <a:xfrm>
                <a:off x="5609774" y="3888688"/>
                <a:ext cx="1152000" cy="276999"/>
              </a:xfrm>
              <a:prstGeom prst="rect">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F915D674-3653-8C47-8EC3-714806D27FF9}"/>
                  </a:ext>
                </a:extLst>
              </p:cNvPr>
              <p:cNvSpPr txBox="1"/>
              <p:nvPr/>
            </p:nvSpPr>
            <p:spPr>
              <a:xfrm>
                <a:off x="10688857" y="37520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𝑈𝑡𝑅𝑛</m:t>
                      </m:r>
                    </m:oMath>
                  </m:oMathPara>
                </a14:m>
                <a:endParaRPr lang="de-DE" dirty="0"/>
              </a:p>
            </p:txBody>
          </p:sp>
        </mc:Choice>
        <mc:Fallback xmlns="">
          <p:sp>
            <p:nvSpPr>
              <p:cNvPr id="107" name="TextBox 106">
                <a:extLst>
                  <a:ext uri="{FF2B5EF4-FFF2-40B4-BE49-F238E27FC236}">
                    <a16:creationId xmlns:a16="http://schemas.microsoft.com/office/drawing/2014/main" id="{F915D674-3653-8C47-8EC3-714806D27FF9}"/>
                  </a:ext>
                </a:extLst>
              </p:cNvPr>
              <p:cNvSpPr txBox="1">
                <a:spLocks noRot="1" noChangeAspect="1" noMove="1" noResize="1" noEditPoints="1" noAdjustHandles="1" noChangeArrowheads="1" noChangeShapeType="1" noTextEdit="1"/>
              </p:cNvSpPr>
              <p:nvPr/>
            </p:nvSpPr>
            <p:spPr>
              <a:xfrm>
                <a:off x="10688857" y="3752064"/>
                <a:ext cx="1152000" cy="550247"/>
              </a:xfrm>
              <a:prstGeom prst="diamond">
                <a:avLst/>
              </a:prstGeom>
              <a:blipFill>
                <a:blip r:embed="rId14"/>
                <a:stretch>
                  <a:fillRect/>
                </a:stretch>
              </a:blipFill>
              <a:ln>
                <a:solidFill>
                  <a:schemeClr val="tx1"/>
                </a:solidFill>
              </a:ln>
            </p:spPr>
            <p:txBody>
              <a:bodyPr/>
              <a:lstStyle/>
              <a:p>
                <a:r>
                  <a:rPr lang="de-DE">
                    <a:noFill/>
                  </a:rPr>
                  <a:t> </a:t>
                </a:r>
              </a:p>
            </p:txBody>
          </p:sp>
        </mc:Fallback>
      </mc:AlternateContent>
      <p:cxnSp>
        <p:nvCxnSpPr>
          <p:cNvPr id="108" name="Straight Connector 107">
            <a:extLst>
              <a:ext uri="{FF2B5EF4-FFF2-40B4-BE49-F238E27FC236}">
                <a16:creationId xmlns:a16="http://schemas.microsoft.com/office/drawing/2014/main" id="{B059210B-AC9C-C749-A620-00CFD9D344A1}"/>
              </a:ext>
            </a:extLst>
          </p:cNvPr>
          <p:cNvCxnSpPr>
            <a:cxnSpLocks/>
            <a:stCxn id="72" idx="0"/>
            <a:endCxn id="126" idx="2"/>
          </p:cNvCxnSpPr>
          <p:nvPr/>
        </p:nvCxnSpPr>
        <p:spPr>
          <a:xfrm flipV="1">
            <a:off x="6185774"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6E38B33-2092-9B40-B654-77D15A9F0D95}"/>
              </a:ext>
            </a:extLst>
          </p:cNvPr>
          <p:cNvCxnSpPr>
            <a:cxnSpLocks/>
            <a:stCxn id="126" idx="0"/>
            <a:endCxn id="106" idx="2"/>
          </p:cNvCxnSpPr>
          <p:nvPr/>
        </p:nvCxnSpPr>
        <p:spPr>
          <a:xfrm flipV="1">
            <a:off x="6185774" y="4165687"/>
            <a:ext cx="0" cy="379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D753935B-D9ED-4649-894A-A8BB4CF0902F}"/>
              </a:ext>
            </a:extLst>
          </p:cNvPr>
          <p:cNvSpPr/>
          <p:nvPr/>
        </p:nvSpPr>
        <p:spPr>
          <a:xfrm>
            <a:off x="6113774"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27" name="Straight Connector 126">
            <a:extLst>
              <a:ext uri="{FF2B5EF4-FFF2-40B4-BE49-F238E27FC236}">
                <a16:creationId xmlns:a16="http://schemas.microsoft.com/office/drawing/2014/main" id="{DA710D24-C821-EB47-930B-8EB4483EBC4A}"/>
              </a:ext>
            </a:extLst>
          </p:cNvPr>
          <p:cNvCxnSpPr>
            <a:cxnSpLocks/>
            <a:stCxn id="134" idx="6"/>
            <a:endCxn id="130" idx="1"/>
          </p:cNvCxnSpPr>
          <p:nvPr/>
        </p:nvCxnSpPr>
        <p:spPr>
          <a:xfrm flipV="1">
            <a:off x="9586987" y="4027187"/>
            <a:ext cx="48909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8813A4A-793F-F84B-B265-48CC6278DCDB}"/>
              </a:ext>
            </a:extLst>
          </p:cNvPr>
          <p:cNvCxnSpPr>
            <a:cxnSpLocks/>
            <a:stCxn id="133" idx="0"/>
            <a:endCxn id="130" idx="2"/>
          </p:cNvCxnSpPr>
          <p:nvPr/>
        </p:nvCxnSpPr>
        <p:spPr>
          <a:xfrm flipV="1">
            <a:off x="10148082" y="4099187"/>
            <a:ext cx="0" cy="249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4B04DC5-B00F-0548-AF6C-B87DEED3C9EE}"/>
              </a:ext>
            </a:extLst>
          </p:cNvPr>
          <p:cNvCxnSpPr>
            <a:cxnSpLocks/>
            <a:stCxn id="130" idx="3"/>
            <a:endCxn id="107" idx="1"/>
          </p:cNvCxnSpPr>
          <p:nvPr/>
        </p:nvCxnSpPr>
        <p:spPr>
          <a:xfrm>
            <a:off x="10220082" y="40271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381F85D8-B313-7E4D-BE4D-8D18184E3E49}"/>
              </a:ext>
            </a:extLst>
          </p:cNvPr>
          <p:cNvSpPr/>
          <p:nvPr/>
        </p:nvSpPr>
        <p:spPr>
          <a:xfrm>
            <a:off x="10076082" y="39551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83638398-9F79-9742-9C65-331E028DEB6F}"/>
                  </a:ext>
                </a:extLst>
              </p:cNvPr>
              <p:cNvSpPr txBox="1"/>
              <p:nvPr/>
            </p:nvSpPr>
            <p:spPr>
              <a:xfrm>
                <a:off x="10220082" y="3739337"/>
                <a:ext cx="71667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𝑢𝑟</m:t>
                          </m:r>
                        </m:sub>
                      </m:sSub>
                      <m:r>
                        <a:rPr lang="de-DE" sz="1400" b="0" i="1" smtClean="0">
                          <a:latin typeface="Cambria Math" panose="02040503050406030204" pitchFamily="18" charset="0"/>
                        </a:rPr>
                        <m:t>=</m:t>
                      </m:r>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31" name="TextBox 130">
                <a:extLst>
                  <a:ext uri="{FF2B5EF4-FFF2-40B4-BE49-F238E27FC236}">
                    <a16:creationId xmlns:a16="http://schemas.microsoft.com/office/drawing/2014/main" id="{83638398-9F79-9742-9C65-331E028DEB6F}"/>
                  </a:ext>
                </a:extLst>
              </p:cNvPr>
              <p:cNvSpPr txBox="1">
                <a:spLocks noRot="1" noChangeAspect="1" noMove="1" noResize="1" noEditPoints="1" noAdjustHandles="1" noChangeArrowheads="1" noChangeShapeType="1" noTextEdit="1"/>
              </p:cNvSpPr>
              <p:nvPr/>
            </p:nvSpPr>
            <p:spPr>
              <a:xfrm>
                <a:off x="10220082" y="3739337"/>
                <a:ext cx="716671" cy="215444"/>
              </a:xfrm>
              <a:prstGeom prst="rect">
                <a:avLst/>
              </a:prstGeom>
              <a:blipFill>
                <a:blip r:embed="rId15"/>
                <a:stretch>
                  <a:fillRect l="-8772" b="-3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EFD43909-FA4D-2A40-8A14-3A91A88D8EED}"/>
                  </a:ext>
                </a:extLst>
              </p:cNvPr>
              <p:cNvSpPr txBox="1"/>
              <p:nvPr/>
            </p:nvSpPr>
            <p:spPr>
              <a:xfrm>
                <a:off x="6261942"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132" name="TextBox 131">
                <a:extLst>
                  <a:ext uri="{FF2B5EF4-FFF2-40B4-BE49-F238E27FC236}">
                    <a16:creationId xmlns:a16="http://schemas.microsoft.com/office/drawing/2014/main" id="{EFD43909-FA4D-2A40-8A14-3A91A88D8EED}"/>
                  </a:ext>
                </a:extLst>
              </p:cNvPr>
              <p:cNvSpPr txBox="1">
                <a:spLocks noRot="1" noChangeAspect="1" noMove="1" noResize="1" noEditPoints="1" noAdjustHandles="1" noChangeArrowheads="1" noChangeShapeType="1" noTextEdit="1"/>
              </p:cNvSpPr>
              <p:nvPr/>
            </p:nvSpPr>
            <p:spPr>
              <a:xfrm>
                <a:off x="6261942" y="4337992"/>
                <a:ext cx="194219" cy="215444"/>
              </a:xfrm>
              <a:prstGeom prst="rect">
                <a:avLst/>
              </a:prstGeom>
              <a:blipFill>
                <a:blip r:embed="rId16"/>
                <a:stretch>
                  <a:fillRect l="-25000" r="-6250"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CD26BE7-72FE-E34E-A967-9D31ED0CD22B}"/>
                  </a:ext>
                </a:extLst>
              </p:cNvPr>
              <p:cNvSpPr txBox="1"/>
              <p:nvPr/>
            </p:nvSpPr>
            <p:spPr>
              <a:xfrm>
                <a:off x="9572082" y="4348732"/>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33" name="TextBox 132">
                <a:extLst>
                  <a:ext uri="{FF2B5EF4-FFF2-40B4-BE49-F238E27FC236}">
                    <a16:creationId xmlns:a16="http://schemas.microsoft.com/office/drawing/2014/main" id="{3CD26BE7-72FE-E34E-A967-9D31ED0CD22B}"/>
                  </a:ext>
                </a:extLst>
              </p:cNvPr>
              <p:cNvSpPr txBox="1">
                <a:spLocks noRot="1" noChangeAspect="1" noMove="1" noResize="1" noEditPoints="1" noAdjustHandles="1" noChangeArrowheads="1" noChangeShapeType="1" noTextEdit="1"/>
              </p:cNvSpPr>
              <p:nvPr/>
            </p:nvSpPr>
            <p:spPr>
              <a:xfrm>
                <a:off x="9572082" y="4348732"/>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ABA2733A-8EA2-E54F-A8C7-A27F1DB7E166}"/>
                  </a:ext>
                </a:extLst>
              </p:cNvPr>
              <p:cNvSpPr txBox="1"/>
              <p:nvPr/>
            </p:nvSpPr>
            <p:spPr>
              <a:xfrm>
                <a:off x="7759802" y="3832431"/>
                <a:ext cx="18271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𝑅𝑒𝑠𝑡𝑟𝑖𝑐𝑡𝑖𝑜𝑛𝑠</m:t>
                      </m:r>
                    </m:oMath>
                  </m:oMathPara>
                </a14:m>
                <a:endParaRPr lang="de-DE" dirty="0">
                  <a:solidFill>
                    <a:schemeClr val="accent1"/>
                  </a:solidFill>
                </a:endParaRPr>
              </a:p>
            </p:txBody>
          </p:sp>
        </mc:Choice>
        <mc:Fallback xmlns="">
          <p:sp>
            <p:nvSpPr>
              <p:cNvPr id="134" name="TextBox 133">
                <a:extLst>
                  <a:ext uri="{FF2B5EF4-FFF2-40B4-BE49-F238E27FC236}">
                    <a16:creationId xmlns:a16="http://schemas.microsoft.com/office/drawing/2014/main" id="{ABA2733A-8EA2-E54F-A8C7-A27F1DB7E166}"/>
                  </a:ext>
                </a:extLst>
              </p:cNvPr>
              <p:cNvSpPr txBox="1">
                <a:spLocks noRot="1" noChangeAspect="1" noMove="1" noResize="1" noEditPoints="1" noAdjustHandles="1" noChangeArrowheads="1" noChangeShapeType="1" noTextEdit="1"/>
              </p:cNvSpPr>
              <p:nvPr/>
            </p:nvSpPr>
            <p:spPr>
              <a:xfrm>
                <a:off x="7759802" y="3832431"/>
                <a:ext cx="1827185"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135" name="Straight Connector 134">
            <a:extLst>
              <a:ext uri="{FF2B5EF4-FFF2-40B4-BE49-F238E27FC236}">
                <a16:creationId xmlns:a16="http://schemas.microsoft.com/office/drawing/2014/main" id="{EF8B38EA-77A0-9942-B8C4-D481DD0E7D22}"/>
              </a:ext>
            </a:extLst>
          </p:cNvPr>
          <p:cNvCxnSpPr>
            <a:cxnSpLocks/>
            <a:stCxn id="106" idx="3"/>
            <a:endCxn id="142" idx="1"/>
          </p:cNvCxnSpPr>
          <p:nvPr/>
        </p:nvCxnSpPr>
        <p:spPr>
          <a:xfrm flipV="1">
            <a:off x="6761774" y="4026167"/>
            <a:ext cx="427987" cy="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403A3FA-0827-7640-BA66-CACDB2C7682C}"/>
              </a:ext>
            </a:extLst>
          </p:cNvPr>
          <p:cNvCxnSpPr>
            <a:cxnSpLocks/>
            <a:stCxn id="142" idx="3"/>
            <a:endCxn id="134" idx="2"/>
          </p:cNvCxnSpPr>
          <p:nvPr/>
        </p:nvCxnSpPr>
        <p:spPr>
          <a:xfrm>
            <a:off x="7333761" y="4026167"/>
            <a:ext cx="426041" cy="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69C491F-4294-6B4F-9214-65E9BCD61209}"/>
              </a:ext>
            </a:extLst>
          </p:cNvPr>
          <p:cNvGrpSpPr/>
          <p:nvPr/>
        </p:nvGrpSpPr>
        <p:grpSpPr>
          <a:xfrm>
            <a:off x="7189761" y="3739337"/>
            <a:ext cx="364381" cy="358830"/>
            <a:chOff x="6994640" y="3841960"/>
            <a:chExt cx="364381" cy="358830"/>
          </a:xfrm>
        </p:grpSpPr>
        <p:sp>
          <p:nvSpPr>
            <p:cNvPr id="142" name="Rectangle 141">
              <a:extLst>
                <a:ext uri="{FF2B5EF4-FFF2-40B4-BE49-F238E27FC236}">
                  <a16:creationId xmlns:a16="http://schemas.microsoft.com/office/drawing/2014/main" id="{4944E524-6476-2B47-842F-B6D27F56B69E}"/>
                </a:ext>
              </a:extLst>
            </p:cNvPr>
            <p:cNvSpPr/>
            <p:nvPr/>
          </p:nvSpPr>
          <p:spPr>
            <a:xfrm>
              <a:off x="6994640"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FFD040B1-FA49-4146-BB69-7E11BDDF6B51}"/>
                    </a:ext>
                  </a:extLst>
                </p:cNvPr>
                <p:cNvSpPr txBox="1"/>
                <p:nvPr/>
              </p:nvSpPr>
              <p:spPr>
                <a:xfrm>
                  <a:off x="7138640" y="3841960"/>
                  <a:ext cx="2203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61" name="TextBox 160">
                  <a:extLst>
                    <a:ext uri="{FF2B5EF4-FFF2-40B4-BE49-F238E27FC236}">
                      <a16:creationId xmlns:a16="http://schemas.microsoft.com/office/drawing/2014/main" id="{A4AFA563-9EFF-144F-8B1B-C167250291EE}"/>
                    </a:ext>
                  </a:extLst>
                </p:cNvPr>
                <p:cNvSpPr txBox="1">
                  <a:spLocks noRot="1" noChangeAspect="1" noMove="1" noResize="1" noEditPoints="1" noAdjustHandles="1" noChangeArrowheads="1" noChangeShapeType="1" noTextEdit="1"/>
                </p:cNvSpPr>
                <p:nvPr/>
              </p:nvSpPr>
              <p:spPr>
                <a:xfrm>
                  <a:off x="7138640" y="3841960"/>
                  <a:ext cx="220381" cy="215444"/>
                </a:xfrm>
                <a:prstGeom prst="rect">
                  <a:avLst/>
                </a:prstGeom>
                <a:blipFill>
                  <a:blip r:embed="rId36"/>
                  <a:stretch>
                    <a:fillRect l="-27778" b="-33333"/>
                  </a:stretch>
                </a:blipFill>
              </p:spPr>
              <p:txBody>
                <a:bodyPr/>
                <a:lstStyle/>
                <a:p>
                  <a:r>
                    <a:rPr lang="de-DE">
                      <a:noFill/>
                    </a:rPr>
                    <a:t> </a:t>
                  </a:r>
                </a:p>
              </p:txBody>
            </p:sp>
          </mc:Fallback>
        </mc:AlternateContent>
      </p:grpSp>
      <p:cxnSp>
        <p:nvCxnSpPr>
          <p:cNvPr id="138" name="Straight Connector 137">
            <a:extLst>
              <a:ext uri="{FF2B5EF4-FFF2-40B4-BE49-F238E27FC236}">
                <a16:creationId xmlns:a16="http://schemas.microsoft.com/office/drawing/2014/main" id="{8C7B2D00-2D50-994B-B8DA-6052CDEF0ABB}"/>
              </a:ext>
            </a:extLst>
          </p:cNvPr>
          <p:cNvCxnSpPr>
            <a:cxnSpLocks/>
            <a:stCxn id="103" idx="6"/>
            <a:endCxn id="140" idx="1"/>
          </p:cNvCxnSpPr>
          <p:nvPr/>
        </p:nvCxnSpPr>
        <p:spPr>
          <a:xfrm flipV="1">
            <a:off x="7945845" y="4543488"/>
            <a:ext cx="724401" cy="1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00D9CB03-2B28-314B-A77E-65A3139E5906}"/>
              </a:ext>
            </a:extLst>
          </p:cNvPr>
          <p:cNvSpPr/>
          <p:nvPr/>
        </p:nvSpPr>
        <p:spPr>
          <a:xfrm>
            <a:off x="8670246" y="447148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924FF12C-B44B-C343-A503-49C233B71D3C}"/>
                  </a:ext>
                </a:extLst>
              </p:cNvPr>
              <p:cNvSpPr txBox="1"/>
              <p:nvPr/>
            </p:nvSpPr>
            <p:spPr>
              <a:xfrm>
                <a:off x="8808087" y="4256044"/>
                <a:ext cx="28289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41" name="TextBox 140">
                <a:extLst>
                  <a:ext uri="{FF2B5EF4-FFF2-40B4-BE49-F238E27FC236}">
                    <a16:creationId xmlns:a16="http://schemas.microsoft.com/office/drawing/2014/main" id="{924FF12C-B44B-C343-A503-49C233B71D3C}"/>
                  </a:ext>
                </a:extLst>
              </p:cNvPr>
              <p:cNvSpPr txBox="1">
                <a:spLocks noRot="1" noChangeAspect="1" noMove="1" noResize="1" noEditPoints="1" noAdjustHandles="1" noChangeArrowheads="1" noChangeShapeType="1" noTextEdit="1"/>
              </p:cNvSpPr>
              <p:nvPr/>
            </p:nvSpPr>
            <p:spPr>
              <a:xfrm>
                <a:off x="8808087" y="4256044"/>
                <a:ext cx="282898" cy="215444"/>
              </a:xfrm>
              <a:prstGeom prst="rect">
                <a:avLst/>
              </a:prstGeom>
              <a:blipFill>
                <a:blip r:embed="rId37"/>
                <a:stretch>
                  <a:fillRect l="-21739" b="-33333"/>
                </a:stretch>
              </a:blipFill>
            </p:spPr>
            <p:txBody>
              <a:bodyPr/>
              <a:lstStyle/>
              <a:p>
                <a:r>
                  <a:rPr lang="de-DE">
                    <a:noFill/>
                  </a:rPr>
                  <a:t> </a:t>
                </a:r>
              </a:p>
            </p:txBody>
          </p:sp>
        </mc:Fallback>
      </mc:AlternateContent>
      <p:cxnSp>
        <p:nvCxnSpPr>
          <p:cNvPr id="139" name="Straight Connector 138">
            <a:extLst>
              <a:ext uri="{FF2B5EF4-FFF2-40B4-BE49-F238E27FC236}">
                <a16:creationId xmlns:a16="http://schemas.microsoft.com/office/drawing/2014/main" id="{3FDD58F1-AF90-3A49-A6B4-8214D94FD1BC}"/>
              </a:ext>
            </a:extLst>
          </p:cNvPr>
          <p:cNvCxnSpPr>
            <a:cxnSpLocks/>
            <a:stCxn id="140" idx="3"/>
            <a:endCxn id="133" idx="2"/>
          </p:cNvCxnSpPr>
          <p:nvPr/>
        </p:nvCxnSpPr>
        <p:spPr>
          <a:xfrm>
            <a:off x="8814246" y="4543488"/>
            <a:ext cx="7578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620F67F-55C1-684E-B7FC-67974B6C1AAB}"/>
              </a:ext>
            </a:extLst>
          </p:cNvPr>
          <p:cNvGrpSpPr/>
          <p:nvPr/>
        </p:nvGrpSpPr>
        <p:grpSpPr>
          <a:xfrm>
            <a:off x="8536270" y="4302311"/>
            <a:ext cx="3304587" cy="1603603"/>
            <a:chOff x="8536270" y="4302311"/>
            <a:chExt cx="3304587" cy="1603603"/>
          </a:xfrm>
        </p:grpSpPr>
        <p:cxnSp>
          <p:nvCxnSpPr>
            <p:cNvPr id="149" name="Straight Connector 148">
              <a:extLst>
                <a:ext uri="{FF2B5EF4-FFF2-40B4-BE49-F238E27FC236}">
                  <a16:creationId xmlns:a16="http://schemas.microsoft.com/office/drawing/2014/main" id="{6A0DD05C-8D5A-9B45-8991-0429EE40B52F}"/>
                </a:ext>
              </a:extLst>
            </p:cNvPr>
            <p:cNvCxnSpPr>
              <a:cxnSpLocks/>
              <a:stCxn id="154" idx="3"/>
              <a:endCxn id="151" idx="1"/>
            </p:cNvCxnSpPr>
            <p:nvPr/>
          </p:nvCxnSpPr>
          <p:spPr>
            <a:xfrm flipV="1">
              <a:off x="10983309" y="5123718"/>
              <a:ext cx="209548" cy="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663F678-9FE2-D24F-BF83-68958BB05673}"/>
                </a:ext>
              </a:extLst>
            </p:cNvPr>
            <p:cNvCxnSpPr>
              <a:cxnSpLocks/>
              <a:stCxn id="153" idx="0"/>
              <a:endCxn id="151" idx="2"/>
            </p:cNvCxnSpPr>
            <p:nvPr/>
          </p:nvCxnSpPr>
          <p:spPr>
            <a:xfrm flipV="1">
              <a:off x="11264857" y="5195718"/>
              <a:ext cx="0" cy="154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437D7824-BC2A-804F-8236-7213B3E92828}"/>
                </a:ext>
              </a:extLst>
            </p:cNvPr>
            <p:cNvSpPr/>
            <p:nvPr/>
          </p:nvSpPr>
          <p:spPr>
            <a:xfrm>
              <a:off x="11192857" y="505171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23BD367B-422A-3B42-BC23-43C20C8D6EBC}"/>
                    </a:ext>
                  </a:extLst>
                </p:cNvPr>
                <p:cNvSpPr txBox="1"/>
                <p:nvPr/>
              </p:nvSpPr>
              <p:spPr>
                <a:xfrm>
                  <a:off x="10688857" y="5350172"/>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𝑈𝑡𝑖𝑙</m:t>
                        </m:r>
                      </m:oMath>
                    </m:oMathPara>
                  </a14:m>
                  <a:endParaRPr lang="de-DE" dirty="0">
                    <a:solidFill>
                      <a:schemeClr val="tx1"/>
                    </a:solidFill>
                  </a:endParaRPr>
                </a:p>
              </p:txBody>
            </p:sp>
          </mc:Choice>
          <mc:Fallback xmlns="">
            <p:sp>
              <p:nvSpPr>
                <p:cNvPr id="153" name="TextBox 152">
                  <a:extLst>
                    <a:ext uri="{FF2B5EF4-FFF2-40B4-BE49-F238E27FC236}">
                      <a16:creationId xmlns:a16="http://schemas.microsoft.com/office/drawing/2014/main" id="{23BD367B-422A-3B42-BC23-43C20C8D6EBC}"/>
                    </a:ext>
                  </a:extLst>
                </p:cNvPr>
                <p:cNvSpPr txBox="1">
                  <a:spLocks noRot="1" noChangeAspect="1" noMove="1" noResize="1" noEditPoints="1" noAdjustHandles="1" noChangeArrowheads="1" noChangeShapeType="1" noTextEdit="1"/>
                </p:cNvSpPr>
                <p:nvPr/>
              </p:nvSpPr>
              <p:spPr>
                <a:xfrm>
                  <a:off x="10688857" y="5350172"/>
                  <a:ext cx="1152000" cy="550247"/>
                </a:xfrm>
                <a:prstGeom prst="diamond">
                  <a:avLst/>
                </a:prstGeom>
                <a:blipFill>
                  <a:blip r:embed="rId3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1D53B096-5D90-DC4A-9E1F-E416FB76A9B9}"/>
                    </a:ext>
                  </a:extLst>
                </p:cNvPr>
                <p:cNvSpPr txBox="1"/>
                <p:nvPr/>
              </p:nvSpPr>
              <p:spPr>
                <a:xfrm>
                  <a:off x="9831309" y="4849083"/>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𝑈𝑡𝑅𝑛</m:t>
                        </m:r>
                      </m:oMath>
                    </m:oMathPara>
                  </a14:m>
                  <a:endParaRPr lang="de-DE" i="1" dirty="0">
                    <a:solidFill>
                      <a:schemeClr val="tx1"/>
                    </a:solidFill>
                  </a:endParaRPr>
                </a:p>
              </p:txBody>
            </p:sp>
          </mc:Choice>
          <mc:Fallback xmlns="">
            <p:sp>
              <p:nvSpPr>
                <p:cNvPr id="154" name="TextBox 153">
                  <a:extLst>
                    <a:ext uri="{FF2B5EF4-FFF2-40B4-BE49-F238E27FC236}">
                      <a16:creationId xmlns:a16="http://schemas.microsoft.com/office/drawing/2014/main" id="{1D53B096-5D90-DC4A-9E1F-E416FB76A9B9}"/>
                    </a:ext>
                  </a:extLst>
                </p:cNvPr>
                <p:cNvSpPr txBox="1">
                  <a:spLocks noRot="1" noChangeAspect="1" noMove="1" noResize="1" noEditPoints="1" noAdjustHandles="1" noChangeArrowheads="1" noChangeShapeType="1" noTextEdit="1"/>
                </p:cNvSpPr>
                <p:nvPr/>
              </p:nvSpPr>
              <p:spPr>
                <a:xfrm>
                  <a:off x="9831309" y="4849083"/>
                  <a:ext cx="1152000" cy="550247"/>
                </a:xfrm>
                <a:prstGeom prst="diamond">
                  <a:avLst/>
                </a:prstGeom>
                <a:blipFill>
                  <a:blip r:embed="rId39"/>
                  <a:stretch>
                    <a:fillRect/>
                  </a:stretch>
                </a:blipFill>
                <a:ln>
                  <a:solidFill>
                    <a:schemeClr val="tx1"/>
                  </a:solidFill>
                </a:ln>
              </p:spPr>
              <p:txBody>
                <a:bodyPr/>
                <a:lstStyle/>
                <a:p>
                  <a:r>
                    <a:rPr lang="de-DE">
                      <a:noFill/>
                    </a:rPr>
                    <a:t> </a:t>
                  </a:r>
                </a:p>
              </p:txBody>
            </p:sp>
          </mc:Fallback>
        </mc:AlternateContent>
        <p:cxnSp>
          <p:nvCxnSpPr>
            <p:cNvPr id="155" name="Straight Connector 154">
              <a:extLst>
                <a:ext uri="{FF2B5EF4-FFF2-40B4-BE49-F238E27FC236}">
                  <a16:creationId xmlns:a16="http://schemas.microsoft.com/office/drawing/2014/main" id="{C0A690F1-F8A6-F945-9539-459C65FF6BBD}"/>
                </a:ext>
              </a:extLst>
            </p:cNvPr>
            <p:cNvCxnSpPr>
              <a:cxnSpLocks/>
              <a:stCxn id="99" idx="6"/>
              <a:endCxn id="162" idx="1"/>
            </p:cNvCxnSpPr>
            <p:nvPr/>
          </p:nvCxnSpPr>
          <p:spPr>
            <a:xfrm flipV="1">
              <a:off x="9062620" y="5124207"/>
              <a:ext cx="182943" cy="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4F2F23F-0B5F-B547-A020-607A2D2739C7}"/>
                </a:ext>
              </a:extLst>
            </p:cNvPr>
            <p:cNvCxnSpPr>
              <a:cxnSpLocks/>
              <a:stCxn id="157" idx="3"/>
              <a:endCxn id="154" idx="1"/>
            </p:cNvCxnSpPr>
            <p:nvPr/>
          </p:nvCxnSpPr>
          <p:spPr>
            <a:xfrm flipV="1">
              <a:off x="9693761" y="5124207"/>
              <a:ext cx="137548" cy="2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A2B56F2B-389A-C447-AD64-264640804422}"/>
                </a:ext>
              </a:extLst>
            </p:cNvPr>
            <p:cNvSpPr/>
            <p:nvPr/>
          </p:nvSpPr>
          <p:spPr>
            <a:xfrm>
              <a:off x="9549761" y="505437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31060686-A054-D94A-BEBC-662EF978BC99}"/>
                    </a:ext>
                  </a:extLst>
                </p:cNvPr>
                <p:cNvSpPr txBox="1"/>
                <p:nvPr/>
              </p:nvSpPr>
              <p:spPr>
                <a:xfrm>
                  <a:off x="9689718" y="4838528"/>
                  <a:ext cx="25481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𝑢𝑙</m:t>
                            </m:r>
                          </m:sub>
                        </m:sSub>
                      </m:oMath>
                    </m:oMathPara>
                  </a14:m>
                  <a:endParaRPr lang="de-DE" sz="1400" dirty="0"/>
                </a:p>
              </p:txBody>
            </p:sp>
          </mc:Choice>
          <mc:Fallback xmlns="">
            <p:sp>
              <p:nvSpPr>
                <p:cNvPr id="158" name="TextBox 157">
                  <a:extLst>
                    <a:ext uri="{FF2B5EF4-FFF2-40B4-BE49-F238E27FC236}">
                      <a16:creationId xmlns:a16="http://schemas.microsoft.com/office/drawing/2014/main" id="{31060686-A054-D94A-BEBC-662EF978BC99}"/>
                    </a:ext>
                  </a:extLst>
                </p:cNvPr>
                <p:cNvSpPr txBox="1">
                  <a:spLocks noRot="1" noChangeAspect="1" noMove="1" noResize="1" noEditPoints="1" noAdjustHandles="1" noChangeArrowheads="1" noChangeShapeType="1" noTextEdit="1"/>
                </p:cNvSpPr>
                <p:nvPr/>
              </p:nvSpPr>
              <p:spPr>
                <a:xfrm>
                  <a:off x="9689718" y="4838528"/>
                  <a:ext cx="254813" cy="215444"/>
                </a:xfrm>
                <a:prstGeom prst="rect">
                  <a:avLst/>
                </a:prstGeom>
                <a:blipFill>
                  <a:blip r:embed="rId40"/>
                  <a:stretch>
                    <a:fillRect l="-23810" r="-4762" b="-27778"/>
                  </a:stretch>
                </a:blipFill>
              </p:spPr>
              <p:txBody>
                <a:bodyPr/>
                <a:lstStyle/>
                <a:p>
                  <a:r>
                    <a:rPr lang="de-DE">
                      <a:noFill/>
                    </a:rPr>
                    <a:t> </a:t>
                  </a:r>
                </a:p>
              </p:txBody>
            </p:sp>
          </mc:Fallback>
        </mc:AlternateContent>
        <p:cxnSp>
          <p:nvCxnSpPr>
            <p:cNvPr id="159" name="Straight Connector 158">
              <a:extLst>
                <a:ext uri="{FF2B5EF4-FFF2-40B4-BE49-F238E27FC236}">
                  <a16:creationId xmlns:a16="http://schemas.microsoft.com/office/drawing/2014/main" id="{5DCBA6C9-90D3-AF48-A302-4621190669C5}"/>
                </a:ext>
              </a:extLst>
            </p:cNvPr>
            <p:cNvCxnSpPr>
              <a:cxnSpLocks/>
              <a:stCxn id="107" idx="2"/>
              <a:endCxn id="151" idx="0"/>
            </p:cNvCxnSpPr>
            <p:nvPr/>
          </p:nvCxnSpPr>
          <p:spPr>
            <a:xfrm>
              <a:off x="11264857" y="4302311"/>
              <a:ext cx="0" cy="749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3DFF31F-8054-9B41-9440-E7DB0B9DBFE7}"/>
                    </a:ext>
                  </a:extLst>
                </p:cNvPr>
                <p:cNvSpPr txBox="1"/>
                <p:nvPr/>
              </p:nvSpPr>
              <p:spPr>
                <a:xfrm>
                  <a:off x="8536270" y="5516401"/>
                  <a:ext cx="18271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𝐿𝑜𝑛𝑔𝑇𝑒𝑟𝑚</m:t>
                        </m:r>
                      </m:oMath>
                    </m:oMathPara>
                  </a14:m>
                  <a:endParaRPr lang="de-DE" dirty="0">
                    <a:solidFill>
                      <a:schemeClr val="accent1"/>
                    </a:solidFill>
                  </a:endParaRPr>
                </a:p>
              </p:txBody>
            </p:sp>
          </mc:Choice>
          <mc:Fallback xmlns="">
            <p:sp>
              <p:nvSpPr>
                <p:cNvPr id="160" name="TextBox 159">
                  <a:extLst>
                    <a:ext uri="{FF2B5EF4-FFF2-40B4-BE49-F238E27FC236}">
                      <a16:creationId xmlns:a16="http://schemas.microsoft.com/office/drawing/2014/main" id="{D3DFF31F-8054-9B41-9440-E7DB0B9DBFE7}"/>
                    </a:ext>
                  </a:extLst>
                </p:cNvPr>
                <p:cNvSpPr txBox="1">
                  <a:spLocks noRot="1" noChangeAspect="1" noMove="1" noResize="1" noEditPoints="1" noAdjustHandles="1" noChangeArrowheads="1" noChangeShapeType="1" noTextEdit="1"/>
                </p:cNvSpPr>
                <p:nvPr/>
              </p:nvSpPr>
              <p:spPr>
                <a:xfrm>
                  <a:off x="8536270" y="5516401"/>
                  <a:ext cx="1827185" cy="389513"/>
                </a:xfrm>
                <a:prstGeom prst="ellipse">
                  <a:avLst/>
                </a:prstGeom>
                <a:blipFill>
                  <a:blip r:embed="rId41"/>
                  <a:stretch>
                    <a:fillRect b="-6061"/>
                  </a:stretch>
                </a:blipFill>
                <a:ln>
                  <a:solidFill>
                    <a:schemeClr val="tx1"/>
                  </a:solidFill>
                </a:ln>
              </p:spPr>
              <p:txBody>
                <a:bodyPr/>
                <a:lstStyle/>
                <a:p>
                  <a:r>
                    <a:rPr lang="de-DE">
                      <a:noFill/>
                    </a:rPr>
                    <a:t> </a:t>
                  </a:r>
                </a:p>
              </p:txBody>
            </p:sp>
          </mc:Fallback>
        </mc:AlternateContent>
        <p:cxnSp>
          <p:nvCxnSpPr>
            <p:cNvPr id="161" name="Straight Connector 160">
              <a:extLst>
                <a:ext uri="{FF2B5EF4-FFF2-40B4-BE49-F238E27FC236}">
                  <a16:creationId xmlns:a16="http://schemas.microsoft.com/office/drawing/2014/main" id="{11D00A29-F89B-8845-99D5-AB7D7D0739E0}"/>
                </a:ext>
              </a:extLst>
            </p:cNvPr>
            <p:cNvCxnSpPr>
              <a:cxnSpLocks/>
              <a:stCxn id="160" idx="0"/>
              <a:endCxn id="157" idx="2"/>
            </p:cNvCxnSpPr>
            <p:nvPr/>
          </p:nvCxnSpPr>
          <p:spPr>
            <a:xfrm flipV="1">
              <a:off x="9449863" y="5198378"/>
              <a:ext cx="171898" cy="318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892F51BD-8CA8-F94C-B434-76664C69F1A1}"/>
                </a:ext>
              </a:extLst>
            </p:cNvPr>
            <p:cNvSpPr/>
            <p:nvPr/>
          </p:nvSpPr>
          <p:spPr>
            <a:xfrm>
              <a:off x="9245563" y="505220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ECF68E64-35ED-5643-A807-F472EAA122D9}"/>
                    </a:ext>
                  </a:extLst>
                </p:cNvPr>
                <p:cNvSpPr txBox="1"/>
                <p:nvPr/>
              </p:nvSpPr>
              <p:spPr>
                <a:xfrm>
                  <a:off x="9385520" y="4836357"/>
                  <a:ext cx="25244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63" name="TextBox 162">
                  <a:extLst>
                    <a:ext uri="{FF2B5EF4-FFF2-40B4-BE49-F238E27FC236}">
                      <a16:creationId xmlns:a16="http://schemas.microsoft.com/office/drawing/2014/main" id="{ECF68E64-35ED-5643-A807-F472EAA122D9}"/>
                    </a:ext>
                  </a:extLst>
                </p:cNvPr>
                <p:cNvSpPr txBox="1">
                  <a:spLocks noRot="1" noChangeAspect="1" noMove="1" noResize="1" noEditPoints="1" noAdjustHandles="1" noChangeArrowheads="1" noChangeShapeType="1" noTextEdit="1"/>
                </p:cNvSpPr>
                <p:nvPr/>
              </p:nvSpPr>
              <p:spPr>
                <a:xfrm>
                  <a:off x="9385520" y="4836357"/>
                  <a:ext cx="252440" cy="215444"/>
                </a:xfrm>
                <a:prstGeom prst="rect">
                  <a:avLst/>
                </a:prstGeom>
                <a:blipFill>
                  <a:blip r:embed="rId42"/>
                  <a:stretch>
                    <a:fillRect l="-23810" b="-27778"/>
                  </a:stretch>
                </a:blipFill>
              </p:spPr>
              <p:txBody>
                <a:bodyPr/>
                <a:lstStyle/>
                <a:p>
                  <a:r>
                    <a:rPr lang="de-DE">
                      <a:noFill/>
                    </a:rPr>
                    <a:t> </a:t>
                  </a:r>
                </a:p>
              </p:txBody>
            </p:sp>
          </mc:Fallback>
        </mc:AlternateContent>
        <p:cxnSp>
          <p:nvCxnSpPr>
            <p:cNvPr id="164" name="Straight Connector 163">
              <a:extLst>
                <a:ext uri="{FF2B5EF4-FFF2-40B4-BE49-F238E27FC236}">
                  <a16:creationId xmlns:a16="http://schemas.microsoft.com/office/drawing/2014/main" id="{E1CB4A88-43DB-B942-AF9A-89BC30A5649F}"/>
                </a:ext>
              </a:extLst>
            </p:cNvPr>
            <p:cNvCxnSpPr>
              <a:cxnSpLocks/>
              <a:stCxn id="162" idx="2"/>
              <a:endCxn id="160" idx="0"/>
            </p:cNvCxnSpPr>
            <p:nvPr/>
          </p:nvCxnSpPr>
          <p:spPr>
            <a:xfrm>
              <a:off x="9317563" y="5196207"/>
              <a:ext cx="132300" cy="320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59B4A974-53FC-E944-98C6-54AD54344254}"/>
                    </a:ext>
                  </a:extLst>
                </p:cNvPr>
                <p:cNvSpPr txBox="1"/>
                <p:nvPr/>
              </p:nvSpPr>
              <p:spPr>
                <a:xfrm>
                  <a:off x="11332933" y="4838528"/>
                  <a:ext cx="1426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b="0" i="1" smtClean="0">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65" name="TextBox 164">
                  <a:extLst>
                    <a:ext uri="{FF2B5EF4-FFF2-40B4-BE49-F238E27FC236}">
                      <a16:creationId xmlns:a16="http://schemas.microsoft.com/office/drawing/2014/main" id="{59B4A974-53FC-E944-98C6-54AD54344254}"/>
                    </a:ext>
                  </a:extLst>
                </p:cNvPr>
                <p:cNvSpPr txBox="1">
                  <a:spLocks noRot="1" noChangeAspect="1" noMove="1" noResize="1" noEditPoints="1" noAdjustHandles="1" noChangeArrowheads="1" noChangeShapeType="1" noTextEdit="1"/>
                </p:cNvSpPr>
                <p:nvPr/>
              </p:nvSpPr>
              <p:spPr>
                <a:xfrm>
                  <a:off x="11332933" y="4838528"/>
                  <a:ext cx="142667" cy="215444"/>
                </a:xfrm>
                <a:prstGeom prst="rect">
                  <a:avLst/>
                </a:prstGeom>
                <a:blipFill>
                  <a:blip r:embed="rId43"/>
                  <a:stretch>
                    <a:fillRect l="-23077" r="-15385"/>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2BB759A-2E6B-B048-923D-01AC13DAEE75}"/>
                  </a:ext>
                </a:extLst>
              </p:cNvPr>
              <p:cNvSpPr txBox="1"/>
              <p:nvPr/>
            </p:nvSpPr>
            <p:spPr>
              <a:xfrm>
                <a:off x="6011725" y="0"/>
                <a:ext cx="1853502" cy="923330"/>
              </a:xfrm>
              <a:prstGeom prst="rect">
                <a:avLst/>
              </a:prstGeom>
              <a:noFill/>
            </p:spPr>
            <p:txBody>
              <a:bodyPr wrap="square" rtlCol="0">
                <a:spAutoFit/>
              </a:bodyPr>
              <a:lstStyle/>
              <a:p>
                <a:r>
                  <a:rPr lang="de-DE" dirty="0">
                    <a:solidFill>
                      <a:schemeClr val="accent6"/>
                    </a:solidFill>
                  </a:rPr>
                  <a:t>Nicht zerlegbar in</a:t>
                </a:r>
              </a:p>
              <a:p>
                <a:pPr/>
                <a14:m>
                  <m:oMathPara xmlns:m="http://schemas.openxmlformats.org/officeDocument/2006/math">
                    <m:oMathParaPr>
                      <m:jc m:val="centerGroup"/>
                    </m:oMathParaPr>
                    <m:oMath xmlns:m="http://schemas.openxmlformats.org/officeDocument/2006/math">
                      <m:r>
                        <a:rPr lang="de-DE" i="1">
                          <a:solidFill>
                            <a:schemeClr val="accent6"/>
                          </a:solidFill>
                          <a:latin typeface="Cambria Math" panose="02040503050406030204" pitchFamily="18" charset="0"/>
                          <a:ea typeface="Cambria Math" panose="02040503050406030204" pitchFamily="18" charset="0"/>
                        </a:rPr>
                        <m:t>𝜙</m:t>
                      </m:r>
                      <m:d>
                        <m:dPr>
                          <m:ctrlPr>
                            <a:rPr lang="de-DE" i="1">
                              <a:solidFill>
                                <a:schemeClr val="accent6"/>
                              </a:solidFill>
                              <a:latin typeface="Cambria Math" panose="02040503050406030204" pitchFamily="18" charset="0"/>
                              <a:ea typeface="Cambria Math" panose="02040503050406030204" pitchFamily="18" charset="0"/>
                            </a:rPr>
                          </m:ctrlPr>
                        </m:dPr>
                        <m:e>
                          <m:r>
                            <a:rPr lang="de-DE" b="0" i="1" smtClean="0">
                              <a:solidFill>
                                <a:schemeClr val="accent6"/>
                              </a:solidFill>
                              <a:latin typeface="Cambria Math" panose="02040503050406030204" pitchFamily="18" charset="0"/>
                            </a:rPr>
                            <m:t>𝑅𝑛</m:t>
                          </m:r>
                        </m:e>
                      </m:d>
                      <m:r>
                        <a:rPr lang="de-DE" b="0" i="1" smtClean="0">
                          <a:solidFill>
                            <a:schemeClr val="accent6"/>
                          </a:solidFill>
                          <a:latin typeface="Cambria Math" panose="02040503050406030204" pitchFamily="18" charset="0"/>
                        </a:rPr>
                        <m:t>+</m:t>
                      </m:r>
                      <m:r>
                        <a:rPr lang="de-DE" i="1">
                          <a:solidFill>
                            <a:schemeClr val="accent6"/>
                          </a:solidFill>
                          <a:latin typeface="Cambria Math" panose="02040503050406030204" pitchFamily="18" charset="0"/>
                          <a:ea typeface="Cambria Math" panose="02040503050406030204" pitchFamily="18" charset="0"/>
                        </a:rPr>
                        <m:t>𝜙</m:t>
                      </m:r>
                      <m:d>
                        <m:dPr>
                          <m:ctrlPr>
                            <a:rPr lang="de-DE" i="1">
                              <a:solidFill>
                                <a:schemeClr val="accent6"/>
                              </a:solidFill>
                              <a:latin typeface="Cambria Math" panose="02040503050406030204" pitchFamily="18" charset="0"/>
                              <a:ea typeface="Cambria Math" panose="02040503050406030204" pitchFamily="18" charset="0"/>
                            </a:rPr>
                          </m:ctrlPr>
                        </m:dPr>
                        <m:e>
                          <m:r>
                            <a:rPr lang="de-DE" b="0" i="1" smtClean="0">
                              <a:solidFill>
                                <a:schemeClr val="accent6"/>
                              </a:solidFill>
                              <a:latin typeface="Cambria Math" panose="02040503050406030204" pitchFamily="18" charset="0"/>
                            </a:rPr>
                            <m:t>𝐷</m:t>
                          </m:r>
                        </m:e>
                      </m:d>
                    </m:oMath>
                  </m:oMathPara>
                </a14:m>
                <a:endParaRPr lang="de-DE" dirty="0">
                  <a:solidFill>
                    <a:schemeClr val="accent6"/>
                  </a:solidFill>
                </a:endParaRPr>
              </a:p>
              <a:p>
                <a:r>
                  <a:rPr lang="de-DE" dirty="0">
                    <a:solidFill>
                      <a:schemeClr val="accent6"/>
                    </a:solidFill>
                  </a:rPr>
                  <a:t>➝ nicht PI</a:t>
                </a:r>
              </a:p>
            </p:txBody>
          </p:sp>
        </mc:Choice>
        <mc:Fallback xmlns="">
          <p:sp>
            <p:nvSpPr>
              <p:cNvPr id="47" name="TextBox 46">
                <a:extLst>
                  <a:ext uri="{FF2B5EF4-FFF2-40B4-BE49-F238E27FC236}">
                    <a16:creationId xmlns:a16="http://schemas.microsoft.com/office/drawing/2014/main" id="{82BB759A-2E6B-B048-923D-01AC13DAEE75}"/>
                  </a:ext>
                </a:extLst>
              </p:cNvPr>
              <p:cNvSpPr txBox="1">
                <a:spLocks noRot="1" noChangeAspect="1" noMove="1" noResize="1" noEditPoints="1" noAdjustHandles="1" noChangeArrowheads="1" noChangeShapeType="1" noTextEdit="1"/>
              </p:cNvSpPr>
              <p:nvPr/>
            </p:nvSpPr>
            <p:spPr>
              <a:xfrm>
                <a:off x="6011725" y="0"/>
                <a:ext cx="1853502" cy="923330"/>
              </a:xfrm>
              <a:prstGeom prst="rect">
                <a:avLst/>
              </a:prstGeom>
              <a:blipFill>
                <a:blip r:embed="rId44"/>
                <a:stretch>
                  <a:fillRect l="-2041" t="-1370" r="-680" b="-8219"/>
                </a:stretch>
              </a:blipFill>
            </p:spPr>
            <p:txBody>
              <a:bodyPr/>
              <a:lstStyle/>
              <a:p>
                <a:r>
                  <a:rPr lang="de-DE">
                    <a:noFill/>
                  </a:rPr>
                  <a:t> </a:t>
                </a:r>
              </a:p>
            </p:txBody>
          </p:sp>
        </mc:Fallback>
      </mc:AlternateContent>
    </p:spTree>
    <p:extLst>
      <p:ext uri="{BB962C8B-B14F-4D97-AF65-F5344CB8AC3E}">
        <p14:creationId xmlns:p14="http://schemas.microsoft.com/office/powerpoint/2010/main" val="35746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10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de-DE" dirty="0"/>
              <a:t>…nicht ganz</a:t>
            </a:r>
          </a:p>
        </p:txBody>
      </p:sp>
      <p:sp>
        <p:nvSpPr>
          <p:cNvPr id="351235" name="Rectangle 3"/>
          <p:cNvSpPr>
            <a:spLocks noGrp="1" noChangeArrowheads="1"/>
          </p:cNvSpPr>
          <p:nvPr>
            <p:ph idx="1"/>
          </p:nvPr>
        </p:nvSpPr>
        <p:spPr/>
        <p:txBody>
          <a:bodyPr>
            <a:normAutofit/>
          </a:bodyPr>
          <a:lstStyle/>
          <a:p>
            <a:r>
              <a:rPr lang="de-DE" dirty="0"/>
              <a:t>Benötigt vollständige Informationen in einem Modell über</a:t>
            </a:r>
          </a:p>
          <a:p>
            <a:pPr lvl="1"/>
            <a:r>
              <a:rPr lang="de-DE" dirty="0"/>
              <a:t>Aktionen</a:t>
            </a:r>
          </a:p>
          <a:p>
            <a:pPr lvl="1"/>
            <a:r>
              <a:rPr lang="de-DE" dirty="0"/>
              <a:t>Nutzen</a:t>
            </a:r>
          </a:p>
          <a:p>
            <a:pPr lvl="1"/>
            <a:r>
              <a:rPr lang="de-DE" dirty="0"/>
              <a:t>Zuständen</a:t>
            </a:r>
          </a:p>
          <a:p>
            <a:pPr lvl="1"/>
            <a:r>
              <a:rPr lang="de-DE" dirty="0"/>
              <a:t>Teilweise schwierig zu beschaffen:</a:t>
            </a:r>
          </a:p>
          <a:p>
            <a:pPr lvl="2"/>
            <a:r>
              <a:rPr lang="de-DE" dirty="0"/>
              <a:t>Berechnung des Nutzens jedes Zustandes bedingt häufig Suche oder Planung, weil ein Agent nicht weiß, wie gut ein Zustand ist, bis er weiß, wohin er von diesem Zustand aus gelangen kann </a:t>
            </a:r>
          </a:p>
          <a:p>
            <a:r>
              <a:rPr lang="de-DE" dirty="0"/>
              <a:t>Selbst, wenn man ein Modell darüber hat, kann das Problem </a:t>
            </a:r>
            <a:r>
              <a:rPr lang="de-DE" dirty="0">
                <a:solidFill>
                  <a:schemeClr val="accent1"/>
                </a:solidFill>
              </a:rPr>
              <a:t>intraktabel</a:t>
            </a:r>
            <a:r>
              <a:rPr lang="de-DE" dirty="0"/>
              <a:t> sein</a:t>
            </a:r>
          </a:p>
          <a:p>
            <a:r>
              <a:rPr lang="de-DE" dirty="0"/>
              <a:t>Tatsächlich würde ein wirklich rationaler Agent auch den Nutzen des Abwägens mit einbeziehen – </a:t>
            </a:r>
            <a:r>
              <a:rPr lang="de-DE" dirty="0">
                <a:solidFill>
                  <a:schemeClr val="accent1"/>
                </a:solidFill>
              </a:rPr>
              <a:t>beschränkte Rationalität</a:t>
            </a:r>
          </a:p>
          <a:p>
            <a:r>
              <a:rPr lang="de-DE" dirty="0"/>
              <a:t>Nichtsdestotrotz Formalisierung erlaubte große Fortschritte in dem Gebiet in den letzten Jahrzehnten, erlaubt komplexe entscheidungstheoretische Probleme zu lösen</a:t>
            </a:r>
          </a:p>
        </p:txBody>
      </p:sp>
      <p:sp>
        <p:nvSpPr>
          <p:cNvPr id="2" name="Slide Number Placeholder 1">
            <a:extLst>
              <a:ext uri="{FF2B5EF4-FFF2-40B4-BE49-F238E27FC236}">
                <a16:creationId xmlns:a16="http://schemas.microsoft.com/office/drawing/2014/main" id="{FF46E393-2D85-D340-AB43-B9297FA1932D}"/>
              </a:ext>
            </a:extLst>
          </p:cNvPr>
          <p:cNvSpPr>
            <a:spLocks noGrp="1"/>
          </p:cNvSpPr>
          <p:nvPr>
            <p:ph type="sldNum" sz="quarter" idx="4"/>
          </p:nvPr>
        </p:nvSpPr>
        <p:spPr/>
        <p:txBody>
          <a:bodyPr/>
          <a:lstStyle/>
          <a:p>
            <a:fld id="{67C9959E-8E6B-B04C-9955-EA096F41CA7A}" type="slidenum">
              <a:rPr lang="de-DE" smtClean="0"/>
              <a:t>6</a:t>
            </a:fld>
            <a:endParaRPr lang="de-DE" dirty="0"/>
          </a:p>
        </p:txBody>
      </p:sp>
      <p:sp>
        <p:nvSpPr>
          <p:cNvPr id="3" name="Date Placeholder 2">
            <a:extLst>
              <a:ext uri="{FF2B5EF4-FFF2-40B4-BE49-F238E27FC236}">
                <a16:creationId xmlns:a16="http://schemas.microsoft.com/office/drawing/2014/main" id="{5B5C1EA0-71AF-504B-B5A3-1BA7FFF2D9C5}"/>
              </a:ext>
            </a:extLst>
          </p:cNvPr>
          <p:cNvSpPr>
            <a:spLocks noGrp="1"/>
          </p:cNvSpPr>
          <p:nvPr>
            <p:ph type="dt" sz="half" idx="2"/>
          </p:nvPr>
        </p:nvSpPr>
        <p:spPr/>
        <p:txBody>
          <a:bodyPr/>
          <a:lstStyle/>
          <a:p>
            <a:r>
              <a:rPr lang="en-GB" dirty="0"/>
              <a:t>Entscheidungstheorie</a:t>
            </a:r>
            <a:endParaRPr lang="de-DE" dirty="0"/>
          </a:p>
        </p:txBody>
      </p:sp>
      <p:sp>
        <p:nvSpPr>
          <p:cNvPr id="4" name="Footer Placeholder 3">
            <a:extLst>
              <a:ext uri="{FF2B5EF4-FFF2-40B4-BE49-F238E27FC236}">
                <a16:creationId xmlns:a16="http://schemas.microsoft.com/office/drawing/2014/main" id="{D45D0E80-DE7E-D14B-8536-DE8DFD0B38DB}"/>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365674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Additive Kombinationsfunktion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p:txBody>
              <a:bodyPr>
                <a:normAutofit/>
              </a:bodyPr>
              <a:lstStyle/>
              <a:p>
                <a:r>
                  <a:rPr lang="de-DE" dirty="0"/>
                  <a:t>Entscheidungsmodell </a:t>
                </a:r>
                <a14:m>
                  <m:oMath xmlns:m="http://schemas.openxmlformats.org/officeDocument/2006/math">
                    <m:r>
                      <a:rPr lang="de-DE" i="1">
                        <a:latin typeface="Cambria Math" panose="02040503050406030204" pitchFamily="18" charset="0"/>
                      </a:rPr>
                      <m:t>𝑀</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𝑢</m:t>
                                </m:r>
                              </m:sub>
                            </m:sSub>
                          </m:e>
                        </m:d>
                      </m:e>
                      <m:sub>
                        <m:r>
                          <a:rPr lang="de-DE" i="1">
                            <a:latin typeface="Cambria Math" panose="02040503050406030204" pitchFamily="18" charset="0"/>
                            <a:ea typeface="Cambria Math" panose="02040503050406030204" pitchFamily="18" charset="0"/>
                          </a:rPr>
                          <m:t>𝑢</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𝑚</m:t>
                        </m:r>
                      </m:sup>
                    </m:sSubSup>
                  </m:oMath>
                </a14:m>
                <a:r>
                  <a:rPr lang="de-DE" dirty="0"/>
                  <a:t> mit additiver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endParaRPr lang="de-DE" dirty="0"/>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𝑢</m:t>
                                </m:r>
                              </m:e>
                              <m:sub>
                                <m:r>
                                  <a:rPr lang="de-DE" b="0" i="1" smtClean="0">
                                    <a:latin typeface="Cambria Math" panose="02040503050406030204" pitchFamily="18" charset="0"/>
                                    <a:ea typeface="Cambria Math" panose="02040503050406030204" pitchFamily="18" charset="0"/>
                                  </a:rPr>
                                  <m:t>1</m:t>
                                </m:r>
                              </m:sub>
                            </m:sSub>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𝑢</m:t>
                                </m:r>
                              </m:e>
                              <m:sub>
                                <m:r>
                                  <a:rPr lang="de-DE" b="0" i="1" smtClean="0">
                                    <a:latin typeface="Cambria Math" panose="02040503050406030204" pitchFamily="18" charset="0"/>
                                    <a:ea typeface="Cambria Math" panose="02040503050406030204" pitchFamily="18" charset="0"/>
                                  </a:rPr>
                                  <m:t>𝑘</m:t>
                                </m:r>
                              </m:sub>
                            </m:sSub>
                          </m:sub>
                        </m:sSub>
                      </m:e>
                    </m:d>
                  </m:oMath>
                </a14:m>
                <a:r>
                  <a:rPr lang="de-DE" dirty="0"/>
                  <a:t> Nutzenfaktoren, bilden auf Nutzenvariablen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𝑈</m:t>
                        </m:r>
                      </m:e>
                      <m:sub>
                        <m:r>
                          <a:rPr lang="de-DE" i="1">
                            <a:latin typeface="Cambria Math" panose="02040503050406030204" pitchFamily="18" charset="0"/>
                          </a:rPr>
                          <m:t>𝑢</m:t>
                        </m:r>
                      </m:sub>
                    </m:sSub>
                  </m:oMath>
                </a14:m>
                <a:r>
                  <a:rPr lang="de-DE" dirty="0"/>
                  <a:t> ab, die mittels </a:t>
                </a:r>
                <a14:m>
                  <m:oMath xmlns:m="http://schemas.openxmlformats.org/officeDocument/2006/math">
                    <m:r>
                      <m:rPr>
                        <m:sty m:val="p"/>
                      </m:rPr>
                      <a:rPr lang="el-GR" sz="2400" i="1">
                        <a:latin typeface="Cambria Math" panose="02040503050406030204" pitchFamily="18" charset="0"/>
                        <a:ea typeface="Cambria Math" panose="02040503050406030204" pitchFamily="18" charset="0"/>
                      </a:rPr>
                      <m:t>Ξ</m:t>
                    </m:r>
                  </m:oMath>
                </a14:m>
                <a:r>
                  <a:rPr lang="de-DE" dirty="0"/>
                  <a:t> zu Gesamtnutzen </a:t>
                </a:r>
                <a14:m>
                  <m:oMath xmlns:m="http://schemas.openxmlformats.org/officeDocument/2006/math">
                    <m:r>
                      <a:rPr lang="de-DE" i="1">
                        <a:latin typeface="Cambria Math" panose="02040503050406030204" pitchFamily="18" charset="0"/>
                      </a:rPr>
                      <m:t>𝑈</m:t>
                    </m:r>
                  </m:oMath>
                </a14:m>
                <a:r>
                  <a:rPr lang="de-DE" dirty="0"/>
                  <a:t> addiert werden</a:t>
                </a:r>
              </a:p>
              <a:p>
                <a:pPr lvl="1"/>
                <a:r>
                  <a:rPr lang="de-DE" dirty="0"/>
                  <a:t>EU-Anfrage</a:t>
                </a:r>
              </a:p>
              <a:p>
                <a:pPr lvl="2"/>
                <a14:m>
                  <m:oMath xmlns:m="http://schemas.openxmlformats.org/officeDocument/2006/math">
                    <m:r>
                      <a:rPr lang="de-DE" b="1" i="1">
                        <a:latin typeface="Cambria Math" panose="02040503050406030204" pitchFamily="18" charset="0"/>
                      </a:rPr>
                      <m:t>𝑼</m:t>
                    </m:r>
                    <m:r>
                      <a:rPr lang="de-DE" b="1"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𝑢</m:t>
                                    </m:r>
                                  </m:sub>
                                </m:sSub>
                              </m:e>
                            </m:d>
                          </m:e>
                          <m:sub>
                            <m:r>
                              <a:rPr lang="de-DE" i="1">
                                <a:latin typeface="Cambria Math" panose="02040503050406030204" pitchFamily="18" charset="0"/>
                                <a:ea typeface="Cambria Math" panose="02040503050406030204" pitchFamily="18" charset="0"/>
                              </a:rPr>
                              <m:t>𝑢</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𝑚</m:t>
                            </m:r>
                          </m:sup>
                        </m:sSubSup>
                      </m:e>
                    </m:d>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𝒅</m:t>
                        </m:r>
                      </m:e>
                    </m:d>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𝒆</m:t>
                        </m:r>
                      </m:e>
                    </m:d>
                  </m:oMath>
                </a14:m>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60</a:t>
            </a:fld>
            <a:endParaRPr lang="de-DE" dirty="0"/>
          </a:p>
        </p:txBody>
      </p: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E0A5A92A-7445-1446-9629-B1E9252510DD}"/>
                  </a:ext>
                </a:extLst>
              </p:cNvPr>
              <p:cNvSpPr/>
              <p:nvPr/>
            </p:nvSpPr>
            <p:spPr>
              <a:xfrm>
                <a:off x="3658883" y="5342779"/>
                <a:ext cx="1655197" cy="718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1" i="1">
                              <a:latin typeface="Cambria Math" panose="02040503050406030204" pitchFamily="18" charset="0"/>
                            </a:rPr>
                            <m:t>𝒓</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de-DE" b="0" i="1" smtClean="0">
                                  <a:latin typeface="Cambria Math" panose="02040503050406030204" pitchFamily="18" charset="0"/>
                                </a:rPr>
                                <m:t>𝑖</m:t>
                              </m:r>
                            </m:sub>
                          </m:sSub>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𝜋</m:t>
                          </m:r>
                        </m:e>
                        <m:sub>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𝑹</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𝑢</m:t>
                                  </m:r>
                                </m:e>
                                <m:sub>
                                  <m:r>
                                    <a:rPr lang="de-DE" b="0" i="1" smtClean="0">
                                      <a:latin typeface="Cambria Math" panose="02040503050406030204" pitchFamily="18" charset="0"/>
                                      <a:ea typeface="Cambria Math" panose="02040503050406030204" pitchFamily="18" charset="0"/>
                                    </a:rPr>
                                    <m:t>𝑖</m:t>
                                  </m:r>
                                </m:sub>
                              </m:sSub>
                            </m:sub>
                          </m:sSub>
                        </m:sub>
                      </m:sSub>
                      <m:d>
                        <m:dPr>
                          <m:ctrlPr>
                            <a:rPr lang="de-DE" b="0" i="1" smtClean="0">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𝒖</m:t>
                          </m:r>
                        </m:e>
                      </m:d>
                    </m:oMath>
                  </m:oMathPara>
                </a14:m>
                <a:br>
                  <a:rPr lang="de-DE" b="0" dirty="0">
                    <a:ea typeface="Cambria Math" panose="02040503050406030204" pitchFamily="18" charset="0"/>
                  </a:rPr>
                </a:br>
                <a:endParaRPr lang="de-DE"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𝑘</m:t>
                      </m:r>
                    </m:oMath>
                  </m:oMathPara>
                </a14:m>
                <a:endParaRPr lang="de-DE" dirty="0"/>
              </a:p>
            </p:txBody>
          </p:sp>
        </mc:Choice>
        <mc:Fallback xmlns="">
          <p:sp>
            <p:nvSpPr>
              <p:cNvPr id="70" name="Rectangle 69">
                <a:extLst>
                  <a:ext uri="{FF2B5EF4-FFF2-40B4-BE49-F238E27FC236}">
                    <a16:creationId xmlns:a16="http://schemas.microsoft.com/office/drawing/2014/main" id="{E0A5A92A-7445-1446-9629-B1E9252510DD}"/>
                  </a:ext>
                </a:extLst>
              </p:cNvPr>
              <p:cNvSpPr>
                <a:spLocks noRot="1" noChangeAspect="1" noMove="1" noResize="1" noEditPoints="1" noAdjustHandles="1" noChangeArrowheads="1" noChangeShapeType="1" noTextEdit="1"/>
              </p:cNvSpPr>
              <p:nvPr/>
            </p:nvSpPr>
            <p:spPr>
              <a:xfrm>
                <a:off x="3658883" y="5342779"/>
                <a:ext cx="1655197" cy="718723"/>
              </a:xfrm>
              <a:prstGeom prst="rect">
                <a:avLst/>
              </a:prstGeom>
              <a:blipFill>
                <a:blip r:embed="rId3"/>
                <a:stretch>
                  <a:fillRect/>
                </a:stretch>
              </a:blipFill>
            </p:spPr>
            <p:txBody>
              <a:bodyPr/>
              <a:lstStyle/>
              <a:p>
                <a:r>
                  <a:rPr lang="de-DE">
                    <a:noFill/>
                  </a:rPr>
                  <a:t> </a:t>
                </a:r>
              </a:p>
            </p:txBody>
          </p:sp>
        </mc:Fallback>
      </mc:AlternateContent>
      <p:sp>
        <p:nvSpPr>
          <p:cNvPr id="71" name="Right Brace 70">
            <a:extLst>
              <a:ext uri="{FF2B5EF4-FFF2-40B4-BE49-F238E27FC236}">
                <a16:creationId xmlns:a16="http://schemas.microsoft.com/office/drawing/2014/main" id="{7F406D13-F406-8D49-8005-5AB93F4FA32F}"/>
              </a:ext>
            </a:extLst>
          </p:cNvPr>
          <p:cNvSpPr/>
          <p:nvPr/>
        </p:nvSpPr>
        <p:spPr>
          <a:xfrm rot="5400000">
            <a:off x="4360900" y="4610233"/>
            <a:ext cx="209550" cy="1244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C4FE3853-C76B-B54D-A5F9-21EB77D44D1D}"/>
                  </a:ext>
                </a:extLst>
              </p:cNvPr>
              <p:cNvSpPr/>
              <p:nvPr/>
            </p:nvSpPr>
            <p:spPr>
              <a:xfrm>
                <a:off x="720573" y="3455187"/>
                <a:ext cx="4535504" cy="2053639"/>
              </a:xfrm>
              <a:prstGeom prst="rect">
                <a:avLst/>
              </a:prstGeom>
            </p:spPr>
            <p:txBody>
              <a:bodyPr wrap="square">
                <a:spAutoFit/>
              </a:bodyPr>
              <a:lstStyle/>
              <a:p>
                <a:pPr marL="6350" lvl="1">
                  <a:buNone/>
                </a:pPr>
                <a14:m>
                  <m:oMathPara xmlns:m="http://schemas.openxmlformats.org/officeDocument/2006/math">
                    <m:oMathParaPr>
                      <m:jc m:val="centerGroup"/>
                    </m:oMathParaPr>
                    <m:oMath xmlns:m="http://schemas.openxmlformats.org/officeDocument/2006/math">
                      <m:r>
                        <a:rPr lang="de-DE" sz="2000" i="1" smtClean="0">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oMath>
                    <m:oMath xmlns:m="http://schemas.openxmlformats.org/officeDocument/2006/math">
                      <m:r>
                        <m:rPr>
                          <m:aln/>
                        </m:rPr>
                        <a:rPr lang="de-DE" sz="2000" i="1">
                          <a:latin typeface="Cambria Math" panose="02040503050406030204" pitchFamily="18" charset="0"/>
                        </a:rPr>
                        <m:t>=</m:t>
                      </m:r>
                      <m:nary>
                        <m:naryPr>
                          <m:chr m:val="∑"/>
                          <m:supHide m:val="on"/>
                          <m:ctrlPr>
                            <a:rPr lang="de-DE" sz="2000" i="1">
                              <a:latin typeface="Cambria Math" panose="02040503050406030204" pitchFamily="18" charset="0"/>
                            </a:rPr>
                          </m:ctrlPr>
                        </m:naryPr>
                        <m:sub>
                          <m:r>
                            <m:rPr>
                              <m:brk m:alnAt="7"/>
                            </m:rPr>
                            <a:rPr lang="de-DE" sz="2000" b="1" i="1">
                              <a:latin typeface="Cambria Math" panose="02040503050406030204" pitchFamily="18" charset="0"/>
                            </a:rPr>
                            <m:t>𝒖</m:t>
                          </m:r>
                          <m:r>
                            <m:rPr>
                              <m:brk m:alnAt="7"/>
                            </m:rPr>
                            <a:rPr lang="de-DE" sz="2000" i="1">
                              <a:latin typeface="Cambria Math" panose="02040503050406030204" pitchFamily="18" charset="0"/>
                              <a:ea typeface="Cambria Math" panose="02040503050406030204" pitchFamily="18" charset="0"/>
                            </a:rPr>
                            <m:t>∈</m:t>
                          </m:r>
                          <m:r>
                            <m:rPr>
                              <m:sty m:val="p"/>
                            </m:rPr>
                            <a:rPr lang="de-DE" sz="2000">
                              <a:latin typeface="Cambria Math" panose="02040503050406030204" pitchFamily="18" charset="0"/>
                              <a:ea typeface="Cambria Math" panose="02040503050406030204" pitchFamily="18" charset="0"/>
                            </a:rPr>
                            <m:t>Val</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𝑼</m:t>
                              </m:r>
                            </m:e>
                          </m:d>
                        </m:sub>
                        <m:sup/>
                        <m:e>
                          <m:r>
                            <a:rPr lang="de-DE" sz="2000" i="1">
                              <a:latin typeface="Cambria Math" panose="02040503050406030204" pitchFamily="18" charset="0"/>
                            </a:rPr>
                            <m:t>𝑃</m:t>
                          </m:r>
                          <m:d>
                            <m:dPr>
                              <m:ctrlPr>
                                <a:rPr lang="de-DE" sz="2000" i="1">
                                  <a:latin typeface="Cambria Math" panose="02040503050406030204" pitchFamily="18" charset="0"/>
                                </a:rPr>
                              </m:ctrlPr>
                            </m:dPr>
                            <m:e>
                              <m:r>
                                <a:rPr lang="de-DE" sz="2000" b="1" i="1">
                                  <a:latin typeface="Cambria Math" panose="02040503050406030204" pitchFamily="18" charset="0"/>
                                </a:rPr>
                                <m:t>𝒖</m:t>
                              </m:r>
                            </m:e>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r>
                            <a:rPr lang="de-DE" sz="2000" b="1" i="1">
                              <a:latin typeface="Cambria Math" panose="02040503050406030204" pitchFamily="18" charset="0"/>
                              <a:ea typeface="Cambria Math" panose="02040503050406030204" pitchFamily="18" charset="0"/>
                            </a:rPr>
                            <m:t>∙</m:t>
                          </m:r>
                          <m:r>
                            <a:rPr lang="de-DE" sz="2000" i="1">
                              <a:solidFill>
                                <a:schemeClr val="accent1"/>
                              </a:solidFill>
                              <a:latin typeface="Cambria Math" panose="02040503050406030204" pitchFamily="18" charset="0"/>
                            </a:rPr>
                            <m:t>𝐹</m:t>
                          </m:r>
                          <m:d>
                            <m:dPr>
                              <m:begChr m:val="["/>
                              <m:endChr m:val="]"/>
                              <m:ctrlPr>
                                <a:rPr lang="de-DE" sz="2000" i="1">
                                  <a:latin typeface="Cambria Math" panose="02040503050406030204" pitchFamily="18" charset="0"/>
                                </a:rPr>
                              </m:ctrlPr>
                            </m:dPr>
                            <m:e>
                              <m:sSub>
                                <m:sSubPr>
                                  <m:ctrlPr>
                                    <a:rPr lang="de-DE" sz="2000" i="1">
                                      <a:latin typeface="Cambria Math" panose="02040503050406030204" pitchFamily="18" charset="0"/>
                                    </a:rPr>
                                  </m:ctrlPr>
                                </m:sSubPr>
                                <m:e>
                                  <m:r>
                                    <a:rPr lang="de-DE" sz="2000" i="1">
                                      <a:latin typeface="Cambria Math" panose="02040503050406030204" pitchFamily="18" charset="0"/>
                                    </a:rPr>
                                    <m:t>𝑓</m:t>
                                  </m:r>
                                </m:e>
                                <m:sub>
                                  <m:r>
                                    <a:rPr lang="de-DE" sz="2000" i="1">
                                      <a:latin typeface="Cambria Math" panose="02040503050406030204" pitchFamily="18" charset="0"/>
                                    </a:rPr>
                                    <m:t>1</m:t>
                                  </m:r>
                                </m:sub>
                              </m:sSub>
                              <m:d>
                                <m:dPr>
                                  <m:ctrlPr>
                                    <a:rPr lang="de-DE" sz="2000" i="1">
                                      <a:latin typeface="Cambria Math" panose="02040503050406030204" pitchFamily="18" charset="0"/>
                                    </a:rPr>
                                  </m:ctrlPr>
                                </m:dPr>
                                <m:e>
                                  <m:sSub>
                                    <m:sSubPr>
                                      <m:ctrlPr>
                                        <a:rPr lang="de-DE" sz="2000" i="1">
                                          <a:latin typeface="Cambria Math" panose="02040503050406030204" pitchFamily="18" charset="0"/>
                                        </a:rPr>
                                      </m:ctrlPr>
                                    </m:sSubPr>
                                    <m:e>
                                      <m:r>
                                        <a:rPr lang="de-DE" sz="2000" b="1" i="1">
                                          <a:latin typeface="Cambria Math" panose="02040503050406030204" pitchFamily="18" charset="0"/>
                                        </a:rPr>
                                        <m:t>𝒓</m:t>
                                      </m:r>
                                    </m:e>
                                    <m:sub>
                                      <m:r>
                                        <a:rPr lang="de-DE" sz="2000" i="1">
                                          <a:latin typeface="Cambria Math" panose="02040503050406030204" pitchFamily="18" charset="0"/>
                                        </a:rPr>
                                        <m:t>1</m:t>
                                      </m:r>
                                    </m:sub>
                                  </m:sSub>
                                </m:e>
                              </m:d>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𝑓</m:t>
                                  </m:r>
                                </m:e>
                                <m:sub>
                                  <m:r>
                                    <a:rPr lang="de-DE" sz="2000" i="1">
                                      <a:latin typeface="Cambria Math" panose="02040503050406030204" pitchFamily="18" charset="0"/>
                                    </a:rPr>
                                    <m:t>𝑚</m:t>
                                  </m:r>
                                </m:sub>
                              </m:sSub>
                              <m:d>
                                <m:dPr>
                                  <m:ctrlPr>
                                    <a:rPr lang="de-DE" sz="2000" i="1">
                                      <a:latin typeface="Cambria Math" panose="02040503050406030204" pitchFamily="18" charset="0"/>
                                    </a:rPr>
                                  </m:ctrlPr>
                                </m:dPr>
                                <m:e>
                                  <m:sSub>
                                    <m:sSubPr>
                                      <m:ctrlPr>
                                        <a:rPr lang="de-DE" sz="2000" i="1">
                                          <a:latin typeface="Cambria Math" panose="02040503050406030204" pitchFamily="18" charset="0"/>
                                        </a:rPr>
                                      </m:ctrlPr>
                                    </m:sSubPr>
                                    <m:e>
                                      <m:r>
                                        <a:rPr lang="de-DE" sz="2000" b="1" i="1">
                                          <a:latin typeface="Cambria Math" panose="02040503050406030204" pitchFamily="18" charset="0"/>
                                        </a:rPr>
                                        <m:t>𝒓</m:t>
                                      </m:r>
                                    </m:e>
                                    <m:sub>
                                      <m:r>
                                        <a:rPr lang="de-DE" sz="2000" i="1">
                                          <a:latin typeface="Cambria Math" panose="02040503050406030204" pitchFamily="18" charset="0"/>
                                        </a:rPr>
                                        <m:t>𝑚</m:t>
                                      </m:r>
                                    </m:sub>
                                  </m:sSub>
                                </m:e>
                              </m:d>
                            </m:e>
                          </m:d>
                        </m:e>
                      </m:nary>
                    </m:oMath>
                    <m:oMath xmlns:m="http://schemas.openxmlformats.org/officeDocument/2006/math">
                      <m:r>
                        <m:rPr>
                          <m:aln/>
                        </m:rPr>
                        <a:rPr lang="de-DE" sz="2000" i="1">
                          <a:latin typeface="Cambria Math" panose="02040503050406030204" pitchFamily="18" charset="0"/>
                        </a:rPr>
                        <m:t>=</m:t>
                      </m:r>
                      <m:nary>
                        <m:naryPr>
                          <m:chr m:val="∑"/>
                          <m:supHide m:val="on"/>
                          <m:ctrlPr>
                            <a:rPr lang="de-DE" sz="2000" i="1">
                              <a:latin typeface="Cambria Math" panose="02040503050406030204" pitchFamily="18" charset="0"/>
                            </a:rPr>
                          </m:ctrlPr>
                        </m:naryPr>
                        <m:sub>
                          <m:r>
                            <m:rPr>
                              <m:brk m:alnAt="7"/>
                            </m:rPr>
                            <a:rPr lang="de-DE" sz="2000" b="1" i="1">
                              <a:latin typeface="Cambria Math" panose="02040503050406030204" pitchFamily="18" charset="0"/>
                            </a:rPr>
                            <m:t>𝒖</m:t>
                          </m:r>
                          <m:r>
                            <m:rPr>
                              <m:brk m:alnAt="7"/>
                            </m:rPr>
                            <a:rPr lang="de-DE" sz="2000" i="1">
                              <a:latin typeface="Cambria Math" panose="02040503050406030204" pitchFamily="18" charset="0"/>
                              <a:ea typeface="Cambria Math" panose="02040503050406030204" pitchFamily="18" charset="0"/>
                            </a:rPr>
                            <m:t>∈</m:t>
                          </m:r>
                          <m:r>
                            <m:rPr>
                              <m:sty m:val="p"/>
                            </m:rPr>
                            <a:rPr lang="de-DE" sz="2000">
                              <a:latin typeface="Cambria Math" panose="02040503050406030204" pitchFamily="18" charset="0"/>
                              <a:ea typeface="Cambria Math" panose="02040503050406030204" pitchFamily="18" charset="0"/>
                            </a:rPr>
                            <m:t>Val</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𝑼</m:t>
                              </m:r>
                            </m:e>
                          </m:d>
                        </m:sub>
                        <m:sup/>
                        <m:e>
                          <m:r>
                            <a:rPr lang="de-DE" sz="2000" i="1">
                              <a:latin typeface="Cambria Math" panose="02040503050406030204" pitchFamily="18" charset="0"/>
                            </a:rPr>
                            <m:t>𝑃</m:t>
                          </m:r>
                          <m:d>
                            <m:dPr>
                              <m:ctrlPr>
                                <a:rPr lang="de-DE" sz="2000" i="1">
                                  <a:latin typeface="Cambria Math" panose="02040503050406030204" pitchFamily="18" charset="0"/>
                                </a:rPr>
                              </m:ctrlPr>
                            </m:dPr>
                            <m:e>
                              <m:r>
                                <a:rPr lang="de-DE" sz="2000" b="1" i="1">
                                  <a:latin typeface="Cambria Math" panose="02040503050406030204" pitchFamily="18" charset="0"/>
                                </a:rPr>
                                <m:t>𝒖</m:t>
                              </m:r>
                            </m:e>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r>
                            <a:rPr lang="de-DE" sz="2000" i="1">
                              <a:latin typeface="Cambria Math" panose="02040503050406030204" pitchFamily="18" charset="0"/>
                              <a:ea typeface="Cambria Math" panose="02040503050406030204" pitchFamily="18" charset="0"/>
                            </a:rPr>
                            <m:t>∙</m:t>
                          </m:r>
                          <m:nary>
                            <m:naryPr>
                              <m:chr m:val="∑"/>
                              <m:ctrlPr>
                                <a:rPr lang="de-DE" sz="2000" i="1">
                                  <a:solidFill>
                                    <a:schemeClr val="accent1"/>
                                  </a:solidFill>
                                  <a:latin typeface="Cambria Math" panose="02040503050406030204" pitchFamily="18" charset="0"/>
                                  <a:ea typeface="Cambria Math" panose="02040503050406030204" pitchFamily="18" charset="0"/>
                                </a:rPr>
                              </m:ctrlPr>
                            </m:naryPr>
                            <m:sub>
                              <m:r>
                                <m:rPr>
                                  <m:brk m:alnAt="23"/>
                                </m:rPr>
                                <a:rPr lang="de-DE" sz="2000" i="1">
                                  <a:solidFill>
                                    <a:schemeClr val="accent1"/>
                                  </a:solidFill>
                                  <a:latin typeface="Cambria Math" panose="02040503050406030204" pitchFamily="18" charset="0"/>
                                  <a:ea typeface="Cambria Math" panose="02040503050406030204" pitchFamily="18" charset="0"/>
                                </a:rPr>
                                <m:t>𝑢</m:t>
                              </m:r>
                              <m:r>
                                <a:rPr lang="de-DE" sz="2000" i="1">
                                  <a:solidFill>
                                    <a:schemeClr val="accent1"/>
                                  </a:solidFill>
                                  <a:latin typeface="Cambria Math" panose="02040503050406030204" pitchFamily="18" charset="0"/>
                                  <a:ea typeface="Cambria Math" panose="02040503050406030204" pitchFamily="18" charset="0"/>
                                </a:rPr>
                                <m:t>=1</m:t>
                              </m:r>
                            </m:sub>
                            <m:sup>
                              <m:r>
                                <a:rPr lang="de-DE" sz="2000" i="1">
                                  <a:solidFill>
                                    <a:schemeClr val="accent1"/>
                                  </a:solidFill>
                                  <a:latin typeface="Cambria Math" panose="02040503050406030204" pitchFamily="18" charset="0"/>
                                  <a:ea typeface="Cambria Math" panose="02040503050406030204" pitchFamily="18" charset="0"/>
                                </a:rPr>
                                <m:t>𝑚</m:t>
                              </m:r>
                            </m:sup>
                            <m:e>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𝜙</m:t>
                                  </m:r>
                                </m:e>
                                <m:sub>
                                  <m:r>
                                    <a:rPr lang="de-DE" sz="2000" i="1">
                                      <a:latin typeface="Cambria Math" panose="02040503050406030204" pitchFamily="18" charset="0"/>
                                      <a:ea typeface="Cambria Math" panose="02040503050406030204" pitchFamily="18" charset="0"/>
                                    </a:rPr>
                                    <m:t>𝑢</m:t>
                                  </m:r>
                                </m:sub>
                              </m:sSub>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𝑢</m:t>
                                          </m:r>
                                        </m:e>
                                        <m:sub>
                                          <m:r>
                                            <a:rPr lang="de-DE" sz="2000" i="1">
                                              <a:latin typeface="Cambria Math" panose="02040503050406030204" pitchFamily="18" charset="0"/>
                                              <a:ea typeface="Cambria Math" panose="02040503050406030204" pitchFamily="18" charset="0"/>
                                            </a:rPr>
                                            <m:t>1</m:t>
                                          </m:r>
                                        </m:sub>
                                      </m:sSub>
                                    </m:sub>
                                  </m:sSub>
                                  <m:r>
                                    <a:rPr lang="de-DE" sz="2000" i="1">
                                      <a:latin typeface="Cambria Math" panose="02040503050406030204" pitchFamily="18" charset="0"/>
                                      <a:ea typeface="Cambria Math" panose="02040503050406030204" pitchFamily="18" charset="0"/>
                                    </a:rPr>
                                    <m:t>,…,</m:t>
                                  </m:r>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𝑢</m:t>
                                          </m:r>
                                        </m:e>
                                        <m:sub>
                                          <m:r>
                                            <a:rPr lang="de-DE" sz="2000" i="1">
                                              <a:latin typeface="Cambria Math" panose="02040503050406030204" pitchFamily="18" charset="0"/>
                                              <a:ea typeface="Cambria Math" panose="02040503050406030204" pitchFamily="18" charset="0"/>
                                            </a:rPr>
                                            <m:t>𝑘</m:t>
                                          </m:r>
                                        </m:sub>
                                      </m:sSub>
                                    </m:sub>
                                  </m:sSub>
                                </m:e>
                              </m:d>
                            </m:e>
                          </m:nary>
                        </m:e>
                      </m:nary>
                    </m:oMath>
                  </m:oMathPara>
                </a14:m>
                <a:endParaRPr lang="de-DE" sz="2000" dirty="0">
                  <a:ea typeface="Cambria Math" panose="02040503050406030204" pitchFamily="18" charset="0"/>
                </a:endParaRPr>
              </a:p>
            </p:txBody>
          </p:sp>
        </mc:Choice>
        <mc:Fallback xmlns="">
          <p:sp>
            <p:nvSpPr>
              <p:cNvPr id="46" name="Rectangle 45">
                <a:extLst>
                  <a:ext uri="{FF2B5EF4-FFF2-40B4-BE49-F238E27FC236}">
                    <a16:creationId xmlns:a16="http://schemas.microsoft.com/office/drawing/2014/main" id="{C4FE3853-C76B-B54D-A5F9-21EB77D44D1D}"/>
                  </a:ext>
                </a:extLst>
              </p:cNvPr>
              <p:cNvSpPr>
                <a:spLocks noRot="1" noChangeAspect="1" noMove="1" noResize="1" noEditPoints="1" noAdjustHandles="1" noChangeArrowheads="1" noChangeShapeType="1" noTextEdit="1"/>
              </p:cNvSpPr>
              <p:nvPr/>
            </p:nvSpPr>
            <p:spPr>
              <a:xfrm>
                <a:off x="720573" y="3455187"/>
                <a:ext cx="4535504" cy="2053639"/>
              </a:xfrm>
              <a:prstGeom prst="rect">
                <a:avLst/>
              </a:prstGeom>
              <a:blipFill>
                <a:blip r:embed="rId4"/>
                <a:stretch>
                  <a:fillRect l="-8101" t="-36196" r="-1955" b="-68712"/>
                </a:stretch>
              </a:blipFill>
            </p:spPr>
            <p:txBody>
              <a:bodyPr/>
              <a:lstStyle/>
              <a:p>
                <a:r>
                  <a:rPr lang="de-DE">
                    <a:noFill/>
                  </a:rPr>
                  <a:t> </a:t>
                </a:r>
              </a:p>
            </p:txBody>
          </p:sp>
        </mc:Fallback>
      </mc:AlternateContent>
      <p:sp>
        <p:nvSpPr>
          <p:cNvPr id="47" name="Rectangle 46">
            <a:extLst>
              <a:ext uri="{FF2B5EF4-FFF2-40B4-BE49-F238E27FC236}">
                <a16:creationId xmlns:a16="http://schemas.microsoft.com/office/drawing/2014/main" id="{1FF397C1-15AA-B144-8268-4F69D8D65380}"/>
              </a:ext>
            </a:extLst>
          </p:cNvPr>
          <p:cNvSpPr/>
          <p:nvPr/>
        </p:nvSpPr>
        <p:spPr>
          <a:xfrm>
            <a:off x="1911302" y="4836274"/>
            <a:ext cx="1065654" cy="364353"/>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Box 47">
            <a:extLst>
              <a:ext uri="{FF2B5EF4-FFF2-40B4-BE49-F238E27FC236}">
                <a16:creationId xmlns:a16="http://schemas.microsoft.com/office/drawing/2014/main" id="{20487CAB-CEFE-7643-88E6-E47361A2A2C5}"/>
              </a:ext>
            </a:extLst>
          </p:cNvPr>
          <p:cNvSpPr txBox="1"/>
          <p:nvPr/>
        </p:nvSpPr>
        <p:spPr>
          <a:xfrm>
            <a:off x="1416289" y="5642793"/>
            <a:ext cx="2055680" cy="92333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t>Kombiniert alle Zufallsvariablen aus Nutzenfaktoren</a:t>
            </a:r>
          </a:p>
        </p:txBody>
      </p:sp>
      <p:cxnSp>
        <p:nvCxnSpPr>
          <p:cNvPr id="50" name="Straight Arrow Connector 49">
            <a:extLst>
              <a:ext uri="{FF2B5EF4-FFF2-40B4-BE49-F238E27FC236}">
                <a16:creationId xmlns:a16="http://schemas.microsoft.com/office/drawing/2014/main" id="{85919472-65BB-4349-B39C-8EEDBF00D980}"/>
              </a:ext>
            </a:extLst>
          </p:cNvPr>
          <p:cNvCxnSpPr>
            <a:stCxn id="48" idx="0"/>
            <a:endCxn id="47" idx="2"/>
          </p:cNvCxnSpPr>
          <p:nvPr/>
        </p:nvCxnSpPr>
        <p:spPr>
          <a:xfrm flipV="1">
            <a:off x="2444129" y="5200627"/>
            <a:ext cx="0" cy="44216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28F7B6F0-C780-7744-81F9-79B6FBCB2204}"/>
              </a:ext>
            </a:extLst>
          </p:cNvPr>
          <p:cNvGrpSpPr/>
          <p:nvPr/>
        </p:nvGrpSpPr>
        <p:grpSpPr>
          <a:xfrm>
            <a:off x="5609774" y="3739337"/>
            <a:ext cx="6231083" cy="2166577"/>
            <a:chOff x="5609774" y="3739337"/>
            <a:chExt cx="6231083" cy="2166577"/>
          </a:xfrm>
        </p:grpSpPr>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EA8B7CF-2542-1F48-BBC6-649D8B811AEE}"/>
                    </a:ext>
                  </a:extLst>
                </p:cNvPr>
                <p:cNvSpPr txBox="1"/>
                <p:nvPr/>
              </p:nvSpPr>
              <p:spPr>
                <a:xfrm>
                  <a:off x="5609774" y="4933870"/>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5" name="TextBox 64">
                  <a:extLst>
                    <a:ext uri="{FF2B5EF4-FFF2-40B4-BE49-F238E27FC236}">
                      <a16:creationId xmlns:a16="http://schemas.microsoft.com/office/drawing/2014/main" id="{5EA8B7CF-2542-1F48-BBC6-649D8B811AEE}"/>
                    </a:ext>
                  </a:extLst>
                </p:cNvPr>
                <p:cNvSpPr txBox="1">
                  <a:spLocks noRot="1" noChangeAspect="1" noMove="1" noResize="1" noEditPoints="1" noAdjustHandles="1" noChangeArrowheads="1" noChangeShapeType="1" noTextEdit="1"/>
                </p:cNvSpPr>
                <p:nvPr/>
              </p:nvSpPr>
              <p:spPr>
                <a:xfrm>
                  <a:off x="5609774" y="4933870"/>
                  <a:ext cx="1152000"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p:cxnSp>
          <p:nvCxnSpPr>
            <p:cNvPr id="66" name="Straight Connector 65">
              <a:extLst>
                <a:ext uri="{FF2B5EF4-FFF2-40B4-BE49-F238E27FC236}">
                  <a16:creationId xmlns:a16="http://schemas.microsoft.com/office/drawing/2014/main" id="{41577892-A6F8-4344-9D96-65F5387E35E1}"/>
                </a:ext>
              </a:extLst>
            </p:cNvPr>
            <p:cNvCxnSpPr>
              <a:cxnSpLocks/>
              <a:stCxn id="65" idx="6"/>
              <a:endCxn id="153" idx="1"/>
            </p:cNvCxnSpPr>
            <p:nvPr/>
          </p:nvCxnSpPr>
          <p:spPr>
            <a:xfrm>
              <a:off x="6761774" y="5128627"/>
              <a:ext cx="352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02768D-DCD5-C444-977C-213CFDBD4D47}"/>
                </a:ext>
              </a:extLst>
            </p:cNvPr>
            <p:cNvCxnSpPr>
              <a:cxnSpLocks/>
              <a:stCxn id="153" idx="0"/>
              <a:endCxn id="81" idx="4"/>
            </p:cNvCxnSpPr>
            <p:nvPr/>
          </p:nvCxnSpPr>
          <p:spPr>
            <a:xfrm flipV="1">
              <a:off x="7185902" y="4740189"/>
              <a:ext cx="183943" cy="31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64BC63DE-C2F8-924D-A16F-F6898ADFAA5A}"/>
                </a:ext>
              </a:extLst>
            </p:cNvPr>
            <p:cNvGrpSpPr/>
            <p:nvPr/>
          </p:nvGrpSpPr>
          <p:grpSpPr>
            <a:xfrm>
              <a:off x="6911224" y="4836274"/>
              <a:ext cx="346678" cy="364353"/>
              <a:chOff x="6795975" y="3836437"/>
              <a:chExt cx="346678" cy="364353"/>
            </a:xfrm>
          </p:grpSpPr>
          <p:sp>
            <p:nvSpPr>
              <p:cNvPr id="153" name="Rectangle 152">
                <a:extLst>
                  <a:ext uri="{FF2B5EF4-FFF2-40B4-BE49-F238E27FC236}">
                    <a16:creationId xmlns:a16="http://schemas.microsoft.com/office/drawing/2014/main" id="{5923732E-6291-644F-9F5E-73DCB27EB63D}"/>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C214D034-97EE-1F4E-9C9A-677E4822C1AD}"/>
                      </a:ext>
                    </a:extLst>
                  </p:cNvPr>
                  <p:cNvSpPr txBox="1"/>
                  <p:nvPr/>
                </p:nvSpPr>
                <p:spPr>
                  <a:xfrm>
                    <a:off x="6795975"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de-DE" sz="1400" dirty="0"/>
                  </a:p>
                </p:txBody>
              </p:sp>
            </mc:Choice>
            <mc:Fallback xmlns="">
              <p:sp>
                <p:nvSpPr>
                  <p:cNvPr id="88" name="TextBox 87">
                    <a:extLst>
                      <a:ext uri="{FF2B5EF4-FFF2-40B4-BE49-F238E27FC236}">
                        <a16:creationId xmlns:a16="http://schemas.microsoft.com/office/drawing/2014/main" id="{A5416F07-4824-3442-880E-4E2D41E206B8}"/>
                      </a:ext>
                    </a:extLst>
                  </p:cNvPr>
                  <p:cNvSpPr txBox="1">
                    <a:spLocks noRot="1" noChangeAspect="1" noMove="1" noResize="1" noEditPoints="1" noAdjustHandles="1" noChangeArrowheads="1" noChangeShapeType="1" noTextEdit="1"/>
                  </p:cNvSpPr>
                  <p:nvPr/>
                </p:nvSpPr>
                <p:spPr>
                  <a:xfrm>
                    <a:off x="6795975" y="3836437"/>
                    <a:ext cx="194219" cy="215444"/>
                  </a:xfrm>
                  <a:prstGeom prst="rect">
                    <a:avLst/>
                  </a:prstGeom>
                  <a:blipFill>
                    <a:blip r:embed="rId6"/>
                    <a:stretch>
                      <a:fillRect l="-31250" r="-6250" b="-27778"/>
                    </a:stretch>
                  </a:blipFill>
                </p:spPr>
                <p:txBody>
                  <a:bodyPr/>
                  <a:lstStyle/>
                  <a:p>
                    <a:r>
                      <a:rPr lang="de-DE">
                        <a:noFill/>
                      </a:rPr>
                      <a:t> </a:t>
                    </a:r>
                  </a:p>
                </p:txBody>
              </p:sp>
            </mc:Fallback>
          </mc:AlternateContent>
        </p:grpSp>
        <p:cxnSp>
          <p:nvCxnSpPr>
            <p:cNvPr id="69" name="Straight Connector 68">
              <a:extLst>
                <a:ext uri="{FF2B5EF4-FFF2-40B4-BE49-F238E27FC236}">
                  <a16:creationId xmlns:a16="http://schemas.microsoft.com/office/drawing/2014/main" id="{A8926005-9E80-8142-98B9-DEF6D6AF96D1}"/>
                </a:ext>
              </a:extLst>
            </p:cNvPr>
            <p:cNvCxnSpPr>
              <a:cxnSpLocks/>
              <a:stCxn id="81" idx="4"/>
              <a:endCxn id="151" idx="0"/>
            </p:cNvCxnSpPr>
            <p:nvPr/>
          </p:nvCxnSpPr>
          <p:spPr>
            <a:xfrm>
              <a:off x="7369845" y="4740189"/>
              <a:ext cx="185638" cy="316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7E14D58-D1F0-C949-8647-2764FB736CAF}"/>
                </a:ext>
              </a:extLst>
            </p:cNvPr>
            <p:cNvCxnSpPr>
              <a:cxnSpLocks/>
              <a:stCxn id="82" idx="0"/>
              <a:endCxn id="151" idx="2"/>
            </p:cNvCxnSpPr>
            <p:nvPr/>
          </p:nvCxnSpPr>
          <p:spPr>
            <a:xfrm flipV="1">
              <a:off x="7369845" y="5200953"/>
              <a:ext cx="185638"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74A98AB-D735-7142-86CD-543F60495ABE}"/>
                </a:ext>
              </a:extLst>
            </p:cNvPr>
            <p:cNvCxnSpPr>
              <a:cxnSpLocks/>
              <a:stCxn id="151" idx="3"/>
              <a:endCxn id="80" idx="2"/>
            </p:cNvCxnSpPr>
            <p:nvPr/>
          </p:nvCxnSpPr>
          <p:spPr>
            <a:xfrm flipV="1">
              <a:off x="7627483" y="5127758"/>
              <a:ext cx="283137" cy="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8CB5A41F-88C8-E54D-872C-D17D571D966C}"/>
                </a:ext>
              </a:extLst>
            </p:cNvPr>
            <p:cNvGrpSpPr/>
            <p:nvPr/>
          </p:nvGrpSpPr>
          <p:grpSpPr>
            <a:xfrm>
              <a:off x="7483483" y="4836274"/>
              <a:ext cx="338219" cy="364679"/>
              <a:chOff x="7368234" y="3836437"/>
              <a:chExt cx="338219" cy="364679"/>
            </a:xfrm>
          </p:grpSpPr>
          <p:sp>
            <p:nvSpPr>
              <p:cNvPr id="151" name="Rectangle 150">
                <a:extLst>
                  <a:ext uri="{FF2B5EF4-FFF2-40B4-BE49-F238E27FC236}">
                    <a16:creationId xmlns:a16="http://schemas.microsoft.com/office/drawing/2014/main" id="{B7152AF4-B415-B342-84F3-3E7DD0D00420}"/>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31BCB677-818E-CE4D-BEE5-AF19130635F2}"/>
                      </a:ext>
                    </a:extLst>
                  </p:cNvPr>
                  <p:cNvSpPr txBox="1"/>
                  <p:nvPr/>
                </p:nvSpPr>
                <p:spPr>
                  <a:xfrm>
                    <a:off x="7512234" y="3836437"/>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de-DE" sz="1400" dirty="0"/>
                  </a:p>
                </p:txBody>
              </p:sp>
            </mc:Choice>
            <mc:Fallback xmlns="">
              <p:sp>
                <p:nvSpPr>
                  <p:cNvPr id="85" name="TextBox 84">
                    <a:extLst>
                      <a:ext uri="{FF2B5EF4-FFF2-40B4-BE49-F238E27FC236}">
                        <a16:creationId xmlns:a16="http://schemas.microsoft.com/office/drawing/2014/main" id="{343B539C-AD2C-414B-A4D0-2EAD763D7D4B}"/>
                      </a:ext>
                    </a:extLst>
                  </p:cNvPr>
                  <p:cNvSpPr txBox="1">
                    <a:spLocks noRot="1" noChangeAspect="1" noMove="1" noResize="1" noEditPoints="1" noAdjustHandles="1" noChangeArrowheads="1" noChangeShapeType="1" noTextEdit="1"/>
                  </p:cNvSpPr>
                  <p:nvPr/>
                </p:nvSpPr>
                <p:spPr>
                  <a:xfrm>
                    <a:off x="7512234" y="3836437"/>
                    <a:ext cx="194219" cy="215444"/>
                  </a:xfrm>
                  <a:prstGeom prst="rect">
                    <a:avLst/>
                  </a:prstGeom>
                  <a:blipFill>
                    <a:blip r:embed="rId7"/>
                    <a:stretch>
                      <a:fillRect l="-2500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FEA1CCD2-AD78-C944-880B-2DF39C3CE39F}"/>
                    </a:ext>
                  </a:extLst>
                </p:cNvPr>
                <p:cNvSpPr txBox="1"/>
                <p:nvPr/>
              </p:nvSpPr>
              <p:spPr>
                <a:xfrm>
                  <a:off x="7910620" y="49330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oMath>
                    </m:oMathPara>
                  </a14:m>
                  <a:endParaRPr lang="de-DE" dirty="0"/>
                </a:p>
              </p:txBody>
            </p:sp>
          </mc:Choice>
          <mc:Fallback xmlns="">
            <p:sp>
              <p:nvSpPr>
                <p:cNvPr id="80" name="TextBox 79">
                  <a:extLst>
                    <a:ext uri="{FF2B5EF4-FFF2-40B4-BE49-F238E27FC236}">
                      <a16:creationId xmlns:a16="http://schemas.microsoft.com/office/drawing/2014/main" id="{FEA1CCD2-AD78-C944-880B-2DF39C3CE39F}"/>
                    </a:ext>
                  </a:extLst>
                </p:cNvPr>
                <p:cNvSpPr txBox="1">
                  <a:spLocks noRot="1" noChangeAspect="1" noMove="1" noResize="1" noEditPoints="1" noAdjustHandles="1" noChangeArrowheads="1" noChangeShapeType="1" noTextEdit="1"/>
                </p:cNvSpPr>
                <p:nvPr/>
              </p:nvSpPr>
              <p:spPr>
                <a:xfrm>
                  <a:off x="7910620" y="4933001"/>
                  <a:ext cx="1152000" cy="389513"/>
                </a:xfrm>
                <a:prstGeom prst="ellipse">
                  <a:avLst/>
                </a:prstGeom>
                <a:blipFill>
                  <a:blip r:embed="rId2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58F31494-27F1-A243-B6EB-130C6DD6266C}"/>
                    </a:ext>
                  </a:extLst>
                </p:cNvPr>
                <p:cNvSpPr txBox="1"/>
                <p:nvPr/>
              </p:nvSpPr>
              <p:spPr>
                <a:xfrm>
                  <a:off x="6793845" y="4350676"/>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𝐸𝑝𝑖𝑑</m:t>
                        </m:r>
                      </m:oMath>
                    </m:oMathPara>
                  </a14:m>
                  <a:endParaRPr lang="de-DE" dirty="0"/>
                </a:p>
              </p:txBody>
            </p:sp>
          </mc:Choice>
          <mc:Fallback xmlns="">
            <p:sp>
              <p:nvSpPr>
                <p:cNvPr id="81" name="TextBox 80">
                  <a:extLst>
                    <a:ext uri="{FF2B5EF4-FFF2-40B4-BE49-F238E27FC236}">
                      <a16:creationId xmlns:a16="http://schemas.microsoft.com/office/drawing/2014/main" id="{58F31494-27F1-A243-B6EB-130C6DD6266C}"/>
                    </a:ext>
                  </a:extLst>
                </p:cNvPr>
                <p:cNvSpPr txBox="1">
                  <a:spLocks noRot="1" noChangeAspect="1" noMove="1" noResize="1" noEditPoints="1" noAdjustHandles="1" noChangeArrowheads="1" noChangeShapeType="1" noTextEdit="1"/>
                </p:cNvSpPr>
                <p:nvPr/>
              </p:nvSpPr>
              <p:spPr>
                <a:xfrm>
                  <a:off x="6793845" y="4350676"/>
                  <a:ext cx="1152000" cy="389513"/>
                </a:xfrm>
                <a:prstGeom prst="ellipse">
                  <a:avLst/>
                </a:prstGeom>
                <a:blipFill>
                  <a:blip r:embed="rId26"/>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0EA1778-3AB9-4445-ABCE-7A83BD7BACD3}"/>
                    </a:ext>
                  </a:extLst>
                </p:cNvPr>
                <p:cNvSpPr txBox="1"/>
                <p:nvPr/>
              </p:nvSpPr>
              <p:spPr>
                <a:xfrm>
                  <a:off x="6793845" y="5516401"/>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𝑆𝑖𝑐𝑘</m:t>
                        </m:r>
                      </m:oMath>
                    </m:oMathPara>
                  </a14:m>
                  <a:endParaRPr lang="de-DE" dirty="0">
                    <a:solidFill>
                      <a:schemeClr val="accent1"/>
                    </a:solidFill>
                  </a:endParaRPr>
                </a:p>
              </p:txBody>
            </p:sp>
          </mc:Choice>
          <mc:Fallback xmlns="">
            <p:sp>
              <p:nvSpPr>
                <p:cNvPr id="82" name="TextBox 81">
                  <a:extLst>
                    <a:ext uri="{FF2B5EF4-FFF2-40B4-BE49-F238E27FC236}">
                      <a16:creationId xmlns:a16="http://schemas.microsoft.com/office/drawing/2014/main" id="{20EA1778-3AB9-4445-ABCE-7A83BD7BACD3}"/>
                    </a:ext>
                  </a:extLst>
                </p:cNvPr>
                <p:cNvSpPr txBox="1">
                  <a:spLocks noRot="1" noChangeAspect="1" noMove="1" noResize="1" noEditPoints="1" noAdjustHandles="1" noChangeArrowheads="1" noChangeShapeType="1" noTextEdit="1"/>
                </p:cNvSpPr>
                <p:nvPr/>
              </p:nvSpPr>
              <p:spPr>
                <a:xfrm>
                  <a:off x="6793845" y="5516401"/>
                  <a:ext cx="1152000"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cxnSp>
          <p:nvCxnSpPr>
            <p:cNvPr id="88" name="Straight Connector 87">
              <a:extLst>
                <a:ext uri="{FF2B5EF4-FFF2-40B4-BE49-F238E27FC236}">
                  <a16:creationId xmlns:a16="http://schemas.microsoft.com/office/drawing/2014/main" id="{C2F366C3-4383-C646-B957-F9AEB1E73912}"/>
                </a:ext>
              </a:extLst>
            </p:cNvPr>
            <p:cNvCxnSpPr>
              <a:cxnSpLocks/>
              <a:stCxn id="153" idx="2"/>
              <a:endCxn id="82" idx="0"/>
            </p:cNvCxnSpPr>
            <p:nvPr/>
          </p:nvCxnSpPr>
          <p:spPr>
            <a:xfrm>
              <a:off x="7185902" y="5200627"/>
              <a:ext cx="183943"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131F101-69BC-3943-913D-10DFDCF43386}"/>
                    </a:ext>
                  </a:extLst>
                </p:cNvPr>
                <p:cNvSpPr txBox="1"/>
                <p:nvPr/>
              </p:nvSpPr>
              <p:spPr>
                <a:xfrm>
                  <a:off x="5609774" y="3888688"/>
                  <a:ext cx="1152000"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𝑅𝑒𝑠𝑡𝑟𝑖𝑐𝑡</m:t>
                        </m:r>
                      </m:oMath>
                    </m:oMathPara>
                  </a14:m>
                  <a:endParaRPr lang="de-DE" dirty="0"/>
                </a:p>
              </p:txBody>
            </p:sp>
          </mc:Choice>
          <mc:Fallback xmlns="">
            <p:sp>
              <p:nvSpPr>
                <p:cNvPr id="89" name="TextBox 88">
                  <a:extLst>
                    <a:ext uri="{FF2B5EF4-FFF2-40B4-BE49-F238E27FC236}">
                      <a16:creationId xmlns:a16="http://schemas.microsoft.com/office/drawing/2014/main" id="{8131F101-69BC-3943-913D-10DFDCF43386}"/>
                    </a:ext>
                  </a:extLst>
                </p:cNvPr>
                <p:cNvSpPr txBox="1">
                  <a:spLocks noRot="1" noChangeAspect="1" noMove="1" noResize="1" noEditPoints="1" noAdjustHandles="1" noChangeArrowheads="1" noChangeShapeType="1" noTextEdit="1"/>
                </p:cNvSpPr>
                <p:nvPr/>
              </p:nvSpPr>
              <p:spPr>
                <a:xfrm>
                  <a:off x="5609774" y="3888688"/>
                  <a:ext cx="1152000" cy="276999"/>
                </a:xfrm>
                <a:prstGeom prst="rect">
                  <a:avLst/>
                </a:prstGeom>
                <a:blipFill>
                  <a:blip r:embed="rId2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4C21323C-CF4B-5243-ABE9-5816B237B8FA}"/>
                    </a:ext>
                  </a:extLst>
                </p:cNvPr>
                <p:cNvSpPr txBox="1"/>
                <p:nvPr/>
              </p:nvSpPr>
              <p:spPr>
                <a:xfrm>
                  <a:off x="10688857" y="375206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𝑈𝑡𝑅𝑛</m:t>
                        </m:r>
                      </m:oMath>
                    </m:oMathPara>
                  </a14:m>
                  <a:endParaRPr lang="de-DE" dirty="0"/>
                </a:p>
              </p:txBody>
            </p:sp>
          </mc:Choice>
          <mc:Fallback xmlns="">
            <p:sp>
              <p:nvSpPr>
                <p:cNvPr id="108" name="TextBox 107">
                  <a:extLst>
                    <a:ext uri="{FF2B5EF4-FFF2-40B4-BE49-F238E27FC236}">
                      <a16:creationId xmlns:a16="http://schemas.microsoft.com/office/drawing/2014/main" id="{4C21323C-CF4B-5243-ABE9-5816B237B8FA}"/>
                    </a:ext>
                  </a:extLst>
                </p:cNvPr>
                <p:cNvSpPr txBox="1">
                  <a:spLocks noRot="1" noChangeAspect="1" noMove="1" noResize="1" noEditPoints="1" noAdjustHandles="1" noChangeArrowheads="1" noChangeShapeType="1" noTextEdit="1"/>
                </p:cNvSpPr>
                <p:nvPr/>
              </p:nvSpPr>
              <p:spPr>
                <a:xfrm>
                  <a:off x="10688857" y="3752064"/>
                  <a:ext cx="1152000" cy="550247"/>
                </a:xfrm>
                <a:prstGeom prst="diamond">
                  <a:avLst/>
                </a:prstGeom>
                <a:blipFill>
                  <a:blip r:embed="rId29"/>
                  <a:stretch>
                    <a:fillRect/>
                  </a:stretch>
                </a:blipFill>
                <a:ln>
                  <a:solidFill>
                    <a:schemeClr val="tx1"/>
                  </a:solidFill>
                </a:ln>
              </p:spPr>
              <p:txBody>
                <a:bodyPr/>
                <a:lstStyle/>
                <a:p>
                  <a:r>
                    <a:rPr lang="de-DE">
                      <a:noFill/>
                    </a:rPr>
                    <a:t> </a:t>
                  </a:r>
                </a:p>
              </p:txBody>
            </p:sp>
          </mc:Fallback>
        </mc:AlternateContent>
        <p:cxnSp>
          <p:nvCxnSpPr>
            <p:cNvPr id="132" name="Straight Connector 131">
              <a:extLst>
                <a:ext uri="{FF2B5EF4-FFF2-40B4-BE49-F238E27FC236}">
                  <a16:creationId xmlns:a16="http://schemas.microsoft.com/office/drawing/2014/main" id="{7F3919AB-56D0-7E49-9CA7-F8190CA46DAB}"/>
                </a:ext>
              </a:extLst>
            </p:cNvPr>
            <p:cNvCxnSpPr>
              <a:cxnSpLocks/>
              <a:stCxn id="65" idx="0"/>
              <a:endCxn id="134" idx="2"/>
            </p:cNvCxnSpPr>
            <p:nvPr/>
          </p:nvCxnSpPr>
          <p:spPr>
            <a:xfrm flipV="1">
              <a:off x="6185774" y="4689128"/>
              <a:ext cx="0" cy="244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4CCB10F-A89E-ED40-8A78-873D0E65DECA}"/>
                </a:ext>
              </a:extLst>
            </p:cNvPr>
            <p:cNvCxnSpPr>
              <a:cxnSpLocks/>
              <a:stCxn id="134" idx="0"/>
              <a:endCxn id="89" idx="2"/>
            </p:cNvCxnSpPr>
            <p:nvPr/>
          </p:nvCxnSpPr>
          <p:spPr>
            <a:xfrm flipV="1">
              <a:off x="6185774" y="4165687"/>
              <a:ext cx="0" cy="379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D53EEA1E-BE9E-2141-8653-989D350F65C7}"/>
                </a:ext>
              </a:extLst>
            </p:cNvPr>
            <p:cNvSpPr/>
            <p:nvPr/>
          </p:nvSpPr>
          <p:spPr>
            <a:xfrm>
              <a:off x="6113774" y="454512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5" name="Straight Connector 134">
              <a:extLst>
                <a:ext uri="{FF2B5EF4-FFF2-40B4-BE49-F238E27FC236}">
                  <a16:creationId xmlns:a16="http://schemas.microsoft.com/office/drawing/2014/main" id="{E3B9C09B-5E15-F044-8F99-A46E1991D138}"/>
                </a:ext>
              </a:extLst>
            </p:cNvPr>
            <p:cNvCxnSpPr>
              <a:cxnSpLocks/>
              <a:stCxn id="142" idx="6"/>
              <a:endCxn id="138" idx="1"/>
            </p:cNvCxnSpPr>
            <p:nvPr/>
          </p:nvCxnSpPr>
          <p:spPr>
            <a:xfrm flipV="1">
              <a:off x="9586987" y="4027187"/>
              <a:ext cx="48909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1E903EC-BDB1-674F-80BE-5B9C30806A32}"/>
                </a:ext>
              </a:extLst>
            </p:cNvPr>
            <p:cNvCxnSpPr>
              <a:cxnSpLocks/>
              <a:stCxn id="141" idx="0"/>
              <a:endCxn id="138" idx="2"/>
            </p:cNvCxnSpPr>
            <p:nvPr/>
          </p:nvCxnSpPr>
          <p:spPr>
            <a:xfrm flipV="1">
              <a:off x="10148082" y="4099187"/>
              <a:ext cx="0" cy="2495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4781F20-96E1-1C48-B684-779464C9E746}"/>
                </a:ext>
              </a:extLst>
            </p:cNvPr>
            <p:cNvCxnSpPr>
              <a:cxnSpLocks/>
              <a:stCxn id="138" idx="3"/>
              <a:endCxn id="108" idx="1"/>
            </p:cNvCxnSpPr>
            <p:nvPr/>
          </p:nvCxnSpPr>
          <p:spPr>
            <a:xfrm>
              <a:off x="10220082" y="4027187"/>
              <a:ext cx="468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4BC21807-060D-3A4E-BE9C-647EA84E8889}"/>
                </a:ext>
              </a:extLst>
            </p:cNvPr>
            <p:cNvSpPr/>
            <p:nvPr/>
          </p:nvSpPr>
          <p:spPr>
            <a:xfrm>
              <a:off x="10076082" y="39551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F96812F1-D645-484E-A14D-11A072572EFF}"/>
                    </a:ext>
                  </a:extLst>
                </p:cNvPr>
                <p:cNvSpPr txBox="1"/>
                <p:nvPr/>
              </p:nvSpPr>
              <p:spPr>
                <a:xfrm>
                  <a:off x="10220082" y="3739337"/>
                  <a:ext cx="71667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𝑢𝑟</m:t>
                            </m:r>
                          </m:sub>
                        </m:sSub>
                        <m:r>
                          <a:rPr lang="de-DE" sz="1400" b="0" i="1" smtClean="0">
                            <a:latin typeface="Cambria Math" panose="02040503050406030204" pitchFamily="18" charset="0"/>
                          </a:rPr>
                          <m:t>=</m:t>
                        </m:r>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de-DE" sz="1400" dirty="0"/>
                </a:p>
              </p:txBody>
            </p:sp>
          </mc:Choice>
          <mc:Fallback xmlns="">
            <p:sp>
              <p:nvSpPr>
                <p:cNvPr id="139" name="TextBox 138">
                  <a:extLst>
                    <a:ext uri="{FF2B5EF4-FFF2-40B4-BE49-F238E27FC236}">
                      <a16:creationId xmlns:a16="http://schemas.microsoft.com/office/drawing/2014/main" id="{F96812F1-D645-484E-A14D-11A072572EFF}"/>
                    </a:ext>
                  </a:extLst>
                </p:cNvPr>
                <p:cNvSpPr txBox="1">
                  <a:spLocks noRot="1" noChangeAspect="1" noMove="1" noResize="1" noEditPoints="1" noAdjustHandles="1" noChangeArrowheads="1" noChangeShapeType="1" noTextEdit="1"/>
                </p:cNvSpPr>
                <p:nvPr/>
              </p:nvSpPr>
              <p:spPr>
                <a:xfrm>
                  <a:off x="10220082" y="3739337"/>
                  <a:ext cx="716671" cy="215444"/>
                </a:xfrm>
                <a:prstGeom prst="rect">
                  <a:avLst/>
                </a:prstGeom>
                <a:blipFill>
                  <a:blip r:embed="rId30"/>
                  <a:stretch>
                    <a:fillRect l="-8772" b="-3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D776AC66-6187-3B4E-B737-9A6B29210DB6}"/>
                    </a:ext>
                  </a:extLst>
                </p:cNvPr>
                <p:cNvSpPr txBox="1"/>
                <p:nvPr/>
              </p:nvSpPr>
              <p:spPr>
                <a:xfrm>
                  <a:off x="6261942" y="4337992"/>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de-DE" sz="1400" dirty="0"/>
                </a:p>
              </p:txBody>
            </p:sp>
          </mc:Choice>
          <mc:Fallback xmlns="">
            <p:sp>
              <p:nvSpPr>
                <p:cNvPr id="140" name="TextBox 139">
                  <a:extLst>
                    <a:ext uri="{FF2B5EF4-FFF2-40B4-BE49-F238E27FC236}">
                      <a16:creationId xmlns:a16="http://schemas.microsoft.com/office/drawing/2014/main" id="{D776AC66-6187-3B4E-B737-9A6B29210DB6}"/>
                    </a:ext>
                  </a:extLst>
                </p:cNvPr>
                <p:cNvSpPr txBox="1">
                  <a:spLocks noRot="1" noChangeAspect="1" noMove="1" noResize="1" noEditPoints="1" noAdjustHandles="1" noChangeArrowheads="1" noChangeShapeType="1" noTextEdit="1"/>
                </p:cNvSpPr>
                <p:nvPr/>
              </p:nvSpPr>
              <p:spPr>
                <a:xfrm>
                  <a:off x="6261942" y="4337992"/>
                  <a:ext cx="194219" cy="215444"/>
                </a:xfrm>
                <a:prstGeom prst="rect">
                  <a:avLst/>
                </a:prstGeom>
                <a:blipFill>
                  <a:blip r:embed="rId31"/>
                  <a:stretch>
                    <a:fillRect l="-25000" r="-6250" b="-2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366082AC-E1AC-A841-AE58-463D52561231}"/>
                    </a:ext>
                  </a:extLst>
                </p:cNvPr>
                <p:cNvSpPr txBox="1"/>
                <p:nvPr/>
              </p:nvSpPr>
              <p:spPr>
                <a:xfrm>
                  <a:off x="9572082" y="4348732"/>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141" name="TextBox 140">
                  <a:extLst>
                    <a:ext uri="{FF2B5EF4-FFF2-40B4-BE49-F238E27FC236}">
                      <a16:creationId xmlns:a16="http://schemas.microsoft.com/office/drawing/2014/main" id="{366082AC-E1AC-A841-AE58-463D52561231}"/>
                    </a:ext>
                  </a:extLst>
                </p:cNvPr>
                <p:cNvSpPr txBox="1">
                  <a:spLocks noRot="1" noChangeAspect="1" noMove="1" noResize="1" noEditPoints="1" noAdjustHandles="1" noChangeArrowheads="1" noChangeShapeType="1" noTextEdit="1"/>
                </p:cNvSpPr>
                <p:nvPr/>
              </p:nvSpPr>
              <p:spPr>
                <a:xfrm>
                  <a:off x="9572082" y="4348732"/>
                  <a:ext cx="1152000" cy="389513"/>
                </a:xfrm>
                <a:prstGeom prst="ellipse">
                  <a:avLst/>
                </a:prstGeom>
                <a:blipFill>
                  <a:blip r:embed="rId3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CE8E3870-65FB-874F-9EC3-5D6E024274B5}"/>
                    </a:ext>
                  </a:extLst>
                </p:cNvPr>
                <p:cNvSpPr txBox="1"/>
                <p:nvPr/>
              </p:nvSpPr>
              <p:spPr>
                <a:xfrm>
                  <a:off x="7759802" y="3832431"/>
                  <a:ext cx="18271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𝑅𝑒𝑠𝑡𝑟𝑖𝑐𝑡𝑖𝑜𝑛𝑠</m:t>
                        </m:r>
                      </m:oMath>
                    </m:oMathPara>
                  </a14:m>
                  <a:endParaRPr lang="de-DE" dirty="0">
                    <a:solidFill>
                      <a:schemeClr val="accent1"/>
                    </a:solidFill>
                  </a:endParaRPr>
                </a:p>
              </p:txBody>
            </p:sp>
          </mc:Choice>
          <mc:Fallback xmlns="">
            <p:sp>
              <p:nvSpPr>
                <p:cNvPr id="142" name="TextBox 141">
                  <a:extLst>
                    <a:ext uri="{FF2B5EF4-FFF2-40B4-BE49-F238E27FC236}">
                      <a16:creationId xmlns:a16="http://schemas.microsoft.com/office/drawing/2014/main" id="{CE8E3870-65FB-874F-9EC3-5D6E024274B5}"/>
                    </a:ext>
                  </a:extLst>
                </p:cNvPr>
                <p:cNvSpPr txBox="1">
                  <a:spLocks noRot="1" noChangeAspect="1" noMove="1" noResize="1" noEditPoints="1" noAdjustHandles="1" noChangeArrowheads="1" noChangeShapeType="1" noTextEdit="1"/>
                </p:cNvSpPr>
                <p:nvPr/>
              </p:nvSpPr>
              <p:spPr>
                <a:xfrm>
                  <a:off x="7759802" y="3832431"/>
                  <a:ext cx="1827185" cy="389513"/>
                </a:xfrm>
                <a:prstGeom prst="ellipse">
                  <a:avLst/>
                </a:prstGeom>
                <a:blipFill>
                  <a:blip r:embed="rId33"/>
                  <a:stretch>
                    <a:fillRect/>
                  </a:stretch>
                </a:blipFill>
                <a:ln>
                  <a:solidFill>
                    <a:schemeClr val="tx1"/>
                  </a:solidFill>
                </a:ln>
              </p:spPr>
              <p:txBody>
                <a:bodyPr/>
                <a:lstStyle/>
                <a:p>
                  <a:r>
                    <a:rPr lang="de-DE">
                      <a:noFill/>
                    </a:rPr>
                    <a:t> </a:t>
                  </a:r>
                </a:p>
              </p:txBody>
            </p:sp>
          </mc:Fallback>
        </mc:AlternateContent>
        <p:cxnSp>
          <p:nvCxnSpPr>
            <p:cNvPr id="143" name="Straight Connector 142">
              <a:extLst>
                <a:ext uri="{FF2B5EF4-FFF2-40B4-BE49-F238E27FC236}">
                  <a16:creationId xmlns:a16="http://schemas.microsoft.com/office/drawing/2014/main" id="{E07ABAB2-F33F-2641-A7AB-2D3056FC56CA}"/>
                </a:ext>
              </a:extLst>
            </p:cNvPr>
            <p:cNvCxnSpPr>
              <a:cxnSpLocks/>
              <a:stCxn id="89" idx="3"/>
              <a:endCxn id="149" idx="1"/>
            </p:cNvCxnSpPr>
            <p:nvPr/>
          </p:nvCxnSpPr>
          <p:spPr>
            <a:xfrm flipV="1">
              <a:off x="6761774" y="4026167"/>
              <a:ext cx="427987" cy="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A82A093-7368-514C-B9A4-CB7CF1376FF7}"/>
                </a:ext>
              </a:extLst>
            </p:cNvPr>
            <p:cNvCxnSpPr>
              <a:cxnSpLocks/>
              <a:stCxn id="149" idx="3"/>
              <a:endCxn id="142" idx="2"/>
            </p:cNvCxnSpPr>
            <p:nvPr/>
          </p:nvCxnSpPr>
          <p:spPr>
            <a:xfrm>
              <a:off x="7333761" y="4026167"/>
              <a:ext cx="426041" cy="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E9476AC3-656C-364F-9F22-F09FFB27D2CC}"/>
                </a:ext>
              </a:extLst>
            </p:cNvPr>
            <p:cNvGrpSpPr/>
            <p:nvPr/>
          </p:nvGrpSpPr>
          <p:grpSpPr>
            <a:xfrm>
              <a:off x="7189761" y="3739337"/>
              <a:ext cx="364381" cy="358830"/>
              <a:chOff x="6994640" y="3841960"/>
              <a:chExt cx="364381" cy="358830"/>
            </a:xfrm>
          </p:grpSpPr>
          <p:sp>
            <p:nvSpPr>
              <p:cNvPr id="149" name="Rectangle 148">
                <a:extLst>
                  <a:ext uri="{FF2B5EF4-FFF2-40B4-BE49-F238E27FC236}">
                    <a16:creationId xmlns:a16="http://schemas.microsoft.com/office/drawing/2014/main" id="{8A27CCE5-5521-AE4F-9DF3-E47C16945E0D}"/>
                  </a:ext>
                </a:extLst>
              </p:cNvPr>
              <p:cNvSpPr/>
              <p:nvPr/>
            </p:nvSpPr>
            <p:spPr>
              <a:xfrm>
                <a:off x="6994640"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F87234B2-812F-3545-A72E-BEC7D1F9E0C7}"/>
                      </a:ext>
                    </a:extLst>
                  </p:cNvPr>
                  <p:cNvSpPr txBox="1"/>
                  <p:nvPr/>
                </p:nvSpPr>
                <p:spPr>
                  <a:xfrm>
                    <a:off x="7138640" y="3841960"/>
                    <a:ext cx="22038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61" name="TextBox 160">
                    <a:extLst>
                      <a:ext uri="{FF2B5EF4-FFF2-40B4-BE49-F238E27FC236}">
                        <a16:creationId xmlns:a16="http://schemas.microsoft.com/office/drawing/2014/main" id="{A4AFA563-9EFF-144F-8B1B-C167250291EE}"/>
                      </a:ext>
                    </a:extLst>
                  </p:cNvPr>
                  <p:cNvSpPr txBox="1">
                    <a:spLocks noRot="1" noChangeAspect="1" noMove="1" noResize="1" noEditPoints="1" noAdjustHandles="1" noChangeArrowheads="1" noChangeShapeType="1" noTextEdit="1"/>
                  </p:cNvSpPr>
                  <p:nvPr/>
                </p:nvSpPr>
                <p:spPr>
                  <a:xfrm>
                    <a:off x="7138640" y="3841960"/>
                    <a:ext cx="220381" cy="215444"/>
                  </a:xfrm>
                  <a:prstGeom prst="rect">
                    <a:avLst/>
                  </a:prstGeom>
                  <a:blipFill>
                    <a:blip r:embed="rId36"/>
                    <a:stretch>
                      <a:fillRect l="-27778" b="-33333"/>
                    </a:stretch>
                  </a:blipFill>
                </p:spPr>
                <p:txBody>
                  <a:bodyPr/>
                  <a:lstStyle/>
                  <a:p>
                    <a:r>
                      <a:rPr lang="de-DE">
                        <a:noFill/>
                      </a:rPr>
                      <a:t> </a:t>
                    </a:r>
                  </a:p>
                </p:txBody>
              </p:sp>
            </mc:Fallback>
          </mc:AlternateContent>
        </p:grpSp>
        <p:cxnSp>
          <p:nvCxnSpPr>
            <p:cNvPr id="146" name="Straight Connector 145">
              <a:extLst>
                <a:ext uri="{FF2B5EF4-FFF2-40B4-BE49-F238E27FC236}">
                  <a16:creationId xmlns:a16="http://schemas.microsoft.com/office/drawing/2014/main" id="{7934A2D4-0DF0-8844-86D2-390299B8FC28}"/>
                </a:ext>
              </a:extLst>
            </p:cNvPr>
            <p:cNvCxnSpPr>
              <a:cxnSpLocks/>
              <a:stCxn id="81" idx="6"/>
              <a:endCxn id="147" idx="1"/>
            </p:cNvCxnSpPr>
            <p:nvPr/>
          </p:nvCxnSpPr>
          <p:spPr>
            <a:xfrm flipV="1">
              <a:off x="7945845" y="4543488"/>
              <a:ext cx="724401" cy="1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00AEAC7D-6836-6B4D-8360-76D2EE3274BB}"/>
                </a:ext>
              </a:extLst>
            </p:cNvPr>
            <p:cNvSpPr/>
            <p:nvPr/>
          </p:nvSpPr>
          <p:spPr>
            <a:xfrm>
              <a:off x="8670246" y="447148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0A3C6867-A5B8-E14F-9866-549B28FA2493}"/>
                    </a:ext>
                  </a:extLst>
                </p:cNvPr>
                <p:cNvSpPr txBox="1"/>
                <p:nvPr/>
              </p:nvSpPr>
              <p:spPr>
                <a:xfrm>
                  <a:off x="8808087" y="4256044"/>
                  <a:ext cx="28289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48" name="TextBox 147">
                  <a:extLst>
                    <a:ext uri="{FF2B5EF4-FFF2-40B4-BE49-F238E27FC236}">
                      <a16:creationId xmlns:a16="http://schemas.microsoft.com/office/drawing/2014/main" id="{0A3C6867-A5B8-E14F-9866-549B28FA2493}"/>
                    </a:ext>
                  </a:extLst>
                </p:cNvPr>
                <p:cNvSpPr txBox="1">
                  <a:spLocks noRot="1" noChangeAspect="1" noMove="1" noResize="1" noEditPoints="1" noAdjustHandles="1" noChangeArrowheads="1" noChangeShapeType="1" noTextEdit="1"/>
                </p:cNvSpPr>
                <p:nvPr/>
              </p:nvSpPr>
              <p:spPr>
                <a:xfrm>
                  <a:off x="8808087" y="4256044"/>
                  <a:ext cx="282898" cy="215444"/>
                </a:xfrm>
                <a:prstGeom prst="rect">
                  <a:avLst/>
                </a:prstGeom>
                <a:blipFill>
                  <a:blip r:embed="rId37"/>
                  <a:stretch>
                    <a:fillRect l="-21739" b="-33333"/>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A1928F99-FB75-214B-B5B2-0FEAE9F44630}"/>
              </a:ext>
            </a:extLst>
          </p:cNvPr>
          <p:cNvGrpSpPr/>
          <p:nvPr/>
        </p:nvGrpSpPr>
        <p:grpSpPr>
          <a:xfrm>
            <a:off x="8536270" y="4302311"/>
            <a:ext cx="3304587" cy="1603603"/>
            <a:chOff x="8536270" y="4302311"/>
            <a:chExt cx="3304587" cy="1603603"/>
          </a:xfrm>
        </p:grpSpPr>
        <p:cxnSp>
          <p:nvCxnSpPr>
            <p:cNvPr id="156" name="Straight Connector 155">
              <a:extLst>
                <a:ext uri="{FF2B5EF4-FFF2-40B4-BE49-F238E27FC236}">
                  <a16:creationId xmlns:a16="http://schemas.microsoft.com/office/drawing/2014/main" id="{89D23A9D-AA3E-5E4A-82E0-E89D18598E83}"/>
                </a:ext>
              </a:extLst>
            </p:cNvPr>
            <p:cNvCxnSpPr>
              <a:cxnSpLocks/>
              <a:stCxn id="147" idx="3"/>
              <a:endCxn id="141" idx="2"/>
            </p:cNvCxnSpPr>
            <p:nvPr/>
          </p:nvCxnSpPr>
          <p:spPr>
            <a:xfrm>
              <a:off x="8814246" y="4543488"/>
              <a:ext cx="7578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3B5EF51-0819-2E4A-80BC-0F15F3CC3327}"/>
                </a:ext>
              </a:extLst>
            </p:cNvPr>
            <p:cNvCxnSpPr>
              <a:cxnSpLocks/>
              <a:stCxn id="161" idx="3"/>
              <a:endCxn id="159" idx="1"/>
            </p:cNvCxnSpPr>
            <p:nvPr/>
          </p:nvCxnSpPr>
          <p:spPr>
            <a:xfrm flipV="1">
              <a:off x="10983309" y="5123718"/>
              <a:ext cx="209548" cy="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4652951-F6EF-3C4C-BB28-A04697396804}"/>
                </a:ext>
              </a:extLst>
            </p:cNvPr>
            <p:cNvCxnSpPr>
              <a:cxnSpLocks/>
              <a:stCxn id="160" idx="0"/>
              <a:endCxn id="159" idx="2"/>
            </p:cNvCxnSpPr>
            <p:nvPr/>
          </p:nvCxnSpPr>
          <p:spPr>
            <a:xfrm flipV="1">
              <a:off x="11264857" y="5195718"/>
              <a:ext cx="0" cy="154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F7A31E82-D45D-BE43-9AE8-F132BB7F08CE}"/>
                </a:ext>
              </a:extLst>
            </p:cNvPr>
            <p:cNvSpPr/>
            <p:nvPr/>
          </p:nvSpPr>
          <p:spPr>
            <a:xfrm>
              <a:off x="11192857" y="505171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68459940-F931-8746-8218-4414E62016B8}"/>
                    </a:ext>
                  </a:extLst>
                </p:cNvPr>
                <p:cNvSpPr txBox="1"/>
                <p:nvPr/>
              </p:nvSpPr>
              <p:spPr>
                <a:xfrm>
                  <a:off x="10688857" y="5350172"/>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𝑈𝑡𝑖𝑙</m:t>
                        </m:r>
                      </m:oMath>
                    </m:oMathPara>
                  </a14:m>
                  <a:endParaRPr lang="de-DE" dirty="0">
                    <a:solidFill>
                      <a:schemeClr val="tx1"/>
                    </a:solidFill>
                  </a:endParaRPr>
                </a:p>
              </p:txBody>
            </p:sp>
          </mc:Choice>
          <mc:Fallback xmlns="">
            <p:sp>
              <p:nvSpPr>
                <p:cNvPr id="160" name="TextBox 159">
                  <a:extLst>
                    <a:ext uri="{FF2B5EF4-FFF2-40B4-BE49-F238E27FC236}">
                      <a16:creationId xmlns:a16="http://schemas.microsoft.com/office/drawing/2014/main" id="{68459940-F931-8746-8218-4414E62016B8}"/>
                    </a:ext>
                  </a:extLst>
                </p:cNvPr>
                <p:cNvSpPr txBox="1">
                  <a:spLocks noRot="1" noChangeAspect="1" noMove="1" noResize="1" noEditPoints="1" noAdjustHandles="1" noChangeArrowheads="1" noChangeShapeType="1" noTextEdit="1"/>
                </p:cNvSpPr>
                <p:nvPr/>
              </p:nvSpPr>
              <p:spPr>
                <a:xfrm>
                  <a:off x="10688857" y="5350172"/>
                  <a:ext cx="1152000" cy="550247"/>
                </a:xfrm>
                <a:prstGeom prst="diamond">
                  <a:avLst/>
                </a:prstGeom>
                <a:blipFill>
                  <a:blip r:embed="rId3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5F85AD72-0F28-EE44-8E0A-10F2559EC57E}"/>
                    </a:ext>
                  </a:extLst>
                </p:cNvPr>
                <p:cNvSpPr txBox="1"/>
                <p:nvPr/>
              </p:nvSpPr>
              <p:spPr>
                <a:xfrm>
                  <a:off x="9831309" y="4849083"/>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𝑈𝑡𝑅𝑛</m:t>
                        </m:r>
                      </m:oMath>
                    </m:oMathPara>
                  </a14:m>
                  <a:endParaRPr lang="de-DE" i="1" dirty="0">
                    <a:solidFill>
                      <a:schemeClr val="tx1"/>
                    </a:solidFill>
                  </a:endParaRPr>
                </a:p>
              </p:txBody>
            </p:sp>
          </mc:Choice>
          <mc:Fallback xmlns="">
            <p:sp>
              <p:nvSpPr>
                <p:cNvPr id="161" name="TextBox 160">
                  <a:extLst>
                    <a:ext uri="{FF2B5EF4-FFF2-40B4-BE49-F238E27FC236}">
                      <a16:creationId xmlns:a16="http://schemas.microsoft.com/office/drawing/2014/main" id="{5F85AD72-0F28-EE44-8E0A-10F2559EC57E}"/>
                    </a:ext>
                  </a:extLst>
                </p:cNvPr>
                <p:cNvSpPr txBox="1">
                  <a:spLocks noRot="1" noChangeAspect="1" noMove="1" noResize="1" noEditPoints="1" noAdjustHandles="1" noChangeArrowheads="1" noChangeShapeType="1" noTextEdit="1"/>
                </p:cNvSpPr>
                <p:nvPr/>
              </p:nvSpPr>
              <p:spPr>
                <a:xfrm>
                  <a:off x="9831309" y="4849083"/>
                  <a:ext cx="1152000" cy="550247"/>
                </a:xfrm>
                <a:prstGeom prst="diamond">
                  <a:avLst/>
                </a:prstGeom>
                <a:blipFill>
                  <a:blip r:embed="rId23"/>
                  <a:stretch>
                    <a:fillRect/>
                  </a:stretch>
                </a:blipFill>
                <a:ln>
                  <a:solidFill>
                    <a:schemeClr val="tx1"/>
                  </a:solidFill>
                </a:ln>
              </p:spPr>
              <p:txBody>
                <a:bodyPr/>
                <a:lstStyle/>
                <a:p>
                  <a:r>
                    <a:rPr lang="de-DE">
                      <a:noFill/>
                    </a:rPr>
                    <a:t> </a:t>
                  </a:r>
                </a:p>
              </p:txBody>
            </p:sp>
          </mc:Fallback>
        </mc:AlternateContent>
        <p:cxnSp>
          <p:nvCxnSpPr>
            <p:cNvPr id="162" name="Straight Connector 161">
              <a:extLst>
                <a:ext uri="{FF2B5EF4-FFF2-40B4-BE49-F238E27FC236}">
                  <a16:creationId xmlns:a16="http://schemas.microsoft.com/office/drawing/2014/main" id="{05B62397-2C1F-384F-8DFF-74AB78A45003}"/>
                </a:ext>
              </a:extLst>
            </p:cNvPr>
            <p:cNvCxnSpPr>
              <a:cxnSpLocks/>
              <a:stCxn id="80" idx="6"/>
              <a:endCxn id="169" idx="1"/>
            </p:cNvCxnSpPr>
            <p:nvPr/>
          </p:nvCxnSpPr>
          <p:spPr>
            <a:xfrm flipV="1">
              <a:off x="9062620" y="5124207"/>
              <a:ext cx="182943" cy="3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F88A22B-4934-EB43-B863-35E52F555B0D}"/>
                </a:ext>
              </a:extLst>
            </p:cNvPr>
            <p:cNvCxnSpPr>
              <a:cxnSpLocks/>
              <a:stCxn id="164" idx="3"/>
              <a:endCxn id="161" idx="1"/>
            </p:cNvCxnSpPr>
            <p:nvPr/>
          </p:nvCxnSpPr>
          <p:spPr>
            <a:xfrm flipV="1">
              <a:off x="9693761" y="5124207"/>
              <a:ext cx="137548" cy="2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7E00BD02-2B01-9544-874A-AB93AFEBC4B0}"/>
                </a:ext>
              </a:extLst>
            </p:cNvPr>
            <p:cNvSpPr/>
            <p:nvPr/>
          </p:nvSpPr>
          <p:spPr>
            <a:xfrm>
              <a:off x="9549761" y="505437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E0A9B615-D9A7-264C-BF08-DFFD0E530C8C}"/>
                    </a:ext>
                  </a:extLst>
                </p:cNvPr>
                <p:cNvSpPr txBox="1"/>
                <p:nvPr/>
              </p:nvSpPr>
              <p:spPr>
                <a:xfrm>
                  <a:off x="9689718" y="4838528"/>
                  <a:ext cx="25481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𝑢𝑙</m:t>
                            </m:r>
                          </m:sub>
                        </m:sSub>
                      </m:oMath>
                    </m:oMathPara>
                  </a14:m>
                  <a:endParaRPr lang="de-DE" sz="1400" dirty="0"/>
                </a:p>
              </p:txBody>
            </p:sp>
          </mc:Choice>
          <mc:Fallback xmlns="">
            <p:sp>
              <p:nvSpPr>
                <p:cNvPr id="165" name="TextBox 164">
                  <a:extLst>
                    <a:ext uri="{FF2B5EF4-FFF2-40B4-BE49-F238E27FC236}">
                      <a16:creationId xmlns:a16="http://schemas.microsoft.com/office/drawing/2014/main" id="{E0A9B615-D9A7-264C-BF08-DFFD0E530C8C}"/>
                    </a:ext>
                  </a:extLst>
                </p:cNvPr>
                <p:cNvSpPr txBox="1">
                  <a:spLocks noRot="1" noChangeAspect="1" noMove="1" noResize="1" noEditPoints="1" noAdjustHandles="1" noChangeArrowheads="1" noChangeShapeType="1" noTextEdit="1"/>
                </p:cNvSpPr>
                <p:nvPr/>
              </p:nvSpPr>
              <p:spPr>
                <a:xfrm>
                  <a:off x="9689718" y="4838528"/>
                  <a:ext cx="254813" cy="215444"/>
                </a:xfrm>
                <a:prstGeom prst="rect">
                  <a:avLst/>
                </a:prstGeom>
                <a:blipFill>
                  <a:blip r:embed="rId39"/>
                  <a:stretch>
                    <a:fillRect l="-23810" r="-4762" b="-27778"/>
                  </a:stretch>
                </a:blipFill>
              </p:spPr>
              <p:txBody>
                <a:bodyPr/>
                <a:lstStyle/>
                <a:p>
                  <a:r>
                    <a:rPr lang="de-DE">
                      <a:noFill/>
                    </a:rPr>
                    <a:t> </a:t>
                  </a:r>
                </a:p>
              </p:txBody>
            </p:sp>
          </mc:Fallback>
        </mc:AlternateContent>
        <p:cxnSp>
          <p:nvCxnSpPr>
            <p:cNvPr id="166" name="Straight Connector 165">
              <a:extLst>
                <a:ext uri="{FF2B5EF4-FFF2-40B4-BE49-F238E27FC236}">
                  <a16:creationId xmlns:a16="http://schemas.microsoft.com/office/drawing/2014/main" id="{488906DB-6CB7-FF43-B282-1DAA69350591}"/>
                </a:ext>
              </a:extLst>
            </p:cNvPr>
            <p:cNvCxnSpPr>
              <a:cxnSpLocks/>
              <a:stCxn id="108" idx="2"/>
              <a:endCxn id="159" idx="0"/>
            </p:cNvCxnSpPr>
            <p:nvPr/>
          </p:nvCxnSpPr>
          <p:spPr>
            <a:xfrm>
              <a:off x="11264857" y="4302311"/>
              <a:ext cx="0" cy="749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56E70F5E-3DFA-1440-87C9-C4FAD98E5753}"/>
                    </a:ext>
                  </a:extLst>
                </p:cNvPr>
                <p:cNvSpPr txBox="1"/>
                <p:nvPr/>
              </p:nvSpPr>
              <p:spPr>
                <a:xfrm>
                  <a:off x="8536270" y="5516401"/>
                  <a:ext cx="18271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𝐿𝑜𝑛𝑔𝑇𝑒𝑟𝑚</m:t>
                        </m:r>
                      </m:oMath>
                    </m:oMathPara>
                  </a14:m>
                  <a:endParaRPr lang="de-DE" dirty="0">
                    <a:solidFill>
                      <a:schemeClr val="accent1"/>
                    </a:solidFill>
                  </a:endParaRPr>
                </a:p>
              </p:txBody>
            </p:sp>
          </mc:Choice>
          <mc:Fallback xmlns="">
            <p:sp>
              <p:nvSpPr>
                <p:cNvPr id="167" name="TextBox 166">
                  <a:extLst>
                    <a:ext uri="{FF2B5EF4-FFF2-40B4-BE49-F238E27FC236}">
                      <a16:creationId xmlns:a16="http://schemas.microsoft.com/office/drawing/2014/main" id="{56E70F5E-3DFA-1440-87C9-C4FAD98E5753}"/>
                    </a:ext>
                  </a:extLst>
                </p:cNvPr>
                <p:cNvSpPr txBox="1">
                  <a:spLocks noRot="1" noChangeAspect="1" noMove="1" noResize="1" noEditPoints="1" noAdjustHandles="1" noChangeArrowheads="1" noChangeShapeType="1" noTextEdit="1"/>
                </p:cNvSpPr>
                <p:nvPr/>
              </p:nvSpPr>
              <p:spPr>
                <a:xfrm>
                  <a:off x="8536270" y="5516401"/>
                  <a:ext cx="1827185" cy="389513"/>
                </a:xfrm>
                <a:prstGeom prst="ellipse">
                  <a:avLst/>
                </a:prstGeom>
                <a:blipFill>
                  <a:blip r:embed="rId40"/>
                  <a:stretch>
                    <a:fillRect b="-6061"/>
                  </a:stretch>
                </a:blipFill>
                <a:ln>
                  <a:solidFill>
                    <a:schemeClr val="tx1"/>
                  </a:solidFill>
                </a:ln>
              </p:spPr>
              <p:txBody>
                <a:bodyPr/>
                <a:lstStyle/>
                <a:p>
                  <a:r>
                    <a:rPr lang="de-DE">
                      <a:noFill/>
                    </a:rPr>
                    <a:t> </a:t>
                  </a:r>
                </a:p>
              </p:txBody>
            </p:sp>
          </mc:Fallback>
        </mc:AlternateContent>
        <p:cxnSp>
          <p:nvCxnSpPr>
            <p:cNvPr id="168" name="Straight Connector 167">
              <a:extLst>
                <a:ext uri="{FF2B5EF4-FFF2-40B4-BE49-F238E27FC236}">
                  <a16:creationId xmlns:a16="http://schemas.microsoft.com/office/drawing/2014/main" id="{1A1FB39B-861C-3E41-A82A-0D57B60192E5}"/>
                </a:ext>
              </a:extLst>
            </p:cNvPr>
            <p:cNvCxnSpPr>
              <a:cxnSpLocks/>
              <a:stCxn id="167" idx="0"/>
              <a:endCxn id="164" idx="2"/>
            </p:cNvCxnSpPr>
            <p:nvPr/>
          </p:nvCxnSpPr>
          <p:spPr>
            <a:xfrm flipV="1">
              <a:off x="9449863" y="5198378"/>
              <a:ext cx="171898" cy="318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341E0804-9788-2F4F-AB2F-3D5F8A673E62}"/>
                </a:ext>
              </a:extLst>
            </p:cNvPr>
            <p:cNvSpPr/>
            <p:nvPr/>
          </p:nvSpPr>
          <p:spPr>
            <a:xfrm>
              <a:off x="9245563" y="505220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0F6FC595-F056-144C-84B2-9EC9A13148D0}"/>
                    </a:ext>
                  </a:extLst>
                </p:cNvPr>
                <p:cNvSpPr txBox="1"/>
                <p:nvPr/>
              </p:nvSpPr>
              <p:spPr>
                <a:xfrm>
                  <a:off x="9385520" y="4836357"/>
                  <a:ext cx="25244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𝑓</m:t>
                            </m:r>
                          </m:e>
                          <m:sup>
                            <m:r>
                              <a:rPr lang="de-DE" sz="1400" b="0" i="1" smtClean="0">
                                <a:latin typeface="Cambria Math" panose="02040503050406030204" pitchFamily="18" charset="0"/>
                              </a:rPr>
                              <m:t>+</m:t>
                            </m:r>
                          </m:sup>
                        </m:sSup>
                      </m:oMath>
                    </m:oMathPara>
                  </a14:m>
                  <a:endParaRPr lang="de-DE" sz="1400" dirty="0"/>
                </a:p>
              </p:txBody>
            </p:sp>
          </mc:Choice>
          <mc:Fallback xmlns="">
            <p:sp>
              <p:nvSpPr>
                <p:cNvPr id="170" name="TextBox 169">
                  <a:extLst>
                    <a:ext uri="{FF2B5EF4-FFF2-40B4-BE49-F238E27FC236}">
                      <a16:creationId xmlns:a16="http://schemas.microsoft.com/office/drawing/2014/main" id="{0F6FC595-F056-144C-84B2-9EC9A13148D0}"/>
                    </a:ext>
                  </a:extLst>
                </p:cNvPr>
                <p:cNvSpPr txBox="1">
                  <a:spLocks noRot="1" noChangeAspect="1" noMove="1" noResize="1" noEditPoints="1" noAdjustHandles="1" noChangeArrowheads="1" noChangeShapeType="1" noTextEdit="1"/>
                </p:cNvSpPr>
                <p:nvPr/>
              </p:nvSpPr>
              <p:spPr>
                <a:xfrm>
                  <a:off x="9385520" y="4836357"/>
                  <a:ext cx="252440" cy="215444"/>
                </a:xfrm>
                <a:prstGeom prst="rect">
                  <a:avLst/>
                </a:prstGeom>
                <a:blipFill>
                  <a:blip r:embed="rId41"/>
                  <a:stretch>
                    <a:fillRect l="-23810" b="-27778"/>
                  </a:stretch>
                </a:blipFill>
              </p:spPr>
              <p:txBody>
                <a:bodyPr/>
                <a:lstStyle/>
                <a:p>
                  <a:r>
                    <a:rPr lang="de-DE">
                      <a:noFill/>
                    </a:rPr>
                    <a:t> </a:t>
                  </a:r>
                </a:p>
              </p:txBody>
            </p:sp>
          </mc:Fallback>
        </mc:AlternateContent>
        <p:cxnSp>
          <p:nvCxnSpPr>
            <p:cNvPr id="171" name="Straight Connector 170">
              <a:extLst>
                <a:ext uri="{FF2B5EF4-FFF2-40B4-BE49-F238E27FC236}">
                  <a16:creationId xmlns:a16="http://schemas.microsoft.com/office/drawing/2014/main" id="{15AE3FF6-3DDC-8C4C-A1ED-242F8FE415EF}"/>
                </a:ext>
              </a:extLst>
            </p:cNvPr>
            <p:cNvCxnSpPr>
              <a:cxnSpLocks/>
              <a:stCxn id="169" idx="2"/>
              <a:endCxn id="167" idx="0"/>
            </p:cNvCxnSpPr>
            <p:nvPr/>
          </p:nvCxnSpPr>
          <p:spPr>
            <a:xfrm>
              <a:off x="9317563" y="5196207"/>
              <a:ext cx="132300" cy="320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0215FDA8-A6D2-DE4E-9106-8AE73D86A8E2}"/>
                    </a:ext>
                  </a:extLst>
                </p:cNvPr>
                <p:cNvSpPr txBox="1"/>
                <p:nvPr/>
              </p:nvSpPr>
              <p:spPr>
                <a:xfrm>
                  <a:off x="11332933" y="4838528"/>
                  <a:ext cx="14266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b="0" i="1" smtClean="0">
                            <a:latin typeface="Cambria Math" panose="02040503050406030204" pitchFamily="18" charset="0"/>
                            <a:ea typeface="Cambria Math" panose="02040503050406030204" pitchFamily="18" charset="0"/>
                          </a:rPr>
                          <m:t>Ξ</m:t>
                        </m:r>
                      </m:oMath>
                    </m:oMathPara>
                  </a14:m>
                  <a:endParaRPr lang="de-DE" sz="1400" dirty="0"/>
                </a:p>
              </p:txBody>
            </p:sp>
          </mc:Choice>
          <mc:Fallback xmlns="">
            <p:sp>
              <p:nvSpPr>
                <p:cNvPr id="172" name="TextBox 171">
                  <a:extLst>
                    <a:ext uri="{FF2B5EF4-FFF2-40B4-BE49-F238E27FC236}">
                      <a16:creationId xmlns:a16="http://schemas.microsoft.com/office/drawing/2014/main" id="{0215FDA8-A6D2-DE4E-9106-8AE73D86A8E2}"/>
                    </a:ext>
                  </a:extLst>
                </p:cNvPr>
                <p:cNvSpPr txBox="1">
                  <a:spLocks noRot="1" noChangeAspect="1" noMove="1" noResize="1" noEditPoints="1" noAdjustHandles="1" noChangeArrowheads="1" noChangeShapeType="1" noTextEdit="1"/>
                </p:cNvSpPr>
                <p:nvPr/>
              </p:nvSpPr>
              <p:spPr>
                <a:xfrm>
                  <a:off x="11332933" y="4838528"/>
                  <a:ext cx="142667" cy="215444"/>
                </a:xfrm>
                <a:prstGeom prst="rect">
                  <a:avLst/>
                </a:prstGeom>
                <a:blipFill>
                  <a:blip r:embed="rId42"/>
                  <a:stretch>
                    <a:fillRect l="-23077" r="-15385"/>
                  </a:stretch>
                </a:blipFill>
              </p:spPr>
              <p:txBody>
                <a:bodyPr/>
                <a:lstStyle/>
                <a:p>
                  <a:r>
                    <a:rPr lang="de-DE">
                      <a:noFill/>
                    </a:rPr>
                    <a:t> </a:t>
                  </a:r>
                </a:p>
              </p:txBody>
            </p:sp>
          </mc:Fallback>
        </mc:AlternateContent>
      </p:grpSp>
    </p:spTree>
    <p:extLst>
      <p:ext uri="{BB962C8B-B14F-4D97-AF65-F5344CB8AC3E}">
        <p14:creationId xmlns:p14="http://schemas.microsoft.com/office/powerpoint/2010/main" val="248116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de-DE" dirty="0"/>
              <a:t>Additive Kombinationsfunktion: Vereinfachung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idx="1"/>
              </p:nvPr>
            </p:nvSpPr>
            <p:spPr>
              <a:xfrm>
                <a:off x="360000" y="1665066"/>
                <a:ext cx="6879573" cy="4240848"/>
              </a:xfrm>
            </p:spPr>
            <p:txBody>
              <a:bodyPr>
                <a:normAutofit/>
              </a:bodyPr>
              <a:lstStyle/>
              <a:p>
                <a:r>
                  <a:rPr lang="de-DE" dirty="0"/>
                  <a:t>EU-Anfrage</a:t>
                </a:r>
              </a:p>
              <a:p>
                <a:pPr lvl="1"/>
                <a14:m>
                  <m:oMath xmlns:m="http://schemas.openxmlformats.org/officeDocument/2006/math">
                    <m:r>
                      <a:rPr lang="de-DE" b="1" i="1">
                        <a:latin typeface="Cambria Math" panose="02040503050406030204" pitchFamily="18" charset="0"/>
                      </a:rPr>
                      <m:t>𝑼</m:t>
                    </m:r>
                    <m:r>
                      <a:rPr lang="de-DE" b="1"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𝑢</m:t>
                                    </m:r>
                                  </m:sub>
                                </m:sSub>
                              </m:e>
                            </m:d>
                          </m:e>
                          <m:sub>
                            <m:r>
                              <a:rPr lang="de-DE" i="1">
                                <a:latin typeface="Cambria Math" panose="02040503050406030204" pitchFamily="18" charset="0"/>
                                <a:ea typeface="Cambria Math" panose="02040503050406030204" pitchFamily="18" charset="0"/>
                              </a:rPr>
                              <m:t>𝑢</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𝑚</m:t>
                            </m:r>
                          </m:sup>
                        </m:sSubSup>
                      </m:e>
                    </m:d>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𝒅</m:t>
                        </m:r>
                      </m:e>
                    </m:d>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𝒆</m:t>
                        </m:r>
                      </m:e>
                    </m:d>
                  </m:oMath>
                </a14:m>
                <a:endParaRPr lang="de-DE" dirty="0"/>
              </a:p>
              <a:p>
                <a:pPr marL="269875"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𝒆</m:t>
                          </m:r>
                          <m:r>
                            <a:rPr lang="de-DE" i="1">
                              <a:latin typeface="Cambria Math" panose="02040503050406030204" pitchFamily="18" charset="0"/>
                            </a:rPr>
                            <m:t>,</m:t>
                          </m:r>
                          <m:r>
                            <a:rPr lang="de-DE" b="1" i="1">
                              <a:latin typeface="Cambria Math" panose="02040503050406030204" pitchFamily="18" charset="0"/>
                            </a:rPr>
                            <m:t>𝒅</m:t>
                          </m:r>
                        </m:e>
                      </m:d>
                    </m:oMath>
                    <m:oMath xmlns:m="http://schemas.openxmlformats.org/officeDocument/2006/math">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𝑼</m:t>
                              </m:r>
                            </m:e>
                          </m:d>
                        </m:sub>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𝒖</m:t>
                              </m:r>
                            </m:e>
                            <m:e>
                              <m:r>
                                <a:rPr lang="de-DE" b="1" i="1">
                                  <a:solidFill>
                                    <a:srgbClr val="FFC000"/>
                                  </a:solidFill>
                                  <a:latin typeface="Cambria Math" panose="02040503050406030204" pitchFamily="18" charset="0"/>
                                </a:rPr>
                                <m:t>𝒆</m:t>
                              </m:r>
                              <m:r>
                                <a:rPr lang="de-DE" i="1">
                                  <a:solidFill>
                                    <a:srgbClr val="FFC000"/>
                                  </a:solidFill>
                                  <a:latin typeface="Cambria Math" panose="02040503050406030204" pitchFamily="18" charset="0"/>
                                </a:rPr>
                                <m:t>,</m:t>
                              </m:r>
                              <m:r>
                                <a:rPr lang="de-DE" b="1" i="1">
                                  <a:solidFill>
                                    <a:srgbClr val="FFC000"/>
                                  </a:solidFill>
                                  <a:latin typeface="Cambria Math" panose="02040503050406030204" pitchFamily="18" charset="0"/>
                                </a:rPr>
                                <m:t>𝒅</m:t>
                              </m:r>
                            </m:e>
                          </m:d>
                          <m:r>
                            <a:rPr lang="de-DE" b="1" i="1">
                              <a:latin typeface="Cambria Math" panose="02040503050406030204" pitchFamily="18" charset="0"/>
                              <a:ea typeface="Cambria Math" panose="02040503050406030204" pitchFamily="18" charset="0"/>
                            </a:rPr>
                            <m:t>∙</m:t>
                          </m:r>
                          <m:r>
                            <a:rPr lang="de-DE" i="1" smtClean="0">
                              <a:solidFill>
                                <a:schemeClr val="accent1"/>
                              </a:solidFill>
                              <a:latin typeface="Cambria Math" panose="02040503050406030204" pitchFamily="18" charset="0"/>
                            </a:rPr>
                            <m:t>𝐹</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e>
                              </m:d>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𝑚</m:t>
                                      </m:r>
                                    </m:sub>
                                  </m:sSub>
                                </m:e>
                              </m:d>
                            </m:e>
                          </m:d>
                        </m:e>
                      </m:nary>
                    </m:oMath>
                    <m:oMath xmlns:m="http://schemas.openxmlformats.org/officeDocument/2006/math">
                      <m:r>
                        <m:rPr>
                          <m:aln/>
                        </m:rPr>
                        <a:rPr lang="de-DE" i="1">
                          <a:latin typeface="Cambria Math" panose="02040503050406030204" pitchFamily="18" charset="0"/>
                        </a:rPr>
                        <m:t>=</m:t>
                      </m:r>
                      <m:nary>
                        <m:naryPr>
                          <m:chr m:val="∑"/>
                          <m:supHide m:val="on"/>
                          <m:ctrlPr>
                            <a:rPr lang="de-DE" i="1" smtClean="0">
                              <a:solidFill>
                                <a:schemeClr val="tx1"/>
                              </a:solidFill>
                              <a:latin typeface="Cambria Math" panose="02040503050406030204" pitchFamily="18" charset="0"/>
                            </a:rPr>
                          </m:ctrlPr>
                        </m:naryPr>
                        <m:sub>
                          <m:r>
                            <m:rPr>
                              <m:brk m:alnAt="7"/>
                            </m:rPr>
                            <a:rPr lang="de-DE" b="1" i="1">
                              <a:solidFill>
                                <a:schemeClr val="tx1"/>
                              </a:solidFill>
                              <a:latin typeface="Cambria Math" panose="02040503050406030204" pitchFamily="18" charset="0"/>
                            </a:rPr>
                            <m:t>𝒖</m:t>
                          </m:r>
                          <m:r>
                            <m:rPr>
                              <m:brk m:alnAt="7"/>
                            </m:rPr>
                            <a:rPr lang="de-DE" i="1">
                              <a:solidFill>
                                <a:schemeClr val="tx1"/>
                              </a:solidFill>
                              <a:latin typeface="Cambria Math" panose="02040503050406030204" pitchFamily="18" charset="0"/>
                              <a:ea typeface="Cambria Math" panose="02040503050406030204" pitchFamily="18" charset="0"/>
                            </a:rPr>
                            <m:t>∈</m:t>
                          </m:r>
                          <m:r>
                            <m:rPr>
                              <m:sty m:val="p"/>
                            </m:rPr>
                            <a:rPr lang="de-DE">
                              <a:solidFill>
                                <a:schemeClr val="tx1"/>
                              </a:solidFill>
                              <a:latin typeface="Cambria Math" panose="02040503050406030204" pitchFamily="18" charset="0"/>
                              <a:ea typeface="Cambria Math" panose="02040503050406030204" pitchFamily="18" charset="0"/>
                            </a:rPr>
                            <m:t>Val</m:t>
                          </m:r>
                          <m:d>
                            <m:dPr>
                              <m:ctrlPr>
                                <a:rPr lang="de-DE" i="1">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ea typeface="Cambria Math" panose="02040503050406030204" pitchFamily="18" charset="0"/>
                                </a:rPr>
                                <m:t>𝑼</m:t>
                              </m:r>
                            </m:e>
                          </m:d>
                        </m:sub>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𝒖</m:t>
                              </m:r>
                            </m:e>
                            <m:e>
                              <m:r>
                                <a:rPr lang="de-DE" b="1" i="1">
                                  <a:solidFill>
                                    <a:srgbClr val="FFC000"/>
                                  </a:solidFill>
                                  <a:latin typeface="Cambria Math" panose="02040503050406030204" pitchFamily="18" charset="0"/>
                                </a:rPr>
                                <m:t>𝒆</m:t>
                              </m:r>
                              <m:r>
                                <a:rPr lang="de-DE" i="1">
                                  <a:solidFill>
                                    <a:srgbClr val="FFC000"/>
                                  </a:solidFill>
                                  <a:latin typeface="Cambria Math" panose="02040503050406030204" pitchFamily="18" charset="0"/>
                                </a:rPr>
                                <m:t>,</m:t>
                              </m:r>
                              <m:r>
                                <a:rPr lang="de-DE" b="1" i="1">
                                  <a:solidFill>
                                    <a:srgbClr val="FFC000"/>
                                  </a:solidFill>
                                  <a:latin typeface="Cambria Math" panose="02040503050406030204" pitchFamily="18" charset="0"/>
                                </a:rPr>
                                <m:t>𝒅</m:t>
                              </m:r>
                            </m:e>
                          </m:d>
                          <m:r>
                            <a:rPr lang="de-DE" i="1">
                              <a:solidFill>
                                <a:schemeClr val="tx1"/>
                              </a:solidFill>
                              <a:latin typeface="Cambria Math" panose="02040503050406030204" pitchFamily="18" charset="0"/>
                              <a:ea typeface="Cambria Math" panose="02040503050406030204" pitchFamily="18" charset="0"/>
                            </a:rPr>
                            <m:t>∙</m:t>
                          </m:r>
                          <m:nary>
                            <m:naryPr>
                              <m:chr m:val="∑"/>
                              <m:ctrlPr>
                                <a:rPr lang="de-DE" i="1" smtClean="0">
                                  <a:solidFill>
                                    <a:schemeClr val="accent1"/>
                                  </a:solidFill>
                                  <a:latin typeface="Cambria Math" panose="02040503050406030204" pitchFamily="18" charset="0"/>
                                  <a:ea typeface="Cambria Math" panose="02040503050406030204" pitchFamily="18" charset="0"/>
                                </a:rPr>
                              </m:ctrlPr>
                            </m:naryPr>
                            <m:sub>
                              <m:r>
                                <m:rPr>
                                  <m:brk m:alnAt="23"/>
                                </m:rP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e>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𝜙</m:t>
                                  </m:r>
                                </m:e>
                                <m:sub>
                                  <m:r>
                                    <a:rPr lang="de-DE" i="1">
                                      <a:solidFill>
                                        <a:schemeClr val="tx1"/>
                                      </a:solidFill>
                                      <a:latin typeface="Cambria Math" panose="02040503050406030204" pitchFamily="18" charset="0"/>
                                      <a:ea typeface="Cambria Math" panose="02040503050406030204" pitchFamily="18" charset="0"/>
                                    </a:rPr>
                                    <m:t>𝑢</m:t>
                                  </m:r>
                                </m:sub>
                              </m:sSub>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1" i="1" smtClean="0">
                                          <a:solidFill>
                                            <a:schemeClr val="tx1"/>
                                          </a:solidFill>
                                          <a:latin typeface="Cambria Math" panose="02040503050406030204" pitchFamily="18" charset="0"/>
                                          <a:ea typeface="Cambria Math" panose="02040503050406030204" pitchFamily="18" charset="0"/>
                                        </a:rPr>
                                        <m:t>𝒓</m:t>
                                      </m:r>
                                    </m:e>
                                    <m:sub>
                                      <m:r>
                                        <a:rPr lang="de-DE" b="0" i="1" smtClean="0">
                                          <a:solidFill>
                                            <a:schemeClr val="tx1"/>
                                          </a:solidFill>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𝑼</m:t>
                              </m:r>
                            </m:e>
                          </m:d>
                        </m:sub>
                        <m:sup/>
                        <m:e>
                          <m:nary>
                            <m:naryPr>
                              <m:chr m:val="∑"/>
                              <m:ctrlPr>
                                <a:rPr lang="de-DE" i="1" smtClean="0">
                                  <a:solidFill>
                                    <a:schemeClr val="accent1"/>
                                  </a:solidFill>
                                  <a:latin typeface="Cambria Math" panose="02040503050406030204" pitchFamily="18" charset="0"/>
                                  <a:ea typeface="Cambria Math" panose="02040503050406030204" pitchFamily="18" charset="0"/>
                                </a:rPr>
                              </m:ctrlPr>
                            </m:naryPr>
                            <m:sub>
                              <m:r>
                                <m:rPr>
                                  <m:brk m:alnAt="23"/>
                                </m:rP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b="0" i="1" smtClean="0">
                                          <a:solidFill>
                                            <a:srgbClr val="FFC000"/>
                                          </a:solidFill>
                                          <a:latin typeface="Cambria Math" panose="02040503050406030204" pitchFamily="18" charset="0"/>
                                          <a:ea typeface="Cambria Math" panose="02040503050406030204" pitchFamily="18" charset="0"/>
                                        </a:rPr>
                                      </m:ctrlPr>
                                    </m:sSubPr>
                                    <m:e>
                                      <m:r>
                                        <a:rPr lang="de-DE" b="1" i="1" smtClean="0">
                                          <a:solidFill>
                                            <a:srgbClr val="FFC000"/>
                                          </a:solidFill>
                                          <a:latin typeface="Cambria Math" panose="02040503050406030204" pitchFamily="18" charset="0"/>
                                          <a:ea typeface="Cambria Math" panose="02040503050406030204" pitchFamily="18" charset="0"/>
                                        </a:rPr>
                                        <m:t>𝒓</m:t>
                                      </m:r>
                                    </m:e>
                                    <m:sub>
                                      <m:r>
                                        <a:rPr lang="de-DE" b="0" i="1" smtClean="0">
                                          <a:solidFill>
                                            <a:srgbClr val="FFC000"/>
                                          </a:solidFill>
                                          <a:latin typeface="Cambria Math" panose="02040503050406030204" pitchFamily="18" charset="0"/>
                                          <a:ea typeface="Cambria Math" panose="02040503050406030204" pitchFamily="18" charset="0"/>
                                        </a:rPr>
                                        <m:t>𝑢</m:t>
                                      </m:r>
                                    </m:sub>
                                  </m:sSub>
                                </m:e>
                                <m:e>
                                  <m:r>
                                    <a:rPr lang="de-DE" b="1" i="1">
                                      <a:solidFill>
                                        <a:srgbClr val="FFC000"/>
                                      </a:solidFill>
                                      <a:latin typeface="Cambria Math" panose="02040503050406030204" pitchFamily="18" charset="0"/>
                                    </a:rPr>
                                    <m:t>𝒆</m:t>
                                  </m:r>
                                  <m:r>
                                    <a:rPr lang="de-DE" i="1">
                                      <a:solidFill>
                                        <a:srgbClr val="FFC000"/>
                                      </a:solidFill>
                                      <a:latin typeface="Cambria Math" panose="02040503050406030204" pitchFamily="18" charset="0"/>
                                    </a:rPr>
                                    <m:t>,</m:t>
                                  </m:r>
                                  <m:r>
                                    <a:rPr lang="de-DE" b="1" i="1">
                                      <a:solidFill>
                                        <a:srgbClr val="FFC000"/>
                                      </a:solidFill>
                                      <a:latin typeface="Cambria Math" panose="02040503050406030204" pitchFamily="18" charset="0"/>
                                    </a:rPr>
                                    <m:t>𝒅</m:t>
                                  </m:r>
                                </m:e>
                              </m:d>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𝜙</m:t>
                                  </m:r>
                                </m:e>
                                <m:sub>
                                  <m:r>
                                    <a:rPr lang="de-DE" i="1">
                                      <a:solidFill>
                                        <a:schemeClr val="tx1"/>
                                      </a:solidFill>
                                      <a:latin typeface="Cambria Math" panose="02040503050406030204" pitchFamily="18" charset="0"/>
                                      <a:ea typeface="Cambria Math" panose="02040503050406030204" pitchFamily="18" charset="0"/>
                                    </a:rPr>
                                    <m:t>𝑢</m:t>
                                  </m:r>
                                </m:sub>
                              </m:sSub>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1" i="1" smtClean="0">
                                          <a:solidFill>
                                            <a:schemeClr val="tx1"/>
                                          </a:solidFill>
                                          <a:latin typeface="Cambria Math" panose="02040503050406030204" pitchFamily="18" charset="0"/>
                                          <a:ea typeface="Cambria Math" panose="02040503050406030204" pitchFamily="18" charset="0"/>
                                        </a:rPr>
                                        <m:t>𝒓</m:t>
                                      </m:r>
                                    </m:e>
                                    <m:sub>
                                      <m:r>
                                        <a:rPr lang="de-DE" b="0" i="1" smtClean="0">
                                          <a:solidFill>
                                            <a:schemeClr val="tx1"/>
                                          </a:solidFill>
                                          <a:latin typeface="Cambria Math" panose="02040503050406030204" pitchFamily="18" charset="0"/>
                                          <a:ea typeface="Cambria Math" panose="02040503050406030204" pitchFamily="18" charset="0"/>
                                        </a:rPr>
                                        <m:t>𝑢</m:t>
                                      </m:r>
                                    </m:sub>
                                  </m:sSub>
                                </m:e>
                              </m:d>
                            </m:e>
                          </m:nary>
                        </m:e>
                      </m:nary>
                    </m:oMath>
                  </m:oMathPara>
                </a14:m>
                <a:endParaRPr lang="de-DE" dirty="0">
                  <a:ea typeface="Cambria Math" panose="02040503050406030204" pitchFamily="18" charset="0"/>
                </a:endParaRPr>
              </a:p>
              <a:p>
                <a:pPr lvl="1"/>
                <a:endParaRPr lang="de-DE" dirty="0"/>
              </a:p>
              <a:p>
                <a:endParaRPr lang="de-DE" dirty="0"/>
              </a:p>
              <a:p>
                <a:endParaRPr lang="de-DE" dirty="0"/>
              </a:p>
              <a:p>
                <a:endParaRPr lang="de-DE" dirty="0"/>
              </a:p>
              <a:p>
                <a:endParaRPr lang="de-DE" dirty="0"/>
              </a:p>
              <a:p>
                <a:endParaRPr lang="de-DE" dirty="0"/>
              </a:p>
              <a:p>
                <a:endParaRPr lang="de-DE"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idx="1"/>
              </p:nvPr>
            </p:nvSpPr>
            <p:spPr>
              <a:xfrm>
                <a:off x="360000" y="1665066"/>
                <a:ext cx="6879573" cy="4240848"/>
              </a:xfrm>
              <a:blipFill>
                <a:blip r:embed="rId3"/>
                <a:stretch>
                  <a:fillRect l="-2394" t="-6567" b="-21493"/>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76CF29E4-8673-714A-9A72-0811A8419D26}"/>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70D71FD7-F71E-BD41-98BB-A4453388B10C}"/>
              </a:ext>
            </a:extLst>
          </p:cNvPr>
          <p:cNvSpPr>
            <a:spLocks noGrp="1"/>
          </p:cNvSpPr>
          <p:nvPr>
            <p:ph type="ftr" sz="quarter" idx="3"/>
          </p:nvPr>
        </p:nvSpPr>
        <p:spPr/>
        <p:txBody>
          <a:bodyPr/>
          <a:lstStyle/>
          <a:p>
            <a:r>
              <a:rPr lang="de-DE" dirty="0"/>
              <a:t>Tanya Braun</a:t>
            </a:r>
          </a:p>
        </p:txBody>
      </p:sp>
      <p:sp>
        <p:nvSpPr>
          <p:cNvPr id="4" name="Slide Number Placeholder 3">
            <a:extLst>
              <a:ext uri="{FF2B5EF4-FFF2-40B4-BE49-F238E27FC236}">
                <a16:creationId xmlns:a16="http://schemas.microsoft.com/office/drawing/2014/main" id="{4B5A1444-932F-D642-9973-9C5C25D27E86}"/>
              </a:ext>
            </a:extLst>
          </p:cNvPr>
          <p:cNvSpPr>
            <a:spLocks noGrp="1"/>
          </p:cNvSpPr>
          <p:nvPr>
            <p:ph type="sldNum" sz="quarter" idx="4"/>
          </p:nvPr>
        </p:nvSpPr>
        <p:spPr/>
        <p:txBody>
          <a:bodyPr/>
          <a:lstStyle/>
          <a:p>
            <a:fld id="{67C9959E-8E6B-B04C-9955-EA096F41CA7A}" type="slidenum">
              <a:rPr lang="de-DE" smtClean="0"/>
              <a:t>61</a:t>
            </a:fld>
            <a:endParaRPr lang="de-DE"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041EC92-0CF4-6741-B366-A16B2FC638F4}"/>
                  </a:ext>
                </a:extLst>
              </p:cNvPr>
              <p:cNvSpPr txBox="1"/>
              <p:nvPr/>
            </p:nvSpPr>
            <p:spPr>
              <a:xfrm>
                <a:off x="2063620" y="5242985"/>
                <a:ext cx="2750075"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t>Wahrscheinlichkeitsanfrage an </a:t>
                </a:r>
                <a14:m>
                  <m:oMath xmlns:m="http://schemas.openxmlformats.org/officeDocument/2006/math">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𝑢</m:t>
                            </m:r>
                          </m:sub>
                        </m:sSub>
                      </m:e>
                    </m:d>
                  </m:oMath>
                </a14:m>
                <a:r>
                  <a:rPr lang="de-DE" dirty="0"/>
                  <a:t> je Nutzenfaktor </a:t>
                </a:r>
              </a:p>
            </p:txBody>
          </p:sp>
        </mc:Choice>
        <mc:Fallback xmlns="">
          <p:sp>
            <p:nvSpPr>
              <p:cNvPr id="61" name="TextBox 60">
                <a:extLst>
                  <a:ext uri="{FF2B5EF4-FFF2-40B4-BE49-F238E27FC236}">
                    <a16:creationId xmlns:a16="http://schemas.microsoft.com/office/drawing/2014/main" id="{2041EC92-0CF4-6741-B366-A16B2FC638F4}"/>
                  </a:ext>
                </a:extLst>
              </p:cNvPr>
              <p:cNvSpPr txBox="1">
                <a:spLocks noRot="1" noChangeAspect="1" noMove="1" noResize="1" noEditPoints="1" noAdjustHandles="1" noChangeArrowheads="1" noChangeShapeType="1" noTextEdit="1"/>
              </p:cNvSpPr>
              <p:nvPr/>
            </p:nvSpPr>
            <p:spPr>
              <a:xfrm>
                <a:off x="2063620" y="5242985"/>
                <a:ext cx="2750075" cy="646331"/>
              </a:xfrm>
              <a:prstGeom prst="rect">
                <a:avLst/>
              </a:prstGeom>
              <a:blipFill>
                <a:blip r:embed="rId4"/>
                <a:stretch>
                  <a:fillRect/>
                </a:stretch>
              </a:blipFill>
            </p:spPr>
            <p:txBody>
              <a:bodyPr/>
              <a:lstStyle/>
              <a:p>
                <a:r>
                  <a:rPr lang="de-DE">
                    <a:noFill/>
                  </a:rPr>
                  <a:t> </a:t>
                </a:r>
              </a:p>
            </p:txBody>
          </p:sp>
        </mc:Fallback>
      </mc:AlternateContent>
      <p:sp>
        <p:nvSpPr>
          <p:cNvPr id="8" name="Right Brace 7">
            <a:extLst>
              <a:ext uri="{FF2B5EF4-FFF2-40B4-BE49-F238E27FC236}">
                <a16:creationId xmlns:a16="http://schemas.microsoft.com/office/drawing/2014/main" id="{71C515E1-113F-3C42-AB0B-E204A216047A}"/>
              </a:ext>
            </a:extLst>
          </p:cNvPr>
          <p:cNvSpPr/>
          <p:nvPr/>
        </p:nvSpPr>
        <p:spPr>
          <a:xfrm rot="5400000">
            <a:off x="3353703" y="4309226"/>
            <a:ext cx="169911" cy="1197736"/>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10" name="Straight Connector 9">
            <a:extLst>
              <a:ext uri="{FF2B5EF4-FFF2-40B4-BE49-F238E27FC236}">
                <a16:creationId xmlns:a16="http://schemas.microsoft.com/office/drawing/2014/main" id="{ABEA0923-C10D-4D47-88DA-1B9D3DE91B90}"/>
              </a:ext>
            </a:extLst>
          </p:cNvPr>
          <p:cNvCxnSpPr>
            <a:cxnSpLocks/>
            <a:stCxn id="8" idx="1"/>
            <a:endCxn id="61" idx="0"/>
          </p:cNvCxnSpPr>
          <p:nvPr/>
        </p:nvCxnSpPr>
        <p:spPr>
          <a:xfrm flipH="1">
            <a:off x="3438658" y="4993050"/>
            <a:ext cx="1" cy="24993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65A874D-E7FD-0F49-86F1-0C163F798AAB}"/>
                  </a:ext>
                </a:extLst>
              </p:cNvPr>
              <p:cNvSpPr txBox="1"/>
              <p:nvPr/>
            </p:nvSpPr>
            <p:spPr>
              <a:xfrm>
                <a:off x="7327002" y="1665066"/>
                <a:ext cx="4516998" cy="218521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Vereinfachung liefert korrektes Ergebnis, wenn zwischen den </a:t>
                </a:r>
                <a14:m>
                  <m:oMath xmlns:m="http://schemas.openxmlformats.org/officeDocument/2006/math">
                    <m:r>
                      <m:rPr>
                        <m:sty m:val="p"/>
                      </m:rPr>
                      <a:rPr lang="de-DE">
                        <a:latin typeface="Cambria Math" panose="02040503050406030204" pitchFamily="18" charset="0"/>
                      </a:rPr>
                      <m:t>rv</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e>
                    </m:d>
                  </m:oMath>
                </a14:m>
                <a:r>
                  <a:rPr lang="de-DE" dirty="0"/>
                  <a:t> der unterschiedlichen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𝑢</m:t>
                        </m:r>
                      </m:sub>
                    </m:sSub>
                  </m:oMath>
                </a14:m>
                <a:r>
                  <a:rPr lang="de-DE" dirty="0"/>
                  <a:t> tatsächlich Unabhängigkeit herrscht </a:t>
                </a:r>
              </a:p>
              <a:p>
                <a:pPr marL="285750" indent="-285750">
                  <a:buFont typeface="Arial" panose="020B0604020202020204" pitchFamily="34" charset="0"/>
                  <a:buChar char="•"/>
                </a:pPr>
                <a:r>
                  <a:rPr lang="de-DE" sz="1600" dirty="0"/>
                  <a:t>Ähnlich zu Boyen-Koller-Algorithmus bei sequentieller Inferenz</a:t>
                </a:r>
              </a:p>
              <a:p>
                <a:pPr marL="285750" indent="-285750">
                  <a:buFont typeface="Arial" panose="020B0604020202020204" pitchFamily="34" charset="0"/>
                  <a:buChar char="•"/>
                </a:pPr>
                <a:r>
                  <a:rPr lang="de-DE" sz="1600" dirty="0">
                    <a:solidFill>
                      <a:srgbClr val="FFC000"/>
                    </a:solidFill>
                  </a:rPr>
                  <a:t>Präferentielle und stochastische Unabhängigkeit folgen nicht auseinander!</a:t>
                </a:r>
              </a:p>
              <a:p>
                <a:pPr lvl="1"/>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𝐷</m:t>
                          </m:r>
                          <m:r>
                            <a:rPr lang="de-DE" sz="1600" i="1">
                              <a:latin typeface="Cambria Math" panose="02040503050406030204" pitchFamily="18" charset="0"/>
                            </a:rPr>
                            <m:t>,</m:t>
                          </m:r>
                          <m:r>
                            <a:rPr lang="de-DE" sz="1600" i="1">
                              <a:latin typeface="Cambria Math" panose="02040503050406030204" pitchFamily="18" charset="0"/>
                            </a:rPr>
                            <m:t>𝑁</m:t>
                          </m:r>
                          <m:r>
                            <a:rPr lang="de-DE" sz="1600" i="1">
                              <a:latin typeface="Cambria Math" panose="02040503050406030204" pitchFamily="18" charset="0"/>
                            </a:rPr>
                            <m:t>,</m:t>
                          </m:r>
                          <m:r>
                            <a:rPr lang="de-DE" sz="1600" i="1">
                              <a:latin typeface="Cambria Math" panose="02040503050406030204" pitchFamily="18" charset="0"/>
                            </a:rPr>
                            <m:t>𝐶</m:t>
                          </m:r>
                        </m:e>
                        <m:e>
                          <m:r>
                            <a:rPr lang="de-DE" sz="1600" i="1">
                              <a:latin typeface="Cambria Math" panose="02040503050406030204" pitchFamily="18" charset="0"/>
                            </a:rPr>
                            <m:t>𝑎</m:t>
                          </m:r>
                        </m:e>
                      </m:d>
                      <m:r>
                        <a:rPr lang="de-DE" sz="1600" i="1" smtClean="0">
                          <a:solidFill>
                            <a:srgbClr val="FFC000"/>
                          </a:solidFill>
                          <a:latin typeface="Cambria Math" panose="02040503050406030204" pitchFamily="18" charset="0"/>
                          <a:ea typeface="Cambria Math" panose="02040503050406030204" pitchFamily="18" charset="0"/>
                        </a:rPr>
                        <m:t>≠</m:t>
                      </m:r>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𝐷</m:t>
                          </m:r>
                        </m:e>
                        <m:e>
                          <m:r>
                            <a:rPr lang="de-DE" sz="1600" i="1">
                              <a:latin typeface="Cambria Math" panose="02040503050406030204" pitchFamily="18" charset="0"/>
                            </a:rPr>
                            <m:t>𝑎</m:t>
                          </m:r>
                        </m:e>
                      </m:d>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𝑁</m:t>
                          </m:r>
                        </m:e>
                        <m:e>
                          <m:r>
                            <a:rPr lang="de-DE" sz="1600" i="1">
                              <a:latin typeface="Cambria Math" panose="02040503050406030204" pitchFamily="18" charset="0"/>
                            </a:rPr>
                            <m:t>𝑎</m:t>
                          </m:r>
                        </m:e>
                      </m:d>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𝐶</m:t>
                          </m:r>
                        </m:e>
                        <m:e>
                          <m:r>
                            <a:rPr lang="de-DE" sz="1600" i="1">
                              <a:latin typeface="Cambria Math" panose="02040503050406030204" pitchFamily="18" charset="0"/>
                            </a:rPr>
                            <m:t>𝑎</m:t>
                          </m:r>
                        </m:e>
                      </m:d>
                    </m:oMath>
                  </m:oMathPara>
                </a14:m>
                <a:endParaRPr lang="de-DE" dirty="0"/>
              </a:p>
            </p:txBody>
          </p:sp>
        </mc:Choice>
        <mc:Fallback xmlns="">
          <p:sp>
            <p:nvSpPr>
              <p:cNvPr id="12" name="TextBox 11">
                <a:extLst>
                  <a:ext uri="{FF2B5EF4-FFF2-40B4-BE49-F238E27FC236}">
                    <a16:creationId xmlns:a16="http://schemas.microsoft.com/office/drawing/2014/main" id="{365A874D-E7FD-0F49-86F1-0C163F798AAB}"/>
                  </a:ext>
                </a:extLst>
              </p:cNvPr>
              <p:cNvSpPr txBox="1">
                <a:spLocks noRot="1" noChangeAspect="1" noMove="1" noResize="1" noEditPoints="1" noAdjustHandles="1" noChangeArrowheads="1" noChangeShapeType="1" noTextEdit="1"/>
              </p:cNvSpPr>
              <p:nvPr/>
            </p:nvSpPr>
            <p:spPr>
              <a:xfrm>
                <a:off x="7327002" y="1665066"/>
                <a:ext cx="4516998" cy="2185214"/>
              </a:xfrm>
              <a:prstGeom prst="rect">
                <a:avLst/>
              </a:prstGeom>
              <a:blipFill>
                <a:blip r:embed="rId5"/>
                <a:stretch>
                  <a:fillRect/>
                </a:stretch>
              </a:blipFill>
            </p:spPr>
            <p:txBody>
              <a:bodyPr/>
              <a:lstStyle/>
              <a:p>
                <a:r>
                  <a:rPr lang="de-DE">
                    <a:noFill/>
                  </a:rPr>
                  <a:t> </a:t>
                </a:r>
              </a:p>
            </p:txBody>
          </p:sp>
        </mc:Fallback>
      </mc:AlternateContent>
      <p:grpSp>
        <p:nvGrpSpPr>
          <p:cNvPr id="69" name="Group 68">
            <a:extLst>
              <a:ext uri="{FF2B5EF4-FFF2-40B4-BE49-F238E27FC236}">
                <a16:creationId xmlns:a16="http://schemas.microsoft.com/office/drawing/2014/main" id="{310F0819-F548-C848-B149-7C57718398EE}"/>
              </a:ext>
            </a:extLst>
          </p:cNvPr>
          <p:cNvGrpSpPr/>
          <p:nvPr/>
        </p:nvGrpSpPr>
        <p:grpSpPr>
          <a:xfrm>
            <a:off x="7194769" y="4154825"/>
            <a:ext cx="4649231" cy="1752230"/>
            <a:chOff x="7187033" y="1605827"/>
            <a:chExt cx="4649231" cy="1752230"/>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8EC84B8-AAC0-1941-B267-342396475BE1}"/>
                    </a:ext>
                  </a:extLst>
                </p:cNvPr>
                <p:cNvSpPr txBox="1"/>
                <p:nvPr/>
              </p:nvSpPr>
              <p:spPr>
                <a:xfrm>
                  <a:off x="7514544"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𝑇𝑟𝑎𝑓𝑓𝑖𝑐</m:t>
                        </m:r>
                      </m:oMath>
                    </m:oMathPara>
                  </a14:m>
                  <a:endParaRPr lang="de-DE" dirty="0"/>
                </a:p>
              </p:txBody>
            </p:sp>
          </mc:Choice>
          <mc:Fallback xmlns="">
            <p:sp>
              <p:nvSpPr>
                <p:cNvPr id="38" name="TextBox 37">
                  <a:extLst>
                    <a:ext uri="{FF2B5EF4-FFF2-40B4-BE49-F238E27FC236}">
                      <a16:creationId xmlns:a16="http://schemas.microsoft.com/office/drawing/2014/main" id="{97E89B74-7778-064D-898B-309BAB95B8E1}"/>
                    </a:ext>
                  </a:extLst>
                </p:cNvPr>
                <p:cNvSpPr txBox="1">
                  <a:spLocks noRot="1" noChangeAspect="1" noMove="1" noResize="1" noEditPoints="1" noAdjustHandles="1" noChangeArrowheads="1" noChangeShapeType="1" noTextEdit="1"/>
                </p:cNvSpPr>
                <p:nvPr/>
              </p:nvSpPr>
              <p:spPr>
                <a:xfrm>
                  <a:off x="7514544" y="1976897"/>
                  <a:ext cx="115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p:cxnSp>
          <p:nvCxnSpPr>
            <p:cNvPr id="78" name="Straight Connector 77">
              <a:extLst>
                <a:ext uri="{FF2B5EF4-FFF2-40B4-BE49-F238E27FC236}">
                  <a16:creationId xmlns:a16="http://schemas.microsoft.com/office/drawing/2014/main" id="{BBD52EA1-7515-3F4B-A935-2CD4B8B76CCD}"/>
                </a:ext>
              </a:extLst>
            </p:cNvPr>
            <p:cNvCxnSpPr>
              <a:cxnSpLocks/>
              <a:stCxn id="77" idx="6"/>
              <a:endCxn id="89" idx="2"/>
            </p:cNvCxnSpPr>
            <p:nvPr/>
          </p:nvCxnSpPr>
          <p:spPr>
            <a:xfrm>
              <a:off x="8666544" y="2171654"/>
              <a:ext cx="645455" cy="4971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BEC1209-1162-694D-B618-1F42D6CFE2EB}"/>
                </a:ext>
              </a:extLst>
            </p:cNvPr>
            <p:cNvCxnSpPr>
              <a:cxnSpLocks/>
              <a:stCxn id="140" idx="6"/>
              <a:endCxn id="108" idx="2"/>
            </p:cNvCxnSpPr>
            <p:nvPr/>
          </p:nvCxnSpPr>
          <p:spPr>
            <a:xfrm>
              <a:off x="8809807" y="2667068"/>
              <a:ext cx="521932" cy="496233"/>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BE9B6FF-07A9-A243-ACE5-9888E0D68EA5}"/>
                </a:ext>
              </a:extLst>
            </p:cNvPr>
            <p:cNvCxnSpPr>
              <a:cxnSpLocks/>
              <a:stCxn id="141" idx="6"/>
              <a:endCxn id="108" idx="2"/>
            </p:cNvCxnSpPr>
            <p:nvPr/>
          </p:nvCxnSpPr>
          <p:spPr>
            <a:xfrm>
              <a:off x="9041000" y="3163301"/>
              <a:ext cx="290739"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6C5CB7B-BF90-3848-850F-87A92C7CD62F}"/>
                </a:ext>
              </a:extLst>
            </p:cNvPr>
            <p:cNvCxnSpPr>
              <a:cxnSpLocks/>
              <a:stCxn id="108" idx="6"/>
              <a:endCxn id="134" idx="1"/>
            </p:cNvCxnSpPr>
            <p:nvPr/>
          </p:nvCxnSpPr>
          <p:spPr>
            <a:xfrm flipV="1">
              <a:off x="10483739" y="2668832"/>
              <a:ext cx="200525" cy="494469"/>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E050BD2-7B80-4B46-8FB9-CD1217D3F6A6}"/>
                </a:ext>
              </a:extLst>
            </p:cNvPr>
            <p:cNvCxnSpPr>
              <a:cxnSpLocks/>
              <a:stCxn id="77" idx="6"/>
              <a:endCxn id="88" idx="2"/>
            </p:cNvCxnSpPr>
            <p:nvPr/>
          </p:nvCxnSpPr>
          <p:spPr>
            <a:xfrm>
              <a:off x="8666544" y="2171654"/>
              <a:ext cx="641723"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EE299EE7-D565-7243-B268-9B4EC180492D}"/>
                    </a:ext>
                  </a:extLst>
                </p:cNvPr>
                <p:cNvSpPr txBox="1"/>
                <p:nvPr/>
              </p:nvSpPr>
              <p:spPr>
                <a:xfrm>
                  <a:off x="9308267" y="1976897"/>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𝐷𝑒𝑎𝑡h𝑠</m:t>
                        </m:r>
                      </m:oMath>
                    </m:oMathPara>
                  </a14:m>
                  <a:endParaRPr lang="de-DE" dirty="0">
                    <a:solidFill>
                      <a:schemeClr val="accent1"/>
                    </a:solidFill>
                  </a:endParaRPr>
                </a:p>
              </p:txBody>
            </p:sp>
          </mc:Choice>
          <mc:Fallback xmlns="">
            <p:sp>
              <p:nvSpPr>
                <p:cNvPr id="46" name="TextBox 45">
                  <a:extLst>
                    <a:ext uri="{FF2B5EF4-FFF2-40B4-BE49-F238E27FC236}">
                      <a16:creationId xmlns:a16="http://schemas.microsoft.com/office/drawing/2014/main" id="{276D5A4B-964C-B443-80D3-26F6579EE2FC}"/>
                    </a:ext>
                  </a:extLst>
                </p:cNvPr>
                <p:cNvSpPr txBox="1">
                  <a:spLocks noRot="1" noChangeAspect="1" noMove="1" noResize="1" noEditPoints="1" noAdjustHandles="1" noChangeArrowheads="1" noChangeShapeType="1" noTextEdit="1"/>
                </p:cNvSpPr>
                <p:nvPr/>
              </p:nvSpPr>
              <p:spPr>
                <a:xfrm>
                  <a:off x="9308267" y="1976897"/>
                  <a:ext cx="115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478F5E41-7BE7-7341-B449-B43D8D478809}"/>
                    </a:ext>
                  </a:extLst>
                </p:cNvPr>
                <p:cNvSpPr txBox="1"/>
                <p:nvPr/>
              </p:nvSpPr>
              <p:spPr>
                <a:xfrm>
                  <a:off x="9311999" y="2474075"/>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𝑁𝑜𝑖𝑠𝑒</m:t>
                        </m:r>
                      </m:oMath>
                    </m:oMathPara>
                  </a14:m>
                  <a:endParaRPr lang="de-DE" dirty="0">
                    <a:solidFill>
                      <a:schemeClr val="accent1"/>
                    </a:solidFill>
                  </a:endParaRPr>
                </a:p>
              </p:txBody>
            </p:sp>
          </mc:Choice>
          <mc:Fallback xmlns="">
            <p:sp>
              <p:nvSpPr>
                <p:cNvPr id="47" name="TextBox 46">
                  <a:extLst>
                    <a:ext uri="{FF2B5EF4-FFF2-40B4-BE49-F238E27FC236}">
                      <a16:creationId xmlns:a16="http://schemas.microsoft.com/office/drawing/2014/main" id="{9CC8954D-48FD-B64A-95A3-6C85A2AF86D3}"/>
                    </a:ext>
                  </a:extLst>
                </p:cNvPr>
                <p:cNvSpPr txBox="1">
                  <a:spLocks noRot="1" noChangeAspect="1" noMove="1" noResize="1" noEditPoints="1" noAdjustHandles="1" noChangeArrowheads="1" noChangeShapeType="1" noTextEdit="1"/>
                </p:cNvSpPr>
                <p:nvPr/>
              </p:nvSpPr>
              <p:spPr>
                <a:xfrm>
                  <a:off x="9311999" y="2474075"/>
                  <a:ext cx="115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FE08492B-0504-EC41-A042-8F29D84268D2}"/>
                    </a:ext>
                  </a:extLst>
                </p:cNvPr>
                <p:cNvSpPr txBox="1"/>
                <p:nvPr/>
              </p:nvSpPr>
              <p:spPr>
                <a:xfrm>
                  <a:off x="9331739" y="2968544"/>
                  <a:ext cx="115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𝐶𝑜𝑠𝑡</m:t>
                        </m:r>
                      </m:oMath>
                    </m:oMathPara>
                  </a14:m>
                  <a:endParaRPr lang="de-DE" dirty="0">
                    <a:solidFill>
                      <a:schemeClr val="accent1"/>
                    </a:solidFill>
                  </a:endParaRPr>
                </a:p>
              </p:txBody>
            </p:sp>
          </mc:Choice>
          <mc:Fallback xmlns="">
            <p:sp>
              <p:nvSpPr>
                <p:cNvPr id="48" name="TextBox 47">
                  <a:extLst>
                    <a:ext uri="{FF2B5EF4-FFF2-40B4-BE49-F238E27FC236}">
                      <a16:creationId xmlns:a16="http://schemas.microsoft.com/office/drawing/2014/main" id="{C53F7D80-46F1-EF45-B489-744EAF29505C}"/>
                    </a:ext>
                  </a:extLst>
                </p:cNvPr>
                <p:cNvSpPr txBox="1">
                  <a:spLocks noRot="1" noChangeAspect="1" noMove="1" noResize="1" noEditPoints="1" noAdjustHandles="1" noChangeArrowheads="1" noChangeShapeType="1" noTextEdit="1"/>
                </p:cNvSpPr>
                <p:nvPr/>
              </p:nvSpPr>
              <p:spPr>
                <a:xfrm>
                  <a:off x="9331739" y="2968544"/>
                  <a:ext cx="115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132" name="Straight Connector 131">
              <a:extLst>
                <a:ext uri="{FF2B5EF4-FFF2-40B4-BE49-F238E27FC236}">
                  <a16:creationId xmlns:a16="http://schemas.microsoft.com/office/drawing/2014/main" id="{33556231-2497-314B-9C54-69B27754043F}"/>
                </a:ext>
              </a:extLst>
            </p:cNvPr>
            <p:cNvCxnSpPr>
              <a:cxnSpLocks/>
              <a:stCxn id="133" idx="2"/>
              <a:endCxn id="108" idx="1"/>
            </p:cNvCxnSpPr>
            <p:nvPr/>
          </p:nvCxnSpPr>
          <p:spPr>
            <a:xfrm>
              <a:off x="8614525" y="1882826"/>
              <a:ext cx="885920" cy="1142761"/>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9E0CAD83-F897-A347-A294-5A501E5EE0FB}"/>
                    </a:ext>
                  </a:extLst>
                </p:cNvPr>
                <p:cNvSpPr txBox="1"/>
                <p:nvPr/>
              </p:nvSpPr>
              <p:spPr>
                <a:xfrm>
                  <a:off x="7999244" y="1605827"/>
                  <a:ext cx="1230561" cy="276999"/>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𝐴𝑖𝑟𝑝𝑜𝑟𝑡𝑆𝑖𝑡𝑒</m:t>
                        </m:r>
                      </m:oMath>
                    </m:oMathPara>
                  </a14:m>
                  <a:endParaRPr lang="de-DE" dirty="0"/>
                </a:p>
              </p:txBody>
            </p:sp>
          </mc:Choice>
          <mc:Fallback xmlns="">
            <p:sp>
              <p:nvSpPr>
                <p:cNvPr id="50" name="TextBox 49">
                  <a:extLst>
                    <a:ext uri="{FF2B5EF4-FFF2-40B4-BE49-F238E27FC236}">
                      <a16:creationId xmlns:a16="http://schemas.microsoft.com/office/drawing/2014/main" id="{2FB88AC9-D339-C848-BAE2-D3C541C9202E}"/>
                    </a:ext>
                  </a:extLst>
                </p:cNvPr>
                <p:cNvSpPr txBox="1">
                  <a:spLocks noRot="1" noChangeAspect="1" noMove="1" noResize="1" noEditPoints="1" noAdjustHandles="1" noChangeArrowheads="1" noChangeShapeType="1" noTextEdit="1"/>
                </p:cNvSpPr>
                <p:nvPr/>
              </p:nvSpPr>
              <p:spPr>
                <a:xfrm>
                  <a:off x="7999244" y="1605827"/>
                  <a:ext cx="1230561" cy="276999"/>
                </a:xfrm>
                <a:prstGeom prst="rect">
                  <a:avLst/>
                </a:prstGeom>
                <a:blipFill>
                  <a:blip r:embed="rId19"/>
                  <a:stretch>
                    <a:fillRect l="-5051" r="-4040" b="-25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D4C9FCF4-A840-584D-98B1-F1191DB94946}"/>
                    </a:ext>
                  </a:extLst>
                </p:cNvPr>
                <p:cNvSpPr txBox="1"/>
                <p:nvPr/>
              </p:nvSpPr>
              <p:spPr>
                <a:xfrm>
                  <a:off x="10684264" y="2393708"/>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dirty="0"/>
                </a:p>
              </p:txBody>
            </p:sp>
          </mc:Choice>
          <mc:Fallback xmlns="">
            <p:sp>
              <p:nvSpPr>
                <p:cNvPr id="51" name="TextBox 50">
                  <a:extLst>
                    <a:ext uri="{FF2B5EF4-FFF2-40B4-BE49-F238E27FC236}">
                      <a16:creationId xmlns:a16="http://schemas.microsoft.com/office/drawing/2014/main" id="{0A7FD0D8-32B9-CE48-A850-138C5559569B}"/>
                    </a:ext>
                  </a:extLst>
                </p:cNvPr>
                <p:cNvSpPr txBox="1">
                  <a:spLocks noRot="1" noChangeAspect="1" noMove="1" noResize="1" noEditPoints="1" noAdjustHandles="1" noChangeArrowheads="1" noChangeShapeType="1" noTextEdit="1"/>
                </p:cNvSpPr>
                <p:nvPr/>
              </p:nvSpPr>
              <p:spPr>
                <a:xfrm>
                  <a:off x="10684264" y="2393708"/>
                  <a:ext cx="1152000" cy="550247"/>
                </a:xfrm>
                <a:prstGeom prst="diamond">
                  <a:avLst/>
                </a:prstGeom>
                <a:blipFill>
                  <a:blip r:embed="rId20"/>
                  <a:stretch>
                    <a:fillRect/>
                  </a:stretch>
                </a:blipFill>
                <a:ln>
                  <a:solidFill>
                    <a:schemeClr val="tx1"/>
                  </a:solidFill>
                </a:ln>
              </p:spPr>
              <p:txBody>
                <a:bodyPr/>
                <a:lstStyle/>
                <a:p>
                  <a:r>
                    <a:rPr lang="de-DE">
                      <a:noFill/>
                    </a:rPr>
                    <a:t> </a:t>
                  </a:r>
                </a:p>
              </p:txBody>
            </p:sp>
          </mc:Fallback>
        </mc:AlternateContent>
        <p:cxnSp>
          <p:nvCxnSpPr>
            <p:cNvPr id="135" name="Straight Connector 134">
              <a:extLst>
                <a:ext uri="{FF2B5EF4-FFF2-40B4-BE49-F238E27FC236}">
                  <a16:creationId xmlns:a16="http://schemas.microsoft.com/office/drawing/2014/main" id="{91A58DBF-8AE5-864E-A54D-3764CDA3C25D}"/>
                </a:ext>
              </a:extLst>
            </p:cNvPr>
            <p:cNvCxnSpPr>
              <a:cxnSpLocks/>
              <a:stCxn id="77" idx="6"/>
              <a:endCxn id="89" idx="2"/>
            </p:cNvCxnSpPr>
            <p:nvPr/>
          </p:nvCxnSpPr>
          <p:spPr>
            <a:xfrm>
              <a:off x="8666544" y="2171654"/>
              <a:ext cx="645455"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02917E2-0F26-E74D-B138-CDFF7564BAFD}"/>
                </a:ext>
              </a:extLst>
            </p:cNvPr>
            <p:cNvCxnSpPr>
              <a:cxnSpLocks/>
              <a:stCxn id="133" idx="2"/>
              <a:endCxn id="89" idx="1"/>
            </p:cNvCxnSpPr>
            <p:nvPr/>
          </p:nvCxnSpPr>
          <p:spPr>
            <a:xfrm>
              <a:off x="8614525" y="1882826"/>
              <a:ext cx="866180" cy="6482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E23EE1B-4BFC-9649-A389-EBD68700A29A}"/>
                </a:ext>
              </a:extLst>
            </p:cNvPr>
            <p:cNvCxnSpPr>
              <a:cxnSpLocks/>
              <a:stCxn id="133" idx="2"/>
              <a:endCxn id="88" idx="1"/>
            </p:cNvCxnSpPr>
            <p:nvPr/>
          </p:nvCxnSpPr>
          <p:spPr>
            <a:xfrm>
              <a:off x="8614525" y="1882826"/>
              <a:ext cx="862448" cy="15111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4DD9144-B6AF-5B44-9EBF-19297DF0020A}"/>
                </a:ext>
              </a:extLst>
            </p:cNvPr>
            <p:cNvCxnSpPr>
              <a:cxnSpLocks/>
              <a:stCxn id="89" idx="6"/>
              <a:endCxn id="134" idx="1"/>
            </p:cNvCxnSpPr>
            <p:nvPr/>
          </p:nvCxnSpPr>
          <p:spPr>
            <a:xfrm>
              <a:off x="10463999" y="2668832"/>
              <a:ext cx="22026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24EE086-6672-9D41-8513-4325D6DEC6C5}"/>
                </a:ext>
              </a:extLst>
            </p:cNvPr>
            <p:cNvCxnSpPr>
              <a:cxnSpLocks/>
              <a:stCxn id="88" idx="6"/>
              <a:endCxn id="134" idx="1"/>
            </p:cNvCxnSpPr>
            <p:nvPr/>
          </p:nvCxnSpPr>
          <p:spPr>
            <a:xfrm>
              <a:off x="10460267" y="2171654"/>
              <a:ext cx="223997" cy="49717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36E4EE16-D2F4-4B4B-8A6C-CD60E2FCB2B4}"/>
                    </a:ext>
                  </a:extLst>
                </p:cNvPr>
                <p:cNvSpPr txBox="1"/>
                <p:nvPr/>
              </p:nvSpPr>
              <p:spPr>
                <a:xfrm>
                  <a:off x="7418225" y="2472311"/>
                  <a:ext cx="139158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𝐿𝑖𝑡𝑖𝑔𝑎𝑡𝑖𝑜𝑛</m:t>
                        </m:r>
                      </m:oMath>
                    </m:oMathPara>
                  </a14:m>
                  <a:endParaRPr lang="de-DE" dirty="0"/>
                </a:p>
              </p:txBody>
            </p:sp>
          </mc:Choice>
          <mc:Fallback xmlns="">
            <p:sp>
              <p:nvSpPr>
                <p:cNvPr id="102" name="TextBox 101">
                  <a:extLst>
                    <a:ext uri="{FF2B5EF4-FFF2-40B4-BE49-F238E27FC236}">
                      <a16:creationId xmlns:a16="http://schemas.microsoft.com/office/drawing/2014/main" id="{75CCEDAF-F479-AB47-A0A6-0D22D71BB392}"/>
                    </a:ext>
                  </a:extLst>
                </p:cNvPr>
                <p:cNvSpPr txBox="1">
                  <a:spLocks noRot="1" noChangeAspect="1" noMove="1" noResize="1" noEditPoints="1" noAdjustHandles="1" noChangeArrowheads="1" noChangeShapeType="1" noTextEdit="1"/>
                </p:cNvSpPr>
                <p:nvPr/>
              </p:nvSpPr>
              <p:spPr>
                <a:xfrm>
                  <a:off x="7418225" y="2472311"/>
                  <a:ext cx="1391582" cy="389513"/>
                </a:xfrm>
                <a:prstGeom prst="ellipse">
                  <a:avLst/>
                </a:prstGeom>
                <a:blipFill>
                  <a:blip r:embed="rId2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49359AF2-B317-564A-A665-1EE8CB50A2D1}"/>
                    </a:ext>
                  </a:extLst>
                </p:cNvPr>
                <p:cNvSpPr txBox="1"/>
                <p:nvPr/>
              </p:nvSpPr>
              <p:spPr>
                <a:xfrm>
                  <a:off x="7187033" y="2968544"/>
                  <a:ext cx="1853967"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𝐶𝑜𝑛𝑠𝑡𝑟𝑢𝑐𝑡𝑖𝑜𝑛</m:t>
                        </m:r>
                      </m:oMath>
                    </m:oMathPara>
                  </a14:m>
                  <a:endParaRPr lang="de-DE" dirty="0">
                    <a:solidFill>
                      <a:schemeClr val="accent1"/>
                    </a:solidFill>
                  </a:endParaRPr>
                </a:p>
              </p:txBody>
            </p:sp>
          </mc:Choice>
          <mc:Fallback xmlns="">
            <p:sp>
              <p:nvSpPr>
                <p:cNvPr id="103" name="TextBox 102">
                  <a:extLst>
                    <a:ext uri="{FF2B5EF4-FFF2-40B4-BE49-F238E27FC236}">
                      <a16:creationId xmlns:a16="http://schemas.microsoft.com/office/drawing/2014/main" id="{DB071107-FD69-C242-A8D3-F90435535BDC}"/>
                    </a:ext>
                  </a:extLst>
                </p:cNvPr>
                <p:cNvSpPr txBox="1">
                  <a:spLocks noRot="1" noChangeAspect="1" noMove="1" noResize="1" noEditPoints="1" noAdjustHandles="1" noChangeArrowheads="1" noChangeShapeType="1" noTextEdit="1"/>
                </p:cNvSpPr>
                <p:nvPr/>
              </p:nvSpPr>
              <p:spPr>
                <a:xfrm>
                  <a:off x="7187033" y="2968544"/>
                  <a:ext cx="1853967"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p:spTree>
    <p:extLst>
      <p:ext uri="{BB962C8B-B14F-4D97-AF65-F5344CB8AC3E}">
        <p14:creationId xmlns:p14="http://schemas.microsoft.com/office/powerpoint/2010/main" val="29628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8"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8BC4-B77E-8B44-89F7-0A824E3FFC1C}"/>
              </a:ext>
            </a:extLst>
          </p:cNvPr>
          <p:cNvSpPr>
            <a:spLocks noGrp="1"/>
          </p:cNvSpPr>
          <p:nvPr>
            <p:ph type="title"/>
          </p:nvPr>
        </p:nvSpPr>
        <p:spPr/>
        <p:txBody>
          <a:bodyPr/>
          <a:lstStyle/>
          <a:p>
            <a:r>
              <a:rPr lang="de-DE" dirty="0"/>
              <a:t>MEU-JT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043936-F054-2741-906E-66A3F6B3D690}"/>
                  </a:ext>
                </a:extLst>
              </p:cNvPr>
              <p:cNvSpPr>
                <a:spLocks noGrp="1"/>
              </p:cNvSpPr>
              <p:nvPr>
                <p:ph idx="1"/>
              </p:nvPr>
            </p:nvSpPr>
            <p:spPr/>
            <p:txBody>
              <a:bodyPr>
                <a:normAutofit/>
              </a:bodyPr>
              <a:lstStyle/>
              <a:p>
                <a:r>
                  <a:rPr lang="de-DE" dirty="0"/>
                  <a:t>Beantworte EU Anfragen, Wahrscheinlichkeits- und Zustandsanfragen</a:t>
                </a:r>
              </a:p>
              <a:p>
                <a:pPr lvl="1"/>
                <a:r>
                  <a:rPr lang="de-DE" dirty="0"/>
                  <a:t>Nehme </a:t>
                </a:r>
                <a:r>
                  <a:rPr lang="de-DE" i="1" dirty="0"/>
                  <a:t>additive</a:t>
                </a:r>
                <a:r>
                  <a:rPr lang="de-DE" dirty="0"/>
                  <a:t> Kombinierungsfunktion an</a:t>
                </a:r>
              </a:p>
              <a:p>
                <a:pPr lvl="1"/>
                <a:r>
                  <a:rPr lang="de-DE" dirty="0"/>
                  <a:t>Baue Jtree für Entscheidungsmodell</a:t>
                </a:r>
                <a:endParaRPr lang="de-DE" dirty="0">
                  <a:solidFill>
                    <a:srgbClr val="FFC000"/>
                  </a:solidFill>
                </a:endParaRPr>
              </a:p>
              <a:p>
                <a:pPr lvl="2"/>
                <a:r>
                  <a:rPr lang="de-DE" dirty="0"/>
                  <a:t>Über einen Hilfsfaktor </a:t>
                </a:r>
                <a14:m>
                  <m:oMath xmlns:m="http://schemas.openxmlformats.org/officeDocument/2006/math">
                    <m:r>
                      <a:rPr lang="de-DE" b="0" i="1" smtClean="0">
                        <a:latin typeface="Cambria Math" panose="02040503050406030204" pitchFamily="18" charset="0"/>
                      </a:rPr>
                      <m:t>𝑓</m:t>
                    </m:r>
                  </m:oMath>
                </a14:m>
                <a:r>
                  <a:rPr lang="de-DE" dirty="0"/>
                  <a:t> über </a:t>
                </a:r>
                <a14:m>
                  <m:oMath xmlns:m="http://schemas.openxmlformats.org/officeDocument/2006/math">
                    <m:r>
                      <a:rPr lang="de-DE" b="1" i="1">
                        <a:latin typeface="Cambria Math" panose="02040503050406030204" pitchFamily="18" charset="0"/>
                      </a:rPr>
                      <m:t>𝑼</m:t>
                    </m:r>
                    <m:r>
                      <a:rPr lang="de-DE" b="0" i="0" smtClean="0">
                        <a:latin typeface="Cambria Math" panose="02040503050406030204" pitchFamily="18" charset="0"/>
                      </a:rPr>
                      <m:t>=</m:t>
                    </m:r>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𝑢</m:t>
                                    </m:r>
                                  </m:sub>
                                </m:sSub>
                              </m:e>
                            </m:d>
                          </m:e>
                          <m:sub>
                            <m:r>
                              <a:rPr lang="de-DE" b="0" i="1" smtClean="0">
                                <a:latin typeface="Cambria Math" panose="02040503050406030204" pitchFamily="18" charset="0"/>
                              </a:rPr>
                              <m:t>𝑢</m:t>
                            </m:r>
                            <m:r>
                              <a:rPr lang="de-DE" b="0" i="1" smtClean="0">
                                <a:latin typeface="Cambria Math" panose="02040503050406030204" pitchFamily="18" charset="0"/>
                              </a:rPr>
                              <m:t>=1</m:t>
                            </m:r>
                          </m:sub>
                          <m:sup>
                            <m:r>
                              <a:rPr lang="de-DE" b="0" i="1" smtClean="0">
                                <a:latin typeface="Cambria Math" panose="02040503050406030204" pitchFamily="18" charset="0"/>
                              </a:rPr>
                              <m:t>𝑚</m:t>
                            </m:r>
                          </m:sup>
                        </m:sSubSup>
                      </m:e>
                    </m:d>
                  </m:oMath>
                </a14:m>
                <a:r>
                  <a:rPr lang="de-DE" dirty="0"/>
                  <a:t> dafür sorgen, dass alle </a:t>
                </a:r>
                <a14:m>
                  <m:oMath xmlns:m="http://schemas.openxmlformats.org/officeDocument/2006/math">
                    <m:r>
                      <a:rPr lang="de-DE" b="1" i="1">
                        <a:latin typeface="Cambria Math" panose="02040503050406030204" pitchFamily="18" charset="0"/>
                      </a:rPr>
                      <m:t>𝑼</m:t>
                    </m:r>
                  </m:oMath>
                </a14:m>
                <a:r>
                  <a:rPr lang="de-DE" dirty="0"/>
                  <a:t> für Berechnung von </a:t>
                </a:r>
                <a14:m>
                  <m:oMath xmlns:m="http://schemas.openxmlformats.org/officeDocument/2006/math">
                    <m:r>
                      <a:rPr lang="de-DE" i="1">
                        <a:latin typeface="Cambria Math" panose="02040503050406030204" pitchFamily="18" charset="0"/>
                      </a:rPr>
                      <m:t>𝑃</m:t>
                    </m:r>
                    <m:d>
                      <m:dPr>
                        <m:ctrlPr>
                          <a:rPr lang="de-DE" i="1" smtClean="0">
                            <a:latin typeface="Cambria Math" panose="02040503050406030204" pitchFamily="18" charset="0"/>
                          </a:rPr>
                        </m:ctrlPr>
                      </m:dPr>
                      <m:e>
                        <m:r>
                          <a:rPr lang="de-DE" b="1" i="1" smtClean="0">
                            <a:latin typeface="Cambria Math" panose="02040503050406030204" pitchFamily="18" charset="0"/>
                          </a:rPr>
                          <m:t>𝒖</m:t>
                        </m:r>
                      </m:e>
                      <m:e>
                        <m:r>
                          <a:rPr lang="de-DE" b="1" i="1" smtClean="0">
                            <a:latin typeface="Cambria Math" panose="02040503050406030204" pitchFamily="18" charset="0"/>
                          </a:rPr>
                          <m:t>𝒆</m:t>
                        </m:r>
                        <m:r>
                          <a:rPr lang="de-DE" i="1">
                            <a:latin typeface="Cambria Math" panose="02040503050406030204" pitchFamily="18" charset="0"/>
                          </a:rPr>
                          <m:t>,</m:t>
                        </m:r>
                        <m:r>
                          <a:rPr lang="de-DE" b="1" i="1" smtClean="0">
                            <a:latin typeface="Cambria Math" panose="02040503050406030204" pitchFamily="18" charset="0"/>
                          </a:rPr>
                          <m:t>𝒅</m:t>
                        </m:r>
                      </m:e>
                    </m:d>
                  </m:oMath>
                </a14:m>
                <a:r>
                  <a:rPr lang="de-DE" dirty="0"/>
                  <a:t> in einem Cluster</a:t>
                </a:r>
              </a:p>
              <a:p>
                <a:pPr lvl="2"/>
                <a:r>
                  <a:rPr lang="de-DE" dirty="0"/>
                  <a:t>Ohne </a:t>
                </a:r>
                <a14:m>
                  <m:oMath xmlns:m="http://schemas.openxmlformats.org/officeDocument/2006/math">
                    <m:r>
                      <a:rPr lang="de-DE" b="0" i="1" smtClean="0">
                        <a:latin typeface="Cambria Math" panose="02040503050406030204" pitchFamily="18" charset="0"/>
                      </a:rPr>
                      <m:t>𝑓</m:t>
                    </m:r>
                  </m:oMath>
                </a14:m>
                <a:r>
                  <a:rPr lang="de-DE" dirty="0"/>
                  <a:t>, Subgraph über </a:t>
                </a:r>
                <a14:m>
                  <m:oMath xmlns:m="http://schemas.openxmlformats.org/officeDocument/2006/math">
                    <m:r>
                      <a:rPr lang="de-DE" b="1" i="1" smtClean="0">
                        <a:latin typeface="Cambria Math" panose="02040503050406030204" pitchFamily="18" charset="0"/>
                      </a:rPr>
                      <m:t>𝑼</m:t>
                    </m:r>
                  </m:oMath>
                </a14:m>
                <a:r>
                  <a:rPr lang="de-DE" dirty="0"/>
                  <a:t> für jede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smtClean="0">
                            <a:latin typeface="Cambria Math" panose="02040503050406030204" pitchFamily="18" charset="0"/>
                          </a:rPr>
                          <m:t>𝒖</m:t>
                        </m:r>
                      </m:e>
                      <m:e>
                        <m:r>
                          <a:rPr lang="de-DE" b="1" i="1">
                            <a:latin typeface="Cambria Math" panose="02040503050406030204" pitchFamily="18" charset="0"/>
                          </a:rPr>
                          <m:t>𝒆</m:t>
                        </m:r>
                        <m:r>
                          <a:rPr lang="de-DE" i="1">
                            <a:latin typeface="Cambria Math" panose="02040503050406030204" pitchFamily="18" charset="0"/>
                          </a:rPr>
                          <m:t>,</m:t>
                        </m:r>
                        <m:r>
                          <a:rPr lang="de-DE" b="1" i="1">
                            <a:latin typeface="Cambria Math" panose="02040503050406030204" pitchFamily="18" charset="0"/>
                          </a:rPr>
                          <m:t>𝒅</m:t>
                        </m:r>
                      </m:e>
                    </m:d>
                  </m:oMath>
                </a14:m>
                <a:endParaRPr lang="de-DE" dirty="0"/>
              </a:p>
              <a:p>
                <a:pPr lvl="3"/>
                <a:r>
                  <a:rPr lang="de-DE" dirty="0"/>
                  <a:t>Cluster könnten so kleiner sein ➝ besser für andere Anfragen</a:t>
                </a:r>
              </a:p>
              <a:p>
                <a:pPr lvl="2"/>
                <a:r>
                  <a:rPr lang="de-DE" dirty="0"/>
                  <a:t>Mit </a:t>
                </a:r>
                <a14:m>
                  <m:oMath xmlns:m="http://schemas.openxmlformats.org/officeDocument/2006/math">
                    <m:r>
                      <a:rPr lang="de-DE" b="0" i="1" smtClean="0">
                        <a:latin typeface="Cambria Math" panose="02040503050406030204" pitchFamily="18" charset="0"/>
                      </a:rPr>
                      <m:t>𝑓</m:t>
                    </m:r>
                  </m:oMath>
                </a14:m>
                <a:r>
                  <a:rPr lang="de-DE" dirty="0"/>
                  <a:t> ist </a:t>
                </a:r>
                <a14:m>
                  <m:oMath xmlns:m="http://schemas.openxmlformats.org/officeDocument/2006/math">
                    <m:r>
                      <a:rPr lang="de-DE" b="1" i="1" smtClean="0">
                        <a:latin typeface="Cambria Math" panose="02040503050406030204" pitchFamily="18" charset="0"/>
                      </a:rPr>
                      <m:t>𝑼</m:t>
                    </m:r>
                  </m:oMath>
                </a14:m>
                <a:r>
                  <a:rPr lang="de-DE" dirty="0"/>
                  <a:t> in einem Cluster enthalten ➝ einfacher für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smtClean="0">
                            <a:latin typeface="Cambria Math" panose="02040503050406030204" pitchFamily="18" charset="0"/>
                          </a:rPr>
                          <m:t>𝒖</m:t>
                        </m:r>
                      </m:e>
                      <m:e>
                        <m:r>
                          <a:rPr lang="de-DE" b="1" i="1">
                            <a:latin typeface="Cambria Math" panose="02040503050406030204" pitchFamily="18" charset="0"/>
                          </a:rPr>
                          <m:t>𝒆</m:t>
                        </m:r>
                        <m:r>
                          <a:rPr lang="de-DE" i="1">
                            <a:latin typeface="Cambria Math" panose="02040503050406030204" pitchFamily="18" charset="0"/>
                          </a:rPr>
                          <m:t>,</m:t>
                        </m:r>
                        <m:r>
                          <a:rPr lang="de-DE" b="1" i="1">
                            <a:latin typeface="Cambria Math" panose="02040503050406030204" pitchFamily="18" charset="0"/>
                          </a:rPr>
                          <m:t>𝒅</m:t>
                        </m:r>
                      </m:e>
                    </m:d>
                  </m:oMath>
                </a14:m>
                <a:endParaRPr lang="de-DE" dirty="0"/>
              </a:p>
              <a:p>
                <a:pPr lvl="3"/>
                <a:r>
                  <a:rPr lang="de-DE" dirty="0"/>
                  <a:t>Cluster können dann aber größer sein ➝ schlechter für andere (kleine) Anfragen</a:t>
                </a:r>
              </a:p>
              <a:p>
                <a:pPr lvl="2"/>
                <a:r>
                  <a:rPr lang="de-DE" dirty="0"/>
                  <a:t>Bei Verwendung der Vereinfachung: kein </a:t>
                </a:r>
                <a14:m>
                  <m:oMath xmlns:m="http://schemas.openxmlformats.org/officeDocument/2006/math">
                    <m:r>
                      <a:rPr lang="de-DE" b="0" i="1" smtClean="0">
                        <a:latin typeface="Cambria Math" panose="02040503050406030204" pitchFamily="18" charset="0"/>
                      </a:rPr>
                      <m:t>𝑓</m:t>
                    </m:r>
                  </m:oMath>
                </a14:m>
                <a:r>
                  <a:rPr lang="de-DE" dirty="0"/>
                  <a:t> nötig</a:t>
                </a:r>
              </a:p>
              <a:p>
                <a:pPr lvl="1"/>
                <a:r>
                  <a:rPr lang="de-DE" dirty="0"/>
                  <a:t>Berechnung EU-Anfrage wie in MEU-VE als zwei Teile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r>
                          <a:rPr lang="de-DE" b="1" i="1">
                            <a:latin typeface="Cambria Math" panose="02040503050406030204" pitchFamily="18" charset="0"/>
                          </a:rPr>
                          <m:t>𝒆</m:t>
                        </m:r>
                        <m:r>
                          <a:rPr lang="de-DE" i="1">
                            <a:latin typeface="Cambria Math" panose="02040503050406030204" pitchFamily="18" charset="0"/>
                          </a:rPr>
                          <m:t>,</m:t>
                        </m:r>
                        <m:r>
                          <a:rPr lang="de-DE" b="1" i="1">
                            <a:latin typeface="Cambria Math" panose="02040503050406030204" pitchFamily="18" charset="0"/>
                          </a:rPr>
                          <m:t>𝒅</m:t>
                        </m:r>
                      </m:e>
                    </m:d>
                  </m:oMath>
                </a14:m>
                <a:r>
                  <a:rPr lang="de-DE" dirty="0"/>
                  <a:t>, damit dann </a:t>
                </a:r>
                <a14:m>
                  <m:oMath xmlns:m="http://schemas.openxmlformats.org/officeDocument/2006/math">
                    <m:r>
                      <a:rPr lang="de-DE" b="0" i="1" smtClean="0">
                        <a:latin typeface="Cambria Math" panose="02040503050406030204" pitchFamily="18" charset="0"/>
                      </a:rPr>
                      <m:t>𝑒𝑢</m:t>
                    </m:r>
                    <m:d>
                      <m:dPr>
                        <m:ctrlPr>
                          <a:rPr lang="de-DE" i="1" smtClean="0">
                            <a:latin typeface="Cambria Math" panose="02040503050406030204" pitchFamily="18" charset="0"/>
                          </a:rPr>
                        </m:ctrlPr>
                      </m:dPr>
                      <m:e>
                        <m:r>
                          <a:rPr lang="de-DE" b="1" i="1" smtClean="0">
                            <a:latin typeface="Cambria Math" panose="02040503050406030204" pitchFamily="18" charset="0"/>
                          </a:rPr>
                          <m:t>𝒆</m:t>
                        </m:r>
                        <m:r>
                          <a:rPr lang="de-DE" b="0" i="1" smtClean="0">
                            <a:latin typeface="Cambria Math" panose="02040503050406030204" pitchFamily="18" charset="0"/>
                          </a:rPr>
                          <m:t>,</m:t>
                        </m:r>
                        <m:r>
                          <a:rPr lang="de-DE" b="1" i="1" smtClean="0">
                            <a:latin typeface="Cambria Math" panose="02040503050406030204" pitchFamily="18" charset="0"/>
                          </a:rPr>
                          <m:t>𝒅</m:t>
                        </m:r>
                      </m:e>
                    </m:d>
                  </m:oMath>
                </a14:m>
                <a:r>
                  <a:rPr lang="de-DE" dirty="0"/>
                  <a:t>)</a:t>
                </a:r>
              </a:p>
              <a:p>
                <a:pPr lvl="2"/>
                <a:r>
                  <a:rPr lang="de-DE" dirty="0"/>
                  <a:t>Bei Vereinfachung: Menge von Teil-EU-Anfragen berechnen, Ergebnisse </a:t>
                </a:r>
                <a:r>
                  <a:rPr lang="de-DE" i="1" dirty="0"/>
                  <a:t>addieren</a:t>
                </a:r>
                <a:endParaRPr lang="de-DE" dirty="0"/>
              </a:p>
            </p:txBody>
          </p:sp>
        </mc:Choice>
        <mc:Fallback xmlns="">
          <p:sp>
            <p:nvSpPr>
              <p:cNvPr id="3" name="Content Placeholder 2">
                <a:extLst>
                  <a:ext uri="{FF2B5EF4-FFF2-40B4-BE49-F238E27FC236}">
                    <a16:creationId xmlns:a16="http://schemas.microsoft.com/office/drawing/2014/main" id="{10043936-F054-2741-906E-66A3F6B3D690}"/>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57B588D1-F8D0-1645-A3E0-3887C3C6A055}"/>
              </a:ext>
            </a:extLst>
          </p:cNvPr>
          <p:cNvSpPr>
            <a:spLocks noGrp="1"/>
          </p:cNvSpPr>
          <p:nvPr>
            <p:ph type="sldNum" sz="quarter" idx="4"/>
          </p:nvPr>
        </p:nvSpPr>
        <p:spPr/>
        <p:txBody>
          <a:bodyPr/>
          <a:lstStyle/>
          <a:p>
            <a:fld id="{67C9959E-8E6B-B04C-9955-EA096F41CA7A}" type="slidenum">
              <a:rPr lang="de-DE" smtClean="0"/>
              <a:t>62</a:t>
            </a:fld>
            <a:endParaRPr lang="de-DE" dirty="0"/>
          </a:p>
        </p:txBody>
      </p:sp>
      <p:sp>
        <p:nvSpPr>
          <p:cNvPr id="6" name="Date Placeholder 5">
            <a:extLst>
              <a:ext uri="{FF2B5EF4-FFF2-40B4-BE49-F238E27FC236}">
                <a16:creationId xmlns:a16="http://schemas.microsoft.com/office/drawing/2014/main" id="{FD36D4BC-2336-2148-95D4-B3905111358F}"/>
              </a:ext>
            </a:extLst>
          </p:cNvPr>
          <p:cNvSpPr>
            <a:spLocks noGrp="1"/>
          </p:cNvSpPr>
          <p:nvPr>
            <p:ph type="dt" sz="half" idx="2"/>
          </p:nvPr>
        </p:nvSpPr>
        <p:spPr/>
        <p:txBody>
          <a:bodyPr/>
          <a:lstStyle/>
          <a:p>
            <a:r>
              <a:rPr lang="de-DE" dirty="0"/>
              <a:t>Entscheidungstheorie</a:t>
            </a:r>
          </a:p>
        </p:txBody>
      </p:sp>
      <p:sp>
        <p:nvSpPr>
          <p:cNvPr id="7" name="Footer Placeholder 6">
            <a:extLst>
              <a:ext uri="{FF2B5EF4-FFF2-40B4-BE49-F238E27FC236}">
                <a16:creationId xmlns:a16="http://schemas.microsoft.com/office/drawing/2014/main" id="{E3593762-BECE-D14A-A280-79D59EDCCB10}"/>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55740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dirty="0"/>
              <a:t>MEU Problem als MAP Anfrage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Autofit/>
              </a:bodyPr>
              <a:lstStyle/>
              <a:p>
                <a:r>
                  <a:rPr lang="de-DE" dirty="0"/>
                  <a:t>Gegeben ein Entscheidungsmodell </a:t>
                </a:r>
                <a14:m>
                  <m:oMath xmlns:m="http://schemas.openxmlformats.org/officeDocument/2006/math">
                    <m:r>
                      <a:rPr lang="de-DE" b="0" i="1" smtClean="0">
                        <a:latin typeface="Cambria Math" panose="02040503050406030204" pitchFamily="18" charset="0"/>
                      </a:rPr>
                      <m:t>𝑀</m:t>
                    </m:r>
                  </m:oMath>
                </a14:m>
                <a:r>
                  <a:rPr lang="de-DE" dirty="0"/>
                  <a:t> und Evidenz </a:t>
                </a:r>
                <a14:m>
                  <m:oMath xmlns:m="http://schemas.openxmlformats.org/officeDocument/2006/math">
                    <m:r>
                      <a:rPr lang="de-DE" b="1" i="1" smtClean="0">
                        <a:latin typeface="Cambria Math" panose="02040503050406030204" pitchFamily="18" charset="0"/>
                      </a:rPr>
                      <m:t>𝒆</m:t>
                    </m:r>
                  </m:oMath>
                </a14:m>
                <a:r>
                  <a:rPr lang="de-DE" dirty="0"/>
                  <a:t> über Zufallsvariablen </a:t>
                </a:r>
                <a14:m>
                  <m:oMath xmlns:m="http://schemas.openxmlformats.org/officeDocument/2006/math">
                    <m:r>
                      <a:rPr lang="de-DE" b="1" i="1" smtClean="0">
                        <a:latin typeface="Cambria Math" panose="02040503050406030204" pitchFamily="18" charset="0"/>
                      </a:rPr>
                      <m:t>𝑹</m:t>
                    </m:r>
                    <m:r>
                      <a:rPr lang="de-DE" b="0" i="1" smtClean="0">
                        <a:latin typeface="Cambria Math" panose="02040503050406030204" pitchFamily="18" charset="0"/>
                      </a:rPr>
                      <m:t>=</m:t>
                    </m:r>
                    <m:r>
                      <a:rPr lang="de-DE" b="1" i="1" smtClean="0">
                        <a:latin typeface="Cambria Math" panose="02040503050406030204" pitchFamily="18" charset="0"/>
                      </a:rPr>
                      <m:t>𝑽</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𝑫</m:t>
                    </m:r>
                  </m:oMath>
                </a14:m>
                <a:endParaRPr lang="de-DE" b="1" dirty="0"/>
              </a:p>
              <a:p>
                <a:r>
                  <a:rPr lang="de-DE" dirty="0"/>
                  <a:t>MEU Problem interpretiert als MAP Anfrage</a:t>
                </a:r>
              </a:p>
              <a:p>
                <a:pPr lvl="1"/>
                <a:r>
                  <a:rPr lang="de-DE" dirty="0"/>
                  <a:t>Finde die Aktionszuweisung, welche den höchsten erwarteten Nutzen in </a:t>
                </a:r>
                <a14:m>
                  <m:oMath xmlns:m="http://schemas.openxmlformats.org/officeDocument/2006/math">
                    <m:r>
                      <a:rPr lang="de-DE" b="0" i="1" smtClean="0">
                        <a:latin typeface="Cambria Math" panose="02040503050406030204" pitchFamily="18" charset="0"/>
                      </a:rPr>
                      <m:t>𝑀</m:t>
                    </m:r>
                  </m:oMath>
                </a14:m>
                <a:r>
                  <a:rPr lang="de-DE" dirty="0"/>
                  <a:t> hat</a:t>
                </a:r>
              </a:p>
              <a:p>
                <a:pPr lvl="1"/>
                <a:r>
                  <a:rPr lang="de-DE" dirty="0"/>
                  <a:t>Formal: </a:t>
                </a:r>
                <a14:m>
                  <m:oMath xmlns:m="http://schemas.openxmlformats.org/officeDocument/2006/math">
                    <m:func>
                      <m:funcPr>
                        <m:ctrlPr>
                          <a:rPr lang="de-DE" sz="2200" i="1">
                            <a:solidFill>
                              <a:schemeClr val="accent1"/>
                            </a:solidFill>
                            <a:latin typeface="Cambria Math" panose="02040503050406030204" pitchFamily="18" charset="0"/>
                          </a:rPr>
                        </m:ctrlPr>
                      </m:funcPr>
                      <m:fName>
                        <m:r>
                          <m:rPr>
                            <m:sty m:val="p"/>
                          </m:rPr>
                          <a:rPr lang="de-DE" sz="2200">
                            <a:solidFill>
                              <a:schemeClr val="accent1"/>
                            </a:solidFill>
                            <a:latin typeface="Cambria Math" panose="02040503050406030204" pitchFamily="18" charset="0"/>
                          </a:rPr>
                          <m:t>meu</m:t>
                        </m:r>
                      </m:fName>
                      <m:e>
                        <m:d>
                          <m:dPr>
                            <m:ctrlPr>
                              <a:rPr lang="de-DE" sz="2200" i="1">
                                <a:solidFill>
                                  <a:schemeClr val="accent1"/>
                                </a:solidFill>
                                <a:latin typeface="Cambria Math" panose="02040503050406030204" pitchFamily="18" charset="0"/>
                              </a:rPr>
                            </m:ctrlPr>
                          </m:dPr>
                          <m:e>
                            <m:r>
                              <a:rPr lang="de-DE" sz="2200" i="1">
                                <a:solidFill>
                                  <a:schemeClr val="accent1"/>
                                </a:solidFill>
                                <a:latin typeface="Cambria Math" panose="02040503050406030204" pitchFamily="18" charset="0"/>
                              </a:rPr>
                              <m:t>𝑀</m:t>
                            </m:r>
                          </m:e>
                          <m:e>
                            <m:r>
                              <a:rPr lang="de-DE" sz="2200" b="1" i="1">
                                <a:solidFill>
                                  <a:schemeClr val="accent1"/>
                                </a:solidFill>
                                <a:latin typeface="Cambria Math" panose="02040503050406030204" pitchFamily="18" charset="0"/>
                              </a:rPr>
                              <m:t>𝒆</m:t>
                            </m:r>
                          </m:e>
                        </m:d>
                      </m:e>
                    </m:func>
                    <m:r>
                      <a:rPr lang="de-DE" sz="2200" i="1">
                        <a:solidFill>
                          <a:schemeClr val="accent1"/>
                        </a:solidFill>
                        <a:latin typeface="Cambria Math" panose="02040503050406030204" pitchFamily="18" charset="0"/>
                      </a:rPr>
                      <m:t>=</m:t>
                    </m:r>
                    <m:d>
                      <m:dPr>
                        <m:ctrlPr>
                          <a:rPr lang="de-DE" sz="2200" i="1">
                            <a:solidFill>
                              <a:schemeClr val="accent1"/>
                            </a:solidFill>
                            <a:latin typeface="Cambria Math" panose="02040503050406030204" pitchFamily="18" charset="0"/>
                          </a:rPr>
                        </m:ctrlPr>
                      </m:dPr>
                      <m:e>
                        <m:sSup>
                          <m:sSupPr>
                            <m:ctrlPr>
                              <a:rPr lang="de-DE" sz="2200" i="1">
                                <a:solidFill>
                                  <a:schemeClr val="accent1"/>
                                </a:solidFill>
                                <a:latin typeface="Cambria Math" panose="02040503050406030204" pitchFamily="18" charset="0"/>
                              </a:rPr>
                            </m:ctrlPr>
                          </m:sSupPr>
                          <m:e>
                            <m:r>
                              <a:rPr lang="de-DE" sz="2200" b="1" i="1">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a:solidFill>
                                  <a:schemeClr val="accent1"/>
                                </a:solidFill>
                                <a:latin typeface="Cambria Math" panose="02040503050406030204" pitchFamily="18" charset="0"/>
                              </a:rPr>
                              <m:t>𝒆</m:t>
                            </m:r>
                            <m:r>
                              <a:rPr lang="de-DE" sz="2200" b="1" i="1">
                                <a:solidFill>
                                  <a:schemeClr val="accent1"/>
                                </a:solidFill>
                                <a:latin typeface="Cambria Math" panose="02040503050406030204" pitchFamily="18" charset="0"/>
                              </a:rPr>
                              <m:t>,</m:t>
                            </m:r>
                            <m:sSup>
                              <m:sSupPr>
                                <m:ctrlPr>
                                  <a:rPr lang="de-DE" sz="2200" b="1" i="1">
                                    <a:solidFill>
                                      <a:schemeClr val="accent1"/>
                                    </a:solidFill>
                                    <a:latin typeface="Cambria Math" panose="02040503050406030204" pitchFamily="18" charset="0"/>
                                  </a:rPr>
                                </m:ctrlPr>
                              </m:sSupPr>
                              <m:e>
                                <m:r>
                                  <a:rPr lang="de-DE" sz="2200" b="1" i="1">
                                    <a:solidFill>
                                      <a:schemeClr val="accent1"/>
                                    </a:solidFill>
                                    <a:latin typeface="Cambria Math" panose="02040503050406030204" pitchFamily="18" charset="0"/>
                                  </a:rPr>
                                  <m:t>𝒅</m:t>
                                </m:r>
                              </m:e>
                              <m:sup>
                                <m:r>
                                  <a:rPr lang="de-DE" sz="2200" b="1" i="1">
                                    <a:solidFill>
                                      <a:schemeClr val="accent1"/>
                                    </a:solidFill>
                                    <a:latin typeface="Cambria Math" panose="02040503050406030204" pitchFamily="18" charset="0"/>
                                  </a:rPr>
                                  <m:t>∗</m:t>
                                </m:r>
                              </m:sup>
                            </m:sSup>
                          </m:e>
                        </m:d>
                      </m:e>
                    </m:d>
                  </m:oMath>
                </a14:m>
                <a:r>
                  <a:rPr lang="de-DE" sz="2200" dirty="0">
                    <a:solidFill>
                      <a:schemeClr val="accent1"/>
                    </a:solidFill>
                    <a:latin typeface="+mn-lt"/>
                  </a:rPr>
                  <a:t> mit</a:t>
                </a:r>
              </a:p>
              <a:p>
                <a:pPr marL="533400" lvl="2" indent="0">
                  <a:buNone/>
                </a:pPr>
                <a14:m>
                  <m:oMathPara xmlns:m="http://schemas.openxmlformats.org/officeDocument/2006/math">
                    <m:oMathParaPr>
                      <m:jc m:val="centerGroup"/>
                    </m:oMathParaPr>
                    <m:oMath xmlns:m="http://schemas.openxmlformats.org/officeDocument/2006/math">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t>
                              </m:r>
                              <m:r>
                                <a:rPr lang="de-DE">
                                  <a:solidFill>
                                    <a:schemeClr val="accent1"/>
                                  </a:solidFill>
                                  <a:latin typeface="Cambria Math" panose="02040503050406030204" pitchFamily="18" charset="0"/>
                                </a:rPr>
                                <m:t> </m:t>
                              </m:r>
                              <m:r>
                                <m:rPr>
                                  <m:sty m:val="p"/>
                                </m:rPr>
                                <a:rPr lang="de-DE">
                                  <a:solidFill>
                                    <a:schemeClr val="accent1"/>
                                  </a:solidFill>
                                  <a:latin typeface="Cambria Math" panose="02040503050406030204" pitchFamily="18" charset="0"/>
                                </a:rPr>
                                <m:t>max</m:t>
                              </m:r>
                            </m:e>
                            <m:lim>
                              <m:r>
                                <a:rPr lang="de-DE" b="1" i="1">
                                  <a:solidFill>
                                    <a:schemeClr val="accent1"/>
                                  </a:solidFill>
                                  <a:latin typeface="Cambria Math" panose="02040503050406030204" pitchFamily="18" charset="0"/>
                                </a:rPr>
                                <m:t>𝒅</m:t>
                              </m:r>
                              <m:r>
                                <a:rPr lang="de-DE" i="1">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Val</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𝑫</m:t>
                                  </m:r>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e>
                      </m:func>
                      <m:r>
                        <a:rPr lang="de-DE" i="1">
                          <a:latin typeface="Cambria Math" panose="02040503050406030204" pitchFamily="18" charset="0"/>
                        </a:rPr>
                        <m:t>=</m:t>
                      </m:r>
                      <m:func>
                        <m:funcPr>
                          <m:ctrlPr>
                            <a:rPr lang="de-DE" i="1" smtClean="0">
                              <a:solidFill>
                                <a:srgbClr val="FFC000"/>
                              </a:solidFill>
                              <a:latin typeface="Cambria Math" panose="02040503050406030204" pitchFamily="18" charset="0"/>
                            </a:rPr>
                          </m:ctrlPr>
                        </m:funcPr>
                        <m:fName>
                          <m:limLow>
                            <m:limLowPr>
                              <m:ctrlPr>
                                <a:rPr lang="de-DE" i="1">
                                  <a:solidFill>
                                    <a:srgbClr val="FFC000"/>
                                  </a:solidFill>
                                  <a:latin typeface="Cambria Math" panose="02040503050406030204" pitchFamily="18" charset="0"/>
                                </a:rPr>
                              </m:ctrlPr>
                            </m:limLowPr>
                            <m:e>
                              <m:r>
                                <m:rPr>
                                  <m:sty m:val="p"/>
                                </m:rPr>
                                <a:rPr lang="de-DE">
                                  <a:solidFill>
                                    <a:srgbClr val="FFC000"/>
                                  </a:solidFill>
                                  <a:latin typeface="Cambria Math" panose="02040503050406030204" pitchFamily="18" charset="0"/>
                                </a:rPr>
                                <m:t>arg</m:t>
                              </m:r>
                              <m:r>
                                <a:rPr lang="de-DE">
                                  <a:solidFill>
                                    <a:srgbClr val="FFC000"/>
                                  </a:solidFill>
                                  <a:latin typeface="Cambria Math" panose="02040503050406030204" pitchFamily="18" charset="0"/>
                                </a:rPr>
                                <m:t> </m:t>
                              </m:r>
                              <m:r>
                                <m:rPr>
                                  <m:sty m:val="p"/>
                                </m:rPr>
                                <a:rPr lang="de-DE">
                                  <a:solidFill>
                                    <a:srgbClr val="FFC000"/>
                                  </a:solidFill>
                                  <a:latin typeface="Cambria Math" panose="02040503050406030204" pitchFamily="18" charset="0"/>
                                </a:rPr>
                                <m:t>max</m:t>
                              </m:r>
                            </m:e>
                            <m:lim>
                              <m:r>
                                <a:rPr lang="de-DE" b="1" i="1">
                                  <a:solidFill>
                                    <a:srgbClr val="FFC000"/>
                                  </a:solidFill>
                                  <a:latin typeface="Cambria Math" panose="02040503050406030204" pitchFamily="18" charset="0"/>
                                </a:rPr>
                                <m:t>𝒅</m:t>
                              </m:r>
                              <m:r>
                                <a:rPr lang="de-DE" i="1">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Val</m:t>
                              </m:r>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𝑫</m:t>
                                  </m:r>
                                </m:e>
                              </m:d>
                            </m:lim>
                          </m:limLow>
                        </m:fName>
                        <m:e>
                          <m:nary>
                            <m:naryPr>
                              <m:chr m:val="∑"/>
                              <m:supHide m:val="on"/>
                              <m:ctrlPr>
                                <a:rPr lang="de-DE" i="1" smtClean="0">
                                  <a:solidFill>
                                    <a:srgbClr val="7030A0"/>
                                  </a:solidFill>
                                  <a:latin typeface="Cambria Math" panose="02040503050406030204" pitchFamily="18" charset="0"/>
                                </a:rPr>
                              </m:ctrlPr>
                            </m:naryPr>
                            <m:sub>
                              <m:r>
                                <m:rPr>
                                  <m:brk m:alnAt="7"/>
                                </m:rPr>
                                <a:rPr lang="de-DE" b="1" i="1">
                                  <a:solidFill>
                                    <a:srgbClr val="7030A0"/>
                                  </a:solidFill>
                                  <a:latin typeface="Cambria Math" panose="02040503050406030204" pitchFamily="18" charset="0"/>
                                </a:rPr>
                                <m:t>𝒖</m:t>
                              </m:r>
                              <m:r>
                                <m:rPr>
                                  <m:brk m:alnAt="7"/>
                                </m:rPr>
                                <a:rPr lang="de-DE" i="1">
                                  <a:solidFill>
                                    <a:srgbClr val="7030A0"/>
                                  </a:solidFill>
                                  <a:latin typeface="Cambria Math" panose="02040503050406030204" pitchFamily="18" charset="0"/>
                                  <a:ea typeface="Cambria Math" panose="02040503050406030204" pitchFamily="18" charset="0"/>
                                </a:rPr>
                                <m:t>∈</m:t>
                              </m:r>
                              <m:r>
                                <m:rPr>
                                  <m:sty m:val="p"/>
                                </m:rPr>
                                <a:rPr lang="de-DE">
                                  <a:solidFill>
                                    <a:srgbClr val="7030A0"/>
                                  </a:solidFill>
                                  <a:latin typeface="Cambria Math" panose="02040503050406030204" pitchFamily="18" charset="0"/>
                                  <a:ea typeface="Cambria Math" panose="02040503050406030204" pitchFamily="18" charset="0"/>
                                </a:rPr>
                                <m:t>Val</m:t>
                              </m:r>
                              <m:d>
                                <m:dPr>
                                  <m:ctrlPr>
                                    <a:rPr lang="de-DE" i="1">
                                      <a:solidFill>
                                        <a:srgbClr val="7030A0"/>
                                      </a:solidFill>
                                      <a:latin typeface="Cambria Math" panose="02040503050406030204" pitchFamily="18" charset="0"/>
                                      <a:ea typeface="Cambria Math" panose="02040503050406030204" pitchFamily="18" charset="0"/>
                                    </a:rPr>
                                  </m:ctrlPr>
                                </m:dPr>
                                <m:e>
                                  <m:r>
                                    <m:rPr>
                                      <m:sty m:val="p"/>
                                    </m:rPr>
                                    <a:rPr lang="de-DE">
                                      <a:solidFill>
                                        <a:srgbClr val="7030A0"/>
                                      </a:solidFill>
                                      <a:latin typeface="Cambria Math" panose="02040503050406030204" pitchFamily="18" charset="0"/>
                                      <a:ea typeface="Cambria Math" panose="02040503050406030204" pitchFamily="18" charset="0"/>
                                    </a:rPr>
                                    <m:t>rv</m:t>
                                  </m:r>
                                  <m:d>
                                    <m:dPr>
                                      <m:ctrlPr>
                                        <a:rPr lang="de-DE" i="1">
                                          <a:solidFill>
                                            <a:srgbClr val="7030A0"/>
                                          </a:solidFill>
                                          <a:latin typeface="Cambria Math" panose="02040503050406030204" pitchFamily="18" charset="0"/>
                                          <a:ea typeface="Cambria Math" panose="02040503050406030204" pitchFamily="18" charset="0"/>
                                        </a:rPr>
                                      </m:ctrlPr>
                                    </m:dPr>
                                    <m:e>
                                      <m:sSub>
                                        <m:sSubPr>
                                          <m:ctrlPr>
                                            <a:rPr lang="de-DE" i="1">
                                              <a:solidFill>
                                                <a:srgbClr val="7030A0"/>
                                              </a:solidFill>
                                              <a:latin typeface="Cambria Math" panose="02040503050406030204" pitchFamily="18" charset="0"/>
                                              <a:ea typeface="Cambria Math" panose="02040503050406030204" pitchFamily="18" charset="0"/>
                                            </a:rPr>
                                          </m:ctrlPr>
                                        </m:sSubPr>
                                        <m:e>
                                          <m:r>
                                            <a:rPr lang="de-DE" i="1">
                                              <a:solidFill>
                                                <a:srgbClr val="7030A0"/>
                                              </a:solidFill>
                                              <a:latin typeface="Cambria Math" panose="02040503050406030204" pitchFamily="18" charset="0"/>
                                              <a:ea typeface="Cambria Math" panose="02040503050406030204" pitchFamily="18" charset="0"/>
                                            </a:rPr>
                                            <m:t>𝑚</m:t>
                                          </m:r>
                                        </m:e>
                                        <m:sub>
                                          <m:r>
                                            <a:rPr lang="de-DE" i="1">
                                              <a:solidFill>
                                                <a:srgbClr val="7030A0"/>
                                              </a:solidFill>
                                              <a:latin typeface="Cambria Math" panose="02040503050406030204" pitchFamily="18" charset="0"/>
                                              <a:ea typeface="Cambria Math" panose="02040503050406030204" pitchFamily="18" charset="0"/>
                                            </a:rPr>
                                            <m:t>𝑈</m:t>
                                          </m:r>
                                        </m:sub>
                                      </m:sSub>
                                    </m:e>
                                  </m:d>
                                </m:e>
                              </m:d>
                            </m:sub>
                            <m:sup/>
                            <m:e>
                              <m:r>
                                <a:rPr lang="de-DE" i="1" smtClean="0">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𝒖</m:t>
                                  </m:r>
                                </m:e>
                                <m:e>
                                  <m:r>
                                    <a:rPr lang="de-DE" b="1" i="1">
                                      <a:solidFill>
                                        <a:schemeClr val="tx1"/>
                                      </a:solidFill>
                                      <a:latin typeface="Cambria Math" panose="02040503050406030204" pitchFamily="18" charset="0"/>
                                    </a:rPr>
                                    <m:t>𝒆</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𝒂</m:t>
                                  </m:r>
                                </m:e>
                              </m:d>
                              <m:r>
                                <a:rPr lang="de-DE"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𝜙</m:t>
                                  </m:r>
                                </m:e>
                                <m:sub>
                                  <m:r>
                                    <a:rPr lang="de-DE" i="1">
                                      <a:solidFill>
                                        <a:schemeClr val="tx1"/>
                                      </a:solidFill>
                                      <a:latin typeface="Cambria Math" panose="02040503050406030204" pitchFamily="18" charset="0"/>
                                      <a:ea typeface="Cambria Math" panose="02040503050406030204" pitchFamily="18" charset="0"/>
                                    </a:rPr>
                                    <m:t>𝑈</m:t>
                                  </m:r>
                                </m:sub>
                              </m:sSub>
                              <m:d>
                                <m:dPr>
                                  <m:ctrlPr>
                                    <a:rPr lang="de-DE" i="1">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ea typeface="Cambria Math" panose="02040503050406030204" pitchFamily="18" charset="0"/>
                                    </a:rPr>
                                    <m:t>𝒖</m:t>
                                  </m:r>
                                </m:e>
                              </m:d>
                            </m:e>
                          </m:nary>
                        </m:e>
                      </m:func>
                    </m:oMath>
                  </m:oMathPara>
                </a14:m>
                <a:endParaRPr lang="de-DE" dirty="0"/>
              </a:p>
              <a:p>
                <a:pPr lvl="2"/>
                <a:r>
                  <a:rPr lang="de-DE" dirty="0"/>
                  <a:t>Nicht-Entscheidungs- und Nicht-</a:t>
                </a:r>
                <a:br>
                  <a:rPr lang="de-DE" dirty="0"/>
                </a:br>
                <a:r>
                  <a:rPr lang="de-DE" dirty="0"/>
                  <a:t>Evidenzvariablen </a:t>
                </a:r>
                <a:r>
                  <a:rPr lang="de-DE" dirty="0">
                    <a:solidFill>
                      <a:srgbClr val="7030A0"/>
                    </a:solidFill>
                  </a:rPr>
                  <a:t>aussummieren</a:t>
                </a:r>
              </a:p>
              <a:p>
                <a:pPr lvl="2"/>
                <a:r>
                  <a:rPr lang="de-DE" dirty="0"/>
                  <a:t>Entscheidungsvariablen </a:t>
                </a:r>
                <a:r>
                  <a:rPr lang="de-DE" dirty="0">
                    <a:solidFill>
                      <a:srgbClr val="FFC000"/>
                    </a:solidFill>
                  </a:rPr>
                  <a:t>ausmaximieren</a:t>
                </a:r>
              </a:p>
              <a:p>
                <a:r>
                  <a:rPr lang="de-DE" dirty="0"/>
                  <a:t>Komplexität von MEU folgt hier der von </a:t>
                </a:r>
                <a:br>
                  <a:rPr lang="de-DE" dirty="0"/>
                </a:br>
                <a:r>
                  <a:rPr lang="de-DE" dirty="0"/>
                  <a:t>MAP mit den gleichen Einschränkungen </a:t>
                </a:r>
                <a:br>
                  <a:rPr lang="de-DE" dirty="0"/>
                </a:br>
                <a:r>
                  <a:rPr lang="de-DE" dirty="0"/>
                  <a:t>bzgl. Baumweite</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687" b="-4179"/>
                </a:stretch>
              </a:blipFill>
            </p:spPr>
            <p:txBody>
              <a:bodyPr/>
              <a:lstStyle/>
              <a:p>
                <a:r>
                  <a:rPr lang="de-DE">
                    <a:noFill/>
                  </a:rPr>
                  <a:t> </a:t>
                </a:r>
              </a:p>
            </p:txBody>
          </p:sp>
        </mc:Fallback>
      </mc:AlternateContent>
      <p:sp>
        <p:nvSpPr>
          <p:cNvPr id="7" name="Date Placeholder 6">
            <a:extLst>
              <a:ext uri="{FF2B5EF4-FFF2-40B4-BE49-F238E27FC236}">
                <a16:creationId xmlns:a16="http://schemas.microsoft.com/office/drawing/2014/main" id="{5F533C46-C075-E84B-8605-4E3A25450CE0}"/>
              </a:ext>
            </a:extLst>
          </p:cNvPr>
          <p:cNvSpPr>
            <a:spLocks noGrp="1"/>
          </p:cNvSpPr>
          <p:nvPr>
            <p:ph type="dt" sz="half" idx="2"/>
          </p:nvPr>
        </p:nvSpPr>
        <p:spPr/>
        <p:txBody>
          <a:bodyPr/>
          <a:lstStyle/>
          <a:p>
            <a:r>
              <a:rPr lang="de-DE" dirty="0"/>
              <a:t>Entscheidungstheorie</a:t>
            </a:r>
          </a:p>
        </p:txBody>
      </p:sp>
      <p:sp>
        <p:nvSpPr>
          <p:cNvPr id="8" name="Footer Placeholder 7">
            <a:extLst>
              <a:ext uri="{FF2B5EF4-FFF2-40B4-BE49-F238E27FC236}">
                <a16:creationId xmlns:a16="http://schemas.microsoft.com/office/drawing/2014/main" id="{A9651952-6BEB-4747-A605-3DF29EB12D52}"/>
              </a:ext>
            </a:extLst>
          </p:cNvPr>
          <p:cNvSpPr>
            <a:spLocks noGrp="1"/>
          </p:cNvSpPr>
          <p:nvPr>
            <p:ph type="ftr" sz="quarter" idx="3"/>
          </p:nvPr>
        </p:nvSpPr>
        <p:spPr/>
        <p:txBody>
          <a:bodyPr/>
          <a:lstStyle/>
          <a:p>
            <a:r>
              <a:rPr lang="de-DE" dirty="0"/>
              <a:t>Tanya Braun</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63</a:t>
            </a:fld>
            <a:endParaRPr lang="de-DE" dirty="0"/>
          </a:p>
        </p:txBody>
      </p:sp>
      <p:pic>
        <p:nvPicPr>
          <p:cNvPr id="11" name="Picture 10">
            <a:extLst>
              <a:ext uri="{FF2B5EF4-FFF2-40B4-BE49-F238E27FC236}">
                <a16:creationId xmlns:a16="http://schemas.microsoft.com/office/drawing/2014/main" id="{0CD32919-52BA-0F44-8B30-0BA3E7EE1108}"/>
              </a:ext>
            </a:extLst>
          </p:cNvPr>
          <p:cNvPicPr>
            <a:picLocks noChangeAspect="1"/>
          </p:cNvPicPr>
          <p:nvPr/>
        </p:nvPicPr>
        <p:blipFill>
          <a:blip r:embed="rId3"/>
          <a:stretch>
            <a:fillRect/>
          </a:stretch>
        </p:blipFill>
        <p:spPr>
          <a:xfrm>
            <a:off x="5814813" y="3972388"/>
            <a:ext cx="5578428" cy="243892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00346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E7B7-6A2F-E747-BA09-C710FAAF7914}"/>
              </a:ext>
            </a:extLst>
          </p:cNvPr>
          <p:cNvSpPr>
            <a:spLocks noGrp="1"/>
          </p:cNvSpPr>
          <p:nvPr>
            <p:ph type="title"/>
          </p:nvPr>
        </p:nvSpPr>
        <p:spPr/>
        <p:txBody>
          <a:bodyPr/>
          <a:lstStyle/>
          <a:p>
            <a:r>
              <a:rPr lang="de-DE" dirty="0"/>
              <a:t>Zwischenzusammenfassung</a:t>
            </a:r>
          </a:p>
        </p:txBody>
      </p:sp>
      <p:sp>
        <p:nvSpPr>
          <p:cNvPr id="3" name="Content Placeholder 2">
            <a:extLst>
              <a:ext uri="{FF2B5EF4-FFF2-40B4-BE49-F238E27FC236}">
                <a16:creationId xmlns:a16="http://schemas.microsoft.com/office/drawing/2014/main" id="{89C91992-4BA4-DA4E-9E02-AC21E6FBE84A}"/>
              </a:ext>
            </a:extLst>
          </p:cNvPr>
          <p:cNvSpPr>
            <a:spLocks noGrp="1"/>
          </p:cNvSpPr>
          <p:nvPr>
            <p:ph idx="1"/>
          </p:nvPr>
        </p:nvSpPr>
        <p:spPr/>
        <p:txBody>
          <a:bodyPr>
            <a:noAutofit/>
          </a:bodyPr>
          <a:lstStyle/>
          <a:p>
            <a:r>
              <a:rPr lang="de-DE" dirty="0"/>
              <a:t>Entscheidungsmodell</a:t>
            </a:r>
          </a:p>
          <a:p>
            <a:pPr lvl="1"/>
            <a:r>
              <a:rPr lang="de-DE" dirty="0"/>
              <a:t>Probabilistische graphische Modelle erweitert mit Entscheidungs- und Nutzenvariablen</a:t>
            </a:r>
          </a:p>
          <a:p>
            <a:pPr lvl="2"/>
            <a:r>
              <a:rPr lang="de-DE" dirty="0"/>
              <a:t>Nutzenfaktoren</a:t>
            </a:r>
          </a:p>
          <a:p>
            <a:pPr lvl="2"/>
            <a:r>
              <a:rPr lang="de-DE" dirty="0"/>
              <a:t>Zufallsvariablen kann man unterscheiden in normale Zufallsvariablen und die, welche einen Ergebniszustand der Aktionen repräsentieren, die dann den Nutzen bestimmen</a:t>
            </a:r>
          </a:p>
          <a:p>
            <a:pPr lvl="3"/>
            <a:r>
              <a:rPr lang="de-DE" dirty="0"/>
              <a:t>Vereinfachtes Modell: Zufallsvariablen für Ergebniszustände eliminieren ➝ kleiner, aber weniger ausdrucksstark</a:t>
            </a:r>
          </a:p>
          <a:p>
            <a:pPr lvl="1"/>
            <a:r>
              <a:rPr lang="de-DE" dirty="0"/>
              <a:t>Neue Inferenzaufgaben: EU Anfragen, MEU Problem</a:t>
            </a:r>
          </a:p>
          <a:p>
            <a:pPr lvl="2"/>
            <a:r>
              <a:rPr lang="de-DE" dirty="0"/>
              <a:t>Finde eine Menge von Aktionen (Entscheidungen), welche zum maximalen erwarteten Nutzen führen</a:t>
            </a:r>
          </a:p>
          <a:p>
            <a:pPr lvl="2"/>
            <a:r>
              <a:rPr lang="de-DE" dirty="0"/>
              <a:t>MEU-VE nutzt Aufrufe von VE um EU Anfragen zu beantworten</a:t>
            </a:r>
          </a:p>
          <a:p>
            <a:pPr lvl="1"/>
            <a:r>
              <a:rPr lang="de-DE" dirty="0"/>
              <a:t>Bei präferentieller Unabhängigkeit: additive Kombinationsfunktion annehmen</a:t>
            </a:r>
          </a:p>
          <a:p>
            <a:pPr lvl="2"/>
            <a:r>
              <a:rPr lang="de-DE" dirty="0"/>
              <a:t>Approximation über Annahme, dass neben präferentieller Unabhängigkeit auch stochastische Unabhängigkeit zwischen den Attributen (Ergebniszuständen) herrscht</a:t>
            </a:r>
          </a:p>
          <a:p>
            <a:pPr lvl="1"/>
            <a:endParaRPr lang="de-DE" dirty="0"/>
          </a:p>
          <a:p>
            <a:endParaRPr lang="de-DE" dirty="0"/>
          </a:p>
        </p:txBody>
      </p:sp>
      <p:sp>
        <p:nvSpPr>
          <p:cNvPr id="4" name="Slide Number Placeholder 3">
            <a:extLst>
              <a:ext uri="{FF2B5EF4-FFF2-40B4-BE49-F238E27FC236}">
                <a16:creationId xmlns:a16="http://schemas.microsoft.com/office/drawing/2014/main" id="{C6FC134A-C5EB-CD4D-8B17-14F74A81526F}"/>
              </a:ext>
            </a:extLst>
          </p:cNvPr>
          <p:cNvSpPr>
            <a:spLocks noGrp="1"/>
          </p:cNvSpPr>
          <p:nvPr>
            <p:ph type="sldNum" sz="quarter" idx="4"/>
          </p:nvPr>
        </p:nvSpPr>
        <p:spPr/>
        <p:txBody>
          <a:bodyPr/>
          <a:lstStyle/>
          <a:p>
            <a:fld id="{67C9959E-8E6B-B04C-9955-EA096F41CA7A}" type="slidenum">
              <a:rPr lang="de-DE" smtClean="0"/>
              <a:t>64</a:t>
            </a:fld>
            <a:endParaRPr lang="de-DE" dirty="0"/>
          </a:p>
        </p:txBody>
      </p:sp>
      <p:sp>
        <p:nvSpPr>
          <p:cNvPr id="5" name="Date Placeholder 4">
            <a:extLst>
              <a:ext uri="{FF2B5EF4-FFF2-40B4-BE49-F238E27FC236}">
                <a16:creationId xmlns:a16="http://schemas.microsoft.com/office/drawing/2014/main" id="{AF3B6E91-E64C-364D-8197-D9E022A937D9}"/>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1B7D57B0-41E1-3749-93D9-EC49751434B9}"/>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000488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E12018-C7A0-844D-AD8E-42FC3689CAF2}"/>
              </a:ext>
            </a:extLst>
          </p:cNvPr>
          <p:cNvSpPr>
            <a:spLocks noGrp="1"/>
          </p:cNvSpPr>
          <p:nvPr>
            <p:ph type="title"/>
          </p:nvPr>
        </p:nvSpPr>
        <p:spPr/>
        <p:txBody>
          <a:bodyPr/>
          <a:lstStyle/>
          <a:p>
            <a:r>
              <a:rPr lang="de-DE" dirty="0"/>
              <a:t>Informationswerttheorie</a:t>
            </a:r>
          </a:p>
        </p:txBody>
      </p:sp>
      <p:sp>
        <p:nvSpPr>
          <p:cNvPr id="7" name="Text Placeholder 6">
            <a:extLst>
              <a:ext uri="{FF2B5EF4-FFF2-40B4-BE49-F238E27FC236}">
                <a16:creationId xmlns:a16="http://schemas.microsoft.com/office/drawing/2014/main" id="{1BCCE50D-EB9F-D84D-BD88-B9770CA14E1B}"/>
              </a:ext>
            </a:extLst>
          </p:cNvPr>
          <p:cNvSpPr>
            <a:spLocks noGrp="1"/>
          </p:cNvSpPr>
          <p:nvPr>
            <p:ph type="body" idx="1"/>
          </p:nvPr>
        </p:nvSpPr>
        <p:spPr/>
        <p:txBody>
          <a:bodyPr/>
          <a:lstStyle/>
          <a:p>
            <a:r>
              <a:rPr lang="de-DE" dirty="0"/>
              <a:t>Wert perfekter Information</a:t>
            </a:r>
          </a:p>
          <a:p>
            <a:r>
              <a:rPr lang="de-DE" dirty="0"/>
              <a:t>Informationen sammelnder Agent</a:t>
            </a:r>
          </a:p>
        </p:txBody>
      </p:sp>
      <p:sp>
        <p:nvSpPr>
          <p:cNvPr id="2" name="Date Placeholder 1">
            <a:extLst>
              <a:ext uri="{FF2B5EF4-FFF2-40B4-BE49-F238E27FC236}">
                <a16:creationId xmlns:a16="http://schemas.microsoft.com/office/drawing/2014/main" id="{A8019C30-B5A1-E241-819A-4F6502832314}"/>
              </a:ext>
            </a:extLst>
          </p:cNvPr>
          <p:cNvSpPr>
            <a:spLocks noGrp="1"/>
          </p:cNvSpPr>
          <p:nvPr>
            <p:ph type="dt" sz="half" idx="2"/>
          </p:nvPr>
        </p:nvSpPr>
        <p:spPr/>
        <p:txBody>
          <a:bodyPr/>
          <a:lstStyle/>
          <a:p>
            <a:r>
              <a:rPr lang="de-DE" dirty="0"/>
              <a:t>Entscheidungstheorie</a:t>
            </a:r>
          </a:p>
        </p:txBody>
      </p:sp>
      <p:sp>
        <p:nvSpPr>
          <p:cNvPr id="3" name="Footer Placeholder 2">
            <a:extLst>
              <a:ext uri="{FF2B5EF4-FFF2-40B4-BE49-F238E27FC236}">
                <a16:creationId xmlns:a16="http://schemas.microsoft.com/office/drawing/2014/main" id="{A75703D6-C791-A648-BDEB-61E1C61E49E1}"/>
              </a:ext>
            </a:extLst>
          </p:cNvPr>
          <p:cNvSpPr>
            <a:spLocks noGrp="1"/>
          </p:cNvSpPr>
          <p:nvPr>
            <p:ph type="ftr" sz="quarter" idx="3"/>
          </p:nvPr>
        </p:nvSpPr>
        <p:spPr/>
        <p:txBody>
          <a:bodyPr/>
          <a:lstStyle/>
          <a:p>
            <a:r>
              <a:rPr lang="de-DE" dirty="0"/>
              <a:t>Tanya Braun</a:t>
            </a:r>
          </a:p>
        </p:txBody>
      </p:sp>
      <p:sp>
        <p:nvSpPr>
          <p:cNvPr id="5" name="Slide Number Placeholder 4">
            <a:extLst>
              <a:ext uri="{FF2B5EF4-FFF2-40B4-BE49-F238E27FC236}">
                <a16:creationId xmlns:a16="http://schemas.microsoft.com/office/drawing/2014/main" id="{9AE7BF9A-532C-1345-B56B-01D3B45A7516}"/>
              </a:ext>
            </a:extLst>
          </p:cNvPr>
          <p:cNvSpPr>
            <a:spLocks noGrp="1"/>
          </p:cNvSpPr>
          <p:nvPr>
            <p:ph type="sldNum" sz="quarter" idx="4"/>
          </p:nvPr>
        </p:nvSpPr>
        <p:spPr/>
        <p:txBody>
          <a:bodyPr/>
          <a:lstStyle/>
          <a:p>
            <a:fld id="{67C9959E-8E6B-B04C-9955-EA096F41CA7A}" type="slidenum">
              <a:rPr lang="de-DE" smtClean="0"/>
              <a:t>65</a:t>
            </a:fld>
            <a:endParaRPr lang="de-DE" dirty="0"/>
          </a:p>
        </p:txBody>
      </p:sp>
      <p:sp>
        <p:nvSpPr>
          <p:cNvPr id="4" name="TextBox 3">
            <a:extLst>
              <a:ext uri="{FF2B5EF4-FFF2-40B4-BE49-F238E27FC236}">
                <a16:creationId xmlns:a16="http://schemas.microsoft.com/office/drawing/2014/main" id="{152180E3-5741-2241-B5D7-D8AE54E7DBA3}"/>
              </a:ext>
            </a:extLst>
          </p:cNvPr>
          <p:cNvSpPr txBox="1"/>
          <p:nvPr/>
        </p:nvSpPr>
        <p:spPr>
          <a:xfrm>
            <a:off x="5333871" y="6286226"/>
            <a:ext cx="1574470" cy="246221"/>
          </a:xfrm>
          <a:prstGeom prst="rect">
            <a:avLst/>
          </a:prstGeom>
          <a:noFill/>
        </p:spPr>
        <p:txBody>
          <a:bodyPr wrap="none" rtlCol="0">
            <a:spAutoFit/>
          </a:bodyPr>
          <a:lstStyle/>
          <a:p>
            <a:pPr algn="ctr"/>
            <a:r>
              <a:rPr lang="de-DE" sz="1000" dirty="0">
                <a:solidFill>
                  <a:schemeClr val="tx1">
                    <a:lumMod val="60000"/>
                    <a:lumOff val="40000"/>
                  </a:schemeClr>
                </a:solidFill>
              </a:rPr>
              <a:t>Abbildung: AIMAde, S. 735</a:t>
            </a:r>
          </a:p>
        </p:txBody>
      </p:sp>
      <p:pic>
        <p:nvPicPr>
          <p:cNvPr id="9" name="Picture 8">
            <a:extLst>
              <a:ext uri="{FF2B5EF4-FFF2-40B4-BE49-F238E27FC236}">
                <a16:creationId xmlns:a16="http://schemas.microsoft.com/office/drawing/2014/main" id="{DE8E356C-689E-C84E-B958-F06F7EBB6E89}"/>
              </a:ext>
            </a:extLst>
          </p:cNvPr>
          <p:cNvPicPr>
            <a:picLocks noChangeAspect="1"/>
          </p:cNvPicPr>
          <p:nvPr/>
        </p:nvPicPr>
        <p:blipFill>
          <a:blip r:embed="rId2"/>
          <a:stretch>
            <a:fillRect/>
          </a:stretch>
        </p:blipFill>
        <p:spPr>
          <a:xfrm>
            <a:off x="7228469" y="1709740"/>
            <a:ext cx="4615531" cy="146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4370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9099-5FF2-AF4F-B029-B1D07F35DD54}"/>
              </a:ext>
            </a:extLst>
          </p:cNvPr>
          <p:cNvSpPr>
            <a:spLocks noGrp="1"/>
          </p:cNvSpPr>
          <p:nvPr>
            <p:ph type="title"/>
          </p:nvPr>
        </p:nvSpPr>
        <p:spPr/>
        <p:txBody>
          <a:bodyPr>
            <a:normAutofit/>
          </a:bodyPr>
          <a:lstStyle/>
          <a:p>
            <a:r>
              <a:rPr lang="de-DE" dirty="0"/>
              <a:t>Entscheidungsfindung in Entscheidungsnetzwerken</a:t>
            </a:r>
          </a:p>
        </p:txBody>
      </p:sp>
      <p:sp>
        <p:nvSpPr>
          <p:cNvPr id="4" name="Content Placeholder 3">
            <a:extLst>
              <a:ext uri="{FF2B5EF4-FFF2-40B4-BE49-F238E27FC236}">
                <a16:creationId xmlns:a16="http://schemas.microsoft.com/office/drawing/2014/main" id="{9FF5FEC3-6A73-2C40-8292-FE8974137699}"/>
              </a:ext>
            </a:extLst>
          </p:cNvPr>
          <p:cNvSpPr>
            <a:spLocks noGrp="1"/>
          </p:cNvSpPr>
          <p:nvPr>
            <p:ph idx="1"/>
          </p:nvPr>
        </p:nvSpPr>
        <p:spPr/>
        <p:txBody>
          <a:bodyPr>
            <a:normAutofit/>
          </a:bodyPr>
          <a:lstStyle/>
          <a:p>
            <a:r>
              <a:rPr lang="de-DE" dirty="0"/>
              <a:t>Annahme, dass alle zur Verfügung stehenden Informationen dem Agenten bereitgestellt werden, bevor der Agent eine Entscheidung tätigt</a:t>
            </a:r>
          </a:p>
          <a:p>
            <a:pPr lvl="1"/>
            <a:r>
              <a:rPr lang="de-DE" dirty="0"/>
              <a:t>Fast nie der Fall</a:t>
            </a:r>
          </a:p>
          <a:p>
            <a:pPr lvl="1"/>
            <a:r>
              <a:rPr lang="de-DE" dirty="0"/>
              <a:t>Wichtig zu wissen, wann Fragen zu stellen (Informationen zu sammeln)</a:t>
            </a:r>
          </a:p>
          <a:p>
            <a:r>
              <a:rPr lang="de-DE" dirty="0">
                <a:solidFill>
                  <a:schemeClr val="accent1"/>
                </a:solidFill>
              </a:rPr>
              <a:t>Informationswerttheorie</a:t>
            </a:r>
          </a:p>
          <a:p>
            <a:pPr lvl="1"/>
            <a:r>
              <a:rPr lang="de-DE" dirty="0"/>
              <a:t>Wähle, welche Informationen zu beschaffen sind</a:t>
            </a:r>
          </a:p>
          <a:p>
            <a:pPr lvl="1"/>
            <a:r>
              <a:rPr lang="de-DE" dirty="0"/>
              <a:t>Annahme, dass der Agent vor der Wahl einer Aktion die Belegung jeder der potentiell beobachtbaren Zufallsvariablen erhalten kann</a:t>
            </a:r>
          </a:p>
          <a:p>
            <a:pPr lvl="2"/>
            <a:r>
              <a:rPr lang="de-DE" dirty="0"/>
              <a:t>Vereinfachte Version der sequentiellen Entscheidungsfindung</a:t>
            </a:r>
          </a:p>
          <a:p>
            <a:pPr lvl="3"/>
            <a:r>
              <a:rPr lang="de-DE" dirty="0"/>
              <a:t>Beobachtungsaktionen haben nur Auswirkungen auf den internen Zustand des Agenten, nicht den externen (physischen) Zustand der Umgebung</a:t>
            </a:r>
          </a:p>
          <a:p>
            <a:pPr lvl="3"/>
            <a:r>
              <a:rPr lang="de-DE" dirty="0"/>
              <a:t>Sequentielle Entscheidungsfindung: Aktionen haben Auswirkungen auf die Umgebung</a:t>
            </a:r>
          </a:p>
        </p:txBody>
      </p:sp>
      <p:sp>
        <p:nvSpPr>
          <p:cNvPr id="3" name="Slide Number Placeholder 2">
            <a:extLst>
              <a:ext uri="{FF2B5EF4-FFF2-40B4-BE49-F238E27FC236}">
                <a16:creationId xmlns:a16="http://schemas.microsoft.com/office/drawing/2014/main" id="{636717B5-E3D6-A543-A087-EB135D2A2AA7}"/>
              </a:ext>
            </a:extLst>
          </p:cNvPr>
          <p:cNvSpPr>
            <a:spLocks noGrp="1"/>
          </p:cNvSpPr>
          <p:nvPr>
            <p:ph type="sldNum" sz="quarter" idx="4"/>
          </p:nvPr>
        </p:nvSpPr>
        <p:spPr/>
        <p:txBody>
          <a:bodyPr/>
          <a:lstStyle/>
          <a:p>
            <a:fld id="{67C9959E-8E6B-B04C-9955-EA096F41CA7A}" type="slidenum">
              <a:rPr lang="de-DE" smtClean="0"/>
              <a:t>66</a:t>
            </a:fld>
            <a:endParaRPr lang="de-DE" dirty="0"/>
          </a:p>
        </p:txBody>
      </p:sp>
      <p:sp>
        <p:nvSpPr>
          <p:cNvPr id="5" name="Date Placeholder 4">
            <a:extLst>
              <a:ext uri="{FF2B5EF4-FFF2-40B4-BE49-F238E27FC236}">
                <a16:creationId xmlns:a16="http://schemas.microsoft.com/office/drawing/2014/main" id="{FFECF7B4-BA9C-4548-B89B-F84BF8AE3B6F}"/>
              </a:ext>
            </a:extLst>
          </p:cNvPr>
          <p:cNvSpPr>
            <a:spLocks noGrp="1"/>
          </p:cNvSpPr>
          <p:nvPr>
            <p:ph type="dt" sz="half" idx="2"/>
          </p:nvPr>
        </p:nvSpPr>
        <p:spPr/>
        <p:txBody>
          <a:bodyPr/>
          <a:lstStyle/>
          <a:p>
            <a:r>
              <a:rPr lang="de-DE" dirty="0"/>
              <a:t>Entscheidungstheorie</a:t>
            </a:r>
          </a:p>
        </p:txBody>
      </p:sp>
      <p:sp>
        <p:nvSpPr>
          <p:cNvPr id="6" name="Footer Placeholder 5">
            <a:extLst>
              <a:ext uri="{FF2B5EF4-FFF2-40B4-BE49-F238E27FC236}">
                <a16:creationId xmlns:a16="http://schemas.microsoft.com/office/drawing/2014/main" id="{F4807E44-864D-E645-9EC7-AEDF9111C7C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610310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de-DE" dirty="0"/>
              <a:t>Informationswert</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BE6F7B-6859-E642-89BC-6B7ACF3518F7}"/>
                  </a:ext>
                </a:extLst>
              </p:cNvPr>
              <p:cNvSpPr>
                <a:spLocks noGrp="1"/>
              </p:cNvSpPr>
              <p:nvPr>
                <p:ph idx="1"/>
              </p:nvPr>
            </p:nvSpPr>
            <p:spPr/>
            <p:txBody>
              <a:bodyPr>
                <a:noAutofit/>
              </a:bodyPr>
              <a:lstStyle/>
              <a:p>
                <a:r>
                  <a:rPr lang="de-DE" dirty="0"/>
                  <a:t>Idee: Berechne Wert davon, jede mögliche Evidenz zu beschaffen</a:t>
                </a:r>
              </a:p>
              <a:p>
                <a:pPr lvl="1"/>
                <a:r>
                  <a:rPr lang="de-DE" dirty="0"/>
                  <a:t>Direkt im Entscheidungsnetzwerk möglich</a:t>
                </a:r>
              </a:p>
              <a:p>
                <a:pPr lvl="1"/>
                <a:r>
                  <a:rPr lang="de-DE" dirty="0"/>
                  <a:t>Beispiel: Kauf von Rechten zu Ölbohrungen</a:t>
                </a:r>
              </a:p>
              <a:p>
                <a:pPr lvl="2"/>
                <a:r>
                  <a:rPr lang="de-DE" dirty="0"/>
                  <a:t>Zwei Blöcke </a:t>
                </a:r>
                <a14:m>
                  <m:oMath xmlns:m="http://schemas.openxmlformats.org/officeDocument/2006/math">
                    <m:r>
                      <a:rPr lang="de-DE" b="0" i="1" smtClean="0">
                        <a:latin typeface="Cambria Math" panose="02040503050406030204" pitchFamily="18" charset="0"/>
                      </a:rPr>
                      <m:t>𝐴</m:t>
                    </m:r>
                  </m:oMath>
                </a14:m>
                <a:r>
                  <a:rPr lang="de-DE" dirty="0"/>
                  <a:t> und </a:t>
                </a:r>
                <a14:m>
                  <m:oMath xmlns:m="http://schemas.openxmlformats.org/officeDocument/2006/math">
                    <m:r>
                      <a:rPr lang="de-DE" i="1" smtClean="0">
                        <a:latin typeface="Cambria Math" panose="02040503050406030204" pitchFamily="18" charset="0"/>
                      </a:rPr>
                      <m:t>𝐵</m:t>
                    </m:r>
                  </m:oMath>
                </a14:m>
                <a:r>
                  <a:rPr lang="de-DE" dirty="0"/>
                  <a:t>, genau eins hat Öl, mit dem Wert </a:t>
                </a:r>
                <a14:m>
                  <m:oMath xmlns:m="http://schemas.openxmlformats.org/officeDocument/2006/math">
                    <m:r>
                      <a:rPr lang="de-DE" i="1" smtClean="0">
                        <a:latin typeface="Cambria Math" panose="02040503050406030204" pitchFamily="18" charset="0"/>
                      </a:rPr>
                      <m:t>𝑘</m:t>
                    </m:r>
                  </m:oMath>
                </a14:m>
                <a:endParaRPr lang="de-DE" dirty="0"/>
              </a:p>
              <a:p>
                <a:pPr lvl="2"/>
                <a:r>
                  <a:rPr lang="de-DE" dirty="0"/>
                  <a:t>Apriori Wahrscheinlichkeit Öl zu haben je </a:t>
                </a:r>
                <a14:m>
                  <m:oMath xmlns:m="http://schemas.openxmlformats.org/officeDocument/2006/math">
                    <m:r>
                      <a:rPr lang="de-DE" i="1" smtClean="0">
                        <a:latin typeface="Cambria Math" panose="02040503050406030204" pitchFamily="18" charset="0"/>
                      </a:rPr>
                      <m:t>0.5</m:t>
                    </m:r>
                  </m:oMath>
                </a14:m>
                <a:r>
                  <a:rPr lang="de-DE" dirty="0"/>
                  <a:t>, gegenseitig ausschließend</a:t>
                </a:r>
              </a:p>
              <a:p>
                <a:pPr lvl="2"/>
                <a:r>
                  <a:rPr lang="de-DE" dirty="0"/>
                  <a:t>Momentaner Preis von jedem Block: </a:t>
                </a:r>
                <a14:m>
                  <m:oMath xmlns:m="http://schemas.openxmlformats.org/officeDocument/2006/math">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𝑘</m:t>
                        </m:r>
                      </m:num>
                      <m:den>
                        <m:r>
                          <a:rPr lang="de-DE" b="0" i="1" smtClean="0">
                            <a:latin typeface="Cambria Math" panose="02040503050406030204" pitchFamily="18" charset="0"/>
                          </a:rPr>
                          <m:t>2</m:t>
                        </m:r>
                      </m:den>
                    </m:f>
                  </m:oMath>
                </a14:m>
                <a:endParaRPr lang="de-DE" b="0" dirty="0"/>
              </a:p>
              <a:p>
                <a:pPr lvl="2"/>
                <a:r>
                  <a:rPr lang="de-DE" dirty="0"/>
                  <a:t>Seismologe bietet Ergebnisse einer Untersuchung von </a:t>
                </a:r>
                <a14:m>
                  <m:oMath xmlns:m="http://schemas.openxmlformats.org/officeDocument/2006/math">
                    <m:r>
                      <a:rPr lang="de-DE" i="1" smtClean="0">
                        <a:latin typeface="Cambria Math" panose="02040503050406030204" pitchFamily="18" charset="0"/>
                      </a:rPr>
                      <m:t>𝐴</m:t>
                    </m:r>
                  </m:oMath>
                </a14:m>
                <a:r>
                  <a:rPr lang="de-DE" dirty="0"/>
                  <a:t> an (Information) ➝ Ordentlicher Preis dafür?</a:t>
                </a:r>
              </a:p>
              <a:p>
                <a:pPr lvl="2"/>
                <a:r>
                  <a:rPr lang="de-DE" dirty="0"/>
                  <a:t>Lösung: Berechne erwarteten Informationswert</a:t>
                </a:r>
              </a:p>
              <a:p>
                <a:pPr lvl="3"/>
                <a:r>
                  <a:rPr lang="de-DE" dirty="0"/>
                  <a:t>= erwarteter Wert der besten Aktion gegeben die Information</a:t>
                </a:r>
                <a:br>
                  <a:rPr lang="de-DE" dirty="0"/>
                </a:br>
                <a:r>
                  <a:rPr lang="de-DE" dirty="0"/>
                  <a:t>minus erwarteter Wert der besten Aktion ohne Information</a:t>
                </a:r>
              </a:p>
              <a:p>
                <a:pPr lvl="3"/>
                <a:r>
                  <a:rPr lang="de-DE" dirty="0"/>
                  <a:t>Untersuchung sagt „Öl in A“ oder „kein Öl in A“, Wahrscheinlichkeit je </a:t>
                </a:r>
                <a14:m>
                  <m:oMath xmlns:m="http://schemas.openxmlformats.org/officeDocument/2006/math">
                    <m:r>
                      <a:rPr lang="de-DE" i="1" smtClean="0">
                        <a:latin typeface="Cambria Math" panose="02040503050406030204" pitchFamily="18" charset="0"/>
                      </a:rPr>
                      <m:t>0.5</m:t>
                    </m:r>
                  </m:oMath>
                </a14:m>
                <a:r>
                  <a:rPr lang="de-DE" dirty="0"/>
                  <a:t> (gegeben)</a:t>
                </a:r>
                <a:br>
                  <a:rPr lang="de-DE" dirty="0"/>
                </a:br>
                <a:r>
                  <a:rPr lang="de-DE" dirty="0"/>
                  <a:t> </a:t>
                </a:r>
                <a14:m>
                  <m:oMath xmlns:m="http://schemas.openxmlformats.org/officeDocument/2006/math">
                    <m:r>
                      <a:rPr lang="de-DE" b="0" i="1" smtClean="0">
                        <a:latin typeface="Cambria Math" panose="02040503050406030204" pitchFamily="18" charset="0"/>
                      </a:rPr>
                      <m:t>=[0.5</m:t>
                    </m:r>
                    <m:r>
                      <a:rPr lang="de-DE" b="0" i="1"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Wert</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von</m:t>
                    </m:r>
                    <m:r>
                      <m:rPr>
                        <m:nor/>
                      </m:rPr>
                      <a:rPr lang="de-DE" b="0" i="0"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kaufe</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m:t>
                    </m:r>
                    <m:r>
                      <a:rPr lang="de-DE" b="0" i="1" smtClean="0">
                        <a:latin typeface="Cambria Math" panose="02040503050406030204" pitchFamily="18" charset="0"/>
                      </a:rPr>
                      <m:t>“</m:t>
                    </m:r>
                    <m:r>
                      <m:rPr>
                        <m:nor/>
                      </m:rPr>
                      <a:rPr lang="de-DE" b="0" i="0" smtClean="0"/>
                      <m:t> </m:t>
                    </m:r>
                    <m:r>
                      <m:rPr>
                        <m:nor/>
                      </m:rPr>
                      <a:rPr lang="de-DE" b="0" i="0" smtClean="0">
                        <a:latin typeface="Cambria Math" panose="02040503050406030204" pitchFamily="18" charset="0"/>
                        <a:ea typeface="Cambria Math" panose="02040503050406030204" pitchFamily="18" charset="0"/>
                      </a:rPr>
                      <m:t>gegeben</m:t>
                    </m:r>
                    <m:r>
                      <m:rPr>
                        <m:nor/>
                      </m:rPr>
                      <a:rPr lang="de-DE" b="0" i="0"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Ö</m:t>
                    </m:r>
                    <m:r>
                      <m:rPr>
                        <m:nor/>
                      </m:rPr>
                      <a:rPr lang="de-DE" b="0" i="0" smtClean="0">
                        <a:latin typeface="Cambria Math" panose="02040503050406030204" pitchFamily="18" charset="0"/>
                        <a:ea typeface="Cambria Math" panose="02040503050406030204" pitchFamily="18" charset="0"/>
                      </a:rPr>
                      <m:t>l</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in</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m:t>
                    </m:r>
                    <m:r>
                      <a:rPr lang="de-DE" b="0" i="1" smtClean="0">
                        <a:latin typeface="Cambria Math" panose="02040503050406030204" pitchFamily="18" charset="0"/>
                      </a:rPr>
                      <m:t>“</m:t>
                    </m:r>
                  </m:oMath>
                </a14:m>
                <a:br>
                  <a:rPr lang="de-DE" dirty="0"/>
                </a:br>
                <a14:m>
                  <m:oMath xmlns:m="http://schemas.openxmlformats.org/officeDocument/2006/math">
                    <m:r>
                      <a:rPr lang="de-DE" b="0" i="0" smtClean="0">
                        <a:latin typeface="Cambria Math" panose="02040503050406030204" pitchFamily="18" charset="0"/>
                      </a:rPr>
                      <m:t>           </m:t>
                    </m:r>
                    <m:r>
                      <a:rPr lang="de-DE" b="0" i="1" smtClean="0">
                        <a:latin typeface="Cambria Math" panose="02040503050406030204" pitchFamily="18" charset="0"/>
                      </a:rPr>
                      <m:t>+ </m:t>
                    </m:r>
                    <m:r>
                      <a:rPr lang="de-DE" i="1" smtClean="0">
                        <a:latin typeface="Cambria Math" panose="02040503050406030204" pitchFamily="18" charset="0"/>
                      </a:rPr>
                      <m:t>0.5</m:t>
                    </m:r>
                    <m:r>
                      <a:rPr lang="de-DE" i="1"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Wert</m:t>
                    </m:r>
                    <m:r>
                      <m:rPr>
                        <m:nor/>
                      </m:rPr>
                      <a:rPr lang="de-DE"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von</m:t>
                    </m:r>
                    <m:r>
                      <m:rPr>
                        <m:nor/>
                      </m:rPr>
                      <a:rPr lang="de-DE">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kaufe</m:t>
                    </m:r>
                    <m:r>
                      <m:rPr>
                        <m:nor/>
                      </m:rPr>
                      <a:rPr lang="de-DE"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B</m:t>
                    </m:r>
                    <m:r>
                      <a:rPr lang="de-DE" b="0" i="1" smtClean="0">
                        <a:latin typeface="Cambria Math" panose="02040503050406030204" pitchFamily="18" charset="0"/>
                      </a:rPr>
                      <m:t>“</m:t>
                    </m:r>
                    <m:r>
                      <m:rPr>
                        <m:nor/>
                      </m:rPr>
                      <a:rPr lang="de-DE"/>
                      <m:t> </m:t>
                    </m:r>
                    <m:r>
                      <m:rPr>
                        <m:nor/>
                      </m:rPr>
                      <a:rPr lang="de-DE" smtClean="0">
                        <a:latin typeface="Cambria Math" panose="02040503050406030204" pitchFamily="18" charset="0"/>
                        <a:ea typeface="Cambria Math" panose="02040503050406030204" pitchFamily="18" charset="0"/>
                      </a:rPr>
                      <m:t>g</m:t>
                    </m:r>
                    <m:r>
                      <m:rPr>
                        <m:nor/>
                      </m:rPr>
                      <a:rPr lang="de-DE" b="0" i="0" smtClean="0">
                        <a:latin typeface="Cambria Math" panose="02040503050406030204" pitchFamily="18" charset="0"/>
                        <a:ea typeface="Cambria Math" panose="02040503050406030204" pitchFamily="18" charset="0"/>
                      </a:rPr>
                      <m:t>egeb</m:t>
                    </m:r>
                    <m:r>
                      <m:rPr>
                        <m:nor/>
                      </m:rPr>
                      <a:rPr lang="de-DE" smtClean="0">
                        <a:latin typeface="Cambria Math" panose="02040503050406030204" pitchFamily="18" charset="0"/>
                        <a:ea typeface="Cambria Math" panose="02040503050406030204" pitchFamily="18" charset="0"/>
                      </a:rPr>
                      <m:t>en</m:t>
                    </m:r>
                    <m:r>
                      <m:rPr>
                        <m:nor/>
                      </m:rPr>
                      <a:rPr lang="de-DE">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kein</m:t>
                    </m:r>
                    <m:r>
                      <m:rPr>
                        <m:nor/>
                      </m:rPr>
                      <a:rPr lang="de-DE" b="0" i="0" smtClean="0">
                        <a:latin typeface="Cambria Math" panose="02040503050406030204" pitchFamily="18" charset="0"/>
                        <a:ea typeface="Cambria Math" panose="02040503050406030204" pitchFamily="18" charset="0"/>
                      </a:rPr>
                      <m:t> Ö</m:t>
                    </m:r>
                    <m:r>
                      <m:rPr>
                        <m:nor/>
                      </m:rPr>
                      <a:rPr lang="de-DE" smtClean="0">
                        <a:latin typeface="Cambria Math" panose="02040503050406030204" pitchFamily="18" charset="0"/>
                        <a:ea typeface="Cambria Math" panose="02040503050406030204" pitchFamily="18" charset="0"/>
                      </a:rPr>
                      <m:t>l</m:t>
                    </m:r>
                    <m:r>
                      <m:rPr>
                        <m:nor/>
                      </m:rPr>
                      <a:rPr lang="de-DE" smtClean="0">
                        <a:latin typeface="Cambria Math" panose="02040503050406030204" pitchFamily="18" charset="0"/>
                        <a:ea typeface="Cambria Math" panose="02040503050406030204" pitchFamily="18" charset="0"/>
                      </a:rPr>
                      <m:t> </m:t>
                    </m:r>
                    <m:r>
                      <m:rPr>
                        <m:nor/>
                      </m:rPr>
                      <a:rPr lang="de-DE" smtClean="0">
                        <a:latin typeface="Cambria Math" panose="02040503050406030204" pitchFamily="18" charset="0"/>
                        <a:ea typeface="Cambria Math" panose="02040503050406030204" pitchFamily="18" charset="0"/>
                      </a:rPr>
                      <m:t>in</m:t>
                    </m:r>
                    <m:r>
                      <m:rPr>
                        <m:nor/>
                      </m:rPr>
                      <a:rPr lang="de-DE" smtClean="0">
                        <a:latin typeface="Cambria Math" panose="02040503050406030204" pitchFamily="18" charset="0"/>
                        <a:ea typeface="Cambria Math" panose="02040503050406030204" pitchFamily="18" charset="0"/>
                      </a:rPr>
                      <m:t> </m:t>
                    </m:r>
                    <m:r>
                      <m:rPr>
                        <m:nor/>
                      </m:rPr>
                      <a:rPr lang="de-DE" smtClean="0">
                        <a:latin typeface="Cambria Math" panose="02040503050406030204" pitchFamily="18" charset="0"/>
                        <a:ea typeface="Cambria Math" panose="02040503050406030204" pitchFamily="18" charset="0"/>
                      </a:rPr>
                      <m:t>A</m:t>
                    </m:r>
                    <m:r>
                      <a:rPr lang="de-DE" b="0" i="1" smtClean="0">
                        <a:latin typeface="Cambria Math" panose="02040503050406030204" pitchFamily="18" charset="0"/>
                      </a:rPr>
                      <m:t>“] −0</m:t>
                    </m:r>
                  </m:oMath>
                </a14:m>
                <a:br>
                  <a:rPr lang="de-DE" b="0" dirty="0"/>
                </a:br>
                <a:r>
                  <a:rPr lang="de-DE" b="0" dirty="0"/>
                  <a:t> </a:t>
                </a:r>
                <a14:m>
                  <m:oMath xmlns:m="http://schemas.openxmlformats.org/officeDocument/2006/math">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0.5</m:t>
                        </m:r>
                        <m:r>
                          <a:rPr lang="de-DE" i="1" smtClean="0">
                            <a:latin typeface="Cambria Math" panose="02040503050406030204" pitchFamily="18" charset="0"/>
                            <a:ea typeface="Cambria Math" panose="02040503050406030204" pitchFamily="18" charset="0"/>
                          </a:rPr>
                          <m:t>∙</m:t>
                        </m:r>
                        <m:f>
                          <m:fPr>
                            <m:type m:val="skw"/>
                            <m:ctrlPr>
                              <a:rPr lang="de-DE" i="1" smtClean="0">
                                <a:latin typeface="Cambria Math" panose="02040503050406030204" pitchFamily="18" charset="0"/>
                              </a:rPr>
                            </m:ctrlPr>
                          </m:fPr>
                          <m:num>
                            <m:r>
                              <a:rPr lang="de-DE" i="1" smtClean="0">
                                <a:latin typeface="Cambria Math" panose="02040503050406030204" pitchFamily="18" charset="0"/>
                              </a:rPr>
                              <m:t>𝑘</m:t>
                            </m:r>
                          </m:num>
                          <m:den>
                            <m:r>
                              <a:rPr lang="de-DE" i="1" smtClean="0">
                                <a:latin typeface="Cambria Math" panose="02040503050406030204" pitchFamily="18" charset="0"/>
                              </a:rPr>
                              <m:t>2</m:t>
                            </m:r>
                          </m:den>
                        </m:f>
                      </m:e>
                    </m:d>
                    <m:r>
                      <a:rPr lang="de-DE" b="0" i="1" smtClean="0">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0.5</m:t>
                        </m:r>
                        <m:r>
                          <a:rPr lang="de-DE" i="1" smtClean="0">
                            <a:latin typeface="Cambria Math" panose="02040503050406030204" pitchFamily="18" charset="0"/>
                            <a:ea typeface="Cambria Math" panose="02040503050406030204" pitchFamily="18" charset="0"/>
                          </a:rPr>
                          <m:t>∙</m:t>
                        </m:r>
                        <m:f>
                          <m:fPr>
                            <m:type m:val="skw"/>
                            <m:ctrlPr>
                              <a:rPr lang="de-DE" i="1" smtClean="0">
                                <a:latin typeface="Cambria Math" panose="02040503050406030204" pitchFamily="18" charset="0"/>
                              </a:rPr>
                            </m:ctrlPr>
                          </m:fPr>
                          <m:num>
                            <m:r>
                              <a:rPr lang="de-DE" i="1" smtClean="0">
                                <a:latin typeface="Cambria Math" panose="02040503050406030204" pitchFamily="18" charset="0"/>
                              </a:rPr>
                              <m:t>𝑘</m:t>
                            </m:r>
                          </m:num>
                          <m:den>
                            <m:r>
                              <a:rPr lang="de-DE" i="1" smtClean="0">
                                <a:latin typeface="Cambria Math" panose="02040503050406030204" pitchFamily="18" charset="0"/>
                              </a:rPr>
                              <m:t>2</m:t>
                            </m:r>
                          </m:den>
                        </m:f>
                      </m:e>
                    </m:d>
                    <m:r>
                      <a:rPr lang="de-DE" b="0" i="1" smtClean="0">
                        <a:latin typeface="Cambria Math" panose="02040503050406030204" pitchFamily="18" charset="0"/>
                      </a:rPr>
                      <m:t>−0=</m:t>
                    </m:r>
                    <m:f>
                      <m:fPr>
                        <m:type m:val="skw"/>
                        <m:ctrlPr>
                          <a:rPr lang="de-DE" i="1" smtClean="0">
                            <a:latin typeface="Cambria Math" panose="02040503050406030204" pitchFamily="18" charset="0"/>
                          </a:rPr>
                        </m:ctrlPr>
                      </m:fPr>
                      <m:num>
                        <m:r>
                          <a:rPr lang="de-DE" i="1" smtClean="0">
                            <a:latin typeface="Cambria Math" panose="02040503050406030204" pitchFamily="18" charset="0"/>
                          </a:rPr>
                          <m:t>𝑘</m:t>
                        </m:r>
                      </m:num>
                      <m:den>
                        <m:r>
                          <a:rPr lang="de-DE" i="1" smtClean="0">
                            <a:latin typeface="Cambria Math" panose="02040503050406030204" pitchFamily="18" charset="0"/>
                          </a:rPr>
                          <m:t>2</m:t>
                        </m:r>
                      </m:den>
                    </m:f>
                  </m:oMath>
                </a14:m>
                <a:endParaRPr lang="de-DE" b="0" dirty="0"/>
              </a:p>
            </p:txBody>
          </p:sp>
        </mc:Choice>
        <mc:Fallback xmlns="">
          <p:sp>
            <p:nvSpPr>
              <p:cNvPr id="5" name="Content Placeholder 4">
                <a:extLst>
                  <a:ext uri="{FF2B5EF4-FFF2-40B4-BE49-F238E27FC236}">
                    <a16:creationId xmlns:a16="http://schemas.microsoft.com/office/drawing/2014/main" id="{4FBE6F7B-6859-E642-89BC-6B7ACF3518F7}"/>
                  </a:ext>
                </a:extLst>
              </p:cNvPr>
              <p:cNvSpPr>
                <a:spLocks noGrp="1" noRot="1" noChangeAspect="1" noMove="1" noResize="1" noEditPoints="1" noAdjustHandles="1" noChangeArrowheads="1" noChangeShapeType="1" noTextEdit="1"/>
              </p:cNvSpPr>
              <p:nvPr>
                <p:ph idx="1"/>
              </p:nvPr>
            </p:nvSpPr>
            <p:spPr>
              <a:blipFill>
                <a:blip r:embed="rId3"/>
                <a:stretch>
                  <a:fillRect l="-1435" t="-2687" b="-18507"/>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B84120AF-D5B6-9B45-815F-4701F1FA6D71}"/>
              </a:ext>
            </a:extLst>
          </p:cNvPr>
          <p:cNvSpPr>
            <a:spLocks noGrp="1"/>
          </p:cNvSpPr>
          <p:nvPr>
            <p:ph type="sldNum" sz="quarter" idx="4"/>
          </p:nvPr>
        </p:nvSpPr>
        <p:spPr/>
        <p:txBody>
          <a:bodyPr/>
          <a:lstStyle/>
          <a:p>
            <a:fld id="{67C9959E-8E6B-B04C-9955-EA096F41CA7A}" type="slidenum">
              <a:rPr lang="de-DE" smtClean="0"/>
              <a:pPr/>
              <a:t>67</a:t>
            </a:fld>
            <a:endParaRPr lang="de-DE" dirty="0"/>
          </a:p>
        </p:txBody>
      </p:sp>
      <p:sp>
        <p:nvSpPr>
          <p:cNvPr id="3" name="Date Placeholder 2">
            <a:extLst>
              <a:ext uri="{FF2B5EF4-FFF2-40B4-BE49-F238E27FC236}">
                <a16:creationId xmlns:a16="http://schemas.microsoft.com/office/drawing/2014/main" id="{35430133-0902-6346-8751-BE57FF9D3ADB}"/>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EB146BBE-E975-9E42-B17D-3E8BE3D0F9D1}"/>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429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de-DE" dirty="0"/>
              <a:t>Allgemeine Formel</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33706F6-0650-3045-9FDA-535B38D67B20}"/>
                  </a:ext>
                </a:extLst>
              </p:cNvPr>
              <p:cNvSpPr>
                <a:spLocks noGrp="1"/>
              </p:cNvSpPr>
              <p:nvPr>
                <p:ph idx="1"/>
              </p:nvPr>
            </p:nvSpPr>
            <p:spPr/>
            <p:txBody>
              <a:bodyPr>
                <a:normAutofit/>
              </a:bodyPr>
              <a:lstStyle/>
              <a:p>
                <a:r>
                  <a:rPr lang="de-DE" dirty="0"/>
                  <a:t>Aktuelle Evidenz </a:t>
                </a:r>
                <a14:m>
                  <m:oMath xmlns:m="http://schemas.openxmlformats.org/officeDocument/2006/math">
                    <m:r>
                      <a:rPr lang="de-DE" b="1" i="1" smtClean="0">
                        <a:latin typeface="Cambria Math" panose="02040503050406030204" pitchFamily="18" charset="0"/>
                      </a:rPr>
                      <m:t>𝒆</m:t>
                    </m:r>
                  </m:oMath>
                </a14:m>
                <a:r>
                  <a:rPr lang="de-DE" dirty="0"/>
                  <a:t>, aktuelle beste Aktion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𝑑</m:t>
                        </m:r>
                      </m:e>
                      <m:sup>
                        <m:r>
                          <a:rPr lang="de-DE" b="0" i="1" smtClean="0">
                            <a:latin typeface="Cambria Math" panose="02040503050406030204" pitchFamily="18" charset="0"/>
                            <a:ea typeface="Cambria Math" panose="02040503050406030204" pitchFamily="18" charset="0"/>
                          </a:rPr>
                          <m:t>∗</m:t>
                        </m:r>
                      </m:sup>
                    </m:sSup>
                  </m:oMath>
                </a14:m>
                <a:r>
                  <a:rPr lang="de-DE" dirty="0"/>
                  <a:t>, mögliche Ausgänge der Aktion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𝑖</m:t>
                        </m:r>
                      </m:sub>
                    </m:sSub>
                  </m:oMath>
                </a14:m>
                <a:r>
                  <a:rPr lang="de-DE" dirty="0"/>
                  <a:t>, potentielle neue Evidenzvariable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𝑀𝐸𝑈</m:t>
                      </m:r>
                      <m:d>
                        <m:dPr>
                          <m:ctrlPr>
                            <a:rPr lang="de-DE" b="1" i="1" smtClean="0">
                              <a:latin typeface="Cambria Math" panose="02040503050406030204" pitchFamily="18" charset="0"/>
                            </a:rPr>
                          </m:ctrlPr>
                        </m:dPr>
                        <m:e>
                          <m:r>
                            <a:rPr lang="de-DE" b="1" i="1">
                              <a:latin typeface="Cambria Math" panose="02040503050406030204" pitchFamily="18" charset="0"/>
                            </a:rPr>
                            <m:t>𝒆</m:t>
                          </m:r>
                        </m:e>
                      </m:d>
                      <m:r>
                        <a:rPr lang="de-DE" b="0" i="0" smtClean="0">
                          <a:latin typeface="Cambria Math" panose="02040503050406030204" pitchFamily="18" charset="0"/>
                          <a:ea typeface="Cambria Math" panose="02040503050406030204" pitchFamily="18" charset="0"/>
                        </a:rPr>
                        <m:t>=</m:t>
                      </m:r>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max</m:t>
                          </m:r>
                        </m:e>
                        <m:lim>
                          <m:r>
                            <a:rPr lang="de-DE" b="0" i="1" smtClean="0">
                              <a:latin typeface="Cambria Math" panose="02040503050406030204" pitchFamily="18" charset="0"/>
                              <a:ea typeface="Cambria Math" panose="02040503050406030204" pitchFamily="18" charset="0"/>
                            </a:rPr>
                            <m:t>𝑑</m:t>
                          </m:r>
                        </m:lim>
                      </m:limLow>
                      <m:nary>
                        <m:naryPr>
                          <m:chr m:val="∑"/>
                          <m:limLoc m:val="subSup"/>
                          <m:supHide m:val="on"/>
                          <m:ctrlPr>
                            <a:rPr lang="de-DE" b="0" i="1" smtClean="0">
                              <a:latin typeface="Cambria Math" panose="02040503050406030204" pitchFamily="18" charset="0"/>
                              <a:ea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𝑖</m:t>
                          </m:r>
                        </m:sub>
                        <m:sup/>
                        <m:e>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𝑖</m:t>
                                  </m:r>
                                </m:sub>
                              </m:sSub>
                            </m:e>
                            <m:e>
                              <m:r>
                                <a:rPr lang="de-DE" b="1" i="1" smtClean="0">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m:t>
                              </m:r>
                            </m:e>
                          </m:d>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𝑖</m:t>
                                  </m:r>
                                </m:sub>
                              </m:sSub>
                            </m:e>
                          </m:d>
                        </m:e>
                      </m:nary>
                      <m:r>
                        <a:rPr lang="de-DE" b="1"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𝑑</m:t>
                          </m:r>
                        </m:e>
                        <m:sup>
                          <m:r>
                            <a:rPr lang="de-DE" i="1">
                              <a:latin typeface="Cambria Math" panose="02040503050406030204" pitchFamily="18" charset="0"/>
                              <a:ea typeface="Cambria Math" panose="02040503050406030204" pitchFamily="18" charset="0"/>
                            </a:rPr>
                            <m:t>∗</m:t>
                          </m:r>
                        </m:sup>
                      </m:sSup>
                    </m:oMath>
                  </m:oMathPara>
                </a14:m>
                <a:endParaRPr lang="de-DE" dirty="0"/>
              </a:p>
              <a:p>
                <a:r>
                  <a:rPr lang="de-DE" dirty="0"/>
                  <a:t>Nehme an, wir wüssten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𝑒</m:t>
                        </m:r>
                      </m:e>
                      <m:sub>
                        <m:r>
                          <a:rPr lang="de-DE" b="0" i="1" smtClean="0">
                            <a:latin typeface="Cambria Math" panose="02040503050406030204" pitchFamily="18" charset="0"/>
                          </a:rPr>
                          <m:t>𝑗𝑘</m:t>
                        </m:r>
                      </m:sub>
                    </m:sSub>
                  </m:oMath>
                </a14:m>
                <a:r>
                  <a:rPr lang="de-DE" dirty="0"/>
                  <a:t>; dann würden wir </a:t>
                </a:r>
                <a14:m>
                  <m:oMath xmlns:m="http://schemas.openxmlformats.org/officeDocument/2006/math">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𝑑</m:t>
                        </m:r>
                      </m:e>
                      <m:sub>
                        <m:r>
                          <a:rPr lang="de-DE" i="1">
                            <a:latin typeface="Cambria Math" panose="02040503050406030204" pitchFamily="18" charset="0"/>
                            <a:ea typeface="Cambria Math" panose="02040503050406030204" pitchFamily="18" charset="0"/>
                          </a:rPr>
                          <m:t>𝑗𝑘</m:t>
                        </m:r>
                      </m:sub>
                      <m:sup>
                        <m:r>
                          <a:rPr lang="de-DE" b="0" i="1" smtClean="0">
                            <a:latin typeface="Cambria Math" panose="02040503050406030204" pitchFamily="18" charset="0"/>
                            <a:ea typeface="Cambria Math" panose="02040503050406030204" pitchFamily="18" charset="0"/>
                          </a:rPr>
                          <m:t>∗</m:t>
                        </m:r>
                      </m:sup>
                    </m:sSubSup>
                  </m:oMath>
                </a14:m>
                <a:r>
                  <a:rPr lang="de-DE" dirty="0"/>
                  <a:t> wählen, so dass</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𝐸𝑈</m:t>
                      </m:r>
                      <m:d>
                        <m:dPr>
                          <m:ctrlPr>
                            <a:rPr lang="de-DE" b="0" i="1" smtClean="0">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𝑗𝑘</m:t>
                              </m:r>
                            </m:sub>
                          </m:sSub>
                        </m:e>
                      </m:d>
                      <m:r>
                        <a:rPr lang="de-DE">
                          <a:latin typeface="Cambria Math" panose="02040503050406030204" pitchFamily="18" charset="0"/>
                          <a:ea typeface="Cambria Math" panose="02040503050406030204" pitchFamily="18" charset="0"/>
                        </a:rPr>
                        <m:t>=</m:t>
                      </m:r>
                      <m:limLow>
                        <m:limLowPr>
                          <m:ctrlPr>
                            <a:rPr lang="de-DE" i="1">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a:rPr lang="de-DE" b="0" i="0" smtClean="0">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max</m:t>
                          </m:r>
                        </m:e>
                        <m:lim>
                          <m:r>
                            <a:rPr lang="de-DE" b="0" i="1" smtClean="0">
                              <a:latin typeface="Cambria Math" panose="02040503050406030204" pitchFamily="18" charset="0"/>
                              <a:ea typeface="Cambria Math" panose="02040503050406030204" pitchFamily="18" charset="0"/>
                            </a:rPr>
                            <m:t>𝑑</m:t>
                          </m:r>
                        </m:lim>
                      </m:limLow>
                      <m:nary>
                        <m:naryPr>
                          <m:chr m:val="∑"/>
                          <m:limLoc m:val="subSup"/>
                          <m:supHide m:val="on"/>
                          <m:ctrlPr>
                            <a:rPr lang="de-DE" i="1">
                              <a:latin typeface="Cambria Math" panose="02040503050406030204" pitchFamily="18" charset="0"/>
                              <a:ea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𝑖</m:t>
                          </m:r>
                        </m:sub>
                        <m:sup/>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𝑖</m:t>
                                  </m:r>
                                </m:sub>
                              </m:sSub>
                            </m:e>
                            <m:e>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𝑗</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𝑒</m:t>
                                  </m:r>
                                </m:e>
                                <m:sub>
                                  <m:r>
                                    <a:rPr lang="de-DE" i="1">
                                      <a:latin typeface="Cambria Math" panose="02040503050406030204" pitchFamily="18" charset="0"/>
                                      <a:ea typeface="Cambria Math" panose="02040503050406030204" pitchFamily="18" charset="0"/>
                                    </a:rPr>
                                    <m:t>𝑗𝑘</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m:t>
                              </m:r>
                            </m:e>
                          </m:d>
                          <m:r>
                            <a:rPr lang="de-DE" i="1">
                              <a:latin typeface="Cambria Math" panose="02040503050406030204" pitchFamily="18" charset="0"/>
                              <a:ea typeface="Cambria Math" panose="02040503050406030204" pitchFamily="18" charset="0"/>
                            </a:rPr>
                            <m:t>𝑈</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𝑖</m:t>
                                  </m:r>
                                </m:sub>
                              </m:sSub>
                            </m:e>
                          </m:d>
                        </m:e>
                      </m:nary>
                      <m:r>
                        <a:rPr lang="de-DE" b="0" i="1" smtClean="0">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𝑑</m:t>
                          </m:r>
                        </m:e>
                        <m:sub>
                          <m:r>
                            <a:rPr lang="de-DE" i="1">
                              <a:latin typeface="Cambria Math" panose="02040503050406030204" pitchFamily="18" charset="0"/>
                              <a:ea typeface="Cambria Math" panose="02040503050406030204" pitchFamily="18" charset="0"/>
                            </a:rPr>
                            <m:t>𝑗𝑘</m:t>
                          </m:r>
                        </m:sub>
                        <m:sup>
                          <m:r>
                            <a:rPr lang="de-DE" i="1">
                              <a:latin typeface="Cambria Math" panose="02040503050406030204" pitchFamily="18" charset="0"/>
                              <a:ea typeface="Cambria Math" panose="02040503050406030204" pitchFamily="18" charset="0"/>
                            </a:rPr>
                            <m:t>∗</m:t>
                          </m:r>
                        </m:sup>
                      </m:sSubSup>
                    </m:oMath>
                  </m:oMathPara>
                </a14:m>
                <a:endParaRPr lang="de-DE" dirty="0"/>
              </a:p>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r>
                  <a:rPr lang="de-DE" dirty="0"/>
                  <a:t> ist eine Zufallsvariable, deren Belegung momentan nicht bekannt ist</a:t>
                </a:r>
                <a:br>
                  <a:rPr lang="de-DE" dirty="0"/>
                </a:br>
                <a:r>
                  <a:rPr lang="de-DE" dirty="0"/>
                  <a:t>➝ erwarteten Gewinn über alle möglichen Werte berechnen:</a:t>
                </a:r>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𝑉𝑃𝐼</m:t>
                          </m:r>
                        </m:e>
                        <m:sub>
                          <m:r>
                            <a:rPr lang="de-DE" b="1" i="1" smtClean="0">
                              <a:latin typeface="Cambria Math" panose="02040503050406030204" pitchFamily="18" charset="0"/>
                            </a:rPr>
                            <m:t>𝒆</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r>
                        <a:rPr lang="de-DE" b="0" i="1" smtClean="0">
                          <a:latin typeface="Cambria Math" panose="02040503050406030204" pitchFamily="18" charset="0"/>
                        </a:rPr>
                        <m:t>=</m:t>
                      </m:r>
                      <m:d>
                        <m:dPr>
                          <m:ctrlPr>
                            <a:rPr lang="de-DE" b="0" i="1" smtClean="0">
                              <a:latin typeface="Cambria Math" panose="02040503050406030204" pitchFamily="18" charset="0"/>
                            </a:rPr>
                          </m:ctrlPr>
                        </m:dPr>
                        <m:e>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𝑘</m:t>
                              </m:r>
                            </m:sub>
                            <m:sup/>
                            <m:e>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𝑒</m:t>
                                      </m:r>
                                    </m:e>
                                    <m:sub>
                                      <m:r>
                                        <a:rPr lang="de-DE" b="0" i="1" smtClean="0">
                                          <a:latin typeface="Cambria Math" panose="02040503050406030204" pitchFamily="18" charset="0"/>
                                        </a:rPr>
                                        <m:t>𝑗𝑘</m:t>
                                      </m:r>
                                    </m:sub>
                                  </m:sSub>
                                </m:e>
                                <m:e>
                                  <m:r>
                                    <a:rPr lang="de-DE" b="1" i="1" smtClean="0">
                                      <a:latin typeface="Cambria Math" panose="02040503050406030204" pitchFamily="18" charset="0"/>
                                    </a:rPr>
                                    <m:t>𝒆</m:t>
                                  </m:r>
                                </m:e>
                              </m:d>
                            </m:e>
                          </m:nary>
                          <m:r>
                            <a:rPr lang="de-DE" b="0" i="1" smtClean="0">
                              <a:latin typeface="Cambria Math" panose="02040503050406030204" pitchFamily="18" charset="0"/>
                            </a:rPr>
                            <m:t>𝑒𝑢</m:t>
                          </m:r>
                          <m:d>
                            <m:dPr>
                              <m:ctrlPr>
                                <a:rPr lang="de-DE" b="0" i="1" smtClean="0">
                                  <a:latin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𝑑</m:t>
                                  </m:r>
                                </m:e>
                                <m:sub>
                                  <m:r>
                                    <a:rPr lang="de-DE" i="1">
                                      <a:latin typeface="Cambria Math" panose="02040503050406030204" pitchFamily="18" charset="0"/>
                                      <a:ea typeface="Cambria Math" panose="02040503050406030204" pitchFamily="18" charset="0"/>
                                    </a:rPr>
                                    <m:t>𝑗𝑘</m:t>
                                  </m:r>
                                </m:sub>
                                <m:sup>
                                  <m:r>
                                    <a:rPr lang="de-DE" i="1">
                                      <a:latin typeface="Cambria Math" panose="02040503050406030204" pitchFamily="18" charset="0"/>
                                      <a:ea typeface="Cambria Math" panose="02040503050406030204" pitchFamily="18" charset="0"/>
                                    </a:rPr>
                                    <m:t>∗</m:t>
                                  </m:r>
                                </m:sup>
                              </m:sSubSup>
                            </m:e>
                            <m:e>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𝑗𝑘</m:t>
                                  </m:r>
                                </m:sub>
                              </m:sSub>
                            </m:e>
                          </m:d>
                        </m:e>
                      </m:d>
                      <m:r>
                        <a:rPr lang="de-DE" b="0" i="1" smtClean="0">
                          <a:latin typeface="Cambria Math" panose="02040503050406030204" pitchFamily="18" charset="0"/>
                        </a:rPr>
                        <m:t>−</m:t>
                      </m:r>
                      <m:r>
                        <a:rPr lang="de-DE" b="0" i="1" smtClean="0">
                          <a:latin typeface="Cambria Math" panose="02040503050406030204" pitchFamily="18" charset="0"/>
                        </a:rPr>
                        <m:t>𝑒𝑢</m:t>
                      </m:r>
                      <m:d>
                        <m:dPr>
                          <m:ctrlPr>
                            <a:rPr lang="de-DE" b="0" i="1" smtClean="0">
                              <a:latin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𝑑</m:t>
                              </m:r>
                            </m:e>
                            <m:sup>
                              <m:r>
                                <a:rPr lang="de-DE" i="1">
                                  <a:latin typeface="Cambria Math" panose="02040503050406030204" pitchFamily="18" charset="0"/>
                                  <a:ea typeface="Cambria Math" panose="02040503050406030204" pitchFamily="18" charset="0"/>
                                </a:rPr>
                                <m:t>∗</m:t>
                              </m:r>
                            </m:sup>
                          </m:sSup>
                        </m:e>
                        <m:e>
                          <m:r>
                            <a:rPr lang="de-DE" b="1" i="1" smtClean="0">
                              <a:latin typeface="Cambria Math" panose="02040503050406030204" pitchFamily="18" charset="0"/>
                            </a:rPr>
                            <m:t>𝒆</m:t>
                          </m:r>
                        </m:e>
                      </m:d>
                    </m:oMath>
                  </m:oMathPara>
                </a14:m>
                <a:endParaRPr lang="de-DE" dirty="0"/>
              </a:p>
              <a:p>
                <a:pPr lvl="1"/>
                <a:r>
                  <a:rPr lang="de-DE" dirty="0">
                    <a:solidFill>
                      <a:schemeClr val="accent1"/>
                    </a:solidFill>
                  </a:rPr>
                  <a:t>Wert perfekter Information (</a:t>
                </a:r>
                <a:r>
                  <a:rPr lang="de-DE" i="1" dirty="0">
                    <a:solidFill>
                      <a:schemeClr val="accent1"/>
                    </a:solidFill>
                  </a:rPr>
                  <a:t>value of perfect information</a:t>
                </a:r>
                <a:r>
                  <a:rPr lang="de-DE" dirty="0">
                    <a:solidFill>
                      <a:schemeClr val="accent1"/>
                    </a:solidFill>
                  </a:rPr>
                  <a:t>, VPI) </a:t>
                </a:r>
              </a:p>
            </p:txBody>
          </p:sp>
        </mc:Choice>
        <mc:Fallback xmlns="">
          <p:sp>
            <p:nvSpPr>
              <p:cNvPr id="6" name="Content Placeholder 5">
                <a:extLst>
                  <a:ext uri="{FF2B5EF4-FFF2-40B4-BE49-F238E27FC236}">
                    <a16:creationId xmlns:a16="http://schemas.microsoft.com/office/drawing/2014/main" id="{333706F6-0650-3045-9FDA-535B38D67B20}"/>
                  </a:ext>
                </a:extLst>
              </p:cNvPr>
              <p:cNvSpPr>
                <a:spLocks noGrp="1" noRot="1" noChangeAspect="1" noMove="1" noResize="1" noEditPoints="1" noAdjustHandles="1" noChangeArrowheads="1" noChangeShapeType="1" noTextEdit="1"/>
              </p:cNvSpPr>
              <p:nvPr>
                <p:ph idx="1"/>
              </p:nvPr>
            </p:nvSpPr>
            <p:spPr>
              <a:blipFill>
                <a:blip r:embed="rId3"/>
                <a:stretch>
                  <a:fillRect l="-1435" t="-18507" r="-993" b="-36418"/>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510CC58C-76AB-4F4B-9F3E-0A995817C19E}"/>
              </a:ext>
            </a:extLst>
          </p:cNvPr>
          <p:cNvSpPr>
            <a:spLocks noGrp="1"/>
          </p:cNvSpPr>
          <p:nvPr>
            <p:ph type="sldNum" sz="quarter" idx="4"/>
          </p:nvPr>
        </p:nvSpPr>
        <p:spPr/>
        <p:txBody>
          <a:bodyPr/>
          <a:lstStyle/>
          <a:p>
            <a:fld id="{67C9959E-8E6B-B04C-9955-EA096F41CA7A}" type="slidenum">
              <a:rPr lang="de-DE" smtClean="0"/>
              <a:pPr/>
              <a:t>68</a:t>
            </a:fld>
            <a:endParaRPr lang="de-DE" dirty="0"/>
          </a:p>
        </p:txBody>
      </p:sp>
      <p:sp>
        <p:nvSpPr>
          <p:cNvPr id="3" name="Date Placeholder 2">
            <a:extLst>
              <a:ext uri="{FF2B5EF4-FFF2-40B4-BE49-F238E27FC236}">
                <a16:creationId xmlns:a16="http://schemas.microsoft.com/office/drawing/2014/main" id="{A998DB49-81F1-4C4A-8708-AF615585FB0B}"/>
              </a:ext>
            </a:extLst>
          </p:cNvPr>
          <p:cNvSpPr>
            <a:spLocks noGrp="1"/>
          </p:cNvSpPr>
          <p:nvPr>
            <p:ph type="dt" sz="half" idx="2"/>
          </p:nvPr>
        </p:nvSpPr>
        <p:spPr/>
        <p:txBody>
          <a:bodyPr/>
          <a:lstStyle/>
          <a:p>
            <a:r>
              <a:rPr lang="de-DE" dirty="0"/>
              <a:t>Entscheidungstheorie</a:t>
            </a:r>
          </a:p>
        </p:txBody>
      </p:sp>
      <p:sp>
        <p:nvSpPr>
          <p:cNvPr id="4" name="Footer Placeholder 3">
            <a:extLst>
              <a:ext uri="{FF2B5EF4-FFF2-40B4-BE49-F238E27FC236}">
                <a16:creationId xmlns:a16="http://schemas.microsoft.com/office/drawing/2014/main" id="{57E59345-C3A1-874F-AD8E-25869D5DD9F0}"/>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442269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de-DE"/>
              <a:t>Eigenschaften </a:t>
            </a:r>
            <a:r>
              <a:rPr lang="de-DE" dirty="0"/>
              <a:t>von VPI</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9202784-F6BA-9F4B-BA8D-170CC8373246}"/>
                  </a:ext>
                </a:extLst>
              </p:cNvPr>
              <p:cNvSpPr>
                <a:spLocks noGrp="1"/>
              </p:cNvSpPr>
              <p:nvPr>
                <p:ph idx="1"/>
              </p:nvPr>
            </p:nvSpPr>
            <p:spPr/>
            <p:txBody>
              <a:bodyPr>
                <a:normAutofit/>
              </a:bodyPr>
              <a:lstStyle/>
              <a:p>
                <a:r>
                  <a:rPr lang="de-DE">
                    <a:solidFill>
                      <a:schemeClr val="accent1"/>
                    </a:solidFill>
                  </a:rPr>
                  <a:t>Nicht-negativ</a:t>
                </a:r>
                <a:r>
                  <a:rPr lang="de-DE"/>
                  <a:t> – in der Erwartung</a:t>
                </a:r>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≥0</m:t>
                      </m:r>
                    </m:oMath>
                  </m:oMathPara>
                </a14:m>
                <a:endParaRPr lang="de-DE"/>
              </a:p>
              <a:p>
                <a:r>
                  <a:rPr lang="de-DE">
                    <a:solidFill>
                      <a:schemeClr val="accent1"/>
                    </a:solidFill>
                  </a:rPr>
                  <a:t>Nicht-additiv</a:t>
                </a:r>
                <a:r>
                  <a:rPr lang="de-DE"/>
                  <a:t> – überlege z.B.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oMath>
                </a14:m>
                <a:r>
                  <a:rPr lang="de-DE"/>
                  <a:t> zweimal zu beschaffen</a:t>
                </a:r>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𝑉𝑃𝐼</m:t>
                          </m:r>
                        </m:e>
                        <m:sub>
                          <m:r>
                            <a:rPr lang="de-DE" b="1" i="1" smtClean="0">
                              <a:latin typeface="Cambria Math" panose="02040503050406030204" pitchFamily="18" charset="0"/>
                            </a:rPr>
                            <m:t>𝒆</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𝑗</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𝑉𝑃</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𝐼</m:t>
                          </m:r>
                        </m:e>
                        <m:sub>
                          <m:r>
                            <a:rPr lang="de-DE" b="0" i="1" smtClean="0">
                              <a:latin typeface="Cambria Math" panose="02040503050406030204" pitchFamily="18" charset="0"/>
                              <a:ea typeface="Cambria Math" panose="02040503050406030204" pitchFamily="18" charset="0"/>
                            </a:rPr>
                            <m:t>𝐸</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𝑘</m:t>
                              </m:r>
                            </m:sub>
                          </m:sSub>
                        </m:e>
                      </m:d>
                    </m:oMath>
                  </m:oMathPara>
                </a14:m>
                <a:endParaRPr lang="de-DE" b="0">
                  <a:ea typeface="Cambria Math" panose="02040503050406030204" pitchFamily="18" charset="0"/>
                </a:endParaRPr>
              </a:p>
              <a:p>
                <a:r>
                  <a:rPr lang="de-DE">
                    <a:solidFill>
                      <a:schemeClr val="accent1"/>
                    </a:solidFill>
                  </a:rPr>
                  <a:t>Reihenfolge-unabhängig</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𝑉𝑃𝐼</m:t>
                          </m:r>
                        </m:e>
                        <m:sub>
                          <m:r>
                            <a:rPr lang="de-DE" b="1" i="1">
                              <a:latin typeface="Cambria Math" panose="02040503050406030204" pitchFamily="18" charset="0"/>
                            </a:rPr>
                            <m:t>𝒆</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𝑘</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𝑉𝑃𝐼</m:t>
                          </m:r>
                        </m:e>
                        <m:sub>
                          <m:r>
                            <a:rPr lang="de-DE" b="1" i="1">
                              <a:latin typeface="Cambria Math" panose="02040503050406030204" pitchFamily="18" charset="0"/>
                            </a:rPr>
                            <m:t>𝒆</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𝑉𝑃𝐼</m:t>
                          </m:r>
                        </m:e>
                        <m:sub>
                          <m:r>
                            <a:rPr lang="de-DE" b="1" i="1">
                              <a:latin typeface="Cambria Math" panose="02040503050406030204" pitchFamily="18" charset="0"/>
                            </a:rPr>
                            <m:t>𝒆</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𝑉𝑃𝐼</m:t>
                          </m:r>
                        </m:e>
                        <m:sub>
                          <m:r>
                            <a:rPr lang="de-DE" b="1" i="1">
                              <a:latin typeface="Cambria Math" panose="02040503050406030204" pitchFamily="18" charset="0"/>
                            </a:rPr>
                            <m:t>𝒆</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𝑘</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𝑉𝑃𝐼</m:t>
                          </m:r>
                        </m:e>
                        <m:sub>
                          <m:r>
                            <a:rPr lang="de-DE" b="1" i="1">
                              <a:latin typeface="Cambria Math" panose="02040503050406030204" pitchFamily="18" charset="0"/>
                            </a:rPr>
                            <m:t>𝒆</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b="0" i="1" smtClean="0">
                                  <a:latin typeface="Cambria Math" panose="02040503050406030204" pitchFamily="18" charset="0"/>
                                </a:rPr>
                                <m:t>𝑘</m:t>
                              </m:r>
                            </m:sub>
                          </m:sSub>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𝑗</m:t>
                              </m:r>
                            </m:sub>
                          </m:sSub>
                        </m:e>
                      </m:d>
                    </m:oMath>
                  </m:oMathPara>
                </a14:m>
                <a:endParaRPr lang="de-DE" b="0"/>
              </a:p>
              <a:p>
                <a:endParaRPr lang="de-DE"/>
              </a:p>
              <a:p>
                <a:r>
                  <a:rPr lang="de-DE"/>
                  <a:t>Bemerkung: Wenn mehr als ein Evidenzbestandteil gesammelt werden kann, ist die Maximierung von VPI pro Bestandteil nicht immer optimal</a:t>
                </a:r>
              </a:p>
              <a:p>
                <a:pPr lvl="1"/>
                <a:r>
                  <a:rPr lang="de-DE"/>
                  <a:t>Kurzsichtiges / gieriges Vorgehen</a:t>
                </a:r>
              </a:p>
              <a:p>
                <a:pPr marL="538163" indent="-346075">
                  <a:buFont typeface="Zapf Dingbats"/>
                  <a:buChar char="➝"/>
                </a:pPr>
                <a:r>
                  <a:rPr lang="de-DE"/>
                  <a:t>Evidenz sammeln wird zum sequentiellen Entscheidungsproblem</a:t>
                </a:r>
              </a:p>
            </p:txBody>
          </p:sp>
        </mc:Choice>
        <mc:Fallback xmlns="">
          <p:sp>
            <p:nvSpPr>
              <p:cNvPr id="6" name="Content Placeholder 5">
                <a:extLst>
                  <a:ext uri="{FF2B5EF4-FFF2-40B4-BE49-F238E27FC236}">
                    <a16:creationId xmlns:a16="http://schemas.microsoft.com/office/drawing/2014/main" id="{09202784-F6BA-9F4B-BA8D-170CC8373246}"/>
                  </a:ext>
                </a:extLst>
              </p:cNvPr>
              <p:cNvSpPr>
                <a:spLocks noGrp="1" noRot="1" noChangeAspect="1" noMove="1" noResize="1" noEditPoints="1" noAdjustHandles="1" noChangeArrowheads="1" noChangeShapeType="1" noTextEdit="1"/>
              </p:cNvSpPr>
              <p:nvPr>
                <p:ph idx="1"/>
              </p:nvPr>
            </p:nvSpPr>
            <p:spPr>
              <a:blipFill>
                <a:blip r:embed="rId3"/>
                <a:stretch>
                  <a:fillRect l="-1435" t="-2687" b="-3582"/>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1B235CC5-585B-AA42-A7C3-3B7BBA2CB4C9}"/>
              </a:ext>
            </a:extLst>
          </p:cNvPr>
          <p:cNvSpPr>
            <a:spLocks noGrp="1"/>
          </p:cNvSpPr>
          <p:nvPr>
            <p:ph type="sldNum" sz="quarter" idx="4"/>
          </p:nvPr>
        </p:nvSpPr>
        <p:spPr/>
        <p:txBody>
          <a:bodyPr/>
          <a:lstStyle/>
          <a:p>
            <a:fld id="{67C9959E-8E6B-B04C-9955-EA096F41CA7A}" type="slidenum">
              <a:rPr lang="de-DE" smtClean="0"/>
              <a:pPr/>
              <a:t>69</a:t>
            </a:fld>
            <a:endParaRPr lang="de-DE"/>
          </a:p>
        </p:txBody>
      </p:sp>
      <p:sp>
        <p:nvSpPr>
          <p:cNvPr id="3" name="Date Placeholder 2">
            <a:extLst>
              <a:ext uri="{FF2B5EF4-FFF2-40B4-BE49-F238E27FC236}">
                <a16:creationId xmlns:a16="http://schemas.microsoft.com/office/drawing/2014/main" id="{9467CAA9-DFCA-9442-84C8-590A10FE5039}"/>
              </a:ext>
            </a:extLst>
          </p:cNvPr>
          <p:cNvSpPr>
            <a:spLocks noGrp="1"/>
          </p:cNvSpPr>
          <p:nvPr>
            <p:ph type="dt" sz="half" idx="2"/>
          </p:nvPr>
        </p:nvSpPr>
        <p:spPr/>
        <p:txBody>
          <a:bodyPr/>
          <a:lstStyle/>
          <a:p>
            <a:r>
              <a:rPr lang="de-DE"/>
              <a:t>Entscheidungstheorie</a:t>
            </a:r>
          </a:p>
        </p:txBody>
      </p:sp>
      <p:sp>
        <p:nvSpPr>
          <p:cNvPr id="4" name="Footer Placeholder 3">
            <a:extLst>
              <a:ext uri="{FF2B5EF4-FFF2-40B4-BE49-F238E27FC236}">
                <a16:creationId xmlns:a16="http://schemas.microsoft.com/office/drawing/2014/main" id="{2D93655E-BF46-C54B-9F98-FA78625F3F9E}"/>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2263030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de-DE" dirty="0"/>
              <a:t>Rahmen</a:t>
            </a:r>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idx="1"/>
          </p:nvPr>
        </p:nvSpPr>
        <p:spPr/>
        <p:txBody>
          <a:bodyPr>
            <a:normAutofit fontScale="92500" lnSpcReduction="10000"/>
          </a:bodyPr>
          <a:lstStyle/>
          <a:p>
            <a:r>
              <a:rPr lang="de-DE" dirty="0"/>
              <a:t>Agent kann Aktionen in einer Umgebung ausführen</a:t>
            </a:r>
          </a:p>
          <a:p>
            <a:pPr lvl="1"/>
            <a:r>
              <a:rPr lang="de-DE" dirty="0"/>
              <a:t>Umgebung</a:t>
            </a:r>
          </a:p>
          <a:p>
            <a:pPr lvl="2"/>
            <a:r>
              <a:rPr lang="de-DE" dirty="0"/>
              <a:t>Anfangs episodisch, später sequentiell</a:t>
            </a:r>
          </a:p>
          <a:p>
            <a:pPr lvl="2"/>
            <a:r>
              <a:rPr lang="de-DE" dirty="0"/>
              <a:t>Nicht-deterministisch</a:t>
            </a:r>
          </a:p>
          <a:p>
            <a:pPr lvl="3"/>
            <a:r>
              <a:rPr lang="de-DE" dirty="0"/>
              <a:t>Ausgang von Aktionen nicht eindeutig</a:t>
            </a:r>
          </a:p>
          <a:p>
            <a:pPr lvl="3"/>
            <a:r>
              <a:rPr lang="de-DE" dirty="0"/>
              <a:t>Mit Wahrscheinlichkeiten assoziiert (➝ </a:t>
            </a:r>
            <a:r>
              <a:rPr lang="de-DE" dirty="0">
                <a:solidFill>
                  <a:schemeClr val="accent1"/>
                </a:solidFill>
              </a:rPr>
              <a:t>probabilistisches</a:t>
            </a:r>
            <a:r>
              <a:rPr lang="de-DE" dirty="0"/>
              <a:t> Modell)</a:t>
            </a:r>
          </a:p>
          <a:p>
            <a:pPr lvl="2"/>
            <a:r>
              <a:rPr lang="de-DE" dirty="0"/>
              <a:t>Partiell beobachtbar</a:t>
            </a:r>
          </a:p>
          <a:p>
            <a:pPr lvl="3"/>
            <a:r>
              <a:rPr lang="de-DE" dirty="0"/>
              <a:t>Latente, i.e., nicht beobachtbare, Zufallsvariablen</a:t>
            </a:r>
          </a:p>
          <a:p>
            <a:pPr lvl="1"/>
            <a:r>
              <a:rPr lang="de-DE" dirty="0"/>
              <a:t>Agent hat </a:t>
            </a:r>
            <a:r>
              <a:rPr lang="de-DE" dirty="0">
                <a:solidFill>
                  <a:schemeClr val="accent1"/>
                </a:solidFill>
              </a:rPr>
              <a:t>Präferenzen</a:t>
            </a:r>
            <a:r>
              <a:rPr lang="de-DE" dirty="0"/>
              <a:t> über Zustände / Aktionsausgänge</a:t>
            </a:r>
          </a:p>
          <a:p>
            <a:pPr lvl="2"/>
            <a:r>
              <a:rPr lang="de-DE" dirty="0"/>
              <a:t>In einer Nutzenfunktion kodiert ➝ </a:t>
            </a:r>
            <a:r>
              <a:rPr lang="de-DE" dirty="0">
                <a:solidFill>
                  <a:schemeClr val="accent1"/>
                </a:solidFill>
              </a:rPr>
              <a:t>Nutzentheorie</a:t>
            </a:r>
          </a:p>
          <a:p>
            <a:r>
              <a:rPr lang="de-DE" dirty="0"/>
              <a:t>„</a:t>
            </a:r>
            <a:r>
              <a:rPr lang="de-DE" dirty="0">
                <a:solidFill>
                  <a:schemeClr val="accent1"/>
                </a:solidFill>
              </a:rPr>
              <a:t>Entscheidungstheorie </a:t>
            </a:r>
            <a:r>
              <a:rPr lang="de-DE" dirty="0"/>
              <a:t>= Nutzentheorie + Wahrscheinlichkeitstheorie“</a:t>
            </a:r>
          </a:p>
          <a:p>
            <a:pPr lvl="1"/>
            <a:r>
              <a:rPr lang="de-DE" dirty="0"/>
              <a:t>Modelliere Präferenzen mit Nutzenfunktion, die Welt mit probabilistischem Modell</a:t>
            </a:r>
          </a:p>
          <a:p>
            <a:pPr lvl="1"/>
            <a:r>
              <a:rPr lang="de-DE" dirty="0"/>
              <a:t>Finde die Aktion, welche zum maximalen erwarteten Nutzen führt </a:t>
            </a:r>
          </a:p>
          <a:p>
            <a:pPr lvl="2"/>
            <a:r>
              <a:rPr lang="de-DE" dirty="0"/>
              <a:t>Auch Entscheidungsfindung (</a:t>
            </a:r>
            <a:r>
              <a:rPr lang="de-DE" i="1" dirty="0"/>
              <a:t>decision making</a:t>
            </a:r>
            <a:r>
              <a:rPr lang="de-DE" dirty="0"/>
              <a:t>) genannt</a:t>
            </a:r>
          </a:p>
        </p:txBody>
      </p:sp>
      <p:sp>
        <p:nvSpPr>
          <p:cNvPr id="4" name="Slide Number Placeholder 3">
            <a:extLst>
              <a:ext uri="{FF2B5EF4-FFF2-40B4-BE49-F238E27FC236}">
                <a16:creationId xmlns:a16="http://schemas.microsoft.com/office/drawing/2014/main" id="{5B69C069-820A-2F44-881B-0B86ADF48086}"/>
              </a:ext>
            </a:extLst>
          </p:cNvPr>
          <p:cNvSpPr>
            <a:spLocks noGrp="1"/>
          </p:cNvSpPr>
          <p:nvPr>
            <p:ph type="sldNum" sz="quarter" idx="4"/>
          </p:nvPr>
        </p:nvSpPr>
        <p:spPr/>
        <p:txBody>
          <a:bodyPr/>
          <a:lstStyle/>
          <a:p>
            <a:fld id="{67C9959E-8E6B-B04C-9955-EA096F41CA7A}" type="slidenum">
              <a:rPr lang="de-DE" smtClean="0"/>
              <a:t>7</a:t>
            </a:fld>
            <a:endParaRPr lang="de-DE" dirty="0"/>
          </a:p>
        </p:txBody>
      </p:sp>
      <p:sp>
        <p:nvSpPr>
          <p:cNvPr id="5" name="Date Placeholder 4">
            <a:extLst>
              <a:ext uri="{FF2B5EF4-FFF2-40B4-BE49-F238E27FC236}">
                <a16:creationId xmlns:a16="http://schemas.microsoft.com/office/drawing/2014/main" id="{F2D8773D-F9DD-C34F-B69E-9E28D122F910}"/>
              </a:ext>
            </a:extLst>
          </p:cNvPr>
          <p:cNvSpPr>
            <a:spLocks noGrp="1"/>
          </p:cNvSpPr>
          <p:nvPr>
            <p:ph type="dt" sz="half" idx="2"/>
          </p:nvPr>
        </p:nvSpPr>
        <p:spPr/>
        <p:txBody>
          <a:bodyPr/>
          <a:lstStyle/>
          <a:p>
            <a:r>
              <a:rPr lang="en-GB" dirty="0"/>
              <a:t>Entscheidungstheorie</a:t>
            </a:r>
            <a:endParaRPr lang="de-DE" dirty="0"/>
          </a:p>
        </p:txBody>
      </p:sp>
      <p:sp>
        <p:nvSpPr>
          <p:cNvPr id="6" name="Footer Placeholder 5">
            <a:extLst>
              <a:ext uri="{FF2B5EF4-FFF2-40B4-BE49-F238E27FC236}">
                <a16:creationId xmlns:a16="http://schemas.microsoft.com/office/drawing/2014/main" id="{CC18EB8C-1A81-614E-B704-12233DBEDF14}"/>
              </a:ext>
            </a:extLst>
          </p:cNvPr>
          <p:cNvSpPr>
            <a:spLocks noGrp="1"/>
          </p:cNvSpPr>
          <p:nvPr>
            <p:ph type="ftr" sz="quarter" idx="3"/>
          </p:nvPr>
        </p:nvSpPr>
        <p:spPr/>
        <p:txBody>
          <a:bodyPr/>
          <a:lstStyle/>
          <a:p>
            <a:r>
              <a:rPr lang="de-DE" dirty="0"/>
              <a:t>Tanya Braun</a:t>
            </a:r>
          </a:p>
        </p:txBody>
      </p:sp>
      <p:pic>
        <p:nvPicPr>
          <p:cNvPr id="7" name="Picture 37">
            <a:extLst>
              <a:ext uri="{FF2B5EF4-FFF2-40B4-BE49-F238E27FC236}">
                <a16:creationId xmlns:a16="http://schemas.microsoft.com/office/drawing/2014/main" id="{8A1E497E-C451-9640-817B-2DD74FF0AE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58659" y="4575738"/>
            <a:ext cx="1985341" cy="1330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9906387B-0BA1-5D40-8553-C813BB51E7AB}"/>
              </a:ext>
            </a:extLst>
          </p:cNvPr>
          <p:cNvPicPr>
            <a:picLocks noChangeAspect="1"/>
          </p:cNvPicPr>
          <p:nvPr/>
        </p:nvPicPr>
        <p:blipFill rotWithShape="1">
          <a:blip r:embed="rId3">
            <a:extLst>
              <a:ext uri="{28A0092B-C50C-407E-A947-70E740481C1C}">
                <a14:useLocalDpi xmlns:a14="http://schemas.microsoft.com/office/drawing/2010/main" val="0"/>
              </a:ext>
            </a:extLst>
          </a:blip>
          <a:srcRect t="5402" r="5470" b="-106"/>
          <a:stretch/>
        </p:blipFill>
        <p:spPr>
          <a:xfrm>
            <a:off x="9858659" y="1480196"/>
            <a:ext cx="1985341" cy="1323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C5B2C74E-8499-9443-8AE1-856D924B6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8659" y="3081989"/>
            <a:ext cx="1985341" cy="1215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6874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de-DE"/>
              <a:t>Qualitatives Verhalten</a:t>
            </a:r>
          </a:p>
        </p:txBody>
      </p:sp>
      <p:sp>
        <p:nvSpPr>
          <p:cNvPr id="5" name="Content Placeholder 4">
            <a:extLst>
              <a:ext uri="{FF2B5EF4-FFF2-40B4-BE49-F238E27FC236}">
                <a16:creationId xmlns:a16="http://schemas.microsoft.com/office/drawing/2014/main" id="{83D5B48C-136A-6446-A64A-0FFB912C9E7B}"/>
              </a:ext>
            </a:extLst>
          </p:cNvPr>
          <p:cNvSpPr>
            <a:spLocks noGrp="1"/>
          </p:cNvSpPr>
          <p:nvPr>
            <p:ph idx="1"/>
          </p:nvPr>
        </p:nvSpPr>
        <p:spPr/>
        <p:txBody>
          <a:bodyPr>
            <a:normAutofit/>
          </a:bodyPr>
          <a:lstStyle/>
          <a:p>
            <a:pPr marL="514350" indent="-514350">
              <a:buFont typeface="+mj-lt"/>
              <a:buAutoNum type="alphaLcParenR"/>
            </a:pPr>
            <a:endParaRPr lang="de-DE"/>
          </a:p>
          <a:p>
            <a:pPr marL="514350" indent="-514350">
              <a:buFont typeface="+mj-lt"/>
              <a:buAutoNum type="alphaLcPeriod"/>
            </a:pPr>
            <a:endParaRPr lang="de-DE"/>
          </a:p>
          <a:p>
            <a:pPr marL="971550" lvl="1" indent="-514350">
              <a:buFont typeface="+mj-lt"/>
              <a:buAutoNum type="alphaLcParenR"/>
            </a:pPr>
            <a:endParaRPr lang="de-DE"/>
          </a:p>
          <a:p>
            <a:pPr marL="971550" lvl="1" indent="-514350">
              <a:buFont typeface="+mj-lt"/>
              <a:buAutoNum type="alphaLcParenR"/>
            </a:pPr>
            <a:endParaRPr lang="de-DE"/>
          </a:p>
          <a:p>
            <a:pPr marL="971550" lvl="1" indent="-514350">
              <a:buFont typeface="+mj-lt"/>
              <a:buAutoNum type="alphaLcParenR"/>
            </a:pPr>
            <a:endParaRPr lang="de-DE"/>
          </a:p>
          <a:p>
            <a:pPr marL="971550" lvl="1" indent="-514350">
              <a:buFont typeface="+mj-lt"/>
              <a:buAutoNum type="alphaLcParenR"/>
            </a:pPr>
            <a:endParaRPr lang="de-DE"/>
          </a:p>
          <a:p>
            <a:pPr marL="514350" indent="-514350">
              <a:buFont typeface="+mj-lt"/>
              <a:buAutoNum type="alphaLcPeriod"/>
            </a:pPr>
            <a:r>
              <a:rPr lang="de-DE"/>
              <a:t>Wahl ist offensichtlich, Information wenig wert</a:t>
            </a:r>
          </a:p>
          <a:p>
            <a:pPr marL="514350" indent="-514350">
              <a:buFont typeface="+mj-lt"/>
              <a:buAutoNum type="alphaLcPeriod"/>
            </a:pPr>
            <a:r>
              <a:rPr lang="de-DE"/>
              <a:t>Wahl ist nicht offensichtlich, Information viel wert</a:t>
            </a:r>
          </a:p>
          <a:p>
            <a:pPr marL="514350" indent="-514350">
              <a:buFont typeface="+mj-lt"/>
              <a:buAutoNum type="alphaLcPeriod"/>
            </a:pPr>
            <a:r>
              <a:rPr lang="de-DE"/>
              <a:t>Wahl ist nicht offensichtlich, Information wenig wert</a:t>
            </a:r>
          </a:p>
          <a:p>
            <a:r>
              <a:rPr lang="de-DE" i="1"/>
              <a:t>Information hat Wert in dem Umfang, wie es wahrscheinlich ist, dass sie </a:t>
            </a:r>
            <a:r>
              <a:rPr lang="de-DE" i="1">
                <a:solidFill>
                  <a:schemeClr val="accent1"/>
                </a:solidFill>
              </a:rPr>
              <a:t>eine Änderung des Plans</a:t>
            </a:r>
            <a:r>
              <a:rPr lang="de-DE" i="1"/>
              <a:t> auslöst und der neue Plan </a:t>
            </a:r>
            <a:r>
              <a:rPr lang="de-DE" i="1">
                <a:solidFill>
                  <a:schemeClr val="accent1"/>
                </a:solidFill>
              </a:rPr>
              <a:t>signifikant besser </a:t>
            </a:r>
            <a:r>
              <a:rPr lang="de-DE" i="1"/>
              <a:t>als der alte Plan ist</a:t>
            </a:r>
            <a:endParaRPr lang="de-DE"/>
          </a:p>
        </p:txBody>
      </p:sp>
      <p:sp>
        <p:nvSpPr>
          <p:cNvPr id="2" name="Slide Number Placeholder 1">
            <a:extLst>
              <a:ext uri="{FF2B5EF4-FFF2-40B4-BE49-F238E27FC236}">
                <a16:creationId xmlns:a16="http://schemas.microsoft.com/office/drawing/2014/main" id="{234E9B78-902B-3E49-AFCF-FE38DAA1358F}"/>
              </a:ext>
            </a:extLst>
          </p:cNvPr>
          <p:cNvSpPr>
            <a:spLocks noGrp="1"/>
          </p:cNvSpPr>
          <p:nvPr>
            <p:ph type="sldNum" sz="quarter" idx="4"/>
          </p:nvPr>
        </p:nvSpPr>
        <p:spPr/>
        <p:txBody>
          <a:bodyPr/>
          <a:lstStyle/>
          <a:p>
            <a:fld id="{67C9959E-8E6B-B04C-9955-EA096F41CA7A}" type="slidenum">
              <a:rPr lang="de-DE" smtClean="0"/>
              <a:pPr/>
              <a:t>70</a:t>
            </a:fld>
            <a:endParaRPr lang="de-DE"/>
          </a:p>
        </p:txBody>
      </p:sp>
      <p:sp>
        <p:nvSpPr>
          <p:cNvPr id="3" name="Date Placeholder 2">
            <a:extLst>
              <a:ext uri="{FF2B5EF4-FFF2-40B4-BE49-F238E27FC236}">
                <a16:creationId xmlns:a16="http://schemas.microsoft.com/office/drawing/2014/main" id="{E6C4D71C-9748-D644-9E6F-32EE1989D933}"/>
              </a:ext>
            </a:extLst>
          </p:cNvPr>
          <p:cNvSpPr>
            <a:spLocks noGrp="1"/>
          </p:cNvSpPr>
          <p:nvPr>
            <p:ph type="dt" sz="half" idx="2"/>
          </p:nvPr>
        </p:nvSpPr>
        <p:spPr/>
        <p:txBody>
          <a:bodyPr/>
          <a:lstStyle/>
          <a:p>
            <a:r>
              <a:rPr lang="de-DE"/>
              <a:t>Entscheidungstheorie</a:t>
            </a:r>
          </a:p>
        </p:txBody>
      </p:sp>
      <p:sp>
        <p:nvSpPr>
          <p:cNvPr id="4" name="Footer Placeholder 3">
            <a:extLst>
              <a:ext uri="{FF2B5EF4-FFF2-40B4-BE49-F238E27FC236}">
                <a16:creationId xmlns:a16="http://schemas.microsoft.com/office/drawing/2014/main" id="{D5E236F9-8393-FC44-A86D-D9485C5AADDB}"/>
              </a:ext>
            </a:extLst>
          </p:cNvPr>
          <p:cNvSpPr>
            <a:spLocks noGrp="1"/>
          </p:cNvSpPr>
          <p:nvPr>
            <p:ph type="ftr" sz="quarter" idx="3"/>
          </p:nvPr>
        </p:nvSpPr>
        <p:spPr/>
        <p:txBody>
          <a:bodyPr/>
          <a:lstStyle/>
          <a:p>
            <a:r>
              <a:rPr lang="de-DE"/>
              <a:t>Tanya Braun</a:t>
            </a:r>
          </a:p>
        </p:txBody>
      </p:sp>
      <p:sp>
        <p:nvSpPr>
          <p:cNvPr id="8" name="TextBox 7">
            <a:extLst>
              <a:ext uri="{FF2B5EF4-FFF2-40B4-BE49-F238E27FC236}">
                <a16:creationId xmlns:a16="http://schemas.microsoft.com/office/drawing/2014/main" id="{03BB3715-B77B-8348-9691-833FC3626329}"/>
              </a:ext>
            </a:extLst>
          </p:cNvPr>
          <p:cNvSpPr txBox="1"/>
          <p:nvPr/>
        </p:nvSpPr>
        <p:spPr>
          <a:xfrm>
            <a:off x="5276354" y="6286226"/>
            <a:ext cx="1574470" cy="246221"/>
          </a:xfrm>
          <a:prstGeom prst="rect">
            <a:avLst/>
          </a:prstGeom>
          <a:noFill/>
        </p:spPr>
        <p:txBody>
          <a:bodyPr wrap="none" rtlCol="0">
            <a:spAutoFit/>
          </a:bodyPr>
          <a:lstStyle/>
          <a:p>
            <a:pPr algn="ctr"/>
            <a:r>
              <a:rPr lang="de-DE" sz="1000">
                <a:solidFill>
                  <a:schemeClr val="tx1">
                    <a:lumMod val="60000"/>
                    <a:lumOff val="40000"/>
                  </a:schemeClr>
                </a:solidFill>
              </a:rPr>
              <a:t>Abbildung: AIMAde, S. 735</a:t>
            </a:r>
          </a:p>
        </p:txBody>
      </p:sp>
      <p:pic>
        <p:nvPicPr>
          <p:cNvPr id="6" name="Picture 5">
            <a:extLst>
              <a:ext uri="{FF2B5EF4-FFF2-40B4-BE49-F238E27FC236}">
                <a16:creationId xmlns:a16="http://schemas.microsoft.com/office/drawing/2014/main" id="{2D834AE8-6C5F-9A40-96DB-F0FE37B79B24}"/>
              </a:ext>
            </a:extLst>
          </p:cNvPr>
          <p:cNvPicPr>
            <a:picLocks noChangeAspect="1"/>
          </p:cNvPicPr>
          <p:nvPr/>
        </p:nvPicPr>
        <p:blipFill>
          <a:blip r:embed="rId3"/>
          <a:stretch>
            <a:fillRect/>
          </a:stretch>
        </p:blipFill>
        <p:spPr>
          <a:xfrm>
            <a:off x="3341954" y="1665066"/>
            <a:ext cx="5443270" cy="1920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6206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el 1"/>
          <p:cNvSpPr>
            <a:spLocks noGrp="1"/>
          </p:cNvSpPr>
          <p:nvPr>
            <p:ph type="title"/>
          </p:nvPr>
        </p:nvSpPr>
        <p:spPr/>
        <p:txBody>
          <a:bodyPr/>
          <a:lstStyle/>
          <a:p>
            <a:r>
              <a:rPr lang="de-DE"/>
              <a:t>Informationen sammelnder Agent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E1EF3A7-10EF-2F47-B4B1-327348507C19}"/>
                  </a:ext>
                </a:extLst>
              </p:cNvPr>
              <p:cNvSpPr>
                <a:spLocks noGrp="1"/>
              </p:cNvSpPr>
              <p:nvPr>
                <p:ph idx="1"/>
              </p:nvPr>
            </p:nvSpPr>
            <p:spPr/>
            <p:txBody>
              <a:bodyPr/>
              <a:lstStyle/>
              <a:p>
                <a:endParaRPr lang="de-DE"/>
              </a:p>
              <a:p>
                <a:endParaRPr lang="de-DE"/>
              </a:p>
              <a:p>
                <a:endParaRPr lang="de-DE"/>
              </a:p>
              <a:p>
                <a:endParaRPr lang="de-DE"/>
              </a:p>
              <a:p>
                <a:endParaRPr lang="de-DE"/>
              </a:p>
              <a:p>
                <a:endParaRPr lang="de-DE"/>
              </a:p>
              <a:p>
                <a:endParaRPr lang="de-DE"/>
              </a:p>
              <a:p>
                <a:endParaRPr lang="de-DE"/>
              </a:p>
              <a:p>
                <a:r>
                  <a:rPr lang="de-DE"/>
                  <a:t>Mit Menschen im Verbund wichtig: </a:t>
                </a:r>
                <a14:m>
                  <m:oMath xmlns:m="http://schemas.openxmlformats.org/officeDocument/2006/math">
                    <m:r>
                      <a:rPr lang="de-DE" i="1" smtClean="0">
                        <a:latin typeface="Cambria Math" panose="02040503050406030204" pitchFamily="18" charset="0"/>
                      </a:rPr>
                      <m:t>𝑅𝑒𝑞𝑢𝑒𝑠𝑡</m:t>
                    </m:r>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i="1" smtClean="0">
                            <a:latin typeface="Cambria Math" panose="02040503050406030204" pitchFamily="18" charset="0"/>
                          </a:rPr>
                          <m:t>𝐸</m:t>
                        </m:r>
                      </m:e>
                      <m:sub>
                        <m:r>
                          <a:rPr lang="de-DE" i="1" smtClean="0">
                            <a:latin typeface="Cambria Math" panose="02040503050406030204" pitchFamily="18" charset="0"/>
                          </a:rPr>
                          <m:t>𝑗</m:t>
                        </m:r>
                      </m:sub>
                    </m:sSub>
                    <m:r>
                      <a:rPr lang="de-DE" i="1" smtClean="0">
                        <a:latin typeface="Cambria Math" panose="02040503050406030204" pitchFamily="18" charset="0"/>
                      </a:rPr>
                      <m:t>)</m:t>
                    </m:r>
                  </m:oMath>
                </a14:m>
                <a:r>
                  <a:rPr lang="de-DE"/>
                  <a:t> in einer vernünftigen Reihenfolge fragen</a:t>
                </a:r>
              </a:p>
              <a:p>
                <a:r>
                  <a:rPr lang="de-DE"/>
                  <a:t>Irrelevante Fragen vermeiden</a:t>
                </a:r>
              </a:p>
              <a:p>
                <a:r>
                  <a:rPr lang="de-DE"/>
                  <a:t>Wichtigkeit eines Stücks Information </a:t>
                </a:r>
                <a14:m>
                  <m:oMath xmlns:m="http://schemas.openxmlformats.org/officeDocument/2006/math">
                    <m:r>
                      <a:rPr lang="de-DE" i="1" smtClean="0">
                        <a:latin typeface="Cambria Math" panose="02040503050406030204" pitchFamily="18" charset="0"/>
                      </a:rPr>
                      <m:t>𝑗</m:t>
                    </m:r>
                  </m:oMath>
                </a14:m>
                <a:r>
                  <a:rPr lang="de-DE"/>
                  <a:t> relativ zu den Kosten </a:t>
                </a:r>
                <a14:m>
                  <m:oMath xmlns:m="http://schemas.openxmlformats.org/officeDocument/2006/math">
                    <m:r>
                      <a:rPr lang="de-DE" i="1" smtClean="0">
                        <a:latin typeface="Cambria Math" panose="02040503050406030204" pitchFamily="18" charset="0"/>
                      </a:rPr>
                      <m:t>𝐶𝑜𝑠𝑡</m:t>
                    </m:r>
                    <m:r>
                      <a:rPr lang="de-DE" i="1" smtClean="0">
                        <a:latin typeface="Cambria Math" panose="02040503050406030204" pitchFamily="18" charset="0"/>
                      </a:rPr>
                      <m:t>(</m:t>
                    </m:r>
                    <m:sSub>
                      <m:sSubPr>
                        <m:ctrlPr>
                          <a:rPr lang="de-DE" b="0" i="1" smtClean="0">
                            <a:latin typeface="Cambria Math" panose="02040503050406030204" pitchFamily="18" charset="0"/>
                          </a:rPr>
                        </m:ctrlPr>
                      </m:sSubPr>
                      <m:e>
                        <m:r>
                          <a:rPr lang="de-DE" i="1" smtClean="0">
                            <a:latin typeface="Cambria Math" panose="02040503050406030204" pitchFamily="18" charset="0"/>
                          </a:rPr>
                          <m:t>𝐸</m:t>
                        </m:r>
                      </m:e>
                      <m:sub>
                        <m:r>
                          <a:rPr lang="de-DE" i="1" smtClean="0">
                            <a:latin typeface="Cambria Math" panose="02040503050406030204" pitchFamily="18" charset="0"/>
                          </a:rPr>
                          <m:t>𝑗</m:t>
                        </m:r>
                      </m:sub>
                    </m:sSub>
                    <m:r>
                      <a:rPr lang="de-DE" i="1" smtClean="0">
                        <a:latin typeface="Cambria Math" panose="02040503050406030204" pitchFamily="18" charset="0"/>
                      </a:rPr>
                      <m:t>)</m:t>
                    </m:r>
                  </m:oMath>
                </a14:m>
                <a:r>
                  <a:rPr lang="de-DE"/>
                  <a:t> berücksichtigen</a:t>
                </a:r>
              </a:p>
            </p:txBody>
          </p:sp>
        </mc:Choice>
        <mc:Fallback xmlns="">
          <p:sp>
            <p:nvSpPr>
              <p:cNvPr id="6" name="Content Placeholder 5">
                <a:extLst>
                  <a:ext uri="{FF2B5EF4-FFF2-40B4-BE49-F238E27FC236}">
                    <a16:creationId xmlns:a16="http://schemas.microsoft.com/office/drawing/2014/main" id="{6E1EF3A7-10EF-2F47-B4B1-327348507C19}"/>
                  </a:ext>
                </a:extLst>
              </p:cNvPr>
              <p:cNvSpPr>
                <a:spLocks noGrp="1" noRot="1" noChangeAspect="1" noMove="1" noResize="1" noEditPoints="1" noAdjustHandles="1" noChangeArrowheads="1" noChangeShapeType="1" noTextEdit="1"/>
              </p:cNvSpPr>
              <p:nvPr>
                <p:ph idx="1"/>
              </p:nvPr>
            </p:nvSpPr>
            <p:spPr>
              <a:blipFill>
                <a:blip r:embed="rId3"/>
                <a:stretch>
                  <a:fillRect l="-1435" r="-552" b="-5373"/>
                </a:stretch>
              </a:blipFill>
            </p:spPr>
            <p:txBody>
              <a:bodyPr/>
              <a:lstStyle/>
              <a:p>
                <a:r>
                  <a:rPr lang="de-DE">
                    <a:noFill/>
                  </a:rPr>
                  <a:t> </a:t>
                </a:r>
              </a:p>
            </p:txBody>
          </p:sp>
        </mc:Fallback>
      </mc:AlternateContent>
      <p:sp>
        <p:nvSpPr>
          <p:cNvPr id="2" name="Slide Number Placeholder 1">
            <a:extLst>
              <a:ext uri="{FF2B5EF4-FFF2-40B4-BE49-F238E27FC236}">
                <a16:creationId xmlns:a16="http://schemas.microsoft.com/office/drawing/2014/main" id="{A3BA1F5A-70F6-7644-9607-8230F3765480}"/>
              </a:ext>
            </a:extLst>
          </p:cNvPr>
          <p:cNvSpPr>
            <a:spLocks noGrp="1"/>
          </p:cNvSpPr>
          <p:nvPr>
            <p:ph type="sldNum" sz="quarter" idx="4"/>
          </p:nvPr>
        </p:nvSpPr>
        <p:spPr/>
        <p:txBody>
          <a:bodyPr/>
          <a:lstStyle/>
          <a:p>
            <a:fld id="{67C9959E-8E6B-B04C-9955-EA096F41CA7A}" type="slidenum">
              <a:rPr lang="de-DE" smtClean="0"/>
              <a:pPr/>
              <a:t>71</a:t>
            </a:fld>
            <a:endParaRPr lang="de-DE"/>
          </a:p>
        </p:txBody>
      </p:sp>
      <p:sp>
        <p:nvSpPr>
          <p:cNvPr id="10" name="TextBox 9">
            <a:extLst>
              <a:ext uri="{FF2B5EF4-FFF2-40B4-BE49-F238E27FC236}">
                <a16:creationId xmlns:a16="http://schemas.microsoft.com/office/drawing/2014/main" id="{395C6438-620C-B643-AF0E-D320AC1A439E}"/>
              </a:ext>
            </a:extLst>
          </p:cNvPr>
          <p:cNvSpPr txBox="1"/>
          <p:nvPr/>
        </p:nvSpPr>
        <p:spPr>
          <a:xfrm>
            <a:off x="2793555" y="1665066"/>
            <a:ext cx="6616887" cy="2862322"/>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b="1">
                <a:latin typeface="Courier New" panose="02070309020205020404" pitchFamily="49" charset="0"/>
                <a:cs typeface="Courier New" panose="02070309020205020404" pitchFamily="49" charset="0"/>
              </a:rPr>
              <a:t>function</a:t>
            </a:r>
            <a:r>
              <a:rPr lang="en-GB">
                <a:latin typeface="Courier New" panose="02070309020205020404" pitchFamily="49" charset="0"/>
                <a:cs typeface="Courier New" panose="02070309020205020404" pitchFamily="49" charset="0"/>
              </a:rPr>
              <a:t> </a:t>
            </a:r>
            <a:r>
              <a:rPr lang="en-GB" b="1">
                <a:latin typeface="Courier New" panose="02070309020205020404" pitchFamily="49" charset="0"/>
                <a:cs typeface="Courier New" panose="02070309020205020404" pitchFamily="49" charset="0"/>
              </a:rPr>
              <a:t>INFORMATION-GATHERING-AGENT(</a:t>
            </a:r>
            <a:r>
              <a:rPr lang="en-GB" b="1" i="1">
                <a:latin typeface="Courier New" panose="02070309020205020404" pitchFamily="49" charset="0"/>
                <a:cs typeface="Courier New" panose="02070309020205020404" pitchFamily="49" charset="0"/>
              </a:rPr>
              <a:t>percept</a:t>
            </a:r>
            <a:r>
              <a:rPr lang="en-GB" b="1">
                <a:latin typeface="Courier New" panose="02070309020205020404" pitchFamily="49" charset="0"/>
                <a:cs typeface="Courier New" panose="02070309020205020404" pitchFamily="49" charset="0"/>
              </a:rPr>
              <a:t>)</a:t>
            </a:r>
          </a:p>
          <a:p>
            <a:r>
              <a:rPr lang="en-GB" b="1">
                <a:latin typeface="Courier New" panose="02070309020205020404" pitchFamily="49" charset="0"/>
                <a:cs typeface="Courier New" panose="02070309020205020404" pitchFamily="49" charset="0"/>
              </a:rPr>
              <a:t>returns</a:t>
            </a:r>
            <a:r>
              <a:rPr lang="en-GB">
                <a:latin typeface="Courier New" panose="02070309020205020404" pitchFamily="49" charset="0"/>
                <a:cs typeface="Courier New" panose="02070309020205020404" pitchFamily="49" charset="0"/>
              </a:rPr>
              <a:t>: an action</a:t>
            </a:r>
          </a:p>
          <a:p>
            <a:r>
              <a:rPr lang="en-GB" b="1">
                <a:latin typeface="Courier New" panose="02070309020205020404" pitchFamily="49" charset="0"/>
                <a:cs typeface="Courier New" panose="02070309020205020404" pitchFamily="49" charset="0"/>
              </a:rPr>
              <a:t>persistent</a:t>
            </a:r>
            <a:r>
              <a:rPr lang="en-GB">
                <a:latin typeface="Courier New" panose="02070309020205020404" pitchFamily="49" charset="0"/>
                <a:cs typeface="Courier New" panose="02070309020205020404" pitchFamily="49" charset="0"/>
              </a:rPr>
              <a:t>: </a:t>
            </a:r>
            <a:r>
              <a:rPr lang="en-GB" i="1">
                <a:latin typeface="Courier New" panose="02070309020205020404" pitchFamily="49" charset="0"/>
                <a:cs typeface="Courier New" panose="02070309020205020404" pitchFamily="49" charset="0"/>
              </a:rPr>
              <a:t>M</a:t>
            </a:r>
            <a:r>
              <a:rPr lang="en-GB">
                <a:latin typeface="Courier New" panose="02070309020205020404" pitchFamily="49" charset="0"/>
                <a:cs typeface="Courier New" panose="02070309020205020404" pitchFamily="49" charset="0"/>
              </a:rPr>
              <a:t>, a decision model</a:t>
            </a:r>
          </a:p>
          <a:p>
            <a:endParaRPr lang="en-GB">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a:latin typeface="Courier New" panose="02070309020205020404" pitchFamily="49" charset="0"/>
                <a:cs typeface="Courier New" panose="02070309020205020404" pitchFamily="49" charset="0"/>
              </a:rPr>
              <a:t>	integrate </a:t>
            </a:r>
            <a:r>
              <a:rPr lang="en-GB" i="1">
                <a:latin typeface="Courier New" panose="02070309020205020404" pitchFamily="49" charset="0"/>
                <a:cs typeface="Courier New" panose="02070309020205020404" pitchFamily="49" charset="0"/>
              </a:rPr>
              <a:t>percept</a:t>
            </a:r>
            <a:r>
              <a:rPr lang="en-GB">
                <a:latin typeface="Courier New" panose="02070309020205020404" pitchFamily="49" charset="0"/>
                <a:cs typeface="Courier New" panose="02070309020205020404" pitchFamily="49" charset="0"/>
              </a:rPr>
              <a:t> into </a:t>
            </a:r>
            <a:r>
              <a:rPr lang="en-GB" i="1">
                <a:latin typeface="Courier New" panose="02070309020205020404" pitchFamily="49" charset="0"/>
                <a:cs typeface="Courier New" panose="02070309020205020404" pitchFamily="49" charset="0"/>
              </a:rPr>
              <a:t>M</a:t>
            </a:r>
          </a:p>
          <a:p>
            <a:pPr>
              <a:tabLst>
                <a:tab pos="355600" algn="l"/>
                <a:tab pos="711200" algn="l"/>
                <a:tab pos="1066800" algn="l"/>
                <a:tab pos="1422400" algn="l"/>
              </a:tabLst>
            </a:pPr>
            <a:r>
              <a:rPr lang="en-GB">
                <a:latin typeface="Courier New" panose="02070309020205020404" pitchFamily="49" charset="0"/>
                <a:cs typeface="Courier New" panose="02070309020205020404" pitchFamily="49" charset="0"/>
              </a:rPr>
              <a:t>	</a:t>
            </a:r>
            <a:r>
              <a:rPr lang="en-GB" i="1">
                <a:latin typeface="Courier New" panose="02070309020205020404" pitchFamily="49" charset="0"/>
                <a:cs typeface="Courier New" panose="02070309020205020404" pitchFamily="49" charset="0"/>
              </a:rPr>
              <a:t>j</a:t>
            </a:r>
            <a:r>
              <a:rPr lang="en-GB">
                <a:latin typeface="Courier New" panose="02070309020205020404" pitchFamily="49" charset="0"/>
                <a:cs typeface="Courier New" panose="02070309020205020404" pitchFamily="49" charset="0"/>
              </a:rPr>
              <a:t> ← the value that maximises </a:t>
            </a:r>
            <a:r>
              <a:rPr lang="en-GB" i="1">
                <a:latin typeface="Courier New" panose="02070309020205020404" pitchFamily="49" charset="0"/>
                <a:cs typeface="Courier New" panose="02070309020205020404" pitchFamily="49" charset="0"/>
              </a:rPr>
              <a:t>VPI</a:t>
            </a:r>
            <a:r>
              <a:rPr lang="en-GB">
                <a:latin typeface="Courier New" panose="02070309020205020404" pitchFamily="49" charset="0"/>
                <a:cs typeface="Courier New" panose="02070309020205020404" pitchFamily="49" charset="0"/>
              </a:rPr>
              <a:t>(</a:t>
            </a:r>
            <a:r>
              <a:rPr lang="en-GB" i="1" err="1">
                <a:latin typeface="Courier New" panose="02070309020205020404" pitchFamily="49" charset="0"/>
                <a:cs typeface="Courier New" panose="02070309020205020404" pitchFamily="49" charset="0"/>
              </a:rPr>
              <a:t>E</a:t>
            </a:r>
            <a:r>
              <a:rPr lang="en-GB" i="1" baseline="-25000" err="1">
                <a:latin typeface="Courier New" panose="02070309020205020404" pitchFamily="49" charset="0"/>
                <a:cs typeface="Courier New" panose="02070309020205020404" pitchFamily="49" charset="0"/>
              </a:rPr>
              <a:t>j</a:t>
            </a:r>
            <a:r>
              <a:rPr lang="en-GB">
                <a:latin typeface="Courier New" panose="02070309020205020404" pitchFamily="49" charset="0"/>
                <a:cs typeface="Courier New" panose="02070309020205020404" pitchFamily="49" charset="0"/>
              </a:rPr>
              <a:t>)/</a:t>
            </a:r>
            <a:r>
              <a:rPr lang="en-GB" i="1">
                <a:latin typeface="Courier New" panose="02070309020205020404" pitchFamily="49" charset="0"/>
                <a:cs typeface="Courier New" panose="02070309020205020404" pitchFamily="49" charset="0"/>
              </a:rPr>
              <a:t>Cost</a:t>
            </a:r>
            <a:r>
              <a:rPr lang="en-GB">
                <a:latin typeface="Courier New" panose="02070309020205020404" pitchFamily="49" charset="0"/>
                <a:cs typeface="Courier New" panose="02070309020205020404" pitchFamily="49" charset="0"/>
              </a:rPr>
              <a:t>(</a:t>
            </a:r>
            <a:r>
              <a:rPr lang="en-GB" i="1" err="1">
                <a:latin typeface="Courier New" panose="02070309020205020404" pitchFamily="49" charset="0"/>
                <a:cs typeface="Courier New" panose="02070309020205020404" pitchFamily="49" charset="0"/>
              </a:rPr>
              <a:t>E</a:t>
            </a:r>
            <a:r>
              <a:rPr lang="en-GB" i="1" baseline="-25000" err="1">
                <a:latin typeface="Courier New" panose="02070309020205020404" pitchFamily="49" charset="0"/>
                <a:cs typeface="Courier New" panose="02070309020205020404" pitchFamily="49" charset="0"/>
              </a:rPr>
              <a:t>j</a:t>
            </a:r>
            <a:r>
              <a:rPr lang="en-GB">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a:latin typeface="Courier New" panose="02070309020205020404" pitchFamily="49" charset="0"/>
                <a:cs typeface="Courier New" panose="02070309020205020404" pitchFamily="49" charset="0"/>
              </a:rPr>
              <a:t>	</a:t>
            </a:r>
            <a:r>
              <a:rPr lang="en-GB" b="1">
                <a:latin typeface="Courier New" panose="02070309020205020404" pitchFamily="49" charset="0"/>
                <a:cs typeface="Courier New" panose="02070309020205020404" pitchFamily="49" charset="0"/>
              </a:rPr>
              <a:t>if</a:t>
            </a:r>
            <a:r>
              <a:rPr lang="en-GB">
                <a:latin typeface="Courier New" panose="02070309020205020404" pitchFamily="49" charset="0"/>
                <a:cs typeface="Courier New" panose="02070309020205020404" pitchFamily="49" charset="0"/>
              </a:rPr>
              <a:t> </a:t>
            </a:r>
            <a:r>
              <a:rPr lang="en-GB" i="1">
                <a:latin typeface="Courier New" panose="02070309020205020404" pitchFamily="49" charset="0"/>
                <a:cs typeface="Courier New" panose="02070309020205020404" pitchFamily="49" charset="0"/>
              </a:rPr>
              <a:t>VPI</a:t>
            </a:r>
            <a:r>
              <a:rPr lang="en-GB">
                <a:latin typeface="Courier New" panose="02070309020205020404" pitchFamily="49" charset="0"/>
                <a:cs typeface="Courier New" panose="02070309020205020404" pitchFamily="49" charset="0"/>
              </a:rPr>
              <a:t>(</a:t>
            </a:r>
            <a:r>
              <a:rPr lang="en-GB" i="1" err="1">
                <a:latin typeface="Courier New" panose="02070309020205020404" pitchFamily="49" charset="0"/>
                <a:cs typeface="Courier New" panose="02070309020205020404" pitchFamily="49" charset="0"/>
              </a:rPr>
              <a:t>E</a:t>
            </a:r>
            <a:r>
              <a:rPr lang="en-GB" i="1" baseline="-25000" err="1">
                <a:latin typeface="Courier New" panose="02070309020205020404" pitchFamily="49" charset="0"/>
                <a:cs typeface="Courier New" panose="02070309020205020404" pitchFamily="49" charset="0"/>
              </a:rPr>
              <a:t>j</a:t>
            </a:r>
            <a:r>
              <a:rPr lang="en-GB">
                <a:latin typeface="Courier New" panose="02070309020205020404" pitchFamily="49" charset="0"/>
                <a:cs typeface="Courier New" panose="02070309020205020404" pitchFamily="49" charset="0"/>
              </a:rPr>
              <a:t>) &gt; </a:t>
            </a:r>
            <a:r>
              <a:rPr lang="en-GB" i="1">
                <a:latin typeface="Courier New" panose="02070309020205020404" pitchFamily="49" charset="0"/>
                <a:cs typeface="Courier New" panose="02070309020205020404" pitchFamily="49" charset="0"/>
              </a:rPr>
              <a:t>Cost</a:t>
            </a:r>
            <a:r>
              <a:rPr lang="en-GB">
                <a:latin typeface="Courier New" panose="02070309020205020404" pitchFamily="49" charset="0"/>
                <a:cs typeface="Courier New" panose="02070309020205020404" pitchFamily="49" charset="0"/>
              </a:rPr>
              <a:t>(</a:t>
            </a:r>
            <a:r>
              <a:rPr lang="en-GB" i="1" err="1">
                <a:latin typeface="Courier New" panose="02070309020205020404" pitchFamily="49" charset="0"/>
                <a:cs typeface="Courier New" panose="02070309020205020404" pitchFamily="49" charset="0"/>
              </a:rPr>
              <a:t>E</a:t>
            </a:r>
            <a:r>
              <a:rPr lang="en-GB" i="1" baseline="-25000" err="1">
                <a:latin typeface="Courier New" panose="02070309020205020404" pitchFamily="49" charset="0"/>
                <a:cs typeface="Courier New" panose="02070309020205020404" pitchFamily="49" charset="0"/>
              </a:rPr>
              <a:t>j</a:t>
            </a:r>
            <a:r>
              <a:rPr lang="en-GB">
                <a:latin typeface="Courier New" panose="02070309020205020404" pitchFamily="49" charset="0"/>
                <a:cs typeface="Courier New" panose="02070309020205020404" pitchFamily="49" charset="0"/>
              </a:rPr>
              <a:t>) </a:t>
            </a:r>
            <a:r>
              <a:rPr lang="en-GB" b="1">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a:latin typeface="Courier New" panose="02070309020205020404" pitchFamily="49" charset="0"/>
                <a:cs typeface="Courier New" panose="02070309020205020404" pitchFamily="49" charset="0"/>
              </a:rPr>
              <a:t>		</a:t>
            </a:r>
            <a:r>
              <a:rPr lang="en-GB" b="1">
                <a:latin typeface="Courier New" panose="02070309020205020404" pitchFamily="49" charset="0"/>
                <a:cs typeface="Courier New" panose="02070309020205020404" pitchFamily="49" charset="0"/>
              </a:rPr>
              <a:t>return</a:t>
            </a:r>
            <a:r>
              <a:rPr lang="en-GB">
                <a:latin typeface="Courier New" panose="02070309020205020404" pitchFamily="49" charset="0"/>
                <a:cs typeface="Courier New" panose="02070309020205020404" pitchFamily="49" charset="0"/>
              </a:rPr>
              <a:t> </a:t>
            </a:r>
            <a:r>
              <a:rPr lang="en-GB" i="1">
                <a:latin typeface="Courier New" panose="02070309020205020404" pitchFamily="49" charset="0"/>
                <a:cs typeface="Courier New" panose="02070309020205020404" pitchFamily="49" charset="0"/>
              </a:rPr>
              <a:t>Request</a:t>
            </a:r>
            <a:r>
              <a:rPr lang="en-GB">
                <a:latin typeface="Courier New" panose="02070309020205020404" pitchFamily="49" charset="0"/>
                <a:cs typeface="Courier New" panose="02070309020205020404" pitchFamily="49" charset="0"/>
              </a:rPr>
              <a:t>(</a:t>
            </a:r>
            <a:r>
              <a:rPr lang="en-GB" i="1" err="1">
                <a:latin typeface="Courier New" panose="02070309020205020404" pitchFamily="49" charset="0"/>
                <a:cs typeface="Courier New" panose="02070309020205020404" pitchFamily="49" charset="0"/>
              </a:rPr>
              <a:t>E</a:t>
            </a:r>
            <a:r>
              <a:rPr lang="en-GB" i="1" baseline="-25000" err="1">
                <a:latin typeface="Courier New" panose="02070309020205020404" pitchFamily="49" charset="0"/>
                <a:cs typeface="Courier New" panose="02070309020205020404" pitchFamily="49" charset="0"/>
              </a:rPr>
              <a:t>j</a:t>
            </a:r>
            <a:r>
              <a:rPr lang="en-GB">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a:latin typeface="Courier New" panose="02070309020205020404" pitchFamily="49" charset="0"/>
                <a:cs typeface="Courier New" panose="02070309020205020404" pitchFamily="49" charset="0"/>
              </a:rPr>
              <a:t>	</a:t>
            </a:r>
            <a:r>
              <a:rPr lang="en-GB" b="1">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a:latin typeface="Courier New" panose="02070309020205020404" pitchFamily="49" charset="0"/>
                <a:cs typeface="Courier New" panose="02070309020205020404" pitchFamily="49" charset="0"/>
              </a:rPr>
              <a:t>		</a:t>
            </a:r>
            <a:r>
              <a:rPr lang="en-GB" b="1">
                <a:latin typeface="Courier New" panose="02070309020205020404" pitchFamily="49" charset="0"/>
                <a:cs typeface="Courier New" panose="02070309020205020404" pitchFamily="49" charset="0"/>
              </a:rPr>
              <a:t>return</a:t>
            </a:r>
            <a:r>
              <a:rPr lang="en-GB">
                <a:latin typeface="Courier New" panose="02070309020205020404" pitchFamily="49" charset="0"/>
                <a:cs typeface="Courier New" panose="02070309020205020404" pitchFamily="49" charset="0"/>
              </a:rPr>
              <a:t> the best action from </a:t>
            </a:r>
            <a:r>
              <a:rPr lang="en-GB" i="1">
                <a:latin typeface="Courier New" panose="02070309020205020404" pitchFamily="49" charset="0"/>
                <a:cs typeface="Courier New" panose="02070309020205020404" pitchFamily="49" charset="0"/>
              </a:rPr>
              <a:t>M</a:t>
            </a:r>
          </a:p>
        </p:txBody>
      </p:sp>
      <p:sp>
        <p:nvSpPr>
          <p:cNvPr id="3" name="Date Placeholder 2">
            <a:extLst>
              <a:ext uri="{FF2B5EF4-FFF2-40B4-BE49-F238E27FC236}">
                <a16:creationId xmlns:a16="http://schemas.microsoft.com/office/drawing/2014/main" id="{37B800C0-7FE1-1446-8364-DEE40083F3F1}"/>
              </a:ext>
            </a:extLst>
          </p:cNvPr>
          <p:cNvSpPr>
            <a:spLocks noGrp="1"/>
          </p:cNvSpPr>
          <p:nvPr>
            <p:ph type="dt" sz="half" idx="2"/>
          </p:nvPr>
        </p:nvSpPr>
        <p:spPr/>
        <p:txBody>
          <a:bodyPr/>
          <a:lstStyle/>
          <a:p>
            <a:r>
              <a:rPr lang="de-DE"/>
              <a:t>Entscheidungstheorie</a:t>
            </a:r>
          </a:p>
        </p:txBody>
      </p:sp>
      <p:sp>
        <p:nvSpPr>
          <p:cNvPr id="4" name="Footer Placeholder 3">
            <a:extLst>
              <a:ext uri="{FF2B5EF4-FFF2-40B4-BE49-F238E27FC236}">
                <a16:creationId xmlns:a16="http://schemas.microsoft.com/office/drawing/2014/main" id="{51A859D1-E8C2-F746-8253-A69B9FE6B744}"/>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3438209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1084-CB09-804A-9D95-C5A37B0DD895}"/>
              </a:ext>
            </a:extLst>
          </p:cNvPr>
          <p:cNvSpPr>
            <a:spLocks noGrp="1"/>
          </p:cNvSpPr>
          <p:nvPr>
            <p:ph type="title"/>
          </p:nvPr>
        </p:nvSpPr>
        <p:spPr/>
        <p:txBody>
          <a:bodyPr/>
          <a:lstStyle/>
          <a:p>
            <a:r>
              <a:rPr lang="de-DE"/>
              <a:t>Zwischenzusammenfassung</a:t>
            </a:r>
          </a:p>
        </p:txBody>
      </p:sp>
      <p:sp>
        <p:nvSpPr>
          <p:cNvPr id="3" name="Content Placeholder 2">
            <a:extLst>
              <a:ext uri="{FF2B5EF4-FFF2-40B4-BE49-F238E27FC236}">
                <a16:creationId xmlns:a16="http://schemas.microsoft.com/office/drawing/2014/main" id="{96AE1696-7874-0040-99ED-ECAC6C57712D}"/>
              </a:ext>
            </a:extLst>
          </p:cNvPr>
          <p:cNvSpPr>
            <a:spLocks noGrp="1"/>
          </p:cNvSpPr>
          <p:nvPr>
            <p:ph idx="1"/>
          </p:nvPr>
        </p:nvSpPr>
        <p:spPr/>
        <p:txBody>
          <a:bodyPr/>
          <a:lstStyle/>
          <a:p>
            <a:r>
              <a:rPr lang="de-DE"/>
              <a:t>Informationswert</a:t>
            </a:r>
          </a:p>
          <a:p>
            <a:pPr lvl="1"/>
            <a:r>
              <a:rPr lang="de-DE"/>
              <a:t>Wie viel kostet es ein neues Stück Informationen zu beschaffen?</a:t>
            </a:r>
          </a:p>
          <a:p>
            <a:pPr lvl="1"/>
            <a:r>
              <a:rPr lang="de-DE"/>
              <a:t>Wird das Stück Information den aktuell besten Plan ändern?</a:t>
            </a:r>
          </a:p>
          <a:p>
            <a:pPr lvl="1"/>
            <a:r>
              <a:rPr lang="de-DE"/>
              <a:t>Wie viel mehr Nutzen kann man vom neuen besten Plan erwarten? </a:t>
            </a:r>
          </a:p>
          <a:p>
            <a:pPr lvl="1"/>
            <a:r>
              <a:rPr lang="de-DE"/>
              <a:t>Ist es das wert?</a:t>
            </a:r>
          </a:p>
          <a:p>
            <a:endParaRPr lang="de-DE"/>
          </a:p>
          <a:p>
            <a:r>
              <a:rPr lang="de-DE"/>
              <a:t>Informationen sammelnder Agent</a:t>
            </a:r>
          </a:p>
          <a:p>
            <a:pPr lvl="1"/>
            <a:r>
              <a:rPr lang="de-DE"/>
              <a:t>Frage eine Evidenzbelegung an, wenn der erwartete Nutzen der Aktion / des Plans mit dieser Information die Kosten überwiegt</a:t>
            </a:r>
          </a:p>
        </p:txBody>
      </p:sp>
      <p:sp>
        <p:nvSpPr>
          <p:cNvPr id="4" name="Slide Number Placeholder 3">
            <a:extLst>
              <a:ext uri="{FF2B5EF4-FFF2-40B4-BE49-F238E27FC236}">
                <a16:creationId xmlns:a16="http://schemas.microsoft.com/office/drawing/2014/main" id="{19A48556-8555-3C4F-BE60-CFA7D5B46A4F}"/>
              </a:ext>
            </a:extLst>
          </p:cNvPr>
          <p:cNvSpPr>
            <a:spLocks noGrp="1"/>
          </p:cNvSpPr>
          <p:nvPr>
            <p:ph type="sldNum" sz="quarter" idx="4"/>
          </p:nvPr>
        </p:nvSpPr>
        <p:spPr/>
        <p:txBody>
          <a:bodyPr/>
          <a:lstStyle/>
          <a:p>
            <a:fld id="{67C9959E-8E6B-B04C-9955-EA096F41CA7A}" type="slidenum">
              <a:rPr lang="de-DE" smtClean="0"/>
              <a:t>72</a:t>
            </a:fld>
            <a:endParaRPr lang="de-DE"/>
          </a:p>
        </p:txBody>
      </p:sp>
      <p:sp>
        <p:nvSpPr>
          <p:cNvPr id="5" name="Date Placeholder 4">
            <a:extLst>
              <a:ext uri="{FF2B5EF4-FFF2-40B4-BE49-F238E27FC236}">
                <a16:creationId xmlns:a16="http://schemas.microsoft.com/office/drawing/2014/main" id="{8E248CD7-42B7-7F4E-8F05-393A118C8DE2}"/>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A09BEE42-6D0E-3249-BCFA-BDC91F2FF10B}"/>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27529117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a:t>Überblick: 7. Entscheidungstheoretische PGMs und Inferenz</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i="1"/>
              <a:t>Nutzentheorie</a:t>
            </a:r>
          </a:p>
          <a:p>
            <a:pPr lvl="1"/>
            <a:r>
              <a:rPr lang="de-DE"/>
              <a:t>Präferenzen, Nutzen, Maximum-</a:t>
            </a:r>
            <a:r>
              <a:rPr lang="de-DE" err="1"/>
              <a:t>Expected</a:t>
            </a:r>
            <a:r>
              <a:rPr lang="de-DE"/>
              <a:t>-Utility Prinzip, Dominanz und Unabhängigkeiten</a:t>
            </a:r>
          </a:p>
          <a:p>
            <a:pPr marL="457200" indent="-457200">
              <a:buFont typeface="+mj-lt"/>
              <a:buAutoNum type="alphaUcPeriod"/>
            </a:pPr>
            <a:r>
              <a:rPr lang="de-DE" i="1"/>
              <a:t>Entscheidungstheoretische episodische PGMs und Inferenz</a:t>
            </a:r>
          </a:p>
          <a:p>
            <a:pPr lvl="1"/>
            <a:r>
              <a:rPr lang="de-DE"/>
              <a:t>Syntax: Knoten für Nutzen / Entscheidungen, Einflussdiagram, Entscheidungsmodell; Semantik</a:t>
            </a:r>
          </a:p>
          <a:p>
            <a:pPr lvl="1"/>
            <a:r>
              <a:rPr lang="de-DE"/>
              <a:t>Inferenzaufgaben: Erwarteter Nutzen, Aktionen mit höchstem erwarteten Nutzen</a:t>
            </a:r>
          </a:p>
          <a:p>
            <a:pPr lvl="1"/>
            <a:r>
              <a:rPr lang="de-DE"/>
              <a:t>Entscheidungstheoretische VE-Variante</a:t>
            </a:r>
          </a:p>
          <a:p>
            <a:pPr lvl="1"/>
            <a:r>
              <a:rPr lang="de-DE"/>
              <a:t>Informationswerttheorie</a:t>
            </a:r>
          </a:p>
          <a:p>
            <a:pPr marL="457200" indent="-457200">
              <a:buFont typeface="+mj-lt"/>
              <a:buAutoNum type="alphaUcPeriod"/>
            </a:pPr>
            <a:r>
              <a:rPr lang="de-DE" b="1" i="1">
                <a:solidFill>
                  <a:schemeClr val="accent1"/>
                </a:solidFill>
              </a:rPr>
              <a:t>Entscheidungstheoretische sequentielle PGMs und Inferenz</a:t>
            </a:r>
          </a:p>
          <a:p>
            <a:pPr lvl="1"/>
            <a:r>
              <a:rPr lang="de-DE">
                <a:solidFill>
                  <a:schemeClr val="accent1"/>
                </a:solidFill>
              </a:rPr>
              <a:t>Zeitliche Inferenzaufgaben</a:t>
            </a:r>
          </a:p>
          <a:p>
            <a:pPr lvl="1"/>
            <a:r>
              <a:rPr lang="de-DE">
                <a:solidFill>
                  <a:schemeClr val="accent1"/>
                </a:solidFill>
              </a:rPr>
              <a:t>VE-basierter Inferenzalgorithmus</a:t>
            </a:r>
          </a:p>
          <a:p>
            <a:pPr lvl="1"/>
            <a:r>
              <a:rPr lang="de-DE">
                <a:solidFill>
                  <a:schemeClr val="accent1"/>
                </a:solidFill>
              </a:rPr>
              <a:t>Automatisiertes Handeln</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dirty="0"/>
              <a:t>Entscheidungstheorie</a:t>
            </a:r>
            <a:endParaRPr lang="de-DE" dirty="0"/>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73</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2975030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de-DE"/>
              <a:t>Über die Zeit Entscheidungen treffen</a:t>
            </a:r>
          </a:p>
        </p:txBody>
      </p:sp>
      <p:sp>
        <p:nvSpPr>
          <p:cNvPr id="3" name="Content Placeholder 2">
            <a:extLst>
              <a:ext uri="{FF2B5EF4-FFF2-40B4-BE49-F238E27FC236}">
                <a16:creationId xmlns:a16="http://schemas.microsoft.com/office/drawing/2014/main" id="{749B22E2-AA64-654E-B231-3353E656A762}"/>
              </a:ext>
            </a:extLst>
          </p:cNvPr>
          <p:cNvSpPr>
            <a:spLocks noGrp="1"/>
          </p:cNvSpPr>
          <p:nvPr>
            <p:ph idx="1"/>
          </p:nvPr>
        </p:nvSpPr>
        <p:spPr/>
        <p:txBody>
          <a:bodyPr>
            <a:normAutofit/>
          </a:bodyPr>
          <a:lstStyle/>
          <a:p>
            <a:pPr marL="0" indent="0">
              <a:buNone/>
            </a:pPr>
            <a:r>
              <a:rPr lang="de-DE"/>
              <a:t>Bisher:</a:t>
            </a:r>
          </a:p>
          <a:p>
            <a:r>
              <a:rPr lang="de-DE"/>
              <a:t>Berechne den erwarteten Nutzen einer Entscheidung und deren Auswirkung auf den (aktuellen) Zustand</a:t>
            </a:r>
          </a:p>
          <a:p>
            <a:pPr marL="0" indent="0">
              <a:buNone/>
            </a:pPr>
            <a:r>
              <a:rPr lang="de-DE"/>
              <a:t>Mit Zeit</a:t>
            </a:r>
          </a:p>
          <a:p>
            <a:r>
              <a:rPr lang="de-DE"/>
              <a:t>Entscheidungen müssen jeden Zeitschritt getroffen werden</a:t>
            </a:r>
          </a:p>
          <a:p>
            <a:r>
              <a:rPr lang="de-DE"/>
              <a:t>Jeder Zeitschritt ergibt einen Nutzen</a:t>
            </a:r>
          </a:p>
          <a:p>
            <a:r>
              <a:rPr lang="de-DE"/>
              <a:t>Entscheidungen/Aktionen haben einen indirekten Effekt nicht nur auf den aktuellen Zustand / Nutzen, sondern auch auf die Zukunft und damit auf zukünftige Entscheidungen</a:t>
            </a:r>
          </a:p>
          <a:p>
            <a:pPr marL="361950" indent="-361950">
              <a:buFont typeface="Zapf Dingbats"/>
              <a:buChar char="➝"/>
            </a:pPr>
            <a:r>
              <a:rPr lang="de-DE"/>
              <a:t>Sequenz von zukünftigen Entscheidungen betrachten und ihren Effekt in die Zukunft projizieren</a:t>
            </a:r>
          </a:p>
          <a:p>
            <a:pPr marL="361950" indent="-361950">
              <a:buFont typeface="Zapf Dingbats"/>
              <a:buChar char="➝"/>
            </a:pPr>
            <a:r>
              <a:rPr lang="de-DE"/>
              <a:t>Erfordert Berechnung des erwarteten Nutzens über eine Sequenz</a:t>
            </a:r>
          </a:p>
          <a:p>
            <a:pPr marL="361950" indent="-361950">
              <a:buFont typeface="Zapf Dingbats"/>
              <a:buChar char="➝"/>
            </a:pPr>
            <a:endParaRPr lang="de-DE"/>
          </a:p>
          <a:p>
            <a:pPr marL="361950" indent="-361950">
              <a:buFont typeface="Zapf Dingbats"/>
              <a:buChar char="➝"/>
            </a:pPr>
            <a:endParaRPr lang="de-DE"/>
          </a:p>
        </p:txBody>
      </p:sp>
      <p:sp>
        <p:nvSpPr>
          <p:cNvPr id="4" name="Slide Number Placeholder 3">
            <a:extLst>
              <a:ext uri="{FF2B5EF4-FFF2-40B4-BE49-F238E27FC236}">
                <a16:creationId xmlns:a16="http://schemas.microsoft.com/office/drawing/2014/main" id="{99849010-B1E1-1346-AEB9-9EFBA6D12CA0}"/>
              </a:ext>
            </a:extLst>
          </p:cNvPr>
          <p:cNvSpPr>
            <a:spLocks noGrp="1"/>
          </p:cNvSpPr>
          <p:nvPr>
            <p:ph type="sldNum" sz="quarter" idx="4"/>
          </p:nvPr>
        </p:nvSpPr>
        <p:spPr/>
        <p:txBody>
          <a:bodyPr/>
          <a:lstStyle/>
          <a:p>
            <a:fld id="{67C9959E-8E6B-B04C-9955-EA096F41CA7A}" type="slidenum">
              <a:rPr lang="de-DE" smtClean="0"/>
              <a:t>74</a:t>
            </a:fld>
            <a:endParaRPr lang="de-DE"/>
          </a:p>
        </p:txBody>
      </p:sp>
      <p:sp>
        <p:nvSpPr>
          <p:cNvPr id="5" name="Date Placeholder 4">
            <a:extLst>
              <a:ext uri="{FF2B5EF4-FFF2-40B4-BE49-F238E27FC236}">
                <a16:creationId xmlns:a16="http://schemas.microsoft.com/office/drawing/2014/main" id="{EA006F85-182E-FF48-BD9A-CA3E1F7149C0}"/>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98919CE8-1F51-DD42-BCAD-4DED21A37747}"/>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396928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de-DE"/>
              <a:t>Wiederholung: Sequentielle (dynamische) Modelle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idx="1"/>
              </p:nvPr>
            </p:nvSpPr>
            <p:spPr/>
            <p:txBody>
              <a:bodyPr/>
              <a:lstStyle/>
              <a:p>
                <a:r>
                  <a:rPr lang="de-DE"/>
                  <a:t>Dynamische Modelle sind Tupel </a:t>
                </a:r>
                <a14:m>
                  <m:oMath xmlns:m="http://schemas.openxmlformats.org/officeDocument/2006/math">
                    <m:d>
                      <m:dPr>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b="0" i="1" smtClean="0">
                                <a:latin typeface="Cambria Math" panose="02040503050406030204" pitchFamily="18" charset="0"/>
                              </a:rPr>
                              <m:t>0</m:t>
                            </m:r>
                          </m:sup>
                        </m:sSup>
                        <m:r>
                          <a:rPr lang="de-DE" i="1">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e>
                    </m:d>
                  </m:oMath>
                </a14:m>
                <a:endParaRPr lang="de-DE"/>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b="0" i="1" smtClean="0">
                            <a:latin typeface="Cambria Math" panose="02040503050406030204" pitchFamily="18" charset="0"/>
                          </a:rPr>
                          <m:t>0</m:t>
                        </m:r>
                      </m:sup>
                    </m:sSup>
                  </m:oMath>
                </a14:m>
                <a:r>
                  <a:rPr lang="de-DE"/>
                  <a:t> episodisches Modell für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m:t>
                    </m:r>
                  </m:oMath>
                </a14:m>
                <a:endParaRPr lang="de-DE"/>
              </a:p>
              <a:p>
                <a:pPr lvl="1"/>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de-DE"/>
                  <a:t> ein 2-Zeitscheiben-Modell über </a:t>
                </a:r>
                <a14:m>
                  <m:oMath xmlns:m="http://schemas.openxmlformats.org/officeDocument/2006/math">
                    <m:r>
                      <a:rPr lang="de-DE" i="1">
                        <a:latin typeface="Cambria Math" panose="02040503050406030204" pitchFamily="18" charset="0"/>
                        <a:ea typeface="Cambria Math" panose="02040503050406030204" pitchFamily="18" charset="0"/>
                      </a:rPr>
                      <m:t>𝜏</m:t>
                    </m:r>
                    <m:r>
                      <a:rPr lang="de-DE" b="0" i="0"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oMath>
                </a14:m>
                <a:endParaRPr lang="de-DE"/>
              </a:p>
              <a:p>
                <a:pPr lvl="2"/>
                <a:r>
                  <a:rPr lang="de-DE">
                    <a:solidFill>
                      <a:schemeClr val="accent1"/>
                    </a:solidFill>
                  </a:rPr>
                  <a:t>Template-Modell</a:t>
                </a:r>
                <a:r>
                  <a:rPr lang="de-DE"/>
                  <a:t>, das für </a:t>
                </a:r>
                <a14:m>
                  <m:oMath xmlns:m="http://schemas.openxmlformats.org/officeDocument/2006/math">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oMath>
                </a14:m>
                <a:r>
                  <a:rPr lang="de-DE"/>
                  <a:t> instanziiert wird</a:t>
                </a:r>
              </a:p>
              <a:p>
                <a:pPr lvl="1"/>
                <a:r>
                  <a:rPr lang="de-DE"/>
                  <a:t>Semantik über Ausrollen für </a:t>
                </a:r>
                <a14:m>
                  <m:oMath xmlns:m="http://schemas.openxmlformats.org/officeDocument/2006/math">
                    <m:r>
                      <a:rPr lang="de-DE" b="0" i="1" smtClean="0">
                        <a:latin typeface="Cambria Math" panose="02040503050406030204" pitchFamily="18" charset="0"/>
                      </a:rPr>
                      <m:t>𝑇</m:t>
                    </m:r>
                  </m:oMath>
                </a14:m>
                <a:r>
                  <a:rPr lang="de-DE"/>
                  <a:t> Zeitschritte</a:t>
                </a:r>
              </a:p>
              <a:p>
                <a:r>
                  <a:rPr lang="de-DE"/>
                  <a:t>Anfragebeantwortung: </a:t>
                </a:r>
              </a:p>
              <a:p>
                <a:pPr lvl="1"/>
                <a:r>
                  <a:rPr lang="de-DE"/>
                  <a:t>Anfragen: Filterung, </a:t>
                </a:r>
                <a:br>
                  <a:rPr lang="de-DE"/>
                </a:br>
                <a:r>
                  <a:rPr lang="de-DE"/>
                  <a:t>Vorhersage, Rückschau</a:t>
                </a:r>
              </a:p>
              <a:p>
                <a:pPr lvl="1"/>
                <a:r>
                  <a:rPr lang="de-DE"/>
                  <a:t>Algorithmus: DJT </a:t>
                </a:r>
              </a:p>
              <a:p>
                <a:pPr lvl="2"/>
                <a:r>
                  <a:rPr lang="de-DE"/>
                  <a:t>Interfaces</a:t>
                </a:r>
              </a:p>
              <a:p>
                <a:pPr lvl="2"/>
                <a:r>
                  <a:rPr lang="de-DE"/>
                  <a:t>Vorwärts- / Rückwärts-</a:t>
                </a:r>
                <a:br>
                  <a:rPr lang="de-DE"/>
                </a:br>
                <a:r>
                  <a:rPr lang="de-DE" err="1"/>
                  <a:t>nachrichten</a:t>
                </a:r>
                <a:r>
                  <a:rPr lang="de-DE"/>
                  <a:t>, um sich</a:t>
                </a:r>
                <a:br>
                  <a:rPr lang="de-DE"/>
                </a:br>
                <a:r>
                  <a:rPr lang="de-DE"/>
                  <a:t>in der Zeit zu bewegen</a:t>
                </a:r>
              </a:p>
              <a:p>
                <a:pPr lvl="1"/>
                <a:endParaRPr lang="de-DE"/>
              </a:p>
              <a:p>
                <a:endParaRPr lang="de-DE"/>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idx="1"/>
              </p:nvPr>
            </p:nvSpPr>
            <p:spPr>
              <a:blipFill>
                <a:blip r:embed="rId2"/>
                <a:stretch>
                  <a:fillRect l="-1435" t="-2687" b="-746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CC0E1F5-328B-A747-AB14-121C3B9EA232}"/>
              </a:ext>
            </a:extLst>
          </p:cNvPr>
          <p:cNvSpPr>
            <a:spLocks noGrp="1"/>
          </p:cNvSpPr>
          <p:nvPr>
            <p:ph type="dt" sz="half" idx="2"/>
          </p:nvPr>
        </p:nvSpPr>
        <p:spPr/>
        <p:txBody>
          <a:bodyPr/>
          <a:lstStyle/>
          <a:p>
            <a:r>
              <a:rPr lang="en-GB"/>
              <a:t>Sequentielle PGMs &amp; Inferenz</a:t>
            </a:r>
            <a:endParaRPr lang="de-DE"/>
          </a:p>
        </p:txBody>
      </p:sp>
      <p:sp>
        <p:nvSpPr>
          <p:cNvPr id="5" name="Footer Placeholder 4">
            <a:extLst>
              <a:ext uri="{FF2B5EF4-FFF2-40B4-BE49-F238E27FC236}">
                <a16:creationId xmlns:a16="http://schemas.microsoft.com/office/drawing/2014/main" id="{0E904E8C-16C1-5F47-9EF1-2F5CF0C2A4E4}"/>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C5AA66DB-B8AA-B640-9B48-D0972C42A9B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75</a:t>
            </a:fld>
            <a:r>
              <a:rPr lang="de-DE"/>
              <a:t> </a:t>
            </a:r>
            <a:endParaRPr lang="de-DE" sz="1400"/>
          </a:p>
        </p:txBody>
      </p:sp>
      <p:sp>
        <p:nvSpPr>
          <p:cNvPr id="7" name="Rectangle 6">
            <a:extLst>
              <a:ext uri="{FF2B5EF4-FFF2-40B4-BE49-F238E27FC236}">
                <a16:creationId xmlns:a16="http://schemas.microsoft.com/office/drawing/2014/main" id="{F444AFCD-809D-F14E-9730-AB3E6C92F5C8}"/>
              </a:ext>
            </a:extLst>
          </p:cNvPr>
          <p:cNvSpPr/>
          <p:nvPr/>
        </p:nvSpPr>
        <p:spPr>
          <a:xfrm>
            <a:off x="6826228" y="4122995"/>
            <a:ext cx="2254551" cy="1809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8390A4EB-6194-A149-AE2E-33CAAD698169}"/>
              </a:ext>
            </a:extLst>
          </p:cNvPr>
          <p:cNvSpPr/>
          <p:nvPr/>
        </p:nvSpPr>
        <p:spPr>
          <a:xfrm>
            <a:off x="9080779" y="4122995"/>
            <a:ext cx="2803508" cy="18095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oup 8">
            <a:extLst>
              <a:ext uri="{FF2B5EF4-FFF2-40B4-BE49-F238E27FC236}">
                <a16:creationId xmlns:a16="http://schemas.microsoft.com/office/drawing/2014/main" id="{6C033633-95A7-874D-9959-E24C47E76B2E}"/>
              </a:ext>
            </a:extLst>
          </p:cNvPr>
          <p:cNvGrpSpPr/>
          <p:nvPr/>
        </p:nvGrpSpPr>
        <p:grpSpPr>
          <a:xfrm>
            <a:off x="9083692" y="4222610"/>
            <a:ext cx="2760308" cy="1683304"/>
            <a:chOff x="5168586" y="4222610"/>
            <a:chExt cx="2760308" cy="1683304"/>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E90DB0-0BDB-BA49-B0ED-6B418F865720}"/>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8" name="TextBox 7">
                  <a:extLst>
                    <a:ext uri="{FF2B5EF4-FFF2-40B4-BE49-F238E27FC236}">
                      <a16:creationId xmlns:a16="http://schemas.microsoft.com/office/drawing/2014/main" id="{C4A242E0-8E1B-384B-A051-0C847F35AF53}"/>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4"/>
                  <a:stretch>
                    <a:fillRect/>
                  </a:stretch>
                </a:blipFill>
                <a:ln>
                  <a:solidFill>
                    <a:schemeClr val="tx1"/>
                  </a:solidFill>
                </a:ln>
              </p:spPr>
              <p:txBody>
                <a:bodyPr/>
                <a:lstStyle/>
                <a:p>
                  <a:r>
                    <a:rPr lang="de-DE">
                      <a:noFill/>
                    </a:rPr>
                    <a:t> </a:t>
                  </a:r>
                </a:p>
              </p:txBody>
            </p:sp>
          </mc:Fallback>
        </mc:AlternateContent>
        <p:cxnSp>
          <p:nvCxnSpPr>
            <p:cNvPr id="11" name="Straight Connector 10">
              <a:extLst>
                <a:ext uri="{FF2B5EF4-FFF2-40B4-BE49-F238E27FC236}">
                  <a16:creationId xmlns:a16="http://schemas.microsoft.com/office/drawing/2014/main" id="{39F7FFCE-CC75-3845-B34F-ADA0D99A5B5E}"/>
                </a:ext>
              </a:extLst>
            </p:cNvPr>
            <p:cNvCxnSpPr>
              <a:cxnSpLocks/>
              <a:stCxn id="10" idx="5"/>
              <a:endCxn id="24"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56DB05-BB04-9244-9A81-E459D1E9FFBE}"/>
                </a:ext>
              </a:extLst>
            </p:cNvPr>
            <p:cNvCxnSpPr>
              <a:cxnSpLocks/>
              <a:stCxn id="24" idx="0"/>
              <a:endCxn id="19"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9A6BA35-380B-9D4D-B0C5-FB08E36E2176}"/>
                </a:ext>
              </a:extLst>
            </p:cNvPr>
            <p:cNvGrpSpPr/>
            <p:nvPr/>
          </p:nvGrpSpPr>
          <p:grpSpPr>
            <a:xfrm>
              <a:off x="6088390" y="5030479"/>
              <a:ext cx="359209" cy="409842"/>
              <a:chOff x="6783444" y="4056790"/>
              <a:chExt cx="359209" cy="409842"/>
            </a:xfrm>
          </p:grpSpPr>
          <p:sp>
            <p:nvSpPr>
              <p:cNvPr id="24" name="Rectangle 23">
                <a:extLst>
                  <a:ext uri="{FF2B5EF4-FFF2-40B4-BE49-F238E27FC236}">
                    <a16:creationId xmlns:a16="http://schemas.microsoft.com/office/drawing/2014/main" id="{1362D3A0-B901-1E47-8310-F64155BAAB1D}"/>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BA544A1-5FAB-924B-8E5A-939156F0EB78}"/>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7" name="TextBox 26">
                    <a:extLst>
                      <a:ext uri="{FF2B5EF4-FFF2-40B4-BE49-F238E27FC236}">
                        <a16:creationId xmlns:a16="http://schemas.microsoft.com/office/drawing/2014/main" id="{5EFF4C23-AA02-244E-855F-0109E6DA1F5E}"/>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5"/>
                    <a:stretch>
                      <a:fillRect l="-18519" b="-22727"/>
                    </a:stretch>
                  </a:blipFill>
                </p:spPr>
                <p:txBody>
                  <a:bodyPr/>
                  <a:lstStyle/>
                  <a:p>
                    <a:r>
                      <a:rPr lang="de-DE">
                        <a:noFill/>
                      </a:rPr>
                      <a:t> </a:t>
                    </a:r>
                  </a:p>
                </p:txBody>
              </p:sp>
            </mc:Fallback>
          </mc:AlternateContent>
        </p:grpSp>
        <p:cxnSp>
          <p:nvCxnSpPr>
            <p:cNvPr id="14" name="Straight Connector 13">
              <a:extLst>
                <a:ext uri="{FF2B5EF4-FFF2-40B4-BE49-F238E27FC236}">
                  <a16:creationId xmlns:a16="http://schemas.microsoft.com/office/drawing/2014/main" id="{CF632221-6D53-1A45-922F-FACE6F0CA7D4}"/>
                </a:ext>
              </a:extLst>
            </p:cNvPr>
            <p:cNvCxnSpPr>
              <a:cxnSpLocks/>
              <a:stCxn id="19" idx="4"/>
              <a:endCxn id="22"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2B2E88-01D3-634C-BF63-B4BD11551337}"/>
                </a:ext>
              </a:extLst>
            </p:cNvPr>
            <p:cNvCxnSpPr>
              <a:cxnSpLocks/>
              <a:stCxn id="20" idx="0"/>
              <a:endCxn id="22"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9ABC4D-B6B9-9A45-A88C-816E97AFA29B}"/>
                </a:ext>
              </a:extLst>
            </p:cNvPr>
            <p:cNvCxnSpPr>
              <a:cxnSpLocks/>
              <a:stCxn id="22" idx="3"/>
              <a:endCxn id="18"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14933CA-BA2C-5543-BEC0-CB38D57ECAA1}"/>
                </a:ext>
              </a:extLst>
            </p:cNvPr>
            <p:cNvGrpSpPr/>
            <p:nvPr/>
          </p:nvGrpSpPr>
          <p:grpSpPr>
            <a:xfrm>
              <a:off x="6673180" y="5030805"/>
              <a:ext cx="386595" cy="408488"/>
              <a:chOff x="7368234" y="4057116"/>
              <a:chExt cx="386595" cy="408488"/>
            </a:xfrm>
          </p:grpSpPr>
          <p:sp>
            <p:nvSpPr>
              <p:cNvPr id="22" name="Rectangle 21">
                <a:extLst>
                  <a:ext uri="{FF2B5EF4-FFF2-40B4-BE49-F238E27FC236}">
                    <a16:creationId xmlns:a16="http://schemas.microsoft.com/office/drawing/2014/main" id="{B13F9766-35B3-434D-A230-5624D457ACB4}"/>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370538-2839-1443-8B06-FEC18B338EB6}"/>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5" name="TextBox 24">
                    <a:extLst>
                      <a:ext uri="{FF2B5EF4-FFF2-40B4-BE49-F238E27FC236}">
                        <a16:creationId xmlns:a16="http://schemas.microsoft.com/office/drawing/2014/main" id="{6F181D50-C1B1-B942-B62D-761D96E5434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6"/>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99DE83-B1B1-4C4B-8B15-BCC8E808FC42}"/>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6" name="TextBox 15">
                  <a:extLst>
                    <a:ext uri="{FF2B5EF4-FFF2-40B4-BE49-F238E27FC236}">
                      <a16:creationId xmlns:a16="http://schemas.microsoft.com/office/drawing/2014/main" id="{41BB3B2E-E5BB-2947-82F8-03AC37984D88}"/>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740D6F5-9D9E-C143-A874-9F1A3663F679}"/>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7" name="TextBox 16">
                  <a:extLst>
                    <a:ext uri="{FF2B5EF4-FFF2-40B4-BE49-F238E27FC236}">
                      <a16:creationId xmlns:a16="http://schemas.microsoft.com/office/drawing/2014/main" id="{D5602D9A-7651-B847-9610-A2D34E18C7FD}"/>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8"/>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CB67C3F-6D0B-C242-A5D3-BC9C419FB196}"/>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solidFill>
                      <a:schemeClr val="accent1"/>
                    </a:solidFill>
                  </a:endParaRPr>
                </a:p>
              </p:txBody>
            </p:sp>
          </mc:Choice>
          <mc:Fallback xmlns="">
            <p:sp>
              <p:nvSpPr>
                <p:cNvPr id="18" name="TextBox 17">
                  <a:extLst>
                    <a:ext uri="{FF2B5EF4-FFF2-40B4-BE49-F238E27FC236}">
                      <a16:creationId xmlns:a16="http://schemas.microsoft.com/office/drawing/2014/main" id="{56C94064-8170-B249-AA0E-BE1C8357CC0A}"/>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1" name="Straight Connector 20">
              <a:extLst>
                <a:ext uri="{FF2B5EF4-FFF2-40B4-BE49-F238E27FC236}">
                  <a16:creationId xmlns:a16="http://schemas.microsoft.com/office/drawing/2014/main" id="{5E5490C5-DEC4-E443-8EB5-AA950A505E6A}"/>
                </a:ext>
              </a:extLst>
            </p:cNvPr>
            <p:cNvCxnSpPr>
              <a:cxnSpLocks/>
              <a:stCxn id="24" idx="2"/>
              <a:endCxn id="20"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6BEF941-677E-914D-B094-14C0498ED75D}"/>
              </a:ext>
            </a:extLst>
          </p:cNvPr>
          <p:cNvGrpSpPr/>
          <p:nvPr/>
        </p:nvGrpSpPr>
        <p:grpSpPr>
          <a:xfrm>
            <a:off x="6902996" y="4104138"/>
            <a:ext cx="2996251" cy="1801776"/>
            <a:chOff x="6987780" y="4104138"/>
            <a:chExt cx="2996251" cy="1801776"/>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5F731D6-4CEE-674A-AEDD-6DD74AB22588}"/>
                    </a:ext>
                  </a:extLst>
                </p:cNvPr>
                <p:cNvSpPr txBox="1"/>
                <p:nvPr/>
              </p:nvSpPr>
              <p:spPr>
                <a:xfrm>
                  <a:off x="6987780" y="5490253"/>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solidFill>
                      <a:schemeClr val="accent1"/>
                    </a:solidFill>
                  </a:endParaRPr>
                </a:p>
              </p:txBody>
            </p:sp>
          </mc:Choice>
          <mc:Fallback xmlns="">
            <p:sp>
              <p:nvSpPr>
                <p:cNvPr id="29" name="TextBox 28">
                  <a:extLst>
                    <a:ext uri="{FF2B5EF4-FFF2-40B4-BE49-F238E27FC236}">
                      <a16:creationId xmlns:a16="http://schemas.microsoft.com/office/drawing/2014/main" id="{7765AF83-05CA-F04E-AAAA-3F99BE728A8D}"/>
                    </a:ext>
                  </a:extLst>
                </p:cNvPr>
                <p:cNvSpPr txBox="1">
                  <a:spLocks noRot="1" noChangeAspect="1" noMove="1" noResize="1" noEditPoints="1" noAdjustHandles="1" noChangeArrowheads="1" noChangeShapeType="1" noTextEdit="1"/>
                </p:cNvSpPr>
                <p:nvPr/>
              </p:nvSpPr>
              <p:spPr>
                <a:xfrm>
                  <a:off x="6987780" y="5490253"/>
                  <a:ext cx="1333051" cy="415661"/>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6C2C32-C44F-7549-A4D0-2F3C64DE8399}"/>
                    </a:ext>
                  </a:extLst>
                </p:cNvPr>
                <p:cNvSpPr txBox="1"/>
                <p:nvPr/>
              </p:nvSpPr>
              <p:spPr>
                <a:xfrm>
                  <a:off x="6988977" y="4222610"/>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30" name="TextBox 29">
                  <a:extLst>
                    <a:ext uri="{FF2B5EF4-FFF2-40B4-BE49-F238E27FC236}">
                      <a16:creationId xmlns:a16="http://schemas.microsoft.com/office/drawing/2014/main" id="{1BD46407-626F-7745-9768-E5AB3AC994C1}"/>
                    </a:ext>
                  </a:extLst>
                </p:cNvPr>
                <p:cNvSpPr txBox="1">
                  <a:spLocks noRot="1" noChangeAspect="1" noMove="1" noResize="1" noEditPoints="1" noAdjustHandles="1" noChangeArrowheads="1" noChangeShapeType="1" noTextEdit="1"/>
                </p:cNvSpPr>
                <p:nvPr/>
              </p:nvSpPr>
              <p:spPr>
                <a:xfrm>
                  <a:off x="6988977" y="4222610"/>
                  <a:ext cx="1333051" cy="415661"/>
                </a:xfrm>
                <a:prstGeom prst="ellipse">
                  <a:avLst/>
                </a:prstGeom>
                <a:blipFill>
                  <a:blip r:embed="rId11"/>
                  <a:stretch>
                    <a:fillRect b="-5714"/>
                  </a:stretch>
                </a:blipFill>
                <a:ln>
                  <a:solidFill>
                    <a:schemeClr val="tx1"/>
                  </a:solidFill>
                </a:ln>
              </p:spPr>
              <p:txBody>
                <a:bodyPr/>
                <a:lstStyle/>
                <a:p>
                  <a:r>
                    <a:rPr lang="de-DE">
                      <a:noFill/>
                    </a:rPr>
                    <a:t> </a:t>
                  </a:r>
                </a:p>
              </p:txBody>
            </p:sp>
          </mc:Fallback>
        </mc:AlternateContent>
        <p:grpSp>
          <p:nvGrpSpPr>
            <p:cNvPr id="29" name="Group 28">
              <a:extLst>
                <a:ext uri="{FF2B5EF4-FFF2-40B4-BE49-F238E27FC236}">
                  <a16:creationId xmlns:a16="http://schemas.microsoft.com/office/drawing/2014/main" id="{63A3755B-1702-8F4F-80CB-1FB56F4354BC}"/>
                </a:ext>
              </a:extLst>
            </p:cNvPr>
            <p:cNvGrpSpPr/>
            <p:nvPr/>
          </p:nvGrpSpPr>
          <p:grpSpPr>
            <a:xfrm>
              <a:off x="8320831" y="4104138"/>
              <a:ext cx="1663200" cy="1593946"/>
              <a:chOff x="11540097" y="4104138"/>
              <a:chExt cx="1663200" cy="1593946"/>
            </a:xfrm>
          </p:grpSpPr>
          <p:sp>
            <p:nvSpPr>
              <p:cNvPr id="30" name="Rectangle 29">
                <a:extLst>
                  <a:ext uri="{FF2B5EF4-FFF2-40B4-BE49-F238E27FC236}">
                    <a16:creationId xmlns:a16="http://schemas.microsoft.com/office/drawing/2014/main" id="{51DC1614-1382-F345-A054-C03E18711043}"/>
                  </a:ext>
                </a:extLst>
              </p:cNvPr>
              <p:cNvSpPr/>
              <p:nvPr/>
            </p:nvSpPr>
            <p:spPr>
              <a:xfrm>
                <a:off x="12316461" y="43584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7C2C6D9-CC9B-754A-B489-8E16A929287E}"/>
                      </a:ext>
                    </a:extLst>
                  </p:cNvPr>
                  <p:cNvSpPr txBox="1"/>
                  <p:nvPr/>
                </p:nvSpPr>
                <p:spPr>
                  <a:xfrm>
                    <a:off x="12284808" y="4104138"/>
                    <a:ext cx="20736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𝐸</m:t>
                              </m:r>
                            </m:sub>
                          </m:sSub>
                        </m:oMath>
                      </m:oMathPara>
                    </a14:m>
                    <a:endParaRPr lang="de-DE" sz="1400"/>
                  </a:p>
                </p:txBody>
              </p:sp>
            </mc:Choice>
            <mc:Fallback xmlns="">
              <p:sp>
                <p:nvSpPr>
                  <p:cNvPr id="33" name="TextBox 32">
                    <a:extLst>
                      <a:ext uri="{FF2B5EF4-FFF2-40B4-BE49-F238E27FC236}">
                        <a16:creationId xmlns:a16="http://schemas.microsoft.com/office/drawing/2014/main" id="{FE152832-4E0D-D94A-BAA7-4B3B23862393}"/>
                      </a:ext>
                    </a:extLst>
                  </p:cNvPr>
                  <p:cNvSpPr txBox="1">
                    <a:spLocks noRot="1" noChangeAspect="1" noMove="1" noResize="1" noEditPoints="1" noAdjustHandles="1" noChangeArrowheads="1" noChangeShapeType="1" noTextEdit="1"/>
                  </p:cNvSpPr>
                  <p:nvPr/>
                </p:nvSpPr>
                <p:spPr>
                  <a:xfrm>
                    <a:off x="12284808" y="4104138"/>
                    <a:ext cx="207364" cy="215444"/>
                  </a:xfrm>
                  <a:prstGeom prst="rect">
                    <a:avLst/>
                  </a:prstGeom>
                  <a:blipFill>
                    <a:blip r:embed="rId12"/>
                    <a:stretch>
                      <a:fillRect l="-23529" b="-33333"/>
                    </a:stretch>
                  </a:blipFill>
                </p:spPr>
                <p:txBody>
                  <a:bodyPr/>
                  <a:lstStyle/>
                  <a:p>
                    <a:r>
                      <a:rPr lang="de-DE">
                        <a:noFill/>
                      </a:rPr>
                      <a:t> </a:t>
                    </a:r>
                  </a:p>
                </p:txBody>
              </p:sp>
            </mc:Fallback>
          </mc:AlternateContent>
          <p:cxnSp>
            <p:nvCxnSpPr>
              <p:cNvPr id="32" name="Straight Connector 31">
                <a:extLst>
                  <a:ext uri="{FF2B5EF4-FFF2-40B4-BE49-F238E27FC236}">
                    <a16:creationId xmlns:a16="http://schemas.microsoft.com/office/drawing/2014/main" id="{BEC76424-2E82-3D4D-B800-B060DA75793B}"/>
                  </a:ext>
                </a:extLst>
              </p:cNvPr>
              <p:cNvCxnSpPr>
                <a:cxnSpLocks/>
                <a:stCxn id="28" idx="6"/>
                <a:endCxn id="30" idx="1"/>
              </p:cNvCxnSpPr>
              <p:nvPr/>
            </p:nvCxnSpPr>
            <p:spPr>
              <a:xfrm flipV="1">
                <a:off x="11541294" y="4430440"/>
                <a:ext cx="77516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322409C-A3D2-3640-81E0-4C6161A18438}"/>
                  </a:ext>
                </a:extLst>
              </p:cNvPr>
              <p:cNvCxnSpPr>
                <a:cxnSpLocks/>
                <a:stCxn id="27" idx="6"/>
                <a:endCxn id="30" idx="2"/>
              </p:cNvCxnSpPr>
              <p:nvPr/>
            </p:nvCxnSpPr>
            <p:spPr>
              <a:xfrm flipV="1">
                <a:off x="11540097" y="4502440"/>
                <a:ext cx="848364" cy="1195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DDA0D2-8864-2042-8D14-CDDA4BFFBDEA}"/>
                  </a:ext>
                </a:extLst>
              </p:cNvPr>
              <p:cNvCxnSpPr>
                <a:cxnSpLocks/>
                <a:stCxn id="30" idx="3"/>
                <a:endCxn id="19" idx="2"/>
              </p:cNvCxnSpPr>
              <p:nvPr/>
            </p:nvCxnSpPr>
            <p:spPr>
              <a:xfrm>
                <a:off x="12460461" y="4430440"/>
                <a:ext cx="7428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770749EF-0BE0-AF47-8D65-892C8B095095}"/>
              </a:ext>
            </a:extLst>
          </p:cNvPr>
          <p:cNvSpPr/>
          <p:nvPr/>
        </p:nvSpPr>
        <p:spPr>
          <a:xfrm>
            <a:off x="3888325" y="4122995"/>
            <a:ext cx="2871876" cy="1811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6" name="Group 35">
            <a:extLst>
              <a:ext uri="{FF2B5EF4-FFF2-40B4-BE49-F238E27FC236}">
                <a16:creationId xmlns:a16="http://schemas.microsoft.com/office/drawing/2014/main" id="{846A10A1-6865-E143-90EB-A323A79AB088}"/>
              </a:ext>
            </a:extLst>
          </p:cNvPr>
          <p:cNvGrpSpPr/>
          <p:nvPr/>
        </p:nvGrpSpPr>
        <p:grpSpPr>
          <a:xfrm>
            <a:off x="3956693" y="4201455"/>
            <a:ext cx="2760308" cy="1683304"/>
            <a:chOff x="5168586" y="4222610"/>
            <a:chExt cx="2760308" cy="1683304"/>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CF440F7-6BF1-E340-8A54-E0E794B58120}"/>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38" name="TextBox 37">
                  <a:extLst>
                    <a:ext uri="{FF2B5EF4-FFF2-40B4-BE49-F238E27FC236}">
                      <a16:creationId xmlns:a16="http://schemas.microsoft.com/office/drawing/2014/main" id="{ACE82126-CD28-7B47-9EA2-AA519E7CC229}"/>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38" name="Straight Connector 37">
              <a:extLst>
                <a:ext uri="{FF2B5EF4-FFF2-40B4-BE49-F238E27FC236}">
                  <a16:creationId xmlns:a16="http://schemas.microsoft.com/office/drawing/2014/main" id="{E38455E4-0C5A-C241-AAF9-106F7B3F8D18}"/>
                </a:ext>
              </a:extLst>
            </p:cNvPr>
            <p:cNvCxnSpPr>
              <a:cxnSpLocks/>
              <a:stCxn id="37" idx="5"/>
              <a:endCxn id="51"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F3AD3C1-B2D0-EB45-ACDC-3480B3F35AD9}"/>
                </a:ext>
              </a:extLst>
            </p:cNvPr>
            <p:cNvCxnSpPr>
              <a:cxnSpLocks/>
              <a:stCxn id="51" idx="0"/>
              <a:endCxn id="46"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E2EE474-6C41-224E-8DA2-1D6F815E55A3}"/>
                </a:ext>
              </a:extLst>
            </p:cNvPr>
            <p:cNvGrpSpPr/>
            <p:nvPr/>
          </p:nvGrpSpPr>
          <p:grpSpPr>
            <a:xfrm>
              <a:off x="6088390" y="5030479"/>
              <a:ext cx="359209" cy="409842"/>
              <a:chOff x="6783444" y="4056790"/>
              <a:chExt cx="359209" cy="409842"/>
            </a:xfrm>
          </p:grpSpPr>
          <p:sp>
            <p:nvSpPr>
              <p:cNvPr id="51" name="Rectangle 50">
                <a:extLst>
                  <a:ext uri="{FF2B5EF4-FFF2-40B4-BE49-F238E27FC236}">
                    <a16:creationId xmlns:a16="http://schemas.microsoft.com/office/drawing/2014/main" id="{0ED77E71-C2F6-FA4F-BF25-34DAE06C3250}"/>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6E85434-6E93-B249-8B81-E1E9FE2BADA8}"/>
                      </a:ext>
                    </a:extLst>
                  </p:cNvPr>
                  <p:cNvSpPr txBox="1"/>
                  <p:nvPr/>
                </p:nvSpPr>
                <p:spPr>
                  <a:xfrm>
                    <a:off x="6783444" y="4200212"/>
                    <a:ext cx="341952"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0</m:t>
                                  </m:r>
                                </m:e>
                              </m:d>
                            </m:sup>
                          </m:sSubSup>
                        </m:oMath>
                      </m:oMathPara>
                    </a14:m>
                    <a:endParaRPr lang="de-DE" sz="1400"/>
                  </a:p>
                </p:txBody>
              </p:sp>
            </mc:Choice>
            <mc:Fallback xmlns="">
              <p:sp>
                <p:nvSpPr>
                  <p:cNvPr id="53" name="TextBox 52">
                    <a:extLst>
                      <a:ext uri="{FF2B5EF4-FFF2-40B4-BE49-F238E27FC236}">
                        <a16:creationId xmlns:a16="http://schemas.microsoft.com/office/drawing/2014/main" id="{AA347CC2-065C-1540-A23F-D9FB4561713D}"/>
                      </a:ext>
                    </a:extLst>
                  </p:cNvPr>
                  <p:cNvSpPr txBox="1">
                    <a:spLocks noRot="1" noChangeAspect="1" noMove="1" noResize="1" noEditPoints="1" noAdjustHandles="1" noChangeArrowheads="1" noChangeShapeType="1" noTextEdit="1"/>
                  </p:cNvSpPr>
                  <p:nvPr/>
                </p:nvSpPr>
                <p:spPr>
                  <a:xfrm>
                    <a:off x="6783444" y="4200212"/>
                    <a:ext cx="341952" cy="266420"/>
                  </a:xfrm>
                  <a:prstGeom prst="rect">
                    <a:avLst/>
                  </a:prstGeom>
                  <a:blipFill>
                    <a:blip r:embed="rId14"/>
                    <a:stretch>
                      <a:fillRect l="-22222" b="-22727"/>
                    </a:stretch>
                  </a:blipFill>
                </p:spPr>
                <p:txBody>
                  <a:bodyPr/>
                  <a:lstStyle/>
                  <a:p>
                    <a:r>
                      <a:rPr lang="de-DE">
                        <a:noFill/>
                      </a:rPr>
                      <a:t> </a:t>
                    </a:r>
                  </a:p>
                </p:txBody>
              </p:sp>
            </mc:Fallback>
          </mc:AlternateContent>
        </p:grpSp>
        <p:cxnSp>
          <p:nvCxnSpPr>
            <p:cNvPr id="41" name="Straight Connector 40">
              <a:extLst>
                <a:ext uri="{FF2B5EF4-FFF2-40B4-BE49-F238E27FC236}">
                  <a16:creationId xmlns:a16="http://schemas.microsoft.com/office/drawing/2014/main" id="{C9B34222-153D-8740-A68C-FF1CE5619673}"/>
                </a:ext>
              </a:extLst>
            </p:cNvPr>
            <p:cNvCxnSpPr>
              <a:cxnSpLocks/>
              <a:stCxn id="46" idx="4"/>
              <a:endCxn id="49"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5B9C79C-5275-B346-A45B-645F5381BC2E}"/>
                </a:ext>
              </a:extLst>
            </p:cNvPr>
            <p:cNvCxnSpPr>
              <a:cxnSpLocks/>
              <a:stCxn id="47" idx="0"/>
              <a:endCxn id="49"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B76BD84-D646-4B4F-9E5E-067126ACCA4E}"/>
                </a:ext>
              </a:extLst>
            </p:cNvPr>
            <p:cNvCxnSpPr>
              <a:cxnSpLocks/>
              <a:stCxn id="49" idx="3"/>
              <a:endCxn id="45"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113F6C1-631E-FC4D-AFA1-3B7D895BA498}"/>
                </a:ext>
              </a:extLst>
            </p:cNvPr>
            <p:cNvGrpSpPr/>
            <p:nvPr/>
          </p:nvGrpSpPr>
          <p:grpSpPr>
            <a:xfrm>
              <a:off x="6673180" y="5030805"/>
              <a:ext cx="393391" cy="408488"/>
              <a:chOff x="7368234" y="4057116"/>
              <a:chExt cx="393391" cy="408488"/>
            </a:xfrm>
          </p:grpSpPr>
          <p:sp>
            <p:nvSpPr>
              <p:cNvPr id="49" name="Rectangle 48">
                <a:extLst>
                  <a:ext uri="{FF2B5EF4-FFF2-40B4-BE49-F238E27FC236}">
                    <a16:creationId xmlns:a16="http://schemas.microsoft.com/office/drawing/2014/main" id="{C14ED43A-28B5-BA4A-A687-D0FFFE707B3C}"/>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941B6D2-E0EA-F64E-9179-F795FAA601E3}"/>
                      </a:ext>
                    </a:extLst>
                  </p:cNvPr>
                  <p:cNvSpPr txBox="1"/>
                  <p:nvPr/>
                </p:nvSpPr>
                <p:spPr>
                  <a:xfrm>
                    <a:off x="7419673" y="4198095"/>
                    <a:ext cx="341952"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0</m:t>
                                  </m:r>
                                </m:e>
                              </m:d>
                            </m:sup>
                          </m:sSubSup>
                        </m:oMath>
                      </m:oMathPara>
                    </a14:m>
                    <a:endParaRPr lang="de-DE" sz="1400"/>
                  </a:p>
                </p:txBody>
              </p:sp>
            </mc:Choice>
            <mc:Fallback xmlns="">
              <p:sp>
                <p:nvSpPr>
                  <p:cNvPr id="51" name="TextBox 50">
                    <a:extLst>
                      <a:ext uri="{FF2B5EF4-FFF2-40B4-BE49-F238E27FC236}">
                        <a16:creationId xmlns:a16="http://schemas.microsoft.com/office/drawing/2014/main" id="{2972E01F-10DF-794B-BC34-D9FAE05EAB45}"/>
                      </a:ext>
                    </a:extLst>
                  </p:cNvPr>
                  <p:cNvSpPr txBox="1">
                    <a:spLocks noRot="1" noChangeAspect="1" noMove="1" noResize="1" noEditPoints="1" noAdjustHandles="1" noChangeArrowheads="1" noChangeShapeType="1" noTextEdit="1"/>
                  </p:cNvSpPr>
                  <p:nvPr/>
                </p:nvSpPr>
                <p:spPr>
                  <a:xfrm>
                    <a:off x="7419673" y="4198095"/>
                    <a:ext cx="341952" cy="267509"/>
                  </a:xfrm>
                  <a:prstGeom prst="rect">
                    <a:avLst/>
                  </a:prstGeom>
                  <a:blipFill>
                    <a:blip r:embed="rId15"/>
                    <a:stretch>
                      <a:fillRect l="-14286"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F30F512-C687-4647-838E-A6D213E871A4}"/>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46" name="TextBox 45">
                  <a:extLst>
                    <a:ext uri="{FF2B5EF4-FFF2-40B4-BE49-F238E27FC236}">
                      <a16:creationId xmlns:a16="http://schemas.microsoft.com/office/drawing/2014/main" id="{5A7310CC-18C8-804D-865D-F418636D2596}"/>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7C42A4B-2C60-3F4E-9AB9-28BD3E886FC6}"/>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47" name="TextBox 46">
                  <a:extLst>
                    <a:ext uri="{FF2B5EF4-FFF2-40B4-BE49-F238E27FC236}">
                      <a16:creationId xmlns:a16="http://schemas.microsoft.com/office/drawing/2014/main" id="{12ACEAFB-2B99-1644-9B84-CF42C669EC9F}"/>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17"/>
                  <a:stretch>
                    <a:fillRect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4A66CD5-F480-BB47-8A89-1A2AB51B8004}"/>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solidFill>
                      <a:schemeClr val="accent1"/>
                    </a:solidFill>
                  </a:endParaRPr>
                </a:p>
              </p:txBody>
            </p:sp>
          </mc:Choice>
          <mc:Fallback xmlns="">
            <p:sp>
              <p:nvSpPr>
                <p:cNvPr id="48" name="TextBox 47">
                  <a:extLst>
                    <a:ext uri="{FF2B5EF4-FFF2-40B4-BE49-F238E27FC236}">
                      <a16:creationId xmlns:a16="http://schemas.microsoft.com/office/drawing/2014/main" id="{4F0D919A-9DBA-8643-914E-D4F25F6260DB}"/>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48" name="Straight Connector 47">
              <a:extLst>
                <a:ext uri="{FF2B5EF4-FFF2-40B4-BE49-F238E27FC236}">
                  <a16:creationId xmlns:a16="http://schemas.microsoft.com/office/drawing/2014/main" id="{F4BF981D-261B-6F45-83EE-DD9F0C3CCD50}"/>
                </a:ext>
              </a:extLst>
            </p:cNvPr>
            <p:cNvCxnSpPr>
              <a:cxnSpLocks/>
              <a:stCxn id="51" idx="2"/>
              <a:endCxn id="47"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272E85E-85D9-534C-B635-F4C4EBF963A1}"/>
              </a:ext>
            </a:extLst>
          </p:cNvPr>
          <p:cNvGrpSpPr/>
          <p:nvPr/>
        </p:nvGrpSpPr>
        <p:grpSpPr>
          <a:xfrm>
            <a:off x="4106818" y="4277111"/>
            <a:ext cx="665430" cy="267766"/>
            <a:chOff x="3347296" y="4271099"/>
            <a:chExt cx="665430" cy="267766"/>
          </a:xfrm>
        </p:grpSpPr>
        <p:sp>
          <p:nvSpPr>
            <p:cNvPr id="54" name="Rectangle 53">
              <a:extLst>
                <a:ext uri="{FF2B5EF4-FFF2-40B4-BE49-F238E27FC236}">
                  <a16:creationId xmlns:a16="http://schemas.microsoft.com/office/drawing/2014/main" id="{4B41BF50-9C2E-3E42-8BD2-0BFD48052170}"/>
                </a:ext>
              </a:extLst>
            </p:cNvPr>
            <p:cNvSpPr/>
            <p:nvPr/>
          </p:nvSpPr>
          <p:spPr>
            <a:xfrm>
              <a:off x="3684991" y="433469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E5964CA-D28F-6343-BEEB-63B52F888112}"/>
                    </a:ext>
                  </a:extLst>
                </p:cNvPr>
                <p:cNvSpPr txBox="1"/>
                <p:nvPr/>
              </p:nvSpPr>
              <p:spPr>
                <a:xfrm>
                  <a:off x="3347296" y="4271099"/>
                  <a:ext cx="341952" cy="267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0</m:t>
                                </m:r>
                              </m:e>
                            </m:d>
                          </m:sup>
                        </m:sSubSup>
                      </m:oMath>
                    </m:oMathPara>
                  </a14:m>
                  <a:endParaRPr lang="de-DE" sz="1400"/>
                </a:p>
              </p:txBody>
            </p:sp>
          </mc:Choice>
          <mc:Fallback xmlns="">
            <p:sp>
              <p:nvSpPr>
                <p:cNvPr id="71" name="TextBox 70">
                  <a:extLst>
                    <a:ext uri="{FF2B5EF4-FFF2-40B4-BE49-F238E27FC236}">
                      <a16:creationId xmlns:a16="http://schemas.microsoft.com/office/drawing/2014/main" id="{86F60473-CF2E-E341-AD86-8388A111C254}"/>
                    </a:ext>
                  </a:extLst>
                </p:cNvPr>
                <p:cNvSpPr txBox="1">
                  <a:spLocks noRot="1" noChangeAspect="1" noMove="1" noResize="1" noEditPoints="1" noAdjustHandles="1" noChangeArrowheads="1" noChangeShapeType="1" noTextEdit="1"/>
                </p:cNvSpPr>
                <p:nvPr/>
              </p:nvSpPr>
              <p:spPr>
                <a:xfrm>
                  <a:off x="3347296" y="4271099"/>
                  <a:ext cx="341952" cy="267766"/>
                </a:xfrm>
                <a:prstGeom prst="rect">
                  <a:avLst/>
                </a:prstGeom>
                <a:blipFill>
                  <a:blip r:embed="rId19"/>
                  <a:stretch>
                    <a:fillRect l="-14286" b="-22727"/>
                  </a:stretch>
                </a:blipFill>
              </p:spPr>
              <p:txBody>
                <a:bodyPr/>
                <a:lstStyle/>
                <a:p>
                  <a:r>
                    <a:rPr lang="de-DE">
                      <a:noFill/>
                    </a:rPr>
                    <a:t> </a:t>
                  </a:r>
                </a:p>
              </p:txBody>
            </p:sp>
          </mc:Fallback>
        </mc:AlternateContent>
        <p:cxnSp>
          <p:nvCxnSpPr>
            <p:cNvPr id="56" name="Straight Connector 55">
              <a:extLst>
                <a:ext uri="{FF2B5EF4-FFF2-40B4-BE49-F238E27FC236}">
                  <a16:creationId xmlns:a16="http://schemas.microsoft.com/office/drawing/2014/main" id="{433D7B70-FCF9-5E45-B3CE-2CC2CB4B58FC}"/>
                </a:ext>
              </a:extLst>
            </p:cNvPr>
            <p:cNvCxnSpPr>
              <a:cxnSpLocks/>
              <a:stCxn id="54" idx="3"/>
              <a:endCxn id="46" idx="2"/>
            </p:cNvCxnSpPr>
            <p:nvPr/>
          </p:nvCxnSpPr>
          <p:spPr>
            <a:xfrm flipV="1">
              <a:off x="3828991" y="4403274"/>
              <a:ext cx="183735" cy="3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E0702366-24D2-1A47-AFDF-63A3233603BC}"/>
                  </a:ext>
                </a:extLst>
              </p:cNvPr>
              <p:cNvSpPr/>
              <p:nvPr/>
            </p:nvSpPr>
            <p:spPr>
              <a:xfrm>
                <a:off x="7298098" y="1989523"/>
                <a:ext cx="2096109" cy="504000"/>
              </a:xfrm>
              <a:prstGeom prst="ellipse">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  </m:t>
                      </m:r>
                      <m:sSup>
                        <m:sSupPr>
                          <m:ctrlPr>
                            <a:rPr lang="de-DE" sz="1400" b="0" i="1" smtClean="0">
                              <a:solidFill>
                                <a:schemeClr val="bg1"/>
                              </a:solidFill>
                              <a:latin typeface="Cambria Math" panose="02040503050406030204" pitchFamily="18" charset="0"/>
                            </a:rPr>
                          </m:ctrlPr>
                        </m:sSupPr>
                        <m:e>
                          <m:r>
                            <a:rPr lang="de-DE" sz="1400" b="0" i="1" smtClean="0">
                              <a:solidFill>
                                <a:schemeClr val="bg1"/>
                              </a:solidFill>
                              <a:latin typeface="Cambria Math" panose="02040503050406030204" pitchFamily="18" charset="0"/>
                            </a:rPr>
                            <m:t>𝐸𝑝𝑖𝑑</m:t>
                          </m:r>
                        </m:e>
                        <m:sup>
                          <m:d>
                            <m:dPr>
                              <m:ctrlPr>
                                <a:rPr lang="de-DE" sz="1400" b="0" i="1" smtClean="0">
                                  <a:solidFill>
                                    <a:schemeClr val="bg1"/>
                                  </a:solidFill>
                                  <a:latin typeface="Cambria Math" panose="02040503050406030204" pitchFamily="18" charset="0"/>
                                </a:rPr>
                              </m:ctrlPr>
                            </m:dPr>
                            <m:e>
                              <m:r>
                                <a:rPr lang="de-DE" sz="1400" i="1">
                                  <a:solidFill>
                                    <a:schemeClr val="bg1"/>
                                  </a:solidFill>
                                  <a:latin typeface="Cambria Math" panose="02040503050406030204" pitchFamily="18" charset="0"/>
                                  <a:ea typeface="Cambria Math" panose="02040503050406030204" pitchFamily="18" charset="0"/>
                                </a:rPr>
                                <m:t>𝜏</m:t>
                              </m:r>
                              <m:r>
                                <a:rPr lang="de-DE" sz="1400" b="0" i="1" smtClean="0">
                                  <a:solidFill>
                                    <a:schemeClr val="bg1"/>
                                  </a:solidFill>
                                  <a:latin typeface="Cambria Math" panose="02040503050406030204" pitchFamily="18" charset="0"/>
                                  <a:ea typeface="Cambria Math" panose="02040503050406030204" pitchFamily="18" charset="0"/>
                                </a:rPr>
                                <m:t>−1</m:t>
                              </m:r>
                            </m:e>
                          </m:d>
                        </m:sup>
                      </m:sSup>
                      <m:r>
                        <a:rPr lang="de-DE" sz="1400" b="0" i="1" smtClean="0">
                          <a:solidFill>
                            <a:schemeClr val="bg1"/>
                          </a:solidFill>
                          <a:latin typeface="Cambria Math" panose="02040503050406030204" pitchFamily="18" charset="0"/>
                        </a:rPr>
                        <m:t> </m:t>
                      </m:r>
                      <m:sSup>
                        <m:sSupPr>
                          <m:ctrlPr>
                            <a:rPr lang="de-DE" sz="1400" b="0" i="1" smtClean="0">
                              <a:solidFill>
                                <a:schemeClr val="bg1"/>
                              </a:solidFill>
                              <a:latin typeface="Cambria Math" panose="02040503050406030204" pitchFamily="18" charset="0"/>
                            </a:rPr>
                          </m:ctrlPr>
                        </m:sSupPr>
                        <m:e>
                          <m:r>
                            <a:rPr lang="de-DE" sz="1400" b="0" i="1" smtClean="0">
                              <a:solidFill>
                                <a:schemeClr val="bg1"/>
                              </a:solidFill>
                              <a:latin typeface="Cambria Math" panose="02040503050406030204" pitchFamily="18" charset="0"/>
                            </a:rPr>
                            <m:t>𝑆𝑖𝑐𝑘</m:t>
                          </m:r>
                        </m:e>
                        <m:sup>
                          <m:d>
                            <m:dPr>
                              <m:ctrlPr>
                                <a:rPr lang="de-DE" sz="1400" b="0" i="1" smtClean="0">
                                  <a:solidFill>
                                    <a:schemeClr val="bg1"/>
                                  </a:solidFill>
                                  <a:latin typeface="Cambria Math" panose="02040503050406030204" pitchFamily="18" charset="0"/>
                                </a:rPr>
                              </m:ctrlPr>
                            </m:dPr>
                            <m:e>
                              <m:r>
                                <a:rPr lang="de-DE" sz="1400" i="1">
                                  <a:solidFill>
                                    <a:schemeClr val="bg1"/>
                                  </a:solidFill>
                                  <a:latin typeface="Cambria Math" panose="02040503050406030204" pitchFamily="18" charset="0"/>
                                  <a:ea typeface="Cambria Math" panose="02040503050406030204" pitchFamily="18" charset="0"/>
                                </a:rPr>
                                <m:t>𝜏</m:t>
                              </m:r>
                              <m:r>
                                <a:rPr lang="de-DE" sz="140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de-DE" sz="1400" b="0" i="1">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        </m:t>
                      </m:r>
                      <m:sSup>
                        <m:sSupPr>
                          <m:ctrlPr>
                            <a:rPr lang="de-DE" sz="1400" b="0" i="1" smtClean="0">
                              <a:solidFill>
                                <a:schemeClr val="bg1"/>
                              </a:solidFill>
                              <a:latin typeface="Cambria Math" panose="02040503050406030204" pitchFamily="18" charset="0"/>
                            </a:rPr>
                          </m:ctrlPr>
                        </m:sSupPr>
                        <m:e>
                          <m:r>
                            <a:rPr lang="de-DE" sz="1400" b="0" i="1" smtClean="0">
                              <a:solidFill>
                                <a:schemeClr val="bg1"/>
                              </a:solidFill>
                              <a:latin typeface="Cambria Math" panose="02040503050406030204" pitchFamily="18" charset="0"/>
                            </a:rPr>
                            <m:t>𝐸𝑝𝑖𝑑</m:t>
                          </m:r>
                        </m:e>
                        <m:sup>
                          <m:d>
                            <m:dPr>
                              <m:ctrlPr>
                                <a:rPr lang="de-DE" sz="1400" b="0" i="1" smtClean="0">
                                  <a:solidFill>
                                    <a:schemeClr val="bg1"/>
                                  </a:solidFill>
                                  <a:latin typeface="Cambria Math" panose="02040503050406030204" pitchFamily="18" charset="0"/>
                                </a:rPr>
                              </m:ctrlPr>
                            </m:dPr>
                            <m:e>
                              <m:r>
                                <a:rPr lang="de-DE" sz="1400" i="1">
                                  <a:solidFill>
                                    <a:schemeClr val="bg1"/>
                                  </a:solidFill>
                                  <a:latin typeface="Cambria Math" panose="02040503050406030204" pitchFamily="18" charset="0"/>
                                  <a:ea typeface="Cambria Math" panose="02040503050406030204" pitchFamily="18" charset="0"/>
                                </a:rPr>
                                <m:t>𝜏</m:t>
                              </m:r>
                            </m:e>
                          </m:d>
                        </m:sup>
                      </m:sSup>
                    </m:oMath>
                  </m:oMathPara>
                </a14:m>
                <a:endParaRPr lang="de-DE" sz="1400" b="0">
                  <a:solidFill>
                    <a:schemeClr val="bg1"/>
                  </a:solidFill>
                </a:endParaRPr>
              </a:p>
            </p:txBody>
          </p:sp>
        </mc:Choice>
        <mc:Fallback xmlns="">
          <p:sp>
            <p:nvSpPr>
              <p:cNvPr id="57" name="Oval 56">
                <a:extLst>
                  <a:ext uri="{FF2B5EF4-FFF2-40B4-BE49-F238E27FC236}">
                    <a16:creationId xmlns:a16="http://schemas.microsoft.com/office/drawing/2014/main" id="{E0702366-24D2-1A47-AFDF-63A3233603BC}"/>
                  </a:ext>
                </a:extLst>
              </p:cNvPr>
              <p:cNvSpPr>
                <a:spLocks noRot="1" noChangeAspect="1" noMove="1" noResize="1" noEditPoints="1" noAdjustHandles="1" noChangeArrowheads="1" noChangeShapeType="1" noTextEdit="1"/>
              </p:cNvSpPr>
              <p:nvPr/>
            </p:nvSpPr>
            <p:spPr>
              <a:xfrm>
                <a:off x="7298098" y="1989523"/>
                <a:ext cx="2096109" cy="504000"/>
              </a:xfrm>
              <a:prstGeom prst="ellipse">
                <a:avLst/>
              </a:prstGeom>
              <a:blipFill>
                <a:blip r:embed="rId20"/>
                <a:stretch>
                  <a:fillRect b="-9756"/>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AC656B5D-134E-F144-9509-FCE5A9F9FA31}"/>
                  </a:ext>
                </a:extLst>
              </p:cNvPr>
              <p:cNvSpPr/>
              <p:nvPr/>
            </p:nvSpPr>
            <p:spPr>
              <a:xfrm>
                <a:off x="8650658" y="2482544"/>
                <a:ext cx="39203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sSubPr>
                        <m:e>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𝑓</m:t>
                          </m:r>
                        </m:e>
                        <m:sub>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𝐸</m:t>
                          </m:r>
                        </m:sub>
                      </m:sSub>
                    </m:oMath>
                  </m:oMathPara>
                </a14:m>
                <a:endParaRPr lang="de-DE" sz="140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AC656B5D-134E-F144-9509-FCE5A9F9FA31}"/>
                  </a:ext>
                </a:extLst>
              </p:cNvPr>
              <p:cNvSpPr>
                <a:spLocks noRot="1" noChangeAspect="1" noMove="1" noResize="1" noEditPoints="1" noAdjustHandles="1" noChangeArrowheads="1" noChangeShapeType="1" noTextEdit="1"/>
              </p:cNvSpPr>
              <p:nvPr/>
            </p:nvSpPr>
            <p:spPr>
              <a:xfrm>
                <a:off x="8650658" y="2482544"/>
                <a:ext cx="392030" cy="307777"/>
              </a:xfrm>
              <a:prstGeom prst="rect">
                <a:avLst/>
              </a:prstGeom>
              <a:blipFill>
                <a:blip r:embed="rId21"/>
                <a:stretch>
                  <a:fillRect b="-384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8D9369E-D4BE-C144-A05C-FA05A081199F}"/>
                  </a:ext>
                </a:extLst>
              </p:cNvPr>
              <p:cNvSpPr txBox="1"/>
              <p:nvPr/>
            </p:nvSpPr>
            <p:spPr>
              <a:xfrm>
                <a:off x="6748095" y="1999727"/>
                <a:ext cx="632289" cy="434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1" i="1" smtClean="0">
                              <a:solidFill>
                                <a:schemeClr val="accent5"/>
                              </a:solidFill>
                              <a:latin typeface="Cambria Math" panose="02040503050406030204" pitchFamily="18" charset="0"/>
                            </a:rPr>
                          </m:ctrlPr>
                        </m:sSubSupPr>
                        <m:e>
                          <m:r>
                            <a:rPr lang="de-DE" b="1" i="1" smtClean="0">
                              <a:solidFill>
                                <a:schemeClr val="accent5"/>
                              </a:solidFill>
                              <a:latin typeface="Cambria Math" panose="02040503050406030204" pitchFamily="18" charset="0"/>
                            </a:rPr>
                            <m:t>𝑪</m:t>
                          </m:r>
                        </m:e>
                        <m:sub>
                          <m:r>
                            <a:rPr lang="de-DE" b="0" i="1" smtClean="0">
                              <a:solidFill>
                                <a:schemeClr val="accent5"/>
                              </a:solidFill>
                              <a:latin typeface="Cambria Math" panose="02040503050406030204" pitchFamily="18" charset="0"/>
                            </a:rPr>
                            <m:t>1</m:t>
                          </m:r>
                        </m:sub>
                        <m:sup>
                          <m:d>
                            <m:dPr>
                              <m:ctrlPr>
                                <a:rPr lang="de-DE" i="1" smtClean="0">
                                  <a:solidFill>
                                    <a:schemeClr val="accent5"/>
                                  </a:solidFill>
                                  <a:latin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e>
                          </m:d>
                        </m:sup>
                      </m:sSubSup>
                    </m:oMath>
                  </m:oMathPara>
                </a14:m>
                <a:endParaRPr lang="de-DE">
                  <a:solidFill>
                    <a:schemeClr val="accent5"/>
                  </a:solidFill>
                </a:endParaRPr>
              </a:p>
            </p:txBody>
          </p:sp>
        </mc:Choice>
        <mc:Fallback xmlns="">
          <p:sp>
            <p:nvSpPr>
              <p:cNvPr id="59" name="TextBox 58">
                <a:extLst>
                  <a:ext uri="{FF2B5EF4-FFF2-40B4-BE49-F238E27FC236}">
                    <a16:creationId xmlns:a16="http://schemas.microsoft.com/office/drawing/2014/main" id="{18D9369E-D4BE-C144-A05C-FA05A081199F}"/>
                  </a:ext>
                </a:extLst>
              </p:cNvPr>
              <p:cNvSpPr txBox="1">
                <a:spLocks noRot="1" noChangeAspect="1" noMove="1" noResize="1" noEditPoints="1" noAdjustHandles="1" noChangeArrowheads="1" noChangeShapeType="1" noTextEdit="1"/>
              </p:cNvSpPr>
              <p:nvPr/>
            </p:nvSpPr>
            <p:spPr>
              <a:xfrm>
                <a:off x="6748095" y="1999727"/>
                <a:ext cx="632289" cy="434991"/>
              </a:xfrm>
              <a:prstGeom prst="rect">
                <a:avLst/>
              </a:prstGeom>
              <a:blipFill>
                <a:blip r:embed="rId2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C4AE221-ECFA-EB41-BF4F-E7EC99A2A95F}"/>
                  </a:ext>
                </a:extLst>
              </p:cNvPr>
              <p:cNvSpPr txBox="1"/>
              <p:nvPr/>
            </p:nvSpPr>
            <p:spPr>
              <a:xfrm>
                <a:off x="11332418" y="2020216"/>
                <a:ext cx="632289" cy="434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1" i="1" smtClean="0">
                              <a:solidFill>
                                <a:schemeClr val="accent6"/>
                              </a:solidFill>
                              <a:latin typeface="Cambria Math" panose="02040503050406030204" pitchFamily="18" charset="0"/>
                            </a:rPr>
                          </m:ctrlPr>
                        </m:sSubSupPr>
                        <m:e>
                          <m:r>
                            <a:rPr lang="de-DE" b="1" i="1" smtClean="0">
                              <a:solidFill>
                                <a:schemeClr val="accent6"/>
                              </a:solidFill>
                              <a:latin typeface="Cambria Math" panose="02040503050406030204" pitchFamily="18" charset="0"/>
                            </a:rPr>
                            <m:t>𝑪</m:t>
                          </m:r>
                        </m:e>
                        <m:sub>
                          <m:r>
                            <a:rPr lang="de-DE" b="0" i="1" smtClean="0">
                              <a:solidFill>
                                <a:schemeClr val="accent6"/>
                              </a:solidFill>
                              <a:latin typeface="Cambria Math" panose="02040503050406030204" pitchFamily="18" charset="0"/>
                            </a:rPr>
                            <m:t>2</m:t>
                          </m:r>
                        </m:sub>
                        <m:sup>
                          <m:d>
                            <m:dPr>
                              <m:ctrlPr>
                                <a:rPr lang="de-DE" i="1" smtClean="0">
                                  <a:solidFill>
                                    <a:schemeClr val="accent6"/>
                                  </a:solidFill>
                                  <a:latin typeface="Cambria Math" panose="02040503050406030204" pitchFamily="18" charset="0"/>
                                </a:rPr>
                              </m:ctrlPr>
                            </m:dPr>
                            <m:e>
                              <m:r>
                                <a:rPr lang="de-DE" b="0" i="1" smtClean="0">
                                  <a:solidFill>
                                    <a:schemeClr val="accent6"/>
                                  </a:solidFill>
                                  <a:latin typeface="Cambria Math" panose="02040503050406030204" pitchFamily="18" charset="0"/>
                                  <a:ea typeface="Cambria Math" panose="02040503050406030204" pitchFamily="18" charset="0"/>
                                </a:rPr>
                                <m:t>𝜏</m:t>
                              </m:r>
                            </m:e>
                          </m:d>
                        </m:sup>
                      </m:sSubSup>
                    </m:oMath>
                  </m:oMathPara>
                </a14:m>
                <a:endParaRPr lang="de-DE">
                  <a:solidFill>
                    <a:schemeClr val="accent6"/>
                  </a:solidFill>
                </a:endParaRPr>
              </a:p>
            </p:txBody>
          </p:sp>
        </mc:Choice>
        <mc:Fallback xmlns="">
          <p:sp>
            <p:nvSpPr>
              <p:cNvPr id="60" name="TextBox 59">
                <a:extLst>
                  <a:ext uri="{FF2B5EF4-FFF2-40B4-BE49-F238E27FC236}">
                    <a16:creationId xmlns:a16="http://schemas.microsoft.com/office/drawing/2014/main" id="{EC4AE221-ECFA-EB41-BF4F-E7EC99A2A95F}"/>
                  </a:ext>
                </a:extLst>
              </p:cNvPr>
              <p:cNvSpPr txBox="1">
                <a:spLocks noRot="1" noChangeAspect="1" noMove="1" noResize="1" noEditPoints="1" noAdjustHandles="1" noChangeArrowheads="1" noChangeShapeType="1" noTextEdit="1"/>
              </p:cNvSpPr>
              <p:nvPr/>
            </p:nvSpPr>
            <p:spPr>
              <a:xfrm>
                <a:off x="11332418" y="2020216"/>
                <a:ext cx="632289" cy="434991"/>
              </a:xfrm>
              <a:prstGeom prst="rect">
                <a:avLst/>
              </a:prstGeom>
              <a:blipFill>
                <a:blip r:embed="rId23"/>
                <a:stretch>
                  <a:fillRect b="-285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89A79AE7-D99F-0D44-A3D3-6EBC479ABBEF}"/>
                  </a:ext>
                </a:extLst>
              </p:cNvPr>
              <p:cNvSpPr txBox="1"/>
              <p:nvPr/>
            </p:nvSpPr>
            <p:spPr>
              <a:xfrm>
                <a:off x="9080461" y="3214849"/>
                <a:ext cx="629082" cy="4364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b="1" i="1" smtClean="0">
                              <a:solidFill>
                                <a:schemeClr val="tx1"/>
                              </a:solidFill>
                              <a:latin typeface="Cambria Math" panose="02040503050406030204" pitchFamily="18" charset="0"/>
                            </a:rPr>
                          </m:ctrlPr>
                        </m:sSubSupPr>
                        <m:e>
                          <m:r>
                            <a:rPr lang="de-DE" b="1" i="1" smtClean="0">
                              <a:solidFill>
                                <a:schemeClr val="tx1"/>
                              </a:solidFill>
                              <a:latin typeface="Cambria Math" panose="02040503050406030204" pitchFamily="18" charset="0"/>
                            </a:rPr>
                            <m:t>𝑪</m:t>
                          </m:r>
                        </m:e>
                        <m:sub>
                          <m:r>
                            <a:rPr lang="de-DE" b="0" i="1" smtClean="0">
                              <a:solidFill>
                                <a:schemeClr val="tx1"/>
                              </a:solidFill>
                              <a:latin typeface="Cambria Math" panose="02040503050406030204" pitchFamily="18" charset="0"/>
                            </a:rPr>
                            <m:t>3</m:t>
                          </m:r>
                        </m:sub>
                        <m:sup>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ea typeface="Cambria Math" panose="02040503050406030204" pitchFamily="18" charset="0"/>
                                </a:rPr>
                                <m:t>𝜏</m:t>
                              </m:r>
                            </m:e>
                          </m:d>
                        </m:sup>
                      </m:sSubSup>
                    </m:oMath>
                  </m:oMathPara>
                </a14:m>
                <a:endParaRPr lang="de-DE">
                  <a:solidFill>
                    <a:schemeClr val="tx1"/>
                  </a:solidFill>
                </a:endParaRPr>
              </a:p>
            </p:txBody>
          </p:sp>
        </mc:Choice>
        <mc:Fallback xmlns="">
          <p:sp>
            <p:nvSpPr>
              <p:cNvPr id="61" name="TextBox 60">
                <a:extLst>
                  <a:ext uri="{FF2B5EF4-FFF2-40B4-BE49-F238E27FC236}">
                    <a16:creationId xmlns:a16="http://schemas.microsoft.com/office/drawing/2014/main" id="{89A79AE7-D99F-0D44-A3D3-6EBC479ABBEF}"/>
                  </a:ext>
                </a:extLst>
              </p:cNvPr>
              <p:cNvSpPr txBox="1">
                <a:spLocks noRot="1" noChangeAspect="1" noMove="1" noResize="1" noEditPoints="1" noAdjustHandles="1" noChangeArrowheads="1" noChangeShapeType="1" noTextEdit="1"/>
              </p:cNvSpPr>
              <p:nvPr/>
            </p:nvSpPr>
            <p:spPr>
              <a:xfrm>
                <a:off x="9080461" y="3214849"/>
                <a:ext cx="629082" cy="436402"/>
              </a:xfrm>
              <a:prstGeom prst="rect">
                <a:avLst/>
              </a:prstGeom>
              <a:blipFill>
                <a:blip r:embed="rId2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5220F23E-F1D1-FF48-964B-2C96C0A447D4}"/>
                  </a:ext>
                </a:extLst>
              </p:cNvPr>
              <p:cNvSpPr/>
              <p:nvPr/>
            </p:nvSpPr>
            <p:spPr>
              <a:xfrm>
                <a:off x="9634739" y="3121764"/>
                <a:ext cx="1751045" cy="504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de-DE" sz="1400" i="1" smtClean="0">
                              <a:solidFill>
                                <a:schemeClr val="tx1"/>
                              </a:solidFill>
                              <a:latin typeface="Cambria Math" panose="02040503050406030204" pitchFamily="18" charset="0"/>
                            </a:rPr>
                          </m:ctrlPr>
                        </m:sSupPr>
                        <m:e>
                          <m:r>
                            <a:rPr lang="de-DE" sz="1400" i="1">
                              <a:solidFill>
                                <a:schemeClr val="tx1"/>
                              </a:solidFill>
                              <a:latin typeface="Cambria Math" panose="02040503050406030204" pitchFamily="18" charset="0"/>
                            </a:rPr>
                            <m:t>𝐸𝑝𝑖𝑑</m:t>
                          </m:r>
                        </m:e>
                        <m:sup>
                          <m:d>
                            <m:dPr>
                              <m:ctrlPr>
                                <a:rPr lang="de-DE" sz="1400" i="1">
                                  <a:solidFill>
                                    <a:schemeClr val="tx1"/>
                                  </a:solidFill>
                                  <a:latin typeface="Cambria Math" panose="02040503050406030204" pitchFamily="18" charset="0"/>
                                </a:rPr>
                              </m:ctrlPr>
                            </m:dPr>
                            <m:e>
                              <m:r>
                                <a:rPr lang="de-DE" sz="1400" i="1" smtClean="0">
                                  <a:solidFill>
                                    <a:schemeClr val="tx1"/>
                                  </a:solidFill>
                                  <a:latin typeface="Cambria Math" panose="02040503050406030204" pitchFamily="18" charset="0"/>
                                  <a:ea typeface="Cambria Math" panose="02040503050406030204" pitchFamily="18" charset="0"/>
                                </a:rPr>
                                <m:t>𝜏</m:t>
                              </m:r>
                            </m:e>
                          </m:d>
                        </m:sup>
                      </m:sSup>
                      <m:r>
                        <a:rPr lang="de-DE" sz="1400" i="1">
                          <a:solidFill>
                            <a:schemeClr val="tx1"/>
                          </a:solidFill>
                          <a:latin typeface="Cambria Math" panose="02040503050406030204" pitchFamily="18" charset="0"/>
                        </a:rPr>
                        <m:t> </m:t>
                      </m:r>
                      <m:sSup>
                        <m:sSupPr>
                          <m:ctrlPr>
                            <a:rPr lang="de-DE" sz="1400" i="1">
                              <a:solidFill>
                                <a:schemeClr val="tx1"/>
                              </a:solidFill>
                              <a:latin typeface="Cambria Math" panose="02040503050406030204" pitchFamily="18" charset="0"/>
                            </a:rPr>
                          </m:ctrlPr>
                        </m:sSupPr>
                        <m:e>
                          <m:r>
                            <a:rPr lang="de-DE" sz="1400" i="1">
                              <a:solidFill>
                                <a:schemeClr val="tx1"/>
                              </a:solidFill>
                              <a:latin typeface="Cambria Math" panose="02040503050406030204" pitchFamily="18" charset="0"/>
                            </a:rPr>
                            <m:t>𝑆𝑖𝑐𝑘</m:t>
                          </m:r>
                        </m:e>
                        <m:sup>
                          <m:d>
                            <m:dPr>
                              <m:ctrlPr>
                                <a:rPr lang="de-DE" sz="1400" i="1">
                                  <a:solidFill>
                                    <a:schemeClr val="tx1"/>
                                  </a:solidFill>
                                  <a:latin typeface="Cambria Math" panose="02040503050406030204" pitchFamily="18" charset="0"/>
                                </a:rPr>
                              </m:ctrlPr>
                            </m:dPr>
                            <m:e>
                              <m:r>
                                <a:rPr lang="de-DE" sz="1400" i="1">
                                  <a:solidFill>
                                    <a:schemeClr val="tx1"/>
                                  </a:solidFill>
                                  <a:latin typeface="Cambria Math" panose="02040503050406030204" pitchFamily="18" charset="0"/>
                                  <a:ea typeface="Cambria Math" panose="02040503050406030204" pitchFamily="18" charset="0"/>
                                </a:rPr>
                                <m:t>𝜏</m:t>
                              </m:r>
                            </m:e>
                          </m:d>
                        </m:sup>
                      </m:sSup>
                    </m:oMath>
                  </m:oMathPara>
                </a14:m>
                <a:endParaRPr lang="de-DE" sz="1400" i="1">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de-DE" sz="1400" i="1">
                          <a:solidFill>
                            <a:schemeClr val="tx1"/>
                          </a:solidFill>
                          <a:latin typeface="Cambria Math" panose="02040503050406030204" pitchFamily="18" charset="0"/>
                        </a:rPr>
                        <m:t>     </m:t>
                      </m:r>
                      <m:sSup>
                        <m:sSupPr>
                          <m:ctrlPr>
                            <a:rPr lang="de-DE" sz="1400" i="1">
                              <a:solidFill>
                                <a:schemeClr val="tx1"/>
                              </a:solidFill>
                              <a:latin typeface="Cambria Math" panose="02040503050406030204" pitchFamily="18" charset="0"/>
                            </a:rPr>
                          </m:ctrlPr>
                        </m:sSupPr>
                        <m:e>
                          <m:r>
                            <a:rPr lang="de-DE" sz="1400" i="1">
                              <a:solidFill>
                                <a:schemeClr val="tx1"/>
                              </a:solidFill>
                              <a:latin typeface="Cambria Math" panose="02040503050406030204" pitchFamily="18" charset="0"/>
                            </a:rPr>
                            <m:t>𝑇𝑟</m:t>
                          </m:r>
                          <m:r>
                            <a:rPr lang="de-DE" sz="1400" b="0" i="1" smtClean="0">
                              <a:solidFill>
                                <a:schemeClr val="tx1"/>
                              </a:solidFill>
                              <a:latin typeface="Cambria Math" panose="02040503050406030204" pitchFamily="18" charset="0"/>
                            </a:rPr>
                            <m:t>𝑒</m:t>
                          </m:r>
                          <m:r>
                            <a:rPr lang="de-DE" sz="1400" i="1">
                              <a:solidFill>
                                <a:schemeClr val="tx1"/>
                              </a:solidFill>
                              <a:latin typeface="Cambria Math" panose="02040503050406030204" pitchFamily="18" charset="0"/>
                            </a:rPr>
                            <m:t>𝑎</m:t>
                          </m:r>
                          <m:r>
                            <a:rPr lang="de-DE" sz="1400" b="0" i="1" smtClean="0">
                              <a:solidFill>
                                <a:schemeClr val="tx1"/>
                              </a:solidFill>
                              <a:latin typeface="Cambria Math" panose="02040503050406030204" pitchFamily="18" charset="0"/>
                            </a:rPr>
                            <m:t>𝑡</m:t>
                          </m:r>
                        </m:e>
                        <m:sup>
                          <m:d>
                            <m:dPr>
                              <m:ctrlPr>
                                <a:rPr lang="de-DE" sz="1400" i="1">
                                  <a:solidFill>
                                    <a:schemeClr val="tx1"/>
                                  </a:solidFill>
                                  <a:latin typeface="Cambria Math" panose="02040503050406030204" pitchFamily="18" charset="0"/>
                                </a:rPr>
                              </m:ctrlPr>
                            </m:dPr>
                            <m:e>
                              <m:r>
                                <a:rPr lang="de-DE" sz="1400" i="1">
                                  <a:solidFill>
                                    <a:schemeClr val="tx1"/>
                                  </a:solidFill>
                                  <a:latin typeface="Cambria Math" panose="02040503050406030204" pitchFamily="18" charset="0"/>
                                  <a:ea typeface="Cambria Math" panose="02040503050406030204" pitchFamily="18" charset="0"/>
                                </a:rPr>
                                <m:t>𝜏</m:t>
                              </m:r>
                            </m:e>
                          </m:d>
                        </m:sup>
                      </m:sSup>
                    </m:oMath>
                  </m:oMathPara>
                </a14:m>
                <a:endParaRPr lang="de-DE" sz="1400" b="0">
                  <a:solidFill>
                    <a:schemeClr val="tx1"/>
                  </a:solidFill>
                </a:endParaRPr>
              </a:p>
            </p:txBody>
          </p:sp>
        </mc:Choice>
        <mc:Fallback xmlns="">
          <p:sp>
            <p:nvSpPr>
              <p:cNvPr id="62" name="Oval 61">
                <a:extLst>
                  <a:ext uri="{FF2B5EF4-FFF2-40B4-BE49-F238E27FC236}">
                    <a16:creationId xmlns:a16="http://schemas.microsoft.com/office/drawing/2014/main" id="{5220F23E-F1D1-FF48-964B-2C96C0A447D4}"/>
                  </a:ext>
                </a:extLst>
              </p:cNvPr>
              <p:cNvSpPr>
                <a:spLocks noRot="1" noChangeAspect="1" noMove="1" noResize="1" noEditPoints="1" noAdjustHandles="1" noChangeArrowheads="1" noChangeShapeType="1" noTextEdit="1"/>
              </p:cNvSpPr>
              <p:nvPr/>
            </p:nvSpPr>
            <p:spPr>
              <a:xfrm>
                <a:off x="9634739" y="3121764"/>
                <a:ext cx="1751045" cy="504000"/>
              </a:xfrm>
              <a:prstGeom prst="ellipse">
                <a:avLst/>
              </a:prstGeom>
              <a:blipFill>
                <a:blip r:embed="rId25"/>
                <a:stretch>
                  <a:fillRect b="-7143"/>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C7112B80-8D76-4C4D-B912-8B8E27904229}"/>
                  </a:ext>
                </a:extLst>
              </p:cNvPr>
              <p:cNvSpPr/>
              <p:nvPr/>
            </p:nvSpPr>
            <p:spPr>
              <a:xfrm>
                <a:off x="9634740" y="1988623"/>
                <a:ext cx="1751044" cy="504000"/>
              </a:xfrm>
              <a:prstGeom prst="ellipse">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  </m:t>
                      </m:r>
                      <m:sSup>
                        <m:sSupPr>
                          <m:ctrlPr>
                            <a:rPr lang="de-DE" sz="1400" b="0" i="1" smtClean="0">
                              <a:solidFill>
                                <a:schemeClr val="bg1"/>
                              </a:solidFill>
                              <a:latin typeface="Cambria Math" panose="02040503050406030204" pitchFamily="18" charset="0"/>
                            </a:rPr>
                          </m:ctrlPr>
                        </m:sSupPr>
                        <m:e>
                          <m:r>
                            <a:rPr lang="de-DE" sz="1400" b="0" i="1" smtClean="0">
                              <a:solidFill>
                                <a:schemeClr val="bg1"/>
                              </a:solidFill>
                              <a:latin typeface="Cambria Math" panose="02040503050406030204" pitchFamily="18" charset="0"/>
                            </a:rPr>
                            <m:t>𝐸𝑝𝑖𝑑</m:t>
                          </m:r>
                        </m:e>
                        <m:sup>
                          <m:d>
                            <m:dPr>
                              <m:ctrlPr>
                                <a:rPr lang="de-DE" sz="1400" b="0" i="1" smtClean="0">
                                  <a:solidFill>
                                    <a:schemeClr val="bg1"/>
                                  </a:solidFill>
                                  <a:latin typeface="Cambria Math" panose="02040503050406030204" pitchFamily="18" charset="0"/>
                                </a:rPr>
                              </m:ctrlPr>
                            </m:dPr>
                            <m:e>
                              <m:r>
                                <a:rPr lang="de-DE" sz="1400" i="1">
                                  <a:solidFill>
                                    <a:schemeClr val="bg1"/>
                                  </a:solidFill>
                                  <a:latin typeface="Cambria Math" panose="02040503050406030204" pitchFamily="18" charset="0"/>
                                  <a:ea typeface="Cambria Math" panose="02040503050406030204" pitchFamily="18" charset="0"/>
                                </a:rPr>
                                <m:t>𝜏</m:t>
                              </m:r>
                            </m:e>
                          </m:d>
                        </m:sup>
                      </m:sSup>
                      <m:r>
                        <a:rPr lang="de-DE" sz="1400" b="0" i="1" smtClean="0">
                          <a:solidFill>
                            <a:schemeClr val="bg1"/>
                          </a:solidFill>
                          <a:latin typeface="Cambria Math" panose="02040503050406030204" pitchFamily="18" charset="0"/>
                        </a:rPr>
                        <m:t> </m:t>
                      </m:r>
                      <m:sSup>
                        <m:sSupPr>
                          <m:ctrlPr>
                            <a:rPr lang="de-DE" sz="1400" b="0" i="1" smtClean="0">
                              <a:solidFill>
                                <a:schemeClr val="bg1"/>
                              </a:solidFill>
                              <a:latin typeface="Cambria Math" panose="02040503050406030204" pitchFamily="18" charset="0"/>
                            </a:rPr>
                          </m:ctrlPr>
                        </m:sSupPr>
                        <m:e>
                          <m:r>
                            <a:rPr lang="de-DE" sz="1400" b="0" i="1" smtClean="0">
                              <a:solidFill>
                                <a:schemeClr val="bg1"/>
                              </a:solidFill>
                              <a:latin typeface="Cambria Math" panose="02040503050406030204" pitchFamily="18" charset="0"/>
                            </a:rPr>
                            <m:t>𝑆𝑖𝑐𝑘</m:t>
                          </m:r>
                        </m:e>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p>
                    </m:oMath>
                  </m:oMathPara>
                </a14:m>
                <a:endParaRPr lang="de-DE" sz="1400" b="0" i="1">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        </m:t>
                      </m:r>
                      <m:sSup>
                        <m:sSupPr>
                          <m:ctrlPr>
                            <a:rPr lang="de-DE" sz="1400" b="0" i="1" smtClean="0">
                              <a:solidFill>
                                <a:schemeClr val="bg1"/>
                              </a:solidFill>
                              <a:latin typeface="Cambria Math" panose="02040503050406030204" pitchFamily="18" charset="0"/>
                            </a:rPr>
                          </m:ctrlPr>
                        </m:sSupPr>
                        <m:e>
                          <m:r>
                            <a:rPr lang="de-DE" sz="1400" b="0" i="1" smtClean="0">
                              <a:solidFill>
                                <a:schemeClr val="bg1"/>
                              </a:solidFill>
                              <a:latin typeface="Cambria Math" panose="02040503050406030204" pitchFamily="18" charset="0"/>
                            </a:rPr>
                            <m:t>𝑇𝑟𝑎𝑣𝑒𝑙</m:t>
                          </m:r>
                        </m:e>
                        <m:sup>
                          <m:d>
                            <m:dPr>
                              <m:ctrlPr>
                                <a:rPr lang="de-DE" sz="1400" b="0" i="1" smtClean="0">
                                  <a:solidFill>
                                    <a:schemeClr val="bg1"/>
                                  </a:solidFill>
                                  <a:latin typeface="Cambria Math" panose="02040503050406030204" pitchFamily="18" charset="0"/>
                                </a:rPr>
                              </m:ctrlPr>
                            </m:dPr>
                            <m:e>
                              <m:r>
                                <a:rPr lang="de-DE" sz="1400" i="1">
                                  <a:solidFill>
                                    <a:schemeClr val="bg1"/>
                                  </a:solidFill>
                                  <a:latin typeface="Cambria Math" panose="02040503050406030204" pitchFamily="18" charset="0"/>
                                  <a:ea typeface="Cambria Math" panose="02040503050406030204" pitchFamily="18" charset="0"/>
                                </a:rPr>
                                <m:t>𝜏</m:t>
                              </m:r>
                            </m:e>
                          </m:d>
                        </m:sup>
                      </m:sSup>
                    </m:oMath>
                  </m:oMathPara>
                </a14:m>
                <a:endParaRPr lang="de-DE" sz="1400" b="0">
                  <a:solidFill>
                    <a:schemeClr val="bg1"/>
                  </a:solidFill>
                </a:endParaRPr>
              </a:p>
            </p:txBody>
          </p:sp>
        </mc:Choice>
        <mc:Fallback xmlns="">
          <p:sp>
            <p:nvSpPr>
              <p:cNvPr id="63" name="Oval 62">
                <a:extLst>
                  <a:ext uri="{FF2B5EF4-FFF2-40B4-BE49-F238E27FC236}">
                    <a16:creationId xmlns:a16="http://schemas.microsoft.com/office/drawing/2014/main" id="{C7112B80-8D76-4C4D-B912-8B8E27904229}"/>
                  </a:ext>
                </a:extLst>
              </p:cNvPr>
              <p:cNvSpPr>
                <a:spLocks noRot="1" noChangeAspect="1" noMove="1" noResize="1" noEditPoints="1" noAdjustHandles="1" noChangeArrowheads="1" noChangeShapeType="1" noTextEdit="1"/>
              </p:cNvSpPr>
              <p:nvPr/>
            </p:nvSpPr>
            <p:spPr>
              <a:xfrm>
                <a:off x="9634740" y="1988623"/>
                <a:ext cx="1751044" cy="504000"/>
              </a:xfrm>
              <a:prstGeom prst="ellipse">
                <a:avLst/>
              </a:prstGeom>
              <a:blipFill>
                <a:blip r:embed="rId26"/>
                <a:stretch>
                  <a:fillRect b="-7317"/>
                </a:stretch>
              </a:blipFill>
              <a:ln w="28575">
                <a:solidFill>
                  <a:schemeClr val="tx1"/>
                </a:solidFill>
              </a:ln>
            </p:spPr>
            <p:txBody>
              <a:bodyPr/>
              <a:lstStyle/>
              <a:p>
                <a:r>
                  <a:rPr lang="de-DE">
                    <a:noFill/>
                  </a:rPr>
                  <a:t> </a:t>
                </a:r>
              </a:p>
            </p:txBody>
          </p:sp>
        </mc:Fallback>
      </mc:AlternateContent>
      <p:cxnSp>
        <p:nvCxnSpPr>
          <p:cNvPr id="64" name="Straight Connector 63">
            <a:extLst>
              <a:ext uri="{FF2B5EF4-FFF2-40B4-BE49-F238E27FC236}">
                <a16:creationId xmlns:a16="http://schemas.microsoft.com/office/drawing/2014/main" id="{5749A065-684A-F147-9D31-FAE8693240A2}"/>
              </a:ext>
            </a:extLst>
          </p:cNvPr>
          <p:cNvCxnSpPr>
            <a:cxnSpLocks/>
            <a:stCxn id="63" idx="4"/>
            <a:endCxn id="62" idx="0"/>
          </p:cNvCxnSpPr>
          <p:nvPr/>
        </p:nvCxnSpPr>
        <p:spPr>
          <a:xfrm>
            <a:off x="10510262" y="2492623"/>
            <a:ext cx="0" cy="6291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25CEF35A-BF17-8E44-999C-11FEE7B13665}"/>
                  </a:ext>
                </a:extLst>
              </p:cNvPr>
              <p:cNvSpPr/>
              <p:nvPr/>
            </p:nvSpPr>
            <p:spPr>
              <a:xfrm>
                <a:off x="10750795" y="2419602"/>
                <a:ext cx="526619" cy="3587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𝑓</m:t>
                          </m:r>
                        </m:e>
                        <m:sub>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400">
                  <a:solidFill>
                    <a:schemeClr val="tx1">
                      <a:lumMod val="60000"/>
                      <a:lumOff val="40000"/>
                    </a:schemeClr>
                  </a:solidFill>
                </a:endParaRPr>
              </a:p>
            </p:txBody>
          </p:sp>
        </mc:Choice>
        <mc:Fallback xmlns="">
          <p:sp>
            <p:nvSpPr>
              <p:cNvPr id="65" name="Rectangle 64">
                <a:extLst>
                  <a:ext uri="{FF2B5EF4-FFF2-40B4-BE49-F238E27FC236}">
                    <a16:creationId xmlns:a16="http://schemas.microsoft.com/office/drawing/2014/main" id="{25CEF35A-BF17-8E44-999C-11FEE7B13665}"/>
                  </a:ext>
                </a:extLst>
              </p:cNvPr>
              <p:cNvSpPr>
                <a:spLocks noRot="1" noChangeAspect="1" noMove="1" noResize="1" noEditPoints="1" noAdjustHandles="1" noChangeArrowheads="1" noChangeShapeType="1" noTextEdit="1"/>
              </p:cNvSpPr>
              <p:nvPr/>
            </p:nvSpPr>
            <p:spPr>
              <a:xfrm>
                <a:off x="10750795" y="2419602"/>
                <a:ext cx="526619" cy="358753"/>
              </a:xfrm>
              <a:prstGeom prst="rect">
                <a:avLst/>
              </a:prstGeom>
              <a:blipFill>
                <a:blip r:embed="rId27"/>
                <a:stretch>
                  <a:fillRect b="-344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161D8A65-771B-8A4F-A0DA-931AE127F6EA}"/>
                  </a:ext>
                </a:extLst>
              </p:cNvPr>
              <p:cNvSpPr/>
              <p:nvPr/>
            </p:nvSpPr>
            <p:spPr>
              <a:xfrm>
                <a:off x="10746236" y="3555066"/>
                <a:ext cx="895309" cy="360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𝑓</m:t>
                          </m:r>
                        </m:e>
                        <m:sub>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400"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𝑓</m:t>
                          </m:r>
                        </m:e>
                        <m:sub>
                          <m: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4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400"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400">
                  <a:solidFill>
                    <a:schemeClr val="tx1">
                      <a:lumMod val="60000"/>
                      <a:lumOff val="40000"/>
                    </a:schemeClr>
                  </a:solidFill>
                </a:endParaRPr>
              </a:p>
            </p:txBody>
          </p:sp>
        </mc:Choice>
        <mc:Fallback xmlns="">
          <p:sp>
            <p:nvSpPr>
              <p:cNvPr id="66" name="Rectangle 65">
                <a:extLst>
                  <a:ext uri="{FF2B5EF4-FFF2-40B4-BE49-F238E27FC236}">
                    <a16:creationId xmlns:a16="http://schemas.microsoft.com/office/drawing/2014/main" id="{161D8A65-771B-8A4F-A0DA-931AE127F6EA}"/>
                  </a:ext>
                </a:extLst>
              </p:cNvPr>
              <p:cNvSpPr>
                <a:spLocks noRot="1" noChangeAspect="1" noMove="1" noResize="1" noEditPoints="1" noAdjustHandles="1" noChangeArrowheads="1" noChangeShapeType="1" noTextEdit="1"/>
              </p:cNvSpPr>
              <p:nvPr/>
            </p:nvSpPr>
            <p:spPr>
              <a:xfrm>
                <a:off x="10746236" y="3555066"/>
                <a:ext cx="895309" cy="360099"/>
              </a:xfrm>
              <a:prstGeom prst="rect">
                <a:avLst/>
              </a:prstGeom>
              <a:blipFill>
                <a:blip r:embed="rId28"/>
                <a:stretch>
                  <a:fillRect b="-689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C9238723-D097-E144-9BE8-CBCDE9AC5523}"/>
                  </a:ext>
                </a:extLst>
              </p:cNvPr>
              <p:cNvSpPr/>
              <p:nvPr/>
            </p:nvSpPr>
            <p:spPr>
              <a:xfrm>
                <a:off x="8647140" y="2700852"/>
                <a:ext cx="689741" cy="3609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5"/>
                              </a:solidFill>
                              <a:latin typeface="Cambria Math" panose="02040503050406030204" pitchFamily="18" charset="0"/>
                            </a:rPr>
                          </m:ctrlPr>
                        </m:sSubSupPr>
                        <m:e>
                          <m:r>
                            <a:rPr lang="de-DE" sz="1400" i="1" smtClean="0">
                              <a:solidFill>
                                <a:schemeClr val="accent5"/>
                              </a:solidFill>
                              <a:latin typeface="Cambria Math" panose="02040503050406030204" pitchFamily="18" charset="0"/>
                            </a:rPr>
                            <m:t>𝑓</m:t>
                          </m:r>
                        </m:e>
                        <m:sub>
                          <m:r>
                            <a:rPr lang="de-DE" sz="1400" b="1" i="1" smtClean="0">
                              <a:solidFill>
                                <a:schemeClr val="accent5"/>
                              </a:solidFill>
                              <a:latin typeface="Cambria Math" panose="02040503050406030204" pitchFamily="18" charset="0"/>
                            </a:rPr>
                            <m:t>𝑰</m:t>
                          </m:r>
                        </m:sub>
                        <m:sup>
                          <m:d>
                            <m:dPr>
                              <m:ctrlPr>
                                <a:rPr lang="de-DE" sz="1400" i="1" smtClean="0">
                                  <a:solidFill>
                                    <a:schemeClr val="accent5"/>
                                  </a:solidFill>
                                  <a:latin typeface="Cambria Math" panose="02040503050406030204" pitchFamily="18" charset="0"/>
                                </a:rPr>
                              </m:ctrlPr>
                            </m:dPr>
                            <m:e>
                              <m:r>
                                <a:rPr lang="de-DE" sz="1400" b="0" i="1" smtClean="0">
                                  <a:solidFill>
                                    <a:schemeClr val="accent5"/>
                                  </a:solidFill>
                                  <a:latin typeface="Cambria Math" panose="02040503050406030204" pitchFamily="18" charset="0"/>
                                  <a:ea typeface="Cambria Math" panose="02040503050406030204" pitchFamily="18" charset="0"/>
                                </a:rPr>
                                <m:t>𝜏</m:t>
                              </m:r>
                              <m:r>
                                <a:rPr lang="de-DE" sz="1400" b="0" i="1" smtClean="0">
                                  <a:solidFill>
                                    <a:schemeClr val="accent5"/>
                                  </a:solidFill>
                                  <a:latin typeface="Cambria Math" panose="02040503050406030204" pitchFamily="18" charset="0"/>
                                  <a:ea typeface="Cambria Math" panose="02040503050406030204" pitchFamily="18" charset="0"/>
                                </a:rPr>
                                <m:t>−1</m:t>
                              </m:r>
                            </m:e>
                          </m:d>
                        </m:sup>
                      </m:sSubSup>
                    </m:oMath>
                  </m:oMathPara>
                </a14:m>
                <a:endParaRPr lang="de-DE" sz="1400">
                  <a:solidFill>
                    <a:schemeClr val="accent5"/>
                  </a:solidFill>
                </a:endParaRPr>
              </a:p>
            </p:txBody>
          </p:sp>
        </mc:Choice>
        <mc:Fallback xmlns="">
          <p:sp>
            <p:nvSpPr>
              <p:cNvPr id="67" name="Rectangle 66">
                <a:extLst>
                  <a:ext uri="{FF2B5EF4-FFF2-40B4-BE49-F238E27FC236}">
                    <a16:creationId xmlns:a16="http://schemas.microsoft.com/office/drawing/2014/main" id="{C9238723-D097-E144-9BE8-CBCDE9AC5523}"/>
                  </a:ext>
                </a:extLst>
              </p:cNvPr>
              <p:cNvSpPr>
                <a:spLocks noRot="1" noChangeAspect="1" noMove="1" noResize="1" noEditPoints="1" noAdjustHandles="1" noChangeArrowheads="1" noChangeShapeType="1" noTextEdit="1"/>
              </p:cNvSpPr>
              <p:nvPr/>
            </p:nvSpPr>
            <p:spPr>
              <a:xfrm>
                <a:off x="8647140" y="2700852"/>
                <a:ext cx="689741" cy="360996"/>
              </a:xfrm>
              <a:prstGeom prst="rect">
                <a:avLst/>
              </a:prstGeom>
              <a:blipFill>
                <a:blip r:embed="rId29"/>
                <a:stretch>
                  <a:fillRect b="-344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2EC7CF46-DE99-F849-8FD4-8A58AC31CE75}"/>
                  </a:ext>
                </a:extLst>
              </p:cNvPr>
              <p:cNvSpPr/>
              <p:nvPr/>
            </p:nvSpPr>
            <p:spPr>
              <a:xfrm>
                <a:off x="10746236" y="2699050"/>
                <a:ext cx="519822" cy="3609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solidFill>
                                <a:schemeClr val="accent6"/>
                              </a:solidFill>
                              <a:latin typeface="Cambria Math" panose="02040503050406030204" pitchFamily="18" charset="0"/>
                            </a:rPr>
                          </m:ctrlPr>
                        </m:sSubSupPr>
                        <m:e>
                          <m:r>
                            <a:rPr lang="de-DE" sz="1400" i="1" smtClean="0">
                              <a:solidFill>
                                <a:schemeClr val="accent6"/>
                              </a:solidFill>
                              <a:latin typeface="Cambria Math" panose="02040503050406030204" pitchFamily="18" charset="0"/>
                            </a:rPr>
                            <m:t>𝑓</m:t>
                          </m:r>
                        </m:e>
                        <m:sub>
                          <m:r>
                            <a:rPr lang="de-DE" sz="1400" b="1" i="1" smtClean="0">
                              <a:solidFill>
                                <a:schemeClr val="accent6"/>
                              </a:solidFill>
                              <a:latin typeface="Cambria Math" panose="02040503050406030204" pitchFamily="18" charset="0"/>
                            </a:rPr>
                            <m:t>𝑰</m:t>
                          </m:r>
                        </m:sub>
                        <m:sup>
                          <m:d>
                            <m:dPr>
                              <m:ctrlPr>
                                <a:rPr lang="de-DE" sz="1400" i="1" smtClean="0">
                                  <a:solidFill>
                                    <a:schemeClr val="accent6"/>
                                  </a:solidFill>
                                  <a:latin typeface="Cambria Math" panose="02040503050406030204" pitchFamily="18" charset="0"/>
                                </a:rPr>
                              </m:ctrlPr>
                            </m:dPr>
                            <m:e>
                              <m:r>
                                <a:rPr lang="de-DE" sz="1400" b="0" i="1" smtClean="0">
                                  <a:solidFill>
                                    <a:schemeClr val="accent6"/>
                                  </a:solidFill>
                                  <a:latin typeface="Cambria Math" panose="02040503050406030204" pitchFamily="18" charset="0"/>
                                  <a:ea typeface="Cambria Math" panose="02040503050406030204" pitchFamily="18" charset="0"/>
                                </a:rPr>
                                <m:t>𝜏</m:t>
                              </m:r>
                            </m:e>
                          </m:d>
                        </m:sup>
                      </m:sSubSup>
                    </m:oMath>
                  </m:oMathPara>
                </a14:m>
                <a:endParaRPr lang="de-DE" sz="1400">
                  <a:solidFill>
                    <a:schemeClr val="accent6"/>
                  </a:solidFill>
                </a:endParaRPr>
              </a:p>
            </p:txBody>
          </p:sp>
        </mc:Choice>
        <mc:Fallback xmlns="">
          <p:sp>
            <p:nvSpPr>
              <p:cNvPr id="68" name="Rectangle 67">
                <a:extLst>
                  <a:ext uri="{FF2B5EF4-FFF2-40B4-BE49-F238E27FC236}">
                    <a16:creationId xmlns:a16="http://schemas.microsoft.com/office/drawing/2014/main" id="{2EC7CF46-DE99-F849-8FD4-8A58AC31CE75}"/>
                  </a:ext>
                </a:extLst>
              </p:cNvPr>
              <p:cNvSpPr>
                <a:spLocks noRot="1" noChangeAspect="1" noMove="1" noResize="1" noEditPoints="1" noAdjustHandles="1" noChangeArrowheads="1" noChangeShapeType="1" noTextEdit="1"/>
              </p:cNvSpPr>
              <p:nvPr/>
            </p:nvSpPr>
            <p:spPr>
              <a:xfrm>
                <a:off x="10746236" y="2699050"/>
                <a:ext cx="519822" cy="360996"/>
              </a:xfrm>
              <a:prstGeom prst="rect">
                <a:avLst/>
              </a:prstGeom>
              <a:blipFill>
                <a:blip r:embed="rId30"/>
                <a:stretch>
                  <a:fillRect b="-3448"/>
                </a:stretch>
              </a:blipFill>
            </p:spPr>
            <p:txBody>
              <a:bodyPr/>
              <a:lstStyle/>
              <a:p>
                <a:r>
                  <a:rPr lang="de-DE">
                    <a:noFill/>
                  </a:rPr>
                  <a:t> </a:t>
                </a:r>
              </a:p>
            </p:txBody>
          </p:sp>
        </mc:Fallback>
      </mc:AlternateContent>
      <p:cxnSp>
        <p:nvCxnSpPr>
          <p:cNvPr id="69" name="Straight Connector 68">
            <a:extLst>
              <a:ext uri="{FF2B5EF4-FFF2-40B4-BE49-F238E27FC236}">
                <a16:creationId xmlns:a16="http://schemas.microsoft.com/office/drawing/2014/main" id="{36C270F3-E180-F543-8E06-8CA73078A148}"/>
              </a:ext>
            </a:extLst>
          </p:cNvPr>
          <p:cNvCxnSpPr>
            <a:cxnSpLocks/>
            <a:stCxn id="63" idx="2"/>
            <a:endCxn id="57" idx="6"/>
          </p:cNvCxnSpPr>
          <p:nvPr/>
        </p:nvCxnSpPr>
        <p:spPr>
          <a:xfrm flipH="1">
            <a:off x="9394207" y="2240623"/>
            <a:ext cx="240533" cy="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573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de-DE"/>
              <a:t>Über die Zeit Entscheidungen treffen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9B22E2-AA64-654E-B231-3353E656A762}"/>
                  </a:ext>
                </a:extLst>
              </p:cNvPr>
              <p:cNvSpPr>
                <a:spLocks noGrp="1"/>
              </p:cNvSpPr>
              <p:nvPr>
                <p:ph idx="1"/>
              </p:nvPr>
            </p:nvSpPr>
            <p:spPr/>
            <p:txBody>
              <a:bodyPr/>
              <a:lstStyle/>
              <a:p>
                <a:r>
                  <a:rPr lang="de-DE"/>
                  <a:t>Basis: dynamisches Modell </a:t>
                </a:r>
                <a14:m>
                  <m:oMath xmlns:m="http://schemas.openxmlformats.org/officeDocument/2006/math">
                    <m:d>
                      <m:dPr>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b="0" i="1" smtClean="0">
                                <a:latin typeface="Cambria Math" panose="02040503050406030204" pitchFamily="18" charset="0"/>
                              </a:rPr>
                              <m:t>0</m:t>
                            </m:r>
                          </m:sup>
                        </m:sSup>
                        <m:r>
                          <a:rPr lang="de-DE" i="1">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e>
                    </m:d>
                  </m:oMath>
                </a14:m>
                <a:endParaRPr lang="de-DE"/>
              </a:p>
              <a:p>
                <a:pPr lvl="1"/>
                <a:r>
                  <a:rPr lang="de-DE"/>
                  <a:t>Inter-Zeitscheiben-Verhalten über die Zeit</a:t>
                </a:r>
              </a:p>
              <a:p>
                <a:pPr lvl="1"/>
                <a:r>
                  <a:rPr lang="de-DE"/>
                  <a:t>Intra-Zeitscheiben-Verhalten (für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m:t>
                    </m:r>
                  </m:oMath>
                </a14:m>
                <a:r>
                  <a:rPr lang="de-DE"/>
                  <a:t> in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rPr>
                          <m:t>0</m:t>
                        </m:r>
                      </m:sup>
                    </m:sSup>
                  </m:oMath>
                </a14:m>
                <a:r>
                  <a:rPr lang="de-DE"/>
                  <a:t>, sonst in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de-DE"/>
                  <a:t>)</a:t>
                </a:r>
              </a:p>
              <a:p>
                <a:pPr marL="388938" indent="-388938">
                  <a:buFont typeface="Zapf Dingbats"/>
                  <a:buChar char="➝"/>
                </a:pPr>
                <a:r>
                  <a:rPr lang="de-DE"/>
                  <a:t>Intra-Zeitscheiben-Teil mit Entscheidungs- und Nutzenvariablen erweitern</a:t>
                </a:r>
              </a:p>
              <a:p>
                <a:pPr lvl="1"/>
                <a:r>
                  <a:rPr lang="de-DE"/>
                  <a:t>Anstatt klassische episodische</a:t>
                </a:r>
                <a:br>
                  <a:rPr lang="de-DE"/>
                </a:br>
                <a:r>
                  <a:rPr lang="de-DE"/>
                  <a:t>Modelle für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rPr>
                          <m:t>0</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de-DE"/>
                  <a:t> </a:t>
                </a:r>
                <a:br>
                  <a:rPr lang="de-DE"/>
                </a:br>
                <a:r>
                  <a:rPr lang="de-DE" i="1"/>
                  <a:t>Entscheidungsmodelle</a:t>
                </a:r>
                <a:r>
                  <a:rPr lang="de-DE"/>
                  <a:t> nutzen</a:t>
                </a:r>
              </a:p>
              <a:p>
                <a:pPr lvl="1"/>
                <a:r>
                  <a:rPr lang="de-DE"/>
                  <a:t>Effekte von Aktionen und deren </a:t>
                </a:r>
                <a:br>
                  <a:rPr lang="de-DE"/>
                </a:br>
                <a:r>
                  <a:rPr lang="de-DE"/>
                  <a:t>Nutzen innerhalb einer</a:t>
                </a:r>
                <a:br>
                  <a:rPr lang="de-DE"/>
                </a:br>
                <a:r>
                  <a:rPr lang="de-DE"/>
                  <a:t>Zeitscheibe modellieren</a:t>
                </a:r>
              </a:p>
              <a:p>
                <a:r>
                  <a:rPr lang="de-DE">
                    <a:solidFill>
                      <a:srgbClr val="FFC000"/>
                    </a:solidFill>
                  </a:rPr>
                  <a:t>Was passiert mit Aktionen</a:t>
                </a:r>
                <a:br>
                  <a:rPr lang="de-DE">
                    <a:solidFill>
                      <a:srgbClr val="FFC000"/>
                    </a:solidFill>
                  </a:rPr>
                </a:br>
                <a:r>
                  <a:rPr lang="de-DE">
                    <a:solidFill>
                      <a:srgbClr val="FFC000"/>
                    </a:solidFill>
                  </a:rPr>
                  <a:t>und Nutzen über die Zeit?</a:t>
                </a:r>
              </a:p>
            </p:txBody>
          </p:sp>
        </mc:Choice>
        <mc:Fallback xmlns="">
          <p:sp>
            <p:nvSpPr>
              <p:cNvPr id="3" name="Content Placeholder 2">
                <a:extLst>
                  <a:ext uri="{FF2B5EF4-FFF2-40B4-BE49-F238E27FC236}">
                    <a16:creationId xmlns:a16="http://schemas.microsoft.com/office/drawing/2014/main" id="{749B22E2-AA64-654E-B231-3353E656A762}"/>
                  </a:ext>
                </a:extLst>
              </p:cNvPr>
              <p:cNvSpPr>
                <a:spLocks noGrp="1" noRot="1" noChangeAspect="1" noMove="1" noResize="1" noEditPoints="1" noAdjustHandles="1" noChangeArrowheads="1" noChangeShapeType="1" noTextEdit="1"/>
              </p:cNvSpPr>
              <p:nvPr>
                <p:ph idx="1"/>
              </p:nvPr>
            </p:nvSpPr>
            <p:spPr>
              <a:blipFill>
                <a:blip r:embed="rId2"/>
                <a:stretch>
                  <a:fillRect l="-1656" t="-2687" b="-896"/>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99849010-B1E1-1346-AEB9-9EFBA6D12CA0}"/>
              </a:ext>
            </a:extLst>
          </p:cNvPr>
          <p:cNvSpPr>
            <a:spLocks noGrp="1"/>
          </p:cNvSpPr>
          <p:nvPr>
            <p:ph type="sldNum" sz="quarter" idx="4"/>
          </p:nvPr>
        </p:nvSpPr>
        <p:spPr/>
        <p:txBody>
          <a:bodyPr/>
          <a:lstStyle/>
          <a:p>
            <a:fld id="{67C9959E-8E6B-B04C-9955-EA096F41CA7A}" type="slidenum">
              <a:rPr lang="de-DE" smtClean="0"/>
              <a:t>76</a:t>
            </a:fld>
            <a:endParaRPr lang="de-DE"/>
          </a:p>
        </p:txBody>
      </p:sp>
      <p:sp>
        <p:nvSpPr>
          <p:cNvPr id="5" name="Date Placeholder 4">
            <a:extLst>
              <a:ext uri="{FF2B5EF4-FFF2-40B4-BE49-F238E27FC236}">
                <a16:creationId xmlns:a16="http://schemas.microsoft.com/office/drawing/2014/main" id="{B1FD836B-0E3F-C546-979E-6F8976917A10}"/>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1F66FA40-6EA3-0845-B3F2-5BBE4CB3E608}"/>
              </a:ext>
            </a:extLst>
          </p:cNvPr>
          <p:cNvSpPr>
            <a:spLocks noGrp="1"/>
          </p:cNvSpPr>
          <p:nvPr>
            <p:ph type="ftr" sz="quarter" idx="3"/>
          </p:nvPr>
        </p:nvSpPr>
        <p:spPr/>
        <p:txBody>
          <a:bodyPr/>
          <a:lstStyle/>
          <a:p>
            <a:r>
              <a:rPr lang="de-DE"/>
              <a:t>Tanya Braun</a:t>
            </a:r>
          </a:p>
        </p:txBody>
      </p:sp>
      <p:sp>
        <p:nvSpPr>
          <p:cNvPr id="71" name="Rectangle 70">
            <a:extLst>
              <a:ext uri="{FF2B5EF4-FFF2-40B4-BE49-F238E27FC236}">
                <a16:creationId xmlns:a16="http://schemas.microsoft.com/office/drawing/2014/main" id="{3A3B2006-A594-5342-8B2F-3DA2FBFA5E70}"/>
              </a:ext>
            </a:extLst>
          </p:cNvPr>
          <p:cNvSpPr/>
          <p:nvPr/>
        </p:nvSpPr>
        <p:spPr>
          <a:xfrm>
            <a:off x="8766538" y="4129311"/>
            <a:ext cx="3117749" cy="18032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tangle 71">
            <a:extLst>
              <a:ext uri="{FF2B5EF4-FFF2-40B4-BE49-F238E27FC236}">
                <a16:creationId xmlns:a16="http://schemas.microsoft.com/office/drawing/2014/main" id="{6AE7228F-DCD7-4E49-B78C-6767FB1BC5AA}"/>
              </a:ext>
            </a:extLst>
          </p:cNvPr>
          <p:cNvSpPr/>
          <p:nvPr/>
        </p:nvSpPr>
        <p:spPr>
          <a:xfrm>
            <a:off x="4631080" y="4128571"/>
            <a:ext cx="4135458" cy="18040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2" name="Rectangle 291">
            <a:extLst>
              <a:ext uri="{FF2B5EF4-FFF2-40B4-BE49-F238E27FC236}">
                <a16:creationId xmlns:a16="http://schemas.microsoft.com/office/drawing/2014/main" id="{25A22CB9-7F3B-0F46-A238-DB370E98B041}"/>
              </a:ext>
            </a:extLst>
          </p:cNvPr>
          <p:cNvSpPr/>
          <p:nvPr/>
        </p:nvSpPr>
        <p:spPr>
          <a:xfrm>
            <a:off x="8766538" y="3373749"/>
            <a:ext cx="3117749" cy="25588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93" name="Group 292">
            <a:extLst>
              <a:ext uri="{FF2B5EF4-FFF2-40B4-BE49-F238E27FC236}">
                <a16:creationId xmlns:a16="http://schemas.microsoft.com/office/drawing/2014/main" id="{55FB5BAF-C0AA-5B4A-8218-83613626BE6F}"/>
              </a:ext>
            </a:extLst>
          </p:cNvPr>
          <p:cNvGrpSpPr/>
          <p:nvPr/>
        </p:nvGrpSpPr>
        <p:grpSpPr>
          <a:xfrm>
            <a:off x="9083692" y="4222610"/>
            <a:ext cx="2760308" cy="1683304"/>
            <a:chOff x="5168586" y="4222610"/>
            <a:chExt cx="2760308" cy="1683304"/>
          </a:xfrm>
        </p:grpSpPr>
        <mc:AlternateContent xmlns:mc="http://schemas.openxmlformats.org/markup-compatibility/2006" xmlns:a14="http://schemas.microsoft.com/office/drawing/2010/main">
          <mc:Choice Requires="a14">
            <p:sp>
              <p:nvSpPr>
                <p:cNvPr id="294" name="TextBox 293">
                  <a:extLst>
                    <a:ext uri="{FF2B5EF4-FFF2-40B4-BE49-F238E27FC236}">
                      <a16:creationId xmlns:a16="http://schemas.microsoft.com/office/drawing/2014/main" id="{010B6273-75DB-624C-90B7-83694062453E}"/>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8" name="TextBox 7">
                  <a:extLst>
                    <a:ext uri="{FF2B5EF4-FFF2-40B4-BE49-F238E27FC236}">
                      <a16:creationId xmlns:a16="http://schemas.microsoft.com/office/drawing/2014/main" id="{C4A242E0-8E1B-384B-A051-0C847F35AF53}"/>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4"/>
                  <a:stretch>
                    <a:fillRect/>
                  </a:stretch>
                </a:blipFill>
                <a:ln>
                  <a:solidFill>
                    <a:schemeClr val="tx1"/>
                  </a:solidFill>
                </a:ln>
              </p:spPr>
              <p:txBody>
                <a:bodyPr/>
                <a:lstStyle/>
                <a:p>
                  <a:r>
                    <a:rPr lang="de-DE">
                      <a:noFill/>
                    </a:rPr>
                    <a:t> </a:t>
                  </a:r>
                </a:p>
              </p:txBody>
            </p:sp>
          </mc:Fallback>
        </mc:AlternateContent>
        <p:cxnSp>
          <p:nvCxnSpPr>
            <p:cNvPr id="295" name="Straight Connector 294">
              <a:extLst>
                <a:ext uri="{FF2B5EF4-FFF2-40B4-BE49-F238E27FC236}">
                  <a16:creationId xmlns:a16="http://schemas.microsoft.com/office/drawing/2014/main" id="{274D46B1-D533-1E4E-B26C-5D461A9801D0}"/>
                </a:ext>
              </a:extLst>
            </p:cNvPr>
            <p:cNvCxnSpPr>
              <a:cxnSpLocks/>
              <a:stCxn id="294" idx="5"/>
              <a:endCxn id="308"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67AD538C-2742-9F49-B8D7-68151853AFA6}"/>
                </a:ext>
              </a:extLst>
            </p:cNvPr>
            <p:cNvCxnSpPr>
              <a:cxnSpLocks/>
              <a:stCxn id="308" idx="0"/>
              <a:endCxn id="303"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4E9F9C2D-60ED-D34B-B58B-9CAE79AADDE9}"/>
                </a:ext>
              </a:extLst>
            </p:cNvPr>
            <p:cNvGrpSpPr/>
            <p:nvPr/>
          </p:nvGrpSpPr>
          <p:grpSpPr>
            <a:xfrm>
              <a:off x="6088390" y="5030479"/>
              <a:ext cx="359209" cy="409842"/>
              <a:chOff x="6783444" y="4056790"/>
              <a:chExt cx="359209" cy="409842"/>
            </a:xfrm>
          </p:grpSpPr>
          <p:sp>
            <p:nvSpPr>
              <p:cNvPr id="308" name="Rectangle 307">
                <a:extLst>
                  <a:ext uri="{FF2B5EF4-FFF2-40B4-BE49-F238E27FC236}">
                    <a16:creationId xmlns:a16="http://schemas.microsoft.com/office/drawing/2014/main" id="{572215A1-A4ED-5F49-897C-33F84D432BF1}"/>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09" name="TextBox 308">
                    <a:extLst>
                      <a:ext uri="{FF2B5EF4-FFF2-40B4-BE49-F238E27FC236}">
                        <a16:creationId xmlns:a16="http://schemas.microsoft.com/office/drawing/2014/main" id="{596BFB9A-9B7A-D54B-99B8-3EEA89DB7F52}"/>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7" name="TextBox 26">
                    <a:extLst>
                      <a:ext uri="{FF2B5EF4-FFF2-40B4-BE49-F238E27FC236}">
                        <a16:creationId xmlns:a16="http://schemas.microsoft.com/office/drawing/2014/main" id="{5EFF4C23-AA02-244E-855F-0109E6DA1F5E}"/>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5"/>
                    <a:stretch>
                      <a:fillRect l="-18519" b="-22727"/>
                    </a:stretch>
                  </a:blipFill>
                </p:spPr>
                <p:txBody>
                  <a:bodyPr/>
                  <a:lstStyle/>
                  <a:p>
                    <a:r>
                      <a:rPr lang="de-DE">
                        <a:noFill/>
                      </a:rPr>
                      <a:t> </a:t>
                    </a:r>
                  </a:p>
                </p:txBody>
              </p:sp>
            </mc:Fallback>
          </mc:AlternateContent>
        </p:grpSp>
        <p:cxnSp>
          <p:nvCxnSpPr>
            <p:cNvPr id="298" name="Straight Connector 297">
              <a:extLst>
                <a:ext uri="{FF2B5EF4-FFF2-40B4-BE49-F238E27FC236}">
                  <a16:creationId xmlns:a16="http://schemas.microsoft.com/office/drawing/2014/main" id="{53C788FF-3A4F-0441-8DB4-FF41EAFBF2E4}"/>
                </a:ext>
              </a:extLst>
            </p:cNvPr>
            <p:cNvCxnSpPr>
              <a:cxnSpLocks/>
              <a:stCxn id="303" idx="4"/>
              <a:endCxn id="306"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049E208D-1D03-B349-B7A1-8FB97EBE83A5}"/>
                </a:ext>
              </a:extLst>
            </p:cNvPr>
            <p:cNvCxnSpPr>
              <a:cxnSpLocks/>
              <a:stCxn id="304" idx="0"/>
              <a:endCxn id="306"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9D83B257-3C33-A84E-9F78-EC1C14BD2976}"/>
                </a:ext>
              </a:extLst>
            </p:cNvPr>
            <p:cNvCxnSpPr>
              <a:cxnSpLocks/>
              <a:stCxn id="306" idx="3"/>
              <a:endCxn id="302"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1" name="Group 300">
              <a:extLst>
                <a:ext uri="{FF2B5EF4-FFF2-40B4-BE49-F238E27FC236}">
                  <a16:creationId xmlns:a16="http://schemas.microsoft.com/office/drawing/2014/main" id="{3D8B3B25-E1E3-4641-90DB-7D7F7719CEAA}"/>
                </a:ext>
              </a:extLst>
            </p:cNvPr>
            <p:cNvGrpSpPr/>
            <p:nvPr/>
          </p:nvGrpSpPr>
          <p:grpSpPr>
            <a:xfrm>
              <a:off x="6673180" y="5030805"/>
              <a:ext cx="386595" cy="408488"/>
              <a:chOff x="7368234" y="4057116"/>
              <a:chExt cx="386595" cy="408488"/>
            </a:xfrm>
          </p:grpSpPr>
          <p:sp>
            <p:nvSpPr>
              <p:cNvPr id="306" name="Rectangle 305">
                <a:extLst>
                  <a:ext uri="{FF2B5EF4-FFF2-40B4-BE49-F238E27FC236}">
                    <a16:creationId xmlns:a16="http://schemas.microsoft.com/office/drawing/2014/main" id="{3FCAE356-D43F-A04A-ADDC-FD133345EEB7}"/>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02E1D95B-B989-864C-B744-6D7AD5C66C06}"/>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5" name="TextBox 24">
                    <a:extLst>
                      <a:ext uri="{FF2B5EF4-FFF2-40B4-BE49-F238E27FC236}">
                        <a16:creationId xmlns:a16="http://schemas.microsoft.com/office/drawing/2014/main" id="{6F181D50-C1B1-B942-B62D-761D96E5434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6"/>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B68B1568-FA20-0447-B22C-A1275D04726D}"/>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6" name="TextBox 15">
                  <a:extLst>
                    <a:ext uri="{FF2B5EF4-FFF2-40B4-BE49-F238E27FC236}">
                      <a16:creationId xmlns:a16="http://schemas.microsoft.com/office/drawing/2014/main" id="{41BB3B2E-E5BB-2947-82F8-03AC37984D88}"/>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3" name="TextBox 302">
                  <a:extLst>
                    <a:ext uri="{FF2B5EF4-FFF2-40B4-BE49-F238E27FC236}">
                      <a16:creationId xmlns:a16="http://schemas.microsoft.com/office/drawing/2014/main" id="{2511D0DA-B4FC-BF46-A69E-78779898B456}"/>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7" name="TextBox 16">
                  <a:extLst>
                    <a:ext uri="{FF2B5EF4-FFF2-40B4-BE49-F238E27FC236}">
                      <a16:creationId xmlns:a16="http://schemas.microsoft.com/office/drawing/2014/main" id="{D5602D9A-7651-B847-9610-A2D34E18C7FD}"/>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8"/>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C1BF0494-2438-0148-BA8F-456602CD1061}"/>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solidFill>
                      <a:schemeClr val="accent1"/>
                    </a:solidFill>
                  </a:endParaRPr>
                </a:p>
              </p:txBody>
            </p:sp>
          </mc:Choice>
          <mc:Fallback xmlns="">
            <p:sp>
              <p:nvSpPr>
                <p:cNvPr id="18" name="TextBox 17">
                  <a:extLst>
                    <a:ext uri="{FF2B5EF4-FFF2-40B4-BE49-F238E27FC236}">
                      <a16:creationId xmlns:a16="http://schemas.microsoft.com/office/drawing/2014/main" id="{56C94064-8170-B249-AA0E-BE1C8357CC0A}"/>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305" name="Straight Connector 304">
              <a:extLst>
                <a:ext uri="{FF2B5EF4-FFF2-40B4-BE49-F238E27FC236}">
                  <a16:creationId xmlns:a16="http://schemas.microsoft.com/office/drawing/2014/main" id="{0DF24D03-915E-B745-8E2F-38F14537004F}"/>
                </a:ext>
              </a:extLst>
            </p:cNvPr>
            <p:cNvCxnSpPr>
              <a:cxnSpLocks/>
              <a:stCxn id="308" idx="2"/>
              <a:endCxn id="304"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3" name="Rectangle 352">
            <a:extLst>
              <a:ext uri="{FF2B5EF4-FFF2-40B4-BE49-F238E27FC236}">
                <a16:creationId xmlns:a16="http://schemas.microsoft.com/office/drawing/2014/main" id="{D15999F3-4719-A04E-9541-6B0358E8BFDB}"/>
              </a:ext>
            </a:extLst>
          </p:cNvPr>
          <p:cNvSpPr/>
          <p:nvPr/>
        </p:nvSpPr>
        <p:spPr>
          <a:xfrm>
            <a:off x="4631080" y="3372697"/>
            <a:ext cx="4135458" cy="2559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41" name="TextBox 340">
                <a:extLst>
                  <a:ext uri="{FF2B5EF4-FFF2-40B4-BE49-F238E27FC236}">
                    <a16:creationId xmlns:a16="http://schemas.microsoft.com/office/drawing/2014/main" id="{E8875C1A-9F8E-5843-901B-2422B0E6B41B}"/>
                  </a:ext>
                </a:extLst>
              </p:cNvPr>
              <p:cNvSpPr txBox="1"/>
              <p:nvPr/>
            </p:nvSpPr>
            <p:spPr>
              <a:xfrm>
                <a:off x="9081321" y="3562268"/>
                <a:ext cx="1152000" cy="30066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b="0" i="1" smtClean="0">
                              <a:latin typeface="Cambria Math" panose="02040503050406030204" pitchFamily="18" charset="0"/>
                            </a:rPr>
                          </m:ctrlPr>
                        </m:sSupPr>
                        <m:e>
                          <m:r>
                            <a:rPr lang="de-DE" i="1">
                              <a:latin typeface="Cambria Math" panose="02040503050406030204" pitchFamily="18" charset="0"/>
                            </a:rPr>
                            <m:t>𝑅𝑒𝑠𝑡𝑟𝑖𝑐</m:t>
                          </m:r>
                          <m:r>
                            <a:rPr lang="de-DE" b="0" i="1" smtClean="0">
                              <a:latin typeface="Cambria Math" panose="02040503050406030204" pitchFamily="18" charset="0"/>
                            </a:rPr>
                            <m:t>𝑡</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341" name="TextBox 340">
                <a:extLst>
                  <a:ext uri="{FF2B5EF4-FFF2-40B4-BE49-F238E27FC236}">
                    <a16:creationId xmlns:a16="http://schemas.microsoft.com/office/drawing/2014/main" id="{E8875C1A-9F8E-5843-901B-2422B0E6B41B}"/>
                  </a:ext>
                </a:extLst>
              </p:cNvPr>
              <p:cNvSpPr txBox="1">
                <a:spLocks noRot="1" noChangeAspect="1" noMove="1" noResize="1" noEditPoints="1" noAdjustHandles="1" noChangeArrowheads="1" noChangeShapeType="1" noTextEdit="1"/>
              </p:cNvSpPr>
              <p:nvPr/>
            </p:nvSpPr>
            <p:spPr>
              <a:xfrm>
                <a:off x="9081321" y="3562268"/>
                <a:ext cx="1152000" cy="300660"/>
              </a:xfrm>
              <a:prstGeom prst="rect">
                <a:avLst/>
              </a:prstGeom>
              <a:blipFill>
                <a:blip r:embed="rId10"/>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2" name="TextBox 341">
                <a:extLst>
                  <a:ext uri="{FF2B5EF4-FFF2-40B4-BE49-F238E27FC236}">
                    <a16:creationId xmlns:a16="http://schemas.microsoft.com/office/drawing/2014/main" id="{0C58FDDC-9E18-504C-B126-B380E371FD64}"/>
                  </a:ext>
                </a:extLst>
              </p:cNvPr>
              <p:cNvSpPr txBox="1"/>
              <p:nvPr/>
            </p:nvSpPr>
            <p:spPr>
              <a:xfrm>
                <a:off x="10715104" y="3413937"/>
                <a:ext cx="1152000"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342" name="TextBox 341">
                <a:extLst>
                  <a:ext uri="{FF2B5EF4-FFF2-40B4-BE49-F238E27FC236}">
                    <a16:creationId xmlns:a16="http://schemas.microsoft.com/office/drawing/2014/main" id="{0C58FDDC-9E18-504C-B126-B380E371FD64}"/>
                  </a:ext>
                </a:extLst>
              </p:cNvPr>
              <p:cNvSpPr txBox="1">
                <a:spLocks noRot="1" noChangeAspect="1" noMove="1" noResize="1" noEditPoints="1" noAdjustHandles="1" noChangeArrowheads="1" noChangeShapeType="1" noTextEdit="1"/>
              </p:cNvSpPr>
              <p:nvPr/>
            </p:nvSpPr>
            <p:spPr>
              <a:xfrm>
                <a:off x="10715104" y="3413937"/>
                <a:ext cx="1152000" cy="597249"/>
              </a:xfrm>
              <a:prstGeom prst="diamond">
                <a:avLst/>
              </a:prstGeom>
              <a:blipFill>
                <a:blip r:embed="rId11"/>
                <a:stretch>
                  <a:fillRect/>
                </a:stretch>
              </a:blipFill>
              <a:ln>
                <a:solidFill>
                  <a:schemeClr val="tx1"/>
                </a:solidFill>
              </a:ln>
            </p:spPr>
            <p:txBody>
              <a:bodyPr/>
              <a:lstStyle/>
              <a:p>
                <a:r>
                  <a:rPr lang="de-DE">
                    <a:noFill/>
                  </a:rPr>
                  <a:t> </a:t>
                </a:r>
              </a:p>
            </p:txBody>
          </p:sp>
        </mc:Fallback>
      </mc:AlternateContent>
      <p:cxnSp>
        <p:nvCxnSpPr>
          <p:cNvPr id="343" name="Straight Connector 342">
            <a:extLst>
              <a:ext uri="{FF2B5EF4-FFF2-40B4-BE49-F238E27FC236}">
                <a16:creationId xmlns:a16="http://schemas.microsoft.com/office/drawing/2014/main" id="{92D76172-DC47-1546-B4E7-F403C059566B}"/>
              </a:ext>
            </a:extLst>
          </p:cNvPr>
          <p:cNvCxnSpPr>
            <a:cxnSpLocks/>
            <a:stCxn id="344" idx="0"/>
            <a:endCxn id="341" idx="2"/>
          </p:cNvCxnSpPr>
          <p:nvPr/>
        </p:nvCxnSpPr>
        <p:spPr>
          <a:xfrm flipV="1">
            <a:off x="9657321" y="3862928"/>
            <a:ext cx="0" cy="343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4" name="Rectangle 343">
            <a:extLst>
              <a:ext uri="{FF2B5EF4-FFF2-40B4-BE49-F238E27FC236}">
                <a16:creationId xmlns:a16="http://schemas.microsoft.com/office/drawing/2014/main" id="{B2568085-B67E-9841-8A1D-CDC6ACFE30B1}"/>
              </a:ext>
            </a:extLst>
          </p:cNvPr>
          <p:cNvSpPr/>
          <p:nvPr/>
        </p:nvSpPr>
        <p:spPr>
          <a:xfrm>
            <a:off x="9585321"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5" name="Straight Connector 344">
            <a:extLst>
              <a:ext uri="{FF2B5EF4-FFF2-40B4-BE49-F238E27FC236}">
                <a16:creationId xmlns:a16="http://schemas.microsoft.com/office/drawing/2014/main" id="{A38E48D4-CB1D-B14C-A8E4-590B593289F2}"/>
              </a:ext>
            </a:extLst>
          </p:cNvPr>
          <p:cNvCxnSpPr>
            <a:cxnSpLocks/>
            <a:stCxn id="341" idx="3"/>
            <a:endCxn id="348" idx="1"/>
          </p:cNvCxnSpPr>
          <p:nvPr/>
        </p:nvCxnSpPr>
        <p:spPr>
          <a:xfrm flipV="1">
            <a:off x="10233321" y="3712133"/>
            <a:ext cx="170205" cy="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64511D4-B7B1-D142-A2E1-2208142D2E00}"/>
              </a:ext>
            </a:extLst>
          </p:cNvPr>
          <p:cNvCxnSpPr>
            <a:cxnSpLocks/>
            <a:stCxn id="303" idx="0"/>
            <a:endCxn id="348" idx="2"/>
          </p:cNvCxnSpPr>
          <p:nvPr/>
        </p:nvCxnSpPr>
        <p:spPr>
          <a:xfrm flipV="1">
            <a:off x="10475247" y="3784133"/>
            <a:ext cx="279" cy="438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913C4CFC-7376-2F41-A5A5-DCF4CE0DA101}"/>
              </a:ext>
            </a:extLst>
          </p:cNvPr>
          <p:cNvCxnSpPr>
            <a:cxnSpLocks/>
            <a:stCxn id="348" idx="3"/>
            <a:endCxn id="342" idx="1"/>
          </p:cNvCxnSpPr>
          <p:nvPr/>
        </p:nvCxnSpPr>
        <p:spPr>
          <a:xfrm>
            <a:off x="10547526" y="3712133"/>
            <a:ext cx="167578" cy="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Rectangle 347">
            <a:extLst>
              <a:ext uri="{FF2B5EF4-FFF2-40B4-BE49-F238E27FC236}">
                <a16:creationId xmlns:a16="http://schemas.microsoft.com/office/drawing/2014/main" id="{D2C0B2E1-D171-6B4B-AEE4-CF86FF3B9DD3}"/>
              </a:ext>
            </a:extLst>
          </p:cNvPr>
          <p:cNvSpPr/>
          <p:nvPr/>
        </p:nvSpPr>
        <p:spPr>
          <a:xfrm>
            <a:off x="10403526" y="364013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49" name="TextBox 348">
                <a:extLst>
                  <a:ext uri="{FF2B5EF4-FFF2-40B4-BE49-F238E27FC236}">
                    <a16:creationId xmlns:a16="http://schemas.microsoft.com/office/drawing/2014/main" id="{3FC9430A-B245-324C-97D7-5F39CE20D5E1}"/>
                  </a:ext>
                </a:extLst>
              </p:cNvPr>
              <p:cNvSpPr txBox="1"/>
              <p:nvPr/>
            </p:nvSpPr>
            <p:spPr>
              <a:xfrm>
                <a:off x="10547526" y="3373750"/>
                <a:ext cx="335156"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349" name="TextBox 348">
                <a:extLst>
                  <a:ext uri="{FF2B5EF4-FFF2-40B4-BE49-F238E27FC236}">
                    <a16:creationId xmlns:a16="http://schemas.microsoft.com/office/drawing/2014/main" id="{3FC9430A-B245-324C-97D7-5F39CE20D5E1}"/>
                  </a:ext>
                </a:extLst>
              </p:cNvPr>
              <p:cNvSpPr txBox="1">
                <a:spLocks noRot="1" noChangeAspect="1" noMove="1" noResize="1" noEditPoints="1" noAdjustHandles="1" noChangeArrowheads="1" noChangeShapeType="1" noTextEdit="1"/>
              </p:cNvSpPr>
              <p:nvPr/>
            </p:nvSpPr>
            <p:spPr>
              <a:xfrm>
                <a:off x="10547526" y="3373750"/>
                <a:ext cx="335156" cy="267894"/>
              </a:xfrm>
              <a:prstGeom prst="rect">
                <a:avLst/>
              </a:prstGeom>
              <a:blipFill>
                <a:blip r:embed="rId12"/>
                <a:stretch>
                  <a:fillRect l="-18519" b="-2272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0" name="TextBox 349">
                <a:extLst>
                  <a:ext uri="{FF2B5EF4-FFF2-40B4-BE49-F238E27FC236}">
                    <a16:creationId xmlns:a16="http://schemas.microsoft.com/office/drawing/2014/main" id="{5DBB9A85-6DA3-774C-AA70-3A748649C871}"/>
                  </a:ext>
                </a:extLst>
              </p:cNvPr>
              <p:cNvSpPr txBox="1"/>
              <p:nvPr/>
            </p:nvSpPr>
            <p:spPr>
              <a:xfrm>
                <a:off x="9729299" y="3945633"/>
                <a:ext cx="335156"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350" name="TextBox 349">
                <a:extLst>
                  <a:ext uri="{FF2B5EF4-FFF2-40B4-BE49-F238E27FC236}">
                    <a16:creationId xmlns:a16="http://schemas.microsoft.com/office/drawing/2014/main" id="{5DBB9A85-6DA3-774C-AA70-3A748649C871}"/>
                  </a:ext>
                </a:extLst>
              </p:cNvPr>
              <p:cNvSpPr txBox="1">
                <a:spLocks noRot="1" noChangeAspect="1" noMove="1" noResize="1" noEditPoints="1" noAdjustHandles="1" noChangeArrowheads="1" noChangeShapeType="1" noTextEdit="1"/>
              </p:cNvSpPr>
              <p:nvPr/>
            </p:nvSpPr>
            <p:spPr>
              <a:xfrm>
                <a:off x="9729299" y="3945633"/>
                <a:ext cx="335156" cy="266227"/>
              </a:xfrm>
              <a:prstGeom prst="rect">
                <a:avLst/>
              </a:prstGeom>
              <a:blipFill>
                <a:blip r:embed="rId13"/>
                <a:stretch>
                  <a:fillRect l="-18519" b="-22727"/>
                </a:stretch>
              </a:blipFill>
            </p:spPr>
            <p:txBody>
              <a:bodyPr/>
              <a:lstStyle/>
              <a:p>
                <a:r>
                  <a:rPr lang="de-DE">
                    <a:noFill/>
                  </a:rPr>
                  <a:t> </a:t>
                </a:r>
              </a:p>
            </p:txBody>
          </p:sp>
        </mc:Fallback>
      </mc:AlternateContent>
      <p:cxnSp>
        <p:nvCxnSpPr>
          <p:cNvPr id="351" name="Straight Connector 350">
            <a:extLst>
              <a:ext uri="{FF2B5EF4-FFF2-40B4-BE49-F238E27FC236}">
                <a16:creationId xmlns:a16="http://schemas.microsoft.com/office/drawing/2014/main" id="{3A313D16-53E6-124F-B623-DCAD6BE1BADC}"/>
              </a:ext>
            </a:extLst>
          </p:cNvPr>
          <p:cNvCxnSpPr>
            <a:cxnSpLocks/>
            <a:stCxn id="294" idx="0"/>
            <a:endCxn id="344" idx="2"/>
          </p:cNvCxnSpPr>
          <p:nvPr/>
        </p:nvCxnSpPr>
        <p:spPr>
          <a:xfrm flipH="1" flipV="1">
            <a:off x="9657321" y="4350668"/>
            <a:ext cx="2371" cy="261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4" name="Group 353">
            <a:extLst>
              <a:ext uri="{FF2B5EF4-FFF2-40B4-BE49-F238E27FC236}">
                <a16:creationId xmlns:a16="http://schemas.microsoft.com/office/drawing/2014/main" id="{9A4B972F-1DCA-2A46-8BB9-B69AFB6641E6}"/>
              </a:ext>
            </a:extLst>
          </p:cNvPr>
          <p:cNvGrpSpPr/>
          <p:nvPr/>
        </p:nvGrpSpPr>
        <p:grpSpPr>
          <a:xfrm>
            <a:off x="4678840" y="4612123"/>
            <a:ext cx="3548123" cy="878130"/>
            <a:chOff x="5076611" y="4612123"/>
            <a:chExt cx="3548123" cy="878130"/>
          </a:xfrm>
        </p:grpSpPr>
        <mc:AlternateContent xmlns:mc="http://schemas.openxmlformats.org/markup-compatibility/2006" xmlns:a14="http://schemas.microsoft.com/office/drawing/2010/main">
          <mc:Choice Requires="a14">
            <p:sp>
              <p:nvSpPr>
                <p:cNvPr id="355" name="TextBox 354">
                  <a:extLst>
                    <a:ext uri="{FF2B5EF4-FFF2-40B4-BE49-F238E27FC236}">
                      <a16:creationId xmlns:a16="http://schemas.microsoft.com/office/drawing/2014/main" id="{E2FEAE2E-56BE-9045-9DF3-80F5412330F2}"/>
                    </a:ext>
                  </a:extLst>
                </p:cNvPr>
                <p:cNvSpPr txBox="1"/>
                <p:nvPr/>
              </p:nvSpPr>
              <p:spPr>
                <a:xfrm>
                  <a:off x="5076611" y="4612123"/>
                  <a:ext cx="1508632"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49" name="TextBox 48">
                  <a:extLst>
                    <a:ext uri="{FF2B5EF4-FFF2-40B4-BE49-F238E27FC236}">
                      <a16:creationId xmlns:a16="http://schemas.microsoft.com/office/drawing/2014/main" id="{205EC1DF-1BEC-D044-9580-4C30164681D3}"/>
                    </a:ext>
                  </a:extLst>
                </p:cNvPr>
                <p:cNvSpPr txBox="1">
                  <a:spLocks noRot="1" noChangeAspect="1" noMove="1" noResize="1" noEditPoints="1" noAdjustHandles="1" noChangeArrowheads="1" noChangeShapeType="1" noTextEdit="1"/>
                </p:cNvSpPr>
                <p:nvPr/>
              </p:nvSpPr>
              <p:spPr>
                <a:xfrm>
                  <a:off x="5076611" y="4612123"/>
                  <a:ext cx="1508632" cy="415661"/>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356" name="Straight Connector 355">
              <a:extLst>
                <a:ext uri="{FF2B5EF4-FFF2-40B4-BE49-F238E27FC236}">
                  <a16:creationId xmlns:a16="http://schemas.microsoft.com/office/drawing/2014/main" id="{C56AB78B-265A-C546-885E-275AE675E004}"/>
                </a:ext>
              </a:extLst>
            </p:cNvPr>
            <p:cNvCxnSpPr>
              <a:cxnSpLocks/>
              <a:stCxn id="355" idx="5"/>
              <a:endCxn id="367" idx="1"/>
            </p:cNvCxnSpPr>
            <p:nvPr/>
          </p:nvCxnSpPr>
          <p:spPr>
            <a:xfrm>
              <a:off x="6364309" y="4966912"/>
              <a:ext cx="203947"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2ED762DB-FAC9-FC41-9DEF-94458A7811EA}"/>
                </a:ext>
              </a:extLst>
            </p:cNvPr>
            <p:cNvCxnSpPr>
              <a:cxnSpLocks/>
              <a:stCxn id="367" idx="0"/>
              <a:endCxn id="370" idx="4"/>
            </p:cNvCxnSpPr>
            <p:nvPr/>
          </p:nvCxnSpPr>
          <p:spPr>
            <a:xfrm flipV="1">
              <a:off x="6640256" y="4638271"/>
              <a:ext cx="275067"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8" name="Group 357">
              <a:extLst>
                <a:ext uri="{FF2B5EF4-FFF2-40B4-BE49-F238E27FC236}">
                  <a16:creationId xmlns:a16="http://schemas.microsoft.com/office/drawing/2014/main" id="{7E0DE429-CDA4-BE4D-AC0E-3D38B7303E58}"/>
                </a:ext>
              </a:extLst>
            </p:cNvPr>
            <p:cNvGrpSpPr/>
            <p:nvPr/>
          </p:nvGrpSpPr>
          <p:grpSpPr>
            <a:xfrm>
              <a:off x="6159261" y="5030479"/>
              <a:ext cx="552995" cy="409842"/>
              <a:chOff x="6589658" y="4056790"/>
              <a:chExt cx="552995" cy="409842"/>
            </a:xfrm>
          </p:grpSpPr>
          <p:sp>
            <p:nvSpPr>
              <p:cNvPr id="367" name="Rectangle 366">
                <a:extLst>
                  <a:ext uri="{FF2B5EF4-FFF2-40B4-BE49-F238E27FC236}">
                    <a16:creationId xmlns:a16="http://schemas.microsoft.com/office/drawing/2014/main" id="{306772BC-6169-E746-B17A-F74374C78C8B}"/>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68" name="TextBox 367">
                    <a:extLst>
                      <a:ext uri="{FF2B5EF4-FFF2-40B4-BE49-F238E27FC236}">
                        <a16:creationId xmlns:a16="http://schemas.microsoft.com/office/drawing/2014/main" id="{740EECC2-B945-BD4C-925C-25510C2831DC}"/>
                      </a:ext>
                    </a:extLst>
                  </p:cNvPr>
                  <p:cNvSpPr txBox="1"/>
                  <p:nvPr/>
                </p:nvSpPr>
                <p:spPr>
                  <a:xfrm>
                    <a:off x="6589658" y="4200212"/>
                    <a:ext cx="524310" cy="266420"/>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bSup>
                        </m:oMath>
                      </m:oMathPara>
                    </a14:m>
                    <a:endParaRPr lang="de-DE" sz="1400"/>
                  </a:p>
                </p:txBody>
              </p:sp>
            </mc:Choice>
            <mc:Fallback xmlns="">
              <p:sp>
                <p:nvSpPr>
                  <p:cNvPr id="63" name="TextBox 62">
                    <a:extLst>
                      <a:ext uri="{FF2B5EF4-FFF2-40B4-BE49-F238E27FC236}">
                        <a16:creationId xmlns:a16="http://schemas.microsoft.com/office/drawing/2014/main" id="{85F73337-0507-CE48-AC75-9E2E0B7D95E2}"/>
                      </a:ext>
                    </a:extLst>
                  </p:cNvPr>
                  <p:cNvSpPr txBox="1">
                    <a:spLocks noRot="1" noChangeAspect="1" noMove="1" noResize="1" noEditPoints="1" noAdjustHandles="1" noChangeArrowheads="1" noChangeShapeType="1" noTextEdit="1"/>
                  </p:cNvSpPr>
                  <p:nvPr/>
                </p:nvSpPr>
                <p:spPr>
                  <a:xfrm>
                    <a:off x="6589658" y="4200212"/>
                    <a:ext cx="524310" cy="266420"/>
                  </a:xfrm>
                  <a:prstGeom prst="rect">
                    <a:avLst/>
                  </a:prstGeom>
                  <a:blipFill>
                    <a:blip r:embed="rId15"/>
                    <a:stretch>
                      <a:fillRect l="-2326" b="-22727"/>
                    </a:stretch>
                  </a:blipFill>
                </p:spPr>
                <p:txBody>
                  <a:bodyPr/>
                  <a:lstStyle/>
                  <a:p>
                    <a:r>
                      <a:rPr lang="de-DE">
                        <a:noFill/>
                      </a:rPr>
                      <a:t> </a:t>
                    </a:r>
                  </a:p>
                </p:txBody>
              </p:sp>
            </mc:Fallback>
          </mc:AlternateContent>
        </p:grpSp>
        <p:cxnSp>
          <p:nvCxnSpPr>
            <p:cNvPr id="359" name="Straight Connector 358">
              <a:extLst>
                <a:ext uri="{FF2B5EF4-FFF2-40B4-BE49-F238E27FC236}">
                  <a16:creationId xmlns:a16="http://schemas.microsoft.com/office/drawing/2014/main" id="{FEEF36A7-29C7-DB49-92F9-A5A92A87E497}"/>
                </a:ext>
              </a:extLst>
            </p:cNvPr>
            <p:cNvCxnSpPr>
              <a:cxnSpLocks/>
              <a:stCxn id="370" idx="4"/>
              <a:endCxn id="365" idx="0"/>
            </p:cNvCxnSpPr>
            <p:nvPr/>
          </p:nvCxnSpPr>
          <p:spPr>
            <a:xfrm>
              <a:off x="6915323" y="4638271"/>
              <a:ext cx="251970"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115339D-AE83-D046-BD31-BBF586586ABE}"/>
                </a:ext>
              </a:extLst>
            </p:cNvPr>
            <p:cNvCxnSpPr>
              <a:cxnSpLocks/>
              <a:stCxn id="369" idx="0"/>
              <a:endCxn id="365" idx="2"/>
            </p:cNvCxnSpPr>
            <p:nvPr/>
          </p:nvCxnSpPr>
          <p:spPr>
            <a:xfrm flipV="1">
              <a:off x="6914126" y="5174805"/>
              <a:ext cx="253167"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9284BD1E-B6B8-3C4F-B914-DD277994DD0E}"/>
                </a:ext>
              </a:extLst>
            </p:cNvPr>
            <p:cNvCxnSpPr>
              <a:cxnSpLocks/>
              <a:stCxn id="365" idx="3"/>
              <a:endCxn id="363" idx="3"/>
            </p:cNvCxnSpPr>
            <p:nvPr/>
          </p:nvCxnSpPr>
          <p:spPr>
            <a:xfrm flipV="1">
              <a:off x="7239293" y="4966912"/>
              <a:ext cx="168506"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2" name="Group 361">
              <a:extLst>
                <a:ext uri="{FF2B5EF4-FFF2-40B4-BE49-F238E27FC236}">
                  <a16:creationId xmlns:a16="http://schemas.microsoft.com/office/drawing/2014/main" id="{93D59A36-F109-D140-97FE-DA7607818EEA}"/>
                </a:ext>
              </a:extLst>
            </p:cNvPr>
            <p:cNvGrpSpPr/>
            <p:nvPr/>
          </p:nvGrpSpPr>
          <p:grpSpPr>
            <a:xfrm>
              <a:off x="7095293" y="5030805"/>
              <a:ext cx="575750" cy="408488"/>
              <a:chOff x="7525690" y="4057116"/>
              <a:chExt cx="575750" cy="408488"/>
            </a:xfrm>
          </p:grpSpPr>
          <p:sp>
            <p:nvSpPr>
              <p:cNvPr id="365" name="Rectangle 364">
                <a:extLst>
                  <a:ext uri="{FF2B5EF4-FFF2-40B4-BE49-F238E27FC236}">
                    <a16:creationId xmlns:a16="http://schemas.microsoft.com/office/drawing/2014/main" id="{1DD9FFE5-F10D-534E-9FF9-7ECE9445D20D}"/>
                  </a:ext>
                </a:extLst>
              </p:cNvPr>
              <p:cNvSpPr/>
              <p:nvPr/>
            </p:nvSpPr>
            <p:spPr>
              <a:xfrm>
                <a:off x="7525690"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00FAAA35-7257-DA40-81E0-E015DD5CCAF2}"/>
                      </a:ext>
                    </a:extLst>
                  </p:cNvPr>
                  <p:cNvSpPr txBox="1"/>
                  <p:nvPr/>
                </p:nvSpPr>
                <p:spPr>
                  <a:xfrm>
                    <a:off x="7577129" y="4198095"/>
                    <a:ext cx="52431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bSup>
                        </m:oMath>
                      </m:oMathPara>
                    </a14:m>
                    <a:endParaRPr lang="de-DE" sz="1400"/>
                  </a:p>
                </p:txBody>
              </p:sp>
            </mc:Choice>
            <mc:Fallback xmlns="">
              <p:sp>
                <p:nvSpPr>
                  <p:cNvPr id="61" name="TextBox 60">
                    <a:extLst>
                      <a:ext uri="{FF2B5EF4-FFF2-40B4-BE49-F238E27FC236}">
                        <a16:creationId xmlns:a16="http://schemas.microsoft.com/office/drawing/2014/main" id="{CC164FA9-4509-F54B-B1FE-2B28D4B5AA39}"/>
                      </a:ext>
                    </a:extLst>
                  </p:cNvPr>
                  <p:cNvSpPr txBox="1">
                    <a:spLocks noRot="1" noChangeAspect="1" noMove="1" noResize="1" noEditPoints="1" noAdjustHandles="1" noChangeArrowheads="1" noChangeShapeType="1" noTextEdit="1"/>
                  </p:cNvSpPr>
                  <p:nvPr/>
                </p:nvSpPr>
                <p:spPr>
                  <a:xfrm>
                    <a:off x="7577129" y="4198095"/>
                    <a:ext cx="524311" cy="267509"/>
                  </a:xfrm>
                  <a:prstGeom prst="rect">
                    <a:avLst/>
                  </a:prstGeom>
                  <a:blipFill>
                    <a:blip r:embed="rId16"/>
                    <a:stretch>
                      <a:fillRect l="-7143"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363" name="TextBox 362">
                  <a:extLst>
                    <a:ext uri="{FF2B5EF4-FFF2-40B4-BE49-F238E27FC236}">
                      <a16:creationId xmlns:a16="http://schemas.microsoft.com/office/drawing/2014/main" id="{D6B835E7-2515-2445-989E-1F46EA5121A4}"/>
                    </a:ext>
                  </a:extLst>
                </p:cNvPr>
                <p:cNvSpPr txBox="1"/>
                <p:nvPr/>
              </p:nvSpPr>
              <p:spPr>
                <a:xfrm>
                  <a:off x="7199006" y="4612123"/>
                  <a:ext cx="1425728"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57" name="TextBox 56">
                  <a:extLst>
                    <a:ext uri="{FF2B5EF4-FFF2-40B4-BE49-F238E27FC236}">
                      <a16:creationId xmlns:a16="http://schemas.microsoft.com/office/drawing/2014/main" id="{D5F71686-E11E-1D44-817B-16D6075DB7D9}"/>
                    </a:ext>
                  </a:extLst>
                </p:cNvPr>
                <p:cNvSpPr txBox="1">
                  <a:spLocks noRot="1" noChangeAspect="1" noMove="1" noResize="1" noEditPoints="1" noAdjustHandles="1" noChangeArrowheads="1" noChangeShapeType="1" noTextEdit="1"/>
                </p:cNvSpPr>
                <p:nvPr/>
              </p:nvSpPr>
              <p:spPr>
                <a:xfrm>
                  <a:off x="7199006" y="4612123"/>
                  <a:ext cx="1425728" cy="415661"/>
                </a:xfrm>
                <a:prstGeom prst="ellipse">
                  <a:avLst/>
                </a:prstGeom>
                <a:blipFill>
                  <a:blip r:embed="rId17"/>
                  <a:stretch>
                    <a:fillRect/>
                  </a:stretch>
                </a:blipFill>
                <a:ln>
                  <a:solidFill>
                    <a:schemeClr val="tx1"/>
                  </a:solidFill>
                </a:ln>
              </p:spPr>
              <p:txBody>
                <a:bodyPr/>
                <a:lstStyle/>
                <a:p>
                  <a:r>
                    <a:rPr lang="de-DE">
                      <a:noFill/>
                    </a:rPr>
                    <a:t> </a:t>
                  </a:r>
                </a:p>
              </p:txBody>
            </p:sp>
          </mc:Fallback>
        </mc:AlternateContent>
        <p:cxnSp>
          <p:nvCxnSpPr>
            <p:cNvPr id="364" name="Straight Connector 363">
              <a:extLst>
                <a:ext uri="{FF2B5EF4-FFF2-40B4-BE49-F238E27FC236}">
                  <a16:creationId xmlns:a16="http://schemas.microsoft.com/office/drawing/2014/main" id="{841BE666-68A2-EB47-B722-F02F8D6506A6}"/>
                </a:ext>
              </a:extLst>
            </p:cNvPr>
            <p:cNvCxnSpPr>
              <a:cxnSpLocks/>
              <a:stCxn id="367" idx="2"/>
              <a:endCxn id="369" idx="0"/>
            </p:cNvCxnSpPr>
            <p:nvPr/>
          </p:nvCxnSpPr>
          <p:spPr>
            <a:xfrm>
              <a:off x="6640256" y="5174479"/>
              <a:ext cx="273870"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9" name="TextBox 368">
                <a:extLst>
                  <a:ext uri="{FF2B5EF4-FFF2-40B4-BE49-F238E27FC236}">
                    <a16:creationId xmlns:a16="http://schemas.microsoft.com/office/drawing/2014/main" id="{D31B6F94-5F8F-734B-B222-1180EB7D368C}"/>
                  </a:ext>
                </a:extLst>
              </p:cNvPr>
              <p:cNvSpPr txBox="1"/>
              <p:nvPr/>
            </p:nvSpPr>
            <p:spPr>
              <a:xfrm>
                <a:off x="5849829" y="5490253"/>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solidFill>
                    <a:schemeClr val="accent1"/>
                  </a:solidFill>
                </a:endParaRPr>
              </a:p>
            </p:txBody>
          </p:sp>
        </mc:Choice>
        <mc:Fallback xmlns="">
          <p:sp>
            <p:nvSpPr>
              <p:cNvPr id="369" name="TextBox 368">
                <a:extLst>
                  <a:ext uri="{FF2B5EF4-FFF2-40B4-BE49-F238E27FC236}">
                    <a16:creationId xmlns:a16="http://schemas.microsoft.com/office/drawing/2014/main" id="{D31B6F94-5F8F-734B-B222-1180EB7D368C}"/>
                  </a:ext>
                </a:extLst>
              </p:cNvPr>
              <p:cNvSpPr txBox="1">
                <a:spLocks noRot="1" noChangeAspect="1" noMove="1" noResize="1" noEditPoints="1" noAdjustHandles="1" noChangeArrowheads="1" noChangeShapeType="1" noTextEdit="1"/>
              </p:cNvSpPr>
              <p:nvPr/>
            </p:nvSpPr>
            <p:spPr>
              <a:xfrm>
                <a:off x="5849829" y="5490253"/>
                <a:ext cx="1333051" cy="415661"/>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0" name="TextBox 369">
                <a:extLst>
                  <a:ext uri="{FF2B5EF4-FFF2-40B4-BE49-F238E27FC236}">
                    <a16:creationId xmlns:a16="http://schemas.microsoft.com/office/drawing/2014/main" id="{CBAEC65D-817A-7343-B578-ADC7F0762526}"/>
                  </a:ext>
                </a:extLst>
              </p:cNvPr>
              <p:cNvSpPr txBox="1"/>
              <p:nvPr/>
            </p:nvSpPr>
            <p:spPr>
              <a:xfrm>
                <a:off x="5851026" y="4222610"/>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370" name="TextBox 369">
                <a:extLst>
                  <a:ext uri="{FF2B5EF4-FFF2-40B4-BE49-F238E27FC236}">
                    <a16:creationId xmlns:a16="http://schemas.microsoft.com/office/drawing/2014/main" id="{CBAEC65D-817A-7343-B578-ADC7F0762526}"/>
                  </a:ext>
                </a:extLst>
              </p:cNvPr>
              <p:cNvSpPr txBox="1">
                <a:spLocks noRot="1" noChangeAspect="1" noMove="1" noResize="1" noEditPoints="1" noAdjustHandles="1" noChangeArrowheads="1" noChangeShapeType="1" noTextEdit="1"/>
              </p:cNvSpPr>
              <p:nvPr/>
            </p:nvSpPr>
            <p:spPr>
              <a:xfrm>
                <a:off x="5851026" y="4222610"/>
                <a:ext cx="1333051" cy="415661"/>
              </a:xfrm>
              <a:prstGeom prst="ellipse">
                <a:avLst/>
              </a:prstGeom>
              <a:blipFill>
                <a:blip r:embed="rId19"/>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1" name="TextBox 370">
                <a:extLst>
                  <a:ext uri="{FF2B5EF4-FFF2-40B4-BE49-F238E27FC236}">
                    <a16:creationId xmlns:a16="http://schemas.microsoft.com/office/drawing/2014/main" id="{A8FC4C2F-948D-2E4B-AC64-DD2ADC8C309F}"/>
                  </a:ext>
                </a:extLst>
              </p:cNvPr>
              <p:cNvSpPr txBox="1"/>
              <p:nvPr/>
            </p:nvSpPr>
            <p:spPr>
              <a:xfrm>
                <a:off x="4785081" y="3560949"/>
                <a:ext cx="1296000" cy="30066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𝑅𝑒𝑠𝑡𝑟𝑖𝑐𝑡</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e>
                          </m:d>
                        </m:sup>
                      </m:sSup>
                    </m:oMath>
                  </m:oMathPara>
                </a14:m>
                <a:endParaRPr lang="de-DE"/>
              </a:p>
            </p:txBody>
          </p:sp>
        </mc:Choice>
        <mc:Fallback xmlns="">
          <p:sp>
            <p:nvSpPr>
              <p:cNvPr id="371" name="TextBox 370">
                <a:extLst>
                  <a:ext uri="{FF2B5EF4-FFF2-40B4-BE49-F238E27FC236}">
                    <a16:creationId xmlns:a16="http://schemas.microsoft.com/office/drawing/2014/main" id="{A8FC4C2F-948D-2E4B-AC64-DD2ADC8C309F}"/>
                  </a:ext>
                </a:extLst>
              </p:cNvPr>
              <p:cNvSpPr txBox="1">
                <a:spLocks noRot="1" noChangeAspect="1" noMove="1" noResize="1" noEditPoints="1" noAdjustHandles="1" noChangeArrowheads="1" noChangeShapeType="1" noTextEdit="1"/>
              </p:cNvSpPr>
              <p:nvPr/>
            </p:nvSpPr>
            <p:spPr>
              <a:xfrm>
                <a:off x="4785081" y="3560949"/>
                <a:ext cx="1296000" cy="300660"/>
              </a:xfrm>
              <a:prstGeom prst="rect">
                <a:avLst/>
              </a:prstGeom>
              <a:blipFill>
                <a:blip r:embed="rId20"/>
                <a:stretch>
                  <a:fillRect l="-5769"/>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2" name="TextBox 371">
                <a:extLst>
                  <a:ext uri="{FF2B5EF4-FFF2-40B4-BE49-F238E27FC236}">
                    <a16:creationId xmlns:a16="http://schemas.microsoft.com/office/drawing/2014/main" id="{809A19DF-82D7-144B-B323-607FFD2D4947}"/>
                  </a:ext>
                </a:extLst>
              </p:cNvPr>
              <p:cNvSpPr txBox="1"/>
              <p:nvPr/>
            </p:nvSpPr>
            <p:spPr>
              <a:xfrm>
                <a:off x="6955724" y="3412655"/>
                <a:ext cx="1607016"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e>
                          </m:d>
                        </m:sup>
                      </m:sSup>
                    </m:oMath>
                  </m:oMathPara>
                </a14:m>
                <a:endParaRPr lang="de-DE"/>
              </a:p>
            </p:txBody>
          </p:sp>
        </mc:Choice>
        <mc:Fallback xmlns="">
          <p:sp>
            <p:nvSpPr>
              <p:cNvPr id="372" name="TextBox 371">
                <a:extLst>
                  <a:ext uri="{FF2B5EF4-FFF2-40B4-BE49-F238E27FC236}">
                    <a16:creationId xmlns:a16="http://schemas.microsoft.com/office/drawing/2014/main" id="{809A19DF-82D7-144B-B323-607FFD2D4947}"/>
                  </a:ext>
                </a:extLst>
              </p:cNvPr>
              <p:cNvSpPr txBox="1">
                <a:spLocks noRot="1" noChangeAspect="1" noMove="1" noResize="1" noEditPoints="1" noAdjustHandles="1" noChangeArrowheads="1" noChangeShapeType="1" noTextEdit="1"/>
              </p:cNvSpPr>
              <p:nvPr/>
            </p:nvSpPr>
            <p:spPr>
              <a:xfrm>
                <a:off x="6955724" y="3412655"/>
                <a:ext cx="1607016" cy="597249"/>
              </a:xfrm>
              <a:prstGeom prst="diamond">
                <a:avLst/>
              </a:prstGeom>
              <a:blipFill>
                <a:blip r:embed="rId21"/>
                <a:stretch>
                  <a:fillRect/>
                </a:stretch>
              </a:blipFill>
              <a:ln>
                <a:solidFill>
                  <a:schemeClr val="tx1"/>
                </a:solidFill>
              </a:ln>
            </p:spPr>
            <p:txBody>
              <a:bodyPr/>
              <a:lstStyle/>
              <a:p>
                <a:r>
                  <a:rPr lang="de-DE">
                    <a:noFill/>
                  </a:rPr>
                  <a:t> </a:t>
                </a:r>
              </a:p>
            </p:txBody>
          </p:sp>
        </mc:Fallback>
      </mc:AlternateContent>
      <p:cxnSp>
        <p:nvCxnSpPr>
          <p:cNvPr id="373" name="Straight Connector 372">
            <a:extLst>
              <a:ext uri="{FF2B5EF4-FFF2-40B4-BE49-F238E27FC236}">
                <a16:creationId xmlns:a16="http://schemas.microsoft.com/office/drawing/2014/main" id="{7C7EC8CC-9449-C840-AE1E-33490DE50532}"/>
              </a:ext>
            </a:extLst>
          </p:cNvPr>
          <p:cNvCxnSpPr>
            <a:cxnSpLocks/>
            <a:stCxn id="374" idx="0"/>
            <a:endCxn id="371" idx="2"/>
          </p:cNvCxnSpPr>
          <p:nvPr/>
        </p:nvCxnSpPr>
        <p:spPr>
          <a:xfrm flipH="1" flipV="1">
            <a:off x="5433081" y="3861609"/>
            <a:ext cx="108" cy="3450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Rectangle 373">
            <a:extLst>
              <a:ext uri="{FF2B5EF4-FFF2-40B4-BE49-F238E27FC236}">
                <a16:creationId xmlns:a16="http://schemas.microsoft.com/office/drawing/2014/main" id="{758085F9-B3A3-194F-9C67-810B15AE7666}"/>
              </a:ext>
            </a:extLst>
          </p:cNvPr>
          <p:cNvSpPr/>
          <p:nvPr/>
        </p:nvSpPr>
        <p:spPr>
          <a:xfrm>
            <a:off x="5361189"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75" name="Straight Connector 374">
            <a:extLst>
              <a:ext uri="{FF2B5EF4-FFF2-40B4-BE49-F238E27FC236}">
                <a16:creationId xmlns:a16="http://schemas.microsoft.com/office/drawing/2014/main" id="{69F329CC-ACD5-3241-9871-B248E0733B1B}"/>
              </a:ext>
            </a:extLst>
          </p:cNvPr>
          <p:cNvCxnSpPr>
            <a:cxnSpLocks/>
            <a:stCxn id="371" idx="3"/>
            <a:endCxn id="378" idx="1"/>
          </p:cNvCxnSpPr>
          <p:nvPr/>
        </p:nvCxnSpPr>
        <p:spPr>
          <a:xfrm>
            <a:off x="6081081" y="3711279"/>
            <a:ext cx="3658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0F340B9F-24A4-0943-ABD8-CE355C4E013C}"/>
              </a:ext>
            </a:extLst>
          </p:cNvPr>
          <p:cNvCxnSpPr>
            <a:cxnSpLocks/>
            <a:stCxn id="370" idx="0"/>
            <a:endCxn id="378" idx="2"/>
          </p:cNvCxnSpPr>
          <p:nvPr/>
        </p:nvCxnSpPr>
        <p:spPr>
          <a:xfrm flipV="1">
            <a:off x="6517552" y="3783279"/>
            <a:ext cx="1408" cy="439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E9CFE14C-B844-774C-B6F3-17C820FB892A}"/>
              </a:ext>
            </a:extLst>
          </p:cNvPr>
          <p:cNvCxnSpPr>
            <a:cxnSpLocks/>
            <a:stCxn id="378" idx="3"/>
            <a:endCxn id="372" idx="1"/>
          </p:cNvCxnSpPr>
          <p:nvPr/>
        </p:nvCxnSpPr>
        <p:spPr>
          <a:xfrm>
            <a:off x="6590960" y="3711279"/>
            <a:ext cx="36476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Rectangle 377">
            <a:extLst>
              <a:ext uri="{FF2B5EF4-FFF2-40B4-BE49-F238E27FC236}">
                <a16:creationId xmlns:a16="http://schemas.microsoft.com/office/drawing/2014/main" id="{1E8F37E9-5FB6-C442-9E9B-4FF6CA142376}"/>
              </a:ext>
            </a:extLst>
          </p:cNvPr>
          <p:cNvSpPr/>
          <p:nvPr/>
        </p:nvSpPr>
        <p:spPr>
          <a:xfrm>
            <a:off x="6446960" y="3639279"/>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79" name="TextBox 378">
                <a:extLst>
                  <a:ext uri="{FF2B5EF4-FFF2-40B4-BE49-F238E27FC236}">
                    <a16:creationId xmlns:a16="http://schemas.microsoft.com/office/drawing/2014/main" id="{F47D7AB6-2097-814D-AEA8-FE2BE32779E4}"/>
                  </a:ext>
                </a:extLst>
              </p:cNvPr>
              <p:cNvSpPr txBox="1"/>
              <p:nvPr/>
            </p:nvSpPr>
            <p:spPr>
              <a:xfrm>
                <a:off x="6590960" y="3373996"/>
                <a:ext cx="505075"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de-DE" sz="1400"/>
              </a:p>
            </p:txBody>
          </p:sp>
        </mc:Choice>
        <mc:Fallback xmlns="">
          <p:sp>
            <p:nvSpPr>
              <p:cNvPr id="379" name="TextBox 378">
                <a:extLst>
                  <a:ext uri="{FF2B5EF4-FFF2-40B4-BE49-F238E27FC236}">
                    <a16:creationId xmlns:a16="http://schemas.microsoft.com/office/drawing/2014/main" id="{F47D7AB6-2097-814D-AEA8-FE2BE32779E4}"/>
                  </a:ext>
                </a:extLst>
              </p:cNvPr>
              <p:cNvSpPr txBox="1">
                <a:spLocks noRot="1" noChangeAspect="1" noMove="1" noResize="1" noEditPoints="1" noAdjustHandles="1" noChangeArrowheads="1" noChangeShapeType="1" noTextEdit="1"/>
              </p:cNvSpPr>
              <p:nvPr/>
            </p:nvSpPr>
            <p:spPr>
              <a:xfrm>
                <a:off x="6590960" y="3373996"/>
                <a:ext cx="505075" cy="267894"/>
              </a:xfrm>
              <a:prstGeom prst="rect">
                <a:avLst/>
              </a:prstGeom>
              <a:blipFill>
                <a:blip r:embed="rId22"/>
                <a:stretch>
                  <a:fillRect l="-9756" b="-2272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0" name="TextBox 379">
                <a:extLst>
                  <a:ext uri="{FF2B5EF4-FFF2-40B4-BE49-F238E27FC236}">
                    <a16:creationId xmlns:a16="http://schemas.microsoft.com/office/drawing/2014/main" id="{89FCE1C4-FD2D-DC4F-AE58-72881A982B8C}"/>
                  </a:ext>
                </a:extLst>
              </p:cNvPr>
              <p:cNvSpPr txBox="1"/>
              <p:nvPr/>
            </p:nvSpPr>
            <p:spPr>
              <a:xfrm>
                <a:off x="5506295" y="3937746"/>
                <a:ext cx="505075"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de-DE" sz="1400"/>
              </a:p>
            </p:txBody>
          </p:sp>
        </mc:Choice>
        <mc:Fallback xmlns="">
          <p:sp>
            <p:nvSpPr>
              <p:cNvPr id="380" name="TextBox 379">
                <a:extLst>
                  <a:ext uri="{FF2B5EF4-FFF2-40B4-BE49-F238E27FC236}">
                    <a16:creationId xmlns:a16="http://schemas.microsoft.com/office/drawing/2014/main" id="{89FCE1C4-FD2D-DC4F-AE58-72881A982B8C}"/>
                  </a:ext>
                </a:extLst>
              </p:cNvPr>
              <p:cNvSpPr txBox="1">
                <a:spLocks noRot="1" noChangeAspect="1" noMove="1" noResize="1" noEditPoints="1" noAdjustHandles="1" noChangeArrowheads="1" noChangeShapeType="1" noTextEdit="1"/>
              </p:cNvSpPr>
              <p:nvPr/>
            </p:nvSpPr>
            <p:spPr>
              <a:xfrm>
                <a:off x="5506295" y="3937746"/>
                <a:ext cx="505075" cy="266227"/>
              </a:xfrm>
              <a:prstGeom prst="rect">
                <a:avLst/>
              </a:prstGeom>
              <a:blipFill>
                <a:blip r:embed="rId23"/>
                <a:stretch>
                  <a:fillRect l="-12500" b="-22727"/>
                </a:stretch>
              </a:blipFill>
            </p:spPr>
            <p:txBody>
              <a:bodyPr/>
              <a:lstStyle/>
              <a:p>
                <a:r>
                  <a:rPr lang="de-DE">
                    <a:noFill/>
                  </a:rPr>
                  <a:t> </a:t>
                </a:r>
              </a:p>
            </p:txBody>
          </p:sp>
        </mc:Fallback>
      </mc:AlternateContent>
      <p:cxnSp>
        <p:nvCxnSpPr>
          <p:cNvPr id="381" name="Straight Connector 380">
            <a:extLst>
              <a:ext uri="{FF2B5EF4-FFF2-40B4-BE49-F238E27FC236}">
                <a16:creationId xmlns:a16="http://schemas.microsoft.com/office/drawing/2014/main" id="{A1C4C7FC-5146-D54C-B720-0AC314102BAF}"/>
              </a:ext>
            </a:extLst>
          </p:cNvPr>
          <p:cNvCxnSpPr>
            <a:cxnSpLocks/>
            <a:stCxn id="355" idx="0"/>
            <a:endCxn id="374" idx="2"/>
          </p:cNvCxnSpPr>
          <p:nvPr/>
        </p:nvCxnSpPr>
        <p:spPr>
          <a:xfrm flipV="1">
            <a:off x="5433156" y="4350668"/>
            <a:ext cx="33" cy="261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2" name="Group 381">
            <a:extLst>
              <a:ext uri="{FF2B5EF4-FFF2-40B4-BE49-F238E27FC236}">
                <a16:creationId xmlns:a16="http://schemas.microsoft.com/office/drawing/2014/main" id="{2B29BCB8-4F27-9B4F-8718-18A561633F05}"/>
              </a:ext>
            </a:extLst>
          </p:cNvPr>
          <p:cNvGrpSpPr/>
          <p:nvPr/>
        </p:nvGrpSpPr>
        <p:grpSpPr>
          <a:xfrm>
            <a:off x="7182880" y="4104138"/>
            <a:ext cx="2716367" cy="1593946"/>
            <a:chOff x="10486930" y="4104138"/>
            <a:chExt cx="2716367" cy="1593946"/>
          </a:xfrm>
        </p:grpSpPr>
        <p:sp>
          <p:nvSpPr>
            <p:cNvPr id="383" name="Rectangle 382">
              <a:extLst>
                <a:ext uri="{FF2B5EF4-FFF2-40B4-BE49-F238E27FC236}">
                  <a16:creationId xmlns:a16="http://schemas.microsoft.com/office/drawing/2014/main" id="{7BD2AED2-E25B-4145-94A6-58980BDDEE5B}"/>
                </a:ext>
              </a:extLst>
            </p:cNvPr>
            <p:cNvSpPr/>
            <p:nvPr/>
          </p:nvSpPr>
          <p:spPr>
            <a:xfrm>
              <a:off x="12003474" y="43584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C5DFA99E-32F9-F846-B276-75A0367A820F}"/>
                    </a:ext>
                  </a:extLst>
                </p:cNvPr>
                <p:cNvSpPr txBox="1"/>
                <p:nvPr/>
              </p:nvSpPr>
              <p:spPr>
                <a:xfrm>
                  <a:off x="11971821" y="4104138"/>
                  <a:ext cx="20736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𝐸</m:t>
                            </m:r>
                          </m:sub>
                        </m:sSub>
                      </m:oMath>
                    </m:oMathPara>
                  </a14:m>
                  <a:endParaRPr lang="de-DE" sz="1400"/>
                </a:p>
              </p:txBody>
            </p:sp>
          </mc:Choice>
          <mc:Fallback xmlns="">
            <p:sp>
              <p:nvSpPr>
                <p:cNvPr id="384" name="TextBox 383">
                  <a:extLst>
                    <a:ext uri="{FF2B5EF4-FFF2-40B4-BE49-F238E27FC236}">
                      <a16:creationId xmlns:a16="http://schemas.microsoft.com/office/drawing/2014/main" id="{C5DFA99E-32F9-F846-B276-75A0367A820F}"/>
                    </a:ext>
                  </a:extLst>
                </p:cNvPr>
                <p:cNvSpPr txBox="1">
                  <a:spLocks noRot="1" noChangeAspect="1" noMove="1" noResize="1" noEditPoints="1" noAdjustHandles="1" noChangeArrowheads="1" noChangeShapeType="1" noTextEdit="1"/>
                </p:cNvSpPr>
                <p:nvPr/>
              </p:nvSpPr>
              <p:spPr>
                <a:xfrm>
                  <a:off x="11971821" y="4104138"/>
                  <a:ext cx="207364" cy="215444"/>
                </a:xfrm>
                <a:prstGeom prst="rect">
                  <a:avLst/>
                </a:prstGeom>
                <a:blipFill>
                  <a:blip r:embed="rId24"/>
                  <a:stretch>
                    <a:fillRect l="-29412" b="-33333"/>
                  </a:stretch>
                </a:blipFill>
              </p:spPr>
              <p:txBody>
                <a:bodyPr/>
                <a:lstStyle/>
                <a:p>
                  <a:r>
                    <a:rPr lang="de-DE">
                      <a:noFill/>
                    </a:rPr>
                    <a:t> </a:t>
                  </a:r>
                </a:p>
              </p:txBody>
            </p:sp>
          </mc:Fallback>
        </mc:AlternateContent>
        <p:cxnSp>
          <p:nvCxnSpPr>
            <p:cNvPr id="385" name="Straight Connector 384">
              <a:extLst>
                <a:ext uri="{FF2B5EF4-FFF2-40B4-BE49-F238E27FC236}">
                  <a16:creationId xmlns:a16="http://schemas.microsoft.com/office/drawing/2014/main" id="{A1B01FD6-C42B-D248-8CBC-B6D755F077A3}"/>
                </a:ext>
              </a:extLst>
            </p:cNvPr>
            <p:cNvCxnSpPr>
              <a:cxnSpLocks/>
              <a:stCxn id="370" idx="6"/>
              <a:endCxn id="383" idx="1"/>
            </p:cNvCxnSpPr>
            <p:nvPr/>
          </p:nvCxnSpPr>
          <p:spPr>
            <a:xfrm flipV="1">
              <a:off x="10488127" y="4430440"/>
              <a:ext cx="15153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D1E59C03-369E-D149-82DE-CA92B72BD7CD}"/>
                </a:ext>
              </a:extLst>
            </p:cNvPr>
            <p:cNvCxnSpPr>
              <a:cxnSpLocks/>
              <a:stCxn id="369" idx="6"/>
              <a:endCxn id="383" idx="2"/>
            </p:cNvCxnSpPr>
            <p:nvPr/>
          </p:nvCxnSpPr>
          <p:spPr>
            <a:xfrm flipV="1">
              <a:off x="10486930" y="4502440"/>
              <a:ext cx="1588544" cy="1195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462CB4E6-ACA3-2244-81D4-3932A0BCD9BE}"/>
                </a:ext>
              </a:extLst>
            </p:cNvPr>
            <p:cNvCxnSpPr>
              <a:cxnSpLocks/>
              <a:stCxn id="383" idx="3"/>
              <a:endCxn id="303" idx="2"/>
            </p:cNvCxnSpPr>
            <p:nvPr/>
          </p:nvCxnSpPr>
          <p:spPr>
            <a:xfrm>
              <a:off x="12147474" y="4430440"/>
              <a:ext cx="105582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013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353" grpId="0" animBg="1"/>
      <p:bldP spid="341" grpId="0" animBg="1"/>
      <p:bldP spid="342" grpId="0" animBg="1"/>
      <p:bldP spid="344" grpId="0" animBg="1"/>
      <p:bldP spid="348" grpId="0" animBg="1"/>
      <p:bldP spid="349" grpId="0"/>
      <p:bldP spid="350" grpId="0"/>
      <p:bldP spid="371" grpId="0" animBg="1"/>
      <p:bldP spid="372" grpId="0" animBg="1"/>
      <p:bldP spid="374" grpId="0" animBg="1"/>
      <p:bldP spid="378" grpId="0" animBg="1"/>
      <p:bldP spid="379" grpId="0"/>
      <p:bldP spid="38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91F5-06AE-1644-8235-57F01D5BE20C}"/>
              </a:ext>
            </a:extLst>
          </p:cNvPr>
          <p:cNvSpPr>
            <a:spLocks noGrp="1"/>
          </p:cNvSpPr>
          <p:nvPr>
            <p:ph type="title"/>
          </p:nvPr>
        </p:nvSpPr>
        <p:spPr/>
        <p:txBody>
          <a:bodyPr/>
          <a:lstStyle/>
          <a:p>
            <a:r>
              <a:rPr lang="de-DE"/>
              <a:t>Annahmen über Aktionen</a:t>
            </a:r>
          </a:p>
        </p:txBody>
      </p:sp>
      <p:sp>
        <p:nvSpPr>
          <p:cNvPr id="3" name="Content Placeholder 2">
            <a:extLst>
              <a:ext uri="{FF2B5EF4-FFF2-40B4-BE49-F238E27FC236}">
                <a16:creationId xmlns:a16="http://schemas.microsoft.com/office/drawing/2014/main" id="{33A7E0E6-4542-A949-8BCF-A2D5DCBF34D2}"/>
              </a:ext>
            </a:extLst>
          </p:cNvPr>
          <p:cNvSpPr>
            <a:spLocks noGrp="1"/>
          </p:cNvSpPr>
          <p:nvPr>
            <p:ph idx="1"/>
          </p:nvPr>
        </p:nvSpPr>
        <p:spPr/>
        <p:txBody>
          <a:bodyPr/>
          <a:lstStyle/>
          <a:p>
            <a:r>
              <a:rPr lang="de-DE"/>
              <a:t>Annahmen mit Bezug zur Zeit in sequentiellen Modellen</a:t>
            </a:r>
          </a:p>
          <a:p>
            <a:pPr lvl="1"/>
            <a:r>
              <a:rPr lang="de-DE"/>
              <a:t>Diskrete Zeitschritte, Markov-1, </a:t>
            </a:r>
            <a:r>
              <a:rPr lang="de-DE" err="1"/>
              <a:t>Stationarität</a:t>
            </a:r>
            <a:endParaRPr lang="de-DE"/>
          </a:p>
          <a:p>
            <a:r>
              <a:rPr lang="de-DE"/>
              <a:t>Führen zu Annahmen / Einschränkungen für Entscheidungen</a:t>
            </a:r>
          </a:p>
          <a:p>
            <a:pPr lvl="1"/>
            <a:r>
              <a:rPr lang="de-DE"/>
              <a:t>Aktionen können von einem Zeitschritt zum nächsten ausgeführt werden (keine Dauer)</a:t>
            </a:r>
          </a:p>
          <a:p>
            <a:pPr lvl="1"/>
            <a:r>
              <a:rPr lang="de-DE"/>
              <a:t>Effekt / Ergebnis der Aktion </a:t>
            </a:r>
            <a:br>
              <a:rPr lang="de-DE"/>
            </a:br>
            <a:r>
              <a:rPr lang="de-DE"/>
              <a:t>im aktuellen oder </a:t>
            </a:r>
            <a:br>
              <a:rPr lang="de-DE"/>
            </a:br>
            <a:r>
              <a:rPr lang="de-DE"/>
              <a:t>unmittelbar im nächsten </a:t>
            </a:r>
            <a:br>
              <a:rPr lang="de-DE"/>
            </a:br>
            <a:r>
              <a:rPr lang="de-DE"/>
              <a:t>Zeitschritt zu erfassen</a:t>
            </a:r>
          </a:p>
          <a:p>
            <a:pPr lvl="1"/>
            <a:r>
              <a:rPr lang="de-DE"/>
              <a:t>Aktionen wirken sich nicht </a:t>
            </a:r>
            <a:br>
              <a:rPr lang="de-DE"/>
            </a:br>
            <a:r>
              <a:rPr lang="de-DE"/>
              <a:t>auf </a:t>
            </a:r>
            <a:r>
              <a:rPr lang="de-DE" err="1"/>
              <a:t>Stationarität</a:t>
            </a:r>
            <a:r>
              <a:rPr lang="de-DE"/>
              <a:t> aus</a:t>
            </a:r>
          </a:p>
          <a:p>
            <a:endParaRPr lang="de-DE"/>
          </a:p>
          <a:p>
            <a:endParaRPr lang="de-DE"/>
          </a:p>
        </p:txBody>
      </p:sp>
      <p:sp>
        <p:nvSpPr>
          <p:cNvPr id="4" name="Slide Number Placeholder 3">
            <a:extLst>
              <a:ext uri="{FF2B5EF4-FFF2-40B4-BE49-F238E27FC236}">
                <a16:creationId xmlns:a16="http://schemas.microsoft.com/office/drawing/2014/main" id="{3773B64A-E4E1-5B41-A039-20FF1AE36EE0}"/>
              </a:ext>
            </a:extLst>
          </p:cNvPr>
          <p:cNvSpPr>
            <a:spLocks noGrp="1"/>
          </p:cNvSpPr>
          <p:nvPr>
            <p:ph type="sldNum" sz="quarter" idx="4"/>
          </p:nvPr>
        </p:nvSpPr>
        <p:spPr/>
        <p:txBody>
          <a:bodyPr/>
          <a:lstStyle/>
          <a:p>
            <a:fld id="{67C9959E-8E6B-B04C-9955-EA096F41CA7A}" type="slidenum">
              <a:rPr lang="de-DE" smtClean="0"/>
              <a:t>77</a:t>
            </a:fld>
            <a:endParaRPr lang="de-DE"/>
          </a:p>
        </p:txBody>
      </p:sp>
      <p:sp>
        <p:nvSpPr>
          <p:cNvPr id="5" name="Date Placeholder 4">
            <a:extLst>
              <a:ext uri="{FF2B5EF4-FFF2-40B4-BE49-F238E27FC236}">
                <a16:creationId xmlns:a16="http://schemas.microsoft.com/office/drawing/2014/main" id="{0E7EECC6-C60A-8344-8B7E-7AB821073AAD}"/>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BE536EBF-98DF-F044-AD09-A911C8D632CE}"/>
              </a:ext>
            </a:extLst>
          </p:cNvPr>
          <p:cNvSpPr>
            <a:spLocks noGrp="1"/>
          </p:cNvSpPr>
          <p:nvPr>
            <p:ph type="ftr" sz="quarter" idx="3"/>
          </p:nvPr>
        </p:nvSpPr>
        <p:spPr/>
        <p:txBody>
          <a:bodyPr/>
          <a:lstStyle/>
          <a:p>
            <a:r>
              <a:rPr lang="de-DE"/>
              <a:t>Tanya Braun</a:t>
            </a:r>
          </a:p>
        </p:txBody>
      </p:sp>
      <p:sp>
        <p:nvSpPr>
          <p:cNvPr id="7" name="Rectangle 6">
            <a:extLst>
              <a:ext uri="{FF2B5EF4-FFF2-40B4-BE49-F238E27FC236}">
                <a16:creationId xmlns:a16="http://schemas.microsoft.com/office/drawing/2014/main" id="{C9768826-9E80-464F-ADBE-EECEB7D825E7}"/>
              </a:ext>
            </a:extLst>
          </p:cNvPr>
          <p:cNvSpPr/>
          <p:nvPr/>
        </p:nvSpPr>
        <p:spPr>
          <a:xfrm>
            <a:off x="8766538" y="3373749"/>
            <a:ext cx="3117749" cy="25588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oup 7">
            <a:extLst>
              <a:ext uri="{FF2B5EF4-FFF2-40B4-BE49-F238E27FC236}">
                <a16:creationId xmlns:a16="http://schemas.microsoft.com/office/drawing/2014/main" id="{63BD0879-7369-7948-A992-7D6CB912958D}"/>
              </a:ext>
            </a:extLst>
          </p:cNvPr>
          <p:cNvGrpSpPr/>
          <p:nvPr/>
        </p:nvGrpSpPr>
        <p:grpSpPr>
          <a:xfrm>
            <a:off x="9083692" y="4222610"/>
            <a:ext cx="2760308" cy="1683304"/>
            <a:chOff x="5168586" y="4222610"/>
            <a:chExt cx="2760308" cy="168330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7CA239F-A231-8042-A304-0EC6BDA979E8}"/>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8" name="TextBox 7">
                  <a:extLst>
                    <a:ext uri="{FF2B5EF4-FFF2-40B4-BE49-F238E27FC236}">
                      <a16:creationId xmlns:a16="http://schemas.microsoft.com/office/drawing/2014/main" id="{C4A242E0-8E1B-384B-A051-0C847F35AF53}"/>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4"/>
                  <a:stretch>
                    <a:fillRect/>
                  </a:stretch>
                </a:blipFill>
                <a:ln>
                  <a:solidFill>
                    <a:schemeClr val="tx1"/>
                  </a:solidFill>
                </a:ln>
              </p:spPr>
              <p:txBody>
                <a:bodyPr/>
                <a:lstStyle/>
                <a:p>
                  <a:r>
                    <a:rPr lang="de-DE">
                      <a:noFill/>
                    </a:rPr>
                    <a:t> </a:t>
                  </a:r>
                </a:p>
              </p:txBody>
            </p:sp>
          </mc:Fallback>
        </mc:AlternateContent>
        <p:cxnSp>
          <p:nvCxnSpPr>
            <p:cNvPr id="10" name="Straight Connector 9">
              <a:extLst>
                <a:ext uri="{FF2B5EF4-FFF2-40B4-BE49-F238E27FC236}">
                  <a16:creationId xmlns:a16="http://schemas.microsoft.com/office/drawing/2014/main" id="{BD4DA942-BEFA-4C44-88B2-68ADAD12608A}"/>
                </a:ext>
              </a:extLst>
            </p:cNvPr>
            <p:cNvCxnSpPr>
              <a:cxnSpLocks/>
              <a:stCxn id="9" idx="5"/>
              <a:endCxn id="23"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2BC966-38ED-C445-82B5-7037F3548C2C}"/>
                </a:ext>
              </a:extLst>
            </p:cNvPr>
            <p:cNvCxnSpPr>
              <a:cxnSpLocks/>
              <a:stCxn id="23" idx="0"/>
              <a:endCxn id="18"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EC6C15A-24BF-C34A-8F99-EEE43B35428B}"/>
                </a:ext>
              </a:extLst>
            </p:cNvPr>
            <p:cNvGrpSpPr/>
            <p:nvPr/>
          </p:nvGrpSpPr>
          <p:grpSpPr>
            <a:xfrm>
              <a:off x="6088390" y="5030479"/>
              <a:ext cx="359209" cy="409842"/>
              <a:chOff x="6783444" y="4056790"/>
              <a:chExt cx="359209" cy="409842"/>
            </a:xfrm>
          </p:grpSpPr>
          <p:sp>
            <p:nvSpPr>
              <p:cNvPr id="23" name="Rectangle 22">
                <a:extLst>
                  <a:ext uri="{FF2B5EF4-FFF2-40B4-BE49-F238E27FC236}">
                    <a16:creationId xmlns:a16="http://schemas.microsoft.com/office/drawing/2014/main" id="{8288F582-86A1-6C46-9C18-0FD66CE5C349}"/>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0F46D91-3B36-8348-B098-61FFDE97FA83}"/>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7" name="TextBox 26">
                    <a:extLst>
                      <a:ext uri="{FF2B5EF4-FFF2-40B4-BE49-F238E27FC236}">
                        <a16:creationId xmlns:a16="http://schemas.microsoft.com/office/drawing/2014/main" id="{5EFF4C23-AA02-244E-855F-0109E6DA1F5E}"/>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5"/>
                    <a:stretch>
                      <a:fillRect l="-18519" b="-22727"/>
                    </a:stretch>
                  </a:blipFill>
                </p:spPr>
                <p:txBody>
                  <a:bodyPr/>
                  <a:lstStyle/>
                  <a:p>
                    <a:r>
                      <a:rPr lang="de-DE">
                        <a:noFill/>
                      </a:rPr>
                      <a:t> </a:t>
                    </a:r>
                  </a:p>
                </p:txBody>
              </p:sp>
            </mc:Fallback>
          </mc:AlternateContent>
        </p:grpSp>
        <p:cxnSp>
          <p:nvCxnSpPr>
            <p:cNvPr id="13" name="Straight Connector 12">
              <a:extLst>
                <a:ext uri="{FF2B5EF4-FFF2-40B4-BE49-F238E27FC236}">
                  <a16:creationId xmlns:a16="http://schemas.microsoft.com/office/drawing/2014/main" id="{A3FA7B64-6E51-9A4F-90FC-A8D6AB827F67}"/>
                </a:ext>
              </a:extLst>
            </p:cNvPr>
            <p:cNvCxnSpPr>
              <a:cxnSpLocks/>
              <a:stCxn id="18" idx="4"/>
              <a:endCxn id="21"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0A71FF-D293-834F-AF0F-83F0E68F6456}"/>
                </a:ext>
              </a:extLst>
            </p:cNvPr>
            <p:cNvCxnSpPr>
              <a:cxnSpLocks/>
              <a:stCxn id="19" idx="0"/>
              <a:endCxn id="21"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3D865-F05F-E54B-A794-8F06F6BF9F8C}"/>
                </a:ext>
              </a:extLst>
            </p:cNvPr>
            <p:cNvCxnSpPr>
              <a:cxnSpLocks/>
              <a:stCxn id="21" idx="3"/>
              <a:endCxn id="17"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1475DC4-14E2-3445-BC74-063A0325F36E}"/>
                </a:ext>
              </a:extLst>
            </p:cNvPr>
            <p:cNvGrpSpPr/>
            <p:nvPr/>
          </p:nvGrpSpPr>
          <p:grpSpPr>
            <a:xfrm>
              <a:off x="6673180" y="5030805"/>
              <a:ext cx="386595" cy="408488"/>
              <a:chOff x="7368234" y="4057116"/>
              <a:chExt cx="386595" cy="408488"/>
            </a:xfrm>
          </p:grpSpPr>
          <p:sp>
            <p:nvSpPr>
              <p:cNvPr id="21" name="Rectangle 20">
                <a:extLst>
                  <a:ext uri="{FF2B5EF4-FFF2-40B4-BE49-F238E27FC236}">
                    <a16:creationId xmlns:a16="http://schemas.microsoft.com/office/drawing/2014/main" id="{D1D45F40-72DA-9148-99B3-5BB0D6D1CEAC}"/>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368C7F-0403-6E4A-886B-D764FC19D705}"/>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5" name="TextBox 24">
                    <a:extLst>
                      <a:ext uri="{FF2B5EF4-FFF2-40B4-BE49-F238E27FC236}">
                        <a16:creationId xmlns:a16="http://schemas.microsoft.com/office/drawing/2014/main" id="{6F181D50-C1B1-B942-B62D-761D96E5434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6"/>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0863B79-5B36-7648-B1D8-427F59BFD157}"/>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6" name="TextBox 15">
                  <a:extLst>
                    <a:ext uri="{FF2B5EF4-FFF2-40B4-BE49-F238E27FC236}">
                      <a16:creationId xmlns:a16="http://schemas.microsoft.com/office/drawing/2014/main" id="{41BB3B2E-E5BB-2947-82F8-03AC37984D88}"/>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57DDC5-1F6F-A24D-BA28-49B2B4FEF4F2}"/>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7" name="TextBox 16">
                  <a:extLst>
                    <a:ext uri="{FF2B5EF4-FFF2-40B4-BE49-F238E27FC236}">
                      <a16:creationId xmlns:a16="http://schemas.microsoft.com/office/drawing/2014/main" id="{D5602D9A-7651-B847-9610-A2D34E18C7FD}"/>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8"/>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FD14A3-8079-9C4E-801D-C18BFE9D1D1F}"/>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solidFill>
                      <a:schemeClr val="accent1"/>
                    </a:solidFill>
                  </a:endParaRPr>
                </a:p>
              </p:txBody>
            </p:sp>
          </mc:Choice>
          <mc:Fallback xmlns="">
            <p:sp>
              <p:nvSpPr>
                <p:cNvPr id="18" name="TextBox 17">
                  <a:extLst>
                    <a:ext uri="{FF2B5EF4-FFF2-40B4-BE49-F238E27FC236}">
                      <a16:creationId xmlns:a16="http://schemas.microsoft.com/office/drawing/2014/main" id="{56C94064-8170-B249-AA0E-BE1C8357CC0A}"/>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0" name="Straight Connector 19">
              <a:extLst>
                <a:ext uri="{FF2B5EF4-FFF2-40B4-BE49-F238E27FC236}">
                  <a16:creationId xmlns:a16="http://schemas.microsoft.com/office/drawing/2014/main" id="{D39D51D0-5F2E-7643-9619-5B27DF4375C6}"/>
                </a:ext>
              </a:extLst>
            </p:cNvPr>
            <p:cNvCxnSpPr>
              <a:cxnSpLocks/>
              <a:stCxn id="23" idx="2"/>
              <a:endCxn id="19"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333AF2C8-5EB8-CD42-BFE8-7BD6FA190A54}"/>
              </a:ext>
            </a:extLst>
          </p:cNvPr>
          <p:cNvSpPr/>
          <p:nvPr/>
        </p:nvSpPr>
        <p:spPr>
          <a:xfrm>
            <a:off x="4631080" y="3372697"/>
            <a:ext cx="4135458" cy="2559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DBDA131-3E50-794B-BA26-C470AB58B287}"/>
                  </a:ext>
                </a:extLst>
              </p:cNvPr>
              <p:cNvSpPr txBox="1"/>
              <p:nvPr/>
            </p:nvSpPr>
            <p:spPr>
              <a:xfrm>
                <a:off x="9081321" y="3562268"/>
                <a:ext cx="1152000" cy="30066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b="0" i="1" smtClean="0">
                              <a:latin typeface="Cambria Math" panose="02040503050406030204" pitchFamily="18" charset="0"/>
                            </a:rPr>
                          </m:ctrlPr>
                        </m:sSupPr>
                        <m:e>
                          <m:r>
                            <a:rPr lang="de-DE" i="1">
                              <a:latin typeface="Cambria Math" panose="02040503050406030204" pitchFamily="18" charset="0"/>
                            </a:rPr>
                            <m:t>𝑅𝑒𝑠𝑡𝑟𝑖𝑐</m:t>
                          </m:r>
                          <m:r>
                            <a:rPr lang="de-DE" b="0" i="1" smtClean="0">
                              <a:latin typeface="Cambria Math" panose="02040503050406030204" pitchFamily="18" charset="0"/>
                            </a:rPr>
                            <m:t>𝑡</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26" name="TextBox 25">
                <a:extLst>
                  <a:ext uri="{FF2B5EF4-FFF2-40B4-BE49-F238E27FC236}">
                    <a16:creationId xmlns:a16="http://schemas.microsoft.com/office/drawing/2014/main" id="{2DBDA131-3E50-794B-BA26-C470AB58B287}"/>
                  </a:ext>
                </a:extLst>
              </p:cNvPr>
              <p:cNvSpPr txBox="1">
                <a:spLocks noRot="1" noChangeAspect="1" noMove="1" noResize="1" noEditPoints="1" noAdjustHandles="1" noChangeArrowheads="1" noChangeShapeType="1" noTextEdit="1"/>
              </p:cNvSpPr>
              <p:nvPr/>
            </p:nvSpPr>
            <p:spPr>
              <a:xfrm>
                <a:off x="9081321" y="3562268"/>
                <a:ext cx="1152000" cy="300660"/>
              </a:xfrm>
              <a:prstGeom prst="rect">
                <a:avLst/>
              </a:prstGeom>
              <a:blipFill>
                <a:blip r:embed="rId10"/>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24BC90A-526B-D343-A2C6-CE3988F280BD}"/>
                  </a:ext>
                </a:extLst>
              </p:cNvPr>
              <p:cNvSpPr txBox="1"/>
              <p:nvPr/>
            </p:nvSpPr>
            <p:spPr>
              <a:xfrm>
                <a:off x="10715104" y="3413937"/>
                <a:ext cx="1152000"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27" name="TextBox 26">
                <a:extLst>
                  <a:ext uri="{FF2B5EF4-FFF2-40B4-BE49-F238E27FC236}">
                    <a16:creationId xmlns:a16="http://schemas.microsoft.com/office/drawing/2014/main" id="{424BC90A-526B-D343-A2C6-CE3988F280BD}"/>
                  </a:ext>
                </a:extLst>
              </p:cNvPr>
              <p:cNvSpPr txBox="1">
                <a:spLocks noRot="1" noChangeAspect="1" noMove="1" noResize="1" noEditPoints="1" noAdjustHandles="1" noChangeArrowheads="1" noChangeShapeType="1" noTextEdit="1"/>
              </p:cNvSpPr>
              <p:nvPr/>
            </p:nvSpPr>
            <p:spPr>
              <a:xfrm>
                <a:off x="10715104" y="3413937"/>
                <a:ext cx="1152000" cy="597249"/>
              </a:xfrm>
              <a:prstGeom prst="diamond">
                <a:avLst/>
              </a:prstGeom>
              <a:blipFill>
                <a:blip r:embed="rId11"/>
                <a:stretch>
                  <a:fillRect/>
                </a:stretch>
              </a:blipFill>
              <a:ln>
                <a:solidFill>
                  <a:schemeClr val="tx1"/>
                </a:solidFill>
              </a:ln>
            </p:spPr>
            <p:txBody>
              <a:bodyPr/>
              <a:lstStyle/>
              <a:p>
                <a:r>
                  <a:rPr lang="de-DE">
                    <a:noFill/>
                  </a:rPr>
                  <a:t> </a:t>
                </a:r>
              </a:p>
            </p:txBody>
          </p:sp>
        </mc:Fallback>
      </mc:AlternateContent>
      <p:cxnSp>
        <p:nvCxnSpPr>
          <p:cNvPr id="28" name="Straight Connector 27">
            <a:extLst>
              <a:ext uri="{FF2B5EF4-FFF2-40B4-BE49-F238E27FC236}">
                <a16:creationId xmlns:a16="http://schemas.microsoft.com/office/drawing/2014/main" id="{967ECA4D-7F40-084A-9256-4C6B8577A1CC}"/>
              </a:ext>
            </a:extLst>
          </p:cNvPr>
          <p:cNvCxnSpPr>
            <a:cxnSpLocks/>
            <a:stCxn id="29" idx="0"/>
            <a:endCxn id="26" idx="2"/>
          </p:cNvCxnSpPr>
          <p:nvPr/>
        </p:nvCxnSpPr>
        <p:spPr>
          <a:xfrm flipV="1">
            <a:off x="9657321" y="3862928"/>
            <a:ext cx="0" cy="343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930CFD1-4F65-B943-8C95-95B8AB954610}"/>
              </a:ext>
            </a:extLst>
          </p:cNvPr>
          <p:cNvSpPr/>
          <p:nvPr/>
        </p:nvSpPr>
        <p:spPr>
          <a:xfrm>
            <a:off x="9585321"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Straight Connector 29">
            <a:extLst>
              <a:ext uri="{FF2B5EF4-FFF2-40B4-BE49-F238E27FC236}">
                <a16:creationId xmlns:a16="http://schemas.microsoft.com/office/drawing/2014/main" id="{89156E98-958B-AC4E-A5C1-7A1AD8ED3046}"/>
              </a:ext>
            </a:extLst>
          </p:cNvPr>
          <p:cNvCxnSpPr>
            <a:cxnSpLocks/>
            <a:stCxn id="26" idx="3"/>
            <a:endCxn id="33" idx="1"/>
          </p:cNvCxnSpPr>
          <p:nvPr/>
        </p:nvCxnSpPr>
        <p:spPr>
          <a:xfrm flipV="1">
            <a:off x="10233321" y="3712133"/>
            <a:ext cx="170205" cy="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F81FF7-9B5F-5943-A333-A28360F217BD}"/>
              </a:ext>
            </a:extLst>
          </p:cNvPr>
          <p:cNvCxnSpPr>
            <a:cxnSpLocks/>
            <a:stCxn id="18" idx="0"/>
            <a:endCxn id="33" idx="2"/>
          </p:cNvCxnSpPr>
          <p:nvPr/>
        </p:nvCxnSpPr>
        <p:spPr>
          <a:xfrm flipV="1">
            <a:off x="10475247" y="3784133"/>
            <a:ext cx="279" cy="438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6575B3-659F-564B-A6C9-38AE90CEEFF4}"/>
              </a:ext>
            </a:extLst>
          </p:cNvPr>
          <p:cNvCxnSpPr>
            <a:cxnSpLocks/>
            <a:stCxn id="33" idx="3"/>
            <a:endCxn id="27" idx="1"/>
          </p:cNvCxnSpPr>
          <p:nvPr/>
        </p:nvCxnSpPr>
        <p:spPr>
          <a:xfrm>
            <a:off x="10547526" y="3712133"/>
            <a:ext cx="167578" cy="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831D96E-938A-704A-9BB9-CD2F5C0E979F}"/>
              </a:ext>
            </a:extLst>
          </p:cNvPr>
          <p:cNvSpPr/>
          <p:nvPr/>
        </p:nvSpPr>
        <p:spPr>
          <a:xfrm>
            <a:off x="10403526" y="364013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349A1C3-5065-F945-8306-3A3EB6AE2754}"/>
                  </a:ext>
                </a:extLst>
              </p:cNvPr>
              <p:cNvSpPr txBox="1"/>
              <p:nvPr/>
            </p:nvSpPr>
            <p:spPr>
              <a:xfrm>
                <a:off x="10547526" y="3373750"/>
                <a:ext cx="335156"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34" name="TextBox 33">
                <a:extLst>
                  <a:ext uri="{FF2B5EF4-FFF2-40B4-BE49-F238E27FC236}">
                    <a16:creationId xmlns:a16="http://schemas.microsoft.com/office/drawing/2014/main" id="{7349A1C3-5065-F945-8306-3A3EB6AE2754}"/>
                  </a:ext>
                </a:extLst>
              </p:cNvPr>
              <p:cNvSpPr txBox="1">
                <a:spLocks noRot="1" noChangeAspect="1" noMove="1" noResize="1" noEditPoints="1" noAdjustHandles="1" noChangeArrowheads="1" noChangeShapeType="1" noTextEdit="1"/>
              </p:cNvSpPr>
              <p:nvPr/>
            </p:nvSpPr>
            <p:spPr>
              <a:xfrm>
                <a:off x="10547526" y="3373750"/>
                <a:ext cx="335156" cy="267894"/>
              </a:xfrm>
              <a:prstGeom prst="rect">
                <a:avLst/>
              </a:prstGeom>
              <a:blipFill>
                <a:blip r:embed="rId12"/>
                <a:stretch>
                  <a:fillRect l="-18519" b="-2272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E2F8CFF-FC43-6C46-AE77-FC9DC247D1FB}"/>
                  </a:ext>
                </a:extLst>
              </p:cNvPr>
              <p:cNvSpPr txBox="1"/>
              <p:nvPr/>
            </p:nvSpPr>
            <p:spPr>
              <a:xfrm>
                <a:off x="9729299" y="3945633"/>
                <a:ext cx="335156"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35" name="TextBox 34">
                <a:extLst>
                  <a:ext uri="{FF2B5EF4-FFF2-40B4-BE49-F238E27FC236}">
                    <a16:creationId xmlns:a16="http://schemas.microsoft.com/office/drawing/2014/main" id="{DE2F8CFF-FC43-6C46-AE77-FC9DC247D1FB}"/>
                  </a:ext>
                </a:extLst>
              </p:cNvPr>
              <p:cNvSpPr txBox="1">
                <a:spLocks noRot="1" noChangeAspect="1" noMove="1" noResize="1" noEditPoints="1" noAdjustHandles="1" noChangeArrowheads="1" noChangeShapeType="1" noTextEdit="1"/>
              </p:cNvSpPr>
              <p:nvPr/>
            </p:nvSpPr>
            <p:spPr>
              <a:xfrm>
                <a:off x="9729299" y="3945633"/>
                <a:ext cx="335156" cy="266227"/>
              </a:xfrm>
              <a:prstGeom prst="rect">
                <a:avLst/>
              </a:prstGeom>
              <a:blipFill>
                <a:blip r:embed="rId13"/>
                <a:stretch>
                  <a:fillRect l="-18519" b="-22727"/>
                </a:stretch>
              </a:blipFill>
            </p:spPr>
            <p:txBody>
              <a:bodyPr/>
              <a:lstStyle/>
              <a:p>
                <a:r>
                  <a:rPr lang="de-DE">
                    <a:noFill/>
                  </a:rPr>
                  <a:t> </a:t>
                </a:r>
              </a:p>
            </p:txBody>
          </p:sp>
        </mc:Fallback>
      </mc:AlternateContent>
      <p:cxnSp>
        <p:nvCxnSpPr>
          <p:cNvPr id="36" name="Straight Connector 35">
            <a:extLst>
              <a:ext uri="{FF2B5EF4-FFF2-40B4-BE49-F238E27FC236}">
                <a16:creationId xmlns:a16="http://schemas.microsoft.com/office/drawing/2014/main" id="{1B885A46-5BDA-024E-9CC0-11504BFC9EFC}"/>
              </a:ext>
            </a:extLst>
          </p:cNvPr>
          <p:cNvCxnSpPr>
            <a:cxnSpLocks/>
            <a:stCxn id="9" idx="0"/>
            <a:endCxn id="29" idx="2"/>
          </p:cNvCxnSpPr>
          <p:nvPr/>
        </p:nvCxnSpPr>
        <p:spPr>
          <a:xfrm flipH="1" flipV="1">
            <a:off x="9657321" y="4350668"/>
            <a:ext cx="2371" cy="261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32AC9EC2-BA31-8241-9CE3-754C8D2A2FDB}"/>
              </a:ext>
            </a:extLst>
          </p:cNvPr>
          <p:cNvGrpSpPr/>
          <p:nvPr/>
        </p:nvGrpSpPr>
        <p:grpSpPr>
          <a:xfrm>
            <a:off x="4678840" y="4612123"/>
            <a:ext cx="3548123" cy="878130"/>
            <a:chOff x="5076611" y="4612123"/>
            <a:chExt cx="3548123" cy="878130"/>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DAFE2D2-1221-4041-9AE4-E32F5FB7C714}"/>
                    </a:ext>
                  </a:extLst>
                </p:cNvPr>
                <p:cNvSpPr txBox="1"/>
                <p:nvPr/>
              </p:nvSpPr>
              <p:spPr>
                <a:xfrm>
                  <a:off x="5076611" y="4612123"/>
                  <a:ext cx="1508632"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49" name="TextBox 48">
                  <a:extLst>
                    <a:ext uri="{FF2B5EF4-FFF2-40B4-BE49-F238E27FC236}">
                      <a16:creationId xmlns:a16="http://schemas.microsoft.com/office/drawing/2014/main" id="{205EC1DF-1BEC-D044-9580-4C30164681D3}"/>
                    </a:ext>
                  </a:extLst>
                </p:cNvPr>
                <p:cNvSpPr txBox="1">
                  <a:spLocks noRot="1" noChangeAspect="1" noMove="1" noResize="1" noEditPoints="1" noAdjustHandles="1" noChangeArrowheads="1" noChangeShapeType="1" noTextEdit="1"/>
                </p:cNvSpPr>
                <p:nvPr/>
              </p:nvSpPr>
              <p:spPr>
                <a:xfrm>
                  <a:off x="5076611" y="4612123"/>
                  <a:ext cx="1508632" cy="415661"/>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39" name="Straight Connector 38">
              <a:extLst>
                <a:ext uri="{FF2B5EF4-FFF2-40B4-BE49-F238E27FC236}">
                  <a16:creationId xmlns:a16="http://schemas.microsoft.com/office/drawing/2014/main" id="{07A533C5-AB6D-0B40-A42D-3823951EE94D}"/>
                </a:ext>
              </a:extLst>
            </p:cNvPr>
            <p:cNvCxnSpPr>
              <a:cxnSpLocks/>
              <a:stCxn id="38" idx="5"/>
              <a:endCxn id="50" idx="1"/>
            </p:cNvCxnSpPr>
            <p:nvPr/>
          </p:nvCxnSpPr>
          <p:spPr>
            <a:xfrm>
              <a:off x="6364309" y="4966912"/>
              <a:ext cx="203947"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1611FA-6732-1C40-B146-AD08798CDB83}"/>
                </a:ext>
              </a:extLst>
            </p:cNvPr>
            <p:cNvCxnSpPr>
              <a:cxnSpLocks/>
              <a:stCxn id="50" idx="0"/>
              <a:endCxn id="53" idx="4"/>
            </p:cNvCxnSpPr>
            <p:nvPr/>
          </p:nvCxnSpPr>
          <p:spPr>
            <a:xfrm flipV="1">
              <a:off x="6640256" y="4638271"/>
              <a:ext cx="275067"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67AACD05-2B98-2349-A6DC-097E72EEC3B8}"/>
                </a:ext>
              </a:extLst>
            </p:cNvPr>
            <p:cNvGrpSpPr/>
            <p:nvPr/>
          </p:nvGrpSpPr>
          <p:grpSpPr>
            <a:xfrm>
              <a:off x="6159261" y="5030479"/>
              <a:ext cx="552995" cy="409842"/>
              <a:chOff x="6589658" y="4056790"/>
              <a:chExt cx="552995" cy="409842"/>
            </a:xfrm>
          </p:grpSpPr>
          <p:sp>
            <p:nvSpPr>
              <p:cNvPr id="50" name="Rectangle 49">
                <a:extLst>
                  <a:ext uri="{FF2B5EF4-FFF2-40B4-BE49-F238E27FC236}">
                    <a16:creationId xmlns:a16="http://schemas.microsoft.com/office/drawing/2014/main" id="{723F5FCB-7061-2A46-9F44-DE604C35DEF5}"/>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B0DE1EA-B28A-424C-AB91-2461D448DB7D}"/>
                      </a:ext>
                    </a:extLst>
                  </p:cNvPr>
                  <p:cNvSpPr txBox="1"/>
                  <p:nvPr/>
                </p:nvSpPr>
                <p:spPr>
                  <a:xfrm>
                    <a:off x="6589658" y="4200212"/>
                    <a:ext cx="524310" cy="266420"/>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bSup>
                        </m:oMath>
                      </m:oMathPara>
                    </a14:m>
                    <a:endParaRPr lang="de-DE" sz="1400"/>
                  </a:p>
                </p:txBody>
              </p:sp>
            </mc:Choice>
            <mc:Fallback xmlns="">
              <p:sp>
                <p:nvSpPr>
                  <p:cNvPr id="63" name="TextBox 62">
                    <a:extLst>
                      <a:ext uri="{FF2B5EF4-FFF2-40B4-BE49-F238E27FC236}">
                        <a16:creationId xmlns:a16="http://schemas.microsoft.com/office/drawing/2014/main" id="{85F73337-0507-CE48-AC75-9E2E0B7D95E2}"/>
                      </a:ext>
                    </a:extLst>
                  </p:cNvPr>
                  <p:cNvSpPr txBox="1">
                    <a:spLocks noRot="1" noChangeAspect="1" noMove="1" noResize="1" noEditPoints="1" noAdjustHandles="1" noChangeArrowheads="1" noChangeShapeType="1" noTextEdit="1"/>
                  </p:cNvSpPr>
                  <p:nvPr/>
                </p:nvSpPr>
                <p:spPr>
                  <a:xfrm>
                    <a:off x="6589658" y="4200212"/>
                    <a:ext cx="524310" cy="266420"/>
                  </a:xfrm>
                  <a:prstGeom prst="rect">
                    <a:avLst/>
                  </a:prstGeom>
                  <a:blipFill>
                    <a:blip r:embed="rId15"/>
                    <a:stretch>
                      <a:fillRect l="-2326" b="-22727"/>
                    </a:stretch>
                  </a:blipFill>
                </p:spPr>
                <p:txBody>
                  <a:bodyPr/>
                  <a:lstStyle/>
                  <a:p>
                    <a:r>
                      <a:rPr lang="de-DE">
                        <a:noFill/>
                      </a:rPr>
                      <a:t> </a:t>
                    </a:r>
                  </a:p>
                </p:txBody>
              </p:sp>
            </mc:Fallback>
          </mc:AlternateContent>
        </p:grpSp>
        <p:cxnSp>
          <p:nvCxnSpPr>
            <p:cNvPr id="42" name="Straight Connector 41">
              <a:extLst>
                <a:ext uri="{FF2B5EF4-FFF2-40B4-BE49-F238E27FC236}">
                  <a16:creationId xmlns:a16="http://schemas.microsoft.com/office/drawing/2014/main" id="{4D50CE15-CCF8-C44F-AE6B-182BAA657B41}"/>
                </a:ext>
              </a:extLst>
            </p:cNvPr>
            <p:cNvCxnSpPr>
              <a:cxnSpLocks/>
              <a:stCxn id="53" idx="4"/>
              <a:endCxn id="48" idx="0"/>
            </p:cNvCxnSpPr>
            <p:nvPr/>
          </p:nvCxnSpPr>
          <p:spPr>
            <a:xfrm>
              <a:off x="6915323" y="4638271"/>
              <a:ext cx="251970"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B55123-C4D7-0A40-9BCC-C02974D0F5B8}"/>
                </a:ext>
              </a:extLst>
            </p:cNvPr>
            <p:cNvCxnSpPr>
              <a:cxnSpLocks/>
              <a:stCxn id="52" idx="0"/>
              <a:endCxn id="48" idx="2"/>
            </p:cNvCxnSpPr>
            <p:nvPr/>
          </p:nvCxnSpPr>
          <p:spPr>
            <a:xfrm flipV="1">
              <a:off x="6914126" y="5174805"/>
              <a:ext cx="253167"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29B35B-46A3-CA4F-B637-190A7CDE06EE}"/>
                </a:ext>
              </a:extLst>
            </p:cNvPr>
            <p:cNvCxnSpPr>
              <a:cxnSpLocks/>
              <a:stCxn id="48" idx="3"/>
              <a:endCxn id="46" idx="3"/>
            </p:cNvCxnSpPr>
            <p:nvPr/>
          </p:nvCxnSpPr>
          <p:spPr>
            <a:xfrm flipV="1">
              <a:off x="7239293" y="4966912"/>
              <a:ext cx="168506"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DFA47C8-598B-9743-BD13-84F994AF4F61}"/>
                </a:ext>
              </a:extLst>
            </p:cNvPr>
            <p:cNvGrpSpPr/>
            <p:nvPr/>
          </p:nvGrpSpPr>
          <p:grpSpPr>
            <a:xfrm>
              <a:off x="7095293" y="5030805"/>
              <a:ext cx="575750" cy="408488"/>
              <a:chOff x="7525690" y="4057116"/>
              <a:chExt cx="575750" cy="408488"/>
            </a:xfrm>
          </p:grpSpPr>
          <p:sp>
            <p:nvSpPr>
              <p:cNvPr id="48" name="Rectangle 47">
                <a:extLst>
                  <a:ext uri="{FF2B5EF4-FFF2-40B4-BE49-F238E27FC236}">
                    <a16:creationId xmlns:a16="http://schemas.microsoft.com/office/drawing/2014/main" id="{5999D97D-8A2C-1F47-8D87-47210835EF3C}"/>
                  </a:ext>
                </a:extLst>
              </p:cNvPr>
              <p:cNvSpPr/>
              <p:nvPr/>
            </p:nvSpPr>
            <p:spPr>
              <a:xfrm>
                <a:off x="7525690"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88E3571-C323-2A4C-BFDE-5AD3C4C6169F}"/>
                      </a:ext>
                    </a:extLst>
                  </p:cNvPr>
                  <p:cNvSpPr txBox="1"/>
                  <p:nvPr/>
                </p:nvSpPr>
                <p:spPr>
                  <a:xfrm>
                    <a:off x="7577129" y="4198095"/>
                    <a:ext cx="52431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bSup>
                        </m:oMath>
                      </m:oMathPara>
                    </a14:m>
                    <a:endParaRPr lang="de-DE" sz="1400"/>
                  </a:p>
                </p:txBody>
              </p:sp>
            </mc:Choice>
            <mc:Fallback xmlns="">
              <p:sp>
                <p:nvSpPr>
                  <p:cNvPr id="61" name="TextBox 60">
                    <a:extLst>
                      <a:ext uri="{FF2B5EF4-FFF2-40B4-BE49-F238E27FC236}">
                        <a16:creationId xmlns:a16="http://schemas.microsoft.com/office/drawing/2014/main" id="{CC164FA9-4509-F54B-B1FE-2B28D4B5AA39}"/>
                      </a:ext>
                    </a:extLst>
                  </p:cNvPr>
                  <p:cNvSpPr txBox="1">
                    <a:spLocks noRot="1" noChangeAspect="1" noMove="1" noResize="1" noEditPoints="1" noAdjustHandles="1" noChangeArrowheads="1" noChangeShapeType="1" noTextEdit="1"/>
                  </p:cNvSpPr>
                  <p:nvPr/>
                </p:nvSpPr>
                <p:spPr>
                  <a:xfrm>
                    <a:off x="7577129" y="4198095"/>
                    <a:ext cx="524311" cy="267509"/>
                  </a:xfrm>
                  <a:prstGeom prst="rect">
                    <a:avLst/>
                  </a:prstGeom>
                  <a:blipFill>
                    <a:blip r:embed="rId16"/>
                    <a:stretch>
                      <a:fillRect l="-7143"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572A481-0186-054B-B72F-56D98B61B2F6}"/>
                    </a:ext>
                  </a:extLst>
                </p:cNvPr>
                <p:cNvSpPr txBox="1"/>
                <p:nvPr/>
              </p:nvSpPr>
              <p:spPr>
                <a:xfrm>
                  <a:off x="7199006" y="4612123"/>
                  <a:ext cx="1425728"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57" name="TextBox 56">
                  <a:extLst>
                    <a:ext uri="{FF2B5EF4-FFF2-40B4-BE49-F238E27FC236}">
                      <a16:creationId xmlns:a16="http://schemas.microsoft.com/office/drawing/2014/main" id="{D5F71686-E11E-1D44-817B-16D6075DB7D9}"/>
                    </a:ext>
                  </a:extLst>
                </p:cNvPr>
                <p:cNvSpPr txBox="1">
                  <a:spLocks noRot="1" noChangeAspect="1" noMove="1" noResize="1" noEditPoints="1" noAdjustHandles="1" noChangeArrowheads="1" noChangeShapeType="1" noTextEdit="1"/>
                </p:cNvSpPr>
                <p:nvPr/>
              </p:nvSpPr>
              <p:spPr>
                <a:xfrm>
                  <a:off x="7199006" y="4612123"/>
                  <a:ext cx="1425728" cy="415661"/>
                </a:xfrm>
                <a:prstGeom prst="ellipse">
                  <a:avLst/>
                </a:prstGeom>
                <a:blipFill>
                  <a:blip r:embed="rId17"/>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6916A0CC-0BFD-AB43-ADBB-59F30D8B988D}"/>
                </a:ext>
              </a:extLst>
            </p:cNvPr>
            <p:cNvCxnSpPr>
              <a:cxnSpLocks/>
              <a:stCxn id="50" idx="2"/>
              <a:endCxn id="52" idx="0"/>
            </p:cNvCxnSpPr>
            <p:nvPr/>
          </p:nvCxnSpPr>
          <p:spPr>
            <a:xfrm>
              <a:off x="6640256" y="5174479"/>
              <a:ext cx="273870"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260712A-D1D8-B64D-B38C-73A0DC54C6E2}"/>
                  </a:ext>
                </a:extLst>
              </p:cNvPr>
              <p:cNvSpPr txBox="1"/>
              <p:nvPr/>
            </p:nvSpPr>
            <p:spPr>
              <a:xfrm>
                <a:off x="5849829" y="5490253"/>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solidFill>
                    <a:schemeClr val="accent1"/>
                  </a:solidFill>
                </a:endParaRPr>
              </a:p>
            </p:txBody>
          </p:sp>
        </mc:Choice>
        <mc:Fallback xmlns="">
          <p:sp>
            <p:nvSpPr>
              <p:cNvPr id="52" name="TextBox 51">
                <a:extLst>
                  <a:ext uri="{FF2B5EF4-FFF2-40B4-BE49-F238E27FC236}">
                    <a16:creationId xmlns:a16="http://schemas.microsoft.com/office/drawing/2014/main" id="{3260712A-D1D8-B64D-B38C-73A0DC54C6E2}"/>
                  </a:ext>
                </a:extLst>
              </p:cNvPr>
              <p:cNvSpPr txBox="1">
                <a:spLocks noRot="1" noChangeAspect="1" noMove="1" noResize="1" noEditPoints="1" noAdjustHandles="1" noChangeArrowheads="1" noChangeShapeType="1" noTextEdit="1"/>
              </p:cNvSpPr>
              <p:nvPr/>
            </p:nvSpPr>
            <p:spPr>
              <a:xfrm>
                <a:off x="5849829" y="5490253"/>
                <a:ext cx="1333051" cy="415661"/>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0AE23F9-0318-1F4E-A69E-D08D2DAE2A0A}"/>
                  </a:ext>
                </a:extLst>
              </p:cNvPr>
              <p:cNvSpPr txBox="1"/>
              <p:nvPr/>
            </p:nvSpPr>
            <p:spPr>
              <a:xfrm>
                <a:off x="5851026" y="4222610"/>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53" name="TextBox 52">
                <a:extLst>
                  <a:ext uri="{FF2B5EF4-FFF2-40B4-BE49-F238E27FC236}">
                    <a16:creationId xmlns:a16="http://schemas.microsoft.com/office/drawing/2014/main" id="{00AE23F9-0318-1F4E-A69E-D08D2DAE2A0A}"/>
                  </a:ext>
                </a:extLst>
              </p:cNvPr>
              <p:cNvSpPr txBox="1">
                <a:spLocks noRot="1" noChangeAspect="1" noMove="1" noResize="1" noEditPoints="1" noAdjustHandles="1" noChangeArrowheads="1" noChangeShapeType="1" noTextEdit="1"/>
              </p:cNvSpPr>
              <p:nvPr/>
            </p:nvSpPr>
            <p:spPr>
              <a:xfrm>
                <a:off x="5851026" y="4222610"/>
                <a:ext cx="1333051" cy="415661"/>
              </a:xfrm>
              <a:prstGeom prst="ellipse">
                <a:avLst/>
              </a:prstGeom>
              <a:blipFill>
                <a:blip r:embed="rId19"/>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2CFD2A6-4C22-2449-AD78-598214D88FDF}"/>
                  </a:ext>
                </a:extLst>
              </p:cNvPr>
              <p:cNvSpPr txBox="1"/>
              <p:nvPr/>
            </p:nvSpPr>
            <p:spPr>
              <a:xfrm>
                <a:off x="4785081" y="3560949"/>
                <a:ext cx="1296000" cy="30066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𝑅𝑒𝑠𝑡𝑟𝑖𝑐𝑡</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e>
                          </m:d>
                        </m:sup>
                      </m:sSup>
                    </m:oMath>
                  </m:oMathPara>
                </a14:m>
                <a:endParaRPr lang="de-DE"/>
              </a:p>
            </p:txBody>
          </p:sp>
        </mc:Choice>
        <mc:Fallback xmlns="">
          <p:sp>
            <p:nvSpPr>
              <p:cNvPr id="54" name="TextBox 53">
                <a:extLst>
                  <a:ext uri="{FF2B5EF4-FFF2-40B4-BE49-F238E27FC236}">
                    <a16:creationId xmlns:a16="http://schemas.microsoft.com/office/drawing/2014/main" id="{72CFD2A6-4C22-2449-AD78-598214D88FDF}"/>
                  </a:ext>
                </a:extLst>
              </p:cNvPr>
              <p:cNvSpPr txBox="1">
                <a:spLocks noRot="1" noChangeAspect="1" noMove="1" noResize="1" noEditPoints="1" noAdjustHandles="1" noChangeArrowheads="1" noChangeShapeType="1" noTextEdit="1"/>
              </p:cNvSpPr>
              <p:nvPr/>
            </p:nvSpPr>
            <p:spPr>
              <a:xfrm>
                <a:off x="4785081" y="3560949"/>
                <a:ext cx="1296000" cy="300660"/>
              </a:xfrm>
              <a:prstGeom prst="rect">
                <a:avLst/>
              </a:prstGeom>
              <a:blipFill>
                <a:blip r:embed="rId20"/>
                <a:stretch>
                  <a:fillRect l="-5769"/>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7825177-DF76-9548-87D4-B990A017F46F}"/>
                  </a:ext>
                </a:extLst>
              </p:cNvPr>
              <p:cNvSpPr txBox="1"/>
              <p:nvPr/>
            </p:nvSpPr>
            <p:spPr>
              <a:xfrm>
                <a:off x="6955724" y="3412655"/>
                <a:ext cx="1607016"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e>
                          </m:d>
                        </m:sup>
                      </m:sSup>
                    </m:oMath>
                  </m:oMathPara>
                </a14:m>
                <a:endParaRPr lang="de-DE"/>
              </a:p>
            </p:txBody>
          </p:sp>
        </mc:Choice>
        <mc:Fallback xmlns="">
          <p:sp>
            <p:nvSpPr>
              <p:cNvPr id="55" name="TextBox 54">
                <a:extLst>
                  <a:ext uri="{FF2B5EF4-FFF2-40B4-BE49-F238E27FC236}">
                    <a16:creationId xmlns:a16="http://schemas.microsoft.com/office/drawing/2014/main" id="{57825177-DF76-9548-87D4-B990A017F46F}"/>
                  </a:ext>
                </a:extLst>
              </p:cNvPr>
              <p:cNvSpPr txBox="1">
                <a:spLocks noRot="1" noChangeAspect="1" noMove="1" noResize="1" noEditPoints="1" noAdjustHandles="1" noChangeArrowheads="1" noChangeShapeType="1" noTextEdit="1"/>
              </p:cNvSpPr>
              <p:nvPr/>
            </p:nvSpPr>
            <p:spPr>
              <a:xfrm>
                <a:off x="6955724" y="3412655"/>
                <a:ext cx="1607016" cy="597249"/>
              </a:xfrm>
              <a:prstGeom prst="diamond">
                <a:avLst/>
              </a:prstGeom>
              <a:blipFill>
                <a:blip r:embed="rId21"/>
                <a:stretch>
                  <a:fillRect/>
                </a:stretch>
              </a:blipFill>
              <a:ln>
                <a:solidFill>
                  <a:schemeClr val="tx1"/>
                </a:solidFill>
              </a:ln>
            </p:spPr>
            <p:txBody>
              <a:bodyPr/>
              <a:lstStyle/>
              <a:p>
                <a:r>
                  <a:rPr lang="de-DE">
                    <a:noFill/>
                  </a:rPr>
                  <a:t> </a:t>
                </a:r>
              </a:p>
            </p:txBody>
          </p:sp>
        </mc:Fallback>
      </mc:AlternateContent>
      <p:cxnSp>
        <p:nvCxnSpPr>
          <p:cNvPr id="56" name="Straight Connector 55">
            <a:extLst>
              <a:ext uri="{FF2B5EF4-FFF2-40B4-BE49-F238E27FC236}">
                <a16:creationId xmlns:a16="http://schemas.microsoft.com/office/drawing/2014/main" id="{C1E7C17D-D81C-304A-AFF0-CC062594E63A}"/>
              </a:ext>
            </a:extLst>
          </p:cNvPr>
          <p:cNvCxnSpPr>
            <a:cxnSpLocks/>
            <a:stCxn id="57" idx="0"/>
            <a:endCxn id="54" idx="2"/>
          </p:cNvCxnSpPr>
          <p:nvPr/>
        </p:nvCxnSpPr>
        <p:spPr>
          <a:xfrm flipH="1" flipV="1">
            <a:off x="5433081" y="3861609"/>
            <a:ext cx="108" cy="3450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7B9C151-AD5C-BB44-A5B6-C4A2F4A6BB12}"/>
              </a:ext>
            </a:extLst>
          </p:cNvPr>
          <p:cNvSpPr/>
          <p:nvPr/>
        </p:nvSpPr>
        <p:spPr>
          <a:xfrm>
            <a:off x="5361189"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8" name="Straight Connector 57">
            <a:extLst>
              <a:ext uri="{FF2B5EF4-FFF2-40B4-BE49-F238E27FC236}">
                <a16:creationId xmlns:a16="http://schemas.microsoft.com/office/drawing/2014/main" id="{5AA6F08E-56D3-B649-94FC-85FAA5382B31}"/>
              </a:ext>
            </a:extLst>
          </p:cNvPr>
          <p:cNvCxnSpPr>
            <a:cxnSpLocks/>
            <a:stCxn id="54" idx="3"/>
            <a:endCxn id="61" idx="1"/>
          </p:cNvCxnSpPr>
          <p:nvPr/>
        </p:nvCxnSpPr>
        <p:spPr>
          <a:xfrm>
            <a:off x="6081081" y="3711279"/>
            <a:ext cx="3658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3EE764C-2332-F842-A22E-E76C266541E3}"/>
              </a:ext>
            </a:extLst>
          </p:cNvPr>
          <p:cNvCxnSpPr>
            <a:cxnSpLocks/>
            <a:stCxn id="53" idx="0"/>
            <a:endCxn id="61" idx="2"/>
          </p:cNvCxnSpPr>
          <p:nvPr/>
        </p:nvCxnSpPr>
        <p:spPr>
          <a:xfrm flipV="1">
            <a:off x="6517552" y="3783279"/>
            <a:ext cx="1408" cy="439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979410-B143-4E49-9EE7-6DA10F30748E}"/>
              </a:ext>
            </a:extLst>
          </p:cNvPr>
          <p:cNvCxnSpPr>
            <a:cxnSpLocks/>
            <a:stCxn id="61" idx="3"/>
            <a:endCxn id="55" idx="1"/>
          </p:cNvCxnSpPr>
          <p:nvPr/>
        </p:nvCxnSpPr>
        <p:spPr>
          <a:xfrm>
            <a:off x="6590960" y="3711279"/>
            <a:ext cx="36476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7BCE33A3-ECC8-6D4B-8557-28D096F840C2}"/>
              </a:ext>
            </a:extLst>
          </p:cNvPr>
          <p:cNvSpPr/>
          <p:nvPr/>
        </p:nvSpPr>
        <p:spPr>
          <a:xfrm>
            <a:off x="6446960" y="3639279"/>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03EAF00-FEC0-7A43-9636-FDF3724E4842}"/>
                  </a:ext>
                </a:extLst>
              </p:cNvPr>
              <p:cNvSpPr txBox="1"/>
              <p:nvPr/>
            </p:nvSpPr>
            <p:spPr>
              <a:xfrm>
                <a:off x="6590960" y="3373996"/>
                <a:ext cx="505075"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de-DE" sz="1400"/>
              </a:p>
            </p:txBody>
          </p:sp>
        </mc:Choice>
        <mc:Fallback xmlns="">
          <p:sp>
            <p:nvSpPr>
              <p:cNvPr id="62" name="TextBox 61">
                <a:extLst>
                  <a:ext uri="{FF2B5EF4-FFF2-40B4-BE49-F238E27FC236}">
                    <a16:creationId xmlns:a16="http://schemas.microsoft.com/office/drawing/2014/main" id="{A03EAF00-FEC0-7A43-9636-FDF3724E4842}"/>
                  </a:ext>
                </a:extLst>
              </p:cNvPr>
              <p:cNvSpPr txBox="1">
                <a:spLocks noRot="1" noChangeAspect="1" noMove="1" noResize="1" noEditPoints="1" noAdjustHandles="1" noChangeArrowheads="1" noChangeShapeType="1" noTextEdit="1"/>
              </p:cNvSpPr>
              <p:nvPr/>
            </p:nvSpPr>
            <p:spPr>
              <a:xfrm>
                <a:off x="6590960" y="3373996"/>
                <a:ext cx="505075" cy="267894"/>
              </a:xfrm>
              <a:prstGeom prst="rect">
                <a:avLst/>
              </a:prstGeom>
              <a:blipFill>
                <a:blip r:embed="rId22"/>
                <a:stretch>
                  <a:fillRect l="-9756" b="-2272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3E8C9BF8-3E49-174D-A556-10A5DBAA947F}"/>
                  </a:ext>
                </a:extLst>
              </p:cNvPr>
              <p:cNvSpPr txBox="1"/>
              <p:nvPr/>
            </p:nvSpPr>
            <p:spPr>
              <a:xfrm>
                <a:off x="5506295" y="3937746"/>
                <a:ext cx="505075"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de-DE" sz="1400"/>
              </a:p>
            </p:txBody>
          </p:sp>
        </mc:Choice>
        <mc:Fallback xmlns="">
          <p:sp>
            <p:nvSpPr>
              <p:cNvPr id="63" name="TextBox 62">
                <a:extLst>
                  <a:ext uri="{FF2B5EF4-FFF2-40B4-BE49-F238E27FC236}">
                    <a16:creationId xmlns:a16="http://schemas.microsoft.com/office/drawing/2014/main" id="{3E8C9BF8-3E49-174D-A556-10A5DBAA947F}"/>
                  </a:ext>
                </a:extLst>
              </p:cNvPr>
              <p:cNvSpPr txBox="1">
                <a:spLocks noRot="1" noChangeAspect="1" noMove="1" noResize="1" noEditPoints="1" noAdjustHandles="1" noChangeArrowheads="1" noChangeShapeType="1" noTextEdit="1"/>
              </p:cNvSpPr>
              <p:nvPr/>
            </p:nvSpPr>
            <p:spPr>
              <a:xfrm>
                <a:off x="5506295" y="3937746"/>
                <a:ext cx="505075" cy="266227"/>
              </a:xfrm>
              <a:prstGeom prst="rect">
                <a:avLst/>
              </a:prstGeom>
              <a:blipFill>
                <a:blip r:embed="rId23"/>
                <a:stretch>
                  <a:fillRect l="-12500" b="-22727"/>
                </a:stretch>
              </a:blipFill>
            </p:spPr>
            <p:txBody>
              <a:bodyPr/>
              <a:lstStyle/>
              <a:p>
                <a:r>
                  <a:rPr lang="de-DE">
                    <a:noFill/>
                  </a:rPr>
                  <a:t> </a:t>
                </a:r>
              </a:p>
            </p:txBody>
          </p:sp>
        </mc:Fallback>
      </mc:AlternateContent>
      <p:cxnSp>
        <p:nvCxnSpPr>
          <p:cNvPr id="64" name="Straight Connector 63">
            <a:extLst>
              <a:ext uri="{FF2B5EF4-FFF2-40B4-BE49-F238E27FC236}">
                <a16:creationId xmlns:a16="http://schemas.microsoft.com/office/drawing/2014/main" id="{9D318227-AD61-0645-AF9B-2B80E2FEB893}"/>
              </a:ext>
            </a:extLst>
          </p:cNvPr>
          <p:cNvCxnSpPr>
            <a:cxnSpLocks/>
            <a:stCxn id="38" idx="0"/>
            <a:endCxn id="57" idx="2"/>
          </p:cNvCxnSpPr>
          <p:nvPr/>
        </p:nvCxnSpPr>
        <p:spPr>
          <a:xfrm flipV="1">
            <a:off x="5433156" y="4350668"/>
            <a:ext cx="33" cy="261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A920397-D515-EE49-A80B-FA7C6203634F}"/>
              </a:ext>
            </a:extLst>
          </p:cNvPr>
          <p:cNvGrpSpPr/>
          <p:nvPr/>
        </p:nvGrpSpPr>
        <p:grpSpPr>
          <a:xfrm>
            <a:off x="7182880" y="4104138"/>
            <a:ext cx="2716367" cy="1593946"/>
            <a:chOff x="10486930" y="4104138"/>
            <a:chExt cx="2716367" cy="1593946"/>
          </a:xfrm>
        </p:grpSpPr>
        <p:sp>
          <p:nvSpPr>
            <p:cNvPr id="66" name="Rectangle 65">
              <a:extLst>
                <a:ext uri="{FF2B5EF4-FFF2-40B4-BE49-F238E27FC236}">
                  <a16:creationId xmlns:a16="http://schemas.microsoft.com/office/drawing/2014/main" id="{4D804233-798D-164A-BB66-36EBF75F14AA}"/>
                </a:ext>
              </a:extLst>
            </p:cNvPr>
            <p:cNvSpPr/>
            <p:nvPr/>
          </p:nvSpPr>
          <p:spPr>
            <a:xfrm>
              <a:off x="12003474" y="43584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916A933C-7C5C-1B48-BD27-4E194E4BB528}"/>
                    </a:ext>
                  </a:extLst>
                </p:cNvPr>
                <p:cNvSpPr txBox="1"/>
                <p:nvPr/>
              </p:nvSpPr>
              <p:spPr>
                <a:xfrm>
                  <a:off x="11971821" y="4104138"/>
                  <a:ext cx="20736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𝐸</m:t>
                            </m:r>
                          </m:sub>
                        </m:sSub>
                      </m:oMath>
                    </m:oMathPara>
                  </a14:m>
                  <a:endParaRPr lang="de-DE" sz="1400"/>
                </a:p>
              </p:txBody>
            </p:sp>
          </mc:Choice>
          <mc:Fallback xmlns="">
            <p:sp>
              <p:nvSpPr>
                <p:cNvPr id="384" name="TextBox 383">
                  <a:extLst>
                    <a:ext uri="{FF2B5EF4-FFF2-40B4-BE49-F238E27FC236}">
                      <a16:creationId xmlns:a16="http://schemas.microsoft.com/office/drawing/2014/main" id="{C5DFA99E-32F9-F846-B276-75A0367A820F}"/>
                    </a:ext>
                  </a:extLst>
                </p:cNvPr>
                <p:cNvSpPr txBox="1">
                  <a:spLocks noRot="1" noChangeAspect="1" noMove="1" noResize="1" noEditPoints="1" noAdjustHandles="1" noChangeArrowheads="1" noChangeShapeType="1" noTextEdit="1"/>
                </p:cNvSpPr>
                <p:nvPr/>
              </p:nvSpPr>
              <p:spPr>
                <a:xfrm>
                  <a:off x="11971821" y="4104138"/>
                  <a:ext cx="207364" cy="215444"/>
                </a:xfrm>
                <a:prstGeom prst="rect">
                  <a:avLst/>
                </a:prstGeom>
                <a:blipFill>
                  <a:blip r:embed="rId24"/>
                  <a:stretch>
                    <a:fillRect l="-29412" b="-33333"/>
                  </a:stretch>
                </a:blipFill>
              </p:spPr>
              <p:txBody>
                <a:bodyPr/>
                <a:lstStyle/>
                <a:p>
                  <a:r>
                    <a:rPr lang="de-DE">
                      <a:noFill/>
                    </a:rPr>
                    <a:t> </a:t>
                  </a:r>
                </a:p>
              </p:txBody>
            </p:sp>
          </mc:Fallback>
        </mc:AlternateContent>
        <p:cxnSp>
          <p:nvCxnSpPr>
            <p:cNvPr id="68" name="Straight Connector 67">
              <a:extLst>
                <a:ext uri="{FF2B5EF4-FFF2-40B4-BE49-F238E27FC236}">
                  <a16:creationId xmlns:a16="http://schemas.microsoft.com/office/drawing/2014/main" id="{52DB47C6-2BD6-0044-A5B7-29F06FAC1163}"/>
                </a:ext>
              </a:extLst>
            </p:cNvPr>
            <p:cNvCxnSpPr>
              <a:cxnSpLocks/>
              <a:stCxn id="53" idx="6"/>
              <a:endCxn id="66" idx="1"/>
            </p:cNvCxnSpPr>
            <p:nvPr/>
          </p:nvCxnSpPr>
          <p:spPr>
            <a:xfrm flipV="1">
              <a:off x="10488127" y="4430440"/>
              <a:ext cx="15153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D14A76F-53F2-0741-8E28-65626B36B6C7}"/>
                </a:ext>
              </a:extLst>
            </p:cNvPr>
            <p:cNvCxnSpPr>
              <a:cxnSpLocks/>
              <a:stCxn id="52" idx="6"/>
              <a:endCxn id="66" idx="2"/>
            </p:cNvCxnSpPr>
            <p:nvPr/>
          </p:nvCxnSpPr>
          <p:spPr>
            <a:xfrm flipV="1">
              <a:off x="10486930" y="4502440"/>
              <a:ext cx="1588544" cy="1195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B55FFBE-4952-BF40-8A1E-0AA754F9C54C}"/>
                </a:ext>
              </a:extLst>
            </p:cNvPr>
            <p:cNvCxnSpPr>
              <a:cxnSpLocks/>
              <a:stCxn id="66" idx="3"/>
              <a:endCxn id="18" idx="2"/>
            </p:cNvCxnSpPr>
            <p:nvPr/>
          </p:nvCxnSpPr>
          <p:spPr>
            <a:xfrm>
              <a:off x="12147474" y="4430440"/>
              <a:ext cx="105582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1550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B3F0-ED5F-4445-8899-39A8E7468F19}"/>
              </a:ext>
            </a:extLst>
          </p:cNvPr>
          <p:cNvSpPr>
            <a:spLocks noGrp="1"/>
          </p:cNvSpPr>
          <p:nvPr>
            <p:ph type="title"/>
          </p:nvPr>
        </p:nvSpPr>
        <p:spPr/>
        <p:txBody>
          <a:bodyPr/>
          <a:lstStyle/>
          <a:p>
            <a:r>
              <a:rPr lang="de-DE"/>
              <a:t>Aktionen über die Zeit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F56638-A2FB-E54F-8B76-E466199794EC}"/>
                  </a:ext>
                </a:extLst>
              </p:cNvPr>
              <p:cNvSpPr>
                <a:spLocks noGrp="1"/>
              </p:cNvSpPr>
              <p:nvPr>
                <p:ph idx="1"/>
              </p:nvPr>
            </p:nvSpPr>
            <p:spPr/>
            <p:txBody>
              <a:bodyPr>
                <a:normAutofit/>
              </a:bodyPr>
              <a:lstStyle/>
              <a:p>
                <a:r>
                  <a:rPr lang="de-DE"/>
                  <a:t>Gegeben eine Menge von Template-Entscheidungsvariablen </a:t>
                </a:r>
                <a14:m>
                  <m:oMath xmlns:m="http://schemas.openxmlformats.org/officeDocument/2006/math">
                    <m:r>
                      <a:rPr lang="de-DE" b="1" i="1">
                        <a:latin typeface="Cambria Math" panose="02040503050406030204" pitchFamily="18" charset="0"/>
                      </a:rPr>
                      <m:t>𝑫</m:t>
                    </m:r>
                    <m:r>
                      <a:rPr lang="de-DE" b="0" i="1" smtClean="0">
                        <a:latin typeface="Cambria Math" panose="02040503050406030204" pitchFamily="18" charset="0"/>
                      </a:rPr>
                      <m:t>=</m:t>
                    </m:r>
                    <m:d>
                      <m:dPr>
                        <m:begChr m:val="{"/>
                        <m:endChr m:val="}"/>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𝐷</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smtClean="0">
                                <a:latin typeface="Cambria Math" panose="02040503050406030204" pitchFamily="18" charset="0"/>
                              </a:rPr>
                            </m:ctrlPr>
                          </m:sSubPr>
                          <m:e>
                            <m:r>
                              <a:rPr lang="de-DE" b="0" i="1" smtClean="0">
                                <a:latin typeface="Cambria Math" panose="02040503050406030204" pitchFamily="18" charset="0"/>
                              </a:rPr>
                              <m:t>𝐷</m:t>
                            </m:r>
                          </m:e>
                          <m:sub>
                            <m:r>
                              <a:rPr lang="de-DE" b="0" i="1" smtClean="0">
                                <a:latin typeface="Cambria Math" panose="02040503050406030204" pitchFamily="18" charset="0"/>
                              </a:rPr>
                              <m:t>𝑛</m:t>
                            </m:r>
                          </m:sub>
                        </m:sSub>
                      </m:e>
                    </m:d>
                  </m:oMath>
                </a14:m>
                <a:endParaRPr lang="de-DE"/>
              </a:p>
              <a:p>
                <a:r>
                  <a:rPr lang="de-DE"/>
                  <a:t>Temporale Sequenz von Entscheidungen</a:t>
                </a:r>
                <a:br>
                  <a:rPr lang="de-DE"/>
                </a:br>
                <a:r>
                  <a:rPr lang="de-DE"/>
                  <a:t>= </a:t>
                </a:r>
                <a:r>
                  <a:rPr lang="de-DE">
                    <a:solidFill>
                      <a:schemeClr val="accent1"/>
                    </a:solidFill>
                  </a:rPr>
                  <a:t>sequentielle (temporale) Aktionszuweisung</a:t>
                </a:r>
              </a:p>
              <a:p>
                <a:pPr lvl="1"/>
                <a:r>
                  <a:rPr lang="de-DE"/>
                  <a:t>Zusammengesetztes Event für Sequenz von Zeitschritten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b="0" i="1" smtClean="0">
                        <a:latin typeface="Cambria Math" panose="02040503050406030204" pitchFamily="18" charset="0"/>
                      </a:rPr>
                      <m:t> </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2</m:t>
                        </m:r>
                      </m:sub>
                    </m:sSub>
                    <m:r>
                      <a:rPr lang="de-DE" i="1">
                        <a:latin typeface="Cambria Math" panose="02040503050406030204" pitchFamily="18" charset="0"/>
                      </a:rPr>
                      <m:t> </m:t>
                    </m:r>
                  </m:oMath>
                </a14:m>
                <a:endParaRPr lang="de-DE"/>
              </a:p>
              <a:p>
                <a:pPr lvl="1"/>
                <a:r>
                  <a:rPr lang="de-DE"/>
                  <a:t>I.e., </a:t>
                </a:r>
              </a:p>
              <a:p>
                <a:pPr marL="457200" lvl="1" indent="0">
                  <a:buNone/>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1" i="1" smtClean="0">
                              <a:latin typeface="Cambria Math" panose="02040503050406030204" pitchFamily="18" charset="0"/>
                            </a:rPr>
                            <m:t>𝒅</m:t>
                          </m:r>
                        </m:e>
                        <m:sup>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b="0" i="1" smtClean="0">
                                  <a:latin typeface="Cambria Math" panose="02040503050406030204" pitchFamily="18" charset="0"/>
                                </a:rPr>
                                <m:t> </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2</m:t>
                                  </m:r>
                                </m:sub>
                              </m:sSub>
                            </m:e>
                          </m:d>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sSup>
                            <m:sSupPr>
                              <m:ctrlPr>
                                <a:rPr lang="de-DE" i="1" smtClean="0">
                                  <a:latin typeface="Cambria Math" panose="02040503050406030204" pitchFamily="18" charset="0"/>
                                </a:rPr>
                              </m:ctrlPr>
                            </m:sSupPr>
                            <m:e>
                              <m:r>
                                <a:rPr lang="de-DE" b="1" i="1" smtClean="0">
                                  <a:latin typeface="Cambria Math" panose="02040503050406030204" pitchFamily="18" charset="0"/>
                                </a:rPr>
                                <m:t>𝒅</m:t>
                              </m:r>
                            </m:e>
                            <m:sup>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1</m:t>
                                      </m:r>
                                    </m:sub>
                                  </m:sSub>
                                </m:e>
                              </m:d>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b="0" i="1" smtClean="0">
                                      <a:latin typeface="Cambria Math" panose="02040503050406030204" pitchFamily="18" charset="0"/>
                                    </a:rPr>
                                    <m:t>+1</m:t>
                                  </m:r>
                                </m:e>
                              </m:d>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2</m:t>
                                      </m:r>
                                    </m:sub>
                                  </m:sSub>
                                  <m:r>
                                    <a:rPr lang="de-DE" b="0" i="1" smtClean="0">
                                      <a:latin typeface="Cambria Math" panose="02040503050406030204" pitchFamily="18" charset="0"/>
                                    </a:rPr>
                                    <m:t>−1</m:t>
                                  </m:r>
                                </m:e>
                              </m:d>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2</m:t>
                                      </m:r>
                                    </m:sub>
                                  </m:sSub>
                                </m:e>
                              </m:d>
                            </m:sup>
                          </m:sSup>
                        </m:e>
                      </m:d>
                    </m:oMath>
                  </m:oMathPara>
                </a14:m>
                <a:endParaRPr lang="de-DE"/>
              </a:p>
              <a:p>
                <a:pPr lvl="2"/>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b="0" i="1" smtClean="0">
                                <a:latin typeface="Cambria Math" panose="02040503050406030204" pitchFamily="18" charset="0"/>
                              </a:rPr>
                              <m:t>𝑡</m:t>
                            </m:r>
                          </m:e>
                        </m:d>
                      </m:sup>
                    </m:sSup>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𝐷</m:t>
                            </m:r>
                          </m:e>
                          <m:sub>
                            <m:r>
                              <a:rPr lang="de-DE" b="0" i="1" smtClean="0">
                                <a:latin typeface="Cambria Math" panose="02040503050406030204" pitchFamily="18" charset="0"/>
                              </a:rPr>
                              <m:t>1</m:t>
                            </m:r>
                          </m:sub>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𝑑</m:t>
                            </m:r>
                          </m:e>
                          <m:sub>
                            <m:r>
                              <a:rPr lang="de-DE" b="0" i="1" smtClean="0">
                                <a:latin typeface="Cambria Math" panose="02040503050406030204" pitchFamily="18" charset="0"/>
                              </a:rPr>
                              <m:t>1</m:t>
                            </m:r>
                          </m:sub>
                        </m:sSub>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𝐷</m:t>
                            </m:r>
                          </m:e>
                          <m:sub>
                            <m:r>
                              <a:rPr lang="de-DE" b="0" i="1" smtClean="0">
                                <a:latin typeface="Cambria Math" panose="02040503050406030204" pitchFamily="18" charset="0"/>
                              </a:rPr>
                              <m:t>𝑛</m:t>
                            </m:r>
                          </m:sub>
                          <m:sup>
                            <m:d>
                              <m:dPr>
                                <m:ctrlPr>
                                  <a:rPr lang="de-DE" i="1">
                                    <a:latin typeface="Cambria Math" panose="02040503050406030204" pitchFamily="18" charset="0"/>
                                  </a:rPr>
                                </m:ctrlPr>
                              </m:dPr>
                              <m:e>
                                <m:r>
                                  <a:rPr lang="de-DE" b="0" i="1" smtClean="0">
                                    <a:latin typeface="Cambria Math" panose="02040503050406030204" pitchFamily="18" charset="0"/>
                                  </a:rPr>
                                  <m:t>𝑡</m:t>
                                </m:r>
                              </m:e>
                            </m:d>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𝑑</m:t>
                            </m:r>
                          </m:e>
                          <m:sub>
                            <m:r>
                              <a:rPr lang="de-DE" b="0" i="1" smtClean="0">
                                <a:latin typeface="Cambria Math" panose="02040503050406030204" pitchFamily="18" charset="0"/>
                              </a:rPr>
                              <m:t>𝑛</m:t>
                            </m:r>
                          </m:sub>
                        </m:sSub>
                      </m:e>
                    </m:d>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𝑡</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𝑡</m:t>
                            </m:r>
                          </m:e>
                          <m:sub>
                            <m:r>
                              <a:rPr lang="de-DE" b="0" i="1" smtClean="0">
                                <a:latin typeface="Cambria Math" panose="02040503050406030204" pitchFamily="18" charset="0"/>
                                <a:ea typeface="Cambria Math" panose="02040503050406030204" pitchFamily="18" charset="0"/>
                              </a:rPr>
                              <m:t>2</m:t>
                            </m:r>
                          </m:sub>
                        </m:sSub>
                      </m:e>
                    </m:d>
                  </m:oMath>
                </a14:m>
                <a:endParaRPr lang="de-DE"/>
              </a:p>
              <a:p>
                <a:r>
                  <a:rPr lang="de-DE"/>
                  <a:t>Entscheidungsfindung über die Zeit beinhaltet für gewöhnlich die </a:t>
                </a:r>
                <a:r>
                  <a:rPr lang="de-DE" i="1"/>
                  <a:t>beste</a:t>
                </a:r>
                <a:r>
                  <a:rPr lang="de-DE"/>
                  <a:t> Sequenz zu berechnen, beginnend beim aktuellen Zeitschritt </a:t>
                </a:r>
                <a14:m>
                  <m:oMath xmlns:m="http://schemas.openxmlformats.org/officeDocument/2006/math">
                    <m:r>
                      <a:rPr lang="de-DE" b="0" i="1" smtClean="0">
                        <a:latin typeface="Cambria Math" panose="02040503050406030204" pitchFamily="18" charset="0"/>
                      </a:rPr>
                      <m:t>𝑡</m:t>
                    </m:r>
                  </m:oMath>
                </a14:m>
                <a:r>
                  <a:rPr lang="de-DE"/>
                  <a:t> für die nächsten </a:t>
                </a:r>
                <a14:m>
                  <m:oMath xmlns:m="http://schemas.openxmlformats.org/officeDocument/2006/math">
                    <m:r>
                      <a:rPr lang="de-DE" b="0" i="1" smtClean="0">
                        <a:latin typeface="Cambria Math" panose="02040503050406030204" pitchFamily="18" charset="0"/>
                        <a:ea typeface="Cambria Math" panose="02040503050406030204" pitchFamily="18" charset="0"/>
                      </a:rPr>
                      <m:t>𝑘</m:t>
                    </m:r>
                  </m:oMath>
                </a14:m>
                <a:r>
                  <a:rPr lang="de-DE"/>
                  <a:t> Schritte</a:t>
                </a:r>
              </a:p>
              <a:p>
                <a:pPr lvl="1"/>
                <a:r>
                  <a:rPr lang="de-DE"/>
                  <a:t>I.e., die beste sequentielle Aktionszuweisung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oMath>
                </a14:m>
                <a:endParaRPr lang="de-DE"/>
              </a:p>
              <a:p>
                <a:pPr lvl="1"/>
                <a:endParaRPr lang="de-DE"/>
              </a:p>
              <a:p>
                <a:endParaRPr lang="de-DE"/>
              </a:p>
              <a:p>
                <a:endParaRPr lang="de-DE"/>
              </a:p>
            </p:txBody>
          </p:sp>
        </mc:Choice>
        <mc:Fallback xmlns="">
          <p:sp>
            <p:nvSpPr>
              <p:cNvPr id="3" name="Content Placeholder 2">
                <a:extLst>
                  <a:ext uri="{FF2B5EF4-FFF2-40B4-BE49-F238E27FC236}">
                    <a16:creationId xmlns:a16="http://schemas.microsoft.com/office/drawing/2014/main" id="{20F56638-A2FB-E54F-8B76-E466199794EC}"/>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7890EBB3-D9BC-334B-9CA7-0936BCB84DBD}"/>
              </a:ext>
            </a:extLst>
          </p:cNvPr>
          <p:cNvSpPr>
            <a:spLocks noGrp="1"/>
          </p:cNvSpPr>
          <p:nvPr>
            <p:ph type="sldNum" sz="quarter" idx="4"/>
          </p:nvPr>
        </p:nvSpPr>
        <p:spPr/>
        <p:txBody>
          <a:bodyPr/>
          <a:lstStyle/>
          <a:p>
            <a:fld id="{67C9959E-8E6B-B04C-9955-EA096F41CA7A}" type="slidenum">
              <a:rPr lang="de-DE" smtClean="0"/>
              <a:t>78</a:t>
            </a:fld>
            <a:endParaRPr lang="de-DE"/>
          </a:p>
        </p:txBody>
      </p:sp>
      <p:sp>
        <p:nvSpPr>
          <p:cNvPr id="7" name="TextBox 6">
            <a:extLst>
              <a:ext uri="{FF2B5EF4-FFF2-40B4-BE49-F238E27FC236}">
                <a16:creationId xmlns:a16="http://schemas.microsoft.com/office/drawing/2014/main" id="{9C0E45E0-45AE-CB45-9383-93D871F3F13F}"/>
              </a:ext>
            </a:extLst>
          </p:cNvPr>
          <p:cNvSpPr txBox="1"/>
          <p:nvPr/>
        </p:nvSpPr>
        <p:spPr>
          <a:xfrm>
            <a:off x="8785224" y="2143239"/>
            <a:ext cx="2856488" cy="1477328"/>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a:t>Bisher haben wir Nutzen verwendet, um „das beste“ zu bestimmen. Wie können wir die im temporalen Kontext verwenden?</a:t>
            </a:r>
          </a:p>
        </p:txBody>
      </p:sp>
      <p:sp>
        <p:nvSpPr>
          <p:cNvPr id="5" name="Date Placeholder 4">
            <a:extLst>
              <a:ext uri="{FF2B5EF4-FFF2-40B4-BE49-F238E27FC236}">
                <a16:creationId xmlns:a16="http://schemas.microsoft.com/office/drawing/2014/main" id="{A1490DC3-9F2B-5A49-9292-9848D3FF2E6C}"/>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032FB478-78BC-4542-97B0-4E145A30EA8F}"/>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1007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210A-70AD-3046-B4D7-6B7F2860532C}"/>
              </a:ext>
            </a:extLst>
          </p:cNvPr>
          <p:cNvSpPr>
            <a:spLocks noGrp="1"/>
          </p:cNvSpPr>
          <p:nvPr>
            <p:ph type="title"/>
          </p:nvPr>
        </p:nvSpPr>
        <p:spPr/>
        <p:txBody>
          <a:bodyPr/>
          <a:lstStyle/>
          <a:p>
            <a:r>
              <a:rPr lang="de-DE"/>
              <a:t>Nutzen über die Zeit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55ACF5-3BBC-1D45-9438-27EE3DD96EE4}"/>
                  </a:ext>
                </a:extLst>
              </p:cNvPr>
              <p:cNvSpPr>
                <a:spLocks noGrp="1"/>
              </p:cNvSpPr>
              <p:nvPr>
                <p:ph idx="1"/>
              </p:nvPr>
            </p:nvSpPr>
            <p:spPr/>
            <p:txBody>
              <a:bodyPr>
                <a:normAutofit/>
              </a:bodyPr>
              <a:lstStyle/>
              <a:p>
                <a:r>
                  <a:rPr lang="de-DE"/>
                  <a:t>Über sequentielle Aktionszuweisungen iterieren und die mit dem maximalen erwarteten Nutzen wählen</a:t>
                </a:r>
              </a:p>
              <a:p>
                <a:pPr lvl="1"/>
                <a:r>
                  <a:rPr lang="de-DE"/>
                  <a:t>Jede Zeitscheibe hat einen Nutzen (oder </a:t>
                </a:r>
                <a:r>
                  <a:rPr lang="de-DE" err="1"/>
                  <a:t>Reward</a:t>
                </a:r>
                <a:r>
                  <a:rPr lang="de-DE"/>
                  <a:t>)</a:t>
                </a:r>
              </a:p>
              <a:p>
                <a:pPr marL="1252538" lvl="2" indent="-338138">
                  <a:buFont typeface="Zapf Dingbats"/>
                  <a:buChar char="➝"/>
                </a:pPr>
                <a:r>
                  <a:rPr lang="de-DE"/>
                  <a:t>Automatisch Mehrfachattribute in der Nutzentheorie bei Betrachtung als ausgerolltes Modell</a:t>
                </a:r>
              </a:p>
              <a:p>
                <a:pPr lvl="2"/>
                <a:r>
                  <a:rPr lang="de-DE"/>
                  <a:t>Nutzen pro Zeitscheibe in einen erwarteten Nutzen der gesamten Sequenz zusammenfassen</a:t>
                </a:r>
              </a:p>
              <a:p>
                <a:pPr lvl="1"/>
                <a:r>
                  <a:rPr lang="de-DE"/>
                  <a:t>Annahme: Präferenz einer Sequenz über eine andere Sequenz hängt nicht von der Zeit ab </a:t>
                </a:r>
                <a:br>
                  <a:rPr lang="de-DE"/>
                </a:br>
                <a:r>
                  <a:rPr lang="de-DE"/>
                  <a:t>➝ </a:t>
                </a:r>
                <a:r>
                  <a:rPr lang="de-DE">
                    <a:solidFill>
                      <a:schemeClr val="accent1"/>
                    </a:solidFill>
                  </a:rPr>
                  <a:t>Präferenzen sind stationär</a:t>
                </a:r>
              </a:p>
              <a:p>
                <a:pPr lvl="2"/>
                <a:r>
                  <a:rPr lang="de-DE"/>
                  <a:t>Formal: Wenn zwei Zustandssequenzen </a:t>
                </a:r>
                <a14:m>
                  <m:oMath xmlns:m="http://schemas.openxmlformats.org/officeDocument/2006/math">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b="0" i="1" smtClean="0">
                            <a:latin typeface="Cambria Math" panose="02040503050406030204" pitchFamily="18" charset="0"/>
                          </a:rPr>
                          <m:t>,…</m:t>
                        </m:r>
                      </m:e>
                    </m:d>
                  </m:oMath>
                </a14:m>
                <a:r>
                  <a:rPr lang="de-DE"/>
                  <a:t> und </a:t>
                </a:r>
                <a14:m>
                  <m:oMath xmlns:m="http://schemas.openxmlformats.org/officeDocument/2006/math">
                    <m:d>
                      <m:dPr>
                        <m:ctrlPr>
                          <a:rPr lang="de-DE" i="1">
                            <a:latin typeface="Cambria Math" panose="02040503050406030204" pitchFamily="18" charset="0"/>
                          </a:rPr>
                        </m:ctrlPr>
                      </m:dPr>
                      <m:e>
                        <m:sSub>
                          <m:sSubPr>
                            <m:ctrlPr>
                              <a:rPr lang="de-DE" i="1" smtClean="0">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2</m:t>
                            </m:r>
                          </m:sub>
                        </m:sSub>
                        <m:r>
                          <a:rPr lang="de-DE" b="0" i="1" smtClean="0">
                            <a:latin typeface="Cambria Math" panose="02040503050406030204" pitchFamily="18" charset="0"/>
                          </a:rPr>
                          <m:t>,…</m:t>
                        </m:r>
                      </m:e>
                    </m:d>
                  </m:oMath>
                </a14:m>
                <a:r>
                  <a:rPr lang="de-DE"/>
                  <a:t> den gleichen Startzustand haben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𝒔</m:t>
                        </m:r>
                      </m:e>
                      <m:sub>
                        <m:r>
                          <a:rPr lang="de-DE" i="1">
                            <a:latin typeface="Cambria Math" panose="02040503050406030204" pitchFamily="18" charset="0"/>
                          </a:rPr>
                          <m:t>0</m:t>
                        </m:r>
                      </m:sub>
                    </m:sSub>
                  </m:oMath>
                </a14:m>
                <a:r>
                  <a:rPr lang="de-DE"/>
                  <a:t>), dann sollten die zwei Sequenzen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oMath>
                </a14:m>
                <a:r>
                  <a:rPr lang="de-DE"/>
                  <a:t> und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2</m:t>
                            </m:r>
                          </m:sub>
                        </m:sSub>
                        <m:r>
                          <a:rPr lang="de-DE" i="1">
                            <a:latin typeface="Cambria Math" panose="02040503050406030204" pitchFamily="18" charset="0"/>
                          </a:rPr>
                          <m:t>,…</m:t>
                        </m:r>
                      </m:e>
                    </m:d>
                  </m:oMath>
                </a14:m>
                <a:r>
                  <a:rPr lang="de-DE"/>
                  <a:t> die gleiche Ordnung haben bezogen auf die Präferenz wie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oMath>
                </a14:m>
                <a:r>
                  <a:rPr lang="de-DE"/>
                  <a:t> und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𝒔</m:t>
                            </m:r>
                          </m:e>
                          <m:sub>
                            <m:r>
                              <a:rPr lang="de-DE" i="1">
                                <a:latin typeface="Cambria Math" panose="02040503050406030204" pitchFamily="18" charset="0"/>
                              </a:rPr>
                              <m:t>2</m:t>
                            </m:r>
                          </m:sub>
                        </m:sSub>
                        <m:r>
                          <a:rPr lang="de-DE" i="1">
                            <a:latin typeface="Cambria Math" panose="02040503050406030204" pitchFamily="18" charset="0"/>
                          </a:rPr>
                          <m:t>,…</m:t>
                        </m:r>
                      </m:e>
                    </m:d>
                  </m:oMath>
                </a14:m>
                <a:endParaRPr lang="de-DE"/>
              </a:p>
              <a:p>
                <a:pPr marL="803275" lvl="1" indent="-346075">
                  <a:buFont typeface="Zapf Dingbats"/>
                  <a:buChar char="➝"/>
                </a:pPr>
                <a:r>
                  <a:rPr lang="de-DE"/>
                  <a:t>Präferenzunabhängigkeit zwischen Zeitscheiben</a:t>
                </a:r>
              </a:p>
              <a:p>
                <a:pPr marL="803275" lvl="1" indent="-346075">
                  <a:buFont typeface="Zapf Dingbats"/>
                  <a:buChar char="➝"/>
                </a:pPr>
                <a:r>
                  <a:rPr lang="de-DE"/>
                  <a:t>Additive Kombinationsfunktion, um Nutzen pro Zeitscheibe zusammenzufassen</a:t>
                </a:r>
              </a:p>
              <a:p>
                <a:pPr lvl="1"/>
                <a:endParaRPr lang="de-DE"/>
              </a:p>
            </p:txBody>
          </p:sp>
        </mc:Choice>
        <mc:Fallback xmlns="">
          <p:sp>
            <p:nvSpPr>
              <p:cNvPr id="3" name="Content Placeholder 2">
                <a:extLst>
                  <a:ext uri="{FF2B5EF4-FFF2-40B4-BE49-F238E27FC236}">
                    <a16:creationId xmlns:a16="http://schemas.microsoft.com/office/drawing/2014/main" id="{6755ACF5-3BBC-1D45-9438-27EE3DD96EE4}"/>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7801098A-AFD8-2045-97D4-7900F5BF0B98}"/>
              </a:ext>
            </a:extLst>
          </p:cNvPr>
          <p:cNvSpPr>
            <a:spLocks noGrp="1"/>
          </p:cNvSpPr>
          <p:nvPr>
            <p:ph type="sldNum" sz="quarter" idx="4"/>
          </p:nvPr>
        </p:nvSpPr>
        <p:spPr/>
        <p:txBody>
          <a:bodyPr/>
          <a:lstStyle/>
          <a:p>
            <a:fld id="{67C9959E-8E6B-B04C-9955-EA096F41CA7A}" type="slidenum">
              <a:rPr lang="de-DE" smtClean="0"/>
              <a:t>79</a:t>
            </a:fld>
            <a:endParaRPr lang="de-DE"/>
          </a:p>
        </p:txBody>
      </p:sp>
      <p:sp>
        <p:nvSpPr>
          <p:cNvPr id="5" name="Date Placeholder 4">
            <a:extLst>
              <a:ext uri="{FF2B5EF4-FFF2-40B4-BE49-F238E27FC236}">
                <a16:creationId xmlns:a16="http://schemas.microsoft.com/office/drawing/2014/main" id="{F4A94C2E-C1C8-3E4F-BA74-44D46989D570}"/>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223B0F64-7A71-1747-AF17-6AD279C94202}"/>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390540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C8FF3-CCA9-3844-BC76-189C70DBAF4A}"/>
              </a:ext>
            </a:extLst>
          </p:cNvPr>
          <p:cNvSpPr>
            <a:spLocks noGrp="1"/>
          </p:cNvSpPr>
          <p:nvPr>
            <p:ph type="title"/>
          </p:nvPr>
        </p:nvSpPr>
        <p:spPr/>
        <p:txBody>
          <a:bodyPr/>
          <a:lstStyle/>
          <a:p>
            <a:r>
              <a:rPr lang="de-DE" dirty="0"/>
              <a:t>Literaturhinweise</a:t>
            </a:r>
          </a:p>
        </p:txBody>
      </p:sp>
      <p:sp>
        <p:nvSpPr>
          <p:cNvPr id="3" name="Content Placeholder 2">
            <a:extLst>
              <a:ext uri="{FF2B5EF4-FFF2-40B4-BE49-F238E27FC236}">
                <a16:creationId xmlns:a16="http://schemas.microsoft.com/office/drawing/2014/main" id="{8A07D471-0A2E-B14A-BF94-A9EBC8C213F4}"/>
              </a:ext>
            </a:extLst>
          </p:cNvPr>
          <p:cNvSpPr>
            <a:spLocks noGrp="1"/>
          </p:cNvSpPr>
          <p:nvPr>
            <p:ph idx="1"/>
          </p:nvPr>
        </p:nvSpPr>
        <p:spPr>
          <a:xfrm>
            <a:off x="359999" y="1665066"/>
            <a:ext cx="9173299" cy="4240848"/>
          </a:xfrm>
        </p:spPr>
        <p:txBody>
          <a:bodyPr/>
          <a:lstStyle/>
          <a:p>
            <a:pPr marL="0" indent="0">
              <a:buNone/>
            </a:pPr>
            <a:r>
              <a:rPr lang="de-DE" dirty="0"/>
              <a:t>Inhalte dieses Themenblocks werden in den folgenden </a:t>
            </a:r>
            <a:br>
              <a:rPr lang="de-DE" dirty="0"/>
            </a:br>
            <a:r>
              <a:rPr lang="de-DE" dirty="0"/>
              <a:t>Kapiteln der Vorlesungsbücher behandelt</a:t>
            </a:r>
          </a:p>
          <a:p>
            <a:r>
              <a:rPr lang="de-DE" dirty="0"/>
              <a:t>AIMA(de)</a:t>
            </a:r>
          </a:p>
          <a:p>
            <a:pPr lvl="1"/>
            <a:r>
              <a:rPr lang="de-DE" dirty="0"/>
              <a:t>Kap. 16: Einfache Entscheidungen</a:t>
            </a:r>
          </a:p>
          <a:p>
            <a:pPr lvl="1"/>
            <a:r>
              <a:rPr lang="de-DE" dirty="0"/>
              <a:t>Kap. 17.1: Sequentielle Entscheidungsprobleme</a:t>
            </a:r>
          </a:p>
          <a:p>
            <a:pPr lvl="2"/>
            <a:r>
              <a:rPr lang="de-DE" dirty="0"/>
              <a:t>Besonders. 17.1.1</a:t>
            </a:r>
          </a:p>
          <a:p>
            <a:r>
              <a:rPr lang="de-DE" dirty="0"/>
              <a:t>PGM</a:t>
            </a:r>
          </a:p>
          <a:p>
            <a:pPr lvl="1"/>
            <a:r>
              <a:rPr lang="de-DE" dirty="0"/>
              <a:t>Kap. 22: Nutzen und Entscheidungen</a:t>
            </a:r>
          </a:p>
          <a:p>
            <a:pPr lvl="1"/>
            <a:r>
              <a:rPr lang="de-DE" dirty="0"/>
              <a:t>Kap. 23: Strukturierte Entscheidungsprobleme</a:t>
            </a:r>
          </a:p>
          <a:p>
            <a:pPr lvl="2"/>
            <a:r>
              <a:rPr lang="de-DE" dirty="0"/>
              <a:t>Besonders: 23.2, 23.4, 23.7</a:t>
            </a:r>
          </a:p>
        </p:txBody>
      </p:sp>
      <p:sp>
        <p:nvSpPr>
          <p:cNvPr id="4" name="Date Placeholder 3">
            <a:extLst>
              <a:ext uri="{FF2B5EF4-FFF2-40B4-BE49-F238E27FC236}">
                <a16:creationId xmlns:a16="http://schemas.microsoft.com/office/drawing/2014/main" id="{5595E699-E129-6545-AF1A-549900B9D481}"/>
              </a:ext>
            </a:extLst>
          </p:cNvPr>
          <p:cNvSpPr>
            <a:spLocks noGrp="1"/>
          </p:cNvSpPr>
          <p:nvPr>
            <p:ph type="dt" sz="half" idx="2"/>
          </p:nvPr>
        </p:nvSpPr>
        <p:spPr/>
        <p:txBody>
          <a:bodyPr/>
          <a:lstStyle/>
          <a:p>
            <a:r>
              <a:rPr lang="en-GB" dirty="0"/>
              <a:t>Entscheidungstheorie</a:t>
            </a:r>
            <a:endParaRPr lang="de-DE" dirty="0"/>
          </a:p>
        </p:txBody>
      </p:sp>
      <p:sp>
        <p:nvSpPr>
          <p:cNvPr id="5" name="Footer Placeholder 4">
            <a:extLst>
              <a:ext uri="{FF2B5EF4-FFF2-40B4-BE49-F238E27FC236}">
                <a16:creationId xmlns:a16="http://schemas.microsoft.com/office/drawing/2014/main" id="{F7D5BDFC-9EB3-FF49-AB9F-1DCAD340BE31}"/>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F0228A65-D850-9E46-9E4D-77275185A8B6}"/>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a:t>
            </a:fld>
            <a:r>
              <a:rPr lang="de-DE" dirty="0"/>
              <a:t> </a:t>
            </a:r>
            <a:endParaRPr lang="de-DE" sz="1400" dirty="0"/>
          </a:p>
        </p:txBody>
      </p:sp>
      <p:pic>
        <p:nvPicPr>
          <p:cNvPr id="7" name="Bild 3" descr="ShowCover.asp.jpeg">
            <a:extLst>
              <a:ext uri="{FF2B5EF4-FFF2-40B4-BE49-F238E27FC236}">
                <a16:creationId xmlns:a16="http://schemas.microsoft.com/office/drawing/2014/main" id="{A6A45E2A-48FC-E341-A41C-B30D3ADF9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084" y="2158500"/>
            <a:ext cx="1666667"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 descr="page1image66537296">
            <a:extLst>
              <a:ext uri="{FF2B5EF4-FFF2-40B4-BE49-F238E27FC236}">
                <a16:creationId xmlns:a16="http://schemas.microsoft.com/office/drawing/2014/main" id="{9CCBDB45-E1E3-0F42-90BC-6B33670CB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282" y="1480197"/>
            <a:ext cx="1925945"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18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4191-D2AF-0549-922A-D06BD9898A4D}"/>
              </a:ext>
            </a:extLst>
          </p:cNvPr>
          <p:cNvSpPr>
            <a:spLocks noGrp="1"/>
          </p:cNvSpPr>
          <p:nvPr>
            <p:ph type="title"/>
          </p:nvPr>
        </p:nvSpPr>
        <p:spPr/>
        <p:txBody>
          <a:bodyPr>
            <a:normAutofit/>
          </a:bodyPr>
          <a:lstStyle/>
          <a:p>
            <a:r>
              <a:rPr lang="de-DE"/>
              <a:t>Temporale Kombinationsfunktion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6F866D-ADDF-834B-BAB6-F4FE3CB96F1F}"/>
                  </a:ext>
                </a:extLst>
              </p:cNvPr>
              <p:cNvSpPr>
                <a:spLocks noGrp="1"/>
              </p:cNvSpPr>
              <p:nvPr>
                <p:ph idx="1"/>
              </p:nvPr>
            </p:nvSpPr>
            <p:spPr/>
            <p:txBody>
              <a:bodyPr>
                <a:normAutofit/>
              </a:bodyPr>
              <a:lstStyle/>
              <a:p>
                <a:r>
                  <a:rPr lang="de-DE">
                    <a:solidFill>
                      <a:schemeClr val="accent1"/>
                    </a:solidFill>
                  </a:rPr>
                  <a:t>Rein additiv</a:t>
                </a:r>
              </a:p>
              <a:p>
                <a:pPr lvl="1"/>
                <a:r>
                  <a:rPr lang="de-DE"/>
                  <a:t>Summe über individuellen Nutzen</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e>
                      </m:d>
                      <m:r>
                        <a:rPr lang="de-DE" b="0" i="1" smtClean="0">
                          <a:latin typeface="Cambria Math" panose="02040503050406030204" pitchFamily="18" charset="0"/>
                        </a:rPr>
                        <m:t>+</m:t>
                      </m:r>
                      <m:r>
                        <a:rPr lang="de-DE" i="1">
                          <a:latin typeface="Cambria Math" panose="02040503050406030204" pitchFamily="18" charset="0"/>
                        </a:rPr>
                        <m:t>…</m:t>
                      </m:r>
                    </m:oMath>
                  </m:oMathPara>
                </a14:m>
                <a:endParaRPr lang="de-DE"/>
              </a:p>
              <a:p>
                <a:r>
                  <a:rPr lang="de-DE">
                    <a:solidFill>
                      <a:schemeClr val="accent1"/>
                    </a:solidFill>
                  </a:rPr>
                  <a:t>Vermindert additiv (</a:t>
                </a:r>
                <a:r>
                  <a:rPr lang="de-DE" i="1" err="1">
                    <a:solidFill>
                      <a:schemeClr val="accent1"/>
                    </a:solidFill>
                  </a:rPr>
                  <a:t>discounted</a:t>
                </a:r>
                <a:r>
                  <a:rPr lang="de-DE">
                    <a:solidFill>
                      <a:schemeClr val="accent1"/>
                    </a:solidFill>
                  </a:rPr>
                  <a:t>)</a:t>
                </a:r>
              </a:p>
              <a:p>
                <a:pPr lvl="1"/>
                <a:r>
                  <a:rPr lang="de-DE"/>
                  <a:t>Verallgemeinerung der rein additiven temporalen Kombinationsfunktion</a:t>
                </a:r>
              </a:p>
              <a:p>
                <a:pPr lvl="1"/>
                <a:r>
                  <a:rPr lang="de-DE"/>
                  <a:t>Mittels Verminderungsfaktor (</a:t>
                </a:r>
                <a:r>
                  <a:rPr lang="de-DE" i="1" err="1"/>
                  <a:t>discount</a:t>
                </a:r>
                <a:r>
                  <a:rPr lang="de-DE" i="1"/>
                  <a:t> </a:t>
                </a:r>
                <a:r>
                  <a:rPr lang="de-DE" i="1" err="1"/>
                  <a:t>factor</a:t>
                </a:r>
                <a:r>
                  <a:rPr lang="de-DE"/>
                  <a:t>) </a:t>
                </a:r>
                <a14:m>
                  <m:oMath xmlns:m="http://schemas.openxmlformats.org/officeDocument/2006/math">
                    <m:r>
                      <a:rPr lang="de-DE" i="1" smtClean="0">
                        <a:latin typeface="Cambria Math" panose="02040503050406030204" pitchFamily="18" charset="0"/>
                        <a:ea typeface="Cambria Math" panose="02040503050406030204" pitchFamily="18" charset="0"/>
                      </a:rPr>
                      <m:t>𝛾</m:t>
                    </m:r>
                    <m:r>
                      <a:rPr lang="de-DE" i="1" smtClean="0">
                        <a:latin typeface="Cambria Math" panose="02040503050406030204" pitchFamily="18" charset="0"/>
                        <a:ea typeface="Cambria Math" panose="02040503050406030204" pitchFamily="18" charset="0"/>
                      </a:rPr>
                      <m:t>∈</m:t>
                    </m:r>
                    <m:d>
                      <m:dPr>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0,1</m:t>
                        </m:r>
                      </m:e>
                    </m:d>
                  </m:oMath>
                </a14:m>
                <a:endParaRPr lang="de-DE"/>
              </a:p>
              <a:p>
                <a:pPr lvl="2"/>
                <a:r>
                  <a:rPr lang="de-DE"/>
                  <a:t>Nutzen jetzt wichtiger als der in </a:t>
                </a:r>
                <a14:m>
                  <m:oMath xmlns:m="http://schemas.openxmlformats.org/officeDocument/2006/math">
                    <m:r>
                      <a:rPr lang="de-DE" b="0" i="1" smtClean="0">
                        <a:latin typeface="Cambria Math" panose="02040503050406030204" pitchFamily="18" charset="0"/>
                      </a:rPr>
                      <m:t>𝑘</m:t>
                    </m:r>
                  </m:oMath>
                </a14:m>
                <a:r>
                  <a:rPr lang="de-DE"/>
                  <a:t> Schritten</a:t>
                </a:r>
              </a:p>
              <a:p>
                <a:pPr lvl="2"/>
                <a:r>
                  <a:rPr lang="de-DE"/>
                  <a:t>Wenn </a:t>
                </a:r>
                <a14:m>
                  <m:oMath xmlns:m="http://schemas.openxmlformats.org/officeDocument/2006/math">
                    <m:r>
                      <a:rPr lang="de-DE"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r>
                  <a:rPr lang="de-DE"/>
                  <a:t>: additiv</a:t>
                </a:r>
              </a:p>
              <a:p>
                <a:pPr lvl="1"/>
                <a:r>
                  <a:rPr lang="de-DE"/>
                  <a:t>Nutzen einer Sequenz = Summe über verminderten individuellen Nutzen</a:t>
                </a:r>
              </a:p>
              <a:p>
                <a:pPr marL="7938"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r>
                            <a:rPr lang="de-DE" i="1">
                              <a:latin typeface="Cambria Math" panose="02040503050406030204" pitchFamily="18" charset="0"/>
                            </a:rPr>
                            <m:t>,…</m:t>
                          </m:r>
                        </m:e>
                      </m:d>
                      <m:r>
                        <a:rPr lang="de-DE" i="1">
                          <a:latin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de-DE"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0</m:t>
                          </m:r>
                        </m:sup>
                      </m:sSup>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0</m:t>
                              </m:r>
                            </m:sub>
                          </m:sSub>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1</m:t>
                              </m:r>
                            </m:sub>
                          </m:sSub>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2</m:t>
                              </m:r>
                            </m:sub>
                          </m:sSub>
                        </m:e>
                      </m:d>
                      <m:r>
                        <a:rPr lang="de-DE" i="1">
                          <a:latin typeface="Cambria Math" panose="02040503050406030204" pitchFamily="18" charset="0"/>
                        </a:rPr>
                        <m:t>…</m:t>
                      </m:r>
                    </m:oMath>
                  </m:oMathPara>
                </a14:m>
                <a:endParaRPr lang="de-DE"/>
              </a:p>
              <a:p>
                <a:r>
                  <a:rPr lang="de-DE"/>
                  <a:t>Modell für sequentielle Entscheidungsfindung muss so eine temporale Kombinationsfunktion </a:t>
                </a:r>
                <a14:m>
                  <m:oMath xmlns:m="http://schemas.openxmlformats.org/officeDocument/2006/math">
                    <m:r>
                      <m:rPr>
                        <m:sty m:val="p"/>
                      </m:rPr>
                      <a:rPr lang="el-GR" i="0" smtClean="0">
                        <a:latin typeface="Cambria Math" panose="02040503050406030204" pitchFamily="18" charset="0"/>
                        <a:ea typeface="Cambria Math" panose="02040503050406030204" pitchFamily="18" charset="0"/>
                      </a:rPr>
                      <m:t>Ψ</m:t>
                    </m:r>
                  </m:oMath>
                </a14:m>
                <a:r>
                  <a:rPr lang="de-DE"/>
                  <a:t> beinhalten, um Nutzen über die Zeit zusammenzufassen</a:t>
                </a:r>
              </a:p>
            </p:txBody>
          </p:sp>
        </mc:Choice>
        <mc:Fallback xmlns="">
          <p:sp>
            <p:nvSpPr>
              <p:cNvPr id="3" name="Content Placeholder 2">
                <a:extLst>
                  <a:ext uri="{FF2B5EF4-FFF2-40B4-BE49-F238E27FC236}">
                    <a16:creationId xmlns:a16="http://schemas.microsoft.com/office/drawing/2014/main" id="{206F866D-ADDF-834B-BAB6-F4FE3CB96F1F}"/>
                  </a:ext>
                </a:extLst>
              </p:cNvPr>
              <p:cNvSpPr>
                <a:spLocks noGrp="1" noRot="1" noChangeAspect="1" noMove="1" noResize="1" noEditPoints="1" noAdjustHandles="1" noChangeArrowheads="1" noChangeShapeType="1" noTextEdit="1"/>
              </p:cNvSpPr>
              <p:nvPr>
                <p:ph idx="1"/>
              </p:nvPr>
            </p:nvSpPr>
            <p:spPr>
              <a:blipFill>
                <a:blip r:embed="rId3"/>
                <a:stretch>
                  <a:fillRect l="-1435" t="-2687" b="-268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AA583A48-9EBA-FD48-A6B6-EDFA69A2CB08}"/>
              </a:ext>
            </a:extLst>
          </p:cNvPr>
          <p:cNvSpPr>
            <a:spLocks noGrp="1"/>
          </p:cNvSpPr>
          <p:nvPr>
            <p:ph type="sldNum" sz="quarter" idx="4"/>
          </p:nvPr>
        </p:nvSpPr>
        <p:spPr/>
        <p:txBody>
          <a:bodyPr/>
          <a:lstStyle/>
          <a:p>
            <a:fld id="{67C9959E-8E6B-B04C-9955-EA096F41CA7A}" type="slidenum">
              <a:rPr lang="de-DE" smtClean="0"/>
              <a:t>80</a:t>
            </a:fld>
            <a:endParaRPr lang="de-DE"/>
          </a:p>
        </p:txBody>
      </p:sp>
      <p:sp>
        <p:nvSpPr>
          <p:cNvPr id="5" name="Date Placeholder 4">
            <a:extLst>
              <a:ext uri="{FF2B5EF4-FFF2-40B4-BE49-F238E27FC236}">
                <a16:creationId xmlns:a16="http://schemas.microsoft.com/office/drawing/2014/main" id="{CFDA17EF-5C1F-DA4C-9DA0-678E77B65AEA}"/>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A22B0D11-ED8B-3F4C-BF8E-40E9C09D582E}"/>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3947692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BA64-4A0C-EC4B-9504-15D6C4204A6C}"/>
              </a:ext>
            </a:extLst>
          </p:cNvPr>
          <p:cNvSpPr>
            <a:spLocks noGrp="1"/>
          </p:cNvSpPr>
          <p:nvPr>
            <p:ph type="title"/>
          </p:nvPr>
        </p:nvSpPr>
        <p:spPr/>
        <p:txBody>
          <a:bodyPr/>
          <a:lstStyle/>
          <a:p>
            <a:r>
              <a:rPr lang="de-DE"/>
              <a:t>Sequentielles Entscheidungsmodell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C118FB-426F-7143-9103-BB2CB81B49AB}"/>
                  </a:ext>
                </a:extLst>
              </p:cNvPr>
              <p:cNvSpPr>
                <a:spLocks noGrp="1"/>
              </p:cNvSpPr>
              <p:nvPr>
                <p:ph idx="1"/>
              </p:nvPr>
            </p:nvSpPr>
            <p:spPr/>
            <p:txBody>
              <a:bodyPr>
                <a:normAutofit/>
              </a:bodyPr>
              <a:lstStyle/>
              <a:p>
                <a:r>
                  <a:rPr lang="de-DE" dirty="0"/>
                  <a:t>Sequentielles Entscheidungsmodell </a:t>
                </a:r>
                <a14:m>
                  <m:oMath xmlns:m="http://schemas.openxmlformats.org/officeDocument/2006/math">
                    <m:r>
                      <a:rPr lang="de-DE" b="0" i="1" smtClean="0">
                        <a:latin typeface="Cambria Math" panose="02040503050406030204" pitchFamily="18" charset="0"/>
                      </a:rPr>
                      <m:t>𝑀</m:t>
                    </m:r>
                  </m:oMath>
                </a14:m>
                <a:r>
                  <a:rPr lang="de-DE" dirty="0"/>
                  <a:t> ist ein dynamisches Modell </a:t>
                </a:r>
                <a14:m>
                  <m:oMath xmlns:m="http://schemas.openxmlformats.org/officeDocument/2006/math">
                    <m:d>
                      <m:dPr>
                        <m:ctrlPr>
                          <a:rPr lang="de-DE" i="1">
                            <a:latin typeface="Cambria Math" panose="02040503050406030204" pitchFamily="18" charset="0"/>
                          </a:rPr>
                        </m:ctrlPr>
                      </m:dPr>
                      <m:e>
                        <m:sSup>
                          <m:sSupPr>
                            <m:ctrlPr>
                              <a:rPr lang="de-DE" i="1" smtClean="0">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rPr>
                              <m:t>0</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e>
                    </m:d>
                  </m:oMath>
                </a14:m>
                <a:r>
                  <a:rPr lang="de-DE" dirty="0"/>
                  <a:t>, in dem die zwei episodischen Modelle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rPr>
                          <m:t>0</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de-DE" dirty="0"/>
                  <a:t> zeitindizierte Entscheidungsmodelle sind, erweitert um eine temporale Kombinationsfunktion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Ψ</m:t>
                    </m:r>
                  </m:oMath>
                </a14:m>
                <a:endParaRPr lang="de-DE" dirty="0"/>
              </a:p>
              <a:p>
                <a:pPr lvl="1"/>
                <a:r>
                  <a:rPr lang="de-DE" dirty="0"/>
                  <a:t>Zeit-indiziertes Entscheidungsmodell, optional mit expliziter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endParaRPr lang="de-DE" i="1" dirty="0">
                  <a:latin typeface="Cambria Math" panose="02040503050406030204" pitchFamily="18" charset="0"/>
                  <a:ea typeface="Cambria Math" panose="02040503050406030204" pitchFamily="18" charset="0"/>
                </a:endParaRPr>
              </a:p>
              <a:p>
                <a:pPr marL="257175" lvl="1" indent="0" algn="ctr">
                  <a:buNone/>
                </a:pP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m:t>
                                </m:r>
                              </m:sub>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bSup>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𝑚</m:t>
                                </m:r>
                              </m:e>
                              <m:sub>
                                <m:r>
                                  <a:rPr lang="de-DE" b="0" i="1" smtClean="0">
                                    <a:latin typeface="Cambria Math" panose="02040503050406030204" pitchFamily="18" charset="0"/>
                                  </a:rPr>
                                  <m:t>𝑗</m:t>
                                </m:r>
                              </m:sub>
                            </m:sSub>
                          </m:e>
                        </m:d>
                      </m:e>
                      <m:sub>
                        <m:r>
                          <a:rPr lang="de-DE" b="0" i="1" smtClean="0">
                            <a:latin typeface="Cambria Math" panose="02040503050406030204" pitchFamily="18" charset="0"/>
                          </a:rPr>
                          <m:t>𝑗</m:t>
                        </m:r>
                        <m:r>
                          <a:rPr lang="de-DE" i="1">
                            <a:latin typeface="Cambria Math" panose="02040503050406030204" pitchFamily="18" charset="0"/>
                          </a:rPr>
                          <m:t>=1</m:t>
                        </m:r>
                      </m:sub>
                      <m:sup>
                        <m:r>
                          <a:rPr lang="de-DE" b="0" i="1" smtClean="0">
                            <a:latin typeface="Cambria Math" panose="02040503050406030204" pitchFamily="18" charset="0"/>
                          </a:rPr>
                          <m:t>𝑙</m:t>
                        </m:r>
                      </m:sup>
                    </m:sSubSup>
                    <m:r>
                      <a:rPr lang="de-DE" i="1">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i="1" smtClean="0">
                                    <a:solidFill>
                                      <a:schemeClr val="accent1"/>
                                    </a:solidFill>
                                    <a:latin typeface="Cambria Math" panose="02040503050406030204" pitchFamily="18" charset="0"/>
                                    <a:ea typeface="Cambria Math" panose="02040503050406030204" pitchFamily="18" charset="0"/>
                                  </a:rPr>
                                  <m:t>𝜏</m:t>
                                </m:r>
                              </m:e>
                            </m:d>
                          </m:sup>
                        </m:sSubSup>
                      </m:e>
                    </m:d>
                  </m:oMath>
                </a14:m>
                <a:r>
                  <a:rPr lang="de-DE" dirty="0"/>
                  <a:t>   oder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𝜏</m:t>
                            </m:r>
                          </m:e>
                        </m:d>
                      </m:sup>
                    </m:sSup>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m:t>
                                </m:r>
                              </m:sub>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bSup>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𝑗</m:t>
                                </m:r>
                              </m:sub>
                            </m:sSub>
                          </m:e>
                        </m:d>
                      </m:e>
                      <m:sub>
                        <m:r>
                          <a:rPr lang="de-DE" i="1">
                            <a:latin typeface="Cambria Math" panose="02040503050406030204" pitchFamily="18" charset="0"/>
                          </a:rPr>
                          <m:t>𝑗</m:t>
                        </m:r>
                        <m:r>
                          <a:rPr lang="de-DE" i="1">
                            <a:latin typeface="Cambria Math" panose="02040503050406030204" pitchFamily="18" charset="0"/>
                          </a:rPr>
                          <m:t>=1</m:t>
                        </m:r>
                      </m:sub>
                      <m:sup>
                        <m:r>
                          <a:rPr lang="de-DE" b="0" i="1" smtClean="0">
                            <a:latin typeface="Cambria Math" panose="02040503050406030204" pitchFamily="18" charset="0"/>
                          </a:rPr>
                          <m:t>𝑙</m:t>
                        </m:r>
                      </m:sup>
                    </m:sSubSup>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i="1" smtClean="0">
                                        <a:solidFill>
                                          <a:schemeClr val="accent1"/>
                                        </a:solidFill>
                                        <a:latin typeface="Cambria Math" panose="02040503050406030204" pitchFamily="18" charset="0"/>
                                        <a:ea typeface="Cambria Math" panose="02040503050406030204" pitchFamily="18" charset="0"/>
                                      </a:rPr>
                                      <m:t>𝜏</m:t>
                                    </m:r>
                                  </m:e>
                                </m:d>
                              </m:sup>
                            </m:sSubSup>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smtClean="0">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p>
                          <m:sSupPr>
                            <m:ctrlPr>
                              <a:rPr lang="el-GR" i="1" smtClean="0">
                                <a:solidFill>
                                  <a:schemeClr val="accent1"/>
                                </a:solidFill>
                                <a:latin typeface="Cambria Math" panose="02040503050406030204" pitchFamily="18" charset="0"/>
                                <a:ea typeface="Cambria Math" panose="02040503050406030204" pitchFamily="18" charset="0"/>
                              </a:rPr>
                            </m:ctrlPr>
                          </m:sSupPr>
                          <m:e>
                            <m:r>
                              <m:rPr>
                                <m:sty m:val="p"/>
                              </m:rPr>
                              <a:rPr lang="el-GR">
                                <a:solidFill>
                                  <a:schemeClr val="accent1"/>
                                </a:solidFill>
                                <a:latin typeface="Cambria Math" panose="02040503050406030204" pitchFamily="18" charset="0"/>
                                <a:ea typeface="Cambria Math" panose="02040503050406030204" pitchFamily="18" charset="0"/>
                              </a:rPr>
                              <m:t>Ξ</m:t>
                            </m:r>
                          </m:e>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i="1" smtClean="0">
                                    <a:solidFill>
                                      <a:schemeClr val="accent1"/>
                                    </a:solidFill>
                                    <a:latin typeface="Cambria Math" panose="02040503050406030204" pitchFamily="18" charset="0"/>
                                    <a:ea typeface="Cambria Math" panose="02040503050406030204" pitchFamily="18" charset="0"/>
                                  </a:rPr>
                                  <m:t>𝜏</m:t>
                                </m:r>
                              </m:e>
                            </m:d>
                          </m:sup>
                        </m:sSup>
                      </m:e>
                    </m:d>
                  </m:oMath>
                </a14:m>
                <a:endParaRPr lang="de-DE" dirty="0"/>
              </a:p>
              <a:p>
                <a:pPr lvl="2"/>
                <a14:m>
                  <m:oMath xmlns:m="http://schemas.openxmlformats.org/officeDocument/2006/math">
                    <m:sSubSup>
                      <m:sSubSupPr>
                        <m:ctrlPr>
                          <a:rPr lang="de-DE" i="1">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rPr>
                          <m:t>𝑓</m:t>
                        </m:r>
                      </m:e>
                      <m:sub>
                        <m:r>
                          <a:rPr lang="de-DE" b="0" i="1" smtClean="0">
                            <a:solidFill>
                              <a:schemeClr val="accent1"/>
                            </a:solidFill>
                            <a:latin typeface="Cambria Math" panose="02040503050406030204" pitchFamily="18" charset="0"/>
                          </a:rPr>
                          <m:t>𝑈</m:t>
                        </m:r>
                      </m:sub>
                      <m:sup>
                        <m:d>
                          <m:dPr>
                            <m:ctrlPr>
                              <a:rPr lang="de-DE" b="0" i="1" smtClean="0">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bSup>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i="1" smtClean="0">
                                <a:solidFill>
                                  <a:schemeClr val="accent1"/>
                                </a:solidFill>
                                <a:latin typeface="Cambria Math" panose="02040503050406030204" pitchFamily="18" charset="0"/>
                                <a:ea typeface="Cambria Math" panose="02040503050406030204" pitchFamily="18" charset="0"/>
                              </a:rPr>
                            </m:ctrlPr>
                          </m:sSupPr>
                          <m:e>
                            <m:r>
                              <a:rPr lang="de-DE" i="1" smtClean="0">
                                <a:solidFill>
                                  <a:schemeClr val="accent1"/>
                                </a:solidFill>
                                <a:latin typeface="Cambria Math" panose="02040503050406030204" pitchFamily="18" charset="0"/>
                                <a:ea typeface="Cambria Math" panose="02040503050406030204" pitchFamily="18" charset="0"/>
                              </a:rPr>
                              <m:t>ℛ</m:t>
                            </m:r>
                          </m:e>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p>
                      </m:e>
                    </m:d>
                  </m:oMath>
                </a14:m>
                <a:r>
                  <a:rPr lang="de-DE" dirty="0"/>
                  <a:t> Nutzenfaktor, bildet auf Nutzenvariable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a14:m>
                <a:r>
                  <a:rPr lang="de-DE" dirty="0">
                    <a:latin typeface="+mn-lt"/>
                  </a:rPr>
                  <a:t> ab</a:t>
                </a:r>
              </a:p>
              <a:p>
                <a:pPr lvl="2"/>
                <a14:m>
                  <m:oMath xmlns:m="http://schemas.openxmlformats.org/officeDocument/2006/math">
                    <m:sSubSup>
                      <m:sSubSupPr>
                        <m:ctrlPr>
                          <a:rPr lang="de-DE" i="1">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rPr>
                          <m:t>𝑓</m:t>
                        </m:r>
                      </m:e>
                      <m:sub>
                        <m:r>
                          <a:rPr lang="de-DE" i="1">
                            <a:solidFill>
                              <a:schemeClr val="accent1"/>
                            </a:solidFill>
                            <a:latin typeface="Cambria Math" panose="02040503050406030204" pitchFamily="18" charset="0"/>
                          </a:rPr>
                          <m:t>𝑢</m:t>
                        </m:r>
                      </m:sub>
                      <m:sup>
                        <m:d>
                          <m:dPr>
                            <m:ctrlPr>
                              <a:rPr lang="de-DE" b="0" i="1" smtClean="0">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bSup>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𝑢</m:t>
                        </m:r>
                      </m:sub>
                    </m:sSub>
                    <m:d>
                      <m:dPr>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smtClean="0">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bSup>
                      </m:e>
                    </m:d>
                  </m:oMath>
                </a14:m>
                <a:r>
                  <a:rPr lang="de-DE" dirty="0"/>
                  <a:t> Nutzenfaktoren, bilden auf Nutzenvariablen </a:t>
                </a:r>
                <a14:m>
                  <m:oMath xmlns:m="http://schemas.openxmlformats.org/officeDocument/2006/math">
                    <m:sSubSup>
                      <m:sSubSupPr>
                        <m:ctrlPr>
                          <a:rPr lang="de-DE" i="1" smtClean="0">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rPr>
                          <m:t>𝑈</m:t>
                        </m:r>
                      </m:e>
                      <m:sub>
                        <m:r>
                          <a:rPr lang="de-DE" i="1">
                            <a:solidFill>
                              <a:schemeClr val="accent1"/>
                            </a:solidFill>
                            <a:latin typeface="Cambria Math" panose="02040503050406030204" pitchFamily="18" charset="0"/>
                          </a:rPr>
                          <m:t>𝑢</m:t>
                        </m:r>
                      </m:sub>
                      <m:sup>
                        <m:d>
                          <m:dPr>
                            <m:ctrlPr>
                              <a:rPr lang="de-DE" b="0" i="1" smtClean="0">
                                <a:solidFill>
                                  <a:schemeClr val="accent1"/>
                                </a:solidFill>
                                <a:latin typeface="Cambria Math" panose="02040503050406030204" pitchFamily="18" charset="0"/>
                              </a:rPr>
                            </m:ctrlPr>
                          </m:dPr>
                          <m:e>
                            <m:r>
                              <a:rPr lang="de-DE" i="1" smtClean="0">
                                <a:solidFill>
                                  <a:schemeClr val="accent1"/>
                                </a:solidFill>
                                <a:latin typeface="Cambria Math" panose="02040503050406030204" pitchFamily="18" charset="0"/>
                                <a:ea typeface="Cambria Math" panose="02040503050406030204" pitchFamily="18" charset="0"/>
                              </a:rPr>
                              <m:t>𝜏</m:t>
                            </m:r>
                          </m:e>
                        </m:d>
                      </m:sup>
                    </m:sSubSup>
                  </m:oMath>
                </a14:m>
                <a:r>
                  <a:rPr lang="de-DE" dirty="0"/>
                  <a:t> ab, die mittels </a:t>
                </a:r>
                <a14:m>
                  <m:oMath xmlns:m="http://schemas.openxmlformats.org/officeDocument/2006/math">
                    <m:r>
                      <m:rPr>
                        <m:sty m:val="p"/>
                      </m:rPr>
                      <a:rPr lang="el-GR">
                        <a:solidFill>
                          <a:schemeClr val="accent1"/>
                        </a:solidFill>
                        <a:latin typeface="Cambria Math" panose="02040503050406030204" pitchFamily="18" charset="0"/>
                        <a:ea typeface="Cambria Math" panose="02040503050406030204" pitchFamily="18" charset="0"/>
                      </a:rPr>
                      <m:t>Ξ</m:t>
                    </m:r>
                  </m:oMath>
                </a14:m>
                <a:r>
                  <a:rPr lang="de-DE" dirty="0"/>
                  <a:t> zu Gesamtnutzen </a:t>
                </a:r>
                <a14:m>
                  <m:oMath xmlns:m="http://schemas.openxmlformats.org/officeDocument/2006/math">
                    <m:sSup>
                      <m:sSupPr>
                        <m:ctrlPr>
                          <a:rPr lang="de-DE" i="1" smtClean="0">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a14:m>
                <a:r>
                  <a:rPr lang="de-DE" dirty="0"/>
                  <a:t> einer Zeitscheibe </a:t>
                </a:r>
                <a14:m>
                  <m:oMath xmlns:m="http://schemas.openxmlformats.org/officeDocument/2006/math">
                    <m:r>
                      <a:rPr lang="de-DE" i="1">
                        <a:latin typeface="Cambria Math" panose="02040503050406030204" pitchFamily="18" charset="0"/>
                        <a:ea typeface="Cambria Math" panose="02040503050406030204" pitchFamily="18" charset="0"/>
                      </a:rPr>
                      <m:t>𝜏</m:t>
                    </m:r>
                  </m:oMath>
                </a14:m>
                <a:r>
                  <a:rPr lang="de-DE" dirty="0"/>
                  <a:t> kombiniert werden</a:t>
                </a:r>
              </a:p>
              <a:p>
                <a:pPr lvl="2"/>
                <a:r>
                  <a:rPr lang="de-DE" dirty="0"/>
                  <a:t>Syntax gilt so für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de-DE" dirty="0"/>
                  <a:t> und bei </a:t>
                </a:r>
                <a14:m>
                  <m:oMath xmlns:m="http://schemas.openxmlformats.org/officeDocument/2006/math">
                    <m:r>
                      <a:rPr lang="de-DE" b="0" i="1" smtClean="0">
                        <a:latin typeface="Cambria Math" panose="02040503050406030204" pitchFamily="18" charset="0"/>
                      </a:rPr>
                      <m:t>𝑚</m:t>
                    </m:r>
                    <m:r>
                      <a:rPr lang="de-DE" b="0" i="1" smtClean="0">
                        <a:latin typeface="Cambria Math" panose="02040503050406030204" pitchFamily="18" charset="0"/>
                      </a:rPr>
                      <m:t>=0</m:t>
                    </m:r>
                  </m:oMath>
                </a14:m>
                <a:r>
                  <a:rPr lang="de-DE" dirty="0"/>
                  <a:t> für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0</m:t>
                        </m:r>
                      </m:sup>
                    </m:sSup>
                  </m:oMath>
                </a14:m>
                <a:endParaRPr lang="de-DE" dirty="0"/>
              </a:p>
              <a:p>
                <a:pPr lvl="1"/>
                <a:r>
                  <a:rPr lang="de-DE" dirty="0"/>
                  <a:t>Temporale Kombinationsfunktion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Ψ</m:t>
                    </m:r>
                  </m:oMath>
                </a14:m>
                <a:r>
                  <a:rPr lang="de-DE" dirty="0"/>
                  <a:t> additiv, um die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de-DE" dirty="0"/>
                  <a:t> zu einem Gesamtnutzen </a:t>
                </a:r>
                <a14:m>
                  <m:oMath xmlns:m="http://schemas.openxmlformats.org/officeDocument/2006/math">
                    <m:r>
                      <a:rPr lang="de-DE" b="0" i="1" smtClean="0">
                        <a:latin typeface="Cambria Math" panose="02040503050406030204" pitchFamily="18" charset="0"/>
                      </a:rPr>
                      <m:t>𝑈</m:t>
                    </m:r>
                  </m:oMath>
                </a14:m>
                <a:r>
                  <a:rPr lang="de-DE" dirty="0"/>
                  <a:t> über die betrachteten Zeitschritte zu kombinieren</a:t>
                </a:r>
              </a:p>
              <a:p>
                <a:pPr lvl="1"/>
                <a:endParaRPr lang="de-DE" dirty="0"/>
              </a:p>
            </p:txBody>
          </p:sp>
        </mc:Choice>
        <mc:Fallback xmlns="">
          <p:sp>
            <p:nvSpPr>
              <p:cNvPr id="3" name="Content Placeholder 2">
                <a:extLst>
                  <a:ext uri="{FF2B5EF4-FFF2-40B4-BE49-F238E27FC236}">
                    <a16:creationId xmlns:a16="http://schemas.microsoft.com/office/drawing/2014/main" id="{E0C118FB-426F-7143-9103-BB2CB81B49AB}"/>
                  </a:ext>
                </a:extLst>
              </p:cNvPr>
              <p:cNvSpPr>
                <a:spLocks noGrp="1" noRot="1" noChangeAspect="1" noMove="1" noResize="1" noEditPoints="1" noAdjustHandles="1" noChangeArrowheads="1" noChangeShapeType="1" noTextEdit="1"/>
              </p:cNvSpPr>
              <p:nvPr>
                <p:ph idx="1"/>
              </p:nvPr>
            </p:nvSpPr>
            <p:spPr>
              <a:blipFill>
                <a:blip r:embed="rId2"/>
                <a:stretch>
                  <a:fillRect l="-1435" t="-2687" b="-1493"/>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026BAD60-D8EC-884B-834E-8167AA9AD177}"/>
              </a:ext>
            </a:extLst>
          </p:cNvPr>
          <p:cNvSpPr>
            <a:spLocks noGrp="1"/>
          </p:cNvSpPr>
          <p:nvPr>
            <p:ph type="sldNum" sz="quarter" idx="4"/>
          </p:nvPr>
        </p:nvSpPr>
        <p:spPr/>
        <p:txBody>
          <a:bodyPr/>
          <a:lstStyle/>
          <a:p>
            <a:fld id="{67C9959E-8E6B-B04C-9955-EA096F41CA7A}" type="slidenum">
              <a:rPr lang="de-DE" smtClean="0"/>
              <a:t>81</a:t>
            </a:fld>
            <a:endParaRPr lang="de-DE"/>
          </a:p>
        </p:txBody>
      </p:sp>
      <p:sp>
        <p:nvSpPr>
          <p:cNvPr id="6" name="Date Placeholder 5">
            <a:extLst>
              <a:ext uri="{FF2B5EF4-FFF2-40B4-BE49-F238E27FC236}">
                <a16:creationId xmlns:a16="http://schemas.microsoft.com/office/drawing/2014/main" id="{38F05105-4C49-6846-A6CD-3E69FB77BBB4}"/>
              </a:ext>
            </a:extLst>
          </p:cNvPr>
          <p:cNvSpPr>
            <a:spLocks noGrp="1"/>
          </p:cNvSpPr>
          <p:nvPr>
            <p:ph type="dt" sz="half" idx="2"/>
          </p:nvPr>
        </p:nvSpPr>
        <p:spPr/>
        <p:txBody>
          <a:bodyPr/>
          <a:lstStyle/>
          <a:p>
            <a:r>
              <a:rPr lang="de-DE"/>
              <a:t>Entscheidungstheorie</a:t>
            </a:r>
          </a:p>
        </p:txBody>
      </p:sp>
      <p:sp>
        <p:nvSpPr>
          <p:cNvPr id="7" name="Footer Placeholder 6">
            <a:extLst>
              <a:ext uri="{FF2B5EF4-FFF2-40B4-BE49-F238E27FC236}">
                <a16:creationId xmlns:a16="http://schemas.microsoft.com/office/drawing/2014/main" id="{1453E23A-7695-7148-97AF-D6A0F261BAAF}"/>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28327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85CA71D1-332D-4841-90A4-C0EEB4CC123C}"/>
              </a:ext>
            </a:extLst>
          </p:cNvPr>
          <p:cNvSpPr/>
          <p:nvPr/>
        </p:nvSpPr>
        <p:spPr>
          <a:xfrm>
            <a:off x="8766538" y="2730471"/>
            <a:ext cx="3117749" cy="3202102"/>
          </a:xfrm>
          <a:prstGeom prst="rect">
            <a:avLst/>
          </a:prstGeom>
          <a:pattFill prst="wdUpDiag">
            <a:fgClr>
              <a:schemeClr val="accent1">
                <a:lumMod val="60000"/>
                <a:lumOff val="4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Rectangle 128">
            <a:extLst>
              <a:ext uri="{FF2B5EF4-FFF2-40B4-BE49-F238E27FC236}">
                <a16:creationId xmlns:a16="http://schemas.microsoft.com/office/drawing/2014/main" id="{B7EDFFE7-1183-B540-B87F-08556BFB39C2}"/>
              </a:ext>
            </a:extLst>
          </p:cNvPr>
          <p:cNvSpPr/>
          <p:nvPr/>
        </p:nvSpPr>
        <p:spPr>
          <a:xfrm>
            <a:off x="5849828" y="2729154"/>
            <a:ext cx="2916709" cy="3203419"/>
          </a:xfrm>
          <a:prstGeom prst="rect">
            <a:avLst/>
          </a:prstGeom>
          <a:pattFill prst="wdUpDiag">
            <a:fgClr>
              <a:schemeClr val="accent1">
                <a:lumMod val="40000"/>
                <a:lumOff val="6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tangle 129">
            <a:extLst>
              <a:ext uri="{FF2B5EF4-FFF2-40B4-BE49-F238E27FC236}">
                <a16:creationId xmlns:a16="http://schemas.microsoft.com/office/drawing/2014/main" id="{E3AD4158-BCF2-B44B-8A92-B90655CFB494}"/>
              </a:ext>
            </a:extLst>
          </p:cNvPr>
          <p:cNvSpPr/>
          <p:nvPr/>
        </p:nvSpPr>
        <p:spPr>
          <a:xfrm>
            <a:off x="2862839" y="2730471"/>
            <a:ext cx="2802966" cy="3202102"/>
          </a:xfrm>
          <a:prstGeom prst="rect">
            <a:avLst/>
          </a:prstGeom>
          <a:pattFill prst="wdUpDiag">
            <a:fgClr>
              <a:schemeClr val="accent1">
                <a:lumMod val="20000"/>
                <a:lumOff val="8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Sequentielles Entscheidungsmodell: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a:t>Faktormodell mit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𝑈</m:t>
                        </m:r>
                      </m:sub>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bSup>
                  </m:oMath>
                </a14:m>
                <a:endParaRPr lang="de-DE"/>
              </a:p>
              <a:p>
                <a:pPr lvl="1"/>
                <a:r>
                  <a:rPr lang="de-DE"/>
                  <a:t>Global: Gesamtnutzen </a:t>
                </a:r>
                <a14:m>
                  <m:oMath xmlns:m="http://schemas.openxmlformats.org/officeDocument/2006/math">
                    <m:r>
                      <a:rPr lang="de-DE" i="1">
                        <a:latin typeface="Cambria Math" panose="02040503050406030204" pitchFamily="18" charset="0"/>
                      </a:rPr>
                      <m:t>𝑈</m:t>
                    </m:r>
                  </m:oMath>
                </a14:m>
                <a:r>
                  <a:rPr lang="de-DE"/>
                  <a:t> als Ergebnis der temporalen Kombinationsfunktion </a:t>
                </a:r>
                <a14:m>
                  <m:oMath xmlns:m="http://schemas.openxmlformats.org/officeDocument/2006/math">
                    <m:r>
                      <m:rPr>
                        <m:sty m:val="p"/>
                      </m:rPr>
                      <a:rPr lang="el-GR" sz="2400" i="1">
                        <a:latin typeface="Cambria Math" panose="02040503050406030204" pitchFamily="18" charset="0"/>
                        <a:ea typeface="Cambria Math" panose="02040503050406030204" pitchFamily="18" charset="0"/>
                      </a:rPr>
                      <m:t>Ψ</m:t>
                    </m:r>
                  </m:oMath>
                </a14:m>
                <a:endParaRPr lang="de-DE"/>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2"/>
                <a:stretch>
                  <a:fillRect l="-1435" t="-1194"/>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en-GB" dirty="0"/>
              <a:t>Entscheidungstheorie</a:t>
            </a:r>
            <a:endParaRPr lang="de-DE" dirty="0"/>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82</a:t>
            </a:fld>
            <a:r>
              <a:rPr lang="de-DE"/>
              <a:t> </a:t>
            </a:r>
            <a:endParaRPr lang="de-DE" sz="1400"/>
          </a:p>
        </p:txBody>
      </p:sp>
      <p:sp>
        <p:nvSpPr>
          <p:cNvPr id="7" name="Rectangle 6">
            <a:extLst>
              <a:ext uri="{FF2B5EF4-FFF2-40B4-BE49-F238E27FC236}">
                <a16:creationId xmlns:a16="http://schemas.microsoft.com/office/drawing/2014/main" id="{A7BA9990-F04B-D643-8F88-309D268E4996}"/>
              </a:ext>
            </a:extLst>
          </p:cNvPr>
          <p:cNvSpPr/>
          <p:nvPr/>
        </p:nvSpPr>
        <p:spPr>
          <a:xfrm>
            <a:off x="8766538" y="3413937"/>
            <a:ext cx="3117749" cy="25186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oup 7">
            <a:extLst>
              <a:ext uri="{FF2B5EF4-FFF2-40B4-BE49-F238E27FC236}">
                <a16:creationId xmlns:a16="http://schemas.microsoft.com/office/drawing/2014/main" id="{6D222832-FA5F-D549-9BF2-490530B19A59}"/>
              </a:ext>
            </a:extLst>
          </p:cNvPr>
          <p:cNvGrpSpPr/>
          <p:nvPr/>
        </p:nvGrpSpPr>
        <p:grpSpPr>
          <a:xfrm>
            <a:off x="9083692" y="4222610"/>
            <a:ext cx="2760308" cy="1683304"/>
            <a:chOff x="5168586" y="4222610"/>
            <a:chExt cx="2760308" cy="168330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8BB4328-18EB-AB45-A927-CDD503C6C7E6}"/>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8" name="TextBox 7">
                  <a:extLst>
                    <a:ext uri="{FF2B5EF4-FFF2-40B4-BE49-F238E27FC236}">
                      <a16:creationId xmlns:a16="http://schemas.microsoft.com/office/drawing/2014/main" id="{C4A242E0-8E1B-384B-A051-0C847F35AF53}"/>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4"/>
                  <a:stretch>
                    <a:fillRect/>
                  </a:stretch>
                </a:blipFill>
                <a:ln>
                  <a:solidFill>
                    <a:schemeClr val="tx1"/>
                  </a:solidFill>
                </a:ln>
              </p:spPr>
              <p:txBody>
                <a:bodyPr/>
                <a:lstStyle/>
                <a:p>
                  <a:r>
                    <a:rPr lang="de-DE">
                      <a:noFill/>
                    </a:rPr>
                    <a:t> </a:t>
                  </a:r>
                </a:p>
              </p:txBody>
            </p:sp>
          </mc:Fallback>
        </mc:AlternateContent>
        <p:cxnSp>
          <p:nvCxnSpPr>
            <p:cNvPr id="10" name="Straight Connector 9">
              <a:extLst>
                <a:ext uri="{FF2B5EF4-FFF2-40B4-BE49-F238E27FC236}">
                  <a16:creationId xmlns:a16="http://schemas.microsoft.com/office/drawing/2014/main" id="{6CEDBBF9-87F1-0248-9FDD-2329239CD488}"/>
                </a:ext>
              </a:extLst>
            </p:cNvPr>
            <p:cNvCxnSpPr>
              <a:cxnSpLocks/>
              <a:stCxn id="9" idx="5"/>
              <a:endCxn id="23"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5025E1-FD14-0F44-A0B9-7D123DF2505F}"/>
                </a:ext>
              </a:extLst>
            </p:cNvPr>
            <p:cNvCxnSpPr>
              <a:cxnSpLocks/>
              <a:stCxn id="23" idx="0"/>
              <a:endCxn id="18"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B070DD4-3BE6-8749-9BAC-BA2F8878B0BD}"/>
                </a:ext>
              </a:extLst>
            </p:cNvPr>
            <p:cNvGrpSpPr/>
            <p:nvPr/>
          </p:nvGrpSpPr>
          <p:grpSpPr>
            <a:xfrm>
              <a:off x="6088390" y="5030479"/>
              <a:ext cx="359209" cy="409842"/>
              <a:chOff x="6783444" y="4056790"/>
              <a:chExt cx="359209" cy="409842"/>
            </a:xfrm>
          </p:grpSpPr>
          <p:sp>
            <p:nvSpPr>
              <p:cNvPr id="23" name="Rectangle 22">
                <a:extLst>
                  <a:ext uri="{FF2B5EF4-FFF2-40B4-BE49-F238E27FC236}">
                    <a16:creationId xmlns:a16="http://schemas.microsoft.com/office/drawing/2014/main" id="{E98440CD-DC50-F545-A9F7-A690878F2008}"/>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EDA034A-1595-AD49-98BA-BD17E34A9562}"/>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7" name="TextBox 26">
                    <a:extLst>
                      <a:ext uri="{FF2B5EF4-FFF2-40B4-BE49-F238E27FC236}">
                        <a16:creationId xmlns:a16="http://schemas.microsoft.com/office/drawing/2014/main" id="{5EFF4C23-AA02-244E-855F-0109E6DA1F5E}"/>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5"/>
                    <a:stretch>
                      <a:fillRect l="-18519" b="-22727"/>
                    </a:stretch>
                  </a:blipFill>
                </p:spPr>
                <p:txBody>
                  <a:bodyPr/>
                  <a:lstStyle/>
                  <a:p>
                    <a:r>
                      <a:rPr lang="de-DE">
                        <a:noFill/>
                      </a:rPr>
                      <a:t> </a:t>
                    </a:r>
                  </a:p>
                </p:txBody>
              </p:sp>
            </mc:Fallback>
          </mc:AlternateContent>
        </p:grpSp>
        <p:cxnSp>
          <p:nvCxnSpPr>
            <p:cNvPr id="13" name="Straight Connector 12">
              <a:extLst>
                <a:ext uri="{FF2B5EF4-FFF2-40B4-BE49-F238E27FC236}">
                  <a16:creationId xmlns:a16="http://schemas.microsoft.com/office/drawing/2014/main" id="{F76BCBB4-EDBF-0C4B-B012-89749A6EBE36}"/>
                </a:ext>
              </a:extLst>
            </p:cNvPr>
            <p:cNvCxnSpPr>
              <a:cxnSpLocks/>
              <a:stCxn id="18" idx="4"/>
              <a:endCxn id="21"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E066CF-90A1-104F-9B22-AA6628CD7920}"/>
                </a:ext>
              </a:extLst>
            </p:cNvPr>
            <p:cNvCxnSpPr>
              <a:cxnSpLocks/>
              <a:stCxn id="19" idx="0"/>
              <a:endCxn id="21"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2B62BF-B047-2A4A-9B94-6D62CC8CED36}"/>
                </a:ext>
              </a:extLst>
            </p:cNvPr>
            <p:cNvCxnSpPr>
              <a:cxnSpLocks/>
              <a:stCxn id="21" idx="3"/>
              <a:endCxn id="17"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008B013-D751-994B-B08D-CE6886E6E5D8}"/>
                </a:ext>
              </a:extLst>
            </p:cNvPr>
            <p:cNvGrpSpPr/>
            <p:nvPr/>
          </p:nvGrpSpPr>
          <p:grpSpPr>
            <a:xfrm>
              <a:off x="6673180" y="5030805"/>
              <a:ext cx="386595" cy="408488"/>
              <a:chOff x="7368234" y="4057116"/>
              <a:chExt cx="386595" cy="408488"/>
            </a:xfrm>
          </p:grpSpPr>
          <p:sp>
            <p:nvSpPr>
              <p:cNvPr id="21" name="Rectangle 20">
                <a:extLst>
                  <a:ext uri="{FF2B5EF4-FFF2-40B4-BE49-F238E27FC236}">
                    <a16:creationId xmlns:a16="http://schemas.microsoft.com/office/drawing/2014/main" id="{D9E92EA4-D91D-C74A-8D7D-323718FA7774}"/>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2846314-C7C8-2A4A-AAA9-5329295AA3C8}"/>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5" name="TextBox 24">
                    <a:extLst>
                      <a:ext uri="{FF2B5EF4-FFF2-40B4-BE49-F238E27FC236}">
                        <a16:creationId xmlns:a16="http://schemas.microsoft.com/office/drawing/2014/main" id="{6F181D50-C1B1-B942-B62D-761D96E5434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6"/>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376A43E-AD65-BA41-980C-7018E2A44075}"/>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6" name="TextBox 15">
                  <a:extLst>
                    <a:ext uri="{FF2B5EF4-FFF2-40B4-BE49-F238E27FC236}">
                      <a16:creationId xmlns:a16="http://schemas.microsoft.com/office/drawing/2014/main" id="{41BB3B2E-E5BB-2947-82F8-03AC37984D88}"/>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82908BF-A2D5-A442-B7E9-6E1C57C2F2D7}"/>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17" name="TextBox 16">
                  <a:extLst>
                    <a:ext uri="{FF2B5EF4-FFF2-40B4-BE49-F238E27FC236}">
                      <a16:creationId xmlns:a16="http://schemas.microsoft.com/office/drawing/2014/main" id="{D5602D9A-7651-B847-9610-A2D34E18C7FD}"/>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8"/>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5593A5D-2187-4E42-95EC-461FD9F3681A}"/>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solidFill>
                      <a:schemeClr val="accent1"/>
                    </a:solidFill>
                  </a:endParaRPr>
                </a:p>
              </p:txBody>
            </p:sp>
          </mc:Choice>
          <mc:Fallback xmlns="">
            <p:sp>
              <p:nvSpPr>
                <p:cNvPr id="18" name="TextBox 17">
                  <a:extLst>
                    <a:ext uri="{FF2B5EF4-FFF2-40B4-BE49-F238E27FC236}">
                      <a16:creationId xmlns:a16="http://schemas.microsoft.com/office/drawing/2014/main" id="{56C94064-8170-B249-AA0E-BE1C8357CC0A}"/>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0" name="Straight Connector 19">
              <a:extLst>
                <a:ext uri="{FF2B5EF4-FFF2-40B4-BE49-F238E27FC236}">
                  <a16:creationId xmlns:a16="http://schemas.microsoft.com/office/drawing/2014/main" id="{BB7F3751-4929-FC4D-80CC-230BECBEEF23}"/>
                </a:ext>
              </a:extLst>
            </p:cNvPr>
            <p:cNvCxnSpPr>
              <a:cxnSpLocks/>
              <a:stCxn id="23" idx="2"/>
              <a:endCxn id="19"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B3787510-23CC-1D47-8C6F-4E06E8FD13F3}"/>
              </a:ext>
            </a:extLst>
          </p:cNvPr>
          <p:cNvSpPr/>
          <p:nvPr/>
        </p:nvSpPr>
        <p:spPr>
          <a:xfrm>
            <a:off x="5849828" y="3412901"/>
            <a:ext cx="2916709" cy="25196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FACF30F-E895-F142-A956-827E64F074A2}"/>
                  </a:ext>
                </a:extLst>
              </p:cNvPr>
              <p:cNvSpPr txBox="1"/>
              <p:nvPr/>
            </p:nvSpPr>
            <p:spPr>
              <a:xfrm>
                <a:off x="9081321" y="3562268"/>
                <a:ext cx="1152000" cy="30066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b="0" i="1" smtClean="0">
                              <a:latin typeface="Cambria Math" panose="02040503050406030204" pitchFamily="18" charset="0"/>
                            </a:rPr>
                          </m:ctrlPr>
                        </m:sSupPr>
                        <m:e>
                          <m:r>
                            <a:rPr lang="de-DE" i="1">
                              <a:latin typeface="Cambria Math" panose="02040503050406030204" pitchFamily="18" charset="0"/>
                            </a:rPr>
                            <m:t>𝑅𝑒𝑠𝑡𝑟𝑖𝑐</m:t>
                          </m:r>
                          <m:r>
                            <a:rPr lang="de-DE" b="0" i="1" smtClean="0">
                              <a:latin typeface="Cambria Math" panose="02040503050406030204" pitchFamily="18" charset="0"/>
                            </a:rPr>
                            <m:t>𝑡</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26" name="TextBox 25">
                <a:extLst>
                  <a:ext uri="{FF2B5EF4-FFF2-40B4-BE49-F238E27FC236}">
                    <a16:creationId xmlns:a16="http://schemas.microsoft.com/office/drawing/2014/main" id="{7FACF30F-E895-F142-A956-827E64F074A2}"/>
                  </a:ext>
                </a:extLst>
              </p:cNvPr>
              <p:cNvSpPr txBox="1">
                <a:spLocks noRot="1" noChangeAspect="1" noMove="1" noResize="1" noEditPoints="1" noAdjustHandles="1" noChangeArrowheads="1" noChangeShapeType="1" noTextEdit="1"/>
              </p:cNvSpPr>
              <p:nvPr/>
            </p:nvSpPr>
            <p:spPr>
              <a:xfrm>
                <a:off x="9081321" y="3562268"/>
                <a:ext cx="1152000" cy="300660"/>
              </a:xfrm>
              <a:prstGeom prst="rect">
                <a:avLst/>
              </a:prstGeom>
              <a:blipFill>
                <a:blip r:embed="rId10"/>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2B68C48-AA48-4946-ABF3-852663AC504E}"/>
                  </a:ext>
                </a:extLst>
              </p:cNvPr>
              <p:cNvSpPr txBox="1"/>
              <p:nvPr/>
            </p:nvSpPr>
            <p:spPr>
              <a:xfrm>
                <a:off x="10715104" y="3413937"/>
                <a:ext cx="1152000"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oMath>
                  </m:oMathPara>
                </a14:m>
                <a:endParaRPr lang="de-DE"/>
              </a:p>
            </p:txBody>
          </p:sp>
        </mc:Choice>
        <mc:Fallback xmlns="">
          <p:sp>
            <p:nvSpPr>
              <p:cNvPr id="27" name="TextBox 26">
                <a:extLst>
                  <a:ext uri="{FF2B5EF4-FFF2-40B4-BE49-F238E27FC236}">
                    <a16:creationId xmlns:a16="http://schemas.microsoft.com/office/drawing/2014/main" id="{A2B68C48-AA48-4946-ABF3-852663AC504E}"/>
                  </a:ext>
                </a:extLst>
              </p:cNvPr>
              <p:cNvSpPr txBox="1">
                <a:spLocks noRot="1" noChangeAspect="1" noMove="1" noResize="1" noEditPoints="1" noAdjustHandles="1" noChangeArrowheads="1" noChangeShapeType="1" noTextEdit="1"/>
              </p:cNvSpPr>
              <p:nvPr/>
            </p:nvSpPr>
            <p:spPr>
              <a:xfrm>
                <a:off x="10715104" y="3413937"/>
                <a:ext cx="1152000" cy="597249"/>
              </a:xfrm>
              <a:prstGeom prst="diamond">
                <a:avLst/>
              </a:prstGeom>
              <a:blipFill>
                <a:blip r:embed="rId11"/>
                <a:stretch>
                  <a:fillRect/>
                </a:stretch>
              </a:blipFill>
              <a:ln>
                <a:solidFill>
                  <a:schemeClr val="tx1"/>
                </a:solidFill>
              </a:ln>
            </p:spPr>
            <p:txBody>
              <a:bodyPr/>
              <a:lstStyle/>
              <a:p>
                <a:r>
                  <a:rPr lang="de-DE">
                    <a:noFill/>
                  </a:rPr>
                  <a:t> </a:t>
                </a:r>
              </a:p>
            </p:txBody>
          </p:sp>
        </mc:Fallback>
      </mc:AlternateContent>
      <p:cxnSp>
        <p:nvCxnSpPr>
          <p:cNvPr id="28" name="Straight Connector 27">
            <a:extLst>
              <a:ext uri="{FF2B5EF4-FFF2-40B4-BE49-F238E27FC236}">
                <a16:creationId xmlns:a16="http://schemas.microsoft.com/office/drawing/2014/main" id="{892142C4-B02E-274B-945A-8A31FC2DC9B6}"/>
              </a:ext>
            </a:extLst>
          </p:cNvPr>
          <p:cNvCxnSpPr>
            <a:cxnSpLocks/>
            <a:stCxn id="29" idx="0"/>
            <a:endCxn id="26" idx="2"/>
          </p:cNvCxnSpPr>
          <p:nvPr/>
        </p:nvCxnSpPr>
        <p:spPr>
          <a:xfrm flipV="1">
            <a:off x="9657321" y="3862928"/>
            <a:ext cx="0" cy="343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B3C2997-AA64-EF43-8A28-C8D072F56F66}"/>
              </a:ext>
            </a:extLst>
          </p:cNvPr>
          <p:cNvSpPr/>
          <p:nvPr/>
        </p:nvSpPr>
        <p:spPr>
          <a:xfrm>
            <a:off x="9585321"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0" name="Straight Connector 29">
            <a:extLst>
              <a:ext uri="{FF2B5EF4-FFF2-40B4-BE49-F238E27FC236}">
                <a16:creationId xmlns:a16="http://schemas.microsoft.com/office/drawing/2014/main" id="{3C034577-B9A5-AA48-AA49-54B4F1F81A2B}"/>
              </a:ext>
            </a:extLst>
          </p:cNvPr>
          <p:cNvCxnSpPr>
            <a:cxnSpLocks/>
            <a:stCxn id="26" idx="3"/>
            <a:endCxn id="33" idx="1"/>
          </p:cNvCxnSpPr>
          <p:nvPr/>
        </p:nvCxnSpPr>
        <p:spPr>
          <a:xfrm flipV="1">
            <a:off x="10233321" y="3712133"/>
            <a:ext cx="170205" cy="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4CE1D0-FBC7-064F-AD34-A6DB84D32D4C}"/>
              </a:ext>
            </a:extLst>
          </p:cNvPr>
          <p:cNvCxnSpPr>
            <a:cxnSpLocks/>
            <a:stCxn id="18" idx="0"/>
            <a:endCxn id="33" idx="2"/>
          </p:cNvCxnSpPr>
          <p:nvPr/>
        </p:nvCxnSpPr>
        <p:spPr>
          <a:xfrm flipV="1">
            <a:off x="10475247" y="3784133"/>
            <a:ext cx="279" cy="438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0E72C8-4906-3841-935D-82D715443924}"/>
              </a:ext>
            </a:extLst>
          </p:cNvPr>
          <p:cNvCxnSpPr>
            <a:cxnSpLocks/>
            <a:stCxn id="33" idx="3"/>
            <a:endCxn id="27" idx="1"/>
          </p:cNvCxnSpPr>
          <p:nvPr/>
        </p:nvCxnSpPr>
        <p:spPr>
          <a:xfrm>
            <a:off x="10547526" y="3712133"/>
            <a:ext cx="167578" cy="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1DB6136-6708-E84C-B4AD-9986D91DFC68}"/>
              </a:ext>
            </a:extLst>
          </p:cNvPr>
          <p:cNvSpPr/>
          <p:nvPr/>
        </p:nvSpPr>
        <p:spPr>
          <a:xfrm>
            <a:off x="10403526" y="364013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05380CB-32B7-4A4E-9843-B59A7EF3EE23}"/>
                  </a:ext>
                </a:extLst>
              </p:cNvPr>
              <p:cNvSpPr txBox="1"/>
              <p:nvPr/>
            </p:nvSpPr>
            <p:spPr>
              <a:xfrm>
                <a:off x="10547526" y="3373750"/>
                <a:ext cx="335156"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34" name="TextBox 33">
                <a:extLst>
                  <a:ext uri="{FF2B5EF4-FFF2-40B4-BE49-F238E27FC236}">
                    <a16:creationId xmlns:a16="http://schemas.microsoft.com/office/drawing/2014/main" id="{705380CB-32B7-4A4E-9843-B59A7EF3EE23}"/>
                  </a:ext>
                </a:extLst>
              </p:cNvPr>
              <p:cNvSpPr txBox="1">
                <a:spLocks noRot="1" noChangeAspect="1" noMove="1" noResize="1" noEditPoints="1" noAdjustHandles="1" noChangeArrowheads="1" noChangeShapeType="1" noTextEdit="1"/>
              </p:cNvSpPr>
              <p:nvPr/>
            </p:nvSpPr>
            <p:spPr>
              <a:xfrm>
                <a:off x="10547526" y="3373750"/>
                <a:ext cx="335156" cy="267894"/>
              </a:xfrm>
              <a:prstGeom prst="rect">
                <a:avLst/>
              </a:prstGeom>
              <a:blipFill>
                <a:blip r:embed="rId12"/>
                <a:stretch>
                  <a:fillRect l="-18519" b="-2272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5B438EF-731B-3544-A089-DABF2A9258B4}"/>
                  </a:ext>
                </a:extLst>
              </p:cNvPr>
              <p:cNvSpPr txBox="1"/>
              <p:nvPr/>
            </p:nvSpPr>
            <p:spPr>
              <a:xfrm>
                <a:off x="9729299" y="3945633"/>
                <a:ext cx="335156"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35" name="TextBox 34">
                <a:extLst>
                  <a:ext uri="{FF2B5EF4-FFF2-40B4-BE49-F238E27FC236}">
                    <a16:creationId xmlns:a16="http://schemas.microsoft.com/office/drawing/2014/main" id="{25B438EF-731B-3544-A089-DABF2A9258B4}"/>
                  </a:ext>
                </a:extLst>
              </p:cNvPr>
              <p:cNvSpPr txBox="1">
                <a:spLocks noRot="1" noChangeAspect="1" noMove="1" noResize="1" noEditPoints="1" noAdjustHandles="1" noChangeArrowheads="1" noChangeShapeType="1" noTextEdit="1"/>
              </p:cNvSpPr>
              <p:nvPr/>
            </p:nvSpPr>
            <p:spPr>
              <a:xfrm>
                <a:off x="9729299" y="3945633"/>
                <a:ext cx="335156" cy="266227"/>
              </a:xfrm>
              <a:prstGeom prst="rect">
                <a:avLst/>
              </a:prstGeom>
              <a:blipFill>
                <a:blip r:embed="rId13"/>
                <a:stretch>
                  <a:fillRect l="-18519" b="-22727"/>
                </a:stretch>
              </a:blipFill>
            </p:spPr>
            <p:txBody>
              <a:bodyPr/>
              <a:lstStyle/>
              <a:p>
                <a:r>
                  <a:rPr lang="de-DE">
                    <a:noFill/>
                  </a:rPr>
                  <a:t> </a:t>
                </a:r>
              </a:p>
            </p:txBody>
          </p:sp>
        </mc:Fallback>
      </mc:AlternateContent>
      <p:cxnSp>
        <p:nvCxnSpPr>
          <p:cNvPr id="36" name="Straight Connector 35">
            <a:extLst>
              <a:ext uri="{FF2B5EF4-FFF2-40B4-BE49-F238E27FC236}">
                <a16:creationId xmlns:a16="http://schemas.microsoft.com/office/drawing/2014/main" id="{AB0B0B5D-F2C7-AE4B-B30C-020399C18034}"/>
              </a:ext>
            </a:extLst>
          </p:cNvPr>
          <p:cNvCxnSpPr>
            <a:cxnSpLocks/>
            <a:stCxn id="9" idx="0"/>
            <a:endCxn id="29" idx="2"/>
          </p:cNvCxnSpPr>
          <p:nvPr/>
        </p:nvCxnSpPr>
        <p:spPr>
          <a:xfrm flipH="1" flipV="1">
            <a:off x="9657321" y="4350668"/>
            <a:ext cx="2371" cy="261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AE8297D-466E-2040-8E55-CF0C4B040FC2}"/>
                  </a:ext>
                </a:extLst>
              </p:cNvPr>
              <p:cNvSpPr txBox="1"/>
              <p:nvPr/>
            </p:nvSpPr>
            <p:spPr>
              <a:xfrm>
                <a:off x="5849829" y="5490253"/>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solidFill>
                    <a:schemeClr val="accent1"/>
                  </a:solidFill>
                </a:endParaRPr>
              </a:p>
            </p:txBody>
          </p:sp>
        </mc:Choice>
        <mc:Fallback xmlns="">
          <p:sp>
            <p:nvSpPr>
              <p:cNvPr id="52" name="TextBox 51">
                <a:extLst>
                  <a:ext uri="{FF2B5EF4-FFF2-40B4-BE49-F238E27FC236}">
                    <a16:creationId xmlns:a16="http://schemas.microsoft.com/office/drawing/2014/main" id="{7AE8297D-466E-2040-8E55-CF0C4B040FC2}"/>
                  </a:ext>
                </a:extLst>
              </p:cNvPr>
              <p:cNvSpPr txBox="1">
                <a:spLocks noRot="1" noChangeAspect="1" noMove="1" noResize="1" noEditPoints="1" noAdjustHandles="1" noChangeArrowheads="1" noChangeShapeType="1" noTextEdit="1"/>
              </p:cNvSpPr>
              <p:nvPr/>
            </p:nvSpPr>
            <p:spPr>
              <a:xfrm>
                <a:off x="5849829" y="5490253"/>
                <a:ext cx="1333051" cy="415661"/>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C5B6F04-6BAD-F941-BB73-3218AA257E0B}"/>
                  </a:ext>
                </a:extLst>
              </p:cNvPr>
              <p:cNvSpPr txBox="1"/>
              <p:nvPr/>
            </p:nvSpPr>
            <p:spPr>
              <a:xfrm>
                <a:off x="5851026" y="4222610"/>
                <a:ext cx="1333051"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rPr>
                                <m:t>−1</m:t>
                              </m:r>
                            </m:e>
                          </m:d>
                        </m:sup>
                      </m:sSup>
                    </m:oMath>
                  </m:oMathPara>
                </a14:m>
                <a:endParaRPr lang="de-DE"/>
              </a:p>
            </p:txBody>
          </p:sp>
        </mc:Choice>
        <mc:Fallback xmlns="">
          <p:sp>
            <p:nvSpPr>
              <p:cNvPr id="53" name="TextBox 52">
                <a:extLst>
                  <a:ext uri="{FF2B5EF4-FFF2-40B4-BE49-F238E27FC236}">
                    <a16:creationId xmlns:a16="http://schemas.microsoft.com/office/drawing/2014/main" id="{9C5B6F04-6BAD-F941-BB73-3218AA257E0B}"/>
                  </a:ext>
                </a:extLst>
              </p:cNvPr>
              <p:cNvSpPr txBox="1">
                <a:spLocks noRot="1" noChangeAspect="1" noMove="1" noResize="1" noEditPoints="1" noAdjustHandles="1" noChangeArrowheads="1" noChangeShapeType="1" noTextEdit="1"/>
              </p:cNvSpPr>
              <p:nvPr/>
            </p:nvSpPr>
            <p:spPr>
              <a:xfrm>
                <a:off x="5851026" y="4222610"/>
                <a:ext cx="1333051" cy="415661"/>
              </a:xfrm>
              <a:prstGeom prst="ellipse">
                <a:avLst/>
              </a:prstGeom>
              <a:blipFill>
                <a:blip r:embed="rId15"/>
                <a:stretch>
                  <a:fillRect b="-5714"/>
                </a:stretch>
              </a:blipFill>
              <a:ln>
                <a:solidFill>
                  <a:schemeClr val="tx1"/>
                </a:solidFill>
              </a:ln>
            </p:spPr>
            <p:txBody>
              <a:bodyPr/>
              <a:lstStyle/>
              <a:p>
                <a:r>
                  <a:rPr lang="de-DE">
                    <a:noFill/>
                  </a:rPr>
                  <a:t> </a:t>
                </a:r>
              </a:p>
            </p:txBody>
          </p:sp>
        </mc:Fallback>
      </mc:AlternateContent>
      <p:grpSp>
        <p:nvGrpSpPr>
          <p:cNvPr id="65" name="Group 64">
            <a:extLst>
              <a:ext uri="{FF2B5EF4-FFF2-40B4-BE49-F238E27FC236}">
                <a16:creationId xmlns:a16="http://schemas.microsoft.com/office/drawing/2014/main" id="{AF8DC925-B4D5-7F48-A5B6-1B028D5BD622}"/>
              </a:ext>
            </a:extLst>
          </p:cNvPr>
          <p:cNvGrpSpPr/>
          <p:nvPr/>
        </p:nvGrpSpPr>
        <p:grpSpPr>
          <a:xfrm>
            <a:off x="7182880" y="4104138"/>
            <a:ext cx="2716367" cy="1593946"/>
            <a:chOff x="10486930" y="4104138"/>
            <a:chExt cx="2716367" cy="1593946"/>
          </a:xfrm>
        </p:grpSpPr>
        <p:sp>
          <p:nvSpPr>
            <p:cNvPr id="66" name="Rectangle 65">
              <a:extLst>
                <a:ext uri="{FF2B5EF4-FFF2-40B4-BE49-F238E27FC236}">
                  <a16:creationId xmlns:a16="http://schemas.microsoft.com/office/drawing/2014/main" id="{E4954009-997C-A443-9A7B-EBB170026CE1}"/>
                </a:ext>
              </a:extLst>
            </p:cNvPr>
            <p:cNvSpPr/>
            <p:nvPr/>
          </p:nvSpPr>
          <p:spPr>
            <a:xfrm>
              <a:off x="12003474" y="43584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F6358FE-91A5-034C-ACAC-9CB2BEB0897F}"/>
                    </a:ext>
                  </a:extLst>
                </p:cNvPr>
                <p:cNvSpPr txBox="1"/>
                <p:nvPr/>
              </p:nvSpPr>
              <p:spPr>
                <a:xfrm>
                  <a:off x="11971821" y="4104138"/>
                  <a:ext cx="20736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𝐸</m:t>
                            </m:r>
                          </m:sub>
                        </m:sSub>
                      </m:oMath>
                    </m:oMathPara>
                  </a14:m>
                  <a:endParaRPr lang="de-DE" sz="1400"/>
                </a:p>
              </p:txBody>
            </p:sp>
          </mc:Choice>
          <mc:Fallback xmlns="">
            <p:sp>
              <p:nvSpPr>
                <p:cNvPr id="384" name="TextBox 383">
                  <a:extLst>
                    <a:ext uri="{FF2B5EF4-FFF2-40B4-BE49-F238E27FC236}">
                      <a16:creationId xmlns:a16="http://schemas.microsoft.com/office/drawing/2014/main" id="{C5DFA99E-32F9-F846-B276-75A0367A820F}"/>
                    </a:ext>
                  </a:extLst>
                </p:cNvPr>
                <p:cNvSpPr txBox="1">
                  <a:spLocks noRot="1" noChangeAspect="1" noMove="1" noResize="1" noEditPoints="1" noAdjustHandles="1" noChangeArrowheads="1" noChangeShapeType="1" noTextEdit="1"/>
                </p:cNvSpPr>
                <p:nvPr/>
              </p:nvSpPr>
              <p:spPr>
                <a:xfrm>
                  <a:off x="11971821" y="4104138"/>
                  <a:ext cx="207364" cy="215444"/>
                </a:xfrm>
                <a:prstGeom prst="rect">
                  <a:avLst/>
                </a:prstGeom>
                <a:blipFill>
                  <a:blip r:embed="rId24"/>
                  <a:stretch>
                    <a:fillRect l="-29412" b="-33333"/>
                  </a:stretch>
                </a:blipFill>
              </p:spPr>
              <p:txBody>
                <a:bodyPr/>
                <a:lstStyle/>
                <a:p>
                  <a:r>
                    <a:rPr lang="de-DE">
                      <a:noFill/>
                    </a:rPr>
                    <a:t> </a:t>
                  </a:r>
                </a:p>
              </p:txBody>
            </p:sp>
          </mc:Fallback>
        </mc:AlternateContent>
        <p:cxnSp>
          <p:nvCxnSpPr>
            <p:cNvPr id="68" name="Straight Connector 67">
              <a:extLst>
                <a:ext uri="{FF2B5EF4-FFF2-40B4-BE49-F238E27FC236}">
                  <a16:creationId xmlns:a16="http://schemas.microsoft.com/office/drawing/2014/main" id="{FB6FE212-E1E9-C146-8FE6-7146655CD16F}"/>
                </a:ext>
              </a:extLst>
            </p:cNvPr>
            <p:cNvCxnSpPr>
              <a:cxnSpLocks/>
              <a:stCxn id="53" idx="6"/>
              <a:endCxn id="66" idx="1"/>
            </p:cNvCxnSpPr>
            <p:nvPr/>
          </p:nvCxnSpPr>
          <p:spPr>
            <a:xfrm flipV="1">
              <a:off x="10488127" y="4430440"/>
              <a:ext cx="15153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8021E3-CD3D-1641-8F32-AB980FF60906}"/>
                </a:ext>
              </a:extLst>
            </p:cNvPr>
            <p:cNvCxnSpPr>
              <a:cxnSpLocks/>
              <a:stCxn id="52" idx="6"/>
              <a:endCxn id="66" idx="2"/>
            </p:cNvCxnSpPr>
            <p:nvPr/>
          </p:nvCxnSpPr>
          <p:spPr>
            <a:xfrm flipV="1">
              <a:off x="10486930" y="4502440"/>
              <a:ext cx="1588544" cy="1195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3F865C-6DB6-D146-9A5B-811CDD4FEE11}"/>
                </a:ext>
              </a:extLst>
            </p:cNvPr>
            <p:cNvCxnSpPr>
              <a:cxnSpLocks/>
              <a:stCxn id="66" idx="3"/>
              <a:endCxn id="18" idx="2"/>
            </p:cNvCxnSpPr>
            <p:nvPr/>
          </p:nvCxnSpPr>
          <p:spPr>
            <a:xfrm>
              <a:off x="12147474" y="4430440"/>
              <a:ext cx="105582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3571A4-5FA0-574A-B7F2-376B82BA2396}"/>
                  </a:ext>
                </a:extLst>
              </p:cNvPr>
              <p:cNvSpPr txBox="1"/>
              <p:nvPr/>
            </p:nvSpPr>
            <p:spPr>
              <a:xfrm>
                <a:off x="9806377" y="272915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de-DE"/>
              </a:p>
            </p:txBody>
          </p:sp>
        </mc:Choice>
        <mc:Fallback xmlns="">
          <p:sp>
            <p:nvSpPr>
              <p:cNvPr id="71" name="TextBox 70">
                <a:extLst>
                  <a:ext uri="{FF2B5EF4-FFF2-40B4-BE49-F238E27FC236}">
                    <a16:creationId xmlns:a16="http://schemas.microsoft.com/office/drawing/2014/main" id="{A53571A4-5FA0-574A-B7F2-376B82BA2396}"/>
                  </a:ext>
                </a:extLst>
              </p:cNvPr>
              <p:cNvSpPr txBox="1">
                <a:spLocks noRot="1" noChangeAspect="1" noMove="1" noResize="1" noEditPoints="1" noAdjustHandles="1" noChangeArrowheads="1" noChangeShapeType="1" noTextEdit="1"/>
              </p:cNvSpPr>
              <p:nvPr/>
            </p:nvSpPr>
            <p:spPr>
              <a:xfrm>
                <a:off x="9806377" y="2729154"/>
                <a:ext cx="1152000" cy="550247"/>
              </a:xfrm>
              <a:prstGeom prst="diamond">
                <a:avLst/>
              </a:prstGeom>
              <a:blipFill>
                <a:blip r:embed="rId25"/>
                <a:stretch>
                  <a:fillRect/>
                </a:stretch>
              </a:blipFill>
              <a:ln>
                <a:solidFill>
                  <a:schemeClr val="tx1"/>
                </a:solidFill>
              </a:ln>
            </p:spPr>
            <p:txBody>
              <a:bodyPr/>
              <a:lstStyle/>
              <a:p>
                <a:r>
                  <a:rPr lang="de-DE">
                    <a:noFill/>
                  </a:rPr>
                  <a:t> </a:t>
                </a:r>
              </a:p>
            </p:txBody>
          </p:sp>
        </mc:Fallback>
      </mc:AlternateContent>
      <p:cxnSp>
        <p:nvCxnSpPr>
          <p:cNvPr id="73" name="Straight Connector 72">
            <a:extLst>
              <a:ext uri="{FF2B5EF4-FFF2-40B4-BE49-F238E27FC236}">
                <a16:creationId xmlns:a16="http://schemas.microsoft.com/office/drawing/2014/main" id="{9A240042-434A-4B40-A105-1C9B76F8CC2B}"/>
              </a:ext>
            </a:extLst>
          </p:cNvPr>
          <p:cNvCxnSpPr>
            <a:cxnSpLocks/>
            <a:stCxn id="27" idx="0"/>
            <a:endCxn id="75" idx="2"/>
          </p:cNvCxnSpPr>
          <p:nvPr/>
        </p:nvCxnSpPr>
        <p:spPr>
          <a:xfrm flipV="1">
            <a:off x="11291104" y="3076278"/>
            <a:ext cx="0" cy="337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BA5EEC1-DC5E-9E4D-8AC7-DAE2A62A7570}"/>
              </a:ext>
            </a:extLst>
          </p:cNvPr>
          <p:cNvCxnSpPr>
            <a:cxnSpLocks/>
            <a:stCxn id="75" idx="1"/>
            <a:endCxn id="71" idx="3"/>
          </p:cNvCxnSpPr>
          <p:nvPr/>
        </p:nvCxnSpPr>
        <p:spPr>
          <a:xfrm flipH="1">
            <a:off x="10958377" y="3004278"/>
            <a:ext cx="2607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667CB6A-B998-934F-89D2-3FD0480802B9}"/>
              </a:ext>
            </a:extLst>
          </p:cNvPr>
          <p:cNvSpPr/>
          <p:nvPr/>
        </p:nvSpPr>
        <p:spPr>
          <a:xfrm>
            <a:off x="11219104" y="293227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E4B5FD2-34A4-8D4D-A898-DBB8C81BE0E8}"/>
                  </a:ext>
                </a:extLst>
              </p:cNvPr>
              <p:cNvSpPr txBox="1"/>
              <p:nvPr/>
            </p:nvSpPr>
            <p:spPr>
              <a:xfrm>
                <a:off x="11363104" y="2736024"/>
                <a:ext cx="181139" cy="215444"/>
              </a:xfrm>
              <a:prstGeom prst="rect">
                <a:avLst/>
              </a:prstGeom>
              <a:solidFill>
                <a:schemeClr val="bg1">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i="1">
                          <a:latin typeface="Cambria Math" panose="02040503050406030204" pitchFamily="18" charset="0"/>
                          <a:ea typeface="Cambria Math" panose="02040503050406030204" pitchFamily="18" charset="0"/>
                        </a:rPr>
                        <m:t>Ψ</m:t>
                      </m:r>
                    </m:oMath>
                  </m:oMathPara>
                </a14:m>
                <a:endParaRPr lang="de-DE" sz="1400"/>
              </a:p>
            </p:txBody>
          </p:sp>
        </mc:Choice>
        <mc:Fallback xmlns="">
          <p:sp>
            <p:nvSpPr>
              <p:cNvPr id="76" name="TextBox 75">
                <a:extLst>
                  <a:ext uri="{FF2B5EF4-FFF2-40B4-BE49-F238E27FC236}">
                    <a16:creationId xmlns:a16="http://schemas.microsoft.com/office/drawing/2014/main" id="{FE4B5FD2-34A4-8D4D-A898-DBB8C81BE0E8}"/>
                  </a:ext>
                </a:extLst>
              </p:cNvPr>
              <p:cNvSpPr txBox="1">
                <a:spLocks noRot="1" noChangeAspect="1" noMove="1" noResize="1" noEditPoints="1" noAdjustHandles="1" noChangeArrowheads="1" noChangeShapeType="1" noTextEdit="1"/>
              </p:cNvSpPr>
              <p:nvPr/>
            </p:nvSpPr>
            <p:spPr>
              <a:xfrm>
                <a:off x="11363104" y="2736024"/>
                <a:ext cx="181139" cy="215444"/>
              </a:xfrm>
              <a:prstGeom prst="rect">
                <a:avLst/>
              </a:prstGeom>
              <a:blipFill>
                <a:blip r:embed="rId26"/>
                <a:stretch>
                  <a:fillRect l="-20000" r="-20000" b="-5556"/>
                </a:stretch>
              </a:blipFill>
            </p:spPr>
            <p:txBody>
              <a:bodyPr/>
              <a:lstStyle/>
              <a:p>
                <a:r>
                  <a:rPr lang="de-DE">
                    <a:noFill/>
                  </a:rPr>
                  <a:t> </a:t>
                </a:r>
              </a:p>
            </p:txBody>
          </p:sp>
        </mc:Fallback>
      </mc:AlternateContent>
      <p:sp>
        <p:nvSpPr>
          <p:cNvPr id="88" name="Rectangle 87">
            <a:extLst>
              <a:ext uri="{FF2B5EF4-FFF2-40B4-BE49-F238E27FC236}">
                <a16:creationId xmlns:a16="http://schemas.microsoft.com/office/drawing/2014/main" id="{9310E18C-7041-6C45-95CF-835BE7859578}"/>
              </a:ext>
            </a:extLst>
          </p:cNvPr>
          <p:cNvSpPr/>
          <p:nvPr/>
        </p:nvSpPr>
        <p:spPr>
          <a:xfrm>
            <a:off x="2862839" y="3413937"/>
            <a:ext cx="2802966" cy="25186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9" name="Group 88">
            <a:extLst>
              <a:ext uri="{FF2B5EF4-FFF2-40B4-BE49-F238E27FC236}">
                <a16:creationId xmlns:a16="http://schemas.microsoft.com/office/drawing/2014/main" id="{AA5B8E4A-0AAD-AF48-B7FA-419BB719AB76}"/>
              </a:ext>
            </a:extLst>
          </p:cNvPr>
          <p:cNvGrpSpPr/>
          <p:nvPr/>
        </p:nvGrpSpPr>
        <p:grpSpPr>
          <a:xfrm>
            <a:off x="2865210" y="4222610"/>
            <a:ext cx="2760308" cy="1683304"/>
            <a:chOff x="5168586" y="4222610"/>
            <a:chExt cx="2760308" cy="1683304"/>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BE4B586C-8576-4047-8FA0-5F0B57981CF2}"/>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i="1" smtClean="0">
                                <a:solidFill>
                                  <a:schemeClr val="tx1"/>
                                </a:solidFill>
                                <a:latin typeface="Cambria Math" panose="02040503050406030204" pitchFamily="18" charset="0"/>
                              </a:rPr>
                            </m:ctrlPr>
                          </m:sSupPr>
                          <m:e>
                            <m:r>
                              <a:rPr lang="de-DE" i="1">
                                <a:latin typeface="Cambria Math" charset="0"/>
                              </a:rPr>
                              <m:t>𝑇𝑟𝑎𝑣𝑒</m:t>
                            </m:r>
                            <m:r>
                              <a:rPr lang="de-DE" i="1" smtClean="0">
                                <a:solidFill>
                                  <a:schemeClr val="tx1"/>
                                </a:solidFill>
                                <a:latin typeface="Cambria Math" charset="0"/>
                              </a:rPr>
                              <m:t>𝑙</m:t>
                            </m:r>
                          </m:e>
                          <m:sup>
                            <m:d>
                              <m:dPr>
                                <m:ctrlPr>
                                  <a:rPr lang="de-DE" b="0" i="1" smtClean="0">
                                    <a:solidFill>
                                      <a:schemeClr val="tx1"/>
                                    </a:solidFill>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90" name="TextBox 89">
                  <a:extLst>
                    <a:ext uri="{FF2B5EF4-FFF2-40B4-BE49-F238E27FC236}">
                      <a16:creationId xmlns:a16="http://schemas.microsoft.com/office/drawing/2014/main" id="{BE4B586C-8576-4047-8FA0-5F0B57981CF2}"/>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28"/>
                  <a:stretch>
                    <a:fillRect/>
                  </a:stretch>
                </a:blipFill>
                <a:ln>
                  <a:solidFill>
                    <a:schemeClr val="tx1"/>
                  </a:solidFill>
                </a:ln>
              </p:spPr>
              <p:txBody>
                <a:bodyPr/>
                <a:lstStyle/>
                <a:p>
                  <a:r>
                    <a:rPr lang="de-DE">
                      <a:noFill/>
                    </a:rPr>
                    <a:t> </a:t>
                  </a:r>
                </a:p>
              </p:txBody>
            </p:sp>
          </mc:Fallback>
        </mc:AlternateContent>
        <p:cxnSp>
          <p:nvCxnSpPr>
            <p:cNvPr id="91" name="Straight Connector 90">
              <a:extLst>
                <a:ext uri="{FF2B5EF4-FFF2-40B4-BE49-F238E27FC236}">
                  <a16:creationId xmlns:a16="http://schemas.microsoft.com/office/drawing/2014/main" id="{787221D0-0CD4-1541-AC50-A69C4156D399}"/>
                </a:ext>
              </a:extLst>
            </p:cNvPr>
            <p:cNvCxnSpPr>
              <a:cxnSpLocks/>
              <a:stCxn id="90" idx="5"/>
              <a:endCxn id="104"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8479DF0-5A19-624A-AE9A-7D7691BA4C91}"/>
                </a:ext>
              </a:extLst>
            </p:cNvPr>
            <p:cNvCxnSpPr>
              <a:cxnSpLocks/>
              <a:stCxn id="104" idx="0"/>
              <a:endCxn id="99"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A1D4DB12-ADBC-E548-A949-9042C4884F63}"/>
                </a:ext>
              </a:extLst>
            </p:cNvPr>
            <p:cNvGrpSpPr/>
            <p:nvPr/>
          </p:nvGrpSpPr>
          <p:grpSpPr>
            <a:xfrm>
              <a:off x="6088390" y="5030479"/>
              <a:ext cx="359209" cy="409842"/>
              <a:chOff x="6783444" y="4056790"/>
              <a:chExt cx="359209" cy="409842"/>
            </a:xfrm>
          </p:grpSpPr>
          <p:sp>
            <p:nvSpPr>
              <p:cNvPr id="104" name="Rectangle 103">
                <a:extLst>
                  <a:ext uri="{FF2B5EF4-FFF2-40B4-BE49-F238E27FC236}">
                    <a16:creationId xmlns:a16="http://schemas.microsoft.com/office/drawing/2014/main" id="{830EE4AF-3E00-E94F-BE68-20944EA897B4}"/>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90DE42A-B9FE-3B4B-B6A2-E78F5B62778F}"/>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7" name="TextBox 26">
                    <a:extLst>
                      <a:ext uri="{FF2B5EF4-FFF2-40B4-BE49-F238E27FC236}">
                        <a16:creationId xmlns:a16="http://schemas.microsoft.com/office/drawing/2014/main" id="{5EFF4C23-AA02-244E-855F-0109E6DA1F5E}"/>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5"/>
                    <a:stretch>
                      <a:fillRect l="-18519" b="-22727"/>
                    </a:stretch>
                  </a:blipFill>
                </p:spPr>
                <p:txBody>
                  <a:bodyPr/>
                  <a:lstStyle/>
                  <a:p>
                    <a:r>
                      <a:rPr lang="de-DE">
                        <a:noFill/>
                      </a:rPr>
                      <a:t> </a:t>
                    </a:r>
                  </a:p>
                </p:txBody>
              </p:sp>
            </mc:Fallback>
          </mc:AlternateContent>
        </p:grpSp>
        <p:cxnSp>
          <p:nvCxnSpPr>
            <p:cNvPr id="94" name="Straight Connector 93">
              <a:extLst>
                <a:ext uri="{FF2B5EF4-FFF2-40B4-BE49-F238E27FC236}">
                  <a16:creationId xmlns:a16="http://schemas.microsoft.com/office/drawing/2014/main" id="{6A0F0796-DB8A-4342-B39B-E379AA012A40}"/>
                </a:ext>
              </a:extLst>
            </p:cNvPr>
            <p:cNvCxnSpPr>
              <a:cxnSpLocks/>
              <a:stCxn id="99" idx="4"/>
              <a:endCxn id="102"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432B353-F3ED-DD4A-92FA-D2F4AE386F9B}"/>
                </a:ext>
              </a:extLst>
            </p:cNvPr>
            <p:cNvCxnSpPr>
              <a:cxnSpLocks/>
              <a:stCxn id="100" idx="0"/>
              <a:endCxn id="102"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A0B3423-9ABA-6347-8094-54B0A8DD6AEC}"/>
                </a:ext>
              </a:extLst>
            </p:cNvPr>
            <p:cNvCxnSpPr>
              <a:cxnSpLocks/>
              <a:stCxn id="102" idx="3"/>
              <a:endCxn id="98"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85EEC080-1B9B-F24C-9A9A-ACDB88393A20}"/>
                </a:ext>
              </a:extLst>
            </p:cNvPr>
            <p:cNvGrpSpPr/>
            <p:nvPr/>
          </p:nvGrpSpPr>
          <p:grpSpPr>
            <a:xfrm>
              <a:off x="6673180" y="5030805"/>
              <a:ext cx="386595" cy="408488"/>
              <a:chOff x="7368234" y="4057116"/>
              <a:chExt cx="386595" cy="408488"/>
            </a:xfrm>
          </p:grpSpPr>
          <p:sp>
            <p:nvSpPr>
              <p:cNvPr id="102" name="Rectangle 101">
                <a:extLst>
                  <a:ext uri="{FF2B5EF4-FFF2-40B4-BE49-F238E27FC236}">
                    <a16:creationId xmlns:a16="http://schemas.microsoft.com/office/drawing/2014/main" id="{5A9D305C-23B8-9045-AD10-E88AB682904D}"/>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A09C0181-54D6-4448-AE5B-449DF3E751EE}"/>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bSup>
                        </m:oMath>
                      </m:oMathPara>
                    </a14:m>
                    <a:endParaRPr lang="de-DE" sz="1400"/>
                  </a:p>
                </p:txBody>
              </p:sp>
            </mc:Choice>
            <mc:Fallback xmlns="">
              <p:sp>
                <p:nvSpPr>
                  <p:cNvPr id="25" name="TextBox 24">
                    <a:extLst>
                      <a:ext uri="{FF2B5EF4-FFF2-40B4-BE49-F238E27FC236}">
                        <a16:creationId xmlns:a16="http://schemas.microsoft.com/office/drawing/2014/main" id="{6F181D50-C1B1-B942-B62D-761D96E5434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6"/>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39EC37ED-E834-044A-8D59-623413DB3C66}"/>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𝑇𝑟𝑒𝑎𝑡</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98" name="TextBox 97">
                  <a:extLst>
                    <a:ext uri="{FF2B5EF4-FFF2-40B4-BE49-F238E27FC236}">
                      <a16:creationId xmlns:a16="http://schemas.microsoft.com/office/drawing/2014/main" id="{39EC37ED-E834-044A-8D59-623413DB3C66}"/>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2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02E6CA9-474B-074E-851A-FFC2F82B9E9B}"/>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𝐸𝑝𝑖𝑑</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99" name="TextBox 98">
                  <a:extLst>
                    <a:ext uri="{FF2B5EF4-FFF2-40B4-BE49-F238E27FC236}">
                      <a16:creationId xmlns:a16="http://schemas.microsoft.com/office/drawing/2014/main" id="{702E6CA9-474B-074E-851A-FFC2F82B9E9B}"/>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30"/>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F546BDA-AEF6-7849-BCE2-7D36C608E409}"/>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𝑆𝑖𝑐𝑘</m:t>
                            </m:r>
                          </m:e>
                          <m:sup>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solidFill>
                      <a:schemeClr val="accent1"/>
                    </a:solidFill>
                  </a:endParaRPr>
                </a:p>
              </p:txBody>
            </p:sp>
          </mc:Choice>
          <mc:Fallback xmlns="">
            <p:sp>
              <p:nvSpPr>
                <p:cNvPr id="100" name="TextBox 99">
                  <a:extLst>
                    <a:ext uri="{FF2B5EF4-FFF2-40B4-BE49-F238E27FC236}">
                      <a16:creationId xmlns:a16="http://schemas.microsoft.com/office/drawing/2014/main" id="{8F546BDA-AEF6-7849-BCE2-7D36C608E409}"/>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31"/>
                  <a:stretch>
                    <a:fillRect/>
                  </a:stretch>
                </a:blipFill>
                <a:ln>
                  <a:solidFill>
                    <a:schemeClr val="tx1"/>
                  </a:solidFill>
                </a:ln>
              </p:spPr>
              <p:txBody>
                <a:bodyPr/>
                <a:lstStyle/>
                <a:p>
                  <a:r>
                    <a:rPr lang="de-DE">
                      <a:noFill/>
                    </a:rPr>
                    <a:t> </a:t>
                  </a:r>
                </a:p>
              </p:txBody>
            </p:sp>
          </mc:Fallback>
        </mc:AlternateContent>
        <p:cxnSp>
          <p:nvCxnSpPr>
            <p:cNvPr id="101" name="Straight Connector 100">
              <a:extLst>
                <a:ext uri="{FF2B5EF4-FFF2-40B4-BE49-F238E27FC236}">
                  <a16:creationId xmlns:a16="http://schemas.microsoft.com/office/drawing/2014/main" id="{FD74E274-6192-D14D-A5BB-2897ADEB1008}"/>
                </a:ext>
              </a:extLst>
            </p:cNvPr>
            <p:cNvCxnSpPr>
              <a:cxnSpLocks/>
              <a:stCxn id="104" idx="2"/>
              <a:endCxn id="100"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B7CA1DE-A952-C84D-9F66-005A9D98A687}"/>
                  </a:ext>
                </a:extLst>
              </p:cNvPr>
              <p:cNvSpPr txBox="1"/>
              <p:nvPr/>
            </p:nvSpPr>
            <p:spPr>
              <a:xfrm>
                <a:off x="2862839" y="3562268"/>
                <a:ext cx="1152000" cy="30066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b="0" i="1" smtClean="0">
                              <a:latin typeface="Cambria Math" panose="02040503050406030204" pitchFamily="18" charset="0"/>
                            </a:rPr>
                          </m:ctrlPr>
                        </m:sSupPr>
                        <m:e>
                          <m:r>
                            <a:rPr lang="de-DE" i="1">
                              <a:latin typeface="Cambria Math" panose="02040503050406030204" pitchFamily="18" charset="0"/>
                            </a:rPr>
                            <m:t>𝑅𝑒𝑠𝑡𝑟𝑖𝑐</m:t>
                          </m:r>
                          <m:r>
                            <a:rPr lang="de-DE" b="0" i="1" smtClean="0">
                              <a:latin typeface="Cambria Math" panose="02040503050406030204" pitchFamily="18" charset="0"/>
                            </a:rPr>
                            <m:t>𝑡</m:t>
                          </m:r>
                        </m:e>
                        <m:sup>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106" name="TextBox 105">
                <a:extLst>
                  <a:ext uri="{FF2B5EF4-FFF2-40B4-BE49-F238E27FC236}">
                    <a16:creationId xmlns:a16="http://schemas.microsoft.com/office/drawing/2014/main" id="{DB7CA1DE-A952-C84D-9F66-005A9D98A687}"/>
                  </a:ext>
                </a:extLst>
              </p:cNvPr>
              <p:cNvSpPr txBox="1">
                <a:spLocks noRot="1" noChangeAspect="1" noMove="1" noResize="1" noEditPoints="1" noAdjustHandles="1" noChangeArrowheads="1" noChangeShapeType="1" noTextEdit="1"/>
              </p:cNvSpPr>
              <p:nvPr/>
            </p:nvSpPr>
            <p:spPr>
              <a:xfrm>
                <a:off x="2862839" y="3562268"/>
                <a:ext cx="1152000" cy="300660"/>
              </a:xfrm>
              <a:prstGeom prst="rect">
                <a:avLst/>
              </a:prstGeom>
              <a:blipFill>
                <a:blip r:embed="rId32"/>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098B9EE6-9974-AA41-9298-A56B14CC964A}"/>
                  </a:ext>
                </a:extLst>
              </p:cNvPr>
              <p:cNvSpPr txBox="1"/>
              <p:nvPr/>
            </p:nvSpPr>
            <p:spPr>
              <a:xfrm>
                <a:off x="4496622" y="3413937"/>
                <a:ext cx="1152000"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m:t>
                              </m:r>
                            </m:e>
                          </m:d>
                        </m:sup>
                      </m:sSup>
                    </m:oMath>
                  </m:oMathPara>
                </a14:m>
                <a:endParaRPr lang="de-DE"/>
              </a:p>
            </p:txBody>
          </p:sp>
        </mc:Choice>
        <mc:Fallback xmlns="">
          <p:sp>
            <p:nvSpPr>
              <p:cNvPr id="107" name="TextBox 106">
                <a:extLst>
                  <a:ext uri="{FF2B5EF4-FFF2-40B4-BE49-F238E27FC236}">
                    <a16:creationId xmlns:a16="http://schemas.microsoft.com/office/drawing/2014/main" id="{098B9EE6-9974-AA41-9298-A56B14CC964A}"/>
                  </a:ext>
                </a:extLst>
              </p:cNvPr>
              <p:cNvSpPr txBox="1">
                <a:spLocks noRot="1" noChangeAspect="1" noMove="1" noResize="1" noEditPoints="1" noAdjustHandles="1" noChangeArrowheads="1" noChangeShapeType="1" noTextEdit="1"/>
              </p:cNvSpPr>
              <p:nvPr/>
            </p:nvSpPr>
            <p:spPr>
              <a:xfrm>
                <a:off x="4496622" y="3413937"/>
                <a:ext cx="1152000" cy="597249"/>
              </a:xfrm>
              <a:prstGeom prst="diamond">
                <a:avLst/>
              </a:prstGeom>
              <a:blipFill>
                <a:blip r:embed="rId33"/>
                <a:stretch>
                  <a:fillRect/>
                </a:stretch>
              </a:blipFill>
              <a:ln>
                <a:solidFill>
                  <a:schemeClr val="tx1"/>
                </a:solidFill>
              </a:ln>
            </p:spPr>
            <p:txBody>
              <a:bodyPr/>
              <a:lstStyle/>
              <a:p>
                <a:r>
                  <a:rPr lang="de-DE">
                    <a:noFill/>
                  </a:rPr>
                  <a:t> </a:t>
                </a:r>
              </a:p>
            </p:txBody>
          </p:sp>
        </mc:Fallback>
      </mc:AlternateContent>
      <p:cxnSp>
        <p:nvCxnSpPr>
          <p:cNvPr id="108" name="Straight Connector 107">
            <a:extLst>
              <a:ext uri="{FF2B5EF4-FFF2-40B4-BE49-F238E27FC236}">
                <a16:creationId xmlns:a16="http://schemas.microsoft.com/office/drawing/2014/main" id="{2414BA76-6292-234D-93ED-503B1A64E225}"/>
              </a:ext>
            </a:extLst>
          </p:cNvPr>
          <p:cNvCxnSpPr>
            <a:cxnSpLocks/>
            <a:stCxn id="109" idx="0"/>
            <a:endCxn id="106" idx="2"/>
          </p:cNvCxnSpPr>
          <p:nvPr/>
        </p:nvCxnSpPr>
        <p:spPr>
          <a:xfrm flipV="1">
            <a:off x="3438839" y="3862928"/>
            <a:ext cx="0" cy="343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97A0CF0D-A885-194A-8DD5-9BC0FB7D1B25}"/>
              </a:ext>
            </a:extLst>
          </p:cNvPr>
          <p:cNvSpPr/>
          <p:nvPr/>
        </p:nvSpPr>
        <p:spPr>
          <a:xfrm>
            <a:off x="3366839"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0" name="Straight Connector 109">
            <a:extLst>
              <a:ext uri="{FF2B5EF4-FFF2-40B4-BE49-F238E27FC236}">
                <a16:creationId xmlns:a16="http://schemas.microsoft.com/office/drawing/2014/main" id="{0CDCE231-2D30-9243-B2E4-0BDAEC7EC052}"/>
              </a:ext>
            </a:extLst>
          </p:cNvPr>
          <p:cNvCxnSpPr>
            <a:cxnSpLocks/>
            <a:stCxn id="106" idx="3"/>
            <a:endCxn id="113" idx="1"/>
          </p:cNvCxnSpPr>
          <p:nvPr/>
        </p:nvCxnSpPr>
        <p:spPr>
          <a:xfrm flipV="1">
            <a:off x="4014839" y="3712133"/>
            <a:ext cx="170205" cy="4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DF090A4-9DEB-054A-AC45-1C3DFDF36F16}"/>
              </a:ext>
            </a:extLst>
          </p:cNvPr>
          <p:cNvCxnSpPr>
            <a:cxnSpLocks/>
            <a:stCxn id="99" idx="0"/>
            <a:endCxn id="113" idx="2"/>
          </p:cNvCxnSpPr>
          <p:nvPr/>
        </p:nvCxnSpPr>
        <p:spPr>
          <a:xfrm flipV="1">
            <a:off x="4256765" y="3784133"/>
            <a:ext cx="279" cy="438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18483B9-9256-5B4F-8A26-C945F4C5C6E0}"/>
              </a:ext>
            </a:extLst>
          </p:cNvPr>
          <p:cNvCxnSpPr>
            <a:cxnSpLocks/>
            <a:stCxn id="113" idx="3"/>
            <a:endCxn id="107" idx="1"/>
          </p:cNvCxnSpPr>
          <p:nvPr/>
        </p:nvCxnSpPr>
        <p:spPr>
          <a:xfrm>
            <a:off x="4329044" y="3712133"/>
            <a:ext cx="167578" cy="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5AEACE2-CFA9-FF47-9425-6694DDAED1B7}"/>
              </a:ext>
            </a:extLst>
          </p:cNvPr>
          <p:cNvSpPr/>
          <p:nvPr/>
        </p:nvSpPr>
        <p:spPr>
          <a:xfrm>
            <a:off x="4185044" y="364013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96D8ECF4-C3E9-7640-8096-757DB70024DA}"/>
                  </a:ext>
                </a:extLst>
              </p:cNvPr>
              <p:cNvSpPr txBox="1"/>
              <p:nvPr/>
            </p:nvSpPr>
            <p:spPr>
              <a:xfrm>
                <a:off x="4329044" y="3373750"/>
                <a:ext cx="341952"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de-DE" sz="1400"/>
              </a:p>
            </p:txBody>
          </p:sp>
        </mc:Choice>
        <mc:Fallback xmlns="">
          <p:sp>
            <p:nvSpPr>
              <p:cNvPr id="114" name="TextBox 113">
                <a:extLst>
                  <a:ext uri="{FF2B5EF4-FFF2-40B4-BE49-F238E27FC236}">
                    <a16:creationId xmlns:a16="http://schemas.microsoft.com/office/drawing/2014/main" id="{96D8ECF4-C3E9-7640-8096-757DB70024DA}"/>
                  </a:ext>
                </a:extLst>
              </p:cNvPr>
              <p:cNvSpPr txBox="1">
                <a:spLocks noRot="1" noChangeAspect="1" noMove="1" noResize="1" noEditPoints="1" noAdjustHandles="1" noChangeArrowheads="1" noChangeShapeType="1" noTextEdit="1"/>
              </p:cNvSpPr>
              <p:nvPr/>
            </p:nvSpPr>
            <p:spPr>
              <a:xfrm>
                <a:off x="4329044" y="3373750"/>
                <a:ext cx="341952" cy="267894"/>
              </a:xfrm>
              <a:prstGeom prst="rect">
                <a:avLst/>
              </a:prstGeom>
              <a:blipFill>
                <a:blip r:embed="rId34"/>
                <a:stretch>
                  <a:fillRect l="-14286" b="-2272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6996610-A72E-7946-945F-94F40189BD88}"/>
                  </a:ext>
                </a:extLst>
              </p:cNvPr>
              <p:cNvSpPr txBox="1"/>
              <p:nvPr/>
            </p:nvSpPr>
            <p:spPr>
              <a:xfrm>
                <a:off x="3510817" y="3945633"/>
                <a:ext cx="341952"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de-DE" sz="1400"/>
              </a:p>
            </p:txBody>
          </p:sp>
        </mc:Choice>
        <mc:Fallback xmlns="">
          <p:sp>
            <p:nvSpPr>
              <p:cNvPr id="115" name="TextBox 114">
                <a:extLst>
                  <a:ext uri="{FF2B5EF4-FFF2-40B4-BE49-F238E27FC236}">
                    <a16:creationId xmlns:a16="http://schemas.microsoft.com/office/drawing/2014/main" id="{86996610-A72E-7946-945F-94F40189BD88}"/>
                  </a:ext>
                </a:extLst>
              </p:cNvPr>
              <p:cNvSpPr txBox="1">
                <a:spLocks noRot="1" noChangeAspect="1" noMove="1" noResize="1" noEditPoints="1" noAdjustHandles="1" noChangeArrowheads="1" noChangeShapeType="1" noTextEdit="1"/>
              </p:cNvSpPr>
              <p:nvPr/>
            </p:nvSpPr>
            <p:spPr>
              <a:xfrm>
                <a:off x="3510817" y="3945633"/>
                <a:ext cx="341952" cy="266227"/>
              </a:xfrm>
              <a:prstGeom prst="rect">
                <a:avLst/>
              </a:prstGeom>
              <a:blipFill>
                <a:blip r:embed="rId35"/>
                <a:stretch>
                  <a:fillRect l="-18519" b="-22727"/>
                </a:stretch>
              </a:blipFill>
            </p:spPr>
            <p:txBody>
              <a:bodyPr/>
              <a:lstStyle/>
              <a:p>
                <a:r>
                  <a:rPr lang="de-DE">
                    <a:noFill/>
                  </a:rPr>
                  <a:t> </a:t>
                </a:r>
              </a:p>
            </p:txBody>
          </p:sp>
        </mc:Fallback>
      </mc:AlternateContent>
      <p:cxnSp>
        <p:nvCxnSpPr>
          <p:cNvPr id="116" name="Straight Connector 115">
            <a:extLst>
              <a:ext uri="{FF2B5EF4-FFF2-40B4-BE49-F238E27FC236}">
                <a16:creationId xmlns:a16="http://schemas.microsoft.com/office/drawing/2014/main" id="{475AC372-438F-AD40-87B6-E8D9E6A44A63}"/>
              </a:ext>
            </a:extLst>
          </p:cNvPr>
          <p:cNvCxnSpPr>
            <a:cxnSpLocks/>
            <a:stCxn id="90" idx="0"/>
            <a:endCxn id="109" idx="2"/>
          </p:cNvCxnSpPr>
          <p:nvPr/>
        </p:nvCxnSpPr>
        <p:spPr>
          <a:xfrm flipH="1" flipV="1">
            <a:off x="3438839" y="4350668"/>
            <a:ext cx="2371" cy="261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94A350D7-DD2E-6143-95C5-4557AE1C41D4}"/>
                  </a:ext>
                </a:extLst>
              </p:cNvPr>
              <p:cNvSpPr txBox="1"/>
              <p:nvPr/>
            </p:nvSpPr>
            <p:spPr>
              <a:xfrm>
                <a:off x="3688322" y="2729154"/>
                <a:ext cx="1152000"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m:t>
                      </m:r>
                    </m:oMath>
                  </m:oMathPara>
                </a14:m>
                <a:endParaRPr lang="de-DE"/>
              </a:p>
            </p:txBody>
          </p:sp>
        </mc:Choice>
        <mc:Fallback xmlns="">
          <p:sp>
            <p:nvSpPr>
              <p:cNvPr id="117" name="TextBox 116">
                <a:extLst>
                  <a:ext uri="{FF2B5EF4-FFF2-40B4-BE49-F238E27FC236}">
                    <a16:creationId xmlns:a16="http://schemas.microsoft.com/office/drawing/2014/main" id="{94A350D7-DD2E-6143-95C5-4557AE1C41D4}"/>
                  </a:ext>
                </a:extLst>
              </p:cNvPr>
              <p:cNvSpPr txBox="1">
                <a:spLocks noRot="1" noChangeAspect="1" noMove="1" noResize="1" noEditPoints="1" noAdjustHandles="1" noChangeArrowheads="1" noChangeShapeType="1" noTextEdit="1"/>
              </p:cNvSpPr>
              <p:nvPr/>
            </p:nvSpPr>
            <p:spPr>
              <a:xfrm>
                <a:off x="3688322" y="2729154"/>
                <a:ext cx="1152000" cy="550247"/>
              </a:xfrm>
              <a:prstGeom prst="diamond">
                <a:avLst/>
              </a:prstGeom>
              <a:blipFill>
                <a:blip r:embed="rId36"/>
                <a:stretch>
                  <a:fillRect/>
                </a:stretch>
              </a:blipFill>
              <a:ln>
                <a:solidFill>
                  <a:schemeClr val="tx1"/>
                </a:solidFill>
              </a:ln>
            </p:spPr>
            <p:txBody>
              <a:bodyPr/>
              <a:lstStyle/>
              <a:p>
                <a:r>
                  <a:rPr lang="de-DE">
                    <a:noFill/>
                  </a:rPr>
                  <a:t> </a:t>
                </a:r>
              </a:p>
            </p:txBody>
          </p:sp>
        </mc:Fallback>
      </mc:AlternateContent>
      <p:cxnSp>
        <p:nvCxnSpPr>
          <p:cNvPr id="118" name="Straight Connector 117">
            <a:extLst>
              <a:ext uri="{FF2B5EF4-FFF2-40B4-BE49-F238E27FC236}">
                <a16:creationId xmlns:a16="http://schemas.microsoft.com/office/drawing/2014/main" id="{7E9BC922-3EA3-0048-A6B5-0EE63E174C39}"/>
              </a:ext>
            </a:extLst>
          </p:cNvPr>
          <p:cNvCxnSpPr>
            <a:cxnSpLocks/>
            <a:stCxn id="107" idx="0"/>
            <a:endCxn id="120" idx="2"/>
          </p:cNvCxnSpPr>
          <p:nvPr/>
        </p:nvCxnSpPr>
        <p:spPr>
          <a:xfrm flipH="1" flipV="1">
            <a:off x="5068831" y="3070451"/>
            <a:ext cx="3791" cy="343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975D60-EACA-D340-B86E-80BBB9835E1D}"/>
              </a:ext>
            </a:extLst>
          </p:cNvPr>
          <p:cNvCxnSpPr>
            <a:cxnSpLocks/>
            <a:stCxn id="120" idx="3"/>
            <a:endCxn id="117" idx="3"/>
          </p:cNvCxnSpPr>
          <p:nvPr/>
        </p:nvCxnSpPr>
        <p:spPr>
          <a:xfrm flipH="1">
            <a:off x="4840322" y="2998451"/>
            <a:ext cx="300509" cy="58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2C8E7CE4-0F45-F946-BC76-4E1582E67621}"/>
              </a:ext>
            </a:extLst>
          </p:cNvPr>
          <p:cNvSpPr/>
          <p:nvPr/>
        </p:nvSpPr>
        <p:spPr>
          <a:xfrm>
            <a:off x="4996831" y="292645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956F9F09-634E-7542-A28D-F01631D88565}"/>
                  </a:ext>
                </a:extLst>
              </p:cNvPr>
              <p:cNvSpPr txBox="1"/>
              <p:nvPr/>
            </p:nvSpPr>
            <p:spPr>
              <a:xfrm>
                <a:off x="5163779" y="2736024"/>
                <a:ext cx="18113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b="0" i="1" smtClean="0">
                          <a:latin typeface="Cambria Math" panose="02040503050406030204" pitchFamily="18" charset="0"/>
                          <a:ea typeface="Cambria Math" panose="02040503050406030204" pitchFamily="18" charset="0"/>
                        </a:rPr>
                        <m:t>Ψ</m:t>
                      </m:r>
                    </m:oMath>
                  </m:oMathPara>
                </a14:m>
                <a:endParaRPr lang="de-DE" sz="1400"/>
              </a:p>
            </p:txBody>
          </p:sp>
        </mc:Choice>
        <mc:Fallback xmlns="">
          <p:sp>
            <p:nvSpPr>
              <p:cNvPr id="121" name="TextBox 120">
                <a:extLst>
                  <a:ext uri="{FF2B5EF4-FFF2-40B4-BE49-F238E27FC236}">
                    <a16:creationId xmlns:a16="http://schemas.microsoft.com/office/drawing/2014/main" id="{956F9F09-634E-7542-A28D-F01631D88565}"/>
                  </a:ext>
                </a:extLst>
              </p:cNvPr>
              <p:cNvSpPr txBox="1">
                <a:spLocks noRot="1" noChangeAspect="1" noMove="1" noResize="1" noEditPoints="1" noAdjustHandles="1" noChangeArrowheads="1" noChangeShapeType="1" noTextEdit="1"/>
              </p:cNvSpPr>
              <p:nvPr/>
            </p:nvSpPr>
            <p:spPr>
              <a:xfrm>
                <a:off x="5163779" y="2736024"/>
                <a:ext cx="181139" cy="215444"/>
              </a:xfrm>
              <a:prstGeom prst="rect">
                <a:avLst/>
              </a:prstGeom>
              <a:blipFill>
                <a:blip r:embed="rId37"/>
                <a:stretch>
                  <a:fillRect l="-20000" r="-13333" b="-5556"/>
                </a:stretch>
              </a:blipFill>
            </p:spPr>
            <p:txBody>
              <a:bodyPr/>
              <a:lstStyle/>
              <a:p>
                <a:r>
                  <a:rPr lang="de-DE">
                    <a:noFill/>
                  </a:rPr>
                  <a:t> </a:t>
                </a:r>
              </a:p>
            </p:txBody>
          </p:sp>
        </mc:Fallback>
      </mc:AlternateContent>
      <p:grpSp>
        <p:nvGrpSpPr>
          <p:cNvPr id="122" name="Group 121">
            <a:extLst>
              <a:ext uri="{FF2B5EF4-FFF2-40B4-BE49-F238E27FC236}">
                <a16:creationId xmlns:a16="http://schemas.microsoft.com/office/drawing/2014/main" id="{CED2B181-E355-0744-9844-3E65EB24EED8}"/>
              </a:ext>
            </a:extLst>
          </p:cNvPr>
          <p:cNvGrpSpPr/>
          <p:nvPr/>
        </p:nvGrpSpPr>
        <p:grpSpPr>
          <a:xfrm flipH="1">
            <a:off x="4832765" y="4088037"/>
            <a:ext cx="664015" cy="410635"/>
            <a:chOff x="3346809" y="4056181"/>
            <a:chExt cx="664015" cy="410635"/>
          </a:xfrm>
        </p:grpSpPr>
        <p:sp>
          <p:nvSpPr>
            <p:cNvPr id="123" name="Rectangle 122">
              <a:extLst>
                <a:ext uri="{FF2B5EF4-FFF2-40B4-BE49-F238E27FC236}">
                  <a16:creationId xmlns:a16="http://schemas.microsoft.com/office/drawing/2014/main" id="{E079744D-1CAA-5C4D-BD73-2F5B05D68DB5}"/>
                </a:ext>
              </a:extLst>
            </p:cNvPr>
            <p:cNvSpPr/>
            <p:nvPr/>
          </p:nvSpPr>
          <p:spPr>
            <a:xfrm>
              <a:off x="3684991" y="43228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7E2672E5-37CD-5C48-B93C-CFDE4B20C11C}"/>
                    </a:ext>
                  </a:extLst>
                </p:cNvPr>
                <p:cNvSpPr txBox="1"/>
                <p:nvPr/>
              </p:nvSpPr>
              <p:spPr>
                <a:xfrm>
                  <a:off x="3346809" y="4056181"/>
                  <a:ext cx="341952" cy="267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0</m:t>
                                </m:r>
                              </m:e>
                            </m:d>
                          </m:sup>
                        </m:sSubSup>
                      </m:oMath>
                    </m:oMathPara>
                  </a14:m>
                  <a:endParaRPr lang="de-DE" sz="1400"/>
                </a:p>
              </p:txBody>
            </p:sp>
          </mc:Choice>
          <mc:Fallback xmlns="">
            <p:sp>
              <p:nvSpPr>
                <p:cNvPr id="126" name="TextBox 125">
                  <a:extLst>
                    <a:ext uri="{FF2B5EF4-FFF2-40B4-BE49-F238E27FC236}">
                      <a16:creationId xmlns:a16="http://schemas.microsoft.com/office/drawing/2014/main" id="{7E2672E5-37CD-5C48-B93C-CFDE4B20C11C}"/>
                    </a:ext>
                  </a:extLst>
                </p:cNvPr>
                <p:cNvSpPr txBox="1">
                  <a:spLocks noRot="1" noChangeAspect="1" noMove="1" noResize="1" noEditPoints="1" noAdjustHandles="1" noChangeArrowheads="1" noChangeShapeType="1" noTextEdit="1"/>
                </p:cNvSpPr>
                <p:nvPr/>
              </p:nvSpPr>
              <p:spPr>
                <a:xfrm>
                  <a:off x="3346809" y="4056181"/>
                  <a:ext cx="341952" cy="267766"/>
                </a:xfrm>
                <a:prstGeom prst="rect">
                  <a:avLst/>
                </a:prstGeom>
                <a:blipFill>
                  <a:blip r:embed="rId38"/>
                  <a:stretch>
                    <a:fillRect l="-17857" b="-22727"/>
                  </a:stretch>
                </a:blipFill>
              </p:spPr>
              <p:txBody>
                <a:bodyPr/>
                <a:lstStyle/>
                <a:p>
                  <a:r>
                    <a:rPr lang="de-DE">
                      <a:noFill/>
                    </a:rPr>
                    <a:t> </a:t>
                  </a:r>
                </a:p>
              </p:txBody>
            </p:sp>
          </mc:Fallback>
        </mc:AlternateContent>
        <p:cxnSp>
          <p:nvCxnSpPr>
            <p:cNvPr id="127" name="Straight Connector 126">
              <a:extLst>
                <a:ext uri="{FF2B5EF4-FFF2-40B4-BE49-F238E27FC236}">
                  <a16:creationId xmlns:a16="http://schemas.microsoft.com/office/drawing/2014/main" id="{42F7DFA8-0F8C-3F4E-8565-BA9D2C6A6CF4}"/>
                </a:ext>
              </a:extLst>
            </p:cNvPr>
            <p:cNvCxnSpPr>
              <a:cxnSpLocks/>
              <a:stCxn id="123" idx="3"/>
              <a:endCxn id="99" idx="6"/>
            </p:cNvCxnSpPr>
            <p:nvPr/>
          </p:nvCxnSpPr>
          <p:spPr>
            <a:xfrm>
              <a:off x="3828991" y="4394816"/>
              <a:ext cx="181833" cy="3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8610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D52CBC01-F505-0742-9AA3-21D26867D4EF}"/>
              </a:ext>
            </a:extLst>
          </p:cNvPr>
          <p:cNvSpPr/>
          <p:nvPr/>
        </p:nvSpPr>
        <p:spPr>
          <a:xfrm>
            <a:off x="561314" y="4870764"/>
            <a:ext cx="10891319" cy="10351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tangle 37">
            <a:extLst>
              <a:ext uri="{FF2B5EF4-FFF2-40B4-BE49-F238E27FC236}">
                <a16:creationId xmlns:a16="http://schemas.microsoft.com/office/drawing/2014/main" id="{AA756F5A-789E-4D42-985F-488CA3544F44}"/>
              </a:ext>
            </a:extLst>
          </p:cNvPr>
          <p:cNvSpPr/>
          <p:nvPr/>
        </p:nvSpPr>
        <p:spPr>
          <a:xfrm>
            <a:off x="561315" y="3292076"/>
            <a:ext cx="10891319" cy="9868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EU-Anfrage über die Zeit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a:t>EU-Anfrage zum Zeitpunkt </a:t>
                </a:r>
                <a14:m>
                  <m:oMath xmlns:m="http://schemas.openxmlformats.org/officeDocument/2006/math">
                    <m:r>
                      <a:rPr lang="de-DE" i="1">
                        <a:latin typeface="Cambria Math" panose="02040503050406030204" pitchFamily="18" charset="0"/>
                        <a:ea typeface="Cambria Math" panose="02040503050406030204" pitchFamily="18" charset="0"/>
                      </a:rPr>
                      <m:t>𝑡</m:t>
                    </m:r>
                  </m:oMath>
                </a14:m>
                <a:r>
                  <a:rPr lang="de-DE"/>
                  <a:t> über die temporale Aktionszuweisung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oMath>
                </a14:m>
                <a:r>
                  <a:rPr lang="de-DE"/>
                  <a:t> für einen Horizont von </a:t>
                </a:r>
                <a14:m>
                  <m:oMath xmlns:m="http://schemas.openxmlformats.org/officeDocument/2006/math">
                    <m:r>
                      <a:rPr lang="de-DE" b="0" i="1" smtClean="0">
                        <a:latin typeface="Cambria Math" panose="02040503050406030204" pitchFamily="18" charset="0"/>
                        <a:ea typeface="Cambria Math" panose="02040503050406030204" pitchFamily="18" charset="0"/>
                      </a:rPr>
                      <m:t>𝑘</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ℕ</m:t>
                    </m:r>
                  </m:oMath>
                </a14:m>
                <a:r>
                  <a:rPr lang="de-DE"/>
                  <a:t> mit temporaler Kombinationsfunktion </a:t>
                </a:r>
                <a14:m>
                  <m:oMath xmlns:m="http://schemas.openxmlformats.org/officeDocument/2006/math">
                    <m:r>
                      <m:rPr>
                        <m:sty m:val="p"/>
                      </m:rPr>
                      <a:rPr lang="de-DE" i="1" smtClean="0">
                        <a:solidFill>
                          <a:srgbClr val="FFC000"/>
                        </a:solidFill>
                        <a:latin typeface="Cambria Math" panose="02040503050406030204" pitchFamily="18" charset="0"/>
                        <a:ea typeface="Cambria Math" panose="02040503050406030204" pitchFamily="18" charset="0"/>
                      </a:rPr>
                      <m:t>Ψ</m:t>
                    </m:r>
                  </m:oMath>
                </a14:m>
                <a:r>
                  <a:rPr lang="de-DE"/>
                  <a:t>, Evidenz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oMath>
                </a14:m>
                <a:r>
                  <a:rPr lang="de-DE"/>
                  <a:t> und ausgeführten Aktionen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oMath>
                </a14:m>
                <a:endParaRPr lang="de-DE"/>
              </a:p>
              <a:p>
                <a:pPr lvl="1"/>
                <a:r>
                  <a:rPr lang="de-DE"/>
                  <a:t>Für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m:t>
                                </m:r>
                              </m:sub>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bSup>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𝑗</m:t>
                                </m:r>
                              </m:sub>
                            </m:sSub>
                          </m:e>
                        </m:d>
                      </m:e>
                      <m:sub>
                        <m:r>
                          <a:rPr lang="de-DE" i="1">
                            <a:latin typeface="Cambria Math" panose="02040503050406030204" pitchFamily="18" charset="0"/>
                          </a:rPr>
                          <m:t>𝑗</m:t>
                        </m:r>
                        <m:r>
                          <a:rPr lang="de-DE" i="1">
                            <a:latin typeface="Cambria Math" panose="02040503050406030204" pitchFamily="18" charset="0"/>
                          </a:rPr>
                          <m:t>=1</m:t>
                        </m:r>
                      </m:sub>
                      <m:sup>
                        <m:r>
                          <a:rPr lang="de-DE" b="0" i="1" smtClean="0">
                            <a:latin typeface="Cambria Math" panose="02040503050406030204" pitchFamily="18" charset="0"/>
                          </a:rPr>
                          <m:t>𝑙</m:t>
                        </m:r>
                      </m:sup>
                    </m:sSubSup>
                    <m:r>
                      <a:rPr lang="de-DE" i="1">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bSup>
                      </m:e>
                    </m:d>
                  </m:oMath>
                </a14:m>
                <a:endParaRPr lang="de-DE" i="1">
                  <a:solidFill>
                    <a:schemeClr val="accent1"/>
                  </a:solidFill>
                  <a:latin typeface="Cambria Math" panose="02040503050406030204" pitchFamily="18" charset="0"/>
                  <a:ea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smtClean="0">
                                  <a:latin typeface="Cambria Math" panose="02040503050406030204" pitchFamily="18" charset="0"/>
                                </a:rPr>
                              </m:ctrlPr>
                            </m:sSupPr>
                            <m:e>
                              <m:r>
                                <a:rPr lang="de-DE" b="1" i="1" smtClean="0">
                                  <a:latin typeface="Cambria Math" panose="02040503050406030204" pitchFamily="18" charset="0"/>
                                </a:rPr>
                                <m:t>𝒆</m:t>
                              </m:r>
                            </m:e>
                            <m:sup>
                              <m:d>
                                <m:dPr>
                                  <m:ctrlPr>
                                    <a:rPr lang="de-DE" b="0" i="1" smtClean="0">
                                      <a:latin typeface="Cambria Math" panose="02040503050406030204" pitchFamily="18" charset="0"/>
                                    </a:rPr>
                                  </m:ctrlPr>
                                </m:dPr>
                                <m:e>
                                  <m:r>
                                    <a:rPr lang="de-DE" b="0" i="1" smtClean="0">
                                      <a:latin typeface="Cambria Math" panose="02040503050406030204" pitchFamily="18" charset="0"/>
                                    </a:rPr>
                                    <m:t>0 :</m:t>
                                  </m:r>
                                  <m:r>
                                    <a:rPr lang="de-DE" b="0" i="1" smtClean="0">
                                      <a:latin typeface="Cambria Math" panose="02040503050406030204" pitchFamily="18" charset="0"/>
                                    </a:rPr>
                                    <m:t>𝑡</m:t>
                                  </m:r>
                                </m:e>
                              </m:d>
                            </m:sup>
                          </m:sSup>
                          <m:r>
                            <a:rPr lang="de-DE" b="0" i="1" smtClean="0">
                              <a:latin typeface="Cambria Math" panose="02040503050406030204" pitchFamily="18" charset="0"/>
                            </a:rPr>
                            <m:t>,</m:t>
                          </m:r>
                          <m:sSup>
                            <m:sSupPr>
                              <m:ctrlPr>
                                <a:rPr lang="de-DE" b="1" i="1" smtClean="0">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b="0" i="1" smtClean="0">
                                      <a:latin typeface="Cambria Math" panose="02040503050406030204" pitchFamily="18" charset="0"/>
                                    </a:rPr>
                                    <m:t>0</m:t>
                                  </m:r>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smtClean="0">
                                  <a:latin typeface="Cambria Math" panose="02040503050406030204" pitchFamily="18" charset="0"/>
                                </a:rPr>
                              </m:ctrlPr>
                            </m:sSupPr>
                            <m:e>
                              <m:r>
                                <a:rPr lang="de-DE" b="1" i="1" smtClean="0">
                                  <a:latin typeface="Cambria Math" panose="02040503050406030204" pitchFamily="18" charset="0"/>
                                </a:rPr>
                                <m:t>𝒅</m:t>
                              </m:r>
                            </m:e>
                            <m:sup>
                              <m:d>
                                <m:dPr>
                                  <m:ctrlPr>
                                    <a:rPr lang="de-DE"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smtClean="0">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i="0">
                                  <a:latin typeface="Cambria Math" panose="02040503050406030204" pitchFamily="18" charset="0"/>
                                  <a:ea typeface="Cambria Math" panose="02040503050406030204" pitchFamily="18" charset="0"/>
                                </a:rPr>
                                <m:t>rv</m:t>
                              </m:r>
                              <m:d>
                                <m:dPr>
                                  <m:ctrlPr>
                                    <a:rPr lang="de-DE" i="1" smtClean="0">
                                      <a:latin typeface="Cambria Math" panose="02040503050406030204" pitchFamily="18" charset="0"/>
                                      <a:ea typeface="Cambria Math" panose="02040503050406030204" pitchFamily="18" charset="0"/>
                                    </a:rPr>
                                  </m:ctrlPr>
                                </m:dPr>
                                <m:e>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r>
                                        <a:rPr lang="de-DE" b="0" i="1" smtClean="0">
                                          <a:solidFill>
                                            <a:schemeClr val="accent1"/>
                                          </a:solidFill>
                                          <a:latin typeface="Cambria Math" panose="02040503050406030204" pitchFamily="18" charset="0"/>
                                          <a:ea typeface="Cambria Math" panose="02040503050406030204" pitchFamily="18" charset="0"/>
                                        </a:rPr>
                                        <m:t>𝑓</m:t>
                                      </m:r>
                                    </m:e>
                                    <m:sub>
                                      <m:r>
                                        <a:rPr lang="de-DE" b="0" i="1" smtClean="0">
                                          <a:solidFill>
                                            <a:schemeClr val="accent1"/>
                                          </a:solidFill>
                                          <a:latin typeface="Cambria Math" panose="02040503050406030204" pitchFamily="18" charset="0"/>
                                          <a:ea typeface="Cambria Math" panose="02040503050406030204" pitchFamily="18" charset="0"/>
                                        </a:rPr>
                                        <m:t>𝑈</m:t>
                                      </m:r>
                                    </m:sub>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ea typeface="Cambria Math" panose="02040503050406030204" pitchFamily="18" charset="0"/>
                                            </a:rPr>
                                            <m:t> :</m:t>
                                          </m:r>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b="0" i="1" smtClean="0">
                                  <a:latin typeface="Cambria Math" panose="02040503050406030204" pitchFamily="18" charset="0"/>
                                </a:rPr>
                              </m:ctrlPr>
                            </m:dPr>
                            <m:e>
                              <m:r>
                                <a:rPr lang="de-DE" b="1" i="1" smtClean="0">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b="0" i="1" smtClean="0">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m:rPr>
                              <m:sty m:val="p"/>
                            </m:rPr>
                            <a:rPr lang="de-DE" i="1" smtClean="0">
                              <a:solidFill>
                                <a:srgbClr val="FFC000"/>
                              </a:solidFill>
                              <a:latin typeface="Cambria Math" panose="02040503050406030204" pitchFamily="18" charset="0"/>
                              <a:ea typeface="Cambria Math" panose="02040503050406030204" pitchFamily="18" charset="0"/>
                            </a:rPr>
                            <m:t>Ψ</m:t>
                          </m:r>
                          <m:d>
                            <m:dPr>
                              <m:ctrlPr>
                                <a:rPr lang="de-DE" b="0" i="1" smtClean="0">
                                  <a:latin typeface="Cambria Math" panose="02040503050406030204" pitchFamily="18" charset="0"/>
                                  <a:ea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smtClean="0">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𝑘</m:t>
                                      </m:r>
                                    </m:e>
                                  </m:d>
                                </m:sup>
                              </m:sSub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𝒖</m:t>
                                  </m:r>
                                </m:e>
                              </m:d>
                            </m:e>
                          </m:d>
                        </m:e>
                      </m:nary>
                    </m:oMath>
                  </m:oMathPara>
                </a14:m>
                <a:endParaRPr lang="de-DE" b="1">
                  <a:solidFill>
                    <a:schemeClr val="accent1"/>
                  </a:solidFill>
                </a:endParaRPr>
              </a:p>
              <a:p>
                <a:pPr lvl="3"/>
                <a:endParaRPr lang="de-DE"/>
              </a:p>
              <a:p>
                <a:pPr lvl="2"/>
                <a:r>
                  <a:rPr lang="de-DE"/>
                  <a:t>Für additives </a:t>
                </a:r>
                <a14:m>
                  <m:oMath xmlns:m="http://schemas.openxmlformats.org/officeDocument/2006/math">
                    <m:r>
                      <m:rPr>
                        <m:sty m:val="p"/>
                      </m:rPr>
                      <a:rPr lang="de-DE" i="1" smtClean="0">
                        <a:solidFill>
                          <a:srgbClr val="FFC000"/>
                        </a:solidFill>
                        <a:latin typeface="Cambria Math" panose="02040503050406030204" pitchFamily="18" charset="0"/>
                        <a:ea typeface="Cambria Math" panose="02040503050406030204" pitchFamily="18" charset="0"/>
                      </a:rPr>
                      <m:t>Ψ</m:t>
                    </m:r>
                  </m:oMath>
                </a14:m>
                <a:r>
                  <a:rPr lang="de-DE">
                    <a:solidFill>
                      <a:srgbClr val="FFC000"/>
                    </a:solidFill>
                  </a:rPr>
                  <a:t> mit </a:t>
                </a:r>
                <a14:m>
                  <m:oMath xmlns:m="http://schemas.openxmlformats.org/officeDocument/2006/math">
                    <m:r>
                      <a:rPr lang="de-DE" i="1" smtClean="0">
                        <a:solidFill>
                          <a:srgbClr val="FFC000"/>
                        </a:solidFill>
                        <a:latin typeface="Cambria Math" panose="02040503050406030204" pitchFamily="18" charset="0"/>
                        <a:ea typeface="Cambria Math" panose="02040503050406030204" pitchFamily="18" charset="0"/>
                      </a:rPr>
                      <m:t>𝛾</m:t>
                    </m:r>
                    <m:r>
                      <a:rPr lang="de-DE" i="1" smtClean="0">
                        <a:solidFill>
                          <a:srgbClr val="FFC000"/>
                        </a:solidFill>
                        <a:latin typeface="Cambria Math" panose="02040503050406030204" pitchFamily="18" charset="0"/>
                        <a:ea typeface="Cambria Math" panose="02040503050406030204" pitchFamily="18" charset="0"/>
                      </a:rPr>
                      <m:t>∈</m:t>
                    </m:r>
                    <m:d>
                      <m:dPr>
                        <m:endChr m:val="]"/>
                        <m:ctrlPr>
                          <a:rPr lang="de-DE" b="0" i="1" smtClean="0">
                            <a:solidFill>
                              <a:srgbClr val="FFC000"/>
                            </a:solidFill>
                            <a:latin typeface="Cambria Math" panose="02040503050406030204" pitchFamily="18" charset="0"/>
                            <a:ea typeface="Cambria Math" panose="02040503050406030204" pitchFamily="18" charset="0"/>
                          </a:rPr>
                        </m:ctrlPr>
                      </m:dPr>
                      <m:e>
                        <m:r>
                          <a:rPr lang="de-DE" b="0" i="1" smtClean="0">
                            <a:solidFill>
                              <a:srgbClr val="FFC000"/>
                            </a:solidFill>
                            <a:latin typeface="Cambria Math" panose="02040503050406030204" pitchFamily="18" charset="0"/>
                            <a:ea typeface="Cambria Math" panose="02040503050406030204" pitchFamily="18" charset="0"/>
                          </a:rPr>
                          <m:t>0,1</m:t>
                        </m:r>
                      </m:e>
                    </m:d>
                  </m:oMath>
                </a14:m>
                <a:endParaRPr lang="de-DE"/>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nary>
                            <m:naryPr>
                              <m:chr m:val="∑"/>
                              <m:ctrlPr>
                                <a:rPr lang="de-DE" i="1" smtClean="0">
                                  <a:solidFill>
                                    <a:srgbClr val="FFC000"/>
                                  </a:solidFill>
                                  <a:latin typeface="Cambria Math" panose="02040503050406030204" pitchFamily="18" charset="0"/>
                                  <a:ea typeface="Cambria Math" panose="02040503050406030204" pitchFamily="18" charset="0"/>
                                </a:rPr>
                              </m:ctrlPr>
                            </m:naryPr>
                            <m:sub>
                              <m:sSup>
                                <m:sSupPr>
                                  <m:ctrlPr>
                                    <a:rPr lang="de-DE" b="0" i="1" smtClean="0">
                                      <a:solidFill>
                                        <a:srgbClr val="FFC000"/>
                                      </a:solidFill>
                                      <a:latin typeface="Cambria Math" panose="02040503050406030204" pitchFamily="18" charset="0"/>
                                      <a:ea typeface="Cambria Math" panose="02040503050406030204" pitchFamily="18" charset="0"/>
                                    </a:rPr>
                                  </m:ctrlPr>
                                </m:sSupPr>
                                <m:e>
                                  <m: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r>
                                <m:rPr>
                                  <m:brk m:alnAt="23"/>
                                </m:rP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0</m:t>
                              </m:r>
                            </m:sub>
                            <m:sup>
                              <m:r>
                                <a:rPr lang="de-DE" b="0" i="1" smtClean="0">
                                  <a:solidFill>
                                    <a:srgbClr val="FFC000"/>
                                  </a:solidFill>
                                  <a:latin typeface="Cambria Math" panose="02040503050406030204" pitchFamily="18" charset="0"/>
                                  <a:ea typeface="Cambria Math" panose="02040503050406030204" pitchFamily="18" charset="0"/>
                                </a:rPr>
                                <m:t>𝑘</m:t>
                              </m:r>
                            </m:sup>
                            <m:e>
                              <m:sSup>
                                <m:sSupPr>
                                  <m:ctrlPr>
                                    <a:rPr lang="de-DE" i="1" smtClean="0">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b="0" i="1" smtClean="0">
                                          <a:solidFill>
                                            <a:srgbClr val="FFC000"/>
                                          </a:solidFill>
                                          <a:latin typeface="Cambria Math" panose="02040503050406030204" pitchFamily="18" charset="0"/>
                                          <a:ea typeface="Cambria Math" panose="02040503050406030204" pitchFamily="18" charset="0"/>
                                        </a:rPr>
                                      </m:ctrlPr>
                                    </m:sSupPr>
                                    <m:e>
                                      <m: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smtClean="0">
                                          <a:solidFill>
                                            <a:schemeClr val="accent1"/>
                                          </a:solidFill>
                                          <a:latin typeface="Cambria Math" panose="02040503050406030204" pitchFamily="18" charset="0"/>
                                          <a:ea typeface="Cambria Math" panose="02040503050406030204" pitchFamily="18" charset="0"/>
                                        </a:rPr>
                                        <m:t>𝑡</m:t>
                                      </m:r>
                                      <m:r>
                                        <a:rPr lang="de-DE" i="1" smtClean="0">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𝑘</m:t>
                                          </m:r>
                                        </m:e>
                                        <m:sup>
                                          <m:r>
                                            <a:rPr lang="de-DE" b="0" i="1" smtClean="0">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nary>
                        </m:e>
                      </m:nary>
                    </m:oMath>
                  </m:oMathPara>
                </a14:m>
                <a:endParaRPr lang="de-DE"/>
              </a:p>
              <a:p>
                <a:pPr lvl="1"/>
                <a:endParaRPr lang="de-DE"/>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2"/>
                <a:stretch>
                  <a:fillRect l="-1435" t="-2090" b="-31045"/>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83</a:t>
            </a:fld>
            <a:r>
              <a:rPr lang="de-DE"/>
              <a:t> </a:t>
            </a:r>
            <a:endParaRPr lang="de-DE" sz="1400"/>
          </a:p>
        </p:txBody>
      </p:sp>
    </p:spTree>
    <p:extLst>
      <p:ext uri="{BB962C8B-B14F-4D97-AF65-F5344CB8AC3E}">
        <p14:creationId xmlns:p14="http://schemas.microsoft.com/office/powerpoint/2010/main" val="43031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15397DF8-C6CB-A849-B6F0-85E6A04302EE}"/>
              </a:ext>
            </a:extLst>
          </p:cNvPr>
          <p:cNvSpPr/>
          <p:nvPr/>
        </p:nvSpPr>
        <p:spPr>
          <a:xfrm>
            <a:off x="593815" y="5115611"/>
            <a:ext cx="10976514" cy="8496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tangle 37">
            <a:extLst>
              <a:ext uri="{FF2B5EF4-FFF2-40B4-BE49-F238E27FC236}">
                <a16:creationId xmlns:a16="http://schemas.microsoft.com/office/drawing/2014/main" id="{AA756F5A-789E-4D42-985F-488CA3544F44}"/>
              </a:ext>
            </a:extLst>
          </p:cNvPr>
          <p:cNvSpPr/>
          <p:nvPr/>
        </p:nvSpPr>
        <p:spPr>
          <a:xfrm>
            <a:off x="593815" y="3292076"/>
            <a:ext cx="10976514" cy="12363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EU-Anfrage über die Zeit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a:xfrm>
                <a:off x="359999" y="1665066"/>
                <a:ext cx="11484001" cy="4240848"/>
              </a:xfrm>
            </p:spPr>
            <p:txBody>
              <a:bodyPr/>
              <a:lstStyle/>
              <a:p>
                <a:r>
                  <a:rPr lang="de-DE" dirty="0"/>
                  <a:t>EU-Anfrage zum Zeitpunkt </a:t>
                </a:r>
                <a14:m>
                  <m:oMath xmlns:m="http://schemas.openxmlformats.org/officeDocument/2006/math">
                    <m:r>
                      <a:rPr lang="de-DE" i="1">
                        <a:latin typeface="Cambria Math" panose="02040503050406030204" pitchFamily="18" charset="0"/>
                        <a:ea typeface="Cambria Math" panose="02040503050406030204" pitchFamily="18" charset="0"/>
                      </a:rPr>
                      <m:t>𝑡</m:t>
                    </m:r>
                  </m:oMath>
                </a14:m>
                <a:r>
                  <a:rPr lang="de-DE" dirty="0"/>
                  <a:t> über die temporale Aktionszuweisung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oMath>
                </a14:m>
                <a:r>
                  <a:rPr lang="de-DE" dirty="0"/>
                  <a:t> für einen Horizont von </a:t>
                </a:r>
                <a14:m>
                  <m:oMath xmlns:m="http://schemas.openxmlformats.org/officeDocument/2006/math">
                    <m:r>
                      <a:rPr lang="de-DE" b="0" i="1" smtClean="0">
                        <a:latin typeface="Cambria Math" panose="02040503050406030204" pitchFamily="18" charset="0"/>
                        <a:ea typeface="Cambria Math" panose="02040503050406030204" pitchFamily="18" charset="0"/>
                      </a:rPr>
                      <m:t>𝑘</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ℕ</m:t>
                    </m:r>
                  </m:oMath>
                </a14:m>
                <a:r>
                  <a:rPr lang="de-DE" dirty="0"/>
                  <a:t> mit temporaler Kombinationsfunktion </a:t>
                </a:r>
                <a14:m>
                  <m:oMath xmlns:m="http://schemas.openxmlformats.org/officeDocument/2006/math">
                    <m:r>
                      <m:rPr>
                        <m:sty m:val="p"/>
                      </m:rPr>
                      <a:rPr lang="de-DE" i="1" smtClean="0">
                        <a:solidFill>
                          <a:srgbClr val="FFC000"/>
                        </a:solidFill>
                        <a:latin typeface="Cambria Math" panose="02040503050406030204" pitchFamily="18" charset="0"/>
                        <a:ea typeface="Cambria Math" panose="02040503050406030204" pitchFamily="18" charset="0"/>
                      </a:rPr>
                      <m:t>Ψ</m:t>
                    </m:r>
                  </m:oMath>
                </a14:m>
                <a:r>
                  <a:rPr lang="de-DE" dirty="0"/>
                  <a:t>, Evidenz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oMath>
                </a14:m>
                <a:r>
                  <a:rPr lang="de-DE" dirty="0"/>
                  <a:t> und ausgeführten Aktionen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oMath>
                </a14:m>
                <a:endParaRPr lang="de-DE" dirty="0"/>
              </a:p>
              <a:p>
                <a:pPr lvl="1"/>
                <a:r>
                  <a:rPr lang="de-DE" dirty="0"/>
                  <a:t>Für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𝑀</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p>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𝑖</m:t>
                                </m:r>
                              </m:sub>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bSup>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𝑗</m:t>
                                </m:r>
                              </m:sub>
                            </m:sSub>
                          </m:e>
                        </m:d>
                      </m:e>
                      <m:sub>
                        <m:r>
                          <a:rPr lang="de-DE" i="1">
                            <a:latin typeface="Cambria Math" panose="02040503050406030204" pitchFamily="18" charset="0"/>
                          </a:rPr>
                          <m:t>𝑗</m:t>
                        </m:r>
                        <m:r>
                          <a:rPr lang="de-DE" i="1">
                            <a:latin typeface="Cambria Math" panose="02040503050406030204" pitchFamily="18" charset="0"/>
                          </a:rPr>
                          <m:t>=1</m:t>
                        </m:r>
                      </m:sub>
                      <m:sup>
                        <m:r>
                          <a:rPr lang="de-DE" b="0" i="1" smtClean="0">
                            <a:latin typeface="Cambria Math" panose="02040503050406030204" pitchFamily="18" charset="0"/>
                          </a:rPr>
                          <m:t>𝑙</m:t>
                        </m:r>
                      </m:sup>
                    </m:sSubSup>
                    <m:r>
                      <a:rPr lang="de-DE" i="1">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bSup>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p>
                          <m:sSupPr>
                            <m:ctrlPr>
                              <a:rPr lang="el-GR" i="1">
                                <a:solidFill>
                                  <a:schemeClr val="accent1"/>
                                </a:solidFill>
                                <a:latin typeface="Cambria Math" panose="02040503050406030204" pitchFamily="18" charset="0"/>
                                <a:ea typeface="Cambria Math" panose="02040503050406030204" pitchFamily="18" charset="0"/>
                              </a:rPr>
                            </m:ctrlPr>
                          </m:sSupPr>
                          <m:e>
                            <m:r>
                              <m:rPr>
                                <m:sty m:val="p"/>
                              </m:rPr>
                              <a:rPr lang="el-GR">
                                <a:solidFill>
                                  <a:schemeClr val="accent1"/>
                                </a:solidFill>
                                <a:latin typeface="Cambria Math" panose="02040503050406030204" pitchFamily="18" charset="0"/>
                                <a:ea typeface="Cambria Math" panose="02040503050406030204" pitchFamily="18" charset="0"/>
                              </a:rPr>
                              <m:t>Ξ</m:t>
                            </m:r>
                          </m:e>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𝜏</m:t>
                                </m:r>
                              </m:e>
                            </m:d>
                          </m:sup>
                        </m:sSup>
                      </m:e>
                    </m:d>
                  </m:oMath>
                </a14:m>
                <a:r>
                  <a:rPr lang="de-DE" dirty="0"/>
                  <a:t>, </a:t>
                </a:r>
                <a14:m>
                  <m:oMath xmlns:m="http://schemas.openxmlformats.org/officeDocument/2006/math">
                    <m:r>
                      <a:rPr lang="de-DE" b="1" i="1" smtClean="0">
                        <a:solidFill>
                          <a:schemeClr val="accent1"/>
                        </a:solidFill>
                        <a:latin typeface="Cambria Math" panose="02040503050406030204" pitchFamily="18" charset="0"/>
                        <a:ea typeface="Cambria Math" panose="02040503050406030204" pitchFamily="18" charset="0"/>
                      </a:rPr>
                      <m:t>𝑼</m:t>
                    </m:r>
                    <m:r>
                      <a:rPr lang="de-DE" b="0" i="0" smtClean="0">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rv</m:t>
                    </m:r>
                    <m:d>
                      <m:dPr>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𝑘</m:t>
                                        </m:r>
                                      </m:e>
                                    </m:d>
                                  </m:sup>
                                </m:sSubSup>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smtClean="0">
                                <a:solidFill>
                                  <a:schemeClr val="accent1"/>
                                </a:solidFill>
                                <a:latin typeface="Cambria Math" panose="02040503050406030204" pitchFamily="18" charset="0"/>
                                <a:ea typeface="Cambria Math" panose="02040503050406030204" pitchFamily="18" charset="0"/>
                              </a:rPr>
                              <m:t>𝑚</m:t>
                            </m:r>
                          </m:sup>
                        </m:sSubSup>
                      </m:e>
                    </m:d>
                  </m:oMath>
                </a14:m>
                <a:endParaRPr lang="de-DE" dirty="0"/>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b="0" i="1" smtClean="0">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𝑼</m:t>
                              </m:r>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b="0" i="1" smtClean="0">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a:rPr lang="de-DE" i="1" smtClean="0">
                              <a:latin typeface="Cambria Math" panose="02040503050406030204" pitchFamily="18" charset="0"/>
                              <a:ea typeface="Cambria Math" panose="02040503050406030204" pitchFamily="18" charset="0"/>
                            </a:rPr>
                            <m:t>∙</m:t>
                          </m:r>
                          <m:r>
                            <m:rPr>
                              <m:sty m:val="p"/>
                            </m:rPr>
                            <a:rPr lang="de-DE" i="1" smtClean="0">
                              <a:solidFill>
                                <a:srgbClr val="FFC000"/>
                              </a:solidFill>
                              <a:latin typeface="Cambria Math" panose="02040503050406030204" pitchFamily="18" charset="0"/>
                              <a:ea typeface="Cambria Math" panose="02040503050406030204" pitchFamily="18" charset="0"/>
                            </a:rPr>
                            <m:t>Ψ</m:t>
                          </m:r>
                          <m:d>
                            <m:dPr>
                              <m:ctrlPr>
                                <a:rPr lang="de-DE" i="1">
                                  <a:latin typeface="Cambria Math" panose="02040503050406030204" pitchFamily="18" charset="0"/>
                                  <a:ea typeface="Cambria Math" panose="02040503050406030204" pitchFamily="18" charset="0"/>
                                </a:rPr>
                              </m:ctrlPr>
                            </m:dPr>
                            <m:e>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smtClean="0">
                                      <a:solidFill>
                                        <a:schemeClr val="accent1"/>
                                      </a:solidFill>
                                      <a:latin typeface="Cambria Math" panose="02040503050406030204" pitchFamily="18" charset="0"/>
                                      <a:ea typeface="Cambria Math" panose="02040503050406030204" pitchFamily="18" charset="0"/>
                                    </a:rPr>
                                    <m:t>×</m:t>
                                  </m:r>
                                </m:e>
                                <m:sub>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𝑘</m:t>
                                      </m:r>
                                    </m:e>
                                    <m:sup>
                                      <m:r>
                                        <a:rPr lang="de-DE" b="0" i="1" smtClean="0">
                                          <a:solidFill>
                                            <a:schemeClr val="accent1"/>
                                          </a:solidFill>
                                          <a:latin typeface="Cambria Math" panose="02040503050406030204" pitchFamily="18" charset="0"/>
                                          <a:ea typeface="Cambria Math" panose="02040503050406030204" pitchFamily="18" charset="0"/>
                                        </a:rPr>
                                        <m:t>′</m:t>
                                      </m:r>
                                    </m:sup>
                                  </m:sSup>
                                  <m:r>
                                    <a:rPr lang="de-DE" b="0" i="1" smtClean="0">
                                      <a:solidFill>
                                        <a:schemeClr val="accent1"/>
                                      </a:solidFill>
                                      <a:latin typeface="Cambria Math" panose="02040503050406030204" pitchFamily="18" charset="0"/>
                                      <a:ea typeface="Cambria Math" panose="02040503050406030204" pitchFamily="18" charset="0"/>
                                    </a:rPr>
                                    <m:t>=0</m:t>
                                  </m:r>
                                </m:sub>
                                <m:sup>
                                  <m:r>
                                    <a:rPr lang="de-DE" b="0" i="1" smtClean="0">
                                      <a:solidFill>
                                        <a:schemeClr val="accent1"/>
                                      </a:solidFill>
                                      <a:latin typeface="Cambria Math" panose="02040503050406030204" pitchFamily="18" charset="0"/>
                                      <a:ea typeface="Cambria Math" panose="02040503050406030204" pitchFamily="18" charset="0"/>
                                    </a:rPr>
                                    <m:t>𝑘</m:t>
                                  </m:r>
                                </m:sup>
                              </m:sSubSup>
                              <m:sSup>
                                <m:sSupPr>
                                  <m:ctrlPr>
                                    <a:rPr lang="el-GR" i="1" smtClean="0">
                                      <a:solidFill>
                                        <a:schemeClr val="accent1"/>
                                      </a:solidFill>
                                      <a:latin typeface="Cambria Math" panose="02040503050406030204" pitchFamily="18" charset="0"/>
                                      <a:ea typeface="Cambria Math" panose="02040503050406030204" pitchFamily="18" charset="0"/>
                                    </a:rPr>
                                  </m:ctrlPr>
                                </m:sSupPr>
                                <m:e>
                                  <m:r>
                                    <m:rPr>
                                      <m:sty m:val="p"/>
                                    </m:rPr>
                                    <a:rPr lang="el-GR">
                                      <a:solidFill>
                                        <a:schemeClr val="accent1"/>
                                      </a:solidFill>
                                      <a:latin typeface="Cambria Math" panose="02040503050406030204" pitchFamily="18" charset="0"/>
                                      <a:ea typeface="Cambria Math" panose="02040503050406030204" pitchFamily="18" charset="0"/>
                                    </a:rPr>
                                    <m:t>Ξ</m:t>
                                  </m:r>
                                </m:e>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𝑘</m:t>
                                          </m:r>
                                        </m:e>
                                        <m:sup>
                                          <m:r>
                                            <a:rPr lang="de-DE" b="0" i="1" smtClean="0">
                                              <a:solidFill>
                                                <a:schemeClr val="accent1"/>
                                              </a:solidFill>
                                              <a:latin typeface="Cambria Math" panose="02040503050406030204" pitchFamily="18" charset="0"/>
                                              <a:ea typeface="Cambria Math" panose="02040503050406030204" pitchFamily="18" charset="0"/>
                                            </a:rPr>
                                            <m:t>′</m:t>
                                          </m:r>
                                        </m:sup>
                                      </m:sSup>
                                    </m:e>
                                  </m:d>
                                </m:sup>
                              </m:sSup>
                              <m:d>
                                <m:dPr>
                                  <m:ctrlPr>
                                    <a:rPr lang="de-DE" b="0" i="1" smtClean="0">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m:t>
                                      </m:r>
                                    </m:e>
                                    <m:sub>
                                      <m:r>
                                        <a:rPr lang="de-DE" b="0" i="1" smtClean="0">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1" i="1" smtClean="0">
                                              <a:solidFill>
                                                <a:schemeClr val="accent1"/>
                                              </a:solidFill>
                                              <a:latin typeface="Cambria Math" panose="02040503050406030204" pitchFamily="18" charset="0"/>
                                              <a:ea typeface="Cambria Math" panose="02040503050406030204" pitchFamily="18" charset="0"/>
                                            </a:rPr>
                                            <m:t>𝒖</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d>
                            </m:e>
                          </m:d>
                        </m:e>
                      </m:nary>
                    </m:oMath>
                  </m:oMathPara>
                </a14:m>
                <a:endParaRPr lang="de-DE" dirty="0"/>
              </a:p>
              <a:p>
                <a:pPr lvl="3"/>
                <a:endParaRPr lang="de-DE" dirty="0"/>
              </a:p>
              <a:p>
                <a:pPr lvl="2"/>
                <a:r>
                  <a:rPr lang="de-DE" dirty="0"/>
                  <a:t>Für additives </a:t>
                </a:r>
                <a14:m>
                  <m:oMath xmlns:m="http://schemas.openxmlformats.org/officeDocument/2006/math">
                    <m:r>
                      <m:rPr>
                        <m:sty m:val="p"/>
                      </m:rPr>
                      <a:rPr lang="de-DE" i="1" smtClean="0">
                        <a:solidFill>
                          <a:srgbClr val="FFC000"/>
                        </a:solidFill>
                        <a:latin typeface="Cambria Math" panose="02040503050406030204" pitchFamily="18" charset="0"/>
                        <a:ea typeface="Cambria Math" panose="02040503050406030204" pitchFamily="18" charset="0"/>
                      </a:rPr>
                      <m:t>Ψ</m:t>
                    </m:r>
                  </m:oMath>
                </a14:m>
                <a:r>
                  <a:rPr lang="de-DE" dirty="0">
                    <a:solidFill>
                      <a:srgbClr val="FFC000"/>
                    </a:solidFill>
                  </a:rPr>
                  <a:t> mit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𝛾</m:t>
                    </m:r>
                    <m:r>
                      <a:rPr lang="de-DE" i="1">
                        <a:solidFill>
                          <a:srgbClr val="FFC000"/>
                        </a:solidFill>
                        <a:latin typeface="Cambria Math" panose="02040503050406030204" pitchFamily="18" charset="0"/>
                        <a:ea typeface="Cambria Math" panose="02040503050406030204" pitchFamily="18" charset="0"/>
                      </a:rPr>
                      <m:t>∈</m:t>
                    </m:r>
                    <m:d>
                      <m:dPr>
                        <m:endChr m:val="]"/>
                        <m:ctrlPr>
                          <a:rPr lang="de-DE" i="1">
                            <a:solidFill>
                              <a:srgbClr val="FFC000"/>
                            </a:solidFill>
                            <a:latin typeface="Cambria Math" panose="02040503050406030204" pitchFamily="18" charset="0"/>
                            <a:ea typeface="Cambria Math" panose="02040503050406030204" pitchFamily="18" charset="0"/>
                          </a:rPr>
                        </m:ctrlPr>
                      </m:dPr>
                      <m:e>
                        <m:r>
                          <a:rPr lang="de-DE" i="1">
                            <a:solidFill>
                              <a:srgbClr val="FFC000"/>
                            </a:solidFill>
                            <a:latin typeface="Cambria Math" panose="02040503050406030204" pitchFamily="18" charset="0"/>
                            <a:ea typeface="Cambria Math" panose="02040503050406030204" pitchFamily="18" charset="0"/>
                          </a:rPr>
                          <m:t>0,1</m:t>
                        </m:r>
                      </m:e>
                    </m:d>
                  </m:oMath>
                </a14:m>
                <a:r>
                  <a:rPr lang="de-DE" dirty="0"/>
                  <a:t> und additives </a:t>
                </a:r>
                <a14:m>
                  <m:oMath xmlns:m="http://schemas.openxmlformats.org/officeDocument/2006/math">
                    <m:r>
                      <m:rPr>
                        <m:sty m:val="p"/>
                      </m:rPr>
                      <a:rPr lang="el-GR">
                        <a:solidFill>
                          <a:schemeClr val="accent1"/>
                        </a:solidFill>
                        <a:latin typeface="Cambria Math" panose="02040503050406030204" pitchFamily="18" charset="0"/>
                        <a:ea typeface="Cambria Math" panose="02040503050406030204" pitchFamily="18" charset="0"/>
                      </a:rPr>
                      <m:t>Ξ</m:t>
                    </m:r>
                  </m:oMath>
                </a14:m>
                <a:endParaRPr lang="de-DE" dirty="0">
                  <a:solidFill>
                    <a:schemeClr val="accent1"/>
                  </a:solidFill>
                  <a:latin typeface="Cambria Math" panose="02040503050406030204" pitchFamily="18" charset="0"/>
                  <a:ea typeface="Cambria Math" panose="02040503050406030204" pitchFamily="18" charset="0"/>
                </a:endParaRPr>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𝑼</m:t>
                              </m:r>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nary>
                            <m:naryPr>
                              <m:chr m:val="∑"/>
                              <m:ctrlPr>
                                <a:rPr lang="de-DE" i="1" smtClean="0">
                                  <a:solidFill>
                                    <a:srgbClr val="FFC000"/>
                                  </a:solidFill>
                                  <a:latin typeface="Cambria Math" panose="02040503050406030204" pitchFamily="18" charset="0"/>
                                  <a:ea typeface="Cambria Math" panose="02040503050406030204" pitchFamily="18" charset="0"/>
                                </a:rPr>
                              </m:ctrlPr>
                            </m:naryPr>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r>
                                <m:rPr>
                                  <m:brk m:alnAt="23"/>
                                </m:rP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0</m:t>
                              </m:r>
                            </m:sub>
                            <m:sup>
                              <m:r>
                                <a:rPr lang="de-DE" i="1">
                                  <a:solidFill>
                                    <a:srgbClr val="FFC000"/>
                                  </a:solidFill>
                                  <a:latin typeface="Cambria Math" panose="02040503050406030204" pitchFamily="18" charset="0"/>
                                  <a:ea typeface="Cambria Math" panose="02040503050406030204" pitchFamily="18" charset="0"/>
                                </a:rPr>
                                <m:t>𝑘</m:t>
                              </m:r>
                            </m:sup>
                            <m:e>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nary>
                                <m:naryPr>
                                  <m:chr m:val="∑"/>
                                  <m:ctrlPr>
                                    <a:rPr lang="de-DE" i="1" smtClean="0">
                                      <a:solidFill>
                                        <a:schemeClr val="accent1"/>
                                      </a:solidFill>
                                      <a:latin typeface="Cambria Math" panose="02040503050406030204" pitchFamily="18" charset="0"/>
                                      <a:ea typeface="Cambria Math" panose="02040503050406030204" pitchFamily="18" charset="0"/>
                                    </a:rPr>
                                  </m:ctrlPr>
                                </m:naryPr>
                                <m:sub>
                                  <m:r>
                                    <m:rPr>
                                      <m:brk m:alnAt="23"/>
                                    </m:rP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𝒖</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nary>
                            </m:e>
                          </m:nary>
                        </m:e>
                      </m:nary>
                    </m:oMath>
                  </m:oMathPara>
                </a14:m>
                <a:endParaRPr lang="de-DE" dirty="0"/>
              </a:p>
              <a:p>
                <a:pPr lvl="1"/>
                <a:endParaRPr lang="de-DE" dirty="0"/>
              </a:p>
              <a:p>
                <a:pPr lvl="1"/>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xfrm>
                <a:off x="359999" y="1665066"/>
                <a:ext cx="11484001" cy="4240848"/>
              </a:xfrm>
              <a:blipFill>
                <a:blip r:embed="rId2"/>
                <a:stretch>
                  <a:fillRect l="-1435" t="-2090" b="-3641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84</a:t>
            </a:fld>
            <a:r>
              <a:rPr lang="de-DE"/>
              <a:t> </a:t>
            </a:r>
            <a:endParaRPr lang="de-DE" sz="1400"/>
          </a:p>
        </p:txBody>
      </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5C6304DD-7A2C-C54E-ACB5-C6C5E548E1FC}"/>
                  </a:ext>
                </a:extLst>
              </p:cNvPr>
              <p:cNvSpPr/>
              <p:nvPr/>
            </p:nvSpPr>
            <p:spPr>
              <a:xfrm>
                <a:off x="9234222" y="4431379"/>
                <a:ext cx="1517723" cy="394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𝒖</m:t>
                          </m:r>
                        </m:e>
                        <m:sub>
                          <m:r>
                            <a:rPr lang="de-DE" b="0" i="1" smtClean="0">
                              <a:solidFill>
                                <a:schemeClr val="accent1"/>
                              </a:solidFill>
                              <a:latin typeface="Cambria Math" panose="02040503050406030204" pitchFamily="18" charset="0"/>
                              <a:ea typeface="Cambria Math" panose="02040503050406030204" pitchFamily="18" charset="0"/>
                            </a:rPr>
                            <m:t>𝑢</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𝜋</m:t>
                          </m:r>
                        </m:e>
                        <m:sub>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𝑹</m:t>
                              </m:r>
                            </m:e>
                            <m:sub>
                              <m:r>
                                <a:rPr lang="de-DE" b="0" i="1" smtClean="0">
                                  <a:latin typeface="Cambria Math" panose="02040503050406030204" pitchFamily="18" charset="0"/>
                                  <a:ea typeface="Cambria Math" panose="02040503050406030204" pitchFamily="18" charset="0"/>
                                </a:rPr>
                                <m:t>𝑢</m:t>
                              </m:r>
                            </m:sub>
                          </m:sSub>
                        </m:sub>
                      </m:sSub>
                      <m:d>
                        <m:dPr>
                          <m:ctrlPr>
                            <a:rPr lang="de-DE" b="0" i="1" smtClean="0">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𝒖</m:t>
                          </m:r>
                        </m:e>
                      </m:d>
                    </m:oMath>
                  </m:oMathPara>
                </a14:m>
                <a:endParaRPr lang="de-DE"/>
              </a:p>
            </p:txBody>
          </p:sp>
        </mc:Choice>
        <mc:Fallback xmlns="">
          <p:sp>
            <p:nvSpPr>
              <p:cNvPr id="123" name="Rectangle 122">
                <a:extLst>
                  <a:ext uri="{FF2B5EF4-FFF2-40B4-BE49-F238E27FC236}">
                    <a16:creationId xmlns:a16="http://schemas.microsoft.com/office/drawing/2014/main" id="{5C6304DD-7A2C-C54E-ACB5-C6C5E548E1FC}"/>
                  </a:ext>
                </a:extLst>
              </p:cNvPr>
              <p:cNvSpPr>
                <a:spLocks noRot="1" noChangeAspect="1" noMove="1" noResize="1" noEditPoints="1" noAdjustHandles="1" noChangeArrowheads="1" noChangeShapeType="1" noTextEdit="1"/>
              </p:cNvSpPr>
              <p:nvPr/>
            </p:nvSpPr>
            <p:spPr>
              <a:xfrm>
                <a:off x="9234222" y="4431379"/>
                <a:ext cx="1517723" cy="394532"/>
              </a:xfrm>
              <a:prstGeom prst="rect">
                <a:avLst/>
              </a:prstGeom>
              <a:blipFill>
                <a:blip r:embed="rId3"/>
                <a:stretch>
                  <a:fillRect/>
                </a:stretch>
              </a:blipFill>
            </p:spPr>
            <p:txBody>
              <a:bodyPr/>
              <a:lstStyle/>
              <a:p>
                <a:r>
                  <a:rPr lang="de-DE">
                    <a:noFill/>
                  </a:rPr>
                  <a:t> </a:t>
                </a:r>
              </a:p>
            </p:txBody>
          </p:sp>
        </mc:Fallback>
      </mc:AlternateContent>
      <p:sp>
        <p:nvSpPr>
          <p:cNvPr id="126" name="Right Brace 125">
            <a:extLst>
              <a:ext uri="{FF2B5EF4-FFF2-40B4-BE49-F238E27FC236}">
                <a16:creationId xmlns:a16="http://schemas.microsoft.com/office/drawing/2014/main" id="{5B46EC5F-BB3F-0C48-9D6E-2B174F395DE6}"/>
              </a:ext>
            </a:extLst>
          </p:cNvPr>
          <p:cNvSpPr/>
          <p:nvPr/>
        </p:nvSpPr>
        <p:spPr>
          <a:xfrm rot="5400000">
            <a:off x="9853619" y="4071708"/>
            <a:ext cx="278931" cy="5343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17848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6D66C5-5EC7-3C4F-8A67-14F1F61C3075}"/>
              </a:ext>
            </a:extLst>
          </p:cNvPr>
          <p:cNvSpPr/>
          <p:nvPr/>
        </p:nvSpPr>
        <p:spPr>
          <a:xfrm>
            <a:off x="592680" y="4330594"/>
            <a:ext cx="11009511" cy="85362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15DD6BA2-1E32-3F4F-B2A7-CFB9DFE782F9}"/>
              </a:ext>
            </a:extLst>
          </p:cNvPr>
          <p:cNvSpPr/>
          <p:nvPr/>
        </p:nvSpPr>
        <p:spPr>
          <a:xfrm>
            <a:off x="592681" y="2325427"/>
            <a:ext cx="11009510" cy="9868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EU-Anfrage über die Zeit: Exakt ➝ </a:t>
            </a:r>
            <a:r>
              <a:rPr lang="de-DE">
                <a:solidFill>
                  <a:srgbClr val="7030A0"/>
                </a:solidFill>
              </a:rPr>
              <a:t>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a:t>EU-Anfrage beinhaltet </a:t>
                </a:r>
                <a:r>
                  <a:rPr lang="de-DE">
                    <a:solidFill>
                      <a:srgbClr val="7030A0"/>
                    </a:solidFill>
                  </a:rPr>
                  <a:t>Wahrscheinlichkeitsanfrage an Zufallsvariablen</a:t>
                </a:r>
                <a:r>
                  <a:rPr lang="de-DE"/>
                  <a:t> </a:t>
                </a:r>
                <a:br>
                  <a:rPr lang="de-DE"/>
                </a:br>
                <a:r>
                  <a:rPr lang="de-DE"/>
                  <a:t>aus den Nutzenfunktionen über </a:t>
                </a:r>
                <a14:m>
                  <m:oMath xmlns:m="http://schemas.openxmlformats.org/officeDocument/2006/math">
                    <m:r>
                      <a:rPr lang="de-DE" i="1">
                        <a:latin typeface="Cambria Math" panose="02040503050406030204" pitchFamily="18" charset="0"/>
                        <a:ea typeface="Cambria Math" panose="02040503050406030204" pitchFamily="18" charset="0"/>
                      </a:rPr>
                      <m:t>𝑘</m:t>
                    </m:r>
                  </m:oMath>
                </a14:m>
                <a:r>
                  <a:rPr lang="de-DE"/>
                  <a:t> Zeitschritte</a:t>
                </a: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m:rPr>
                              <m:sty m:val="p"/>
                            </m:rPr>
                            <a:rPr lang="de-DE" i="1">
                              <a:solidFill>
                                <a:srgbClr val="FFC000"/>
                              </a:solidFill>
                              <a:latin typeface="Cambria Math" panose="02040503050406030204" pitchFamily="18" charset="0"/>
                              <a:ea typeface="Cambria Math" panose="02040503050406030204" pitchFamily="18" charset="0"/>
                            </a:rPr>
                            <m:t>Ψ</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d>
                        </m:e>
                      </m:nary>
                    </m:oMath>
                  </m:oMathPara>
                </a14:m>
                <a:endParaRPr lang="de-DE"/>
              </a:p>
              <a:p>
                <a:pPr lvl="1"/>
                <a:r>
                  <a:rPr lang="de-DE"/>
                  <a:t>Bedeutet Ausrollen des Modells über </a:t>
                </a:r>
                <a14:m>
                  <m:oMath xmlns:m="http://schemas.openxmlformats.org/officeDocument/2006/math">
                    <m:r>
                      <a:rPr lang="de-DE" i="1">
                        <a:latin typeface="Cambria Math" panose="02040503050406030204" pitchFamily="18" charset="0"/>
                        <a:ea typeface="Cambria Math" panose="02040503050406030204" pitchFamily="18" charset="0"/>
                      </a:rPr>
                      <m:t>𝑘</m:t>
                    </m:r>
                  </m:oMath>
                </a14:m>
                <a:r>
                  <a:rPr lang="de-DE"/>
                  <a:t> Zeitschritte</a:t>
                </a:r>
              </a:p>
              <a:p>
                <a:pPr lvl="1"/>
                <a:r>
                  <a:rPr lang="de-DE"/>
                  <a:t>Unabhängig von der Ausprägung der Nutzen- und Kombinationsfunktionen</a:t>
                </a:r>
              </a:p>
              <a:p>
                <a:pPr lvl="2"/>
                <a:r>
                  <a:rPr lang="de-DE"/>
                  <a:t>Für additives </a:t>
                </a:r>
                <a14:m>
                  <m:oMath xmlns:m="http://schemas.openxmlformats.org/officeDocument/2006/math">
                    <m:r>
                      <m:rPr>
                        <m:sty m:val="p"/>
                      </m:rPr>
                      <a:rPr lang="de-DE" i="1">
                        <a:solidFill>
                          <a:srgbClr val="FFC000"/>
                        </a:solidFill>
                        <a:latin typeface="Cambria Math" panose="02040503050406030204" pitchFamily="18" charset="0"/>
                        <a:ea typeface="Cambria Math" panose="02040503050406030204" pitchFamily="18" charset="0"/>
                      </a:rPr>
                      <m:t>Ψ</m:t>
                    </m:r>
                  </m:oMath>
                </a14:m>
                <a:r>
                  <a:rPr lang="de-DE">
                    <a:solidFill>
                      <a:srgbClr val="FFC000"/>
                    </a:solidFill>
                  </a:rPr>
                  <a:t> mit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𝛾</m:t>
                    </m:r>
                    <m:r>
                      <a:rPr lang="de-DE" i="1">
                        <a:solidFill>
                          <a:srgbClr val="FFC000"/>
                        </a:solidFill>
                        <a:latin typeface="Cambria Math" panose="02040503050406030204" pitchFamily="18" charset="0"/>
                        <a:ea typeface="Cambria Math" panose="02040503050406030204" pitchFamily="18" charset="0"/>
                      </a:rPr>
                      <m:t>∈</m:t>
                    </m:r>
                    <m:d>
                      <m:dPr>
                        <m:endChr m:val="]"/>
                        <m:ctrlPr>
                          <a:rPr lang="de-DE" i="1">
                            <a:solidFill>
                              <a:srgbClr val="FFC000"/>
                            </a:solidFill>
                            <a:latin typeface="Cambria Math" panose="02040503050406030204" pitchFamily="18" charset="0"/>
                            <a:ea typeface="Cambria Math" panose="02040503050406030204" pitchFamily="18" charset="0"/>
                          </a:rPr>
                        </m:ctrlPr>
                      </m:dPr>
                      <m:e>
                        <m:r>
                          <a:rPr lang="de-DE" i="1">
                            <a:solidFill>
                              <a:srgbClr val="FFC000"/>
                            </a:solidFill>
                            <a:latin typeface="Cambria Math" panose="02040503050406030204" pitchFamily="18" charset="0"/>
                            <a:ea typeface="Cambria Math" panose="02040503050406030204" pitchFamily="18" charset="0"/>
                          </a:rPr>
                          <m:t>0,1</m:t>
                        </m:r>
                      </m:e>
                    </m:d>
                  </m:oMath>
                </a14:m>
                <a:r>
                  <a:rPr lang="de-DE"/>
                  <a:t> und additives </a:t>
                </a:r>
                <a14:m>
                  <m:oMath xmlns:m="http://schemas.openxmlformats.org/officeDocument/2006/math">
                    <m:r>
                      <m:rPr>
                        <m:sty m:val="p"/>
                      </m:rPr>
                      <a:rPr lang="el-GR">
                        <a:solidFill>
                          <a:schemeClr val="accent1"/>
                        </a:solidFill>
                        <a:latin typeface="Cambria Math" panose="02040503050406030204" pitchFamily="18" charset="0"/>
                        <a:ea typeface="Cambria Math" panose="02040503050406030204" pitchFamily="18" charset="0"/>
                      </a:rPr>
                      <m:t>Ξ</m:t>
                    </m:r>
                  </m:oMath>
                </a14:m>
                <a:r>
                  <a:rPr lang="de-DE">
                    <a:latin typeface="+mn-lt"/>
                    <a:ea typeface="Cambria Math" panose="02040503050406030204" pitchFamily="18" charset="0"/>
                  </a:rPr>
                  <a:t> für Menge von Nutzenfaktoren</a:t>
                </a:r>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𝑼</m:t>
                              </m:r>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𝜅</m:t>
                                      </m:r>
                                    </m:e>
                                  </m:d>
                                </m:sup>
                              </m:sSup>
                            </m:e>
                          </m:d>
                          <m:r>
                            <a:rPr lang="de-DE" i="1">
                              <a:latin typeface="Cambria Math" panose="02040503050406030204" pitchFamily="18" charset="0"/>
                              <a:ea typeface="Cambria Math" panose="02040503050406030204" pitchFamily="18" charset="0"/>
                            </a:rPr>
                            <m:t>∙</m:t>
                          </m:r>
                          <m:nary>
                            <m:naryPr>
                              <m:chr m:val="∑"/>
                              <m:ctrlPr>
                                <a:rPr lang="de-DE" i="1">
                                  <a:solidFill>
                                    <a:srgbClr val="FFC000"/>
                                  </a:solidFill>
                                  <a:latin typeface="Cambria Math" panose="02040503050406030204" pitchFamily="18" charset="0"/>
                                  <a:ea typeface="Cambria Math" panose="02040503050406030204" pitchFamily="18" charset="0"/>
                                </a:rPr>
                              </m:ctrlPr>
                            </m:naryPr>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r>
                                <m:rPr>
                                  <m:brk m:alnAt="23"/>
                                </m:rP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0</m:t>
                              </m:r>
                            </m:sub>
                            <m:sup>
                              <m:r>
                                <a:rPr lang="de-DE" i="1">
                                  <a:solidFill>
                                    <a:srgbClr val="FFC000"/>
                                  </a:solidFill>
                                  <a:latin typeface="Cambria Math" panose="02040503050406030204" pitchFamily="18" charset="0"/>
                                  <a:ea typeface="Cambria Math" panose="02040503050406030204" pitchFamily="18" charset="0"/>
                                </a:rPr>
                                <m:t>𝑘</m:t>
                              </m:r>
                            </m:sup>
                            <m:e>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nary>
                                <m:naryPr>
                                  <m:chr m:val="∑"/>
                                  <m:ctrlPr>
                                    <a:rPr lang="de-DE" i="1">
                                      <a:solidFill>
                                        <a:schemeClr val="accent1"/>
                                      </a:solidFill>
                                      <a:latin typeface="Cambria Math" panose="02040503050406030204" pitchFamily="18" charset="0"/>
                                      <a:ea typeface="Cambria Math" panose="02040503050406030204" pitchFamily="18" charset="0"/>
                                    </a:rPr>
                                  </m:ctrlPr>
                                </m:naryPr>
                                <m:sub>
                                  <m:r>
                                    <m:rPr>
                                      <m:brk m:alnAt="23"/>
                                    </m:rP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𝒖</m:t>
                                          </m:r>
                                        </m:e>
                                        <m:sub>
                                          <m:r>
                                            <a:rPr lang="de-DE" i="1">
                                              <a:solidFill>
                                                <a:schemeClr val="accent1"/>
                                              </a:solidFill>
                                              <a:latin typeface="Cambria Math" panose="02040503050406030204" pitchFamily="18" charset="0"/>
                                              <a:ea typeface="Cambria Math" panose="02040503050406030204" pitchFamily="18" charset="0"/>
                                            </a:rPr>
                                            <m:t>𝑢</m:t>
                                          </m:r>
                                        </m:sub>
                                      </m:sSub>
                                    </m:e>
                                  </m:d>
                                </m:e>
                              </m:nary>
                            </m:e>
                          </m:nary>
                        </m:e>
                      </m:nary>
                    </m:oMath>
                  </m:oMathPara>
                </a14:m>
                <a:endParaRPr lang="de-DE"/>
              </a:p>
              <a:p>
                <a:pPr lvl="3"/>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𝑼</m:t>
                    </m:r>
                    <m:r>
                      <a:rPr lang="de-DE">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rv</m:t>
                    </m:r>
                    <m:d>
                      <m:dPr>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e>
                    </m:d>
                  </m:oMath>
                </a14:m>
                <a:endParaRPr lang="de-DE"/>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3"/>
                <a:stretch>
                  <a:fillRect l="-1435" t="-15224" b="-1791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85</a:t>
            </a:fld>
            <a:r>
              <a:rPr lang="de-DE"/>
              <a:t> </a:t>
            </a:r>
            <a:endParaRPr lang="de-DE" sz="1400"/>
          </a:p>
        </p:txBody>
      </p:sp>
      <p:sp>
        <p:nvSpPr>
          <p:cNvPr id="7" name="Rectangle 6">
            <a:extLst>
              <a:ext uri="{FF2B5EF4-FFF2-40B4-BE49-F238E27FC236}">
                <a16:creationId xmlns:a16="http://schemas.microsoft.com/office/drawing/2014/main" id="{6812DDE9-BC9A-9540-83F1-9F2ACAFD9211}"/>
              </a:ext>
            </a:extLst>
          </p:cNvPr>
          <p:cNvSpPr/>
          <p:nvPr/>
        </p:nvSpPr>
        <p:spPr>
          <a:xfrm>
            <a:off x="6038340" y="2394859"/>
            <a:ext cx="3421060"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tangle 13">
            <a:extLst>
              <a:ext uri="{FF2B5EF4-FFF2-40B4-BE49-F238E27FC236}">
                <a16:creationId xmlns:a16="http://schemas.microsoft.com/office/drawing/2014/main" id="{AB4E9743-01D0-5946-98EC-03C76634D2D4}"/>
              </a:ext>
            </a:extLst>
          </p:cNvPr>
          <p:cNvSpPr/>
          <p:nvPr/>
        </p:nvSpPr>
        <p:spPr>
          <a:xfrm>
            <a:off x="4936299" y="4543198"/>
            <a:ext cx="3003369" cy="374490"/>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15">
            <a:extLst>
              <a:ext uri="{FF2B5EF4-FFF2-40B4-BE49-F238E27FC236}">
                <a16:creationId xmlns:a16="http://schemas.microsoft.com/office/drawing/2014/main" id="{77F81BC0-A723-A344-B61E-B96BB5AAC285}"/>
              </a:ext>
            </a:extLst>
          </p:cNvPr>
          <p:cNvSpPr/>
          <p:nvPr/>
        </p:nvSpPr>
        <p:spPr>
          <a:xfrm>
            <a:off x="4112558" y="2888273"/>
            <a:ext cx="1925782"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tangle 16">
            <a:extLst>
              <a:ext uri="{FF2B5EF4-FFF2-40B4-BE49-F238E27FC236}">
                <a16:creationId xmlns:a16="http://schemas.microsoft.com/office/drawing/2014/main" id="{78B59198-54F0-3F47-A2A8-8F43ABC09071}"/>
              </a:ext>
            </a:extLst>
          </p:cNvPr>
          <p:cNvSpPr/>
          <p:nvPr/>
        </p:nvSpPr>
        <p:spPr>
          <a:xfrm>
            <a:off x="1381256" y="5203676"/>
            <a:ext cx="2218744" cy="47079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tangle 17">
            <a:extLst>
              <a:ext uri="{FF2B5EF4-FFF2-40B4-BE49-F238E27FC236}">
                <a16:creationId xmlns:a16="http://schemas.microsoft.com/office/drawing/2014/main" id="{23EA88DB-9761-494E-9C92-D322B789027B}"/>
              </a:ext>
            </a:extLst>
          </p:cNvPr>
          <p:cNvSpPr/>
          <p:nvPr/>
        </p:nvSpPr>
        <p:spPr>
          <a:xfrm>
            <a:off x="4090256" y="4989259"/>
            <a:ext cx="890649" cy="19496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Box 19">
            <a:extLst>
              <a:ext uri="{FF2B5EF4-FFF2-40B4-BE49-F238E27FC236}">
                <a16:creationId xmlns:a16="http://schemas.microsoft.com/office/drawing/2014/main" id="{D36CA8DB-996F-E646-B0B9-0ECFEEE34F35}"/>
              </a:ext>
            </a:extLst>
          </p:cNvPr>
          <p:cNvSpPr txBox="1"/>
          <p:nvPr/>
        </p:nvSpPr>
        <p:spPr>
          <a:xfrm>
            <a:off x="9808316" y="1539075"/>
            <a:ext cx="2029399" cy="646331"/>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t>Realistisch </a:t>
            </a:r>
            <a:br>
              <a:rPr lang="de-DE" dirty="0"/>
            </a:br>
            <a:r>
              <a:rPr lang="de-DE" b="1" dirty="0"/>
              <a:t>nicht</a:t>
            </a:r>
            <a:r>
              <a:rPr lang="de-DE" dirty="0"/>
              <a:t> berechenbar!</a:t>
            </a:r>
          </a:p>
        </p:txBody>
      </p:sp>
    </p:spTree>
    <p:extLst>
      <p:ext uri="{BB962C8B-B14F-4D97-AF65-F5344CB8AC3E}">
        <p14:creationId xmlns:p14="http://schemas.microsoft.com/office/powerpoint/2010/main" val="21516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41">
            <a:extLst>
              <a:ext uri="{FF2B5EF4-FFF2-40B4-BE49-F238E27FC236}">
                <a16:creationId xmlns:a16="http://schemas.microsoft.com/office/drawing/2014/main" id="{B145C616-92E5-9641-8A92-800578E25591}"/>
              </a:ext>
            </a:extLst>
          </p:cNvPr>
          <p:cNvSpPr/>
          <p:nvPr/>
        </p:nvSpPr>
        <p:spPr>
          <a:xfrm>
            <a:off x="581275" y="3369704"/>
            <a:ext cx="6994247" cy="588435"/>
          </a:xfrm>
          <a:prstGeom prst="rect">
            <a:avLst/>
          </a:prstGeom>
          <a:pattFill prst="wdUpDiag">
            <a:fgClr>
              <a:srgbClr val="F8E5B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60">
            <a:extLst>
              <a:ext uri="{FF2B5EF4-FFF2-40B4-BE49-F238E27FC236}">
                <a16:creationId xmlns:a16="http://schemas.microsoft.com/office/drawing/2014/main" id="{EDA9987F-A1C9-B048-8FF7-5F9695D242E1}"/>
              </a:ext>
            </a:extLst>
          </p:cNvPr>
          <p:cNvSpPr/>
          <p:nvPr/>
        </p:nvSpPr>
        <p:spPr>
          <a:xfrm>
            <a:off x="584585" y="3959219"/>
            <a:ext cx="6994247" cy="189463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15DD6BA2-1E32-3F4F-B2A7-CFB9DFE782F9}"/>
              </a:ext>
            </a:extLst>
          </p:cNvPr>
          <p:cNvSpPr/>
          <p:nvPr/>
        </p:nvSpPr>
        <p:spPr>
          <a:xfrm>
            <a:off x="592681" y="2325425"/>
            <a:ext cx="11009510" cy="9868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EU-Anfrage über die Zeit: Exakt ➝ </a:t>
            </a:r>
            <a:r>
              <a:rPr lang="de-DE">
                <a:solidFill>
                  <a:srgbClr val="7030A0"/>
                </a:solidFill>
              </a:rPr>
              <a:t>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a:t>EU-Anfrage beinhaltet </a:t>
                </a:r>
                <a:r>
                  <a:rPr lang="de-DE">
                    <a:solidFill>
                      <a:srgbClr val="7030A0"/>
                    </a:solidFill>
                  </a:rPr>
                  <a:t>Wahrscheinlichkeitsanfrage an Zufallsvariablen</a:t>
                </a:r>
                <a:r>
                  <a:rPr lang="de-DE"/>
                  <a:t> </a:t>
                </a:r>
                <a:br>
                  <a:rPr lang="de-DE"/>
                </a:br>
                <a:r>
                  <a:rPr lang="de-DE"/>
                  <a:t>aus den Nutzenfunktionen über </a:t>
                </a:r>
                <a14:m>
                  <m:oMath xmlns:m="http://schemas.openxmlformats.org/officeDocument/2006/math">
                    <m:r>
                      <a:rPr lang="de-DE" i="1">
                        <a:latin typeface="Cambria Math" panose="02040503050406030204" pitchFamily="18" charset="0"/>
                        <a:ea typeface="Cambria Math" panose="02040503050406030204" pitchFamily="18" charset="0"/>
                      </a:rPr>
                      <m:t>𝑘</m:t>
                    </m:r>
                  </m:oMath>
                </a14:m>
                <a:r>
                  <a:rPr lang="de-DE"/>
                  <a:t> Zeitschritte</a:t>
                </a: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m:rPr>
                              <m:sty m:val="p"/>
                            </m:rPr>
                            <a:rPr lang="de-DE" i="1">
                              <a:solidFill>
                                <a:srgbClr val="FFC000"/>
                              </a:solidFill>
                              <a:latin typeface="Cambria Math" panose="02040503050406030204" pitchFamily="18" charset="0"/>
                              <a:ea typeface="Cambria Math" panose="02040503050406030204" pitchFamily="18" charset="0"/>
                            </a:rPr>
                            <m:t>Ψ</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d>
                        </m:e>
                      </m:nary>
                    </m:oMath>
                  </m:oMathPara>
                </a14:m>
                <a:endParaRPr lang="de-DE"/>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2"/>
                <a:stretch>
                  <a:fillRect l="-1435" t="-15224"/>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86</a:t>
            </a:fld>
            <a:r>
              <a:rPr lang="de-DE"/>
              <a:t> </a:t>
            </a:r>
            <a:endParaRPr lang="de-DE" sz="1400"/>
          </a:p>
        </p:txBody>
      </p:sp>
      <p:sp>
        <p:nvSpPr>
          <p:cNvPr id="7" name="Rectangle 6">
            <a:extLst>
              <a:ext uri="{FF2B5EF4-FFF2-40B4-BE49-F238E27FC236}">
                <a16:creationId xmlns:a16="http://schemas.microsoft.com/office/drawing/2014/main" id="{6812DDE9-BC9A-9540-83F1-9F2ACAFD9211}"/>
              </a:ext>
            </a:extLst>
          </p:cNvPr>
          <p:cNvSpPr/>
          <p:nvPr/>
        </p:nvSpPr>
        <p:spPr>
          <a:xfrm>
            <a:off x="6038340" y="2394857"/>
            <a:ext cx="3421060"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15">
            <a:extLst>
              <a:ext uri="{FF2B5EF4-FFF2-40B4-BE49-F238E27FC236}">
                <a16:creationId xmlns:a16="http://schemas.microsoft.com/office/drawing/2014/main" id="{77F81BC0-A723-A344-B61E-B96BB5AAC285}"/>
              </a:ext>
            </a:extLst>
          </p:cNvPr>
          <p:cNvSpPr/>
          <p:nvPr/>
        </p:nvSpPr>
        <p:spPr>
          <a:xfrm>
            <a:off x="4112558" y="2888271"/>
            <a:ext cx="1925782"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6BE17F-145A-0243-A158-E7527CAB56AE}"/>
                  </a:ext>
                </a:extLst>
              </p:cNvPr>
              <p:cNvSpPr txBox="1"/>
              <p:nvPr/>
            </p:nvSpPr>
            <p:spPr>
              <a:xfrm>
                <a:off x="2123085" y="5003228"/>
                <a:ext cx="1116000" cy="415661"/>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+1</m:t>
                              </m:r>
                            </m:e>
                          </m:d>
                        </m:sup>
                      </m:sSup>
                    </m:oMath>
                  </m:oMathPara>
                </a14:m>
                <a:endParaRPr lang="en-GB">
                  <a:solidFill>
                    <a:srgbClr val="7030A0"/>
                  </a:solidFill>
                </a:endParaRPr>
              </a:p>
            </p:txBody>
          </p:sp>
        </mc:Choice>
        <mc:Fallback xmlns="">
          <p:sp>
            <p:nvSpPr>
              <p:cNvPr id="15" name="TextBox 14">
                <a:extLst>
                  <a:ext uri="{FF2B5EF4-FFF2-40B4-BE49-F238E27FC236}">
                    <a16:creationId xmlns:a16="http://schemas.microsoft.com/office/drawing/2014/main" id="{396BE17F-145A-0243-A158-E7527CAB56AE}"/>
                  </a:ext>
                </a:extLst>
              </p:cNvPr>
              <p:cNvSpPr txBox="1">
                <a:spLocks noRot="1" noChangeAspect="1" noMove="1" noResize="1" noEditPoints="1" noAdjustHandles="1" noChangeArrowheads="1" noChangeShapeType="1" noTextEdit="1"/>
              </p:cNvSpPr>
              <p:nvPr/>
            </p:nvSpPr>
            <p:spPr>
              <a:xfrm>
                <a:off x="2123085" y="5003228"/>
                <a:ext cx="1116000" cy="415661"/>
              </a:xfrm>
              <a:prstGeom prst="ellipse">
                <a:avLst/>
              </a:prstGeom>
              <a:blipFill>
                <a:blip r:embed="rId3"/>
                <a:stretch>
                  <a:fillRect l="-3333"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F0F737-0896-8046-B6A9-93894F717F65}"/>
                  </a:ext>
                </a:extLst>
              </p:cNvPr>
              <p:cNvSpPr txBox="1"/>
              <p:nvPr/>
            </p:nvSpPr>
            <p:spPr>
              <a:xfrm>
                <a:off x="1947666" y="3964251"/>
                <a:ext cx="1466838" cy="587185"/>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𝑈𝑡𝑖</m:t>
                      </m:r>
                      <m:sSup>
                        <m:sSupPr>
                          <m:ctrlPr>
                            <a:rPr lang="de-DE" i="1">
                              <a:latin typeface="Cambria Math" panose="02040503050406030204" pitchFamily="18" charset="0"/>
                            </a:rPr>
                          </m:ctrlPr>
                        </m:sSupPr>
                        <m:e>
                          <m:r>
                            <a:rPr lang="de-DE" i="1">
                              <a:latin typeface="Cambria Math" panose="02040503050406030204" pitchFamily="18" charset="0"/>
                            </a:rPr>
                            <m:t>𝑙</m:t>
                          </m:r>
                        </m:e>
                        <m:sup>
                          <m:d>
                            <m:dPr>
                              <m:ctrlPr>
                                <a:rPr lang="de-DE" i="1">
                                  <a:latin typeface="Cambria Math" panose="02040503050406030204" pitchFamily="18" charset="0"/>
                                </a:rPr>
                              </m:ctrlPr>
                            </m:dPr>
                            <m:e>
                              <m:r>
                                <a:rPr lang="de-DE" i="1">
                                  <a:latin typeface="Cambria Math" panose="02040503050406030204" pitchFamily="18" charset="0"/>
                                </a:rPr>
                                <m:t>𝑡</m:t>
                              </m:r>
                              <m:r>
                                <a:rPr lang="de-DE" b="0" i="1" smtClean="0">
                                  <a:latin typeface="Cambria Math" panose="02040503050406030204" pitchFamily="18" charset="0"/>
                                </a:rPr>
                                <m:t>+1</m:t>
                              </m:r>
                            </m:e>
                          </m:d>
                        </m:sup>
                      </m:sSup>
                    </m:oMath>
                  </m:oMathPara>
                </a14:m>
                <a:endParaRPr lang="en-GB"/>
              </a:p>
            </p:txBody>
          </p:sp>
        </mc:Choice>
        <mc:Fallback xmlns="">
          <p:sp>
            <p:nvSpPr>
              <p:cNvPr id="19" name="TextBox 18">
                <a:extLst>
                  <a:ext uri="{FF2B5EF4-FFF2-40B4-BE49-F238E27FC236}">
                    <a16:creationId xmlns:a16="http://schemas.microsoft.com/office/drawing/2014/main" id="{3BF0F737-0896-8046-B6A9-93894F717F65}"/>
                  </a:ext>
                </a:extLst>
              </p:cNvPr>
              <p:cNvSpPr txBox="1">
                <a:spLocks noRot="1" noChangeAspect="1" noMove="1" noResize="1" noEditPoints="1" noAdjustHandles="1" noChangeArrowheads="1" noChangeShapeType="1" noTextEdit="1"/>
              </p:cNvSpPr>
              <p:nvPr/>
            </p:nvSpPr>
            <p:spPr>
              <a:xfrm>
                <a:off x="1947666" y="3964251"/>
                <a:ext cx="1466838" cy="587185"/>
              </a:xfrm>
              <a:prstGeom prst="diamond">
                <a:avLst/>
              </a:prstGeom>
              <a:blipFill>
                <a:blip r:embed="rId4"/>
                <a:stretch>
                  <a:fillRect/>
                </a:stretch>
              </a:blipFill>
              <a:ln>
                <a:solidFill>
                  <a:schemeClr val="tx1"/>
                </a:solidFill>
              </a:ln>
            </p:spPr>
            <p:txBody>
              <a:bodyPr/>
              <a:lstStyle/>
              <a:p>
                <a:r>
                  <a:rPr lang="de-DE">
                    <a:noFill/>
                  </a:rPr>
                  <a:t> </a:t>
                </a:r>
              </a:p>
            </p:txBody>
          </p:sp>
        </mc:Fallback>
      </mc:AlternateContent>
      <p:cxnSp>
        <p:nvCxnSpPr>
          <p:cNvPr id="20" name="Straight Connector 19">
            <a:extLst>
              <a:ext uri="{FF2B5EF4-FFF2-40B4-BE49-F238E27FC236}">
                <a16:creationId xmlns:a16="http://schemas.microsoft.com/office/drawing/2014/main" id="{DB471814-43D1-3D42-85CA-BDA38008805F}"/>
              </a:ext>
            </a:extLst>
          </p:cNvPr>
          <p:cNvCxnSpPr>
            <a:cxnSpLocks/>
            <a:stCxn id="19" idx="2"/>
            <a:endCxn id="24" idx="0"/>
          </p:cNvCxnSpPr>
          <p:nvPr/>
        </p:nvCxnSpPr>
        <p:spPr>
          <a:xfrm>
            <a:off x="2681085" y="4551436"/>
            <a:ext cx="0" cy="155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F4DB50-2381-EC47-9796-342C0B4FCD85}"/>
              </a:ext>
            </a:extLst>
          </p:cNvPr>
          <p:cNvCxnSpPr>
            <a:cxnSpLocks/>
            <a:stCxn id="15" idx="0"/>
            <a:endCxn id="24" idx="2"/>
          </p:cNvCxnSpPr>
          <p:nvPr/>
        </p:nvCxnSpPr>
        <p:spPr>
          <a:xfrm flipV="1">
            <a:off x="2681085" y="4850876"/>
            <a:ext cx="0" cy="152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D2B46F-E209-C54F-A56E-E2BC9D0C4A79}"/>
              </a:ext>
            </a:extLst>
          </p:cNvPr>
          <p:cNvSpPr/>
          <p:nvPr/>
        </p:nvSpPr>
        <p:spPr>
          <a:xfrm>
            <a:off x="2609085"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13CF9E1-EDD1-3144-9250-526A89EDA337}"/>
                  </a:ext>
                </a:extLst>
              </p:cNvPr>
              <p:cNvSpPr txBox="1"/>
              <p:nvPr/>
            </p:nvSpPr>
            <p:spPr>
              <a:xfrm>
                <a:off x="2751976" y="4449036"/>
                <a:ext cx="497765"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bSup>
                    </m:oMath>
                  </m:oMathPara>
                </a14:m>
                <a:endParaRPr lang="en-GB" sz="1400"/>
              </a:p>
            </p:txBody>
          </p:sp>
        </mc:Choice>
        <mc:Fallback xmlns="">
          <p:sp>
            <p:nvSpPr>
              <p:cNvPr id="26" name="TextBox 25">
                <a:extLst>
                  <a:ext uri="{FF2B5EF4-FFF2-40B4-BE49-F238E27FC236}">
                    <a16:creationId xmlns:a16="http://schemas.microsoft.com/office/drawing/2014/main" id="{E13CF9E1-EDD1-3144-9250-526A89EDA337}"/>
                  </a:ext>
                </a:extLst>
              </p:cNvPr>
              <p:cNvSpPr txBox="1">
                <a:spLocks noRot="1" noChangeAspect="1" noMove="1" noResize="1" noEditPoints="1" noAdjustHandles="1" noChangeArrowheads="1" noChangeShapeType="1" noTextEdit="1"/>
              </p:cNvSpPr>
              <p:nvPr/>
            </p:nvSpPr>
            <p:spPr>
              <a:xfrm>
                <a:off x="2751976" y="4449036"/>
                <a:ext cx="497765" cy="267894"/>
              </a:xfrm>
              <a:prstGeom prst="rect">
                <a:avLst/>
              </a:prstGeom>
              <a:blipFill>
                <a:blip r:embed="rId5"/>
                <a:stretch>
                  <a:fillRect l="-12500" b="-272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B6594F0-B13F-1A44-9B88-92ABB29CBA95}"/>
                  </a:ext>
                </a:extLst>
              </p:cNvPr>
              <p:cNvSpPr txBox="1"/>
              <p:nvPr/>
            </p:nvSpPr>
            <p:spPr>
              <a:xfrm>
                <a:off x="592027" y="4999666"/>
                <a:ext cx="1116000" cy="422785"/>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b="0" i="1" smtClean="0">
                              <a:solidFill>
                                <a:srgbClr val="7030A0"/>
                              </a:solidFill>
                              <a:latin typeface="Cambria Math" panose="02040503050406030204" pitchFamily="18" charset="0"/>
                            </a:rPr>
                          </m:ctrlPr>
                        </m:sSupPr>
                        <m:e>
                          <m:r>
                            <a:rPr lang="de-DE" b="0" i="1" smtClean="0">
                              <a:solidFill>
                                <a:srgbClr val="7030A0"/>
                              </a:solidFill>
                              <a:latin typeface="Cambria Math" panose="02040503050406030204" pitchFamily="18" charset="0"/>
                            </a:rPr>
                            <m:t>𝐸𝑝𝑖𝑑</m:t>
                          </m:r>
                        </m:e>
                        <m:sup>
                          <m:d>
                            <m:dPr>
                              <m:ctrlPr>
                                <a:rPr lang="de-DE" b="0" i="1" smtClean="0">
                                  <a:solidFill>
                                    <a:srgbClr val="7030A0"/>
                                  </a:solidFill>
                                  <a:latin typeface="Cambria Math" panose="02040503050406030204" pitchFamily="18" charset="0"/>
                                </a:rPr>
                              </m:ctrlPr>
                            </m:dPr>
                            <m:e>
                              <m:r>
                                <a:rPr lang="de-DE" b="0" i="1" smtClean="0">
                                  <a:solidFill>
                                    <a:srgbClr val="7030A0"/>
                                  </a:solidFill>
                                  <a:latin typeface="Cambria Math" panose="02040503050406030204" pitchFamily="18" charset="0"/>
                                </a:rPr>
                                <m:t>𝑡</m:t>
                              </m:r>
                            </m:e>
                          </m:d>
                        </m:sup>
                      </m:sSup>
                    </m:oMath>
                  </m:oMathPara>
                </a14:m>
                <a:endParaRPr lang="en-GB">
                  <a:solidFill>
                    <a:srgbClr val="7030A0"/>
                  </a:solidFill>
                </a:endParaRPr>
              </a:p>
            </p:txBody>
          </p:sp>
        </mc:Choice>
        <mc:Fallback xmlns="">
          <p:sp>
            <p:nvSpPr>
              <p:cNvPr id="27" name="TextBox 26">
                <a:extLst>
                  <a:ext uri="{FF2B5EF4-FFF2-40B4-BE49-F238E27FC236}">
                    <a16:creationId xmlns:a16="http://schemas.microsoft.com/office/drawing/2014/main" id="{9B6594F0-B13F-1A44-9B88-92ABB29CBA95}"/>
                  </a:ext>
                </a:extLst>
              </p:cNvPr>
              <p:cNvSpPr txBox="1">
                <a:spLocks noRot="1" noChangeAspect="1" noMove="1" noResize="1" noEditPoints="1" noAdjustHandles="1" noChangeArrowheads="1" noChangeShapeType="1" noTextEdit="1"/>
              </p:cNvSpPr>
              <p:nvPr/>
            </p:nvSpPr>
            <p:spPr>
              <a:xfrm>
                <a:off x="592027" y="4999666"/>
                <a:ext cx="1116000" cy="422785"/>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67A5B4E-90EF-C34C-9121-E281EE28F343}"/>
                  </a:ext>
                </a:extLst>
              </p:cNvPr>
              <p:cNvSpPr txBox="1"/>
              <p:nvPr/>
            </p:nvSpPr>
            <p:spPr>
              <a:xfrm>
                <a:off x="577965" y="3959219"/>
                <a:ext cx="1144125"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oMath>
                  </m:oMathPara>
                </a14:m>
                <a:endParaRPr lang="en-GB"/>
              </a:p>
            </p:txBody>
          </p:sp>
        </mc:Choice>
        <mc:Fallback xmlns="">
          <p:sp>
            <p:nvSpPr>
              <p:cNvPr id="28" name="TextBox 27">
                <a:extLst>
                  <a:ext uri="{FF2B5EF4-FFF2-40B4-BE49-F238E27FC236}">
                    <a16:creationId xmlns:a16="http://schemas.microsoft.com/office/drawing/2014/main" id="{067A5B4E-90EF-C34C-9121-E281EE28F343}"/>
                  </a:ext>
                </a:extLst>
              </p:cNvPr>
              <p:cNvSpPr txBox="1">
                <a:spLocks noRot="1" noChangeAspect="1" noMove="1" noResize="1" noEditPoints="1" noAdjustHandles="1" noChangeArrowheads="1" noChangeShapeType="1" noTextEdit="1"/>
              </p:cNvSpPr>
              <p:nvPr/>
            </p:nvSpPr>
            <p:spPr>
              <a:xfrm>
                <a:off x="577965" y="3959219"/>
                <a:ext cx="1144125" cy="597249"/>
              </a:xfrm>
              <a:prstGeom prst="diamond">
                <a:avLst/>
              </a:prstGeom>
              <a:blipFill>
                <a:blip r:embed="rId7"/>
                <a:stretch>
                  <a:fillRect/>
                </a:stretch>
              </a:blipFill>
              <a:ln>
                <a:solidFill>
                  <a:schemeClr val="tx1"/>
                </a:solidFill>
              </a:ln>
            </p:spPr>
            <p:txBody>
              <a:bodyPr/>
              <a:lstStyle/>
              <a:p>
                <a:r>
                  <a:rPr lang="de-DE">
                    <a:noFill/>
                  </a:rPr>
                  <a:t> </a:t>
                </a:r>
              </a:p>
            </p:txBody>
          </p:sp>
        </mc:Fallback>
      </mc:AlternateContent>
      <p:cxnSp>
        <p:nvCxnSpPr>
          <p:cNvPr id="29" name="Straight Connector 28">
            <a:extLst>
              <a:ext uri="{FF2B5EF4-FFF2-40B4-BE49-F238E27FC236}">
                <a16:creationId xmlns:a16="http://schemas.microsoft.com/office/drawing/2014/main" id="{1BD789EA-AABE-A542-BA31-30A9B06F5632}"/>
              </a:ext>
            </a:extLst>
          </p:cNvPr>
          <p:cNvCxnSpPr>
            <a:cxnSpLocks/>
            <a:stCxn id="28" idx="2"/>
            <a:endCxn id="33" idx="0"/>
          </p:cNvCxnSpPr>
          <p:nvPr/>
        </p:nvCxnSpPr>
        <p:spPr>
          <a:xfrm flipH="1">
            <a:off x="1150027" y="4556468"/>
            <a:ext cx="1" cy="15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19673A-E826-1848-82F2-48A201D06BCE}"/>
              </a:ext>
            </a:extLst>
          </p:cNvPr>
          <p:cNvCxnSpPr>
            <a:cxnSpLocks/>
            <a:stCxn id="27" idx="0"/>
            <a:endCxn id="33" idx="2"/>
          </p:cNvCxnSpPr>
          <p:nvPr/>
        </p:nvCxnSpPr>
        <p:spPr>
          <a:xfrm flipV="1">
            <a:off x="1150027" y="4850876"/>
            <a:ext cx="0" cy="14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122E572-7D04-8247-8358-1240F4F02CE3}"/>
              </a:ext>
            </a:extLst>
          </p:cNvPr>
          <p:cNvSpPr/>
          <p:nvPr/>
        </p:nvSpPr>
        <p:spPr>
          <a:xfrm>
            <a:off x="1078027"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8FF5634-3542-5F4B-9F26-A04AB2B23FFE}"/>
                  </a:ext>
                </a:extLst>
              </p:cNvPr>
              <p:cNvSpPr txBox="1"/>
              <p:nvPr/>
            </p:nvSpPr>
            <p:spPr>
              <a:xfrm>
                <a:off x="1222027" y="4449036"/>
                <a:ext cx="327846"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bSup>
                    </m:oMath>
                  </m:oMathPara>
                </a14:m>
                <a:endParaRPr lang="en-GB" sz="1400"/>
              </a:p>
            </p:txBody>
          </p:sp>
        </mc:Choice>
        <mc:Fallback xmlns="">
          <p:sp>
            <p:nvSpPr>
              <p:cNvPr id="35" name="TextBox 34">
                <a:extLst>
                  <a:ext uri="{FF2B5EF4-FFF2-40B4-BE49-F238E27FC236}">
                    <a16:creationId xmlns:a16="http://schemas.microsoft.com/office/drawing/2014/main" id="{E8FF5634-3542-5F4B-9F26-A04AB2B23FFE}"/>
                  </a:ext>
                </a:extLst>
              </p:cNvPr>
              <p:cNvSpPr txBox="1">
                <a:spLocks noRot="1" noChangeAspect="1" noMove="1" noResize="1" noEditPoints="1" noAdjustHandles="1" noChangeArrowheads="1" noChangeShapeType="1" noTextEdit="1"/>
              </p:cNvSpPr>
              <p:nvPr/>
            </p:nvSpPr>
            <p:spPr>
              <a:xfrm>
                <a:off x="1222027" y="4449036"/>
                <a:ext cx="327846" cy="267894"/>
              </a:xfrm>
              <a:prstGeom prst="rect">
                <a:avLst/>
              </a:prstGeom>
              <a:blipFill>
                <a:blip r:embed="rId8"/>
                <a:stretch>
                  <a:fillRect l="-19231" b="-272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13A80F1-84ED-964E-9100-227F9AA4EA62}"/>
                  </a:ext>
                </a:extLst>
              </p:cNvPr>
              <p:cNvSpPr txBox="1"/>
              <p:nvPr/>
            </p:nvSpPr>
            <p:spPr>
              <a:xfrm>
                <a:off x="3815500" y="5003228"/>
                <a:ext cx="1116000" cy="415661"/>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+2</m:t>
                              </m:r>
                            </m:e>
                          </m:d>
                        </m:sup>
                      </m:sSup>
                    </m:oMath>
                  </m:oMathPara>
                </a14:m>
                <a:endParaRPr lang="en-GB">
                  <a:solidFill>
                    <a:srgbClr val="7030A0"/>
                  </a:solidFill>
                </a:endParaRPr>
              </a:p>
            </p:txBody>
          </p:sp>
        </mc:Choice>
        <mc:Fallback xmlns="">
          <p:sp>
            <p:nvSpPr>
              <p:cNvPr id="36" name="TextBox 35">
                <a:extLst>
                  <a:ext uri="{FF2B5EF4-FFF2-40B4-BE49-F238E27FC236}">
                    <a16:creationId xmlns:a16="http://schemas.microsoft.com/office/drawing/2014/main" id="{413A80F1-84ED-964E-9100-227F9AA4EA62}"/>
                  </a:ext>
                </a:extLst>
              </p:cNvPr>
              <p:cNvSpPr txBox="1">
                <a:spLocks noRot="1" noChangeAspect="1" noMove="1" noResize="1" noEditPoints="1" noAdjustHandles="1" noChangeArrowheads="1" noChangeShapeType="1" noTextEdit="1"/>
              </p:cNvSpPr>
              <p:nvPr/>
            </p:nvSpPr>
            <p:spPr>
              <a:xfrm>
                <a:off x="3815500" y="5003228"/>
                <a:ext cx="1116000" cy="415661"/>
              </a:xfrm>
              <a:prstGeom prst="ellipse">
                <a:avLst/>
              </a:prstGeom>
              <a:blipFill>
                <a:blip r:embed="rId9"/>
                <a:stretch>
                  <a:fillRect l="-3371"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E0DF7F-7003-CE44-88F8-5A5F2E05D9B0}"/>
                  </a:ext>
                </a:extLst>
              </p:cNvPr>
              <p:cNvSpPr txBox="1"/>
              <p:nvPr/>
            </p:nvSpPr>
            <p:spPr>
              <a:xfrm>
                <a:off x="3640081" y="3964251"/>
                <a:ext cx="1466838" cy="587185"/>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𝑈𝑡𝑖</m:t>
                      </m:r>
                      <m:sSup>
                        <m:sSupPr>
                          <m:ctrlPr>
                            <a:rPr lang="de-DE" i="1">
                              <a:latin typeface="Cambria Math" panose="02040503050406030204" pitchFamily="18" charset="0"/>
                            </a:rPr>
                          </m:ctrlPr>
                        </m:sSupPr>
                        <m:e>
                          <m:r>
                            <a:rPr lang="de-DE" i="1">
                              <a:latin typeface="Cambria Math" panose="02040503050406030204" pitchFamily="18" charset="0"/>
                            </a:rPr>
                            <m:t>𝑙</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+2</m:t>
                              </m:r>
                            </m:e>
                          </m:d>
                        </m:sup>
                      </m:sSup>
                    </m:oMath>
                  </m:oMathPara>
                </a14:m>
                <a:endParaRPr lang="en-GB"/>
              </a:p>
            </p:txBody>
          </p:sp>
        </mc:Choice>
        <mc:Fallback xmlns="">
          <p:sp>
            <p:nvSpPr>
              <p:cNvPr id="37" name="TextBox 36">
                <a:extLst>
                  <a:ext uri="{FF2B5EF4-FFF2-40B4-BE49-F238E27FC236}">
                    <a16:creationId xmlns:a16="http://schemas.microsoft.com/office/drawing/2014/main" id="{99E0DF7F-7003-CE44-88F8-5A5F2E05D9B0}"/>
                  </a:ext>
                </a:extLst>
              </p:cNvPr>
              <p:cNvSpPr txBox="1">
                <a:spLocks noRot="1" noChangeAspect="1" noMove="1" noResize="1" noEditPoints="1" noAdjustHandles="1" noChangeArrowheads="1" noChangeShapeType="1" noTextEdit="1"/>
              </p:cNvSpPr>
              <p:nvPr/>
            </p:nvSpPr>
            <p:spPr>
              <a:xfrm>
                <a:off x="3640081" y="3964251"/>
                <a:ext cx="1466838" cy="587185"/>
              </a:xfrm>
              <a:prstGeom prst="diamond">
                <a:avLst/>
              </a:prstGeom>
              <a:blipFill>
                <a:blip r:embed="rId10"/>
                <a:stretch>
                  <a:fillRect/>
                </a:stretch>
              </a:blipFill>
              <a:ln>
                <a:solidFill>
                  <a:schemeClr val="tx1"/>
                </a:solidFill>
              </a:ln>
            </p:spPr>
            <p:txBody>
              <a:bodyPr/>
              <a:lstStyle/>
              <a:p>
                <a:r>
                  <a:rPr lang="de-DE">
                    <a:noFill/>
                  </a:rPr>
                  <a:t> </a:t>
                </a:r>
              </a:p>
            </p:txBody>
          </p:sp>
        </mc:Fallback>
      </mc:AlternateContent>
      <p:cxnSp>
        <p:nvCxnSpPr>
          <p:cNvPr id="38" name="Straight Connector 37">
            <a:extLst>
              <a:ext uri="{FF2B5EF4-FFF2-40B4-BE49-F238E27FC236}">
                <a16:creationId xmlns:a16="http://schemas.microsoft.com/office/drawing/2014/main" id="{34F0E1D3-6B03-4F49-92F1-E541EB24A098}"/>
              </a:ext>
            </a:extLst>
          </p:cNvPr>
          <p:cNvCxnSpPr>
            <a:cxnSpLocks/>
            <a:stCxn id="37" idx="2"/>
            <a:endCxn id="42" idx="0"/>
          </p:cNvCxnSpPr>
          <p:nvPr/>
        </p:nvCxnSpPr>
        <p:spPr>
          <a:xfrm>
            <a:off x="4373500" y="4551436"/>
            <a:ext cx="0" cy="155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1A55947-C4BF-5F43-B1FC-F3285C8A01E6}"/>
              </a:ext>
            </a:extLst>
          </p:cNvPr>
          <p:cNvCxnSpPr>
            <a:cxnSpLocks/>
            <a:stCxn id="36" idx="0"/>
            <a:endCxn id="42" idx="2"/>
          </p:cNvCxnSpPr>
          <p:nvPr/>
        </p:nvCxnSpPr>
        <p:spPr>
          <a:xfrm flipV="1">
            <a:off x="4373500" y="4850876"/>
            <a:ext cx="0" cy="152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ED02022-DBBF-834C-B2B0-D21E6C6F13D7}"/>
              </a:ext>
            </a:extLst>
          </p:cNvPr>
          <p:cNvSpPr/>
          <p:nvPr/>
        </p:nvSpPr>
        <p:spPr>
          <a:xfrm>
            <a:off x="4301500"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374B583-43F3-2748-BAED-FC9F563DE1DB}"/>
                  </a:ext>
                </a:extLst>
              </p:cNvPr>
              <p:cNvSpPr txBox="1"/>
              <p:nvPr/>
            </p:nvSpPr>
            <p:spPr>
              <a:xfrm>
                <a:off x="4444391" y="4449036"/>
                <a:ext cx="497765"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+2</m:t>
                              </m:r>
                            </m:e>
                          </m:d>
                        </m:sup>
                      </m:sSubSup>
                    </m:oMath>
                  </m:oMathPara>
                </a14:m>
                <a:endParaRPr lang="en-GB" sz="1400"/>
              </a:p>
            </p:txBody>
          </p:sp>
        </mc:Choice>
        <mc:Fallback xmlns="">
          <p:sp>
            <p:nvSpPr>
              <p:cNvPr id="44" name="TextBox 43">
                <a:extLst>
                  <a:ext uri="{FF2B5EF4-FFF2-40B4-BE49-F238E27FC236}">
                    <a16:creationId xmlns:a16="http://schemas.microsoft.com/office/drawing/2014/main" id="{0374B583-43F3-2748-BAED-FC9F563DE1DB}"/>
                  </a:ext>
                </a:extLst>
              </p:cNvPr>
              <p:cNvSpPr txBox="1">
                <a:spLocks noRot="1" noChangeAspect="1" noMove="1" noResize="1" noEditPoints="1" noAdjustHandles="1" noChangeArrowheads="1" noChangeShapeType="1" noTextEdit="1"/>
              </p:cNvSpPr>
              <p:nvPr/>
            </p:nvSpPr>
            <p:spPr>
              <a:xfrm>
                <a:off x="4444391" y="4449036"/>
                <a:ext cx="497765" cy="267894"/>
              </a:xfrm>
              <a:prstGeom prst="rect">
                <a:avLst/>
              </a:prstGeom>
              <a:blipFill>
                <a:blip r:embed="rId11"/>
                <a:stretch>
                  <a:fillRect l="-10000" b="-272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BB2A771-B395-F74B-8DBC-AC609488DD54}"/>
                  </a:ext>
                </a:extLst>
              </p:cNvPr>
              <p:cNvSpPr txBox="1"/>
              <p:nvPr/>
            </p:nvSpPr>
            <p:spPr>
              <a:xfrm>
                <a:off x="6287414" y="5003228"/>
                <a:ext cx="1116000" cy="415661"/>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m:t>
                              </m:r>
                              <m:r>
                                <a:rPr lang="de-DE" b="0" i="1" smtClean="0">
                                  <a:solidFill>
                                    <a:srgbClr val="7030A0"/>
                                  </a:solidFill>
                                  <a:latin typeface="Cambria Math" panose="02040503050406030204" pitchFamily="18" charset="0"/>
                                </a:rPr>
                                <m:t>𝑘</m:t>
                              </m:r>
                            </m:e>
                          </m:d>
                        </m:sup>
                      </m:sSup>
                    </m:oMath>
                  </m:oMathPara>
                </a14:m>
                <a:endParaRPr lang="en-GB">
                  <a:solidFill>
                    <a:srgbClr val="7030A0"/>
                  </a:solidFill>
                </a:endParaRPr>
              </a:p>
            </p:txBody>
          </p:sp>
        </mc:Choice>
        <mc:Fallback xmlns="">
          <p:sp>
            <p:nvSpPr>
              <p:cNvPr id="45" name="TextBox 44">
                <a:extLst>
                  <a:ext uri="{FF2B5EF4-FFF2-40B4-BE49-F238E27FC236}">
                    <a16:creationId xmlns:a16="http://schemas.microsoft.com/office/drawing/2014/main" id="{9BB2A771-B395-F74B-8DBC-AC609488DD54}"/>
                  </a:ext>
                </a:extLst>
              </p:cNvPr>
              <p:cNvSpPr txBox="1">
                <a:spLocks noRot="1" noChangeAspect="1" noMove="1" noResize="1" noEditPoints="1" noAdjustHandles="1" noChangeArrowheads="1" noChangeShapeType="1" noTextEdit="1"/>
              </p:cNvSpPr>
              <p:nvPr/>
            </p:nvSpPr>
            <p:spPr>
              <a:xfrm>
                <a:off x="6287414" y="5003228"/>
                <a:ext cx="1116000" cy="415661"/>
              </a:xfrm>
              <a:prstGeom prst="ellipse">
                <a:avLst/>
              </a:prstGeom>
              <a:blipFill>
                <a:blip r:embed="rId12"/>
                <a:stretch>
                  <a:fillRect l="-3333"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0AB2E5D-8A58-974D-98AC-F8BAE4F79248}"/>
                  </a:ext>
                </a:extLst>
              </p:cNvPr>
              <p:cNvSpPr txBox="1"/>
              <p:nvPr/>
            </p:nvSpPr>
            <p:spPr>
              <a:xfrm>
                <a:off x="6111995" y="3964251"/>
                <a:ext cx="1466838" cy="587185"/>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𝑈𝑡𝑖</m:t>
                      </m:r>
                      <m:sSup>
                        <m:sSupPr>
                          <m:ctrlPr>
                            <a:rPr lang="de-DE" i="1">
                              <a:latin typeface="Cambria Math" panose="02040503050406030204" pitchFamily="18" charset="0"/>
                            </a:rPr>
                          </m:ctrlPr>
                        </m:sSupPr>
                        <m:e>
                          <m:r>
                            <a:rPr lang="de-DE" i="1">
                              <a:latin typeface="Cambria Math" panose="02040503050406030204" pitchFamily="18" charset="0"/>
                            </a:rPr>
                            <m:t>𝑙</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b="0" i="1" smtClean="0">
                                  <a:latin typeface="Cambria Math" panose="02040503050406030204" pitchFamily="18" charset="0"/>
                                </a:rPr>
                                <m:t>𝑘</m:t>
                              </m:r>
                            </m:e>
                          </m:d>
                        </m:sup>
                      </m:sSup>
                    </m:oMath>
                  </m:oMathPara>
                </a14:m>
                <a:endParaRPr lang="en-GB"/>
              </a:p>
            </p:txBody>
          </p:sp>
        </mc:Choice>
        <mc:Fallback xmlns="">
          <p:sp>
            <p:nvSpPr>
              <p:cNvPr id="46" name="TextBox 45">
                <a:extLst>
                  <a:ext uri="{FF2B5EF4-FFF2-40B4-BE49-F238E27FC236}">
                    <a16:creationId xmlns:a16="http://schemas.microsoft.com/office/drawing/2014/main" id="{30AB2E5D-8A58-974D-98AC-F8BAE4F79248}"/>
                  </a:ext>
                </a:extLst>
              </p:cNvPr>
              <p:cNvSpPr txBox="1">
                <a:spLocks noRot="1" noChangeAspect="1" noMove="1" noResize="1" noEditPoints="1" noAdjustHandles="1" noChangeArrowheads="1" noChangeShapeType="1" noTextEdit="1"/>
              </p:cNvSpPr>
              <p:nvPr/>
            </p:nvSpPr>
            <p:spPr>
              <a:xfrm>
                <a:off x="6111995" y="3964251"/>
                <a:ext cx="1466838" cy="587185"/>
              </a:xfrm>
              <a:prstGeom prst="diamond">
                <a:avLst/>
              </a:prstGeom>
              <a:blipFill>
                <a:blip r:embed="rId13"/>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2FB03AF7-8E5E-A842-8EF6-CBC6874FD99E}"/>
              </a:ext>
            </a:extLst>
          </p:cNvPr>
          <p:cNvCxnSpPr>
            <a:cxnSpLocks/>
            <a:stCxn id="46" idx="2"/>
            <a:endCxn id="51" idx="0"/>
          </p:cNvCxnSpPr>
          <p:nvPr/>
        </p:nvCxnSpPr>
        <p:spPr>
          <a:xfrm>
            <a:off x="6845414" y="4551436"/>
            <a:ext cx="0" cy="155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34E074C-A5E0-D845-870B-6186A60425A8}"/>
              </a:ext>
            </a:extLst>
          </p:cNvPr>
          <p:cNvCxnSpPr>
            <a:cxnSpLocks/>
            <a:stCxn id="45" idx="0"/>
            <a:endCxn id="51" idx="2"/>
          </p:cNvCxnSpPr>
          <p:nvPr/>
        </p:nvCxnSpPr>
        <p:spPr>
          <a:xfrm flipV="1">
            <a:off x="6845414" y="4850876"/>
            <a:ext cx="0" cy="152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CB30545-D8F4-3140-B744-7A7155E0810C}"/>
              </a:ext>
            </a:extLst>
          </p:cNvPr>
          <p:cNvSpPr/>
          <p:nvPr/>
        </p:nvSpPr>
        <p:spPr>
          <a:xfrm>
            <a:off x="6773414"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557CFAA-AD7B-1E45-B884-B377961D8E2D}"/>
                  </a:ext>
                </a:extLst>
              </p:cNvPr>
              <p:cNvSpPr txBox="1"/>
              <p:nvPr/>
            </p:nvSpPr>
            <p:spPr>
              <a:xfrm>
                <a:off x="6916306" y="4449036"/>
                <a:ext cx="504818"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m:t>
                              </m:r>
                              <m:r>
                                <a:rPr lang="de-DE" sz="1400" b="0" i="1" smtClean="0">
                                  <a:latin typeface="Cambria Math" panose="02040503050406030204" pitchFamily="18" charset="0"/>
                                </a:rPr>
                                <m:t>𝑘</m:t>
                              </m:r>
                            </m:e>
                          </m:d>
                        </m:sup>
                      </m:sSubSup>
                    </m:oMath>
                  </m:oMathPara>
                </a14:m>
                <a:endParaRPr lang="en-GB" sz="1400"/>
              </a:p>
            </p:txBody>
          </p:sp>
        </mc:Choice>
        <mc:Fallback xmlns="">
          <p:sp>
            <p:nvSpPr>
              <p:cNvPr id="53" name="TextBox 52">
                <a:extLst>
                  <a:ext uri="{FF2B5EF4-FFF2-40B4-BE49-F238E27FC236}">
                    <a16:creationId xmlns:a16="http://schemas.microsoft.com/office/drawing/2014/main" id="{2557CFAA-AD7B-1E45-B884-B377961D8E2D}"/>
                  </a:ext>
                </a:extLst>
              </p:cNvPr>
              <p:cNvSpPr txBox="1">
                <a:spLocks noRot="1" noChangeAspect="1" noMove="1" noResize="1" noEditPoints="1" noAdjustHandles="1" noChangeArrowheads="1" noChangeShapeType="1" noTextEdit="1"/>
              </p:cNvSpPr>
              <p:nvPr/>
            </p:nvSpPr>
            <p:spPr>
              <a:xfrm>
                <a:off x="6916306" y="4449036"/>
                <a:ext cx="504818" cy="267894"/>
              </a:xfrm>
              <a:prstGeom prst="rect">
                <a:avLst/>
              </a:prstGeom>
              <a:blipFill>
                <a:blip r:embed="rId14"/>
                <a:stretch>
                  <a:fillRect l="-12500" b="-27273"/>
                </a:stretch>
              </a:blipFill>
            </p:spPr>
            <p:txBody>
              <a:bodyPr/>
              <a:lstStyle/>
              <a:p>
                <a:r>
                  <a:rPr lang="de-DE">
                    <a:noFill/>
                  </a:rPr>
                  <a:t> </a:t>
                </a:r>
              </a:p>
            </p:txBody>
          </p:sp>
        </mc:Fallback>
      </mc:AlternateContent>
      <p:sp>
        <p:nvSpPr>
          <p:cNvPr id="54" name="Oval 53">
            <a:extLst>
              <a:ext uri="{FF2B5EF4-FFF2-40B4-BE49-F238E27FC236}">
                <a16:creationId xmlns:a16="http://schemas.microsoft.com/office/drawing/2014/main" id="{4CFB5C60-69A8-5C45-8181-F151C5F057E1}"/>
              </a:ext>
            </a:extLst>
          </p:cNvPr>
          <p:cNvSpPr/>
          <p:nvPr/>
        </p:nvSpPr>
        <p:spPr>
          <a:xfrm>
            <a:off x="577965" y="5464540"/>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60A3B746-A260-F449-9FE4-DF3B841C4279}"/>
              </a:ext>
            </a:extLst>
          </p:cNvPr>
          <p:cNvCxnSpPr>
            <a:cxnSpLocks/>
            <a:endCxn id="27" idx="4"/>
          </p:cNvCxnSpPr>
          <p:nvPr/>
        </p:nvCxnSpPr>
        <p:spPr>
          <a:xfrm flipH="1" flipV="1">
            <a:off x="1150027" y="5422451"/>
            <a:ext cx="524000" cy="319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66F27D8-6472-BF4D-9F3A-03FA945C7489}"/>
              </a:ext>
            </a:extLst>
          </p:cNvPr>
          <p:cNvCxnSpPr>
            <a:cxnSpLocks/>
            <a:endCxn id="15" idx="4"/>
          </p:cNvCxnSpPr>
          <p:nvPr/>
        </p:nvCxnSpPr>
        <p:spPr>
          <a:xfrm flipV="1">
            <a:off x="2619275" y="5418889"/>
            <a:ext cx="61810" cy="26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819CD2D-1447-414F-9F77-577C61ABF30B}"/>
              </a:ext>
            </a:extLst>
          </p:cNvPr>
          <p:cNvCxnSpPr>
            <a:cxnSpLocks/>
            <a:endCxn id="36" idx="4"/>
          </p:cNvCxnSpPr>
          <p:nvPr/>
        </p:nvCxnSpPr>
        <p:spPr>
          <a:xfrm flipV="1">
            <a:off x="4167688" y="5418889"/>
            <a:ext cx="205812" cy="26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0312405-FFD4-F340-B2A6-AD19627E8EBA}"/>
              </a:ext>
            </a:extLst>
          </p:cNvPr>
          <p:cNvCxnSpPr>
            <a:cxnSpLocks/>
            <a:endCxn id="45" idx="3"/>
          </p:cNvCxnSpPr>
          <p:nvPr/>
        </p:nvCxnSpPr>
        <p:spPr>
          <a:xfrm flipV="1">
            <a:off x="5978183" y="5358017"/>
            <a:ext cx="472665" cy="3263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88C3F06-EACD-DC4E-AB93-114689E46D19}"/>
              </a:ext>
            </a:extLst>
          </p:cNvPr>
          <p:cNvSpPr txBox="1"/>
          <p:nvPr/>
        </p:nvSpPr>
        <p:spPr>
          <a:xfrm>
            <a:off x="5437775" y="4006718"/>
            <a:ext cx="343364" cy="369332"/>
          </a:xfrm>
          <a:prstGeom prst="rect">
            <a:avLst/>
          </a:prstGeom>
          <a:noFill/>
        </p:spPr>
        <p:txBody>
          <a:bodyPr wrap="none" rtlCol="0">
            <a:spAutoFit/>
          </a:bodyPr>
          <a:lstStyle/>
          <a:p>
            <a:r>
              <a:rPr lang="en-GB"/>
              <a:t>…</a:t>
            </a:r>
          </a:p>
        </p:txBody>
      </p:sp>
      <p:grpSp>
        <p:nvGrpSpPr>
          <p:cNvPr id="241" name="Group 240">
            <a:extLst>
              <a:ext uri="{FF2B5EF4-FFF2-40B4-BE49-F238E27FC236}">
                <a16:creationId xmlns:a16="http://schemas.microsoft.com/office/drawing/2014/main" id="{5F9AB169-5A3C-DE4C-84E2-694424DF9032}"/>
              </a:ext>
            </a:extLst>
          </p:cNvPr>
          <p:cNvGrpSpPr/>
          <p:nvPr/>
        </p:nvGrpSpPr>
        <p:grpSpPr>
          <a:xfrm>
            <a:off x="7755260" y="3369705"/>
            <a:ext cx="4082456" cy="2536684"/>
            <a:chOff x="7038965" y="2729154"/>
            <a:chExt cx="4845322" cy="3203419"/>
          </a:xfrm>
        </p:grpSpPr>
        <p:sp>
          <p:nvSpPr>
            <p:cNvPr id="156" name="Rectangle 155">
              <a:extLst>
                <a:ext uri="{FF2B5EF4-FFF2-40B4-BE49-F238E27FC236}">
                  <a16:creationId xmlns:a16="http://schemas.microsoft.com/office/drawing/2014/main" id="{DEDFE3DF-84C4-3940-B8EF-7A33E3A0C668}"/>
                </a:ext>
              </a:extLst>
            </p:cNvPr>
            <p:cNvSpPr/>
            <p:nvPr/>
          </p:nvSpPr>
          <p:spPr>
            <a:xfrm>
              <a:off x="8766538" y="2730471"/>
              <a:ext cx="3117749" cy="3202102"/>
            </a:xfrm>
            <a:prstGeom prst="rect">
              <a:avLst/>
            </a:prstGeom>
            <a:pattFill prst="wdUpDiag">
              <a:fgClr>
                <a:schemeClr val="accent1">
                  <a:lumMod val="60000"/>
                  <a:lumOff val="4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57" name="Rectangle 156">
              <a:extLst>
                <a:ext uri="{FF2B5EF4-FFF2-40B4-BE49-F238E27FC236}">
                  <a16:creationId xmlns:a16="http://schemas.microsoft.com/office/drawing/2014/main" id="{F8825CDF-CC1F-2842-9AAA-591ED43DA270}"/>
                </a:ext>
              </a:extLst>
            </p:cNvPr>
            <p:cNvSpPr/>
            <p:nvPr/>
          </p:nvSpPr>
          <p:spPr>
            <a:xfrm>
              <a:off x="7038965" y="2729154"/>
              <a:ext cx="1727572" cy="3203419"/>
            </a:xfrm>
            <a:prstGeom prst="rect">
              <a:avLst/>
            </a:prstGeom>
            <a:pattFill prst="wdUpDiag">
              <a:fgClr>
                <a:schemeClr val="accent1">
                  <a:lumMod val="40000"/>
                  <a:lumOff val="6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59" name="Rectangle 158">
              <a:extLst>
                <a:ext uri="{FF2B5EF4-FFF2-40B4-BE49-F238E27FC236}">
                  <a16:creationId xmlns:a16="http://schemas.microsoft.com/office/drawing/2014/main" id="{53E0EDB8-AE52-C747-9C01-9AFB19118289}"/>
                </a:ext>
              </a:extLst>
            </p:cNvPr>
            <p:cNvSpPr/>
            <p:nvPr/>
          </p:nvSpPr>
          <p:spPr>
            <a:xfrm>
              <a:off x="8766538" y="3413937"/>
              <a:ext cx="3117749" cy="25186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60" name="Group 159">
              <a:extLst>
                <a:ext uri="{FF2B5EF4-FFF2-40B4-BE49-F238E27FC236}">
                  <a16:creationId xmlns:a16="http://schemas.microsoft.com/office/drawing/2014/main" id="{CC166836-1C23-684B-A5E2-DD9E2E135EA5}"/>
                </a:ext>
              </a:extLst>
            </p:cNvPr>
            <p:cNvGrpSpPr/>
            <p:nvPr/>
          </p:nvGrpSpPr>
          <p:grpSpPr>
            <a:xfrm>
              <a:off x="9083692" y="4222610"/>
              <a:ext cx="2760308" cy="1675960"/>
              <a:chOff x="5168586" y="4222611"/>
              <a:chExt cx="2760308" cy="1675959"/>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BE32481B-6381-D64B-8A98-BAECBFAB2D2A}"/>
                      </a:ext>
                    </a:extLst>
                  </p:cNvPr>
                  <p:cNvSpPr txBox="1"/>
                  <p:nvPr/>
                </p:nvSpPr>
                <p:spPr>
                  <a:xfrm>
                    <a:off x="5168586" y="4612123"/>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sz="1400" i="1" smtClean="0">
                                  <a:solidFill>
                                    <a:schemeClr val="tx1"/>
                                  </a:solidFill>
                                  <a:latin typeface="Cambria Math" panose="02040503050406030204" pitchFamily="18" charset="0"/>
                                </a:rPr>
                              </m:ctrlPr>
                            </m:sSupPr>
                            <m:e>
                              <m:r>
                                <a:rPr lang="de-DE" sz="1400" i="1">
                                  <a:latin typeface="Cambria Math" charset="0"/>
                                </a:rPr>
                                <m:t>𝑇𝑟𝑎𝑣𝑒</m:t>
                              </m:r>
                              <m:r>
                                <a:rPr lang="de-DE" sz="1400" i="1" smtClean="0">
                                  <a:solidFill>
                                    <a:schemeClr val="tx1"/>
                                  </a:solidFill>
                                  <a:latin typeface="Cambria Math" charset="0"/>
                                </a:rPr>
                                <m:t>𝑙</m:t>
                              </m:r>
                            </m:e>
                            <m:sup>
                              <m:d>
                                <m:dPr>
                                  <m:ctrlPr>
                                    <a:rPr lang="de-DE" sz="1400" b="0" i="1" smtClean="0">
                                      <a:solidFill>
                                        <a:schemeClr val="tx1"/>
                                      </a:solidFill>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61" name="TextBox 160">
                    <a:extLst>
                      <a:ext uri="{FF2B5EF4-FFF2-40B4-BE49-F238E27FC236}">
                        <a16:creationId xmlns:a16="http://schemas.microsoft.com/office/drawing/2014/main" id="{BE32481B-6381-D64B-8A98-BAECBFAB2D2A}"/>
                      </a:ext>
                    </a:extLst>
                  </p:cNvPr>
                  <p:cNvSpPr txBox="1">
                    <a:spLocks noRot="1" noChangeAspect="1" noMove="1" noResize="1" noEditPoints="1" noAdjustHandles="1" noChangeArrowheads="1" noChangeShapeType="1" noTextEdit="1"/>
                  </p:cNvSpPr>
                  <p:nvPr/>
                </p:nvSpPr>
                <p:spPr>
                  <a:xfrm>
                    <a:off x="5168586" y="4612123"/>
                    <a:ext cx="1152000" cy="408315"/>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162" name="Straight Connector 161">
                <a:extLst>
                  <a:ext uri="{FF2B5EF4-FFF2-40B4-BE49-F238E27FC236}">
                    <a16:creationId xmlns:a16="http://schemas.microsoft.com/office/drawing/2014/main" id="{2C0CA37C-45AD-224C-868A-85FBDD3C42F6}"/>
                  </a:ext>
                </a:extLst>
              </p:cNvPr>
              <p:cNvCxnSpPr>
                <a:cxnSpLocks/>
                <a:stCxn id="161" idx="5"/>
                <a:endCxn id="175" idx="1"/>
              </p:cNvCxnSpPr>
              <p:nvPr/>
            </p:nvCxnSpPr>
            <p:spPr>
              <a:xfrm>
                <a:off x="6151879" y="4960641"/>
                <a:ext cx="151720" cy="141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1EE3B71-B9AB-9E42-B895-1ADDD0A0CD29}"/>
                  </a:ext>
                </a:extLst>
              </p:cNvPr>
              <p:cNvCxnSpPr>
                <a:cxnSpLocks/>
                <a:stCxn id="175" idx="0"/>
                <a:endCxn id="170" idx="4"/>
              </p:cNvCxnSpPr>
              <p:nvPr/>
            </p:nvCxnSpPr>
            <p:spPr>
              <a:xfrm flipV="1">
                <a:off x="6375600" y="4630926"/>
                <a:ext cx="184542" cy="399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BF38A72B-1138-2E46-9A07-666A54BD2BAC}"/>
                  </a:ext>
                </a:extLst>
              </p:cNvPr>
              <p:cNvGrpSpPr/>
              <p:nvPr/>
            </p:nvGrpSpPr>
            <p:grpSpPr>
              <a:xfrm>
                <a:off x="6088390" y="5030479"/>
                <a:ext cx="359209" cy="407881"/>
                <a:chOff x="6783444" y="4056790"/>
                <a:chExt cx="359209" cy="407881"/>
              </a:xfrm>
            </p:grpSpPr>
            <p:sp>
              <p:nvSpPr>
                <p:cNvPr id="175" name="Rectangle 174">
                  <a:extLst>
                    <a:ext uri="{FF2B5EF4-FFF2-40B4-BE49-F238E27FC236}">
                      <a16:creationId xmlns:a16="http://schemas.microsoft.com/office/drawing/2014/main" id="{C2777BC0-1DAC-4047-87F0-4B2100172188}"/>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F2EDA6C3-94F4-5643-AD15-A391F7A0C085}"/>
                        </a:ext>
                      </a:extLst>
                    </p:cNvPr>
                    <p:cNvSpPr txBox="1"/>
                    <p:nvPr/>
                  </p:nvSpPr>
                  <p:spPr>
                    <a:xfrm>
                      <a:off x="6783444" y="4200213"/>
                      <a:ext cx="313388" cy="264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2</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76" name="TextBox 175">
                      <a:extLst>
                        <a:ext uri="{FF2B5EF4-FFF2-40B4-BE49-F238E27FC236}">
                          <a16:creationId xmlns:a16="http://schemas.microsoft.com/office/drawing/2014/main" id="{F2EDA6C3-94F4-5643-AD15-A391F7A0C085}"/>
                        </a:ext>
                      </a:extLst>
                    </p:cNvPr>
                    <p:cNvSpPr txBox="1">
                      <a:spLocks noRot="1" noChangeAspect="1" noMove="1" noResize="1" noEditPoints="1" noAdjustHandles="1" noChangeArrowheads="1" noChangeShapeType="1" noTextEdit="1"/>
                    </p:cNvSpPr>
                    <p:nvPr/>
                  </p:nvSpPr>
                  <p:spPr>
                    <a:xfrm>
                      <a:off x="6783444" y="4200213"/>
                      <a:ext cx="313388" cy="264458"/>
                    </a:xfrm>
                    <a:prstGeom prst="rect">
                      <a:avLst/>
                    </a:prstGeom>
                    <a:blipFill>
                      <a:blip r:embed="rId16"/>
                      <a:stretch>
                        <a:fillRect l="-13636" b="-23529"/>
                      </a:stretch>
                    </a:blipFill>
                  </p:spPr>
                  <p:txBody>
                    <a:bodyPr/>
                    <a:lstStyle/>
                    <a:p>
                      <a:r>
                        <a:rPr lang="de-DE">
                          <a:noFill/>
                        </a:rPr>
                        <a:t> </a:t>
                      </a:r>
                    </a:p>
                  </p:txBody>
                </p:sp>
              </mc:Fallback>
            </mc:AlternateContent>
          </p:grpSp>
          <p:cxnSp>
            <p:nvCxnSpPr>
              <p:cNvPr id="165" name="Straight Connector 164">
                <a:extLst>
                  <a:ext uri="{FF2B5EF4-FFF2-40B4-BE49-F238E27FC236}">
                    <a16:creationId xmlns:a16="http://schemas.microsoft.com/office/drawing/2014/main" id="{10F93C06-8BC7-6840-986C-A2C847D0EA79}"/>
                  </a:ext>
                </a:extLst>
              </p:cNvPr>
              <p:cNvCxnSpPr>
                <a:cxnSpLocks/>
                <a:stCxn id="170" idx="4"/>
                <a:endCxn id="173" idx="0"/>
              </p:cNvCxnSpPr>
              <p:nvPr/>
            </p:nvCxnSpPr>
            <p:spPr>
              <a:xfrm>
                <a:off x="6560142" y="4630926"/>
                <a:ext cx="185038" cy="399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95A7FC9-7B0B-9646-B0F5-4553B6C1D8A4}"/>
                  </a:ext>
                </a:extLst>
              </p:cNvPr>
              <p:cNvCxnSpPr>
                <a:cxnSpLocks/>
                <a:stCxn id="171" idx="0"/>
                <a:endCxn id="173" idx="2"/>
              </p:cNvCxnSpPr>
              <p:nvPr/>
            </p:nvCxnSpPr>
            <p:spPr>
              <a:xfrm flipV="1">
                <a:off x="6558944" y="5174805"/>
                <a:ext cx="186236" cy="315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24CC919-0C1E-ED49-86A7-E07F2CB3392D}"/>
                  </a:ext>
                </a:extLst>
              </p:cNvPr>
              <p:cNvCxnSpPr>
                <a:cxnSpLocks/>
                <a:stCxn id="173" idx="3"/>
                <a:endCxn id="169" idx="3"/>
              </p:cNvCxnSpPr>
              <p:nvPr/>
            </p:nvCxnSpPr>
            <p:spPr>
              <a:xfrm flipV="1">
                <a:off x="6817180" y="4960641"/>
                <a:ext cx="128421" cy="14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5B4248BF-9E03-E540-A927-2DDF9480EDD7}"/>
                  </a:ext>
                </a:extLst>
              </p:cNvPr>
              <p:cNvGrpSpPr/>
              <p:nvPr/>
            </p:nvGrpSpPr>
            <p:grpSpPr>
              <a:xfrm>
                <a:off x="6673180" y="5030805"/>
                <a:ext cx="364827" cy="406490"/>
                <a:chOff x="7368234" y="4057116"/>
                <a:chExt cx="364827" cy="406490"/>
              </a:xfrm>
            </p:grpSpPr>
            <p:sp>
              <p:nvSpPr>
                <p:cNvPr id="173" name="Rectangle 172">
                  <a:extLst>
                    <a:ext uri="{FF2B5EF4-FFF2-40B4-BE49-F238E27FC236}">
                      <a16:creationId xmlns:a16="http://schemas.microsoft.com/office/drawing/2014/main" id="{D92D1788-CB8C-C848-BFC4-7764BA0321F4}"/>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4F642C44-C14D-CF49-91F9-6B346951B2E9}"/>
                        </a:ext>
                      </a:extLst>
                    </p:cNvPr>
                    <p:cNvSpPr txBox="1"/>
                    <p:nvPr/>
                  </p:nvSpPr>
                  <p:spPr>
                    <a:xfrm>
                      <a:off x="7419674" y="4198095"/>
                      <a:ext cx="313387" cy="265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3</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74" name="TextBox 173">
                      <a:extLst>
                        <a:ext uri="{FF2B5EF4-FFF2-40B4-BE49-F238E27FC236}">
                          <a16:creationId xmlns:a16="http://schemas.microsoft.com/office/drawing/2014/main" id="{4F642C44-C14D-CF49-91F9-6B346951B2E9}"/>
                        </a:ext>
                      </a:extLst>
                    </p:cNvPr>
                    <p:cNvSpPr txBox="1">
                      <a:spLocks noRot="1" noChangeAspect="1" noMove="1" noResize="1" noEditPoints="1" noAdjustHandles="1" noChangeArrowheads="1" noChangeShapeType="1" noTextEdit="1"/>
                    </p:cNvSpPr>
                    <p:nvPr/>
                  </p:nvSpPr>
                  <p:spPr>
                    <a:xfrm>
                      <a:off x="7419674" y="4198095"/>
                      <a:ext cx="313387" cy="265511"/>
                    </a:xfrm>
                    <a:prstGeom prst="rect">
                      <a:avLst/>
                    </a:prstGeom>
                    <a:blipFill>
                      <a:blip r:embed="rId17"/>
                      <a:stretch>
                        <a:fillRect l="-19048" b="-1764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1EAAD453-F933-CA47-B9DC-E5B90B0179EE}"/>
                      </a:ext>
                    </a:extLst>
                  </p:cNvPr>
                  <p:cNvSpPr txBox="1"/>
                  <p:nvPr/>
                </p:nvSpPr>
                <p:spPr>
                  <a:xfrm>
                    <a:off x="6776894" y="4612123"/>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𝑇𝑟𝑒𝑎𝑡</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69" name="TextBox 168">
                    <a:extLst>
                      <a:ext uri="{FF2B5EF4-FFF2-40B4-BE49-F238E27FC236}">
                        <a16:creationId xmlns:a16="http://schemas.microsoft.com/office/drawing/2014/main" id="{1EAAD453-F933-CA47-B9DC-E5B90B0179EE}"/>
                      </a:ext>
                    </a:extLst>
                  </p:cNvPr>
                  <p:cNvSpPr txBox="1">
                    <a:spLocks noRot="1" noChangeAspect="1" noMove="1" noResize="1" noEditPoints="1" noAdjustHandles="1" noChangeArrowheads="1" noChangeShapeType="1" noTextEdit="1"/>
                  </p:cNvSpPr>
                  <p:nvPr/>
                </p:nvSpPr>
                <p:spPr>
                  <a:xfrm>
                    <a:off x="6776894" y="4612123"/>
                    <a:ext cx="1152000" cy="408315"/>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7DB5DEFE-86DC-1542-947B-58B4E0BB3D3C}"/>
                      </a:ext>
                    </a:extLst>
                  </p:cNvPr>
                  <p:cNvSpPr txBox="1"/>
                  <p:nvPr/>
                </p:nvSpPr>
                <p:spPr>
                  <a:xfrm>
                    <a:off x="5984141" y="4222611"/>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𝐸𝑝𝑖𝑑</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70" name="TextBox 169">
                    <a:extLst>
                      <a:ext uri="{FF2B5EF4-FFF2-40B4-BE49-F238E27FC236}">
                        <a16:creationId xmlns:a16="http://schemas.microsoft.com/office/drawing/2014/main" id="{7DB5DEFE-86DC-1542-947B-58B4E0BB3D3C}"/>
                      </a:ext>
                    </a:extLst>
                  </p:cNvPr>
                  <p:cNvSpPr txBox="1">
                    <a:spLocks noRot="1" noChangeAspect="1" noMove="1" noResize="1" noEditPoints="1" noAdjustHandles="1" noChangeArrowheads="1" noChangeShapeType="1" noTextEdit="1"/>
                  </p:cNvSpPr>
                  <p:nvPr/>
                </p:nvSpPr>
                <p:spPr>
                  <a:xfrm>
                    <a:off x="5984141" y="4222611"/>
                    <a:ext cx="1152000" cy="408315"/>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16A174E1-1D26-DF41-AF82-AA6DFC78620F}"/>
                      </a:ext>
                    </a:extLst>
                  </p:cNvPr>
                  <p:cNvSpPr txBox="1"/>
                  <p:nvPr/>
                </p:nvSpPr>
                <p:spPr>
                  <a:xfrm>
                    <a:off x="5982943" y="5490255"/>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𝑆𝑖𝑐𝑘</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solidFill>
                        <a:schemeClr val="accent1"/>
                      </a:solidFill>
                    </a:endParaRPr>
                  </a:p>
                </p:txBody>
              </p:sp>
            </mc:Choice>
            <mc:Fallback xmlns="">
              <p:sp>
                <p:nvSpPr>
                  <p:cNvPr id="171" name="TextBox 170">
                    <a:extLst>
                      <a:ext uri="{FF2B5EF4-FFF2-40B4-BE49-F238E27FC236}">
                        <a16:creationId xmlns:a16="http://schemas.microsoft.com/office/drawing/2014/main" id="{16A174E1-1D26-DF41-AF82-AA6DFC78620F}"/>
                      </a:ext>
                    </a:extLst>
                  </p:cNvPr>
                  <p:cNvSpPr txBox="1">
                    <a:spLocks noRot="1" noChangeAspect="1" noMove="1" noResize="1" noEditPoints="1" noAdjustHandles="1" noChangeArrowheads="1" noChangeShapeType="1" noTextEdit="1"/>
                  </p:cNvSpPr>
                  <p:nvPr/>
                </p:nvSpPr>
                <p:spPr>
                  <a:xfrm>
                    <a:off x="5982943" y="5490255"/>
                    <a:ext cx="1152000" cy="408315"/>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172" name="Straight Connector 171">
                <a:extLst>
                  <a:ext uri="{FF2B5EF4-FFF2-40B4-BE49-F238E27FC236}">
                    <a16:creationId xmlns:a16="http://schemas.microsoft.com/office/drawing/2014/main" id="{26432A2F-1A82-AE4F-8180-B46AE7DD61CF}"/>
                  </a:ext>
                </a:extLst>
              </p:cNvPr>
              <p:cNvCxnSpPr>
                <a:cxnSpLocks/>
                <a:stCxn id="175" idx="2"/>
                <a:endCxn id="171" idx="0"/>
              </p:cNvCxnSpPr>
              <p:nvPr/>
            </p:nvCxnSpPr>
            <p:spPr>
              <a:xfrm>
                <a:off x="6375600" y="5174479"/>
                <a:ext cx="183344" cy="315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7" name="Rectangle 176">
              <a:extLst>
                <a:ext uri="{FF2B5EF4-FFF2-40B4-BE49-F238E27FC236}">
                  <a16:creationId xmlns:a16="http://schemas.microsoft.com/office/drawing/2014/main" id="{0727AE7E-12F4-474C-8C6E-CD113ECA96EC}"/>
                </a:ext>
              </a:extLst>
            </p:cNvPr>
            <p:cNvSpPr/>
            <p:nvPr/>
          </p:nvSpPr>
          <p:spPr>
            <a:xfrm>
              <a:off x="7038965" y="3412900"/>
              <a:ext cx="1727572" cy="25196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B840907D-2E7C-4445-93F0-FB29081D95D4}"/>
                    </a:ext>
                  </a:extLst>
                </p:cNvPr>
                <p:cNvSpPr txBox="1"/>
                <p:nvPr/>
              </p:nvSpPr>
              <p:spPr>
                <a:xfrm>
                  <a:off x="9081321" y="3562268"/>
                  <a:ext cx="1152000" cy="29037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sz="1400" b="0" i="1" smtClean="0">
                                <a:latin typeface="Cambria Math" panose="02040503050406030204" pitchFamily="18" charset="0"/>
                              </a:rPr>
                            </m:ctrlPr>
                          </m:sSupPr>
                          <m:e>
                            <m:r>
                              <a:rPr lang="de-DE" sz="1400" i="1">
                                <a:latin typeface="Cambria Math" panose="02040503050406030204" pitchFamily="18" charset="0"/>
                              </a:rPr>
                              <m:t>𝑅𝑒𝑠𝑡𝑟𝑖𝑐</m:t>
                            </m:r>
                            <m:r>
                              <a:rPr lang="de-DE" sz="1400" b="0" i="1" smtClean="0">
                                <a:latin typeface="Cambria Math" panose="02040503050406030204" pitchFamily="18" charset="0"/>
                              </a:rPr>
                              <m:t>𝑡</m:t>
                            </m:r>
                          </m:e>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78" name="TextBox 177">
                  <a:extLst>
                    <a:ext uri="{FF2B5EF4-FFF2-40B4-BE49-F238E27FC236}">
                      <a16:creationId xmlns:a16="http://schemas.microsoft.com/office/drawing/2014/main" id="{B840907D-2E7C-4445-93F0-FB29081D95D4}"/>
                    </a:ext>
                  </a:extLst>
                </p:cNvPr>
                <p:cNvSpPr txBox="1">
                  <a:spLocks noRot="1" noChangeAspect="1" noMove="1" noResize="1" noEditPoints="1" noAdjustHandles="1" noChangeArrowheads="1" noChangeShapeType="1" noTextEdit="1"/>
                </p:cNvSpPr>
                <p:nvPr/>
              </p:nvSpPr>
              <p:spPr>
                <a:xfrm>
                  <a:off x="9081321" y="3562268"/>
                  <a:ext cx="1152000" cy="290370"/>
                </a:xfrm>
                <a:prstGeom prst="rect">
                  <a:avLst/>
                </a:prstGeom>
                <a:blipFill>
                  <a:blip r:embed="rId2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D2591EF7-17AD-8B4C-B24A-D168E5502B1C}"/>
                    </a:ext>
                  </a:extLst>
                </p:cNvPr>
                <p:cNvSpPr txBox="1"/>
                <p:nvPr/>
              </p:nvSpPr>
              <p:spPr>
                <a:xfrm>
                  <a:off x="10715104" y="3408637"/>
                  <a:ext cx="1152000" cy="576808"/>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m:t>
                        </m:r>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79" name="TextBox 178">
                  <a:extLst>
                    <a:ext uri="{FF2B5EF4-FFF2-40B4-BE49-F238E27FC236}">
                      <a16:creationId xmlns:a16="http://schemas.microsoft.com/office/drawing/2014/main" id="{D2591EF7-17AD-8B4C-B24A-D168E5502B1C}"/>
                    </a:ext>
                  </a:extLst>
                </p:cNvPr>
                <p:cNvSpPr txBox="1">
                  <a:spLocks noRot="1" noChangeAspect="1" noMove="1" noResize="1" noEditPoints="1" noAdjustHandles="1" noChangeArrowheads="1" noChangeShapeType="1" noTextEdit="1"/>
                </p:cNvSpPr>
                <p:nvPr/>
              </p:nvSpPr>
              <p:spPr>
                <a:xfrm>
                  <a:off x="10715104" y="3408637"/>
                  <a:ext cx="1152000" cy="576808"/>
                </a:xfrm>
                <a:prstGeom prst="diamond">
                  <a:avLst/>
                </a:prstGeom>
                <a:blipFill>
                  <a:blip r:embed="rId22"/>
                  <a:stretch>
                    <a:fillRect/>
                  </a:stretch>
                </a:blipFill>
                <a:ln>
                  <a:solidFill>
                    <a:schemeClr val="tx1"/>
                  </a:solidFill>
                </a:ln>
              </p:spPr>
              <p:txBody>
                <a:bodyPr/>
                <a:lstStyle/>
                <a:p>
                  <a:r>
                    <a:rPr lang="de-DE">
                      <a:noFill/>
                    </a:rPr>
                    <a:t> </a:t>
                  </a:r>
                </a:p>
              </p:txBody>
            </p:sp>
          </mc:Fallback>
        </mc:AlternateContent>
        <p:cxnSp>
          <p:nvCxnSpPr>
            <p:cNvPr id="180" name="Straight Connector 179">
              <a:extLst>
                <a:ext uri="{FF2B5EF4-FFF2-40B4-BE49-F238E27FC236}">
                  <a16:creationId xmlns:a16="http://schemas.microsoft.com/office/drawing/2014/main" id="{B13F3111-7BF1-EE43-BB0C-5BCBCA000BEB}"/>
                </a:ext>
              </a:extLst>
            </p:cNvPr>
            <p:cNvCxnSpPr>
              <a:cxnSpLocks/>
              <a:stCxn id="181" idx="0"/>
              <a:endCxn id="178" idx="2"/>
            </p:cNvCxnSpPr>
            <p:nvPr/>
          </p:nvCxnSpPr>
          <p:spPr>
            <a:xfrm flipV="1">
              <a:off x="9657321" y="3852638"/>
              <a:ext cx="1" cy="354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66177B94-CFD7-9F43-AB15-7DBDE29E6814}"/>
                </a:ext>
              </a:extLst>
            </p:cNvPr>
            <p:cNvSpPr/>
            <p:nvPr/>
          </p:nvSpPr>
          <p:spPr>
            <a:xfrm>
              <a:off x="9585321"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82" name="Straight Connector 181">
              <a:extLst>
                <a:ext uri="{FF2B5EF4-FFF2-40B4-BE49-F238E27FC236}">
                  <a16:creationId xmlns:a16="http://schemas.microsoft.com/office/drawing/2014/main" id="{F62BDBF8-2D46-CD49-AA65-0498F97ECA11}"/>
                </a:ext>
              </a:extLst>
            </p:cNvPr>
            <p:cNvCxnSpPr>
              <a:cxnSpLocks/>
              <a:stCxn id="178" idx="3"/>
              <a:endCxn id="185" idx="1"/>
            </p:cNvCxnSpPr>
            <p:nvPr/>
          </p:nvCxnSpPr>
          <p:spPr>
            <a:xfrm flipV="1">
              <a:off x="10233322" y="3702668"/>
              <a:ext cx="170205" cy="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697FB94-0091-DC4D-B356-69BC3CAED561}"/>
                </a:ext>
              </a:extLst>
            </p:cNvPr>
            <p:cNvCxnSpPr>
              <a:cxnSpLocks/>
              <a:stCxn id="170" idx="0"/>
              <a:endCxn id="185" idx="2"/>
            </p:cNvCxnSpPr>
            <p:nvPr/>
          </p:nvCxnSpPr>
          <p:spPr>
            <a:xfrm flipV="1">
              <a:off x="10475247" y="3774667"/>
              <a:ext cx="279" cy="447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5233FACD-A190-8042-8BAA-FD14E8C6D83F}"/>
                </a:ext>
              </a:extLst>
            </p:cNvPr>
            <p:cNvCxnSpPr>
              <a:cxnSpLocks/>
              <a:stCxn id="185" idx="3"/>
              <a:endCxn id="179" idx="1"/>
            </p:cNvCxnSpPr>
            <p:nvPr/>
          </p:nvCxnSpPr>
          <p:spPr>
            <a:xfrm flipV="1">
              <a:off x="10547526" y="3697042"/>
              <a:ext cx="167578" cy="5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30ADFDE6-F098-954A-9B1A-56054A4A22D3}"/>
                </a:ext>
              </a:extLst>
            </p:cNvPr>
            <p:cNvSpPr/>
            <p:nvPr/>
          </p:nvSpPr>
          <p:spPr>
            <a:xfrm>
              <a:off x="10403526" y="363066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0BC69A52-1AED-D74C-8ABD-A17A5025E4DB}"/>
                    </a:ext>
                  </a:extLst>
                </p:cNvPr>
                <p:cNvSpPr txBox="1"/>
                <p:nvPr/>
              </p:nvSpPr>
              <p:spPr>
                <a:xfrm>
                  <a:off x="10547527" y="3373752"/>
                  <a:ext cx="313388" cy="2659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𝑈</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86" name="TextBox 185">
                  <a:extLst>
                    <a:ext uri="{FF2B5EF4-FFF2-40B4-BE49-F238E27FC236}">
                      <a16:creationId xmlns:a16="http://schemas.microsoft.com/office/drawing/2014/main" id="{0BC69A52-1AED-D74C-8ABD-A17A5025E4DB}"/>
                    </a:ext>
                  </a:extLst>
                </p:cNvPr>
                <p:cNvSpPr txBox="1">
                  <a:spLocks noRot="1" noChangeAspect="1" noMove="1" noResize="1" noEditPoints="1" noAdjustHandles="1" noChangeArrowheads="1" noChangeShapeType="1" noTextEdit="1"/>
                </p:cNvSpPr>
                <p:nvPr/>
              </p:nvSpPr>
              <p:spPr>
                <a:xfrm>
                  <a:off x="10547527" y="3373752"/>
                  <a:ext cx="313388" cy="265916"/>
                </a:xfrm>
                <a:prstGeom prst="rect">
                  <a:avLst/>
                </a:prstGeom>
                <a:blipFill>
                  <a:blip r:embed="rId23"/>
                  <a:stretch>
                    <a:fillRect l="-13636" b="-1764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76BE2A24-FCE5-EA45-B697-96AFF7555B26}"/>
                    </a:ext>
                  </a:extLst>
                </p:cNvPr>
                <p:cNvSpPr txBox="1"/>
                <p:nvPr/>
              </p:nvSpPr>
              <p:spPr>
                <a:xfrm>
                  <a:off x="9729300" y="3945632"/>
                  <a:ext cx="313388" cy="264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1</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87" name="TextBox 186">
                  <a:extLst>
                    <a:ext uri="{FF2B5EF4-FFF2-40B4-BE49-F238E27FC236}">
                      <a16:creationId xmlns:a16="http://schemas.microsoft.com/office/drawing/2014/main" id="{76BE2A24-FCE5-EA45-B697-96AFF7555B26}"/>
                    </a:ext>
                  </a:extLst>
                </p:cNvPr>
                <p:cNvSpPr txBox="1">
                  <a:spLocks noRot="1" noChangeAspect="1" noMove="1" noResize="1" noEditPoints="1" noAdjustHandles="1" noChangeArrowheads="1" noChangeShapeType="1" noTextEdit="1"/>
                </p:cNvSpPr>
                <p:nvPr/>
              </p:nvSpPr>
              <p:spPr>
                <a:xfrm>
                  <a:off x="9729300" y="3945632"/>
                  <a:ext cx="313388" cy="264216"/>
                </a:xfrm>
                <a:prstGeom prst="rect">
                  <a:avLst/>
                </a:prstGeom>
                <a:blipFill>
                  <a:blip r:embed="rId24"/>
                  <a:stretch>
                    <a:fillRect l="-13636" b="-16667"/>
                  </a:stretch>
                </a:blipFill>
              </p:spPr>
              <p:txBody>
                <a:bodyPr/>
                <a:lstStyle/>
                <a:p>
                  <a:r>
                    <a:rPr lang="de-DE">
                      <a:noFill/>
                    </a:rPr>
                    <a:t> </a:t>
                  </a:r>
                </a:p>
              </p:txBody>
            </p:sp>
          </mc:Fallback>
        </mc:AlternateContent>
        <p:cxnSp>
          <p:nvCxnSpPr>
            <p:cNvPr id="188" name="Straight Connector 187">
              <a:extLst>
                <a:ext uri="{FF2B5EF4-FFF2-40B4-BE49-F238E27FC236}">
                  <a16:creationId xmlns:a16="http://schemas.microsoft.com/office/drawing/2014/main" id="{2D23556E-6BB5-244C-B922-71C79E5BE45D}"/>
                </a:ext>
              </a:extLst>
            </p:cNvPr>
            <p:cNvCxnSpPr>
              <a:cxnSpLocks/>
              <a:stCxn id="161" idx="0"/>
              <a:endCxn id="181" idx="2"/>
            </p:cNvCxnSpPr>
            <p:nvPr/>
          </p:nvCxnSpPr>
          <p:spPr>
            <a:xfrm flipH="1" flipV="1">
              <a:off x="9657321" y="4350669"/>
              <a:ext cx="2371" cy="261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2A46AE63-8044-6647-B10E-DDEBDDFA61EA}"/>
                    </a:ext>
                  </a:extLst>
                </p:cNvPr>
                <p:cNvSpPr txBox="1"/>
                <p:nvPr/>
              </p:nvSpPr>
              <p:spPr>
                <a:xfrm>
                  <a:off x="7052925" y="5490252"/>
                  <a:ext cx="1333051" cy="4083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𝑆𝑖𝑐𝑘</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p>
                      </m:oMath>
                    </m:oMathPara>
                  </a14:m>
                  <a:endParaRPr lang="de-DE" sz="1400">
                    <a:solidFill>
                      <a:schemeClr val="accent1"/>
                    </a:solidFill>
                  </a:endParaRPr>
                </a:p>
              </p:txBody>
            </p:sp>
          </mc:Choice>
          <mc:Fallback xmlns="">
            <p:sp>
              <p:nvSpPr>
                <p:cNvPr id="189" name="TextBox 188">
                  <a:extLst>
                    <a:ext uri="{FF2B5EF4-FFF2-40B4-BE49-F238E27FC236}">
                      <a16:creationId xmlns:a16="http://schemas.microsoft.com/office/drawing/2014/main" id="{2A46AE63-8044-6647-B10E-DDEBDDFA61EA}"/>
                    </a:ext>
                  </a:extLst>
                </p:cNvPr>
                <p:cNvSpPr txBox="1">
                  <a:spLocks noRot="1" noChangeAspect="1" noMove="1" noResize="1" noEditPoints="1" noAdjustHandles="1" noChangeArrowheads="1" noChangeShapeType="1" noTextEdit="1"/>
                </p:cNvSpPr>
                <p:nvPr/>
              </p:nvSpPr>
              <p:spPr>
                <a:xfrm>
                  <a:off x="7052925" y="5490252"/>
                  <a:ext cx="1333051" cy="408316"/>
                </a:xfrm>
                <a:prstGeom prst="ellipse">
                  <a:avLst/>
                </a:prstGeom>
                <a:blipFill>
                  <a:blip r:embed="rId2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8D6CE1D4-7A05-4D4D-8D3C-5741C1035887}"/>
                    </a:ext>
                  </a:extLst>
                </p:cNvPr>
                <p:cNvSpPr txBox="1"/>
                <p:nvPr/>
              </p:nvSpPr>
              <p:spPr>
                <a:xfrm>
                  <a:off x="7054122" y="4236692"/>
                  <a:ext cx="1333051" cy="4083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𝐸𝑝𝑖𝑑</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p>
                      </m:oMath>
                    </m:oMathPara>
                  </a14:m>
                  <a:endParaRPr lang="de-DE" sz="1400"/>
                </a:p>
              </p:txBody>
            </p:sp>
          </mc:Choice>
          <mc:Fallback xmlns="">
            <p:sp>
              <p:nvSpPr>
                <p:cNvPr id="190" name="TextBox 189">
                  <a:extLst>
                    <a:ext uri="{FF2B5EF4-FFF2-40B4-BE49-F238E27FC236}">
                      <a16:creationId xmlns:a16="http://schemas.microsoft.com/office/drawing/2014/main" id="{8D6CE1D4-7A05-4D4D-8D3C-5741C1035887}"/>
                    </a:ext>
                  </a:extLst>
                </p:cNvPr>
                <p:cNvSpPr txBox="1">
                  <a:spLocks noRot="1" noChangeAspect="1" noMove="1" noResize="1" noEditPoints="1" noAdjustHandles="1" noChangeArrowheads="1" noChangeShapeType="1" noTextEdit="1"/>
                </p:cNvSpPr>
                <p:nvPr/>
              </p:nvSpPr>
              <p:spPr>
                <a:xfrm>
                  <a:off x="7054122" y="4236692"/>
                  <a:ext cx="1333051" cy="408316"/>
                </a:xfrm>
                <a:prstGeom prst="ellipse">
                  <a:avLst/>
                </a:prstGeom>
                <a:blipFill>
                  <a:blip r:embed="rId26"/>
                  <a:stretch>
                    <a:fillRect/>
                  </a:stretch>
                </a:blipFill>
                <a:ln>
                  <a:solidFill>
                    <a:schemeClr val="tx1"/>
                  </a:solidFill>
                </a:ln>
              </p:spPr>
              <p:txBody>
                <a:bodyPr/>
                <a:lstStyle/>
                <a:p>
                  <a:r>
                    <a:rPr lang="de-DE">
                      <a:noFill/>
                    </a:rPr>
                    <a:t> </a:t>
                  </a:r>
                </a:p>
              </p:txBody>
            </p:sp>
          </mc:Fallback>
        </mc:AlternateContent>
        <p:grpSp>
          <p:nvGrpSpPr>
            <p:cNvPr id="191" name="Group 190">
              <a:extLst>
                <a:ext uri="{FF2B5EF4-FFF2-40B4-BE49-F238E27FC236}">
                  <a16:creationId xmlns:a16="http://schemas.microsoft.com/office/drawing/2014/main" id="{C74CA816-DB00-8146-A874-744C3763E854}"/>
                </a:ext>
              </a:extLst>
            </p:cNvPr>
            <p:cNvGrpSpPr/>
            <p:nvPr/>
          </p:nvGrpSpPr>
          <p:grpSpPr>
            <a:xfrm>
              <a:off x="8385975" y="4104138"/>
              <a:ext cx="1513271" cy="1590272"/>
              <a:chOff x="11690025" y="4104139"/>
              <a:chExt cx="1513271" cy="1590271"/>
            </a:xfrm>
          </p:grpSpPr>
          <p:sp>
            <p:nvSpPr>
              <p:cNvPr id="192" name="Rectangle 191">
                <a:extLst>
                  <a:ext uri="{FF2B5EF4-FFF2-40B4-BE49-F238E27FC236}">
                    <a16:creationId xmlns:a16="http://schemas.microsoft.com/office/drawing/2014/main" id="{803349C1-A5B2-ED49-B913-A3BF0B4720AD}"/>
                  </a:ext>
                </a:extLst>
              </p:cNvPr>
              <p:cNvSpPr/>
              <p:nvPr/>
            </p:nvSpPr>
            <p:spPr>
              <a:xfrm>
                <a:off x="12003473" y="43637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EF097724-9E4D-A34E-A23C-EBE4DB495E55}"/>
                      </a:ext>
                    </a:extLst>
                  </p:cNvPr>
                  <p:cNvSpPr txBox="1"/>
                  <p:nvPr/>
                </p:nvSpPr>
                <p:spPr>
                  <a:xfrm>
                    <a:off x="11971821" y="4104139"/>
                    <a:ext cx="192918" cy="2137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𝐸</m:t>
                              </m:r>
                            </m:sub>
                          </m:sSub>
                        </m:oMath>
                      </m:oMathPara>
                    </a14:m>
                    <a:endParaRPr lang="de-DE" sz="1100"/>
                  </a:p>
                </p:txBody>
              </p:sp>
            </mc:Choice>
            <mc:Fallback xmlns="">
              <p:sp>
                <p:nvSpPr>
                  <p:cNvPr id="193" name="TextBox 192">
                    <a:extLst>
                      <a:ext uri="{FF2B5EF4-FFF2-40B4-BE49-F238E27FC236}">
                        <a16:creationId xmlns:a16="http://schemas.microsoft.com/office/drawing/2014/main" id="{EF097724-9E4D-A34E-A23C-EBE4DB495E55}"/>
                      </a:ext>
                    </a:extLst>
                  </p:cNvPr>
                  <p:cNvSpPr txBox="1">
                    <a:spLocks noRot="1" noChangeAspect="1" noMove="1" noResize="1" noEditPoints="1" noAdjustHandles="1" noChangeArrowheads="1" noChangeShapeType="1" noTextEdit="1"/>
                  </p:cNvSpPr>
                  <p:nvPr/>
                </p:nvSpPr>
                <p:spPr>
                  <a:xfrm>
                    <a:off x="11971821" y="4104139"/>
                    <a:ext cx="192918" cy="213769"/>
                  </a:xfrm>
                  <a:prstGeom prst="rect">
                    <a:avLst/>
                  </a:prstGeom>
                  <a:blipFill>
                    <a:blip r:embed="rId27"/>
                    <a:stretch>
                      <a:fillRect l="-28571" b="-28571"/>
                    </a:stretch>
                  </a:blipFill>
                </p:spPr>
                <p:txBody>
                  <a:bodyPr/>
                  <a:lstStyle/>
                  <a:p>
                    <a:r>
                      <a:rPr lang="de-DE">
                        <a:noFill/>
                      </a:rPr>
                      <a:t> </a:t>
                    </a:r>
                  </a:p>
                </p:txBody>
              </p:sp>
            </mc:Fallback>
          </mc:AlternateContent>
          <p:cxnSp>
            <p:nvCxnSpPr>
              <p:cNvPr id="194" name="Straight Connector 193">
                <a:extLst>
                  <a:ext uri="{FF2B5EF4-FFF2-40B4-BE49-F238E27FC236}">
                    <a16:creationId xmlns:a16="http://schemas.microsoft.com/office/drawing/2014/main" id="{E518AC77-56F1-8C43-B344-76553CF18AB8}"/>
                  </a:ext>
                </a:extLst>
              </p:cNvPr>
              <p:cNvCxnSpPr>
                <a:cxnSpLocks/>
                <a:stCxn id="190" idx="6"/>
                <a:endCxn id="192" idx="1"/>
              </p:cNvCxnSpPr>
              <p:nvPr/>
            </p:nvCxnSpPr>
            <p:spPr>
              <a:xfrm flipV="1">
                <a:off x="11691223" y="4435741"/>
                <a:ext cx="312251" cy="5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F2BB8F9-5F10-AF42-BB79-737319599D0D}"/>
                  </a:ext>
                </a:extLst>
              </p:cNvPr>
              <p:cNvCxnSpPr>
                <a:cxnSpLocks/>
                <a:stCxn id="189" idx="6"/>
                <a:endCxn id="192" idx="2"/>
              </p:cNvCxnSpPr>
              <p:nvPr/>
            </p:nvCxnSpPr>
            <p:spPr>
              <a:xfrm flipV="1">
                <a:off x="11690025" y="4507740"/>
                <a:ext cx="385448" cy="1186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0E920F-5092-9C4A-9DF9-119C2C0ADF28}"/>
                  </a:ext>
                </a:extLst>
              </p:cNvPr>
              <p:cNvCxnSpPr>
                <a:cxnSpLocks/>
                <a:stCxn id="192" idx="3"/>
                <a:endCxn id="170" idx="2"/>
              </p:cNvCxnSpPr>
              <p:nvPr/>
            </p:nvCxnSpPr>
            <p:spPr>
              <a:xfrm flipV="1">
                <a:off x="12147473" y="4426770"/>
                <a:ext cx="1055823" cy="8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AB0A3BAC-EA70-2541-8E65-1597515425B5}"/>
                    </a:ext>
                  </a:extLst>
                </p:cNvPr>
                <p:cNvSpPr txBox="1"/>
                <p:nvPr/>
              </p:nvSpPr>
              <p:spPr>
                <a:xfrm>
                  <a:off x="9806377" y="2732636"/>
                  <a:ext cx="1152000" cy="540456"/>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a:p>
              </p:txBody>
            </p:sp>
          </mc:Choice>
          <mc:Fallback xmlns="">
            <p:sp>
              <p:nvSpPr>
                <p:cNvPr id="197" name="TextBox 196">
                  <a:extLst>
                    <a:ext uri="{FF2B5EF4-FFF2-40B4-BE49-F238E27FC236}">
                      <a16:creationId xmlns:a16="http://schemas.microsoft.com/office/drawing/2014/main" id="{AB0A3BAC-EA70-2541-8E65-1597515425B5}"/>
                    </a:ext>
                  </a:extLst>
                </p:cNvPr>
                <p:cNvSpPr txBox="1">
                  <a:spLocks noRot="1" noChangeAspect="1" noMove="1" noResize="1" noEditPoints="1" noAdjustHandles="1" noChangeArrowheads="1" noChangeShapeType="1" noTextEdit="1"/>
                </p:cNvSpPr>
                <p:nvPr/>
              </p:nvSpPr>
              <p:spPr>
                <a:xfrm>
                  <a:off x="9806377" y="2732636"/>
                  <a:ext cx="1152000" cy="540456"/>
                </a:xfrm>
                <a:prstGeom prst="diamond">
                  <a:avLst/>
                </a:prstGeom>
                <a:blipFill>
                  <a:blip r:embed="rId28"/>
                  <a:stretch>
                    <a:fillRect/>
                  </a:stretch>
                </a:blipFill>
                <a:ln>
                  <a:solidFill>
                    <a:schemeClr val="tx1"/>
                  </a:solidFill>
                </a:ln>
              </p:spPr>
              <p:txBody>
                <a:bodyPr/>
                <a:lstStyle/>
                <a:p>
                  <a:r>
                    <a:rPr lang="de-DE">
                      <a:noFill/>
                    </a:rPr>
                    <a:t> </a:t>
                  </a:r>
                </a:p>
              </p:txBody>
            </p:sp>
          </mc:Fallback>
        </mc:AlternateContent>
        <p:cxnSp>
          <p:nvCxnSpPr>
            <p:cNvPr id="198" name="Straight Connector 197">
              <a:extLst>
                <a:ext uri="{FF2B5EF4-FFF2-40B4-BE49-F238E27FC236}">
                  <a16:creationId xmlns:a16="http://schemas.microsoft.com/office/drawing/2014/main" id="{E3F7FCA9-B34F-244C-8EB8-5CD5C6C9DE65}"/>
                </a:ext>
              </a:extLst>
            </p:cNvPr>
            <p:cNvCxnSpPr>
              <a:cxnSpLocks/>
              <a:stCxn id="179" idx="0"/>
              <a:endCxn id="200" idx="2"/>
            </p:cNvCxnSpPr>
            <p:nvPr/>
          </p:nvCxnSpPr>
          <p:spPr>
            <a:xfrm flipH="1" flipV="1">
              <a:off x="11291104" y="3076278"/>
              <a:ext cx="1" cy="3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74521A5-76DC-2643-9293-2B6595FE1DFC}"/>
                </a:ext>
              </a:extLst>
            </p:cNvPr>
            <p:cNvCxnSpPr>
              <a:cxnSpLocks/>
              <a:stCxn id="200" idx="1"/>
              <a:endCxn id="197" idx="3"/>
            </p:cNvCxnSpPr>
            <p:nvPr/>
          </p:nvCxnSpPr>
          <p:spPr>
            <a:xfrm flipH="1" flipV="1">
              <a:off x="10958377" y="3002864"/>
              <a:ext cx="260727" cy="1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60711CAC-0610-E04E-917F-37D854B80C6A}"/>
                </a:ext>
              </a:extLst>
            </p:cNvPr>
            <p:cNvSpPr/>
            <p:nvPr/>
          </p:nvSpPr>
          <p:spPr>
            <a:xfrm>
              <a:off x="11219104" y="293227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BB3AED7-DCE4-0347-86E7-C623C5B5A4BA}"/>
                    </a:ext>
                  </a:extLst>
                </p:cNvPr>
                <p:cNvSpPr txBox="1"/>
                <p:nvPr/>
              </p:nvSpPr>
              <p:spPr>
                <a:xfrm>
                  <a:off x="11363105" y="2736024"/>
                  <a:ext cx="169328" cy="213769"/>
                </a:xfrm>
                <a:prstGeom prst="rect">
                  <a:avLst/>
                </a:prstGeom>
                <a:solidFill>
                  <a:schemeClr val="bg1">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100" i="1">
                            <a:latin typeface="Cambria Math" panose="02040503050406030204" pitchFamily="18" charset="0"/>
                            <a:ea typeface="Cambria Math" panose="02040503050406030204" pitchFamily="18" charset="0"/>
                          </a:rPr>
                          <m:t>Ψ</m:t>
                        </m:r>
                      </m:oMath>
                    </m:oMathPara>
                  </a14:m>
                  <a:endParaRPr lang="de-DE" sz="1100"/>
                </a:p>
              </p:txBody>
            </p:sp>
          </mc:Choice>
          <mc:Fallback xmlns="">
            <p:sp>
              <p:nvSpPr>
                <p:cNvPr id="201" name="TextBox 200">
                  <a:extLst>
                    <a:ext uri="{FF2B5EF4-FFF2-40B4-BE49-F238E27FC236}">
                      <a16:creationId xmlns:a16="http://schemas.microsoft.com/office/drawing/2014/main" id="{EBB3AED7-DCE4-0347-86E7-C623C5B5A4BA}"/>
                    </a:ext>
                  </a:extLst>
                </p:cNvPr>
                <p:cNvSpPr txBox="1">
                  <a:spLocks noRot="1" noChangeAspect="1" noMove="1" noResize="1" noEditPoints="1" noAdjustHandles="1" noChangeArrowheads="1" noChangeShapeType="1" noTextEdit="1"/>
                </p:cNvSpPr>
                <p:nvPr/>
              </p:nvSpPr>
              <p:spPr>
                <a:xfrm>
                  <a:off x="11363105" y="2736024"/>
                  <a:ext cx="169328" cy="213769"/>
                </a:xfrm>
                <a:prstGeom prst="rect">
                  <a:avLst/>
                </a:prstGeom>
                <a:blipFill>
                  <a:blip r:embed="rId29"/>
                  <a:stretch>
                    <a:fillRect l="-16667" r="-1666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3F3DE5B0-654E-3F49-8E7B-DC1BCA79134B}"/>
                  </a:ext>
                </a:extLst>
              </p:cNvPr>
              <p:cNvSpPr txBox="1"/>
              <p:nvPr/>
            </p:nvSpPr>
            <p:spPr>
              <a:xfrm>
                <a:off x="6270876" y="3340741"/>
                <a:ext cx="1144125"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en-GB"/>
              </a:p>
            </p:txBody>
          </p:sp>
        </mc:Choice>
        <mc:Fallback xmlns="">
          <p:sp>
            <p:nvSpPr>
              <p:cNvPr id="244" name="TextBox 243">
                <a:extLst>
                  <a:ext uri="{FF2B5EF4-FFF2-40B4-BE49-F238E27FC236}">
                    <a16:creationId xmlns:a16="http://schemas.microsoft.com/office/drawing/2014/main" id="{3F3DE5B0-654E-3F49-8E7B-DC1BCA79134B}"/>
                  </a:ext>
                </a:extLst>
              </p:cNvPr>
              <p:cNvSpPr txBox="1">
                <a:spLocks noRot="1" noChangeAspect="1" noMove="1" noResize="1" noEditPoints="1" noAdjustHandles="1" noChangeArrowheads="1" noChangeShapeType="1" noTextEdit="1"/>
              </p:cNvSpPr>
              <p:nvPr/>
            </p:nvSpPr>
            <p:spPr>
              <a:xfrm>
                <a:off x="6270876" y="3340741"/>
                <a:ext cx="1144125" cy="550247"/>
              </a:xfrm>
              <a:prstGeom prst="diamond">
                <a:avLst/>
              </a:prstGeom>
              <a:blipFill>
                <a:blip r:embed="rId30"/>
                <a:stretch>
                  <a:fillRect/>
                </a:stretch>
              </a:blipFill>
              <a:ln>
                <a:solidFill>
                  <a:schemeClr val="tx1"/>
                </a:solidFill>
              </a:ln>
            </p:spPr>
            <p:txBody>
              <a:bodyPr/>
              <a:lstStyle/>
              <a:p>
                <a:r>
                  <a:rPr lang="de-DE">
                    <a:noFill/>
                  </a:rPr>
                  <a:t> </a:t>
                </a:r>
              </a:p>
            </p:txBody>
          </p:sp>
        </mc:Fallback>
      </mc:AlternateContent>
      <p:cxnSp>
        <p:nvCxnSpPr>
          <p:cNvPr id="245" name="Straight Connector 244">
            <a:extLst>
              <a:ext uri="{FF2B5EF4-FFF2-40B4-BE49-F238E27FC236}">
                <a16:creationId xmlns:a16="http://schemas.microsoft.com/office/drawing/2014/main" id="{DE3DEA2A-3498-E446-9AAE-E6264083BE29}"/>
              </a:ext>
            </a:extLst>
          </p:cNvPr>
          <p:cNvCxnSpPr>
            <a:cxnSpLocks/>
            <a:stCxn id="244" idx="1"/>
            <a:endCxn id="247" idx="0"/>
          </p:cNvCxnSpPr>
          <p:nvPr/>
        </p:nvCxnSpPr>
        <p:spPr>
          <a:xfrm flipH="1">
            <a:off x="5609457" y="3615865"/>
            <a:ext cx="661419" cy="104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7D1A9EAA-2CF3-BD49-BE0E-DBFFFCEB035A}"/>
              </a:ext>
            </a:extLst>
          </p:cNvPr>
          <p:cNvCxnSpPr>
            <a:cxnSpLocks/>
            <a:stCxn id="46" idx="0"/>
            <a:endCxn id="247" idx="3"/>
          </p:cNvCxnSpPr>
          <p:nvPr/>
        </p:nvCxnSpPr>
        <p:spPr>
          <a:xfrm flipH="1" flipV="1">
            <a:off x="5681457" y="3792489"/>
            <a:ext cx="1163957" cy="171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5CDF8867-B20A-BB45-9187-FAC76E6BD14D}"/>
              </a:ext>
            </a:extLst>
          </p:cNvPr>
          <p:cNvSpPr/>
          <p:nvPr/>
        </p:nvSpPr>
        <p:spPr>
          <a:xfrm>
            <a:off x="5537457" y="372048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4" name="Straight Connector 253">
            <a:extLst>
              <a:ext uri="{FF2B5EF4-FFF2-40B4-BE49-F238E27FC236}">
                <a16:creationId xmlns:a16="http://schemas.microsoft.com/office/drawing/2014/main" id="{2F9C3F7D-1864-EE43-B32D-1DA4268124AE}"/>
              </a:ext>
            </a:extLst>
          </p:cNvPr>
          <p:cNvCxnSpPr>
            <a:cxnSpLocks/>
            <a:stCxn id="37" idx="0"/>
            <a:endCxn id="247" idx="1"/>
          </p:cNvCxnSpPr>
          <p:nvPr/>
        </p:nvCxnSpPr>
        <p:spPr>
          <a:xfrm flipV="1">
            <a:off x="4373500" y="3792489"/>
            <a:ext cx="1163957" cy="171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BB97563-765C-B44E-89FF-CFC0B223ED33}"/>
              </a:ext>
            </a:extLst>
          </p:cNvPr>
          <p:cNvCxnSpPr>
            <a:cxnSpLocks/>
            <a:stCxn id="19" idx="0"/>
            <a:endCxn id="247" idx="1"/>
          </p:cNvCxnSpPr>
          <p:nvPr/>
        </p:nvCxnSpPr>
        <p:spPr>
          <a:xfrm flipV="1">
            <a:off x="2681085" y="3792489"/>
            <a:ext cx="2856372" cy="171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7FD1F24-8ECC-EF45-9504-6C98D703455D}"/>
              </a:ext>
            </a:extLst>
          </p:cNvPr>
          <p:cNvCxnSpPr>
            <a:cxnSpLocks/>
            <a:stCxn id="28" idx="0"/>
            <a:endCxn id="247" idx="1"/>
          </p:cNvCxnSpPr>
          <p:nvPr/>
        </p:nvCxnSpPr>
        <p:spPr>
          <a:xfrm flipV="1">
            <a:off x="1150028" y="3792489"/>
            <a:ext cx="4387429" cy="1667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2996C676-D52C-9D46-B27C-F6057E587550}"/>
              </a:ext>
            </a:extLst>
          </p:cNvPr>
          <p:cNvSpPr txBox="1"/>
          <p:nvPr/>
        </p:nvSpPr>
        <p:spPr>
          <a:xfrm>
            <a:off x="9808316" y="1539075"/>
            <a:ext cx="2029399" cy="646331"/>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a:t>Realistisch </a:t>
            </a:r>
            <a:br>
              <a:rPr lang="de-DE"/>
            </a:br>
            <a:r>
              <a:rPr lang="de-DE" b="1"/>
              <a:t>nicht</a:t>
            </a:r>
            <a:r>
              <a:rPr lang="de-DE"/>
              <a:t> berechenbar!</a:t>
            </a:r>
          </a:p>
        </p:txBody>
      </p:sp>
      <mc:AlternateContent xmlns:mc="http://schemas.openxmlformats.org/markup-compatibility/2006" xmlns:a14="http://schemas.microsoft.com/office/drawing/2010/main">
        <mc:Choice Requires="a14">
          <p:sp>
            <p:nvSpPr>
              <p:cNvPr id="272" name="Rectangle 271">
                <a:extLst>
                  <a:ext uri="{FF2B5EF4-FFF2-40B4-BE49-F238E27FC236}">
                    <a16:creationId xmlns:a16="http://schemas.microsoft.com/office/drawing/2014/main" id="{C1D26DC1-3A20-C74D-B3D6-1A1D964EB021}"/>
                  </a:ext>
                </a:extLst>
              </p:cNvPr>
              <p:cNvSpPr/>
              <p:nvPr/>
            </p:nvSpPr>
            <p:spPr>
              <a:xfrm>
                <a:off x="5429720" y="3409911"/>
                <a:ext cx="3658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de-DE" sz="1400" i="1" smtClean="0">
                          <a:solidFill>
                            <a:schemeClr val="tx1"/>
                          </a:solidFill>
                          <a:latin typeface="Cambria Math" panose="02040503050406030204" pitchFamily="18" charset="0"/>
                          <a:ea typeface="Cambria Math" panose="02040503050406030204" pitchFamily="18" charset="0"/>
                        </a:rPr>
                        <m:t>Ψ</m:t>
                      </m:r>
                    </m:oMath>
                  </m:oMathPara>
                </a14:m>
                <a:endParaRPr lang="de-DE" sz="1400"/>
              </a:p>
            </p:txBody>
          </p:sp>
        </mc:Choice>
        <mc:Fallback xmlns="">
          <p:sp>
            <p:nvSpPr>
              <p:cNvPr id="272" name="Rectangle 271">
                <a:extLst>
                  <a:ext uri="{FF2B5EF4-FFF2-40B4-BE49-F238E27FC236}">
                    <a16:creationId xmlns:a16="http://schemas.microsoft.com/office/drawing/2014/main" id="{C1D26DC1-3A20-C74D-B3D6-1A1D964EB021}"/>
                  </a:ext>
                </a:extLst>
              </p:cNvPr>
              <p:cNvSpPr>
                <a:spLocks noRot="1" noChangeAspect="1" noMove="1" noResize="1" noEditPoints="1" noAdjustHandles="1" noChangeArrowheads="1" noChangeShapeType="1" noTextEdit="1"/>
              </p:cNvSpPr>
              <p:nvPr/>
            </p:nvSpPr>
            <p:spPr>
              <a:xfrm>
                <a:off x="5429720" y="3409911"/>
                <a:ext cx="365805" cy="307777"/>
              </a:xfrm>
              <a:prstGeom prst="rect">
                <a:avLst/>
              </a:prstGeom>
              <a:blipFill>
                <a:blip r:embed="rId31"/>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4178030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6D66C5-5EC7-3C4F-8A67-14F1F61C3075}"/>
              </a:ext>
            </a:extLst>
          </p:cNvPr>
          <p:cNvSpPr/>
          <p:nvPr/>
        </p:nvSpPr>
        <p:spPr>
          <a:xfrm>
            <a:off x="592680" y="3605386"/>
            <a:ext cx="11245035" cy="20596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15DD6BA2-1E32-3F4F-B2A7-CFB9DFE782F9}"/>
              </a:ext>
            </a:extLst>
          </p:cNvPr>
          <p:cNvSpPr/>
          <p:nvPr/>
        </p:nvSpPr>
        <p:spPr>
          <a:xfrm>
            <a:off x="592681" y="1989096"/>
            <a:ext cx="11245034" cy="9868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dirty="0"/>
              <a:t>EU-Anfrage über die Zeit: </a:t>
            </a:r>
            <a:r>
              <a:rPr lang="de-DE" dirty="0">
                <a:solidFill>
                  <a:srgbClr val="7030A0"/>
                </a:solidFill>
              </a:rPr>
              <a:t>Solution?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a:t>Anstatt:</a:t>
                </a: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m:rPr>
                              <m:sty m:val="p"/>
                            </m:rPr>
                            <a:rPr lang="de-DE" i="1">
                              <a:solidFill>
                                <a:srgbClr val="FFC000"/>
                              </a:solidFill>
                              <a:latin typeface="Cambria Math" panose="02040503050406030204" pitchFamily="18" charset="0"/>
                              <a:ea typeface="Cambria Math" panose="02040503050406030204" pitchFamily="18" charset="0"/>
                            </a:rPr>
                            <m:t>Ψ</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d>
                        </m:e>
                      </m:nary>
                    </m:oMath>
                  </m:oMathPara>
                </a14:m>
                <a:endParaRPr lang="de-DE"/>
              </a:p>
              <a:p>
                <a:pPr lvl="1"/>
                <a:r>
                  <a:rPr lang="de-DE">
                    <a:solidFill>
                      <a:srgbClr val="7030A0"/>
                    </a:solidFill>
                  </a:rPr>
                  <a:t>Wahrscheinlichkeitsanfrage </a:t>
                </a:r>
                <a:r>
                  <a:rPr lang="de-DE"/>
                  <a:t>pro Zeitschritt berechnen</a:t>
                </a:r>
              </a:p>
              <a:p>
                <a:pPr lvl="2"/>
                <a:r>
                  <a:rPr lang="de-DE"/>
                  <a:t>Für additives </a:t>
                </a:r>
                <a14:m>
                  <m:oMath xmlns:m="http://schemas.openxmlformats.org/officeDocument/2006/math">
                    <m:r>
                      <m:rPr>
                        <m:sty m:val="p"/>
                      </m:rPr>
                      <a:rPr lang="de-DE" i="1">
                        <a:solidFill>
                          <a:srgbClr val="FFC000"/>
                        </a:solidFill>
                        <a:latin typeface="Cambria Math" panose="02040503050406030204" pitchFamily="18" charset="0"/>
                        <a:ea typeface="Cambria Math" panose="02040503050406030204" pitchFamily="18" charset="0"/>
                      </a:rPr>
                      <m:t>Ψ</m:t>
                    </m:r>
                  </m:oMath>
                </a14:m>
                <a:r>
                  <a:rPr lang="de-DE">
                    <a:solidFill>
                      <a:srgbClr val="FFC000"/>
                    </a:solidFill>
                  </a:rPr>
                  <a:t> mit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𝛾</m:t>
                    </m:r>
                    <m:r>
                      <a:rPr lang="de-DE" i="1">
                        <a:solidFill>
                          <a:srgbClr val="FFC000"/>
                        </a:solidFill>
                        <a:latin typeface="Cambria Math" panose="02040503050406030204" pitchFamily="18" charset="0"/>
                        <a:ea typeface="Cambria Math" panose="02040503050406030204" pitchFamily="18" charset="0"/>
                      </a:rPr>
                      <m:t>∈</m:t>
                    </m:r>
                    <m:d>
                      <m:dPr>
                        <m:endChr m:val="]"/>
                        <m:ctrlPr>
                          <a:rPr lang="de-DE" i="1">
                            <a:solidFill>
                              <a:srgbClr val="FFC000"/>
                            </a:solidFill>
                            <a:latin typeface="Cambria Math" panose="02040503050406030204" pitchFamily="18" charset="0"/>
                            <a:ea typeface="Cambria Math" panose="02040503050406030204" pitchFamily="18" charset="0"/>
                          </a:rPr>
                        </m:ctrlPr>
                      </m:dPr>
                      <m:e>
                        <m:r>
                          <a:rPr lang="de-DE" i="1">
                            <a:solidFill>
                              <a:srgbClr val="FFC000"/>
                            </a:solidFill>
                            <a:latin typeface="Cambria Math" panose="02040503050406030204" pitchFamily="18" charset="0"/>
                            <a:ea typeface="Cambria Math" panose="02040503050406030204" pitchFamily="18" charset="0"/>
                          </a:rPr>
                          <m:t>0,1</m:t>
                        </m:r>
                      </m:e>
                    </m:d>
                  </m:oMath>
                </a14:m>
                <a:endParaRPr lang="de-DE"/>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nary>
                            <m:naryPr>
                              <m:chr m:val="∑"/>
                              <m:ctrlPr>
                                <a:rPr lang="de-DE" i="1">
                                  <a:solidFill>
                                    <a:srgbClr val="FFC000"/>
                                  </a:solidFill>
                                  <a:latin typeface="Cambria Math" panose="02040503050406030204" pitchFamily="18" charset="0"/>
                                  <a:ea typeface="Cambria Math" panose="02040503050406030204" pitchFamily="18" charset="0"/>
                                </a:rPr>
                              </m:ctrlPr>
                            </m:naryPr>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r>
                                <m:rPr>
                                  <m:brk m:alnAt="23"/>
                                </m:rP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0</m:t>
                              </m:r>
                            </m:sub>
                            <m:sup>
                              <m:r>
                                <a:rPr lang="de-DE" i="1">
                                  <a:solidFill>
                                    <a:srgbClr val="FFC000"/>
                                  </a:solidFill>
                                  <a:latin typeface="Cambria Math" panose="02040503050406030204" pitchFamily="18" charset="0"/>
                                  <a:ea typeface="Cambria Math" panose="02040503050406030204" pitchFamily="18" charset="0"/>
                                </a:rPr>
                                <m:t>𝑘</m:t>
                              </m:r>
                            </m:sup>
                            <m:e>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𝑃</m:t>
                              </m:r>
                              <m:d>
                                <m:dPr>
                                  <m:ctrlPr>
                                    <a:rPr lang="de-DE" i="1">
                                      <a:latin typeface="Cambria Math" panose="02040503050406030204" pitchFamily="18" charset="0"/>
                                    </a:rPr>
                                  </m:ctrlPr>
                                </m:dPr>
                                <m:e>
                                  <m:sSup>
                                    <m:sSupPr>
                                      <m:ctrlPr>
                                        <a:rPr lang="de-DE" b="1" i="1" smtClean="0">
                                          <a:solidFill>
                                            <a:srgbClr val="7030A0"/>
                                          </a:solidFill>
                                          <a:latin typeface="Cambria Math" panose="02040503050406030204" pitchFamily="18" charset="0"/>
                                        </a:rPr>
                                      </m:ctrlPr>
                                    </m:sSupPr>
                                    <m:e>
                                      <m:r>
                                        <a:rPr lang="de-DE" b="1" i="1" smtClean="0">
                                          <a:solidFill>
                                            <a:srgbClr val="7030A0"/>
                                          </a:solidFill>
                                          <a:latin typeface="Cambria Math" panose="02040503050406030204" pitchFamily="18" charset="0"/>
                                        </a:rPr>
                                        <m:t>𝒖</m:t>
                                      </m:r>
                                    </m:e>
                                    <m:sup>
                                      <m:d>
                                        <m:dPr>
                                          <m:ctrlPr>
                                            <a:rPr lang="de-DE" i="1" smtClean="0">
                                              <a:solidFill>
                                                <a:srgbClr val="7030A0"/>
                                              </a:solidFill>
                                              <a:latin typeface="Cambria Math" panose="02040503050406030204" pitchFamily="18" charset="0"/>
                                            </a:rPr>
                                          </m:ctrlPr>
                                        </m:dPr>
                                        <m:e>
                                          <m:r>
                                            <a:rPr lang="de-DE" b="0" i="1" smtClean="0">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m:t>
                                          </m:r>
                                          <m:sSup>
                                            <m:sSupPr>
                                              <m:ctrlPr>
                                                <a:rPr lang="de-DE" i="1" smtClean="0">
                                                  <a:solidFill>
                                                    <a:srgbClr val="7030A0"/>
                                                  </a:solidFill>
                                                  <a:latin typeface="Cambria Math" panose="02040503050406030204" pitchFamily="18" charset="0"/>
                                                </a:rPr>
                                              </m:ctrlPr>
                                            </m:sSupPr>
                                            <m:e>
                                              <m:r>
                                                <a:rPr lang="de-DE" b="0" i="1" smtClean="0">
                                                  <a:solidFill>
                                                    <a:srgbClr val="7030A0"/>
                                                  </a:solidFill>
                                                  <a:latin typeface="Cambria Math" panose="02040503050406030204" pitchFamily="18" charset="0"/>
                                                </a:rPr>
                                                <m:t>𝑘</m:t>
                                              </m:r>
                                            </m:e>
                                            <m:sup>
                                              <m:r>
                                                <a:rPr lang="de-DE" b="0" i="1" smtClean="0">
                                                  <a:solidFill>
                                                    <a:srgbClr val="7030A0"/>
                                                  </a:solidFill>
                                                  <a:latin typeface="Cambria Math" panose="02040503050406030204" pitchFamily="18" charset="0"/>
                                                </a:rPr>
                                                <m:t>′</m:t>
                                              </m:r>
                                            </m:sup>
                                          </m:sSup>
                                        </m:e>
                                      </m:d>
                                    </m:sup>
                                  </m:sSup>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nary>
                        </m:e>
                      </m:nary>
                    </m:oMath>
                    <m:oMath xmlns:m="http://schemas.openxmlformats.org/officeDocument/2006/math">
                      <m:r>
                        <m:rPr>
                          <m:aln/>
                        </m:rPr>
                        <a:rPr lang="de-DE" b="1" i="1" smtClean="0">
                          <a:solidFill>
                            <a:schemeClr val="tx1"/>
                          </a:solidFill>
                          <a:latin typeface="Cambria Math" panose="02040503050406030204" pitchFamily="18" charset="0"/>
                          <a:ea typeface="Cambria Math" panose="02040503050406030204" pitchFamily="18" charset="0"/>
                        </a:rPr>
                        <m:t>=</m:t>
                      </m:r>
                      <m:nary>
                        <m:naryPr>
                          <m:chr m:val="∑"/>
                          <m:ctrlPr>
                            <a:rPr lang="de-DE" i="1">
                              <a:solidFill>
                                <a:srgbClr val="FFC000"/>
                              </a:solidFill>
                              <a:latin typeface="Cambria Math" panose="02040503050406030204" pitchFamily="18" charset="0"/>
                              <a:ea typeface="Cambria Math" panose="02040503050406030204" pitchFamily="18" charset="0"/>
                            </a:rPr>
                          </m:ctrlPr>
                        </m:naryPr>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r>
                            <m:rPr>
                              <m:brk m:alnAt="23"/>
                            </m:rP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0</m:t>
                          </m:r>
                        </m:sub>
                        <m:sup>
                          <m:r>
                            <a:rPr lang="de-DE" i="1">
                              <a:solidFill>
                                <a:srgbClr val="FFC000"/>
                              </a:solidFill>
                              <a:latin typeface="Cambria Math" panose="02040503050406030204" pitchFamily="18" charset="0"/>
                              <a:ea typeface="Cambria Math" panose="02040503050406030204" pitchFamily="18" charset="0"/>
                            </a:rPr>
                            <m:t>𝑘</m:t>
                          </m:r>
                        </m:sup>
                        <m:e>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e>
                      </m:nary>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i="1">
                                  <a:latin typeface="Cambria Math" panose="02040503050406030204" pitchFamily="18" charset="0"/>
                                </a:rPr>
                              </m:ctrlPr>
                            </m:dPr>
                            <m:e>
                              <m:sSup>
                                <m:sSupPr>
                                  <m:ctrlPr>
                                    <a:rPr lang="de-DE" b="1" i="1">
                                      <a:solidFill>
                                        <a:srgbClr val="7030A0"/>
                                      </a:solidFill>
                                      <a:latin typeface="Cambria Math" panose="02040503050406030204" pitchFamily="18" charset="0"/>
                                    </a:rPr>
                                  </m:ctrlPr>
                                </m:sSupPr>
                                <m:e>
                                  <m:r>
                                    <a:rPr lang="de-DE" b="1" i="1">
                                      <a:solidFill>
                                        <a:srgbClr val="7030A0"/>
                                      </a:solidFill>
                                      <a:latin typeface="Cambria Math" panose="02040503050406030204" pitchFamily="18" charset="0"/>
                                    </a:rPr>
                                    <m:t>𝒖</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m:t>
                                      </m:r>
                                      <m:sSup>
                                        <m:sSupPr>
                                          <m:ctrlPr>
                                            <a:rPr lang="de-DE" i="1">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𝑘</m:t>
                                          </m:r>
                                        </m:e>
                                        <m:sup>
                                          <m:r>
                                            <a:rPr lang="de-DE" i="1">
                                              <a:solidFill>
                                                <a:srgbClr val="7030A0"/>
                                              </a:solidFill>
                                              <a:latin typeface="Cambria Math" panose="02040503050406030204" pitchFamily="18" charset="0"/>
                                            </a:rPr>
                                            <m:t>′</m:t>
                                          </m:r>
                                        </m:sup>
                                      </m:sSup>
                                    </m:e>
                                  </m:d>
                                </m:sup>
                              </m:sSup>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nary>
                    </m:oMath>
                  </m:oMathPara>
                </a14:m>
                <a:endParaRPr lang="de-DE"/>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2"/>
                <a:stretch>
                  <a:fillRect l="-1435" t="-22687" b="-2447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87</a:t>
            </a:fld>
            <a:r>
              <a:rPr lang="de-DE"/>
              <a:t> </a:t>
            </a:r>
            <a:endParaRPr lang="de-DE" sz="1400"/>
          </a:p>
        </p:txBody>
      </p:sp>
      <p:sp>
        <p:nvSpPr>
          <p:cNvPr id="7" name="Rectangle 6">
            <a:extLst>
              <a:ext uri="{FF2B5EF4-FFF2-40B4-BE49-F238E27FC236}">
                <a16:creationId xmlns:a16="http://schemas.microsoft.com/office/drawing/2014/main" id="{6812DDE9-BC9A-9540-83F1-9F2ACAFD9211}"/>
              </a:ext>
            </a:extLst>
          </p:cNvPr>
          <p:cNvSpPr/>
          <p:nvPr/>
        </p:nvSpPr>
        <p:spPr>
          <a:xfrm>
            <a:off x="6038340" y="2058528"/>
            <a:ext cx="3494246"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15">
            <a:extLst>
              <a:ext uri="{FF2B5EF4-FFF2-40B4-BE49-F238E27FC236}">
                <a16:creationId xmlns:a16="http://schemas.microsoft.com/office/drawing/2014/main" id="{77F81BC0-A723-A344-B61E-B96BB5AAC285}"/>
              </a:ext>
            </a:extLst>
          </p:cNvPr>
          <p:cNvSpPr/>
          <p:nvPr/>
        </p:nvSpPr>
        <p:spPr>
          <a:xfrm>
            <a:off x="4112558" y="2551942"/>
            <a:ext cx="1966980"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ght Brace 7">
            <a:extLst>
              <a:ext uri="{FF2B5EF4-FFF2-40B4-BE49-F238E27FC236}">
                <a16:creationId xmlns:a16="http://schemas.microsoft.com/office/drawing/2014/main" id="{53CCC1DC-A7EF-8B4B-BB77-ED58C2009B67}"/>
              </a:ext>
            </a:extLst>
          </p:cNvPr>
          <p:cNvSpPr/>
          <p:nvPr/>
        </p:nvSpPr>
        <p:spPr>
          <a:xfrm rot="5400000">
            <a:off x="8394172" y="2287472"/>
            <a:ext cx="133266" cy="67295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DC6527A-1F57-274B-A314-10FEA2710262}"/>
                  </a:ext>
                </a:extLst>
              </p:cNvPr>
              <p:cNvSpPr/>
              <p:nvPr/>
            </p:nvSpPr>
            <p:spPr>
              <a:xfrm>
                <a:off x="7036376" y="5665076"/>
                <a:ext cx="2848857" cy="410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𝑒𝑢</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oMath>
                  </m:oMathPara>
                </a14:m>
                <a:endParaRPr lang="de-DE"/>
              </a:p>
            </p:txBody>
          </p:sp>
        </mc:Choice>
        <mc:Fallback xmlns="">
          <p:sp>
            <p:nvSpPr>
              <p:cNvPr id="9" name="Rectangle 8">
                <a:extLst>
                  <a:ext uri="{FF2B5EF4-FFF2-40B4-BE49-F238E27FC236}">
                    <a16:creationId xmlns:a16="http://schemas.microsoft.com/office/drawing/2014/main" id="{EDC6527A-1F57-274B-A314-10FEA2710262}"/>
                  </a:ext>
                </a:extLst>
              </p:cNvPr>
              <p:cNvSpPr>
                <a:spLocks noRot="1" noChangeAspect="1" noMove="1" noResize="1" noEditPoints="1" noAdjustHandles="1" noChangeArrowheads="1" noChangeShapeType="1" noTextEdit="1"/>
              </p:cNvSpPr>
              <p:nvPr/>
            </p:nvSpPr>
            <p:spPr>
              <a:xfrm>
                <a:off x="7036376" y="5665076"/>
                <a:ext cx="2848857" cy="410177"/>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756BF98-1477-2B49-A448-07181265CE96}"/>
                  </a:ext>
                </a:extLst>
              </p:cNvPr>
              <p:cNvSpPr/>
              <p:nvPr/>
            </p:nvSpPr>
            <p:spPr>
              <a:xfrm>
                <a:off x="306936" y="5823575"/>
                <a:ext cx="6586128" cy="9419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a:t>Summe über erwarteten Nutzen pro </a:t>
                </a:r>
                <a14:m>
                  <m:oMath xmlns:m="http://schemas.openxmlformats.org/officeDocument/2006/math">
                    <m:r>
                      <a:rPr lang="de-DE" i="1">
                        <a:latin typeface="Cambria Math" panose="02040503050406030204" pitchFamily="18" charset="0"/>
                        <a:ea typeface="Cambria Math" panose="02040503050406030204" pitchFamily="18" charset="0"/>
                      </a:rPr>
                      <m:t>𝑡</m:t>
                    </m:r>
                  </m:oMath>
                </a14:m>
                <a:r>
                  <a:rPr lang="de-DE"/>
                  <a:t> nur exakt bei </a:t>
                </a:r>
                <a:r>
                  <a:rPr lang="de-DE" i="1"/>
                  <a:t>Unabhängigkeit zwischen den Zeitscheiben </a:t>
                </a:r>
                <a:r>
                  <a:rPr lang="de-DE"/>
                  <a:t>gegeben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oMath>
                </a14:m>
                <a:endParaRPr lang="de-DE" b="1">
                  <a:ea typeface="Cambria Math" panose="02040503050406030204" pitchFamily="18" charset="0"/>
                </a:endParaRPr>
              </a:p>
              <a:p>
                <a:pPr marL="285750" indent="-285750">
                  <a:buFont typeface="Arial" panose="020B0604020202020204" pitchFamily="34" charset="0"/>
                  <a:buChar char="•"/>
                </a:pPr>
                <a:r>
                  <a:rPr lang="de-DE" i="1"/>
                  <a:t>Unrealistische Annahme </a:t>
                </a:r>
                <a:r>
                  <a:rPr lang="de-DE"/>
                  <a:t>➝ </a:t>
                </a:r>
                <a:r>
                  <a:rPr lang="de-DE">
                    <a:solidFill>
                      <a:schemeClr val="accent3">
                        <a:lumMod val="40000"/>
                        <a:lumOff val="60000"/>
                      </a:schemeClr>
                    </a:solidFill>
                  </a:rPr>
                  <a:t>Approximative Lösung!</a:t>
                </a:r>
              </a:p>
            </p:txBody>
          </p:sp>
        </mc:Choice>
        <mc:Fallback xmlns="">
          <p:sp>
            <p:nvSpPr>
              <p:cNvPr id="19" name="Rectangle 18">
                <a:extLst>
                  <a:ext uri="{FF2B5EF4-FFF2-40B4-BE49-F238E27FC236}">
                    <a16:creationId xmlns:a16="http://schemas.microsoft.com/office/drawing/2014/main" id="{0756BF98-1477-2B49-A448-07181265CE96}"/>
                  </a:ext>
                </a:extLst>
              </p:cNvPr>
              <p:cNvSpPr>
                <a:spLocks noRot="1" noChangeAspect="1" noMove="1" noResize="1" noEditPoints="1" noAdjustHandles="1" noChangeArrowheads="1" noChangeShapeType="1" noTextEdit="1"/>
              </p:cNvSpPr>
              <p:nvPr/>
            </p:nvSpPr>
            <p:spPr>
              <a:xfrm>
                <a:off x="306936" y="5823575"/>
                <a:ext cx="6586128" cy="941925"/>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37902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C841F1-1FFE-9444-A342-A683A65EF7A8}"/>
              </a:ext>
            </a:extLst>
          </p:cNvPr>
          <p:cNvSpPr/>
          <p:nvPr/>
        </p:nvSpPr>
        <p:spPr>
          <a:xfrm>
            <a:off x="592680" y="4963756"/>
            <a:ext cx="11245035" cy="84846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2">
            <a:extLst>
              <a:ext uri="{FF2B5EF4-FFF2-40B4-BE49-F238E27FC236}">
                <a16:creationId xmlns:a16="http://schemas.microsoft.com/office/drawing/2014/main" id="{916D66C5-5EC7-3C4F-8A67-14F1F61C3075}"/>
              </a:ext>
            </a:extLst>
          </p:cNvPr>
          <p:cNvSpPr/>
          <p:nvPr/>
        </p:nvSpPr>
        <p:spPr>
          <a:xfrm>
            <a:off x="592680" y="3605386"/>
            <a:ext cx="11245035" cy="10757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15DD6BA2-1E32-3F4F-B2A7-CFB9DFE782F9}"/>
              </a:ext>
            </a:extLst>
          </p:cNvPr>
          <p:cNvSpPr/>
          <p:nvPr/>
        </p:nvSpPr>
        <p:spPr>
          <a:xfrm>
            <a:off x="592681" y="1989096"/>
            <a:ext cx="11245034" cy="9868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EU-Anfrage über die Zeit: Approximation bis ins Innere der EU-Anfrage</a:t>
            </a:r>
            <a:endParaRPr lang="de-DE">
              <a:solidFill>
                <a:srgbClr val="7030A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dirty="0"/>
                  <a:t>Anstatt:</a:t>
                </a: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𝒖</m:t>
                              </m:r>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m:rPr>
                              <m:sty m:val="p"/>
                            </m:rPr>
                            <a:rPr lang="de-DE" i="1">
                              <a:solidFill>
                                <a:srgbClr val="FFC000"/>
                              </a:solidFill>
                              <a:latin typeface="Cambria Math" panose="02040503050406030204" pitchFamily="18" charset="0"/>
                              <a:ea typeface="Cambria Math" panose="02040503050406030204" pitchFamily="18" charset="0"/>
                            </a:rPr>
                            <m:t>Ψ</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d>
                        </m:e>
                      </m:nary>
                    </m:oMath>
                  </m:oMathPara>
                </a14:m>
                <a:endParaRPr lang="de-DE" dirty="0"/>
              </a:p>
              <a:p>
                <a:pPr lvl="1"/>
                <a:r>
                  <a:rPr lang="de-DE" dirty="0">
                    <a:solidFill>
                      <a:srgbClr val="7030A0"/>
                    </a:solidFill>
                  </a:rPr>
                  <a:t>Wahrscheinlichkeitsanfrage </a:t>
                </a:r>
                <a:r>
                  <a:rPr lang="de-DE" dirty="0"/>
                  <a:t>pro Zeitschritt berechnen</a:t>
                </a:r>
              </a:p>
              <a:p>
                <a:pPr lvl="2"/>
                <a:r>
                  <a:rPr lang="de-DE" dirty="0"/>
                  <a:t>Für additives </a:t>
                </a:r>
                <a14:m>
                  <m:oMath xmlns:m="http://schemas.openxmlformats.org/officeDocument/2006/math">
                    <m:r>
                      <m:rPr>
                        <m:sty m:val="p"/>
                      </m:rPr>
                      <a:rPr lang="de-DE" i="1">
                        <a:solidFill>
                          <a:srgbClr val="FFC000"/>
                        </a:solidFill>
                        <a:latin typeface="Cambria Math" panose="02040503050406030204" pitchFamily="18" charset="0"/>
                        <a:ea typeface="Cambria Math" panose="02040503050406030204" pitchFamily="18" charset="0"/>
                      </a:rPr>
                      <m:t>Ψ</m:t>
                    </m:r>
                  </m:oMath>
                </a14:m>
                <a:r>
                  <a:rPr lang="de-DE" dirty="0">
                    <a:solidFill>
                      <a:srgbClr val="FFC000"/>
                    </a:solidFill>
                  </a:rPr>
                  <a:t> mit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𝛾</m:t>
                    </m:r>
                    <m:r>
                      <a:rPr lang="de-DE" i="1">
                        <a:solidFill>
                          <a:srgbClr val="FFC000"/>
                        </a:solidFill>
                        <a:latin typeface="Cambria Math" panose="02040503050406030204" pitchFamily="18" charset="0"/>
                        <a:ea typeface="Cambria Math" panose="02040503050406030204" pitchFamily="18" charset="0"/>
                      </a:rPr>
                      <m:t>∈</m:t>
                    </m:r>
                    <m:d>
                      <m:dPr>
                        <m:endChr m:val="]"/>
                        <m:ctrlPr>
                          <a:rPr lang="de-DE" i="1">
                            <a:solidFill>
                              <a:srgbClr val="FFC000"/>
                            </a:solidFill>
                            <a:latin typeface="Cambria Math" panose="02040503050406030204" pitchFamily="18" charset="0"/>
                            <a:ea typeface="Cambria Math" panose="02040503050406030204" pitchFamily="18" charset="0"/>
                          </a:rPr>
                        </m:ctrlPr>
                      </m:dPr>
                      <m:e>
                        <m:r>
                          <a:rPr lang="de-DE" i="1">
                            <a:solidFill>
                              <a:srgbClr val="FFC000"/>
                            </a:solidFill>
                            <a:latin typeface="Cambria Math" panose="02040503050406030204" pitchFamily="18" charset="0"/>
                            <a:ea typeface="Cambria Math" panose="02040503050406030204" pitchFamily="18" charset="0"/>
                          </a:rPr>
                          <m:t>0,1</m:t>
                        </m:r>
                      </m:e>
                    </m:d>
                  </m:oMath>
                </a14:m>
                <a:endParaRPr lang="de-DE" dirty="0"/>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bSup>
                                </m:e>
                              </m:d>
                            </m:e>
                          </m:d>
                        </m:sub>
                        <m:sup/>
                        <m:e>
                          <m:nary>
                            <m:naryPr>
                              <m:chr m:val="∑"/>
                              <m:ctrlPr>
                                <a:rPr lang="de-DE" i="1">
                                  <a:solidFill>
                                    <a:srgbClr val="FFC000"/>
                                  </a:solidFill>
                                  <a:latin typeface="Cambria Math" panose="02040503050406030204" pitchFamily="18" charset="0"/>
                                  <a:ea typeface="Cambria Math" panose="02040503050406030204" pitchFamily="18" charset="0"/>
                                </a:rPr>
                              </m:ctrlPr>
                            </m:naryPr>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r>
                                <m:rPr>
                                  <m:brk m:alnAt="23"/>
                                </m:rP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0</m:t>
                              </m:r>
                            </m:sub>
                            <m:sup>
                              <m:r>
                                <a:rPr lang="de-DE" i="1">
                                  <a:solidFill>
                                    <a:srgbClr val="FFC000"/>
                                  </a:solidFill>
                                  <a:latin typeface="Cambria Math" panose="02040503050406030204" pitchFamily="18" charset="0"/>
                                  <a:ea typeface="Cambria Math" panose="02040503050406030204" pitchFamily="18" charset="0"/>
                                </a:rPr>
                                <m:t>𝑘</m:t>
                              </m:r>
                            </m:sup>
                            <m:e>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𝑃</m:t>
                              </m:r>
                              <m:d>
                                <m:dPr>
                                  <m:ctrlPr>
                                    <a:rPr lang="de-DE" i="1">
                                      <a:latin typeface="Cambria Math" panose="02040503050406030204" pitchFamily="18" charset="0"/>
                                    </a:rPr>
                                  </m:ctrlPr>
                                </m:dPr>
                                <m:e>
                                  <m:sSup>
                                    <m:sSupPr>
                                      <m:ctrlPr>
                                        <a:rPr lang="de-DE" b="1" i="1" smtClean="0">
                                          <a:solidFill>
                                            <a:srgbClr val="7030A0"/>
                                          </a:solidFill>
                                          <a:latin typeface="Cambria Math" panose="02040503050406030204" pitchFamily="18" charset="0"/>
                                        </a:rPr>
                                      </m:ctrlPr>
                                    </m:sSupPr>
                                    <m:e>
                                      <m:r>
                                        <a:rPr lang="de-DE" b="1" i="1" smtClean="0">
                                          <a:solidFill>
                                            <a:srgbClr val="7030A0"/>
                                          </a:solidFill>
                                          <a:latin typeface="Cambria Math" panose="02040503050406030204" pitchFamily="18" charset="0"/>
                                        </a:rPr>
                                        <m:t>𝒖</m:t>
                                      </m:r>
                                    </m:e>
                                    <m:sup>
                                      <m:d>
                                        <m:dPr>
                                          <m:ctrlPr>
                                            <a:rPr lang="de-DE" i="1" smtClean="0">
                                              <a:solidFill>
                                                <a:srgbClr val="7030A0"/>
                                              </a:solidFill>
                                              <a:latin typeface="Cambria Math" panose="02040503050406030204" pitchFamily="18" charset="0"/>
                                            </a:rPr>
                                          </m:ctrlPr>
                                        </m:dPr>
                                        <m:e>
                                          <m:r>
                                            <a:rPr lang="de-DE" b="0" i="1" smtClean="0">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m:t>
                                          </m:r>
                                          <m:sSup>
                                            <m:sSupPr>
                                              <m:ctrlPr>
                                                <a:rPr lang="de-DE" i="1" smtClean="0">
                                                  <a:solidFill>
                                                    <a:srgbClr val="7030A0"/>
                                                  </a:solidFill>
                                                  <a:latin typeface="Cambria Math" panose="02040503050406030204" pitchFamily="18" charset="0"/>
                                                </a:rPr>
                                              </m:ctrlPr>
                                            </m:sSupPr>
                                            <m:e>
                                              <m:r>
                                                <a:rPr lang="de-DE" b="0" i="1" smtClean="0">
                                                  <a:solidFill>
                                                    <a:srgbClr val="7030A0"/>
                                                  </a:solidFill>
                                                  <a:latin typeface="Cambria Math" panose="02040503050406030204" pitchFamily="18" charset="0"/>
                                                </a:rPr>
                                                <m:t>𝑘</m:t>
                                              </m:r>
                                            </m:e>
                                            <m:sup>
                                              <m:r>
                                                <a:rPr lang="de-DE" b="0" i="1" smtClean="0">
                                                  <a:solidFill>
                                                    <a:srgbClr val="7030A0"/>
                                                  </a:solidFill>
                                                  <a:latin typeface="Cambria Math" panose="02040503050406030204" pitchFamily="18" charset="0"/>
                                                </a:rPr>
                                                <m:t>′</m:t>
                                              </m:r>
                                            </m:sup>
                                          </m:sSup>
                                        </m:e>
                                      </m:d>
                                    </m:sup>
                                  </m:sSup>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𝑈</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e>
                          </m:nary>
                        </m:e>
                      </m:nary>
                    </m:oMath>
                  </m:oMathPara>
                </a14:m>
                <a:endParaRPr lang="de-DE" dirty="0"/>
              </a:p>
              <a:p>
                <a:pPr lvl="2"/>
                <a:r>
                  <a:rPr lang="de-DE" dirty="0"/>
                  <a:t>Für additives </a:t>
                </a:r>
                <a14:m>
                  <m:oMath xmlns:m="http://schemas.openxmlformats.org/officeDocument/2006/math">
                    <m:r>
                      <m:rPr>
                        <m:sty m:val="p"/>
                      </m:rPr>
                      <a:rPr lang="de-DE" i="1">
                        <a:solidFill>
                          <a:srgbClr val="FFC000"/>
                        </a:solidFill>
                        <a:latin typeface="Cambria Math" panose="02040503050406030204" pitchFamily="18" charset="0"/>
                        <a:ea typeface="Cambria Math" panose="02040503050406030204" pitchFamily="18" charset="0"/>
                      </a:rPr>
                      <m:t>Ψ</m:t>
                    </m:r>
                  </m:oMath>
                </a14:m>
                <a:r>
                  <a:rPr lang="de-DE" dirty="0">
                    <a:solidFill>
                      <a:srgbClr val="FFC000"/>
                    </a:solidFill>
                  </a:rPr>
                  <a:t> mit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𝛾</m:t>
                    </m:r>
                    <m:r>
                      <a:rPr lang="de-DE" i="1">
                        <a:solidFill>
                          <a:srgbClr val="FFC000"/>
                        </a:solidFill>
                        <a:latin typeface="Cambria Math" panose="02040503050406030204" pitchFamily="18" charset="0"/>
                        <a:ea typeface="Cambria Math" panose="02040503050406030204" pitchFamily="18" charset="0"/>
                      </a:rPr>
                      <m:t>∈</m:t>
                    </m:r>
                    <m:d>
                      <m:dPr>
                        <m:endChr m:val="]"/>
                        <m:ctrlPr>
                          <a:rPr lang="de-DE" i="1">
                            <a:solidFill>
                              <a:srgbClr val="FFC000"/>
                            </a:solidFill>
                            <a:latin typeface="Cambria Math" panose="02040503050406030204" pitchFamily="18" charset="0"/>
                            <a:ea typeface="Cambria Math" panose="02040503050406030204" pitchFamily="18" charset="0"/>
                          </a:rPr>
                        </m:ctrlPr>
                      </m:dPr>
                      <m:e>
                        <m:r>
                          <a:rPr lang="de-DE" i="1">
                            <a:solidFill>
                              <a:srgbClr val="FFC000"/>
                            </a:solidFill>
                            <a:latin typeface="Cambria Math" panose="02040503050406030204" pitchFamily="18" charset="0"/>
                            <a:ea typeface="Cambria Math" panose="02040503050406030204" pitchFamily="18" charset="0"/>
                          </a:rPr>
                          <m:t>0,1</m:t>
                        </m:r>
                      </m:e>
                    </m:d>
                  </m:oMath>
                </a14:m>
                <a:r>
                  <a:rPr lang="de-DE" dirty="0"/>
                  <a:t>, plus Vereinfachung für additives </a:t>
                </a:r>
                <a14:m>
                  <m:oMath xmlns:m="http://schemas.openxmlformats.org/officeDocument/2006/math">
                    <m:r>
                      <m:rPr>
                        <m:sty m:val="p"/>
                      </m:rPr>
                      <a:rPr lang="el-GR">
                        <a:solidFill>
                          <a:schemeClr val="accent1"/>
                        </a:solidFill>
                        <a:latin typeface="Cambria Math" panose="02040503050406030204" pitchFamily="18" charset="0"/>
                        <a:ea typeface="Cambria Math" panose="02040503050406030204" pitchFamily="18" charset="0"/>
                      </a:rPr>
                      <m:t>Ξ</m:t>
                    </m:r>
                  </m:oMath>
                </a14:m>
                <a:r>
                  <a:rPr lang="de-DE" dirty="0">
                    <a:ea typeface="Cambria Math" panose="02040503050406030204" pitchFamily="18" charset="0"/>
                  </a:rPr>
                  <a:t> für Menge von Nutzenfaktoren</a:t>
                </a:r>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𝑒𝑢</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e>
                      </m:d>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latin typeface="Cambria Math" panose="02040503050406030204" pitchFamily="18" charset="0"/>
                            </a:rPr>
                            <m:t>𝒖</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𝑼</m:t>
                              </m:r>
                            </m:e>
                          </m:d>
                        </m:sub>
                        <m:sup/>
                        <m:e>
                          <m:nary>
                            <m:naryPr>
                              <m:chr m:val="∑"/>
                              <m:ctrlPr>
                                <a:rPr lang="de-DE" i="1">
                                  <a:solidFill>
                                    <a:srgbClr val="FFC000"/>
                                  </a:solidFill>
                                  <a:latin typeface="Cambria Math" panose="02040503050406030204" pitchFamily="18" charset="0"/>
                                  <a:ea typeface="Cambria Math" panose="02040503050406030204" pitchFamily="18" charset="0"/>
                                </a:rPr>
                              </m:ctrlPr>
                            </m:naryPr>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r>
                                <m:rPr>
                                  <m:brk m:alnAt="23"/>
                                </m:rP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0</m:t>
                              </m:r>
                            </m:sub>
                            <m:sup>
                              <m:r>
                                <a:rPr lang="de-DE" i="1">
                                  <a:solidFill>
                                    <a:srgbClr val="FFC000"/>
                                  </a:solidFill>
                                  <a:latin typeface="Cambria Math" panose="02040503050406030204" pitchFamily="18" charset="0"/>
                                  <a:ea typeface="Cambria Math" panose="02040503050406030204" pitchFamily="18" charset="0"/>
                                </a:rPr>
                                <m:t>𝑘</m:t>
                              </m:r>
                            </m:sup>
                            <m:e>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𝛾</m:t>
                                  </m:r>
                                </m:e>
                                <m:sup>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𝑘</m:t>
                                      </m:r>
                                    </m:e>
                                    <m:sup>
                                      <m:r>
                                        <a:rPr lang="de-DE" i="1">
                                          <a:solidFill>
                                            <a:srgbClr val="FFC000"/>
                                          </a:solidFill>
                                          <a:latin typeface="Cambria Math" panose="02040503050406030204" pitchFamily="18" charset="0"/>
                                          <a:ea typeface="Cambria Math" panose="02040503050406030204" pitchFamily="18" charset="0"/>
                                        </a:rPr>
                                        <m:t>′</m:t>
                                      </m:r>
                                    </m:sup>
                                  </m:sSup>
                                </m:sup>
                              </m:sSup>
                              <m:r>
                                <a:rPr lang="de-DE" i="1">
                                  <a:solidFill>
                                    <a:srgbClr val="FFC000"/>
                                  </a:solidFill>
                                  <a:latin typeface="Cambria Math" panose="02040503050406030204" pitchFamily="18" charset="0"/>
                                  <a:ea typeface="Cambria Math" panose="02040503050406030204" pitchFamily="18" charset="0"/>
                                </a:rPr>
                                <m:t>∙</m:t>
                              </m:r>
                              <m:nary>
                                <m:naryPr>
                                  <m:chr m:val="∑"/>
                                  <m:ctrlPr>
                                    <a:rPr lang="de-DE" i="1">
                                      <a:solidFill>
                                        <a:schemeClr val="accent1"/>
                                      </a:solidFill>
                                      <a:latin typeface="Cambria Math" panose="02040503050406030204" pitchFamily="18" charset="0"/>
                                      <a:ea typeface="Cambria Math" panose="02040503050406030204" pitchFamily="18" charset="0"/>
                                    </a:rPr>
                                  </m:ctrlPr>
                                </m:naryPr>
                                <m:sub>
                                  <m:r>
                                    <m:rPr>
                                      <m:brk m:alnAt="23"/>
                                    </m:rP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b="1" i="1" smtClean="0">
                                              <a:solidFill>
                                                <a:srgbClr val="7030A0"/>
                                              </a:solidFill>
                                              <a:latin typeface="Cambria Math" panose="02040503050406030204" pitchFamily="18" charset="0"/>
                                            </a:rPr>
                                          </m:ctrlPr>
                                        </m:sSubPr>
                                        <m:e>
                                          <m:r>
                                            <a:rPr lang="de-DE" b="1" i="1">
                                              <a:solidFill>
                                                <a:srgbClr val="7030A0"/>
                                              </a:solidFill>
                                              <a:latin typeface="Cambria Math" panose="02040503050406030204" pitchFamily="18" charset="0"/>
                                            </a:rPr>
                                            <m:t>𝒖</m:t>
                                          </m:r>
                                        </m:e>
                                        <m:sub>
                                          <m:r>
                                            <a:rPr lang="de-DE" b="0" i="1" smtClean="0">
                                              <a:solidFill>
                                                <a:srgbClr val="7030A0"/>
                                              </a:solidFill>
                                              <a:latin typeface="Cambria Math" panose="02040503050406030204" pitchFamily="18" charset="0"/>
                                            </a:rPr>
                                            <m:t>𝑢</m:t>
                                          </m:r>
                                        </m:sub>
                                      </m:sSub>
                                    </m:e>
                                    <m:e>
                                      <m:sSup>
                                        <m:sSupPr>
                                          <m:ctrlPr>
                                            <a:rPr lang="de-DE" i="1">
                                              <a:latin typeface="Cambria Math" panose="02040503050406030204" pitchFamily="18" charset="0"/>
                                            </a:rPr>
                                          </m:ctrlPr>
                                        </m:sSupPr>
                                        <m:e>
                                          <m:r>
                                            <a:rPr lang="de-DE" b="1" i="1">
                                              <a:latin typeface="Cambria Math" panose="02040503050406030204" pitchFamily="18" charset="0"/>
                                            </a:rPr>
                                            <m:t>𝒆</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r>
                                        <a:rPr lang="de-DE" i="1">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𝜙</m:t>
                                      </m:r>
                                    </m:e>
                                    <m:sub>
                                      <m:r>
                                        <a:rPr lang="de-DE" i="1">
                                          <a:solidFill>
                                            <a:schemeClr val="accent1"/>
                                          </a:solidFill>
                                          <a:latin typeface="Cambria Math" panose="02040503050406030204" pitchFamily="18" charset="0"/>
                                          <a:ea typeface="Cambria Math" panose="02040503050406030204" pitchFamily="18" charset="0"/>
                                        </a:rPr>
                                        <m:t>𝑢</m:t>
                                      </m:r>
                                    </m:sub>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𝑘</m:t>
                                              </m:r>
                                            </m:e>
                                            <m:sup>
                                              <m:r>
                                                <a:rPr lang="de-DE" i="1">
                                                  <a:solidFill>
                                                    <a:schemeClr val="accent1"/>
                                                  </a:solidFill>
                                                  <a:latin typeface="Cambria Math" panose="02040503050406030204" pitchFamily="18" charset="0"/>
                                                  <a:ea typeface="Cambria Math" panose="02040503050406030204" pitchFamily="18" charset="0"/>
                                                </a:rPr>
                                                <m:t>′</m:t>
                                              </m:r>
                                            </m:sup>
                                          </m:sSup>
                                        </m:e>
                                      </m:d>
                                    </m:sup>
                                  </m:sSubSup>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𝒖</m:t>
                                          </m:r>
                                        </m:e>
                                        <m:sub>
                                          <m:r>
                                            <a:rPr lang="de-DE" i="1">
                                              <a:solidFill>
                                                <a:schemeClr val="accent1"/>
                                              </a:solidFill>
                                              <a:latin typeface="Cambria Math" panose="02040503050406030204" pitchFamily="18" charset="0"/>
                                              <a:ea typeface="Cambria Math" panose="02040503050406030204" pitchFamily="18" charset="0"/>
                                            </a:rPr>
                                            <m:t>𝑢</m:t>
                                          </m:r>
                                        </m:sub>
                                      </m:sSub>
                                    </m:e>
                                  </m:d>
                                </m:e>
                              </m:nary>
                            </m:e>
                          </m:nary>
                        </m:e>
                      </m:nary>
                    </m:oMath>
                  </m:oMathPara>
                </a14:m>
                <a:endParaRPr lang="de-DE" dirty="0"/>
              </a:p>
              <a:p>
                <a:pPr marL="533400" lvl="2" indent="0">
                  <a:buNone/>
                </a:pPr>
                <a:endParaRPr lang="de-DE" dirty="0"/>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2"/>
                <a:stretch>
                  <a:fillRect l="-1435" t="-22687" b="-32836"/>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88</a:t>
            </a:fld>
            <a:r>
              <a:rPr lang="de-DE"/>
              <a:t> </a:t>
            </a:r>
            <a:endParaRPr lang="de-DE" sz="1400"/>
          </a:p>
        </p:txBody>
      </p:sp>
      <p:sp>
        <p:nvSpPr>
          <p:cNvPr id="7" name="Rectangle 6">
            <a:extLst>
              <a:ext uri="{FF2B5EF4-FFF2-40B4-BE49-F238E27FC236}">
                <a16:creationId xmlns:a16="http://schemas.microsoft.com/office/drawing/2014/main" id="{6812DDE9-BC9A-9540-83F1-9F2ACAFD9211}"/>
              </a:ext>
            </a:extLst>
          </p:cNvPr>
          <p:cNvSpPr/>
          <p:nvPr/>
        </p:nvSpPr>
        <p:spPr>
          <a:xfrm>
            <a:off x="6038340" y="2058528"/>
            <a:ext cx="3494246"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15">
            <a:extLst>
              <a:ext uri="{FF2B5EF4-FFF2-40B4-BE49-F238E27FC236}">
                <a16:creationId xmlns:a16="http://schemas.microsoft.com/office/drawing/2014/main" id="{77F81BC0-A723-A344-B61E-B96BB5AAC285}"/>
              </a:ext>
            </a:extLst>
          </p:cNvPr>
          <p:cNvSpPr/>
          <p:nvPr/>
        </p:nvSpPr>
        <p:spPr>
          <a:xfrm>
            <a:off x="4112558" y="2551942"/>
            <a:ext cx="1966980" cy="423982"/>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71320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41">
            <a:extLst>
              <a:ext uri="{FF2B5EF4-FFF2-40B4-BE49-F238E27FC236}">
                <a16:creationId xmlns:a16="http://schemas.microsoft.com/office/drawing/2014/main" id="{B145C616-92E5-9641-8A92-800578E25591}"/>
              </a:ext>
            </a:extLst>
          </p:cNvPr>
          <p:cNvSpPr/>
          <p:nvPr/>
        </p:nvSpPr>
        <p:spPr>
          <a:xfrm>
            <a:off x="581275" y="3369704"/>
            <a:ext cx="6994247" cy="588435"/>
          </a:xfrm>
          <a:prstGeom prst="rect">
            <a:avLst/>
          </a:prstGeom>
          <a:pattFill prst="wdUpDiag">
            <a:fgClr>
              <a:srgbClr val="F8E5B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tangle 60">
            <a:extLst>
              <a:ext uri="{FF2B5EF4-FFF2-40B4-BE49-F238E27FC236}">
                <a16:creationId xmlns:a16="http://schemas.microsoft.com/office/drawing/2014/main" id="{EDA9987F-A1C9-B048-8FF7-5F9695D242E1}"/>
              </a:ext>
            </a:extLst>
          </p:cNvPr>
          <p:cNvSpPr/>
          <p:nvPr/>
        </p:nvSpPr>
        <p:spPr>
          <a:xfrm>
            <a:off x="584585" y="3959219"/>
            <a:ext cx="6994247" cy="189463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2C0FC603-3982-294D-A957-AAFD8B13A4B5}"/>
              </a:ext>
            </a:extLst>
          </p:cNvPr>
          <p:cNvSpPr>
            <a:spLocks noGrp="1"/>
          </p:cNvSpPr>
          <p:nvPr>
            <p:ph type="title"/>
          </p:nvPr>
        </p:nvSpPr>
        <p:spPr/>
        <p:txBody>
          <a:bodyPr/>
          <a:lstStyle/>
          <a:p>
            <a:r>
              <a:rPr lang="de-DE"/>
              <a:t>EU-Anfrage über die Zeit: Beispiel</a:t>
            </a:r>
            <a:endParaRPr lang="de-DE">
              <a:solidFill>
                <a:srgbClr val="7030A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E0A546-3990-BF4C-BC2F-0A7667EEFE4B}"/>
                  </a:ext>
                </a:extLst>
              </p:cNvPr>
              <p:cNvSpPr>
                <a:spLocks noGrp="1"/>
              </p:cNvSpPr>
              <p:nvPr>
                <p:ph idx="1"/>
              </p:nvPr>
            </p:nvSpPr>
            <p:spPr/>
            <p:txBody>
              <a:bodyPr/>
              <a:lstStyle/>
              <a:p>
                <a:r>
                  <a:rPr lang="de-DE" dirty="0"/>
                  <a:t>EU-Anfrage: </a:t>
                </a:r>
                <a14:m>
                  <m:oMath xmlns:m="http://schemas.openxmlformats.org/officeDocument/2006/math">
                    <m:r>
                      <a:rPr lang="de-DE" b="0" i="1" smtClean="0">
                        <a:latin typeface="Cambria Math" panose="02040503050406030204" pitchFamily="18" charset="0"/>
                      </a:rPr>
                      <m:t>𝑒𝑢</m:t>
                    </m:r>
                    <m:d>
                      <m:dPr>
                        <m:ctrlPr>
                          <a:rPr lang="de-DE" b="0" i="1" smtClean="0">
                            <a:latin typeface="Cambria Math" panose="02040503050406030204" pitchFamily="18" charset="0"/>
                          </a:rPr>
                        </m:ctrlPr>
                      </m:dPr>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𝑣</m:t>
                            </m:r>
                          </m:e>
                          <m:sub>
                            <m:r>
                              <a:rPr lang="de-DE" b="0" i="1" smtClean="0">
                                <a:latin typeface="Cambria Math" panose="02040503050406030204" pitchFamily="18" charset="0"/>
                              </a:rPr>
                              <m:t>𝑇𝑟𝑒𝑎𝑡</m:t>
                            </m:r>
                          </m:sub>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bSup>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𝑑</m:t>
                            </m:r>
                          </m:e>
                          <m:sub>
                            <m:r>
                              <a:rPr lang="de-DE" b="0" i="1" smtClean="0">
                                <a:latin typeface="Cambria Math" panose="02040503050406030204" pitchFamily="18" charset="0"/>
                              </a:rPr>
                              <m:t>𝑅𝑒𝑠𝑡𝑟𝑖𝑐𝑡</m:t>
                            </m:r>
                          </m:sub>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bSup>
                        <m:r>
                          <a:rPr lang="de-DE" i="1">
                            <a:latin typeface="Cambria Math" panose="02040503050406030204" pitchFamily="18" charset="0"/>
                          </a:rPr>
                          <m:t>,</m:t>
                        </m:r>
                        <m:sSubSup>
                          <m:sSubSupPr>
                            <m:ctrlPr>
                              <a:rPr lang="de-DE" b="1" i="1" smtClean="0">
                                <a:latin typeface="Cambria Math" panose="02040503050406030204" pitchFamily="18" charset="0"/>
                              </a:rPr>
                            </m:ctrlPr>
                          </m:sSubSupPr>
                          <m:e>
                            <m:r>
                              <a:rPr lang="de-DE" b="0" i="1">
                                <a:latin typeface="Cambria Math" panose="02040503050406030204" pitchFamily="18" charset="0"/>
                              </a:rPr>
                              <m:t>𝑑</m:t>
                            </m:r>
                          </m:e>
                          <m:sub>
                            <m:r>
                              <a:rPr lang="de-DE" b="0" i="1" smtClean="0">
                                <a:latin typeface="Cambria Math" panose="02040503050406030204" pitchFamily="18" charset="0"/>
                              </a:rPr>
                              <m:t>𝑅𝑒𝑠𝑡𝑟𝑖𝑐𝑡</m:t>
                            </m:r>
                          </m:sub>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oMath>
                </a14:m>
                <a:r>
                  <a:rPr lang="de-DE" dirty="0"/>
                  <a:t> mit </a:t>
                </a:r>
                <a14:m>
                  <m:oMath xmlns:m="http://schemas.openxmlformats.org/officeDocument/2006/math">
                    <m:sSubSup>
                      <m:sSubSupPr>
                        <m:ctrlPr>
                          <a:rPr lang="de-DE" i="1">
                            <a:latin typeface="Cambria Math" panose="02040503050406030204" pitchFamily="18" charset="0"/>
                          </a:rPr>
                        </m:ctrlPr>
                      </m:sSubSupPr>
                      <m:e>
                        <m:r>
                          <a:rPr lang="de-DE" b="0" i="1" smtClean="0">
                            <a:latin typeface="Cambria Math" panose="02040503050406030204" pitchFamily="18" charset="0"/>
                          </a:rPr>
                          <m:t>𝑟</m:t>
                        </m:r>
                      </m:e>
                      <m:sub>
                        <m:r>
                          <a:rPr lang="de-DE" b="0" i="1" smtClean="0">
                            <a:latin typeface="Cambria Math" panose="02040503050406030204" pitchFamily="18" charset="0"/>
                          </a:rPr>
                          <m:t>𝑅</m:t>
                        </m:r>
                      </m:sub>
                      <m:sup>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1</m:t>
                                </m:r>
                              </m:sub>
                            </m:sSub>
                            <m:r>
                              <a:rPr lang="de-DE" i="1">
                                <a:latin typeface="Cambria Math" panose="02040503050406030204" pitchFamily="18" charset="0"/>
                              </a:rPr>
                              <m:t> :</m:t>
                            </m:r>
                            <m:sSub>
                              <m:sSubPr>
                                <m:ctrlPr>
                                  <a:rPr lang="de-DE" b="0" i="1" smtClean="0">
                                    <a:latin typeface="Cambria Math" panose="02040503050406030204" pitchFamily="18" charset="0"/>
                                  </a:rPr>
                                </m:ctrlPr>
                              </m:sSubPr>
                              <m:e>
                                <m:r>
                                  <a:rPr lang="de-DE" i="1">
                                    <a:latin typeface="Cambria Math" panose="02040503050406030204" pitchFamily="18" charset="0"/>
                                  </a:rPr>
                                  <m:t>𝑡</m:t>
                                </m:r>
                              </m:e>
                              <m:sub>
                                <m:r>
                                  <a:rPr lang="de-DE" b="0" i="1" smtClean="0">
                                    <a:latin typeface="Cambria Math" panose="02040503050406030204" pitchFamily="18" charset="0"/>
                                  </a:rPr>
                                  <m:t>2</m:t>
                                </m:r>
                              </m:sub>
                            </m:sSub>
                          </m:e>
                        </m:d>
                      </m:sup>
                    </m:sSubSup>
                  </m:oMath>
                </a14:m>
                <a:r>
                  <a:rPr lang="de-DE" dirty="0"/>
                  <a:t> Werte </a:t>
                </a:r>
                <a14:m>
                  <m:oMath xmlns:m="http://schemas.openxmlformats.org/officeDocument/2006/math">
                    <m:r>
                      <a:rPr lang="de-DE" b="0" i="1" smtClean="0">
                        <a:latin typeface="Cambria Math" panose="02040503050406030204" pitchFamily="18" charset="0"/>
                      </a:rPr>
                      <m:t>𝑟</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r>
                  <a:rPr lang="de-DE" dirty="0"/>
                  <a:t> </a:t>
                </a:r>
                <a:br>
                  <a:rPr lang="de-DE" dirty="0"/>
                </a:br>
                <a:r>
                  <a:rPr lang="de-DE" dirty="0"/>
                  <a:t>für Variable </a:t>
                </a:r>
                <a14:m>
                  <m:oMath xmlns:m="http://schemas.openxmlformats.org/officeDocument/2006/math">
                    <m:r>
                      <a:rPr lang="de-DE" b="0" i="1" smtClean="0">
                        <a:latin typeface="Cambria Math" panose="02040503050406030204" pitchFamily="18" charset="0"/>
                      </a:rPr>
                      <m:t>𝑅</m:t>
                    </m:r>
                  </m:oMath>
                </a14:m>
                <a:r>
                  <a:rPr lang="de-DE" dirty="0"/>
                  <a:t> über Intervall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2</m:t>
                        </m:r>
                      </m:sub>
                    </m:sSub>
                  </m:oMath>
                </a14:m>
                <a:endParaRPr lang="de-DE" i="1" dirty="0">
                  <a:latin typeface="Cambria Math" panose="02040503050406030204" pitchFamily="18" charset="0"/>
                </a:endParaRPr>
              </a:p>
              <a:p>
                <a:pPr lvl="1"/>
                <a:r>
                  <a:rPr lang="de-DE" b="0" dirty="0">
                    <a:latin typeface="+mn-lt"/>
                  </a:rPr>
                  <a:t>Wahrscheinlichkeitsanfrage</a:t>
                </a:r>
              </a:p>
              <a:p>
                <a:pPr lvl="2"/>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solidFill>
                                  <a:srgbClr val="7030A0"/>
                                </a:solidFill>
                                <a:latin typeface="Cambria Math" panose="02040503050406030204" pitchFamily="18" charset="0"/>
                              </a:rPr>
                            </m:ctrlPr>
                          </m:sSupPr>
                          <m:e>
                            <m:r>
                              <a:rPr lang="de-DE" b="0" i="1" smtClean="0">
                                <a:solidFill>
                                  <a:srgbClr val="7030A0"/>
                                </a:solidFill>
                                <a:latin typeface="Cambria Math" panose="02040503050406030204" pitchFamily="18" charset="0"/>
                              </a:rPr>
                              <m:t>𝐸𝑝𝑖𝑑</m:t>
                            </m:r>
                          </m:e>
                          <m:sup>
                            <m:d>
                              <m:dPr>
                                <m:ctrlPr>
                                  <a:rPr lang="de-DE" b="0" i="1" smtClean="0">
                                    <a:solidFill>
                                      <a:srgbClr val="7030A0"/>
                                    </a:solidFill>
                                    <a:latin typeface="Cambria Math" panose="02040503050406030204" pitchFamily="18" charset="0"/>
                                  </a:rPr>
                                </m:ctrlPr>
                              </m:dPr>
                              <m:e>
                                <m:r>
                                  <a:rPr lang="de-DE" b="0" i="1" smtClean="0">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 :</m:t>
                                </m:r>
                                <m:r>
                                  <a:rPr lang="de-DE" b="0" i="1" smtClean="0">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m:t>
                                </m:r>
                                <m:r>
                                  <a:rPr lang="de-DE" b="0" i="1" smtClean="0">
                                    <a:solidFill>
                                      <a:srgbClr val="7030A0"/>
                                    </a:solidFill>
                                    <a:latin typeface="Cambria Math" panose="02040503050406030204" pitchFamily="18" charset="0"/>
                                  </a:rPr>
                                  <m:t>𝑘</m:t>
                                </m:r>
                              </m:e>
                            </m:d>
                          </m:sup>
                        </m:sSup>
                      </m:e>
                      <m:e>
                        <m:sSubSup>
                          <m:sSubSupPr>
                            <m:ctrlPr>
                              <a:rPr lang="de-DE" i="1">
                                <a:latin typeface="Cambria Math" panose="02040503050406030204" pitchFamily="18" charset="0"/>
                              </a:rPr>
                            </m:ctrlPr>
                          </m:sSubSupPr>
                          <m:e>
                            <m:r>
                              <a:rPr lang="de-DE" i="1">
                                <a:latin typeface="Cambria Math" panose="02040503050406030204" pitchFamily="18" charset="0"/>
                              </a:rPr>
                              <m:t>𝑣</m:t>
                            </m:r>
                          </m:e>
                          <m:sub>
                            <m:r>
                              <a:rPr lang="de-DE" i="1">
                                <a:latin typeface="Cambria Math" panose="02040503050406030204" pitchFamily="18" charset="0"/>
                              </a:rPr>
                              <m:t>𝑇𝑟𝑒𝑎𝑡</m:t>
                            </m:r>
                          </m:sub>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𝑑</m:t>
                            </m:r>
                          </m:e>
                          <m:sub>
                            <m:r>
                              <a:rPr lang="de-DE" i="1">
                                <a:latin typeface="Cambria Math" panose="02040503050406030204" pitchFamily="18" charset="0"/>
                              </a:rPr>
                              <m:t>𝑅𝑒𝑠𝑡𝑟𝑖𝑐𝑡</m:t>
                            </m:r>
                          </m:sub>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bSup>
                        <m:r>
                          <a:rPr lang="de-DE" i="1">
                            <a:latin typeface="Cambria Math" panose="02040503050406030204" pitchFamily="18" charset="0"/>
                          </a:rPr>
                          <m:t>,</m:t>
                        </m:r>
                        <m:sSubSup>
                          <m:sSubSupPr>
                            <m:ctrlPr>
                              <a:rPr lang="de-DE" b="1" i="1">
                                <a:latin typeface="Cambria Math" panose="02040503050406030204" pitchFamily="18" charset="0"/>
                              </a:rPr>
                            </m:ctrlPr>
                          </m:sSubSupPr>
                          <m:e>
                            <m:r>
                              <a:rPr lang="de-DE" i="1">
                                <a:latin typeface="Cambria Math" panose="02040503050406030204" pitchFamily="18" charset="0"/>
                              </a:rPr>
                              <m:t>𝑑</m:t>
                            </m:r>
                          </m:e>
                          <m:sub>
                            <m:r>
                              <a:rPr lang="de-DE" i="1">
                                <a:latin typeface="Cambria Math" panose="02040503050406030204" pitchFamily="18" charset="0"/>
                              </a:rPr>
                              <m:t>𝑅𝑒𝑠𝑡𝑟𝑖𝑐𝑡</m:t>
                            </m:r>
                          </m:sub>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oMath>
                </a14:m>
                <a:r>
                  <a:rPr lang="de-DE" dirty="0"/>
                  <a:t> wird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sSup>
                                  <m:sSupPr>
                                    <m:ctrlPr>
                                      <a:rPr lang="de-DE" b="0"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𝑡</m:t>
                                    </m:r>
                                  </m:e>
                                  <m:sup>
                                    <m:r>
                                      <a:rPr lang="de-DE" b="0" i="1" smtClean="0">
                                        <a:solidFill>
                                          <a:srgbClr val="7030A0"/>
                                        </a:solidFill>
                                        <a:latin typeface="Cambria Math" panose="02040503050406030204" pitchFamily="18" charset="0"/>
                                      </a:rPr>
                                      <m:t>′</m:t>
                                    </m:r>
                                  </m:sup>
                                </m:sSup>
                              </m:e>
                            </m:d>
                          </m:sup>
                        </m:sSup>
                      </m:e>
                      <m:e>
                        <m:sSubSup>
                          <m:sSubSupPr>
                            <m:ctrlPr>
                              <a:rPr lang="de-DE" i="1">
                                <a:latin typeface="Cambria Math" panose="02040503050406030204" pitchFamily="18" charset="0"/>
                              </a:rPr>
                            </m:ctrlPr>
                          </m:sSubSupPr>
                          <m:e>
                            <m:r>
                              <a:rPr lang="de-DE" i="1">
                                <a:latin typeface="Cambria Math" panose="02040503050406030204" pitchFamily="18" charset="0"/>
                              </a:rPr>
                              <m:t>𝑣</m:t>
                            </m:r>
                          </m:e>
                          <m:sub>
                            <m:r>
                              <a:rPr lang="de-DE" i="1">
                                <a:latin typeface="Cambria Math" panose="02040503050406030204" pitchFamily="18" charset="0"/>
                              </a:rPr>
                              <m:t>𝑇𝑟𝑒𝑎𝑡</m:t>
                            </m:r>
                          </m:sub>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e>
                            </m:d>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𝑑</m:t>
                            </m:r>
                          </m:e>
                          <m:sub>
                            <m:r>
                              <a:rPr lang="de-DE" i="1">
                                <a:latin typeface="Cambria Math" panose="02040503050406030204" pitchFamily="18" charset="0"/>
                              </a:rPr>
                              <m:t>𝑅𝑒𝑠𝑡𝑟𝑖𝑐𝑡</m:t>
                            </m:r>
                          </m:sub>
                          <m:sup>
                            <m:d>
                              <m:dPr>
                                <m:ctrlPr>
                                  <a:rPr lang="de-DE" i="1">
                                    <a:latin typeface="Cambria Math" panose="02040503050406030204" pitchFamily="18" charset="0"/>
                                  </a:rPr>
                                </m:ctrlPr>
                              </m:dPr>
                              <m:e>
                                <m:r>
                                  <a:rPr lang="de-DE" i="1">
                                    <a:latin typeface="Cambria Math" panose="02040503050406030204" pitchFamily="18" charset="0"/>
                                  </a:rPr>
                                  <m:t>0</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bSup>
                        <m:r>
                          <a:rPr lang="de-DE" i="1">
                            <a:latin typeface="Cambria Math" panose="02040503050406030204" pitchFamily="18" charset="0"/>
                          </a:rPr>
                          <m:t>,</m:t>
                        </m:r>
                        <m:sSubSup>
                          <m:sSubSupPr>
                            <m:ctrlPr>
                              <a:rPr lang="de-DE" b="1" i="1">
                                <a:latin typeface="Cambria Math" panose="02040503050406030204" pitchFamily="18" charset="0"/>
                              </a:rPr>
                            </m:ctrlPr>
                          </m:sSubSupPr>
                          <m:e>
                            <m:r>
                              <a:rPr lang="de-DE" i="1">
                                <a:latin typeface="Cambria Math" panose="02040503050406030204" pitchFamily="18" charset="0"/>
                              </a:rPr>
                              <m:t>𝑑</m:t>
                            </m:r>
                          </m:e>
                          <m:sub>
                            <m:r>
                              <a:rPr lang="de-DE" i="1">
                                <a:latin typeface="Cambria Math" panose="02040503050406030204" pitchFamily="18" charset="0"/>
                              </a:rPr>
                              <m:t>𝑅𝑒𝑠𝑡𝑟𝑖𝑐𝑡</m:t>
                            </m:r>
                          </m:sub>
                          <m:sup>
                            <m:d>
                              <m:dPr>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b="1"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m:t>
                        </m:r>
                      </m:sup>
                    </m:sSup>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oMath>
                </a14:m>
                <a:endParaRPr lang="de-DE" dirty="0"/>
              </a:p>
            </p:txBody>
          </p:sp>
        </mc:Choice>
        <mc:Fallback xmlns="">
          <p:sp>
            <p:nvSpPr>
              <p:cNvPr id="3" name="Content Placeholder 2">
                <a:extLst>
                  <a:ext uri="{FF2B5EF4-FFF2-40B4-BE49-F238E27FC236}">
                    <a16:creationId xmlns:a16="http://schemas.microsoft.com/office/drawing/2014/main" id="{C3E0A546-3990-BF4C-BC2F-0A7667EEFE4B}"/>
                  </a:ext>
                </a:extLst>
              </p:cNvPr>
              <p:cNvSpPr>
                <a:spLocks noGrp="1" noRot="1" noChangeAspect="1" noMove="1" noResize="1" noEditPoints="1" noAdjustHandles="1" noChangeArrowheads="1" noChangeShapeType="1" noTextEdit="1"/>
              </p:cNvSpPr>
              <p:nvPr>
                <p:ph idx="1"/>
              </p:nvPr>
            </p:nvSpPr>
            <p:spPr>
              <a:blipFill>
                <a:blip r:embed="rId3"/>
                <a:stretch>
                  <a:fillRect l="-1435" t="-59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DEB74AF-2EF1-F045-A8FA-BAFD3ACF425C}"/>
              </a:ext>
            </a:extLst>
          </p:cNvPr>
          <p:cNvSpPr>
            <a:spLocks noGrp="1"/>
          </p:cNvSpPr>
          <p:nvPr>
            <p:ph type="dt" sz="half" idx="2"/>
          </p:nvPr>
        </p:nvSpPr>
        <p:spPr/>
        <p:txBody>
          <a:bodyPr/>
          <a:lstStyle/>
          <a:p>
            <a:r>
              <a:rPr lang="de-DE"/>
              <a:t>Entscheidungstheorie</a:t>
            </a:r>
          </a:p>
        </p:txBody>
      </p:sp>
      <p:sp>
        <p:nvSpPr>
          <p:cNvPr id="5" name="Footer Placeholder 4">
            <a:extLst>
              <a:ext uri="{FF2B5EF4-FFF2-40B4-BE49-F238E27FC236}">
                <a16:creationId xmlns:a16="http://schemas.microsoft.com/office/drawing/2014/main" id="{84DD3A6B-1365-0144-9515-7ADFC501E48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8C4F8200-7A7F-BC40-9979-6FB5392989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89</a:t>
            </a:fld>
            <a:r>
              <a:rPr lang="de-DE"/>
              <a:t> </a:t>
            </a:r>
            <a:endParaRPr lang="de-DE" sz="14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6BE17F-145A-0243-A158-E7527CAB56AE}"/>
                  </a:ext>
                </a:extLst>
              </p:cNvPr>
              <p:cNvSpPr txBox="1"/>
              <p:nvPr/>
            </p:nvSpPr>
            <p:spPr>
              <a:xfrm>
                <a:off x="2123085" y="5003228"/>
                <a:ext cx="1116000" cy="415661"/>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b="0" i="1" smtClean="0">
                                  <a:solidFill>
                                    <a:srgbClr val="7030A0"/>
                                  </a:solidFill>
                                  <a:latin typeface="Cambria Math" panose="02040503050406030204" pitchFamily="18" charset="0"/>
                                </a:rPr>
                                <m:t>+1</m:t>
                              </m:r>
                            </m:e>
                          </m:d>
                        </m:sup>
                      </m:sSup>
                    </m:oMath>
                  </m:oMathPara>
                </a14:m>
                <a:endParaRPr lang="en-GB">
                  <a:solidFill>
                    <a:srgbClr val="7030A0"/>
                  </a:solidFill>
                </a:endParaRPr>
              </a:p>
            </p:txBody>
          </p:sp>
        </mc:Choice>
        <mc:Fallback xmlns="">
          <p:sp>
            <p:nvSpPr>
              <p:cNvPr id="15" name="TextBox 14">
                <a:extLst>
                  <a:ext uri="{FF2B5EF4-FFF2-40B4-BE49-F238E27FC236}">
                    <a16:creationId xmlns:a16="http://schemas.microsoft.com/office/drawing/2014/main" id="{396BE17F-145A-0243-A158-E7527CAB56AE}"/>
                  </a:ext>
                </a:extLst>
              </p:cNvPr>
              <p:cNvSpPr txBox="1">
                <a:spLocks noRot="1" noChangeAspect="1" noMove="1" noResize="1" noEditPoints="1" noAdjustHandles="1" noChangeArrowheads="1" noChangeShapeType="1" noTextEdit="1"/>
              </p:cNvSpPr>
              <p:nvPr/>
            </p:nvSpPr>
            <p:spPr>
              <a:xfrm>
                <a:off x="2123085" y="5003228"/>
                <a:ext cx="1116000" cy="415661"/>
              </a:xfrm>
              <a:prstGeom prst="ellipse">
                <a:avLst/>
              </a:prstGeom>
              <a:blipFill>
                <a:blip r:embed="rId4"/>
                <a:stretch>
                  <a:fillRect l="-3333"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F0F737-0896-8046-B6A9-93894F717F65}"/>
                  </a:ext>
                </a:extLst>
              </p:cNvPr>
              <p:cNvSpPr txBox="1"/>
              <p:nvPr/>
            </p:nvSpPr>
            <p:spPr>
              <a:xfrm>
                <a:off x="1947666" y="3964251"/>
                <a:ext cx="1466838" cy="587185"/>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𝑈𝑡𝑖</m:t>
                      </m:r>
                      <m:sSup>
                        <m:sSupPr>
                          <m:ctrlPr>
                            <a:rPr lang="de-DE" i="1">
                              <a:latin typeface="Cambria Math" panose="02040503050406030204" pitchFamily="18" charset="0"/>
                            </a:rPr>
                          </m:ctrlPr>
                        </m:sSupPr>
                        <m:e>
                          <m:r>
                            <a:rPr lang="de-DE" i="1">
                              <a:latin typeface="Cambria Math" panose="02040503050406030204" pitchFamily="18" charset="0"/>
                            </a:rPr>
                            <m:t>𝑙</m:t>
                          </m:r>
                        </m:e>
                        <m:sup>
                          <m:d>
                            <m:dPr>
                              <m:ctrlPr>
                                <a:rPr lang="de-DE" i="1">
                                  <a:latin typeface="Cambria Math" panose="02040503050406030204" pitchFamily="18" charset="0"/>
                                </a:rPr>
                              </m:ctrlPr>
                            </m:dPr>
                            <m:e>
                              <m:r>
                                <a:rPr lang="de-DE" i="1">
                                  <a:latin typeface="Cambria Math" panose="02040503050406030204" pitchFamily="18" charset="0"/>
                                </a:rPr>
                                <m:t>𝑡</m:t>
                              </m:r>
                              <m:r>
                                <a:rPr lang="de-DE" b="0" i="1" smtClean="0">
                                  <a:latin typeface="Cambria Math" panose="02040503050406030204" pitchFamily="18" charset="0"/>
                                </a:rPr>
                                <m:t>+1</m:t>
                              </m:r>
                            </m:e>
                          </m:d>
                        </m:sup>
                      </m:sSup>
                    </m:oMath>
                  </m:oMathPara>
                </a14:m>
                <a:endParaRPr lang="en-GB"/>
              </a:p>
            </p:txBody>
          </p:sp>
        </mc:Choice>
        <mc:Fallback xmlns="">
          <p:sp>
            <p:nvSpPr>
              <p:cNvPr id="19" name="TextBox 18">
                <a:extLst>
                  <a:ext uri="{FF2B5EF4-FFF2-40B4-BE49-F238E27FC236}">
                    <a16:creationId xmlns:a16="http://schemas.microsoft.com/office/drawing/2014/main" id="{3BF0F737-0896-8046-B6A9-93894F717F65}"/>
                  </a:ext>
                </a:extLst>
              </p:cNvPr>
              <p:cNvSpPr txBox="1">
                <a:spLocks noRot="1" noChangeAspect="1" noMove="1" noResize="1" noEditPoints="1" noAdjustHandles="1" noChangeArrowheads="1" noChangeShapeType="1" noTextEdit="1"/>
              </p:cNvSpPr>
              <p:nvPr/>
            </p:nvSpPr>
            <p:spPr>
              <a:xfrm>
                <a:off x="1947666" y="3964251"/>
                <a:ext cx="1466838" cy="587185"/>
              </a:xfrm>
              <a:prstGeom prst="diamond">
                <a:avLst/>
              </a:prstGeom>
              <a:blipFill>
                <a:blip r:embed="rId5"/>
                <a:stretch>
                  <a:fillRect/>
                </a:stretch>
              </a:blipFill>
              <a:ln>
                <a:solidFill>
                  <a:schemeClr val="tx1"/>
                </a:solidFill>
              </a:ln>
            </p:spPr>
            <p:txBody>
              <a:bodyPr/>
              <a:lstStyle/>
              <a:p>
                <a:r>
                  <a:rPr lang="de-DE">
                    <a:noFill/>
                  </a:rPr>
                  <a:t> </a:t>
                </a:r>
              </a:p>
            </p:txBody>
          </p:sp>
        </mc:Fallback>
      </mc:AlternateContent>
      <p:cxnSp>
        <p:nvCxnSpPr>
          <p:cNvPr id="20" name="Straight Connector 19">
            <a:extLst>
              <a:ext uri="{FF2B5EF4-FFF2-40B4-BE49-F238E27FC236}">
                <a16:creationId xmlns:a16="http://schemas.microsoft.com/office/drawing/2014/main" id="{DB471814-43D1-3D42-85CA-BDA38008805F}"/>
              </a:ext>
            </a:extLst>
          </p:cNvPr>
          <p:cNvCxnSpPr>
            <a:cxnSpLocks/>
            <a:stCxn id="19" idx="2"/>
            <a:endCxn id="24" idx="0"/>
          </p:cNvCxnSpPr>
          <p:nvPr/>
        </p:nvCxnSpPr>
        <p:spPr>
          <a:xfrm>
            <a:off x="2681085" y="4551436"/>
            <a:ext cx="0" cy="155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F4DB50-2381-EC47-9796-342C0B4FCD85}"/>
              </a:ext>
            </a:extLst>
          </p:cNvPr>
          <p:cNvCxnSpPr>
            <a:cxnSpLocks/>
            <a:stCxn id="15" idx="0"/>
            <a:endCxn id="24" idx="2"/>
          </p:cNvCxnSpPr>
          <p:nvPr/>
        </p:nvCxnSpPr>
        <p:spPr>
          <a:xfrm flipV="1">
            <a:off x="2681085" y="4850876"/>
            <a:ext cx="0" cy="152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D2B46F-E209-C54F-A56E-E2BC9D0C4A79}"/>
              </a:ext>
            </a:extLst>
          </p:cNvPr>
          <p:cNvSpPr/>
          <p:nvPr/>
        </p:nvSpPr>
        <p:spPr>
          <a:xfrm>
            <a:off x="2609085"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13CF9E1-EDD1-3144-9250-526A89EDA337}"/>
                  </a:ext>
                </a:extLst>
              </p:cNvPr>
              <p:cNvSpPr txBox="1"/>
              <p:nvPr/>
            </p:nvSpPr>
            <p:spPr>
              <a:xfrm>
                <a:off x="2751976" y="4449036"/>
                <a:ext cx="497765"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bSup>
                    </m:oMath>
                  </m:oMathPara>
                </a14:m>
                <a:endParaRPr lang="en-GB" sz="1400"/>
              </a:p>
            </p:txBody>
          </p:sp>
        </mc:Choice>
        <mc:Fallback xmlns="">
          <p:sp>
            <p:nvSpPr>
              <p:cNvPr id="26" name="TextBox 25">
                <a:extLst>
                  <a:ext uri="{FF2B5EF4-FFF2-40B4-BE49-F238E27FC236}">
                    <a16:creationId xmlns:a16="http://schemas.microsoft.com/office/drawing/2014/main" id="{E13CF9E1-EDD1-3144-9250-526A89EDA337}"/>
                  </a:ext>
                </a:extLst>
              </p:cNvPr>
              <p:cNvSpPr txBox="1">
                <a:spLocks noRot="1" noChangeAspect="1" noMove="1" noResize="1" noEditPoints="1" noAdjustHandles="1" noChangeArrowheads="1" noChangeShapeType="1" noTextEdit="1"/>
              </p:cNvSpPr>
              <p:nvPr/>
            </p:nvSpPr>
            <p:spPr>
              <a:xfrm>
                <a:off x="2751976" y="4449036"/>
                <a:ext cx="497765" cy="267894"/>
              </a:xfrm>
              <a:prstGeom prst="rect">
                <a:avLst/>
              </a:prstGeom>
              <a:blipFill>
                <a:blip r:embed="rId6"/>
                <a:stretch>
                  <a:fillRect l="-12500" b="-272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B6594F0-B13F-1A44-9B88-92ABB29CBA95}"/>
                  </a:ext>
                </a:extLst>
              </p:cNvPr>
              <p:cNvSpPr txBox="1"/>
              <p:nvPr/>
            </p:nvSpPr>
            <p:spPr>
              <a:xfrm>
                <a:off x="592027" y="4999666"/>
                <a:ext cx="1116000" cy="422785"/>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b="0" i="1" smtClean="0">
                              <a:solidFill>
                                <a:srgbClr val="7030A0"/>
                              </a:solidFill>
                              <a:latin typeface="Cambria Math" panose="02040503050406030204" pitchFamily="18" charset="0"/>
                            </a:rPr>
                          </m:ctrlPr>
                        </m:sSupPr>
                        <m:e>
                          <m:r>
                            <a:rPr lang="de-DE" b="0" i="1" smtClean="0">
                              <a:solidFill>
                                <a:srgbClr val="7030A0"/>
                              </a:solidFill>
                              <a:latin typeface="Cambria Math" panose="02040503050406030204" pitchFamily="18" charset="0"/>
                            </a:rPr>
                            <m:t>𝐸𝑝𝑖𝑑</m:t>
                          </m:r>
                        </m:e>
                        <m:sup>
                          <m:d>
                            <m:dPr>
                              <m:ctrlPr>
                                <a:rPr lang="de-DE" b="0" i="1" smtClean="0">
                                  <a:solidFill>
                                    <a:srgbClr val="7030A0"/>
                                  </a:solidFill>
                                  <a:latin typeface="Cambria Math" panose="02040503050406030204" pitchFamily="18" charset="0"/>
                                </a:rPr>
                              </m:ctrlPr>
                            </m:dPr>
                            <m:e>
                              <m:r>
                                <a:rPr lang="de-DE" b="0" i="1" smtClean="0">
                                  <a:solidFill>
                                    <a:srgbClr val="7030A0"/>
                                  </a:solidFill>
                                  <a:latin typeface="Cambria Math" panose="02040503050406030204" pitchFamily="18" charset="0"/>
                                </a:rPr>
                                <m:t>𝑡</m:t>
                              </m:r>
                            </m:e>
                          </m:d>
                        </m:sup>
                      </m:sSup>
                    </m:oMath>
                  </m:oMathPara>
                </a14:m>
                <a:endParaRPr lang="en-GB">
                  <a:solidFill>
                    <a:srgbClr val="7030A0"/>
                  </a:solidFill>
                </a:endParaRPr>
              </a:p>
            </p:txBody>
          </p:sp>
        </mc:Choice>
        <mc:Fallback xmlns="">
          <p:sp>
            <p:nvSpPr>
              <p:cNvPr id="27" name="TextBox 26">
                <a:extLst>
                  <a:ext uri="{FF2B5EF4-FFF2-40B4-BE49-F238E27FC236}">
                    <a16:creationId xmlns:a16="http://schemas.microsoft.com/office/drawing/2014/main" id="{9B6594F0-B13F-1A44-9B88-92ABB29CBA95}"/>
                  </a:ext>
                </a:extLst>
              </p:cNvPr>
              <p:cNvSpPr txBox="1">
                <a:spLocks noRot="1" noChangeAspect="1" noMove="1" noResize="1" noEditPoints="1" noAdjustHandles="1" noChangeArrowheads="1" noChangeShapeType="1" noTextEdit="1"/>
              </p:cNvSpPr>
              <p:nvPr/>
            </p:nvSpPr>
            <p:spPr>
              <a:xfrm>
                <a:off x="592027" y="4999666"/>
                <a:ext cx="1116000" cy="422785"/>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67A5B4E-90EF-C34C-9121-E281EE28F343}"/>
                  </a:ext>
                </a:extLst>
              </p:cNvPr>
              <p:cNvSpPr txBox="1"/>
              <p:nvPr/>
            </p:nvSpPr>
            <p:spPr>
              <a:xfrm>
                <a:off x="577965" y="3959219"/>
                <a:ext cx="1144125" cy="597249"/>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𝑙</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oMath>
                  </m:oMathPara>
                </a14:m>
                <a:endParaRPr lang="en-GB"/>
              </a:p>
            </p:txBody>
          </p:sp>
        </mc:Choice>
        <mc:Fallback xmlns="">
          <p:sp>
            <p:nvSpPr>
              <p:cNvPr id="28" name="TextBox 27">
                <a:extLst>
                  <a:ext uri="{FF2B5EF4-FFF2-40B4-BE49-F238E27FC236}">
                    <a16:creationId xmlns:a16="http://schemas.microsoft.com/office/drawing/2014/main" id="{067A5B4E-90EF-C34C-9121-E281EE28F343}"/>
                  </a:ext>
                </a:extLst>
              </p:cNvPr>
              <p:cNvSpPr txBox="1">
                <a:spLocks noRot="1" noChangeAspect="1" noMove="1" noResize="1" noEditPoints="1" noAdjustHandles="1" noChangeArrowheads="1" noChangeShapeType="1" noTextEdit="1"/>
              </p:cNvSpPr>
              <p:nvPr/>
            </p:nvSpPr>
            <p:spPr>
              <a:xfrm>
                <a:off x="577965" y="3959219"/>
                <a:ext cx="1144125" cy="597249"/>
              </a:xfrm>
              <a:prstGeom prst="diamond">
                <a:avLst/>
              </a:prstGeom>
              <a:blipFill>
                <a:blip r:embed="rId8"/>
                <a:stretch>
                  <a:fillRect/>
                </a:stretch>
              </a:blipFill>
              <a:ln>
                <a:solidFill>
                  <a:schemeClr val="tx1"/>
                </a:solidFill>
              </a:ln>
            </p:spPr>
            <p:txBody>
              <a:bodyPr/>
              <a:lstStyle/>
              <a:p>
                <a:r>
                  <a:rPr lang="de-DE">
                    <a:noFill/>
                  </a:rPr>
                  <a:t> </a:t>
                </a:r>
              </a:p>
            </p:txBody>
          </p:sp>
        </mc:Fallback>
      </mc:AlternateContent>
      <p:cxnSp>
        <p:nvCxnSpPr>
          <p:cNvPr id="29" name="Straight Connector 28">
            <a:extLst>
              <a:ext uri="{FF2B5EF4-FFF2-40B4-BE49-F238E27FC236}">
                <a16:creationId xmlns:a16="http://schemas.microsoft.com/office/drawing/2014/main" id="{1BD789EA-AABE-A542-BA31-30A9B06F5632}"/>
              </a:ext>
            </a:extLst>
          </p:cNvPr>
          <p:cNvCxnSpPr>
            <a:cxnSpLocks/>
            <a:stCxn id="28" idx="2"/>
            <a:endCxn id="33" idx="0"/>
          </p:cNvCxnSpPr>
          <p:nvPr/>
        </p:nvCxnSpPr>
        <p:spPr>
          <a:xfrm flipH="1">
            <a:off x="1150027" y="4556468"/>
            <a:ext cx="1" cy="15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19673A-E826-1848-82F2-48A201D06BCE}"/>
              </a:ext>
            </a:extLst>
          </p:cNvPr>
          <p:cNvCxnSpPr>
            <a:cxnSpLocks/>
            <a:stCxn id="27" idx="0"/>
            <a:endCxn id="33" idx="2"/>
          </p:cNvCxnSpPr>
          <p:nvPr/>
        </p:nvCxnSpPr>
        <p:spPr>
          <a:xfrm flipV="1">
            <a:off x="1150027" y="4850876"/>
            <a:ext cx="0" cy="14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122E572-7D04-8247-8358-1240F4F02CE3}"/>
              </a:ext>
            </a:extLst>
          </p:cNvPr>
          <p:cNvSpPr/>
          <p:nvPr/>
        </p:nvSpPr>
        <p:spPr>
          <a:xfrm>
            <a:off x="1078027"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8FF5634-3542-5F4B-9F26-A04AB2B23FFE}"/>
                  </a:ext>
                </a:extLst>
              </p:cNvPr>
              <p:cNvSpPr txBox="1"/>
              <p:nvPr/>
            </p:nvSpPr>
            <p:spPr>
              <a:xfrm>
                <a:off x="1222027" y="4449036"/>
                <a:ext cx="327846"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bSup>
                    </m:oMath>
                  </m:oMathPara>
                </a14:m>
                <a:endParaRPr lang="en-GB" sz="1400"/>
              </a:p>
            </p:txBody>
          </p:sp>
        </mc:Choice>
        <mc:Fallback xmlns="">
          <p:sp>
            <p:nvSpPr>
              <p:cNvPr id="35" name="TextBox 34">
                <a:extLst>
                  <a:ext uri="{FF2B5EF4-FFF2-40B4-BE49-F238E27FC236}">
                    <a16:creationId xmlns:a16="http://schemas.microsoft.com/office/drawing/2014/main" id="{E8FF5634-3542-5F4B-9F26-A04AB2B23FFE}"/>
                  </a:ext>
                </a:extLst>
              </p:cNvPr>
              <p:cNvSpPr txBox="1">
                <a:spLocks noRot="1" noChangeAspect="1" noMove="1" noResize="1" noEditPoints="1" noAdjustHandles="1" noChangeArrowheads="1" noChangeShapeType="1" noTextEdit="1"/>
              </p:cNvSpPr>
              <p:nvPr/>
            </p:nvSpPr>
            <p:spPr>
              <a:xfrm>
                <a:off x="1222027" y="4449036"/>
                <a:ext cx="327846" cy="267894"/>
              </a:xfrm>
              <a:prstGeom prst="rect">
                <a:avLst/>
              </a:prstGeom>
              <a:blipFill>
                <a:blip r:embed="rId9"/>
                <a:stretch>
                  <a:fillRect l="-19231" b="-272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13A80F1-84ED-964E-9100-227F9AA4EA62}"/>
                  </a:ext>
                </a:extLst>
              </p:cNvPr>
              <p:cNvSpPr txBox="1"/>
              <p:nvPr/>
            </p:nvSpPr>
            <p:spPr>
              <a:xfrm>
                <a:off x="3815500" y="5003228"/>
                <a:ext cx="1116000" cy="415661"/>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+2</m:t>
                              </m:r>
                            </m:e>
                          </m:d>
                        </m:sup>
                      </m:sSup>
                    </m:oMath>
                  </m:oMathPara>
                </a14:m>
                <a:endParaRPr lang="en-GB">
                  <a:solidFill>
                    <a:srgbClr val="7030A0"/>
                  </a:solidFill>
                </a:endParaRPr>
              </a:p>
            </p:txBody>
          </p:sp>
        </mc:Choice>
        <mc:Fallback xmlns="">
          <p:sp>
            <p:nvSpPr>
              <p:cNvPr id="36" name="TextBox 35">
                <a:extLst>
                  <a:ext uri="{FF2B5EF4-FFF2-40B4-BE49-F238E27FC236}">
                    <a16:creationId xmlns:a16="http://schemas.microsoft.com/office/drawing/2014/main" id="{413A80F1-84ED-964E-9100-227F9AA4EA62}"/>
                  </a:ext>
                </a:extLst>
              </p:cNvPr>
              <p:cNvSpPr txBox="1">
                <a:spLocks noRot="1" noChangeAspect="1" noMove="1" noResize="1" noEditPoints="1" noAdjustHandles="1" noChangeArrowheads="1" noChangeShapeType="1" noTextEdit="1"/>
              </p:cNvSpPr>
              <p:nvPr/>
            </p:nvSpPr>
            <p:spPr>
              <a:xfrm>
                <a:off x="3815500" y="5003228"/>
                <a:ext cx="1116000" cy="415661"/>
              </a:xfrm>
              <a:prstGeom prst="ellipse">
                <a:avLst/>
              </a:prstGeom>
              <a:blipFill>
                <a:blip r:embed="rId10"/>
                <a:stretch>
                  <a:fillRect l="-3371"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E0DF7F-7003-CE44-88F8-5A5F2E05D9B0}"/>
                  </a:ext>
                </a:extLst>
              </p:cNvPr>
              <p:cNvSpPr txBox="1"/>
              <p:nvPr/>
            </p:nvSpPr>
            <p:spPr>
              <a:xfrm>
                <a:off x="3640081" y="3964251"/>
                <a:ext cx="1466838" cy="587185"/>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𝑈𝑡𝑖</m:t>
                      </m:r>
                      <m:sSup>
                        <m:sSupPr>
                          <m:ctrlPr>
                            <a:rPr lang="de-DE" i="1">
                              <a:latin typeface="Cambria Math" panose="02040503050406030204" pitchFamily="18" charset="0"/>
                            </a:rPr>
                          </m:ctrlPr>
                        </m:sSupPr>
                        <m:e>
                          <m:r>
                            <a:rPr lang="de-DE" i="1">
                              <a:latin typeface="Cambria Math" panose="02040503050406030204" pitchFamily="18" charset="0"/>
                            </a:rPr>
                            <m:t>𝑙</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+2</m:t>
                              </m:r>
                            </m:e>
                          </m:d>
                        </m:sup>
                      </m:sSup>
                    </m:oMath>
                  </m:oMathPara>
                </a14:m>
                <a:endParaRPr lang="en-GB"/>
              </a:p>
            </p:txBody>
          </p:sp>
        </mc:Choice>
        <mc:Fallback xmlns="">
          <p:sp>
            <p:nvSpPr>
              <p:cNvPr id="37" name="TextBox 36">
                <a:extLst>
                  <a:ext uri="{FF2B5EF4-FFF2-40B4-BE49-F238E27FC236}">
                    <a16:creationId xmlns:a16="http://schemas.microsoft.com/office/drawing/2014/main" id="{99E0DF7F-7003-CE44-88F8-5A5F2E05D9B0}"/>
                  </a:ext>
                </a:extLst>
              </p:cNvPr>
              <p:cNvSpPr txBox="1">
                <a:spLocks noRot="1" noChangeAspect="1" noMove="1" noResize="1" noEditPoints="1" noAdjustHandles="1" noChangeArrowheads="1" noChangeShapeType="1" noTextEdit="1"/>
              </p:cNvSpPr>
              <p:nvPr/>
            </p:nvSpPr>
            <p:spPr>
              <a:xfrm>
                <a:off x="3640081" y="3964251"/>
                <a:ext cx="1466838" cy="587185"/>
              </a:xfrm>
              <a:prstGeom prst="diamond">
                <a:avLst/>
              </a:prstGeom>
              <a:blipFill>
                <a:blip r:embed="rId11"/>
                <a:stretch>
                  <a:fillRect/>
                </a:stretch>
              </a:blipFill>
              <a:ln>
                <a:solidFill>
                  <a:schemeClr val="tx1"/>
                </a:solidFill>
              </a:ln>
            </p:spPr>
            <p:txBody>
              <a:bodyPr/>
              <a:lstStyle/>
              <a:p>
                <a:r>
                  <a:rPr lang="de-DE">
                    <a:noFill/>
                  </a:rPr>
                  <a:t> </a:t>
                </a:r>
              </a:p>
            </p:txBody>
          </p:sp>
        </mc:Fallback>
      </mc:AlternateContent>
      <p:cxnSp>
        <p:nvCxnSpPr>
          <p:cNvPr id="38" name="Straight Connector 37">
            <a:extLst>
              <a:ext uri="{FF2B5EF4-FFF2-40B4-BE49-F238E27FC236}">
                <a16:creationId xmlns:a16="http://schemas.microsoft.com/office/drawing/2014/main" id="{34F0E1D3-6B03-4F49-92F1-E541EB24A098}"/>
              </a:ext>
            </a:extLst>
          </p:cNvPr>
          <p:cNvCxnSpPr>
            <a:cxnSpLocks/>
            <a:stCxn id="37" idx="2"/>
            <a:endCxn id="42" idx="0"/>
          </p:cNvCxnSpPr>
          <p:nvPr/>
        </p:nvCxnSpPr>
        <p:spPr>
          <a:xfrm>
            <a:off x="4373500" y="4551436"/>
            <a:ext cx="0" cy="155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1A55947-C4BF-5F43-B1FC-F3285C8A01E6}"/>
              </a:ext>
            </a:extLst>
          </p:cNvPr>
          <p:cNvCxnSpPr>
            <a:cxnSpLocks/>
            <a:stCxn id="36" idx="0"/>
            <a:endCxn id="42" idx="2"/>
          </p:cNvCxnSpPr>
          <p:nvPr/>
        </p:nvCxnSpPr>
        <p:spPr>
          <a:xfrm flipV="1">
            <a:off x="4373500" y="4850876"/>
            <a:ext cx="0" cy="152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ED02022-DBBF-834C-B2B0-D21E6C6F13D7}"/>
              </a:ext>
            </a:extLst>
          </p:cNvPr>
          <p:cNvSpPr/>
          <p:nvPr/>
        </p:nvSpPr>
        <p:spPr>
          <a:xfrm>
            <a:off x="4301500"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374B583-43F3-2748-BAED-FC9F563DE1DB}"/>
                  </a:ext>
                </a:extLst>
              </p:cNvPr>
              <p:cNvSpPr txBox="1"/>
              <p:nvPr/>
            </p:nvSpPr>
            <p:spPr>
              <a:xfrm>
                <a:off x="4444391" y="4449036"/>
                <a:ext cx="497765"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+2</m:t>
                              </m:r>
                            </m:e>
                          </m:d>
                        </m:sup>
                      </m:sSubSup>
                    </m:oMath>
                  </m:oMathPara>
                </a14:m>
                <a:endParaRPr lang="en-GB" sz="1400"/>
              </a:p>
            </p:txBody>
          </p:sp>
        </mc:Choice>
        <mc:Fallback xmlns="">
          <p:sp>
            <p:nvSpPr>
              <p:cNvPr id="44" name="TextBox 43">
                <a:extLst>
                  <a:ext uri="{FF2B5EF4-FFF2-40B4-BE49-F238E27FC236}">
                    <a16:creationId xmlns:a16="http://schemas.microsoft.com/office/drawing/2014/main" id="{0374B583-43F3-2748-BAED-FC9F563DE1DB}"/>
                  </a:ext>
                </a:extLst>
              </p:cNvPr>
              <p:cNvSpPr txBox="1">
                <a:spLocks noRot="1" noChangeAspect="1" noMove="1" noResize="1" noEditPoints="1" noAdjustHandles="1" noChangeArrowheads="1" noChangeShapeType="1" noTextEdit="1"/>
              </p:cNvSpPr>
              <p:nvPr/>
            </p:nvSpPr>
            <p:spPr>
              <a:xfrm>
                <a:off x="4444391" y="4449036"/>
                <a:ext cx="497765" cy="267894"/>
              </a:xfrm>
              <a:prstGeom prst="rect">
                <a:avLst/>
              </a:prstGeom>
              <a:blipFill>
                <a:blip r:embed="rId12"/>
                <a:stretch>
                  <a:fillRect l="-10000" b="-272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BB2A771-B395-F74B-8DBC-AC609488DD54}"/>
                  </a:ext>
                </a:extLst>
              </p:cNvPr>
              <p:cNvSpPr txBox="1"/>
              <p:nvPr/>
            </p:nvSpPr>
            <p:spPr>
              <a:xfrm>
                <a:off x="6287414" y="5003228"/>
                <a:ext cx="1116000" cy="415661"/>
              </a:xfrm>
              <a:prstGeom prst="ellipse">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i="1" smtClean="0">
                              <a:solidFill>
                                <a:srgbClr val="7030A0"/>
                              </a:solidFill>
                              <a:latin typeface="Cambria Math" panose="02040503050406030204" pitchFamily="18" charset="0"/>
                            </a:rPr>
                          </m:ctrlPr>
                        </m:sSupPr>
                        <m:e>
                          <m:r>
                            <a:rPr lang="de-DE" i="1">
                              <a:solidFill>
                                <a:srgbClr val="7030A0"/>
                              </a:solidFill>
                              <a:latin typeface="Cambria Math" panose="02040503050406030204" pitchFamily="18" charset="0"/>
                            </a:rPr>
                            <m:t>𝐸𝑝𝑖𝑑</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m:t>
                              </m:r>
                              <m:r>
                                <a:rPr lang="de-DE" b="0" i="1" smtClean="0">
                                  <a:solidFill>
                                    <a:srgbClr val="7030A0"/>
                                  </a:solidFill>
                                  <a:latin typeface="Cambria Math" panose="02040503050406030204" pitchFamily="18" charset="0"/>
                                </a:rPr>
                                <m:t>𝑘</m:t>
                              </m:r>
                            </m:e>
                          </m:d>
                        </m:sup>
                      </m:sSup>
                    </m:oMath>
                  </m:oMathPara>
                </a14:m>
                <a:endParaRPr lang="en-GB">
                  <a:solidFill>
                    <a:srgbClr val="7030A0"/>
                  </a:solidFill>
                </a:endParaRPr>
              </a:p>
            </p:txBody>
          </p:sp>
        </mc:Choice>
        <mc:Fallback xmlns="">
          <p:sp>
            <p:nvSpPr>
              <p:cNvPr id="45" name="TextBox 44">
                <a:extLst>
                  <a:ext uri="{FF2B5EF4-FFF2-40B4-BE49-F238E27FC236}">
                    <a16:creationId xmlns:a16="http://schemas.microsoft.com/office/drawing/2014/main" id="{9BB2A771-B395-F74B-8DBC-AC609488DD54}"/>
                  </a:ext>
                </a:extLst>
              </p:cNvPr>
              <p:cNvSpPr txBox="1">
                <a:spLocks noRot="1" noChangeAspect="1" noMove="1" noResize="1" noEditPoints="1" noAdjustHandles="1" noChangeArrowheads="1" noChangeShapeType="1" noTextEdit="1"/>
              </p:cNvSpPr>
              <p:nvPr/>
            </p:nvSpPr>
            <p:spPr>
              <a:xfrm>
                <a:off x="6287414" y="5003228"/>
                <a:ext cx="1116000" cy="415661"/>
              </a:xfrm>
              <a:prstGeom prst="ellipse">
                <a:avLst/>
              </a:prstGeom>
              <a:blipFill>
                <a:blip r:embed="rId13"/>
                <a:stretch>
                  <a:fillRect l="-3333" b="-285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0AB2E5D-8A58-974D-98AC-F8BAE4F79248}"/>
                  </a:ext>
                </a:extLst>
              </p:cNvPr>
              <p:cNvSpPr txBox="1"/>
              <p:nvPr/>
            </p:nvSpPr>
            <p:spPr>
              <a:xfrm>
                <a:off x="6111995" y="3964251"/>
                <a:ext cx="1466838" cy="587185"/>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𝑈𝑡𝑖</m:t>
                      </m:r>
                      <m:sSup>
                        <m:sSupPr>
                          <m:ctrlPr>
                            <a:rPr lang="de-DE" i="1">
                              <a:latin typeface="Cambria Math" panose="02040503050406030204" pitchFamily="18" charset="0"/>
                            </a:rPr>
                          </m:ctrlPr>
                        </m:sSupPr>
                        <m:e>
                          <m:r>
                            <a:rPr lang="de-DE" i="1">
                              <a:latin typeface="Cambria Math" panose="02040503050406030204" pitchFamily="18" charset="0"/>
                            </a:rPr>
                            <m:t>𝑙</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b="0" i="1" smtClean="0">
                                  <a:latin typeface="Cambria Math" panose="02040503050406030204" pitchFamily="18" charset="0"/>
                                </a:rPr>
                                <m:t>𝑘</m:t>
                              </m:r>
                            </m:e>
                          </m:d>
                        </m:sup>
                      </m:sSup>
                    </m:oMath>
                  </m:oMathPara>
                </a14:m>
                <a:endParaRPr lang="en-GB"/>
              </a:p>
            </p:txBody>
          </p:sp>
        </mc:Choice>
        <mc:Fallback xmlns="">
          <p:sp>
            <p:nvSpPr>
              <p:cNvPr id="46" name="TextBox 45">
                <a:extLst>
                  <a:ext uri="{FF2B5EF4-FFF2-40B4-BE49-F238E27FC236}">
                    <a16:creationId xmlns:a16="http://schemas.microsoft.com/office/drawing/2014/main" id="{30AB2E5D-8A58-974D-98AC-F8BAE4F79248}"/>
                  </a:ext>
                </a:extLst>
              </p:cNvPr>
              <p:cNvSpPr txBox="1">
                <a:spLocks noRot="1" noChangeAspect="1" noMove="1" noResize="1" noEditPoints="1" noAdjustHandles="1" noChangeArrowheads="1" noChangeShapeType="1" noTextEdit="1"/>
              </p:cNvSpPr>
              <p:nvPr/>
            </p:nvSpPr>
            <p:spPr>
              <a:xfrm>
                <a:off x="6111995" y="3964251"/>
                <a:ext cx="1466838" cy="587185"/>
              </a:xfrm>
              <a:prstGeom prst="diamond">
                <a:avLst/>
              </a:prstGeom>
              <a:blipFill>
                <a:blip r:embed="rId14"/>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2FB03AF7-8E5E-A842-8EF6-CBC6874FD99E}"/>
              </a:ext>
            </a:extLst>
          </p:cNvPr>
          <p:cNvCxnSpPr>
            <a:cxnSpLocks/>
            <a:stCxn id="46" idx="2"/>
            <a:endCxn id="51" idx="0"/>
          </p:cNvCxnSpPr>
          <p:nvPr/>
        </p:nvCxnSpPr>
        <p:spPr>
          <a:xfrm>
            <a:off x="6845414" y="4551436"/>
            <a:ext cx="0" cy="155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34E074C-A5E0-D845-870B-6186A60425A8}"/>
              </a:ext>
            </a:extLst>
          </p:cNvPr>
          <p:cNvCxnSpPr>
            <a:cxnSpLocks/>
            <a:stCxn id="45" idx="0"/>
            <a:endCxn id="51" idx="2"/>
          </p:cNvCxnSpPr>
          <p:nvPr/>
        </p:nvCxnSpPr>
        <p:spPr>
          <a:xfrm flipV="1">
            <a:off x="6845414" y="4850876"/>
            <a:ext cx="0" cy="152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CB30545-D8F4-3140-B744-7A7155E0810C}"/>
              </a:ext>
            </a:extLst>
          </p:cNvPr>
          <p:cNvSpPr/>
          <p:nvPr/>
        </p:nvSpPr>
        <p:spPr>
          <a:xfrm>
            <a:off x="6773414" y="4706876"/>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557CFAA-AD7B-1E45-B884-B377961D8E2D}"/>
                  </a:ext>
                </a:extLst>
              </p:cNvPr>
              <p:cNvSpPr txBox="1"/>
              <p:nvPr/>
            </p:nvSpPr>
            <p:spPr>
              <a:xfrm>
                <a:off x="6916306" y="4449036"/>
                <a:ext cx="504818"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m:t>
                              </m:r>
                              <m:r>
                                <a:rPr lang="de-DE" sz="1400" b="0" i="1" smtClean="0">
                                  <a:latin typeface="Cambria Math" panose="02040503050406030204" pitchFamily="18" charset="0"/>
                                </a:rPr>
                                <m:t>𝑘</m:t>
                              </m:r>
                            </m:e>
                          </m:d>
                        </m:sup>
                      </m:sSubSup>
                    </m:oMath>
                  </m:oMathPara>
                </a14:m>
                <a:endParaRPr lang="en-GB" sz="1400"/>
              </a:p>
            </p:txBody>
          </p:sp>
        </mc:Choice>
        <mc:Fallback xmlns="">
          <p:sp>
            <p:nvSpPr>
              <p:cNvPr id="53" name="TextBox 52">
                <a:extLst>
                  <a:ext uri="{FF2B5EF4-FFF2-40B4-BE49-F238E27FC236}">
                    <a16:creationId xmlns:a16="http://schemas.microsoft.com/office/drawing/2014/main" id="{2557CFAA-AD7B-1E45-B884-B377961D8E2D}"/>
                  </a:ext>
                </a:extLst>
              </p:cNvPr>
              <p:cNvSpPr txBox="1">
                <a:spLocks noRot="1" noChangeAspect="1" noMove="1" noResize="1" noEditPoints="1" noAdjustHandles="1" noChangeArrowheads="1" noChangeShapeType="1" noTextEdit="1"/>
              </p:cNvSpPr>
              <p:nvPr/>
            </p:nvSpPr>
            <p:spPr>
              <a:xfrm>
                <a:off x="6916306" y="4449036"/>
                <a:ext cx="504818" cy="267894"/>
              </a:xfrm>
              <a:prstGeom prst="rect">
                <a:avLst/>
              </a:prstGeom>
              <a:blipFill>
                <a:blip r:embed="rId15"/>
                <a:stretch>
                  <a:fillRect l="-12500" b="-27273"/>
                </a:stretch>
              </a:blipFill>
            </p:spPr>
            <p:txBody>
              <a:bodyPr/>
              <a:lstStyle/>
              <a:p>
                <a:r>
                  <a:rPr lang="de-DE">
                    <a:noFill/>
                  </a:rPr>
                  <a:t> </a:t>
                </a:r>
              </a:p>
            </p:txBody>
          </p:sp>
        </mc:Fallback>
      </mc:AlternateContent>
      <p:sp>
        <p:nvSpPr>
          <p:cNvPr id="54" name="Oval 53">
            <a:extLst>
              <a:ext uri="{FF2B5EF4-FFF2-40B4-BE49-F238E27FC236}">
                <a16:creationId xmlns:a16="http://schemas.microsoft.com/office/drawing/2014/main" id="{4CFB5C60-69A8-5C45-8181-F151C5F057E1}"/>
              </a:ext>
            </a:extLst>
          </p:cNvPr>
          <p:cNvSpPr/>
          <p:nvPr/>
        </p:nvSpPr>
        <p:spPr>
          <a:xfrm>
            <a:off x="577965" y="5464540"/>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60A3B746-A260-F449-9FE4-DF3B841C4279}"/>
              </a:ext>
            </a:extLst>
          </p:cNvPr>
          <p:cNvCxnSpPr>
            <a:cxnSpLocks/>
            <a:endCxn id="27" idx="4"/>
          </p:cNvCxnSpPr>
          <p:nvPr/>
        </p:nvCxnSpPr>
        <p:spPr>
          <a:xfrm flipH="1" flipV="1">
            <a:off x="1150027" y="5422451"/>
            <a:ext cx="524000" cy="319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66F27D8-6472-BF4D-9F3A-03FA945C7489}"/>
              </a:ext>
            </a:extLst>
          </p:cNvPr>
          <p:cNvCxnSpPr>
            <a:cxnSpLocks/>
            <a:endCxn id="15" idx="4"/>
          </p:cNvCxnSpPr>
          <p:nvPr/>
        </p:nvCxnSpPr>
        <p:spPr>
          <a:xfrm flipV="1">
            <a:off x="2619275" y="5418889"/>
            <a:ext cx="61810" cy="26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819CD2D-1447-414F-9F77-577C61ABF30B}"/>
              </a:ext>
            </a:extLst>
          </p:cNvPr>
          <p:cNvCxnSpPr>
            <a:cxnSpLocks/>
            <a:endCxn id="36" idx="4"/>
          </p:cNvCxnSpPr>
          <p:nvPr/>
        </p:nvCxnSpPr>
        <p:spPr>
          <a:xfrm flipV="1">
            <a:off x="4167688" y="5418889"/>
            <a:ext cx="205812" cy="265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0312405-FFD4-F340-B2A6-AD19627E8EBA}"/>
              </a:ext>
            </a:extLst>
          </p:cNvPr>
          <p:cNvCxnSpPr>
            <a:cxnSpLocks/>
            <a:endCxn id="45" idx="3"/>
          </p:cNvCxnSpPr>
          <p:nvPr/>
        </p:nvCxnSpPr>
        <p:spPr>
          <a:xfrm flipV="1">
            <a:off x="5978183" y="5358017"/>
            <a:ext cx="472665" cy="3263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88C3F06-EACD-DC4E-AB93-114689E46D19}"/>
              </a:ext>
            </a:extLst>
          </p:cNvPr>
          <p:cNvSpPr txBox="1"/>
          <p:nvPr/>
        </p:nvSpPr>
        <p:spPr>
          <a:xfrm>
            <a:off x="5437775" y="4006718"/>
            <a:ext cx="343364" cy="369332"/>
          </a:xfrm>
          <a:prstGeom prst="rect">
            <a:avLst/>
          </a:prstGeom>
          <a:noFill/>
        </p:spPr>
        <p:txBody>
          <a:bodyPr wrap="none" rtlCol="0">
            <a:spAutoFit/>
          </a:bodyPr>
          <a:lstStyle/>
          <a:p>
            <a:r>
              <a:rPr lang="en-GB"/>
              <a:t>…</a:t>
            </a:r>
          </a:p>
        </p:txBody>
      </p:sp>
      <p:grpSp>
        <p:nvGrpSpPr>
          <p:cNvPr id="241" name="Group 240">
            <a:extLst>
              <a:ext uri="{FF2B5EF4-FFF2-40B4-BE49-F238E27FC236}">
                <a16:creationId xmlns:a16="http://schemas.microsoft.com/office/drawing/2014/main" id="{5F9AB169-5A3C-DE4C-84E2-694424DF9032}"/>
              </a:ext>
            </a:extLst>
          </p:cNvPr>
          <p:cNvGrpSpPr/>
          <p:nvPr/>
        </p:nvGrpSpPr>
        <p:grpSpPr>
          <a:xfrm>
            <a:off x="7755260" y="3369705"/>
            <a:ext cx="4082456" cy="2536684"/>
            <a:chOff x="7038965" y="2729154"/>
            <a:chExt cx="4845322" cy="3203419"/>
          </a:xfrm>
        </p:grpSpPr>
        <p:sp>
          <p:nvSpPr>
            <p:cNvPr id="156" name="Rectangle 155">
              <a:extLst>
                <a:ext uri="{FF2B5EF4-FFF2-40B4-BE49-F238E27FC236}">
                  <a16:creationId xmlns:a16="http://schemas.microsoft.com/office/drawing/2014/main" id="{DEDFE3DF-84C4-3940-B8EF-7A33E3A0C668}"/>
                </a:ext>
              </a:extLst>
            </p:cNvPr>
            <p:cNvSpPr/>
            <p:nvPr/>
          </p:nvSpPr>
          <p:spPr>
            <a:xfrm>
              <a:off x="8766538" y="2730471"/>
              <a:ext cx="3117749" cy="3202102"/>
            </a:xfrm>
            <a:prstGeom prst="rect">
              <a:avLst/>
            </a:prstGeom>
            <a:pattFill prst="wdUpDiag">
              <a:fgClr>
                <a:schemeClr val="accent1">
                  <a:lumMod val="60000"/>
                  <a:lumOff val="4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57" name="Rectangle 156">
              <a:extLst>
                <a:ext uri="{FF2B5EF4-FFF2-40B4-BE49-F238E27FC236}">
                  <a16:creationId xmlns:a16="http://schemas.microsoft.com/office/drawing/2014/main" id="{F8825CDF-CC1F-2842-9AAA-591ED43DA270}"/>
                </a:ext>
              </a:extLst>
            </p:cNvPr>
            <p:cNvSpPr/>
            <p:nvPr/>
          </p:nvSpPr>
          <p:spPr>
            <a:xfrm>
              <a:off x="7038965" y="2729154"/>
              <a:ext cx="1727572" cy="3203419"/>
            </a:xfrm>
            <a:prstGeom prst="rect">
              <a:avLst/>
            </a:prstGeom>
            <a:pattFill prst="wdUpDiag">
              <a:fgClr>
                <a:schemeClr val="accent1">
                  <a:lumMod val="40000"/>
                  <a:lumOff val="6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59" name="Rectangle 158">
              <a:extLst>
                <a:ext uri="{FF2B5EF4-FFF2-40B4-BE49-F238E27FC236}">
                  <a16:creationId xmlns:a16="http://schemas.microsoft.com/office/drawing/2014/main" id="{53E0EDB8-AE52-C747-9C01-9AFB19118289}"/>
                </a:ext>
              </a:extLst>
            </p:cNvPr>
            <p:cNvSpPr/>
            <p:nvPr/>
          </p:nvSpPr>
          <p:spPr>
            <a:xfrm>
              <a:off x="8766538" y="3413937"/>
              <a:ext cx="3117749" cy="25186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60" name="Group 159">
              <a:extLst>
                <a:ext uri="{FF2B5EF4-FFF2-40B4-BE49-F238E27FC236}">
                  <a16:creationId xmlns:a16="http://schemas.microsoft.com/office/drawing/2014/main" id="{CC166836-1C23-684B-A5E2-DD9E2E135EA5}"/>
                </a:ext>
              </a:extLst>
            </p:cNvPr>
            <p:cNvGrpSpPr/>
            <p:nvPr/>
          </p:nvGrpSpPr>
          <p:grpSpPr>
            <a:xfrm>
              <a:off x="9083692" y="4222610"/>
              <a:ext cx="2760308" cy="1675960"/>
              <a:chOff x="5168586" y="4222611"/>
              <a:chExt cx="2760308" cy="1675959"/>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BE32481B-6381-D64B-8A98-BAECBFAB2D2A}"/>
                      </a:ext>
                    </a:extLst>
                  </p:cNvPr>
                  <p:cNvSpPr txBox="1"/>
                  <p:nvPr/>
                </p:nvSpPr>
                <p:spPr>
                  <a:xfrm>
                    <a:off x="5168586" y="4612123"/>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sz="1400" i="1" smtClean="0">
                                  <a:solidFill>
                                    <a:schemeClr val="tx1"/>
                                  </a:solidFill>
                                  <a:latin typeface="Cambria Math" panose="02040503050406030204" pitchFamily="18" charset="0"/>
                                </a:rPr>
                              </m:ctrlPr>
                            </m:sSupPr>
                            <m:e>
                              <m:r>
                                <a:rPr lang="de-DE" sz="1400" i="1">
                                  <a:latin typeface="Cambria Math" charset="0"/>
                                </a:rPr>
                                <m:t>𝑇𝑟𝑎𝑣𝑒</m:t>
                              </m:r>
                              <m:r>
                                <a:rPr lang="de-DE" sz="1400" i="1" smtClean="0">
                                  <a:solidFill>
                                    <a:schemeClr val="tx1"/>
                                  </a:solidFill>
                                  <a:latin typeface="Cambria Math" charset="0"/>
                                </a:rPr>
                                <m:t>𝑙</m:t>
                              </m:r>
                            </m:e>
                            <m:sup>
                              <m:d>
                                <m:dPr>
                                  <m:ctrlPr>
                                    <a:rPr lang="de-DE" sz="1400" b="0" i="1" smtClean="0">
                                      <a:solidFill>
                                        <a:schemeClr val="tx1"/>
                                      </a:solidFill>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61" name="TextBox 160">
                    <a:extLst>
                      <a:ext uri="{FF2B5EF4-FFF2-40B4-BE49-F238E27FC236}">
                        <a16:creationId xmlns:a16="http://schemas.microsoft.com/office/drawing/2014/main" id="{BE32481B-6381-D64B-8A98-BAECBFAB2D2A}"/>
                      </a:ext>
                    </a:extLst>
                  </p:cNvPr>
                  <p:cNvSpPr txBox="1">
                    <a:spLocks noRot="1" noChangeAspect="1" noMove="1" noResize="1" noEditPoints="1" noAdjustHandles="1" noChangeArrowheads="1" noChangeShapeType="1" noTextEdit="1"/>
                  </p:cNvSpPr>
                  <p:nvPr/>
                </p:nvSpPr>
                <p:spPr>
                  <a:xfrm>
                    <a:off x="5168586" y="4612123"/>
                    <a:ext cx="1152000" cy="408315"/>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162" name="Straight Connector 161">
                <a:extLst>
                  <a:ext uri="{FF2B5EF4-FFF2-40B4-BE49-F238E27FC236}">
                    <a16:creationId xmlns:a16="http://schemas.microsoft.com/office/drawing/2014/main" id="{2C0CA37C-45AD-224C-868A-85FBDD3C42F6}"/>
                  </a:ext>
                </a:extLst>
              </p:cNvPr>
              <p:cNvCxnSpPr>
                <a:cxnSpLocks/>
                <a:stCxn id="161" idx="5"/>
                <a:endCxn id="175" idx="1"/>
              </p:cNvCxnSpPr>
              <p:nvPr/>
            </p:nvCxnSpPr>
            <p:spPr>
              <a:xfrm>
                <a:off x="6151879" y="4960641"/>
                <a:ext cx="151720" cy="141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1EE3B71-B9AB-9E42-B895-1ADDD0A0CD29}"/>
                  </a:ext>
                </a:extLst>
              </p:cNvPr>
              <p:cNvCxnSpPr>
                <a:cxnSpLocks/>
                <a:stCxn id="175" idx="0"/>
                <a:endCxn id="170" idx="4"/>
              </p:cNvCxnSpPr>
              <p:nvPr/>
            </p:nvCxnSpPr>
            <p:spPr>
              <a:xfrm flipV="1">
                <a:off x="6375600" y="4630926"/>
                <a:ext cx="184542" cy="399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BF38A72B-1138-2E46-9A07-666A54BD2BAC}"/>
                  </a:ext>
                </a:extLst>
              </p:cNvPr>
              <p:cNvGrpSpPr/>
              <p:nvPr/>
            </p:nvGrpSpPr>
            <p:grpSpPr>
              <a:xfrm>
                <a:off x="6088390" y="5030479"/>
                <a:ext cx="359209" cy="407881"/>
                <a:chOff x="6783444" y="4056790"/>
                <a:chExt cx="359209" cy="407881"/>
              </a:xfrm>
            </p:grpSpPr>
            <p:sp>
              <p:nvSpPr>
                <p:cNvPr id="175" name="Rectangle 174">
                  <a:extLst>
                    <a:ext uri="{FF2B5EF4-FFF2-40B4-BE49-F238E27FC236}">
                      <a16:creationId xmlns:a16="http://schemas.microsoft.com/office/drawing/2014/main" id="{C2777BC0-1DAC-4047-87F0-4B2100172188}"/>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F2EDA6C3-94F4-5643-AD15-A391F7A0C085}"/>
                        </a:ext>
                      </a:extLst>
                    </p:cNvPr>
                    <p:cNvSpPr txBox="1"/>
                    <p:nvPr/>
                  </p:nvSpPr>
                  <p:spPr>
                    <a:xfrm>
                      <a:off x="6783444" y="4200213"/>
                      <a:ext cx="313388" cy="264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2</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76" name="TextBox 175">
                      <a:extLst>
                        <a:ext uri="{FF2B5EF4-FFF2-40B4-BE49-F238E27FC236}">
                          <a16:creationId xmlns:a16="http://schemas.microsoft.com/office/drawing/2014/main" id="{F2EDA6C3-94F4-5643-AD15-A391F7A0C085}"/>
                        </a:ext>
                      </a:extLst>
                    </p:cNvPr>
                    <p:cNvSpPr txBox="1">
                      <a:spLocks noRot="1" noChangeAspect="1" noMove="1" noResize="1" noEditPoints="1" noAdjustHandles="1" noChangeArrowheads="1" noChangeShapeType="1" noTextEdit="1"/>
                    </p:cNvSpPr>
                    <p:nvPr/>
                  </p:nvSpPr>
                  <p:spPr>
                    <a:xfrm>
                      <a:off x="6783444" y="4200213"/>
                      <a:ext cx="313388" cy="264458"/>
                    </a:xfrm>
                    <a:prstGeom prst="rect">
                      <a:avLst/>
                    </a:prstGeom>
                    <a:blipFill>
                      <a:blip r:embed="rId17"/>
                      <a:stretch>
                        <a:fillRect l="-13636" b="-23529"/>
                      </a:stretch>
                    </a:blipFill>
                  </p:spPr>
                  <p:txBody>
                    <a:bodyPr/>
                    <a:lstStyle/>
                    <a:p>
                      <a:r>
                        <a:rPr lang="de-DE">
                          <a:noFill/>
                        </a:rPr>
                        <a:t> </a:t>
                      </a:r>
                    </a:p>
                  </p:txBody>
                </p:sp>
              </mc:Fallback>
            </mc:AlternateContent>
          </p:grpSp>
          <p:cxnSp>
            <p:nvCxnSpPr>
              <p:cNvPr id="165" name="Straight Connector 164">
                <a:extLst>
                  <a:ext uri="{FF2B5EF4-FFF2-40B4-BE49-F238E27FC236}">
                    <a16:creationId xmlns:a16="http://schemas.microsoft.com/office/drawing/2014/main" id="{10F93C06-8BC7-6840-986C-A2C847D0EA79}"/>
                  </a:ext>
                </a:extLst>
              </p:cNvPr>
              <p:cNvCxnSpPr>
                <a:cxnSpLocks/>
                <a:stCxn id="170" idx="4"/>
                <a:endCxn id="173" idx="0"/>
              </p:cNvCxnSpPr>
              <p:nvPr/>
            </p:nvCxnSpPr>
            <p:spPr>
              <a:xfrm>
                <a:off x="6560142" y="4630926"/>
                <a:ext cx="185038" cy="399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95A7FC9-7B0B-9646-B0F5-4553B6C1D8A4}"/>
                  </a:ext>
                </a:extLst>
              </p:cNvPr>
              <p:cNvCxnSpPr>
                <a:cxnSpLocks/>
                <a:stCxn id="171" idx="0"/>
                <a:endCxn id="173" idx="2"/>
              </p:cNvCxnSpPr>
              <p:nvPr/>
            </p:nvCxnSpPr>
            <p:spPr>
              <a:xfrm flipV="1">
                <a:off x="6558944" y="5174805"/>
                <a:ext cx="186236" cy="315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24CC919-0C1E-ED49-86A7-E07F2CB3392D}"/>
                  </a:ext>
                </a:extLst>
              </p:cNvPr>
              <p:cNvCxnSpPr>
                <a:cxnSpLocks/>
                <a:stCxn id="173" idx="3"/>
                <a:endCxn id="169" idx="3"/>
              </p:cNvCxnSpPr>
              <p:nvPr/>
            </p:nvCxnSpPr>
            <p:spPr>
              <a:xfrm flipV="1">
                <a:off x="6817180" y="4960641"/>
                <a:ext cx="128421" cy="14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5B4248BF-9E03-E540-A927-2DDF9480EDD7}"/>
                  </a:ext>
                </a:extLst>
              </p:cNvPr>
              <p:cNvGrpSpPr/>
              <p:nvPr/>
            </p:nvGrpSpPr>
            <p:grpSpPr>
              <a:xfrm>
                <a:off x="6673180" y="5030805"/>
                <a:ext cx="364827" cy="406490"/>
                <a:chOff x="7368234" y="4057116"/>
                <a:chExt cx="364827" cy="406490"/>
              </a:xfrm>
            </p:grpSpPr>
            <p:sp>
              <p:nvSpPr>
                <p:cNvPr id="173" name="Rectangle 172">
                  <a:extLst>
                    <a:ext uri="{FF2B5EF4-FFF2-40B4-BE49-F238E27FC236}">
                      <a16:creationId xmlns:a16="http://schemas.microsoft.com/office/drawing/2014/main" id="{D92D1788-CB8C-C848-BFC4-7764BA0321F4}"/>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4F642C44-C14D-CF49-91F9-6B346951B2E9}"/>
                        </a:ext>
                      </a:extLst>
                    </p:cNvPr>
                    <p:cNvSpPr txBox="1"/>
                    <p:nvPr/>
                  </p:nvSpPr>
                  <p:spPr>
                    <a:xfrm>
                      <a:off x="7419674" y="4198095"/>
                      <a:ext cx="313387" cy="265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3</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74" name="TextBox 173">
                      <a:extLst>
                        <a:ext uri="{FF2B5EF4-FFF2-40B4-BE49-F238E27FC236}">
                          <a16:creationId xmlns:a16="http://schemas.microsoft.com/office/drawing/2014/main" id="{4F642C44-C14D-CF49-91F9-6B346951B2E9}"/>
                        </a:ext>
                      </a:extLst>
                    </p:cNvPr>
                    <p:cNvSpPr txBox="1">
                      <a:spLocks noRot="1" noChangeAspect="1" noMove="1" noResize="1" noEditPoints="1" noAdjustHandles="1" noChangeArrowheads="1" noChangeShapeType="1" noTextEdit="1"/>
                    </p:cNvSpPr>
                    <p:nvPr/>
                  </p:nvSpPr>
                  <p:spPr>
                    <a:xfrm>
                      <a:off x="7419674" y="4198095"/>
                      <a:ext cx="313387" cy="265511"/>
                    </a:xfrm>
                    <a:prstGeom prst="rect">
                      <a:avLst/>
                    </a:prstGeom>
                    <a:blipFill>
                      <a:blip r:embed="rId18"/>
                      <a:stretch>
                        <a:fillRect l="-19048" b="-1764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1EAAD453-F933-CA47-B9DC-E5B90B0179EE}"/>
                      </a:ext>
                    </a:extLst>
                  </p:cNvPr>
                  <p:cNvSpPr txBox="1"/>
                  <p:nvPr/>
                </p:nvSpPr>
                <p:spPr>
                  <a:xfrm>
                    <a:off x="6776894" y="4612123"/>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𝑇𝑟𝑒𝑎𝑡</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69" name="TextBox 168">
                    <a:extLst>
                      <a:ext uri="{FF2B5EF4-FFF2-40B4-BE49-F238E27FC236}">
                        <a16:creationId xmlns:a16="http://schemas.microsoft.com/office/drawing/2014/main" id="{1EAAD453-F933-CA47-B9DC-E5B90B0179EE}"/>
                      </a:ext>
                    </a:extLst>
                  </p:cNvPr>
                  <p:cNvSpPr txBox="1">
                    <a:spLocks noRot="1" noChangeAspect="1" noMove="1" noResize="1" noEditPoints="1" noAdjustHandles="1" noChangeArrowheads="1" noChangeShapeType="1" noTextEdit="1"/>
                  </p:cNvSpPr>
                  <p:nvPr/>
                </p:nvSpPr>
                <p:spPr>
                  <a:xfrm>
                    <a:off x="6776894" y="4612123"/>
                    <a:ext cx="1152000" cy="408315"/>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7DB5DEFE-86DC-1542-947B-58B4E0BB3D3C}"/>
                      </a:ext>
                    </a:extLst>
                  </p:cNvPr>
                  <p:cNvSpPr txBox="1"/>
                  <p:nvPr/>
                </p:nvSpPr>
                <p:spPr>
                  <a:xfrm>
                    <a:off x="5984141" y="4222611"/>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𝐸𝑝𝑖𝑑</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70" name="TextBox 169">
                    <a:extLst>
                      <a:ext uri="{FF2B5EF4-FFF2-40B4-BE49-F238E27FC236}">
                        <a16:creationId xmlns:a16="http://schemas.microsoft.com/office/drawing/2014/main" id="{7DB5DEFE-86DC-1542-947B-58B4E0BB3D3C}"/>
                      </a:ext>
                    </a:extLst>
                  </p:cNvPr>
                  <p:cNvSpPr txBox="1">
                    <a:spLocks noRot="1" noChangeAspect="1" noMove="1" noResize="1" noEditPoints="1" noAdjustHandles="1" noChangeArrowheads="1" noChangeShapeType="1" noTextEdit="1"/>
                  </p:cNvSpPr>
                  <p:nvPr/>
                </p:nvSpPr>
                <p:spPr>
                  <a:xfrm>
                    <a:off x="5984141" y="4222611"/>
                    <a:ext cx="1152000" cy="408315"/>
                  </a:xfrm>
                  <a:prstGeom prst="ellipse">
                    <a:avLst/>
                  </a:prstGeom>
                  <a:blipFill>
                    <a:blip r:embed="rId2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16A174E1-1D26-DF41-AF82-AA6DFC78620F}"/>
                      </a:ext>
                    </a:extLst>
                  </p:cNvPr>
                  <p:cNvSpPr txBox="1"/>
                  <p:nvPr/>
                </p:nvSpPr>
                <p:spPr>
                  <a:xfrm>
                    <a:off x="5982943" y="5490255"/>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𝑆𝑖𝑐𝑘</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solidFill>
                        <a:schemeClr val="accent1"/>
                      </a:solidFill>
                    </a:endParaRPr>
                  </a:p>
                </p:txBody>
              </p:sp>
            </mc:Choice>
            <mc:Fallback xmlns="">
              <p:sp>
                <p:nvSpPr>
                  <p:cNvPr id="171" name="TextBox 170">
                    <a:extLst>
                      <a:ext uri="{FF2B5EF4-FFF2-40B4-BE49-F238E27FC236}">
                        <a16:creationId xmlns:a16="http://schemas.microsoft.com/office/drawing/2014/main" id="{16A174E1-1D26-DF41-AF82-AA6DFC78620F}"/>
                      </a:ext>
                    </a:extLst>
                  </p:cNvPr>
                  <p:cNvSpPr txBox="1">
                    <a:spLocks noRot="1" noChangeAspect="1" noMove="1" noResize="1" noEditPoints="1" noAdjustHandles="1" noChangeArrowheads="1" noChangeShapeType="1" noTextEdit="1"/>
                  </p:cNvSpPr>
                  <p:nvPr/>
                </p:nvSpPr>
                <p:spPr>
                  <a:xfrm>
                    <a:off x="5982943" y="5490255"/>
                    <a:ext cx="1152000" cy="408315"/>
                  </a:xfrm>
                  <a:prstGeom prst="ellipse">
                    <a:avLst/>
                  </a:prstGeom>
                  <a:blipFill>
                    <a:blip r:embed="rId21"/>
                    <a:stretch>
                      <a:fillRect/>
                    </a:stretch>
                  </a:blipFill>
                  <a:ln>
                    <a:solidFill>
                      <a:schemeClr val="tx1"/>
                    </a:solidFill>
                  </a:ln>
                </p:spPr>
                <p:txBody>
                  <a:bodyPr/>
                  <a:lstStyle/>
                  <a:p>
                    <a:r>
                      <a:rPr lang="de-DE">
                        <a:noFill/>
                      </a:rPr>
                      <a:t> </a:t>
                    </a:r>
                  </a:p>
                </p:txBody>
              </p:sp>
            </mc:Fallback>
          </mc:AlternateContent>
          <p:cxnSp>
            <p:nvCxnSpPr>
              <p:cNvPr id="172" name="Straight Connector 171">
                <a:extLst>
                  <a:ext uri="{FF2B5EF4-FFF2-40B4-BE49-F238E27FC236}">
                    <a16:creationId xmlns:a16="http://schemas.microsoft.com/office/drawing/2014/main" id="{26432A2F-1A82-AE4F-8180-B46AE7DD61CF}"/>
                  </a:ext>
                </a:extLst>
              </p:cNvPr>
              <p:cNvCxnSpPr>
                <a:cxnSpLocks/>
                <a:stCxn id="175" idx="2"/>
                <a:endCxn id="171" idx="0"/>
              </p:cNvCxnSpPr>
              <p:nvPr/>
            </p:nvCxnSpPr>
            <p:spPr>
              <a:xfrm>
                <a:off x="6375600" y="5174479"/>
                <a:ext cx="183344" cy="315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7" name="Rectangle 176">
              <a:extLst>
                <a:ext uri="{FF2B5EF4-FFF2-40B4-BE49-F238E27FC236}">
                  <a16:creationId xmlns:a16="http://schemas.microsoft.com/office/drawing/2014/main" id="{0727AE7E-12F4-474C-8C6E-CD113ECA96EC}"/>
                </a:ext>
              </a:extLst>
            </p:cNvPr>
            <p:cNvSpPr/>
            <p:nvPr/>
          </p:nvSpPr>
          <p:spPr>
            <a:xfrm>
              <a:off x="7038965" y="3412900"/>
              <a:ext cx="1727572" cy="25196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B840907D-2E7C-4445-93F0-FB29081D95D4}"/>
                    </a:ext>
                  </a:extLst>
                </p:cNvPr>
                <p:cNvSpPr txBox="1"/>
                <p:nvPr/>
              </p:nvSpPr>
              <p:spPr>
                <a:xfrm>
                  <a:off x="9081321" y="3562268"/>
                  <a:ext cx="1152000" cy="29037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sz="1400" b="0" i="1" smtClean="0">
                                <a:latin typeface="Cambria Math" panose="02040503050406030204" pitchFamily="18" charset="0"/>
                              </a:rPr>
                            </m:ctrlPr>
                          </m:sSupPr>
                          <m:e>
                            <m:r>
                              <a:rPr lang="de-DE" sz="1400" i="1">
                                <a:latin typeface="Cambria Math" panose="02040503050406030204" pitchFamily="18" charset="0"/>
                              </a:rPr>
                              <m:t>𝑅𝑒𝑠𝑡𝑟𝑖𝑐</m:t>
                            </m:r>
                            <m:r>
                              <a:rPr lang="de-DE" sz="1400" b="0" i="1" smtClean="0">
                                <a:latin typeface="Cambria Math" panose="02040503050406030204" pitchFamily="18" charset="0"/>
                              </a:rPr>
                              <m:t>𝑡</m:t>
                            </m:r>
                          </m:e>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78" name="TextBox 177">
                  <a:extLst>
                    <a:ext uri="{FF2B5EF4-FFF2-40B4-BE49-F238E27FC236}">
                      <a16:creationId xmlns:a16="http://schemas.microsoft.com/office/drawing/2014/main" id="{B840907D-2E7C-4445-93F0-FB29081D95D4}"/>
                    </a:ext>
                  </a:extLst>
                </p:cNvPr>
                <p:cNvSpPr txBox="1">
                  <a:spLocks noRot="1" noChangeAspect="1" noMove="1" noResize="1" noEditPoints="1" noAdjustHandles="1" noChangeArrowheads="1" noChangeShapeType="1" noTextEdit="1"/>
                </p:cNvSpPr>
                <p:nvPr/>
              </p:nvSpPr>
              <p:spPr>
                <a:xfrm>
                  <a:off x="9081321" y="3562268"/>
                  <a:ext cx="1152000" cy="290370"/>
                </a:xfrm>
                <a:prstGeom prst="rect">
                  <a:avLst/>
                </a:prstGeom>
                <a:blipFill>
                  <a:blip r:embed="rId2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D2591EF7-17AD-8B4C-B24A-D168E5502B1C}"/>
                    </a:ext>
                  </a:extLst>
                </p:cNvPr>
                <p:cNvSpPr txBox="1"/>
                <p:nvPr/>
              </p:nvSpPr>
              <p:spPr>
                <a:xfrm>
                  <a:off x="10715104" y="3408637"/>
                  <a:ext cx="1152000" cy="576808"/>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m:t>
                        </m:r>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79" name="TextBox 178">
                  <a:extLst>
                    <a:ext uri="{FF2B5EF4-FFF2-40B4-BE49-F238E27FC236}">
                      <a16:creationId xmlns:a16="http://schemas.microsoft.com/office/drawing/2014/main" id="{D2591EF7-17AD-8B4C-B24A-D168E5502B1C}"/>
                    </a:ext>
                  </a:extLst>
                </p:cNvPr>
                <p:cNvSpPr txBox="1">
                  <a:spLocks noRot="1" noChangeAspect="1" noMove="1" noResize="1" noEditPoints="1" noAdjustHandles="1" noChangeArrowheads="1" noChangeShapeType="1" noTextEdit="1"/>
                </p:cNvSpPr>
                <p:nvPr/>
              </p:nvSpPr>
              <p:spPr>
                <a:xfrm>
                  <a:off x="10715104" y="3408637"/>
                  <a:ext cx="1152000" cy="576808"/>
                </a:xfrm>
                <a:prstGeom prst="diamond">
                  <a:avLst/>
                </a:prstGeom>
                <a:blipFill>
                  <a:blip r:embed="rId23"/>
                  <a:stretch>
                    <a:fillRect/>
                  </a:stretch>
                </a:blipFill>
                <a:ln>
                  <a:solidFill>
                    <a:schemeClr val="tx1"/>
                  </a:solidFill>
                </a:ln>
              </p:spPr>
              <p:txBody>
                <a:bodyPr/>
                <a:lstStyle/>
                <a:p>
                  <a:r>
                    <a:rPr lang="de-DE">
                      <a:noFill/>
                    </a:rPr>
                    <a:t> </a:t>
                  </a:r>
                </a:p>
              </p:txBody>
            </p:sp>
          </mc:Fallback>
        </mc:AlternateContent>
        <p:cxnSp>
          <p:nvCxnSpPr>
            <p:cNvPr id="180" name="Straight Connector 179">
              <a:extLst>
                <a:ext uri="{FF2B5EF4-FFF2-40B4-BE49-F238E27FC236}">
                  <a16:creationId xmlns:a16="http://schemas.microsoft.com/office/drawing/2014/main" id="{B13F3111-7BF1-EE43-BB0C-5BCBCA000BEB}"/>
                </a:ext>
              </a:extLst>
            </p:cNvPr>
            <p:cNvCxnSpPr>
              <a:cxnSpLocks/>
              <a:stCxn id="181" idx="0"/>
              <a:endCxn id="178" idx="2"/>
            </p:cNvCxnSpPr>
            <p:nvPr/>
          </p:nvCxnSpPr>
          <p:spPr>
            <a:xfrm flipV="1">
              <a:off x="9657321" y="3852638"/>
              <a:ext cx="1" cy="354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66177B94-CFD7-9F43-AB15-7DBDE29E6814}"/>
                </a:ext>
              </a:extLst>
            </p:cNvPr>
            <p:cNvSpPr/>
            <p:nvPr/>
          </p:nvSpPr>
          <p:spPr>
            <a:xfrm>
              <a:off x="9585321"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82" name="Straight Connector 181">
              <a:extLst>
                <a:ext uri="{FF2B5EF4-FFF2-40B4-BE49-F238E27FC236}">
                  <a16:creationId xmlns:a16="http://schemas.microsoft.com/office/drawing/2014/main" id="{F62BDBF8-2D46-CD49-AA65-0498F97ECA11}"/>
                </a:ext>
              </a:extLst>
            </p:cNvPr>
            <p:cNvCxnSpPr>
              <a:cxnSpLocks/>
              <a:stCxn id="178" idx="3"/>
              <a:endCxn id="185" idx="1"/>
            </p:cNvCxnSpPr>
            <p:nvPr/>
          </p:nvCxnSpPr>
          <p:spPr>
            <a:xfrm flipV="1">
              <a:off x="10233322" y="3702668"/>
              <a:ext cx="170205" cy="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697FB94-0091-DC4D-B356-69BC3CAED561}"/>
                </a:ext>
              </a:extLst>
            </p:cNvPr>
            <p:cNvCxnSpPr>
              <a:cxnSpLocks/>
              <a:stCxn id="170" idx="0"/>
              <a:endCxn id="185" idx="2"/>
            </p:cNvCxnSpPr>
            <p:nvPr/>
          </p:nvCxnSpPr>
          <p:spPr>
            <a:xfrm flipV="1">
              <a:off x="10475247" y="3774667"/>
              <a:ext cx="279" cy="447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5233FACD-A190-8042-8BAA-FD14E8C6D83F}"/>
                </a:ext>
              </a:extLst>
            </p:cNvPr>
            <p:cNvCxnSpPr>
              <a:cxnSpLocks/>
              <a:stCxn id="185" idx="3"/>
              <a:endCxn id="179" idx="1"/>
            </p:cNvCxnSpPr>
            <p:nvPr/>
          </p:nvCxnSpPr>
          <p:spPr>
            <a:xfrm flipV="1">
              <a:off x="10547526" y="3697042"/>
              <a:ext cx="167578" cy="5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30ADFDE6-F098-954A-9B1A-56054A4A22D3}"/>
                </a:ext>
              </a:extLst>
            </p:cNvPr>
            <p:cNvSpPr/>
            <p:nvPr/>
          </p:nvSpPr>
          <p:spPr>
            <a:xfrm>
              <a:off x="10403526" y="363066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0BC69A52-1AED-D74C-8ABD-A17A5025E4DB}"/>
                    </a:ext>
                  </a:extLst>
                </p:cNvPr>
                <p:cNvSpPr txBox="1"/>
                <p:nvPr/>
              </p:nvSpPr>
              <p:spPr>
                <a:xfrm>
                  <a:off x="10547527" y="3373752"/>
                  <a:ext cx="313388" cy="2659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𝑈</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86" name="TextBox 185">
                  <a:extLst>
                    <a:ext uri="{FF2B5EF4-FFF2-40B4-BE49-F238E27FC236}">
                      <a16:creationId xmlns:a16="http://schemas.microsoft.com/office/drawing/2014/main" id="{0BC69A52-1AED-D74C-8ABD-A17A5025E4DB}"/>
                    </a:ext>
                  </a:extLst>
                </p:cNvPr>
                <p:cNvSpPr txBox="1">
                  <a:spLocks noRot="1" noChangeAspect="1" noMove="1" noResize="1" noEditPoints="1" noAdjustHandles="1" noChangeArrowheads="1" noChangeShapeType="1" noTextEdit="1"/>
                </p:cNvSpPr>
                <p:nvPr/>
              </p:nvSpPr>
              <p:spPr>
                <a:xfrm>
                  <a:off x="10547527" y="3373752"/>
                  <a:ext cx="313388" cy="265916"/>
                </a:xfrm>
                <a:prstGeom prst="rect">
                  <a:avLst/>
                </a:prstGeom>
                <a:blipFill>
                  <a:blip r:embed="rId24"/>
                  <a:stretch>
                    <a:fillRect l="-13636" b="-1764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76BE2A24-FCE5-EA45-B697-96AFF7555B26}"/>
                    </a:ext>
                  </a:extLst>
                </p:cNvPr>
                <p:cNvSpPr txBox="1"/>
                <p:nvPr/>
              </p:nvSpPr>
              <p:spPr>
                <a:xfrm>
                  <a:off x="9729300" y="3945632"/>
                  <a:ext cx="313388" cy="264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1</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187" name="TextBox 186">
                  <a:extLst>
                    <a:ext uri="{FF2B5EF4-FFF2-40B4-BE49-F238E27FC236}">
                      <a16:creationId xmlns:a16="http://schemas.microsoft.com/office/drawing/2014/main" id="{76BE2A24-FCE5-EA45-B697-96AFF7555B26}"/>
                    </a:ext>
                  </a:extLst>
                </p:cNvPr>
                <p:cNvSpPr txBox="1">
                  <a:spLocks noRot="1" noChangeAspect="1" noMove="1" noResize="1" noEditPoints="1" noAdjustHandles="1" noChangeArrowheads="1" noChangeShapeType="1" noTextEdit="1"/>
                </p:cNvSpPr>
                <p:nvPr/>
              </p:nvSpPr>
              <p:spPr>
                <a:xfrm>
                  <a:off x="9729300" y="3945632"/>
                  <a:ext cx="313388" cy="264216"/>
                </a:xfrm>
                <a:prstGeom prst="rect">
                  <a:avLst/>
                </a:prstGeom>
                <a:blipFill>
                  <a:blip r:embed="rId25"/>
                  <a:stretch>
                    <a:fillRect l="-13636" b="-16667"/>
                  </a:stretch>
                </a:blipFill>
              </p:spPr>
              <p:txBody>
                <a:bodyPr/>
                <a:lstStyle/>
                <a:p>
                  <a:r>
                    <a:rPr lang="de-DE">
                      <a:noFill/>
                    </a:rPr>
                    <a:t> </a:t>
                  </a:r>
                </a:p>
              </p:txBody>
            </p:sp>
          </mc:Fallback>
        </mc:AlternateContent>
        <p:cxnSp>
          <p:nvCxnSpPr>
            <p:cNvPr id="188" name="Straight Connector 187">
              <a:extLst>
                <a:ext uri="{FF2B5EF4-FFF2-40B4-BE49-F238E27FC236}">
                  <a16:creationId xmlns:a16="http://schemas.microsoft.com/office/drawing/2014/main" id="{2D23556E-6BB5-244C-B922-71C79E5BE45D}"/>
                </a:ext>
              </a:extLst>
            </p:cNvPr>
            <p:cNvCxnSpPr>
              <a:cxnSpLocks/>
              <a:stCxn id="161" idx="0"/>
              <a:endCxn id="181" idx="2"/>
            </p:cNvCxnSpPr>
            <p:nvPr/>
          </p:nvCxnSpPr>
          <p:spPr>
            <a:xfrm flipH="1" flipV="1">
              <a:off x="9657321" y="4350669"/>
              <a:ext cx="2371" cy="261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2A46AE63-8044-6647-B10E-DDEBDDFA61EA}"/>
                    </a:ext>
                  </a:extLst>
                </p:cNvPr>
                <p:cNvSpPr txBox="1"/>
                <p:nvPr/>
              </p:nvSpPr>
              <p:spPr>
                <a:xfrm>
                  <a:off x="7052925" y="5490252"/>
                  <a:ext cx="1333051" cy="4083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𝑆𝑖𝑐𝑘</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p>
                      </m:oMath>
                    </m:oMathPara>
                  </a14:m>
                  <a:endParaRPr lang="de-DE" sz="1400">
                    <a:solidFill>
                      <a:schemeClr val="accent1"/>
                    </a:solidFill>
                  </a:endParaRPr>
                </a:p>
              </p:txBody>
            </p:sp>
          </mc:Choice>
          <mc:Fallback xmlns="">
            <p:sp>
              <p:nvSpPr>
                <p:cNvPr id="189" name="TextBox 188">
                  <a:extLst>
                    <a:ext uri="{FF2B5EF4-FFF2-40B4-BE49-F238E27FC236}">
                      <a16:creationId xmlns:a16="http://schemas.microsoft.com/office/drawing/2014/main" id="{2A46AE63-8044-6647-B10E-DDEBDDFA61EA}"/>
                    </a:ext>
                  </a:extLst>
                </p:cNvPr>
                <p:cNvSpPr txBox="1">
                  <a:spLocks noRot="1" noChangeAspect="1" noMove="1" noResize="1" noEditPoints="1" noAdjustHandles="1" noChangeArrowheads="1" noChangeShapeType="1" noTextEdit="1"/>
                </p:cNvSpPr>
                <p:nvPr/>
              </p:nvSpPr>
              <p:spPr>
                <a:xfrm>
                  <a:off x="7052925" y="5490252"/>
                  <a:ext cx="1333051" cy="408316"/>
                </a:xfrm>
                <a:prstGeom prst="ellipse">
                  <a:avLst/>
                </a:prstGeom>
                <a:blipFill>
                  <a:blip r:embed="rId2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8D6CE1D4-7A05-4D4D-8D3C-5741C1035887}"/>
                    </a:ext>
                  </a:extLst>
                </p:cNvPr>
                <p:cNvSpPr txBox="1"/>
                <p:nvPr/>
              </p:nvSpPr>
              <p:spPr>
                <a:xfrm>
                  <a:off x="7054122" y="4236692"/>
                  <a:ext cx="1333051" cy="4083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𝐸𝑝𝑖𝑑</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p>
                      </m:oMath>
                    </m:oMathPara>
                  </a14:m>
                  <a:endParaRPr lang="de-DE" sz="1400"/>
                </a:p>
              </p:txBody>
            </p:sp>
          </mc:Choice>
          <mc:Fallback xmlns="">
            <p:sp>
              <p:nvSpPr>
                <p:cNvPr id="190" name="TextBox 189">
                  <a:extLst>
                    <a:ext uri="{FF2B5EF4-FFF2-40B4-BE49-F238E27FC236}">
                      <a16:creationId xmlns:a16="http://schemas.microsoft.com/office/drawing/2014/main" id="{8D6CE1D4-7A05-4D4D-8D3C-5741C1035887}"/>
                    </a:ext>
                  </a:extLst>
                </p:cNvPr>
                <p:cNvSpPr txBox="1">
                  <a:spLocks noRot="1" noChangeAspect="1" noMove="1" noResize="1" noEditPoints="1" noAdjustHandles="1" noChangeArrowheads="1" noChangeShapeType="1" noTextEdit="1"/>
                </p:cNvSpPr>
                <p:nvPr/>
              </p:nvSpPr>
              <p:spPr>
                <a:xfrm>
                  <a:off x="7054122" y="4236692"/>
                  <a:ext cx="1333051" cy="408316"/>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grpSp>
          <p:nvGrpSpPr>
            <p:cNvPr id="191" name="Group 190">
              <a:extLst>
                <a:ext uri="{FF2B5EF4-FFF2-40B4-BE49-F238E27FC236}">
                  <a16:creationId xmlns:a16="http://schemas.microsoft.com/office/drawing/2014/main" id="{C74CA816-DB00-8146-A874-744C3763E854}"/>
                </a:ext>
              </a:extLst>
            </p:cNvPr>
            <p:cNvGrpSpPr/>
            <p:nvPr/>
          </p:nvGrpSpPr>
          <p:grpSpPr>
            <a:xfrm>
              <a:off x="8385975" y="4104138"/>
              <a:ext cx="1513271" cy="1590272"/>
              <a:chOff x="11690025" y="4104139"/>
              <a:chExt cx="1513271" cy="1590271"/>
            </a:xfrm>
          </p:grpSpPr>
          <p:sp>
            <p:nvSpPr>
              <p:cNvPr id="192" name="Rectangle 191">
                <a:extLst>
                  <a:ext uri="{FF2B5EF4-FFF2-40B4-BE49-F238E27FC236}">
                    <a16:creationId xmlns:a16="http://schemas.microsoft.com/office/drawing/2014/main" id="{803349C1-A5B2-ED49-B913-A3BF0B4720AD}"/>
                  </a:ext>
                </a:extLst>
              </p:cNvPr>
              <p:cNvSpPr/>
              <p:nvPr/>
            </p:nvSpPr>
            <p:spPr>
              <a:xfrm>
                <a:off x="12003473" y="43637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EF097724-9E4D-A34E-A23C-EBE4DB495E55}"/>
                      </a:ext>
                    </a:extLst>
                  </p:cNvPr>
                  <p:cNvSpPr txBox="1"/>
                  <p:nvPr/>
                </p:nvSpPr>
                <p:spPr>
                  <a:xfrm>
                    <a:off x="11971821" y="4104139"/>
                    <a:ext cx="192918" cy="2137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𝐸</m:t>
                              </m:r>
                            </m:sub>
                          </m:sSub>
                        </m:oMath>
                      </m:oMathPara>
                    </a14:m>
                    <a:endParaRPr lang="de-DE" sz="1100"/>
                  </a:p>
                </p:txBody>
              </p:sp>
            </mc:Choice>
            <mc:Fallback xmlns="">
              <p:sp>
                <p:nvSpPr>
                  <p:cNvPr id="193" name="TextBox 192">
                    <a:extLst>
                      <a:ext uri="{FF2B5EF4-FFF2-40B4-BE49-F238E27FC236}">
                        <a16:creationId xmlns:a16="http://schemas.microsoft.com/office/drawing/2014/main" id="{EF097724-9E4D-A34E-A23C-EBE4DB495E55}"/>
                      </a:ext>
                    </a:extLst>
                  </p:cNvPr>
                  <p:cNvSpPr txBox="1">
                    <a:spLocks noRot="1" noChangeAspect="1" noMove="1" noResize="1" noEditPoints="1" noAdjustHandles="1" noChangeArrowheads="1" noChangeShapeType="1" noTextEdit="1"/>
                  </p:cNvSpPr>
                  <p:nvPr/>
                </p:nvSpPr>
                <p:spPr>
                  <a:xfrm>
                    <a:off x="11971821" y="4104139"/>
                    <a:ext cx="192918" cy="213769"/>
                  </a:xfrm>
                  <a:prstGeom prst="rect">
                    <a:avLst/>
                  </a:prstGeom>
                  <a:blipFill>
                    <a:blip r:embed="rId28"/>
                    <a:stretch>
                      <a:fillRect l="-28571" b="-28571"/>
                    </a:stretch>
                  </a:blipFill>
                </p:spPr>
                <p:txBody>
                  <a:bodyPr/>
                  <a:lstStyle/>
                  <a:p>
                    <a:r>
                      <a:rPr lang="de-DE">
                        <a:noFill/>
                      </a:rPr>
                      <a:t> </a:t>
                    </a:r>
                  </a:p>
                </p:txBody>
              </p:sp>
            </mc:Fallback>
          </mc:AlternateContent>
          <p:cxnSp>
            <p:nvCxnSpPr>
              <p:cNvPr id="194" name="Straight Connector 193">
                <a:extLst>
                  <a:ext uri="{FF2B5EF4-FFF2-40B4-BE49-F238E27FC236}">
                    <a16:creationId xmlns:a16="http://schemas.microsoft.com/office/drawing/2014/main" id="{E518AC77-56F1-8C43-B344-76553CF18AB8}"/>
                  </a:ext>
                </a:extLst>
              </p:cNvPr>
              <p:cNvCxnSpPr>
                <a:cxnSpLocks/>
                <a:stCxn id="190" idx="6"/>
                <a:endCxn id="192" idx="1"/>
              </p:cNvCxnSpPr>
              <p:nvPr/>
            </p:nvCxnSpPr>
            <p:spPr>
              <a:xfrm flipV="1">
                <a:off x="11691223" y="4435741"/>
                <a:ext cx="312251" cy="5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F2BB8F9-5F10-AF42-BB79-737319599D0D}"/>
                  </a:ext>
                </a:extLst>
              </p:cNvPr>
              <p:cNvCxnSpPr>
                <a:cxnSpLocks/>
                <a:stCxn id="189" idx="6"/>
                <a:endCxn id="192" idx="2"/>
              </p:cNvCxnSpPr>
              <p:nvPr/>
            </p:nvCxnSpPr>
            <p:spPr>
              <a:xfrm flipV="1">
                <a:off x="11690025" y="4507740"/>
                <a:ext cx="385448" cy="1186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0E920F-5092-9C4A-9DF9-119C2C0ADF28}"/>
                  </a:ext>
                </a:extLst>
              </p:cNvPr>
              <p:cNvCxnSpPr>
                <a:cxnSpLocks/>
                <a:stCxn id="192" idx="3"/>
                <a:endCxn id="170" idx="2"/>
              </p:cNvCxnSpPr>
              <p:nvPr/>
            </p:nvCxnSpPr>
            <p:spPr>
              <a:xfrm flipV="1">
                <a:off x="12147473" y="4426770"/>
                <a:ext cx="1055823" cy="8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AB0A3BAC-EA70-2541-8E65-1597515425B5}"/>
                    </a:ext>
                  </a:extLst>
                </p:cNvPr>
                <p:cNvSpPr txBox="1"/>
                <p:nvPr/>
              </p:nvSpPr>
              <p:spPr>
                <a:xfrm>
                  <a:off x="9806377" y="2732636"/>
                  <a:ext cx="1152000" cy="540456"/>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a:p>
              </p:txBody>
            </p:sp>
          </mc:Choice>
          <mc:Fallback xmlns="">
            <p:sp>
              <p:nvSpPr>
                <p:cNvPr id="197" name="TextBox 196">
                  <a:extLst>
                    <a:ext uri="{FF2B5EF4-FFF2-40B4-BE49-F238E27FC236}">
                      <a16:creationId xmlns:a16="http://schemas.microsoft.com/office/drawing/2014/main" id="{AB0A3BAC-EA70-2541-8E65-1597515425B5}"/>
                    </a:ext>
                  </a:extLst>
                </p:cNvPr>
                <p:cNvSpPr txBox="1">
                  <a:spLocks noRot="1" noChangeAspect="1" noMove="1" noResize="1" noEditPoints="1" noAdjustHandles="1" noChangeArrowheads="1" noChangeShapeType="1" noTextEdit="1"/>
                </p:cNvSpPr>
                <p:nvPr/>
              </p:nvSpPr>
              <p:spPr>
                <a:xfrm>
                  <a:off x="9806377" y="2732636"/>
                  <a:ext cx="1152000" cy="540456"/>
                </a:xfrm>
                <a:prstGeom prst="diamond">
                  <a:avLst/>
                </a:prstGeom>
                <a:blipFill>
                  <a:blip r:embed="rId29"/>
                  <a:stretch>
                    <a:fillRect/>
                  </a:stretch>
                </a:blipFill>
                <a:ln>
                  <a:solidFill>
                    <a:schemeClr val="tx1"/>
                  </a:solidFill>
                </a:ln>
              </p:spPr>
              <p:txBody>
                <a:bodyPr/>
                <a:lstStyle/>
                <a:p>
                  <a:r>
                    <a:rPr lang="de-DE">
                      <a:noFill/>
                    </a:rPr>
                    <a:t> </a:t>
                  </a:r>
                </a:p>
              </p:txBody>
            </p:sp>
          </mc:Fallback>
        </mc:AlternateContent>
        <p:cxnSp>
          <p:nvCxnSpPr>
            <p:cNvPr id="198" name="Straight Connector 197">
              <a:extLst>
                <a:ext uri="{FF2B5EF4-FFF2-40B4-BE49-F238E27FC236}">
                  <a16:creationId xmlns:a16="http://schemas.microsoft.com/office/drawing/2014/main" id="{E3F7FCA9-B34F-244C-8EB8-5CD5C6C9DE65}"/>
                </a:ext>
              </a:extLst>
            </p:cNvPr>
            <p:cNvCxnSpPr>
              <a:cxnSpLocks/>
              <a:stCxn id="179" idx="0"/>
              <a:endCxn id="200" idx="2"/>
            </p:cNvCxnSpPr>
            <p:nvPr/>
          </p:nvCxnSpPr>
          <p:spPr>
            <a:xfrm flipH="1" flipV="1">
              <a:off x="11291104" y="3076278"/>
              <a:ext cx="1" cy="3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74521A5-76DC-2643-9293-2B6595FE1DFC}"/>
                </a:ext>
              </a:extLst>
            </p:cNvPr>
            <p:cNvCxnSpPr>
              <a:cxnSpLocks/>
              <a:stCxn id="200" idx="1"/>
              <a:endCxn id="197" idx="3"/>
            </p:cNvCxnSpPr>
            <p:nvPr/>
          </p:nvCxnSpPr>
          <p:spPr>
            <a:xfrm flipH="1" flipV="1">
              <a:off x="10958377" y="3002864"/>
              <a:ext cx="260727" cy="1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60711CAC-0610-E04E-917F-37D854B80C6A}"/>
                </a:ext>
              </a:extLst>
            </p:cNvPr>
            <p:cNvSpPr/>
            <p:nvPr/>
          </p:nvSpPr>
          <p:spPr>
            <a:xfrm>
              <a:off x="11219104" y="293227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BB3AED7-DCE4-0347-86E7-C623C5B5A4BA}"/>
                    </a:ext>
                  </a:extLst>
                </p:cNvPr>
                <p:cNvSpPr txBox="1"/>
                <p:nvPr/>
              </p:nvSpPr>
              <p:spPr>
                <a:xfrm>
                  <a:off x="11363105" y="2736024"/>
                  <a:ext cx="169328" cy="213769"/>
                </a:xfrm>
                <a:prstGeom prst="rect">
                  <a:avLst/>
                </a:prstGeom>
                <a:solidFill>
                  <a:schemeClr val="bg1">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100" i="1">
                            <a:latin typeface="Cambria Math" panose="02040503050406030204" pitchFamily="18" charset="0"/>
                            <a:ea typeface="Cambria Math" panose="02040503050406030204" pitchFamily="18" charset="0"/>
                          </a:rPr>
                          <m:t>Ψ</m:t>
                        </m:r>
                      </m:oMath>
                    </m:oMathPara>
                  </a14:m>
                  <a:endParaRPr lang="de-DE" sz="1100"/>
                </a:p>
              </p:txBody>
            </p:sp>
          </mc:Choice>
          <mc:Fallback xmlns="">
            <p:sp>
              <p:nvSpPr>
                <p:cNvPr id="201" name="TextBox 200">
                  <a:extLst>
                    <a:ext uri="{FF2B5EF4-FFF2-40B4-BE49-F238E27FC236}">
                      <a16:creationId xmlns:a16="http://schemas.microsoft.com/office/drawing/2014/main" id="{EBB3AED7-DCE4-0347-86E7-C623C5B5A4BA}"/>
                    </a:ext>
                  </a:extLst>
                </p:cNvPr>
                <p:cNvSpPr txBox="1">
                  <a:spLocks noRot="1" noChangeAspect="1" noMove="1" noResize="1" noEditPoints="1" noAdjustHandles="1" noChangeArrowheads="1" noChangeShapeType="1" noTextEdit="1"/>
                </p:cNvSpPr>
                <p:nvPr/>
              </p:nvSpPr>
              <p:spPr>
                <a:xfrm>
                  <a:off x="11363105" y="2736024"/>
                  <a:ext cx="169328" cy="213769"/>
                </a:xfrm>
                <a:prstGeom prst="rect">
                  <a:avLst/>
                </a:prstGeom>
                <a:blipFill>
                  <a:blip r:embed="rId30"/>
                  <a:stretch>
                    <a:fillRect l="-16667" r="-1666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3F3DE5B0-654E-3F49-8E7B-DC1BCA79134B}"/>
                  </a:ext>
                </a:extLst>
              </p:cNvPr>
              <p:cNvSpPr txBox="1"/>
              <p:nvPr/>
            </p:nvSpPr>
            <p:spPr>
              <a:xfrm>
                <a:off x="6270876" y="3340741"/>
                <a:ext cx="1144125" cy="550247"/>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oMath>
                  </m:oMathPara>
                </a14:m>
                <a:endParaRPr lang="en-GB"/>
              </a:p>
            </p:txBody>
          </p:sp>
        </mc:Choice>
        <mc:Fallback xmlns="">
          <p:sp>
            <p:nvSpPr>
              <p:cNvPr id="244" name="TextBox 243">
                <a:extLst>
                  <a:ext uri="{FF2B5EF4-FFF2-40B4-BE49-F238E27FC236}">
                    <a16:creationId xmlns:a16="http://schemas.microsoft.com/office/drawing/2014/main" id="{3F3DE5B0-654E-3F49-8E7B-DC1BCA79134B}"/>
                  </a:ext>
                </a:extLst>
              </p:cNvPr>
              <p:cNvSpPr txBox="1">
                <a:spLocks noRot="1" noChangeAspect="1" noMove="1" noResize="1" noEditPoints="1" noAdjustHandles="1" noChangeArrowheads="1" noChangeShapeType="1" noTextEdit="1"/>
              </p:cNvSpPr>
              <p:nvPr/>
            </p:nvSpPr>
            <p:spPr>
              <a:xfrm>
                <a:off x="6270876" y="3340741"/>
                <a:ext cx="1144125" cy="550247"/>
              </a:xfrm>
              <a:prstGeom prst="diamond">
                <a:avLst/>
              </a:prstGeom>
              <a:blipFill>
                <a:blip r:embed="rId31"/>
                <a:stretch>
                  <a:fillRect/>
                </a:stretch>
              </a:blipFill>
              <a:ln>
                <a:solidFill>
                  <a:schemeClr val="tx1"/>
                </a:solidFill>
              </a:ln>
            </p:spPr>
            <p:txBody>
              <a:bodyPr/>
              <a:lstStyle/>
              <a:p>
                <a:r>
                  <a:rPr lang="de-DE">
                    <a:noFill/>
                  </a:rPr>
                  <a:t> </a:t>
                </a:r>
              </a:p>
            </p:txBody>
          </p:sp>
        </mc:Fallback>
      </mc:AlternateContent>
      <p:cxnSp>
        <p:nvCxnSpPr>
          <p:cNvPr id="245" name="Straight Connector 244">
            <a:extLst>
              <a:ext uri="{FF2B5EF4-FFF2-40B4-BE49-F238E27FC236}">
                <a16:creationId xmlns:a16="http://schemas.microsoft.com/office/drawing/2014/main" id="{DE3DEA2A-3498-E446-9AAE-E6264083BE29}"/>
              </a:ext>
            </a:extLst>
          </p:cNvPr>
          <p:cNvCxnSpPr>
            <a:cxnSpLocks/>
            <a:stCxn id="244" idx="1"/>
            <a:endCxn id="247" idx="0"/>
          </p:cNvCxnSpPr>
          <p:nvPr/>
        </p:nvCxnSpPr>
        <p:spPr>
          <a:xfrm flipH="1">
            <a:off x="5609457" y="3615865"/>
            <a:ext cx="661419" cy="104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7D1A9EAA-2CF3-BD49-BE0E-DBFFFCEB035A}"/>
              </a:ext>
            </a:extLst>
          </p:cNvPr>
          <p:cNvCxnSpPr>
            <a:cxnSpLocks/>
            <a:stCxn id="46" idx="0"/>
            <a:endCxn id="247" idx="3"/>
          </p:cNvCxnSpPr>
          <p:nvPr/>
        </p:nvCxnSpPr>
        <p:spPr>
          <a:xfrm flipH="1" flipV="1">
            <a:off x="5681457" y="3792489"/>
            <a:ext cx="1163957" cy="171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5CDF8867-B20A-BB45-9187-FAC76E6BD14D}"/>
              </a:ext>
            </a:extLst>
          </p:cNvPr>
          <p:cNvSpPr/>
          <p:nvPr/>
        </p:nvSpPr>
        <p:spPr>
          <a:xfrm>
            <a:off x="5537457" y="3720489"/>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4" name="Straight Connector 253">
            <a:extLst>
              <a:ext uri="{FF2B5EF4-FFF2-40B4-BE49-F238E27FC236}">
                <a16:creationId xmlns:a16="http://schemas.microsoft.com/office/drawing/2014/main" id="{2F9C3F7D-1864-EE43-B32D-1DA4268124AE}"/>
              </a:ext>
            </a:extLst>
          </p:cNvPr>
          <p:cNvCxnSpPr>
            <a:cxnSpLocks/>
            <a:stCxn id="37" idx="0"/>
            <a:endCxn id="247" idx="1"/>
          </p:cNvCxnSpPr>
          <p:nvPr/>
        </p:nvCxnSpPr>
        <p:spPr>
          <a:xfrm flipV="1">
            <a:off x="4373500" y="3792489"/>
            <a:ext cx="1163957" cy="171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BB97563-765C-B44E-89FF-CFC0B223ED33}"/>
              </a:ext>
            </a:extLst>
          </p:cNvPr>
          <p:cNvCxnSpPr>
            <a:cxnSpLocks/>
            <a:stCxn id="19" idx="0"/>
            <a:endCxn id="247" idx="1"/>
          </p:cNvCxnSpPr>
          <p:nvPr/>
        </p:nvCxnSpPr>
        <p:spPr>
          <a:xfrm flipV="1">
            <a:off x="2681085" y="3792489"/>
            <a:ext cx="2856372" cy="171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7FD1F24-8ECC-EF45-9504-6C98D703455D}"/>
              </a:ext>
            </a:extLst>
          </p:cNvPr>
          <p:cNvCxnSpPr>
            <a:cxnSpLocks/>
            <a:stCxn id="28" idx="0"/>
            <a:endCxn id="247" idx="1"/>
          </p:cNvCxnSpPr>
          <p:nvPr/>
        </p:nvCxnSpPr>
        <p:spPr>
          <a:xfrm flipV="1">
            <a:off x="1150028" y="3792489"/>
            <a:ext cx="4387429" cy="1667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2" name="Rectangle 271">
                <a:extLst>
                  <a:ext uri="{FF2B5EF4-FFF2-40B4-BE49-F238E27FC236}">
                    <a16:creationId xmlns:a16="http://schemas.microsoft.com/office/drawing/2014/main" id="{C1D26DC1-3A20-C74D-B3D6-1A1D964EB021}"/>
                  </a:ext>
                </a:extLst>
              </p:cNvPr>
              <p:cNvSpPr/>
              <p:nvPr/>
            </p:nvSpPr>
            <p:spPr>
              <a:xfrm>
                <a:off x="5429720" y="3409911"/>
                <a:ext cx="36580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de-DE" sz="1400" i="1" smtClean="0">
                          <a:solidFill>
                            <a:schemeClr val="tx1"/>
                          </a:solidFill>
                          <a:latin typeface="Cambria Math" panose="02040503050406030204" pitchFamily="18" charset="0"/>
                          <a:ea typeface="Cambria Math" panose="02040503050406030204" pitchFamily="18" charset="0"/>
                        </a:rPr>
                        <m:t>Ψ</m:t>
                      </m:r>
                    </m:oMath>
                  </m:oMathPara>
                </a14:m>
                <a:endParaRPr lang="de-DE" sz="1400"/>
              </a:p>
            </p:txBody>
          </p:sp>
        </mc:Choice>
        <mc:Fallback xmlns="">
          <p:sp>
            <p:nvSpPr>
              <p:cNvPr id="272" name="Rectangle 271">
                <a:extLst>
                  <a:ext uri="{FF2B5EF4-FFF2-40B4-BE49-F238E27FC236}">
                    <a16:creationId xmlns:a16="http://schemas.microsoft.com/office/drawing/2014/main" id="{C1D26DC1-3A20-C74D-B3D6-1A1D964EB021}"/>
                  </a:ext>
                </a:extLst>
              </p:cNvPr>
              <p:cNvSpPr>
                <a:spLocks noRot="1" noChangeAspect="1" noMove="1" noResize="1" noEditPoints="1" noAdjustHandles="1" noChangeArrowheads="1" noChangeShapeType="1" noTextEdit="1"/>
              </p:cNvSpPr>
              <p:nvPr/>
            </p:nvSpPr>
            <p:spPr>
              <a:xfrm>
                <a:off x="5429720" y="3409911"/>
                <a:ext cx="365805" cy="307777"/>
              </a:xfrm>
              <a:prstGeom prst="rect">
                <a:avLst/>
              </a:prstGeom>
              <a:blipFill>
                <a:blip r:embed="rId32"/>
                <a:stretch>
                  <a:fillRect/>
                </a:stretch>
              </a:blipFill>
            </p:spPr>
            <p:txBody>
              <a:bodyPr/>
              <a:lstStyle/>
              <a:p>
                <a:r>
                  <a:rPr lang="de-DE">
                    <a:noFill/>
                  </a:rPr>
                  <a:t> </a:t>
                </a:r>
              </a:p>
            </p:txBody>
          </p:sp>
        </mc:Fallback>
      </mc:AlternateContent>
      <p:grpSp>
        <p:nvGrpSpPr>
          <p:cNvPr id="97" name="Group 96">
            <a:extLst>
              <a:ext uri="{FF2B5EF4-FFF2-40B4-BE49-F238E27FC236}">
                <a16:creationId xmlns:a16="http://schemas.microsoft.com/office/drawing/2014/main" id="{D90628CA-A8C3-0349-BC3D-A17A8479DD90}"/>
              </a:ext>
            </a:extLst>
          </p:cNvPr>
          <p:cNvGrpSpPr/>
          <p:nvPr/>
        </p:nvGrpSpPr>
        <p:grpSpPr>
          <a:xfrm>
            <a:off x="9986125" y="1745176"/>
            <a:ext cx="1870001" cy="817342"/>
            <a:chOff x="1358857" y="5192309"/>
            <a:chExt cx="1870001" cy="817342"/>
          </a:xfrm>
        </p:grpSpPr>
        <p:sp>
          <p:nvSpPr>
            <p:cNvPr id="98" name="TextBox 97">
              <a:extLst>
                <a:ext uri="{FF2B5EF4-FFF2-40B4-BE49-F238E27FC236}">
                  <a16:creationId xmlns:a16="http://schemas.microsoft.com/office/drawing/2014/main" id="{1F8D1CA0-A40C-3A42-B420-0F5938BBD6A0}"/>
                </a:ext>
              </a:extLst>
            </p:cNvPr>
            <p:cNvSpPr txBox="1"/>
            <p:nvPr/>
          </p:nvSpPr>
          <p:spPr>
            <a:xfrm>
              <a:off x="1358857" y="5192309"/>
              <a:ext cx="1870001" cy="817342"/>
            </a:xfrm>
            <a:prstGeom prst="cloudCallout">
              <a:avLst>
                <a:gd name="adj1" fmla="val -40935"/>
                <a:gd name="adj2" fmla="val 76402"/>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a:p>
          </p:txBody>
        </p:sp>
        <p:sp>
          <p:nvSpPr>
            <p:cNvPr id="99" name="Rectangle 98">
              <a:extLst>
                <a:ext uri="{FF2B5EF4-FFF2-40B4-BE49-F238E27FC236}">
                  <a16:creationId xmlns:a16="http://schemas.microsoft.com/office/drawing/2014/main" id="{5C4DF172-E4B9-6746-BA96-01EA21071AD9}"/>
                </a:ext>
              </a:extLst>
            </p:cNvPr>
            <p:cNvSpPr/>
            <p:nvPr/>
          </p:nvSpPr>
          <p:spPr>
            <a:xfrm>
              <a:off x="1533836" y="5241150"/>
              <a:ext cx="1516680" cy="646331"/>
            </a:xfrm>
            <a:prstGeom prst="rect">
              <a:avLst/>
            </a:prstGeom>
          </p:spPr>
          <p:txBody>
            <a:bodyPr wrap="square">
              <a:spAutoFit/>
            </a:bodyPr>
            <a:lstStyle/>
            <a:p>
              <a:pPr algn="ctr"/>
              <a:r>
                <a:rPr lang="de-DE">
                  <a:solidFill>
                    <a:schemeClr val="bg1"/>
                  </a:solidFill>
                </a:rPr>
                <a:t>Exakt oder approximativ?</a:t>
              </a:r>
            </a:p>
          </p:txBody>
        </p:sp>
      </p:grpSp>
    </p:spTree>
    <p:extLst>
      <p:ext uri="{BB962C8B-B14F-4D97-AF65-F5344CB8AC3E}">
        <p14:creationId xmlns:p14="http://schemas.microsoft.com/office/powerpoint/2010/main" val="133411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7. Entscheidungstheoretische PGMs und Inferenz</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lstStyle/>
          <a:p>
            <a:pPr marL="457200" indent="-457200">
              <a:buFont typeface="+mj-lt"/>
              <a:buAutoNum type="alphaUcPeriod"/>
            </a:pPr>
            <a:r>
              <a:rPr lang="de-DE" b="1" i="1" dirty="0">
                <a:solidFill>
                  <a:schemeClr val="accent1"/>
                </a:solidFill>
              </a:rPr>
              <a:t>Nutzentheorie</a:t>
            </a:r>
          </a:p>
          <a:p>
            <a:pPr lvl="1"/>
            <a:r>
              <a:rPr lang="de-DE" dirty="0">
                <a:solidFill>
                  <a:schemeClr val="accent1"/>
                </a:solidFill>
              </a:rPr>
              <a:t>Präferenzen, Nutzen, Maximum-Expected-Utility Prinzip, Dominanz und Unabhängigkeiten</a:t>
            </a:r>
          </a:p>
          <a:p>
            <a:pPr marL="457200" indent="-457200">
              <a:buFont typeface="+mj-lt"/>
              <a:buAutoNum type="alphaUcPeriod"/>
            </a:pPr>
            <a:r>
              <a:rPr lang="de-DE" i="1" dirty="0"/>
              <a:t>Entscheidungstheoretische episodische PGMs und Inferenz</a:t>
            </a:r>
          </a:p>
          <a:p>
            <a:pPr lvl="1"/>
            <a:r>
              <a:rPr lang="de-DE" dirty="0"/>
              <a:t>Syntax: Knoten für Nutzen / Entscheidungen, Einflussdiagram, Entscheidungsmodell; Semantik</a:t>
            </a:r>
          </a:p>
          <a:p>
            <a:pPr lvl="1"/>
            <a:r>
              <a:rPr lang="de-DE" dirty="0"/>
              <a:t>Inferenzaufgaben: Erwarteter Nutzen, Aktionen mit höchstem erwarteten Nutzen</a:t>
            </a:r>
          </a:p>
          <a:p>
            <a:pPr lvl="1"/>
            <a:r>
              <a:rPr lang="de-DE" dirty="0"/>
              <a:t>Entscheidungstheoretische VE-Variante</a:t>
            </a:r>
          </a:p>
          <a:p>
            <a:pPr lvl="1"/>
            <a:r>
              <a:rPr lang="de-DE" dirty="0"/>
              <a:t>Informationswerttheorie</a:t>
            </a:r>
          </a:p>
          <a:p>
            <a:pPr marL="457200" indent="-457200">
              <a:buFont typeface="+mj-lt"/>
              <a:buAutoNum type="alphaUcPeriod"/>
            </a:pPr>
            <a:r>
              <a:rPr lang="de-DE" i="1" dirty="0"/>
              <a:t>Entscheidungstheoretische sequentielle PGMs und Inferenz</a:t>
            </a:r>
          </a:p>
          <a:p>
            <a:pPr lvl="1"/>
            <a:r>
              <a:rPr lang="de-DE" dirty="0"/>
              <a:t>Zeitliche Inferenzaufgaben</a:t>
            </a:r>
          </a:p>
          <a:p>
            <a:pPr lvl="1"/>
            <a:r>
              <a:rPr lang="de-DE" dirty="0"/>
              <a:t>VE-basierter Inferenzalgorithmus</a:t>
            </a:r>
          </a:p>
          <a:p>
            <a:pPr lvl="1"/>
            <a:r>
              <a:rPr lang="de-DE" dirty="0"/>
              <a:t>Automatisiertes Handeln</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dirty="0"/>
              <a:t>Entscheidungstheorie</a:t>
            </a:r>
            <a:endParaRPr lang="de-DE" dirty="0"/>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a:t>
            </a:fld>
            <a:r>
              <a:rPr lang="de-DE" dirty="0"/>
              <a:t> </a:t>
            </a:r>
            <a:endParaRPr lang="de-DE" sz="1400" dirty="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882218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a:t>Sequentielles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Gegeben ein sequentielles Entscheidungsmodell </a:t>
                </a:r>
                <a14:m>
                  <m:oMath xmlns:m="http://schemas.openxmlformats.org/officeDocument/2006/math">
                    <m:r>
                      <a:rPr lang="de-DE" b="0" i="1" smtClean="0">
                        <a:latin typeface="Cambria Math" panose="02040503050406030204" pitchFamily="18" charset="0"/>
                      </a:rPr>
                      <m:t>𝑀</m:t>
                    </m:r>
                  </m:oMath>
                </a14:m>
                <a:r>
                  <a:rPr lang="de-DE" dirty="0"/>
                  <a:t>, Evidenz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𝒆</m:t>
                        </m:r>
                      </m:e>
                      <m:sup>
                        <m:d>
                          <m:dPr>
                            <m:ctrlPr>
                              <a:rPr lang="de-DE" i="1" smtClean="0">
                                <a:latin typeface="Cambria Math" panose="02040503050406030204" pitchFamily="18" charset="0"/>
                              </a:rPr>
                            </m:ctrlPr>
                          </m:dPr>
                          <m:e>
                            <m:r>
                              <a:rPr lang="de-DE" b="0" i="1" smtClean="0">
                                <a:latin typeface="Cambria Math" panose="02040503050406030204" pitchFamily="18" charset="0"/>
                              </a:rPr>
                              <m:t>0 :</m:t>
                            </m:r>
                            <m:r>
                              <a:rPr lang="de-DE" b="0" i="1" smtClean="0">
                                <a:latin typeface="Cambria Math" panose="02040503050406030204" pitchFamily="18" charset="0"/>
                              </a:rPr>
                              <m:t>𝑡</m:t>
                            </m:r>
                          </m:e>
                        </m:d>
                      </m:sup>
                    </m:sSup>
                  </m:oMath>
                </a14:m>
                <a:r>
                  <a:rPr lang="de-DE" dirty="0"/>
                  <a:t>, umgesetzte Entscheidungen </a:t>
                </a:r>
                <a14:m>
                  <m:oMath xmlns:m="http://schemas.openxmlformats.org/officeDocument/2006/math">
                    <m:sSup>
                      <m:sSupPr>
                        <m:ctrlPr>
                          <a:rPr lang="de-DE" b="1" i="1">
                            <a:latin typeface="Cambria Math" panose="02040503050406030204" pitchFamily="18" charset="0"/>
                          </a:rPr>
                        </m:ctrlPr>
                      </m:sSupPr>
                      <m:e>
                        <m:r>
                          <a:rPr lang="de-DE" b="1" i="1" smtClean="0">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m:t>
                            </m:r>
                            <m:r>
                              <a:rPr lang="de-DE" b="0" i="1" smtClean="0">
                                <a:latin typeface="Cambria Math" panose="02040503050406030204" pitchFamily="18" charset="0"/>
                              </a:rPr>
                              <m:t> </m:t>
                            </m:r>
                            <m:r>
                              <a:rPr lang="de-DE" i="1">
                                <a:latin typeface="Cambria Math" panose="02040503050406030204" pitchFamily="18" charset="0"/>
                              </a:rPr>
                              <m:t>:</m:t>
                            </m:r>
                            <m:r>
                              <a:rPr lang="de-DE" i="1">
                                <a:latin typeface="Cambria Math" panose="02040503050406030204" pitchFamily="18" charset="0"/>
                              </a:rPr>
                              <m:t>𝑡</m:t>
                            </m:r>
                            <m:r>
                              <a:rPr lang="de-DE" b="0" i="1" smtClean="0">
                                <a:latin typeface="Cambria Math" panose="02040503050406030204" pitchFamily="18" charset="0"/>
                              </a:rPr>
                              <m:t>−1</m:t>
                            </m:r>
                          </m:e>
                        </m:d>
                      </m:sup>
                    </m:sSup>
                  </m:oMath>
                </a14:m>
                <a:r>
                  <a:rPr lang="de-DE" dirty="0"/>
                  <a:t> (ausgeführte Aktionen) und ein Horizont </a:t>
                </a:r>
                <a14:m>
                  <m:oMath xmlns:m="http://schemas.openxmlformats.org/officeDocument/2006/math">
                    <m:r>
                      <a:rPr lang="de-DE" b="0" i="1" smtClean="0">
                        <a:latin typeface="Cambria Math" panose="02040503050406030204" pitchFamily="18" charset="0"/>
                        <a:ea typeface="Cambria Math" panose="02040503050406030204" pitchFamily="18" charset="0"/>
                      </a:rPr>
                      <m:t>𝑘</m:t>
                    </m:r>
                  </m:oMath>
                </a14:m>
                <a:endParaRPr lang="de-DE" dirty="0"/>
              </a:p>
              <a:p>
                <a:r>
                  <a:rPr lang="de-DE" dirty="0">
                    <a:solidFill>
                      <a:schemeClr val="accent1"/>
                    </a:solidFill>
                  </a:rPr>
                  <a:t>Sequentielles MEU Problem</a:t>
                </a:r>
              </a:p>
              <a:p>
                <a:pPr lvl="1"/>
                <a:r>
                  <a:rPr lang="de-DE" dirty="0"/>
                  <a:t>Finde sequentielle Aktionszuweisung </a:t>
                </a:r>
                <a14:m>
                  <m:oMath xmlns:m="http://schemas.openxmlformats.org/officeDocument/2006/math">
                    <m:sSup>
                      <m:sSupPr>
                        <m:ctrlPr>
                          <a:rPr lang="de-DE" b="1" i="1" smtClean="0">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oMath>
                </a14:m>
                <a:r>
                  <a:rPr lang="de-DE" dirty="0"/>
                  <a:t> mit maximalem erwarteten Nutzen in </a:t>
                </a:r>
                <a14:m>
                  <m:oMath xmlns:m="http://schemas.openxmlformats.org/officeDocument/2006/math">
                    <m:r>
                      <a:rPr lang="de-DE" i="1">
                        <a:latin typeface="Cambria Math" panose="02040503050406030204" pitchFamily="18" charset="0"/>
                      </a:rPr>
                      <m:t>𝑀</m:t>
                    </m:r>
                  </m:oMath>
                </a14:m>
                <a:endParaRPr lang="de-DE" dirty="0"/>
              </a:p>
              <a:p>
                <a:pPr lvl="1"/>
                <a:endParaRPr lang="de-DE" dirty="0"/>
              </a:p>
              <a:p>
                <a:pPr marL="258762"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𝑀𝐸𝑈</m:t>
                      </m:r>
                      <m:d>
                        <m:dPr>
                          <m:ctrlPr>
                            <a:rPr lang="de-DE" b="0" i="1" smtClean="0">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smtClean="0">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b="0" i="1" smtClean="0">
                              <a:solidFill>
                                <a:schemeClr val="accent1"/>
                              </a:solidFill>
                              <a:latin typeface="Cambria Math" panose="02040503050406030204" pitchFamily="18" charset="0"/>
                            </a:rPr>
                            <m:t>,</m:t>
                          </m:r>
                          <m:r>
                            <a:rPr lang="de-DE" i="1" smtClean="0">
                              <a:solidFill>
                                <a:schemeClr val="accent1"/>
                              </a:solidFill>
                              <a:latin typeface="Cambria Math" panose="02040503050406030204" pitchFamily="18" charset="0"/>
                            </a:rPr>
                            <m:t>𝑘</m:t>
                          </m:r>
                        </m:e>
                      </m:d>
                      <m:r>
                        <a:rPr lang="de-DE" b="0" i="1" smtClean="0">
                          <a:solidFill>
                            <a:schemeClr val="accent1"/>
                          </a:solidFill>
                          <a:latin typeface="Cambria Math" panose="02040503050406030204" pitchFamily="18" charset="0"/>
                        </a:rPr>
                        <m:t>=</m:t>
                      </m:r>
                      <m:d>
                        <m:dPr>
                          <m:ctrlPr>
                            <a:rPr lang="de-DE" b="0" i="1" smtClean="0">
                              <a:solidFill>
                                <a:schemeClr val="accent1"/>
                              </a:solidFill>
                              <a:latin typeface="Cambria Math" panose="02040503050406030204" pitchFamily="18" charset="0"/>
                            </a:rPr>
                          </m:ctrlPr>
                        </m:dPr>
                        <m:e>
                          <m:sSup>
                            <m:sSupPr>
                              <m:ctrlPr>
                                <a:rPr lang="de-DE" b="1" i="1" smtClean="0">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b="0" i="1" smtClean="0">
                                  <a:solidFill>
                                    <a:schemeClr val="accent1"/>
                                  </a:solidFill>
                                  <a:latin typeface="Cambria Math" panose="02040503050406030204" pitchFamily="18" charset="0"/>
                                </a:rPr>
                                <m:t>∗</m:t>
                              </m:r>
                            </m:sup>
                          </m:sSup>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𝑒𝑢</m:t>
                          </m:r>
                          <m:d>
                            <m:dPr>
                              <m:ctrlPr>
                                <a:rPr lang="de-DE" b="0" i="1" smtClean="0">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e>
                          </m:d>
                        </m:e>
                      </m:d>
                    </m:oMath>
                  </m:oMathPara>
                </a14:m>
                <a:endParaRPr lang="de-DE" dirty="0">
                  <a:solidFill>
                    <a:schemeClr val="accent1"/>
                  </a:solidFill>
                </a:endParaRPr>
              </a:p>
              <a:p>
                <a:pPr marL="258762" lvl="1" indent="0">
                  <a:buNone/>
                </a:pPr>
                <a:br>
                  <a:rPr lang="de-DE" dirty="0">
                    <a:solidFill>
                      <a:schemeClr val="accent1"/>
                    </a:solidFill>
                  </a:rPr>
                </a:br>
                <a14:m>
                  <m:oMathPara xmlns:m="http://schemas.openxmlformats.org/officeDocument/2006/math">
                    <m:oMathParaPr>
                      <m:jc m:val="centerGroup"/>
                    </m:oMathParaPr>
                    <m:oMath xmlns:m="http://schemas.openxmlformats.org/officeDocument/2006/math">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b="0" i="1" smtClean="0">
                          <a:solidFill>
                            <a:schemeClr val="accent1"/>
                          </a:solidFill>
                          <a:latin typeface="Cambria Math" panose="02040503050406030204" pitchFamily="18" charset="0"/>
                        </a:rPr>
                        <m:t>=</m:t>
                      </m:r>
                      <m:func>
                        <m:funcPr>
                          <m:ctrlPr>
                            <a:rPr lang="de-DE" b="0" i="1" smtClean="0">
                              <a:solidFill>
                                <a:schemeClr val="accent1"/>
                              </a:solidFill>
                              <a:latin typeface="Cambria Math" panose="02040503050406030204" pitchFamily="18" charset="0"/>
                            </a:rPr>
                          </m:ctrlPr>
                        </m:funcPr>
                        <m:fName>
                          <m:limLow>
                            <m:limLowPr>
                              <m:ctrlPr>
                                <a:rPr lang="de-DE" b="0" i="1" smtClean="0">
                                  <a:solidFill>
                                    <a:schemeClr val="accent1"/>
                                  </a:solidFill>
                                  <a:latin typeface="Cambria Math" panose="02040503050406030204" pitchFamily="18" charset="0"/>
                                </a:rPr>
                              </m:ctrlPr>
                            </m:limLowPr>
                            <m:e>
                              <m:r>
                                <m:rPr>
                                  <m:sty m:val="p"/>
                                </m:rPr>
                                <a:rPr lang="de-DE" b="0" i="0" smtClean="0">
                                  <a:solidFill>
                                    <a:schemeClr val="accent1"/>
                                  </a:solidFill>
                                  <a:latin typeface="Cambria Math" panose="02040503050406030204" pitchFamily="18" charset="0"/>
                                </a:rPr>
                                <m:t>arg</m:t>
                              </m:r>
                              <m:r>
                                <a:rPr lang="de-DE" b="0" i="0" smtClean="0">
                                  <a:solidFill>
                                    <a:schemeClr val="accent1"/>
                                  </a:solidFill>
                                  <a:latin typeface="Cambria Math" panose="02040503050406030204" pitchFamily="18" charset="0"/>
                                </a:rPr>
                                <m:t> </m:t>
                              </m:r>
                              <m:r>
                                <m:rPr>
                                  <m:sty m:val="p"/>
                                </m:rPr>
                                <a:rPr lang="de-DE" b="0" i="0" smtClean="0">
                                  <a:solidFill>
                                    <a:schemeClr val="accent1"/>
                                  </a:solidFill>
                                  <a:latin typeface="Cambria Math" panose="02040503050406030204" pitchFamily="18" charset="0"/>
                                </a:rPr>
                                <m:t>max</m:t>
                              </m:r>
                            </m:e>
                            <m:lim>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r>
                                <a:rPr lang="de-DE" b="1" i="1" smtClean="0">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d>
                                <m:dPr>
                                  <m:ctrlPr>
                                    <a:rPr lang="de-DE" b="0" i="1" smtClean="0">
                                      <a:solidFill>
                                        <a:schemeClr val="accent1"/>
                                      </a:solidFill>
                                      <a:latin typeface="Cambria Math" panose="02040503050406030204" pitchFamily="18" charset="0"/>
                                      <a:ea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𝑫</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e>
                          </m:d>
                        </m:e>
                      </m:func>
                    </m:oMath>
                  </m:oMathPara>
                </a14:m>
                <a:endParaRPr lang="de-DE" dirty="0"/>
              </a:p>
              <a:p>
                <a:pPr marL="258762" lvl="1" indent="0">
                  <a:buNone/>
                </a:pPr>
                <a:endParaRPr lang="de-DE" dirty="0"/>
              </a:p>
              <a:p>
                <a:pPr lvl="2"/>
                <a:r>
                  <a:rPr lang="de-DE" dirty="0"/>
                  <a:t>Größe von </a:t>
                </a:r>
                <a14:m>
                  <m:oMath xmlns:m="http://schemas.openxmlformats.org/officeDocument/2006/math">
                    <m:r>
                      <m:rPr>
                        <m:sty m:val="p"/>
                      </m:rPr>
                      <a:rPr lang="de-DE">
                        <a:solidFill>
                          <a:schemeClr val="accent1"/>
                        </a:solidFill>
                        <a:latin typeface="Cambria Math" panose="02040503050406030204" pitchFamily="18" charset="0"/>
                        <a:ea typeface="Cambria Math" panose="02040503050406030204" pitchFamily="18" charset="0"/>
                      </a:rPr>
                      <m:t>Val</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𝑫</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e>
                    </m:d>
                  </m:oMath>
                </a14:m>
                <a:r>
                  <a:rPr lang="de-DE" dirty="0"/>
                  <a:t> exponentiell abhängig von der Anzahl an Entscheidungsvariablen und </a:t>
                </a:r>
                <a14:m>
                  <m:oMath xmlns:m="http://schemas.openxmlformats.org/officeDocument/2006/math">
                    <m:r>
                      <a:rPr lang="de-DE" b="0" i="1" smtClean="0">
                        <a:solidFill>
                          <a:schemeClr val="accent1"/>
                        </a:solidFill>
                        <a:latin typeface="Cambria Math" panose="02040503050406030204" pitchFamily="18" charset="0"/>
                        <a:ea typeface="Cambria Math" panose="02040503050406030204" pitchFamily="18" charset="0"/>
                      </a:rPr>
                      <m:t>𝑘</m:t>
                    </m:r>
                  </m:oMath>
                </a14:m>
                <a:endParaRPr lang="de-DE" dirty="0"/>
              </a:p>
              <a:p>
                <a:pPr lvl="1"/>
                <a:endParaRPr lang="de-DE" dirty="0"/>
              </a:p>
              <a:p>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090"/>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90</a:t>
            </a:fld>
            <a:endParaRPr lang="de-DE"/>
          </a:p>
        </p:txBody>
      </p:sp>
      <p:sp>
        <p:nvSpPr>
          <p:cNvPr id="5" name="Date Placeholder 4">
            <a:extLst>
              <a:ext uri="{FF2B5EF4-FFF2-40B4-BE49-F238E27FC236}">
                <a16:creationId xmlns:a16="http://schemas.microsoft.com/office/drawing/2014/main" id="{16F8894E-FD1B-1044-AF9C-E8ED52479985}"/>
              </a:ext>
            </a:extLst>
          </p:cNvPr>
          <p:cNvSpPr>
            <a:spLocks noGrp="1"/>
          </p:cNvSpPr>
          <p:nvPr>
            <p:ph type="dt" sz="half" idx="2"/>
          </p:nvPr>
        </p:nvSpPr>
        <p:spPr/>
        <p:txBody>
          <a:bodyPr/>
          <a:lstStyle/>
          <a:p>
            <a:r>
              <a:rPr lang="de-DE"/>
              <a:t>Entscheidungstheorie</a:t>
            </a:r>
          </a:p>
        </p:txBody>
      </p:sp>
      <p:sp>
        <p:nvSpPr>
          <p:cNvPr id="7" name="Footer Placeholder 6">
            <a:extLst>
              <a:ext uri="{FF2B5EF4-FFF2-40B4-BE49-F238E27FC236}">
                <a16:creationId xmlns:a16="http://schemas.microsoft.com/office/drawing/2014/main" id="{DE434173-4A48-4841-90C0-F1479602311D}"/>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15163416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de-DE"/>
              <a:t>Lösen eines sequentiellen MEU Problems: MEU-</a:t>
            </a:r>
            <a:r>
              <a:rPr lang="de-DE">
                <a:solidFill>
                  <a:schemeClr val="accent2"/>
                </a:solidFill>
              </a:rPr>
              <a:t>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23AB57-5BE2-344F-8BFE-C8F59FF0C0CD}"/>
                  </a:ext>
                </a:extLst>
              </p:cNvPr>
              <p:cNvSpPr>
                <a:spLocks noGrp="1"/>
              </p:cNvSpPr>
              <p:nvPr>
                <p:ph idx="1"/>
              </p:nvPr>
            </p:nvSpPr>
            <p:spPr/>
            <p:txBody>
              <a:bodyPr>
                <a:noAutofit/>
              </a:bodyPr>
              <a:lstStyle/>
              <a:p>
                <a:r>
                  <a:rPr lang="de-DE"/>
                  <a:t>Gegeben sequentielles Entscheidungsmodell </a:t>
                </a:r>
                <a14:m>
                  <m:oMath xmlns:m="http://schemas.openxmlformats.org/officeDocument/2006/math">
                    <m:r>
                      <a:rPr lang="de-DE" b="0" i="1" smtClean="0">
                        <a:latin typeface="Cambria Math" panose="02040503050406030204" pitchFamily="18" charset="0"/>
                        <a:ea typeface="Cambria Math" panose="02040503050406030204" pitchFamily="18" charset="0"/>
                      </a:rPr>
                      <m:t>𝑀</m:t>
                    </m:r>
                  </m:oMath>
                </a14:m>
                <a:r>
                  <a:rPr lang="de-DE"/>
                  <a:t>, anwachsende Evidenz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𝒆</m:t>
                        </m:r>
                      </m:e>
                      <m: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 :</m:t>
                            </m:r>
                            <m:r>
                              <a:rPr lang="de-DE" i="1">
                                <a:latin typeface="Cambria Math" panose="02040503050406030204" pitchFamily="18" charset="0"/>
                                <a:ea typeface="Cambria Math" panose="02040503050406030204" pitchFamily="18" charset="0"/>
                              </a:rPr>
                              <m:t>𝑡</m:t>
                            </m:r>
                          </m:e>
                        </m:d>
                      </m:sup>
                    </m:sSup>
                  </m:oMath>
                </a14:m>
                <a:r>
                  <a:rPr lang="de-DE"/>
                  <a:t>, Horizont </a:t>
                </a:r>
                <a14:m>
                  <m:oMath xmlns:m="http://schemas.openxmlformats.org/officeDocument/2006/math">
                    <m:r>
                      <a:rPr lang="de-DE" i="1">
                        <a:latin typeface="Cambria Math" panose="02040503050406030204" pitchFamily="18" charset="0"/>
                        <a:ea typeface="Cambria Math" panose="02040503050406030204" pitchFamily="18" charset="0"/>
                      </a:rPr>
                      <m:t>𝑘</m:t>
                    </m:r>
                  </m:oMath>
                </a14:m>
                <a:endParaRPr lang="de-DE"/>
              </a:p>
              <a:p>
                <a:pPr lvl="1"/>
                <a:r>
                  <a:rPr lang="de-DE"/>
                  <a:t>Ermöglicht auch Filterungs-, Vorhersage- und Rückschau-, MPE- und MAP-Anfragen </a:t>
                </a:r>
                <a14:m>
                  <m:oMath xmlns:m="http://schemas.openxmlformats.org/officeDocument/2006/math">
                    <m:r>
                      <a:rPr lang="de-DE" b="1" i="1" smtClean="0">
                        <a:latin typeface="Cambria Math" panose="02040503050406030204" pitchFamily="18" charset="0"/>
                      </a:rPr>
                      <m:t>𝑸</m:t>
                    </m:r>
                  </m:oMath>
                </a14:m>
                <a:endParaRPr lang="de-DE" b="1"/>
              </a:p>
              <a:p>
                <a:r>
                  <a:rPr lang="de-DE"/>
                  <a:t>Vorgehen:</a:t>
                </a:r>
              </a:p>
              <a:p>
                <a:pPr lvl="1"/>
                <a:r>
                  <a:rPr lang="de-DE"/>
                  <a:t>Dynamische Jtrees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𝐽</m:t>
                        </m:r>
                      </m:e>
                      <m:sup>
                        <m:r>
                          <a:rPr lang="de-DE" i="1">
                            <a:latin typeface="Cambria Math" panose="02040503050406030204" pitchFamily="18" charset="0"/>
                          </a:rPr>
                          <m:t>0</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𝐽</m:t>
                        </m:r>
                      </m:e>
                      <m:sup>
                        <m:r>
                          <a:rPr lang="de-DE" i="1">
                            <a:latin typeface="Cambria Math" panose="02040503050406030204" pitchFamily="18" charset="0"/>
                            <a:ea typeface="Cambria Math" panose="02040503050406030204" pitchFamily="18" charset="0"/>
                          </a:rPr>
                          <m:t>→</m:t>
                        </m:r>
                      </m:sup>
                    </m:sSup>
                  </m:oMath>
                </a14:m>
                <a:r>
                  <a:rPr lang="de-DE"/>
                  <a:t> bauen (evtl. Hilfsfaktor für einfachere EU-Anfragen nutzen)</a:t>
                </a:r>
              </a:p>
              <a:p>
                <a:pPr lvl="1"/>
                <a:r>
                  <a:rPr lang="de-DE"/>
                  <a:t>Für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=0,…,</m:t>
                    </m:r>
                  </m:oMath>
                </a14:m>
                <a:endParaRPr lang="de-DE"/>
              </a:p>
              <a:p>
                <a:pPr lvl="2"/>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𝐽</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sup>
                    </m:sSup>
                  </m:oMath>
                </a14:m>
                <a:r>
                  <a:rPr lang="de-DE"/>
                  <a:t> instanziieren, </a:t>
                </a:r>
                <a14:m>
                  <m:oMath xmlns:m="http://schemas.openxmlformats.org/officeDocument/2006/math">
                    <m:sSup>
                      <m:sSupPr>
                        <m:ctrlPr>
                          <a:rPr lang="de-DE" i="1" smtClean="0">
                            <a:latin typeface="Cambria Math" panose="02040503050406030204" pitchFamily="18" charset="0"/>
                            <a:ea typeface="Cambria Math" panose="02040503050406030204" pitchFamily="18" charset="0"/>
                          </a:rPr>
                        </m:ctrlPr>
                      </m:sSupPr>
                      <m:e>
                        <m:r>
                          <a:rPr lang="de-DE" i="1" smtClean="0">
                            <a:latin typeface="Cambria Math" panose="02040503050406030204" pitchFamily="18" charset="0"/>
                            <a:ea typeface="Cambria Math" panose="02040503050406030204" pitchFamily="18" charset="0"/>
                          </a:rPr>
                          <m:t>𝛼</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oMath>
                </a14:m>
                <a:r>
                  <a:rPr lang="de-DE"/>
                  <a:t> hinzufügen,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𝒆</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sup>
                    </m:sSup>
                  </m:oMath>
                </a14:m>
                <a:r>
                  <a:rPr lang="de-DE"/>
                  <a:t> behandeln, Nachrichten versenden, </a:t>
                </a:r>
                <a14:m>
                  <m:oMath xmlns:m="http://schemas.openxmlformats.org/officeDocument/2006/math">
                    <m:r>
                      <a:rPr lang="de-DE" b="1" i="1">
                        <a:latin typeface="Cambria Math" panose="02040503050406030204" pitchFamily="18" charset="0"/>
                      </a:rPr>
                      <m:t>𝑸</m:t>
                    </m:r>
                  </m:oMath>
                </a14:m>
                <a:r>
                  <a:rPr lang="de-DE"/>
                  <a:t> beantworten</a:t>
                </a:r>
              </a:p>
              <a:p>
                <a:pPr lvl="2"/>
                <a:r>
                  <a:rPr lang="de-DE"/>
                  <a:t>MEU Schleife: Für jede mögliche temporale </a:t>
                </a:r>
                <a:br>
                  <a:rPr lang="de-DE"/>
                </a:br>
                <a:r>
                  <a:rPr lang="de-DE"/>
                  <a:t>Aktionszuweisung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𝒅</m:t>
                        </m:r>
                      </m:e>
                      <m:sup>
                        <m:d>
                          <m:dPr>
                            <m:ctrlPr>
                              <a:rPr lang="de-DE"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oMath>
                </a14:m>
                <a:endParaRPr lang="de-DE"/>
              </a:p>
              <a:p>
                <a:pPr lvl="4"/>
                <a:r>
                  <a:rPr lang="de-DE"/>
                  <a:t>Berechne EU-Anfragen, genau oder approximativ; </a:t>
                </a:r>
              </a:p>
              <a:p>
                <a:pPr lvl="4"/>
                <a:r>
                  <a:rPr lang="de-DE"/>
                  <a:t>Gebe </a:t>
                </a:r>
                <a14:m>
                  <m:oMath xmlns:m="http://schemas.openxmlformats.org/officeDocument/2006/math">
                    <m:sSup>
                      <m:sSupPr>
                        <m:ctrlPr>
                          <a:rPr lang="de-DE" b="1"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oMath>
                </a14:m>
                <a:r>
                  <a:rPr lang="de-DE"/>
                  <a:t> als die temporale Aktionszuweisung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p>
                  </m:oMath>
                </a14:m>
                <a:r>
                  <a:rPr lang="de-DE"/>
                  <a:t> mit </a:t>
                </a:r>
                <a:br>
                  <a:rPr lang="de-DE"/>
                </a:br>
                <a:r>
                  <a:rPr lang="de-DE"/>
                  <a:t>größtem erwarteten Nutzen zurück (➝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𝑡</m:t>
                            </m:r>
                          </m:e>
                        </m:d>
                      </m:sup>
                    </m:sSup>
                  </m:oMath>
                </a14:m>
                <a:r>
                  <a:rPr lang="de-DE"/>
                  <a:t> ausführen)</a:t>
                </a:r>
              </a:p>
              <a:p>
                <a:pPr lvl="2"/>
                <a:r>
                  <a:rPr lang="de-DE"/>
                  <a:t>Setze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𝑡</m:t>
                            </m:r>
                          </m:e>
                        </m:d>
                      </m:sup>
                    </m:sSup>
                  </m:oMath>
                </a14:m>
                <a:r>
                  <a:rPr lang="de-DE"/>
                  <a:t>, berechne</a:t>
                </a:r>
                <a:r>
                  <a:rPr lang="de-DE">
                    <a:ea typeface="Cambria Math" panose="02040503050406030204" pitchFamily="18" charset="0"/>
                  </a:rPr>
                  <a:t>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𝛼</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sup>
                    </m:sSup>
                  </m:oMath>
                </a14:m>
                <a:endParaRPr lang="de-DE"/>
              </a:p>
              <a:p>
                <a:pPr lvl="3"/>
                <a:endParaRPr lang="de-DE"/>
              </a:p>
              <a:p>
                <a:pPr lvl="2"/>
                <a:endParaRPr lang="de-DE"/>
              </a:p>
              <a:p>
                <a:endParaRPr lang="de-DE"/>
              </a:p>
            </p:txBody>
          </p:sp>
        </mc:Choice>
        <mc:Fallback xmlns="">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idx="1"/>
              </p:nvPr>
            </p:nvSpPr>
            <p:spPr>
              <a:blipFill>
                <a:blip r:embed="rId2"/>
                <a:stretch>
                  <a:fillRect l="-1435" t="-2090"/>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580CCDC-33E8-0346-A548-1737F6729231}"/>
              </a:ext>
            </a:extLst>
          </p:cNvPr>
          <p:cNvSpPr>
            <a:spLocks noGrp="1"/>
          </p:cNvSpPr>
          <p:nvPr>
            <p:ph type="sldNum" sz="quarter" idx="4"/>
          </p:nvPr>
        </p:nvSpPr>
        <p:spPr/>
        <p:txBody>
          <a:bodyPr/>
          <a:lstStyle/>
          <a:p>
            <a:fld id="{67C9959E-8E6B-B04C-9955-EA096F41CA7A}" type="slidenum">
              <a:rPr lang="de-DE" smtClean="0"/>
              <a:t>91</a:t>
            </a:fld>
            <a:endParaRPr lang="de-DE"/>
          </a:p>
        </p:txBody>
      </p:sp>
      <p:sp>
        <p:nvSpPr>
          <p:cNvPr id="5" name="Date Placeholder 4">
            <a:extLst>
              <a:ext uri="{FF2B5EF4-FFF2-40B4-BE49-F238E27FC236}">
                <a16:creationId xmlns:a16="http://schemas.microsoft.com/office/drawing/2014/main" id="{436726F7-8121-E443-A4AF-C1ED3C6645CD}"/>
              </a:ext>
            </a:extLst>
          </p:cNvPr>
          <p:cNvSpPr>
            <a:spLocks noGrp="1"/>
          </p:cNvSpPr>
          <p:nvPr>
            <p:ph type="dt" sz="half" idx="2"/>
          </p:nvPr>
        </p:nvSpPr>
        <p:spPr/>
        <p:txBody>
          <a:bodyPr/>
          <a:lstStyle/>
          <a:p>
            <a:r>
              <a:rPr lang="de-DE"/>
              <a:t>Entscheidungstheorie</a:t>
            </a:r>
          </a:p>
        </p:txBody>
      </p:sp>
      <p:sp>
        <p:nvSpPr>
          <p:cNvPr id="8" name="Footer Placeholder 7">
            <a:extLst>
              <a:ext uri="{FF2B5EF4-FFF2-40B4-BE49-F238E27FC236}">
                <a16:creationId xmlns:a16="http://schemas.microsoft.com/office/drawing/2014/main" id="{278DEFAB-A8E6-F04F-9109-857C129FE9F7}"/>
              </a:ext>
            </a:extLst>
          </p:cNvPr>
          <p:cNvSpPr>
            <a:spLocks noGrp="1"/>
          </p:cNvSpPr>
          <p:nvPr>
            <p:ph type="ftr" sz="quarter" idx="3"/>
          </p:nvPr>
        </p:nvSpPr>
        <p:spPr/>
        <p:txBody>
          <a:bodyPr/>
          <a:lstStyle/>
          <a:p>
            <a:r>
              <a:rPr lang="de-DE"/>
              <a:t>Tanya Braun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48E335-833A-B94E-BFB1-A2B18CB61463}"/>
                  </a:ext>
                </a:extLst>
              </p:cNvPr>
              <p:cNvSpPr txBox="1"/>
              <p:nvPr/>
            </p:nvSpPr>
            <p:spPr>
              <a:xfrm>
                <a:off x="6863255" y="4151588"/>
                <a:ext cx="4980745"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Berechnet jeden Zeitschritt die MEU-Anfrage neu; adaptieren möglich, so dass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oMath>
                </a14:m>
                <a:r>
                  <a:rPr lang="de-DE" dirty="0"/>
                  <a:t> für </a:t>
                </a:r>
                <a14:m>
                  <m:oMath xmlns:m="http://schemas.openxmlformats.org/officeDocument/2006/math">
                    <m:r>
                      <a:rPr lang="de-DE" i="1">
                        <a:latin typeface="Cambria Math" panose="02040503050406030204" pitchFamily="18" charset="0"/>
                        <a:ea typeface="Cambria Math" panose="02040503050406030204" pitchFamily="18" charset="0"/>
                      </a:rPr>
                      <m:t>𝑘</m:t>
                    </m:r>
                  </m:oMath>
                </a14:m>
                <a:r>
                  <a:rPr lang="de-DE" dirty="0"/>
                  <a:t> Zeitschritte, oder bis die Ausführung zu unsicher erscheint, ausgeführt wird</a:t>
                </a:r>
              </a:p>
              <a:p>
                <a:pPr marL="285750" indent="-285750">
                  <a:buFont typeface="Arial" panose="020B0604020202020204" pitchFamily="34" charset="0"/>
                  <a:buChar char="•"/>
                </a:pP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oMath>
                </a14:m>
                <a:r>
                  <a:rPr lang="de-DE" dirty="0"/>
                  <a:t> speichern und, anstatt in die MEU-Schleife zu gehen, die nächsten Aktionen aus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oMath>
                </a14:m>
                <a:r>
                  <a:rPr lang="de-DE" dirty="0"/>
                  <a:t> setzen</a:t>
                </a:r>
              </a:p>
            </p:txBody>
          </p:sp>
        </mc:Choice>
        <mc:Fallback xmlns="">
          <p:sp>
            <p:nvSpPr>
              <p:cNvPr id="6" name="TextBox 5">
                <a:extLst>
                  <a:ext uri="{FF2B5EF4-FFF2-40B4-BE49-F238E27FC236}">
                    <a16:creationId xmlns:a16="http://schemas.microsoft.com/office/drawing/2014/main" id="{4148E335-833A-B94E-BFB1-A2B18CB61463}"/>
                  </a:ext>
                </a:extLst>
              </p:cNvPr>
              <p:cNvSpPr txBox="1">
                <a:spLocks noRot="1" noChangeAspect="1" noMove="1" noResize="1" noEditPoints="1" noAdjustHandles="1" noChangeArrowheads="1" noChangeShapeType="1" noTextEdit="1"/>
              </p:cNvSpPr>
              <p:nvPr/>
            </p:nvSpPr>
            <p:spPr>
              <a:xfrm>
                <a:off x="6863255" y="4151588"/>
                <a:ext cx="4980745" cy="1754326"/>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3960055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de-DE"/>
              <a:t>Lösen eines sequentiellen MEU Problems: MEU-</a:t>
            </a:r>
            <a:r>
              <a:rPr lang="de-DE">
                <a:solidFill>
                  <a:schemeClr val="accent2"/>
                </a:solidFill>
              </a:rPr>
              <a:t>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23AB57-5BE2-344F-8BFE-C8F59FF0C0CD}"/>
                  </a:ext>
                </a:extLst>
              </p:cNvPr>
              <p:cNvSpPr>
                <a:spLocks noGrp="1"/>
              </p:cNvSpPr>
              <p:nvPr>
                <p:ph idx="1"/>
              </p:nvPr>
            </p:nvSpPr>
            <p:spPr/>
            <p:txBody>
              <a:bodyPr>
                <a:noAutofit/>
              </a:bodyPr>
              <a:lstStyle/>
              <a:p>
                <a:r>
                  <a:rPr lang="de-DE"/>
                  <a:t>Berechnen einer EU-Anfrage für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oMath>
                </a14:m>
                <a:r>
                  <a:rPr lang="de-DE"/>
                  <a:t> in einem Jtree</a:t>
                </a:r>
              </a:p>
              <a:p>
                <a:pPr lvl="1"/>
                <a:r>
                  <a:rPr lang="de-DE"/>
                  <a:t>Bei exaktem Vorgehen: </a:t>
                </a:r>
              </a:p>
              <a:p>
                <a:pPr lvl="2"/>
                <a:r>
                  <a:rPr lang="de-DE"/>
                  <a:t>Jtree für </a:t>
                </a:r>
                <a14:m>
                  <m:oMath xmlns:m="http://schemas.openxmlformats.org/officeDocument/2006/math">
                    <m:r>
                      <a:rPr lang="de-DE" i="1">
                        <a:latin typeface="Cambria Math" panose="02040503050406030204" pitchFamily="18" charset="0"/>
                        <a:ea typeface="Cambria Math" panose="02040503050406030204" pitchFamily="18" charset="0"/>
                      </a:rPr>
                      <m:t>𝑘</m:t>
                    </m:r>
                  </m:oMath>
                </a14:m>
                <a:r>
                  <a:rPr lang="de-DE"/>
                  <a:t> Schritte ausrollen, </a:t>
                </a:r>
                <a14:m>
                  <m:oMath xmlns:m="http://schemas.openxmlformats.org/officeDocument/2006/math">
                    <m:sSup>
                      <m:sSupPr>
                        <m:ctrlPr>
                          <a:rPr lang="de-DE" b="1" i="1" smtClean="0">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oMath>
                </a14:m>
                <a:r>
                  <a:rPr lang="de-DE"/>
                  <a:t> setzen, Wahrscheinlichkeitsanfrage berechnen, erwarteten Nutzen berechnen</a:t>
                </a:r>
              </a:p>
              <a:p>
                <a:pPr lvl="1"/>
                <a:r>
                  <a:rPr lang="de-DE"/>
                  <a:t>Bei approximativem Vorgehen</a:t>
                </a:r>
              </a:p>
              <a:p>
                <a:pPr lvl="2"/>
                <a:r>
                  <a:rPr lang="de-DE"/>
                  <a:t>Gesamtnutzen </a:t>
                </a:r>
                <a14:m>
                  <m:oMath xmlns:m="http://schemas.openxmlformats.org/officeDocument/2006/math">
                    <m:r>
                      <a:rPr lang="de-DE" b="0" i="1" smtClean="0">
                        <a:latin typeface="Cambria Math" panose="02040503050406030204" pitchFamily="18" charset="0"/>
                        <a:ea typeface="Cambria Math" panose="02040503050406030204" pitchFamily="18" charset="0"/>
                      </a:rPr>
                      <m:t>𝑈</m:t>
                    </m:r>
                    <m:r>
                      <a:rPr lang="de-DE" b="0" i="1" smtClean="0">
                        <a:latin typeface="Cambria Math" panose="02040503050406030204" pitchFamily="18" charset="0"/>
                        <a:ea typeface="Cambria Math" panose="02040503050406030204" pitchFamily="18" charset="0"/>
                      </a:rPr>
                      <m:t>←0</m:t>
                    </m:r>
                  </m:oMath>
                </a14:m>
                <a:endParaRPr lang="de-DE" b="0">
                  <a:ea typeface="Cambria Math" panose="02040503050406030204" pitchFamily="18" charset="0"/>
                </a:endParaRPr>
              </a:p>
              <a:p>
                <a:pPr lvl="2"/>
                <a:r>
                  <a:rPr lang="de-DE"/>
                  <a:t>Für </a:t>
                </a:r>
                <a14:m>
                  <m:oMath xmlns:m="http://schemas.openxmlformats.org/officeDocument/2006/math">
                    <m:sSup>
                      <m:sSupPr>
                        <m:ctrlPr>
                          <a:rPr lang="de-DE" b="0" i="1" smtClean="0">
                            <a:latin typeface="Cambria Math" panose="02040503050406030204" pitchFamily="18" charset="0"/>
                          </a:rPr>
                        </m:ctrlPr>
                      </m:sSupPr>
                      <m:e>
                        <m:r>
                          <a:rPr lang="de-DE" i="1">
                            <a:latin typeface="Cambria Math" panose="02040503050406030204" pitchFamily="18" charset="0"/>
                          </a:rPr>
                          <m:t>𝑡</m:t>
                        </m:r>
                      </m:e>
                      <m:sup>
                        <m:r>
                          <a:rPr lang="de-DE" b="0" i="1" smtClean="0">
                            <a:latin typeface="Cambria Math" panose="02040503050406030204" pitchFamily="18" charset="0"/>
                          </a:rPr>
                          <m:t>′</m:t>
                        </m:r>
                      </m:sup>
                    </m:sSup>
                    <m:r>
                      <a:rPr lang="de-DE" b="0" i="1" smtClean="0">
                        <a:latin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𝑘</m:t>
                    </m:r>
                  </m:oMath>
                </a14:m>
                <a:endParaRPr lang="de-DE"/>
              </a:p>
              <a:p>
                <a:pPr lvl="3"/>
                <a:r>
                  <a:rPr lang="de-DE"/>
                  <a:t>Jtree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𝐽</m:t>
                        </m:r>
                      </m:e>
                      <m:sup>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𝑡</m:t>
                                </m:r>
                              </m:e>
                              <m:sup>
                                <m:r>
                                  <a:rPr lang="de-DE" b="0" i="1" smtClean="0">
                                    <a:latin typeface="Cambria Math" panose="02040503050406030204" pitchFamily="18" charset="0"/>
                                  </a:rPr>
                                  <m:t>′</m:t>
                                </m:r>
                              </m:sup>
                            </m:sSup>
                          </m:e>
                        </m:d>
                      </m:sup>
                    </m:sSup>
                  </m:oMath>
                </a14:m>
                <a:r>
                  <a:rPr lang="de-DE"/>
                  <a:t> instanziieren, </a:t>
                </a:r>
                <a14:m>
                  <m:oMath xmlns:m="http://schemas.openxmlformats.org/officeDocument/2006/math">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𝛼</m:t>
                        </m:r>
                      </m:e>
                      <m:sup>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𝑡</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−1</m:t>
                            </m:r>
                          </m:e>
                        </m:d>
                      </m:sup>
                    </m:sSup>
                  </m:oMath>
                </a14:m>
                <a:r>
                  <a:rPr lang="de-DE"/>
                  <a:t> hinzufügen (wenn beides nicht schon passiert)</a:t>
                </a:r>
              </a:p>
              <a:p>
                <a:pPr lvl="3"/>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m:t>
                                </m:r>
                              </m:sup>
                            </m:sSup>
                          </m:e>
                        </m:d>
                      </m:sup>
                    </m:sSup>
                  </m:oMath>
                </a14:m>
                <a:r>
                  <a:rPr lang="de-DE"/>
                  <a:t> setzen, Nachrichten berechnen (aktualisieren), Wahrscheinlichkeitsanfrage berechnen, erwarteten Nutzen berechnen, Ergebnis zu </a:t>
                </a:r>
                <a14:m>
                  <m:oMath xmlns:m="http://schemas.openxmlformats.org/officeDocument/2006/math">
                    <m:r>
                      <a:rPr lang="de-DE" i="1">
                        <a:latin typeface="Cambria Math" panose="02040503050406030204" pitchFamily="18" charset="0"/>
                        <a:ea typeface="Cambria Math" panose="02040503050406030204" pitchFamily="18" charset="0"/>
                      </a:rPr>
                      <m:t>𝑈</m:t>
                    </m:r>
                  </m:oMath>
                </a14:m>
                <a:r>
                  <a:rPr lang="de-DE"/>
                  <a:t> addieren</a:t>
                </a:r>
              </a:p>
              <a:p>
                <a:pPr lvl="3"/>
                <a14:m>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𝛼</m:t>
                        </m:r>
                      </m:e>
                      <m:sup>
                        <m:d>
                          <m:dPr>
                            <m:ctrlPr>
                              <a:rPr lang="de-DE" i="1" smtClean="0">
                                <a:latin typeface="Cambria Math" panose="02040503050406030204" pitchFamily="18" charset="0"/>
                                <a:ea typeface="Cambria Math" panose="02040503050406030204" pitchFamily="18" charset="0"/>
                              </a:rPr>
                            </m:ctrlPr>
                          </m:dPr>
                          <m:e>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𝑡</m:t>
                                </m:r>
                              </m:e>
                              <m:sup>
                                <m:r>
                                  <a:rPr lang="de-DE" b="0" i="1" smtClean="0">
                                    <a:latin typeface="Cambria Math" panose="02040503050406030204" pitchFamily="18" charset="0"/>
                                    <a:ea typeface="Cambria Math" panose="02040503050406030204" pitchFamily="18" charset="0"/>
                                  </a:rPr>
                                  <m:t>′</m:t>
                                </m:r>
                              </m:sup>
                            </m:sSup>
                          </m:e>
                        </m:d>
                      </m:sup>
                    </m:sSup>
                  </m:oMath>
                </a14:m>
                <a:r>
                  <a:rPr lang="de-DE"/>
                  <a:t> berechnen</a:t>
                </a:r>
              </a:p>
              <a:p>
                <a:pPr lvl="3"/>
                <a:endParaRPr lang="de-DE"/>
              </a:p>
              <a:p>
                <a:pPr lvl="2"/>
                <a:endParaRPr lang="de-DE"/>
              </a:p>
              <a:p>
                <a:endParaRPr lang="de-DE"/>
              </a:p>
            </p:txBody>
          </p:sp>
        </mc:Choice>
        <mc:Fallback xmlns="">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idx="1"/>
              </p:nvPr>
            </p:nvSpPr>
            <p:spPr>
              <a:blipFill>
                <a:blip r:embed="rId2"/>
                <a:stretch>
                  <a:fillRect l="-1435" t="-2090" r="-1104"/>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580CCDC-33E8-0346-A548-1737F6729231}"/>
              </a:ext>
            </a:extLst>
          </p:cNvPr>
          <p:cNvSpPr>
            <a:spLocks noGrp="1"/>
          </p:cNvSpPr>
          <p:nvPr>
            <p:ph type="sldNum" sz="quarter" idx="4"/>
          </p:nvPr>
        </p:nvSpPr>
        <p:spPr/>
        <p:txBody>
          <a:bodyPr/>
          <a:lstStyle/>
          <a:p>
            <a:fld id="{67C9959E-8E6B-B04C-9955-EA096F41CA7A}" type="slidenum">
              <a:rPr lang="de-DE" smtClean="0"/>
              <a:t>92</a:t>
            </a:fld>
            <a:endParaRPr lang="de-DE"/>
          </a:p>
        </p:txBody>
      </p:sp>
      <p:sp>
        <p:nvSpPr>
          <p:cNvPr id="5" name="Date Placeholder 4">
            <a:extLst>
              <a:ext uri="{FF2B5EF4-FFF2-40B4-BE49-F238E27FC236}">
                <a16:creationId xmlns:a16="http://schemas.microsoft.com/office/drawing/2014/main" id="{436726F7-8121-E443-A4AF-C1ED3C6645CD}"/>
              </a:ext>
            </a:extLst>
          </p:cNvPr>
          <p:cNvSpPr>
            <a:spLocks noGrp="1"/>
          </p:cNvSpPr>
          <p:nvPr>
            <p:ph type="dt" sz="half" idx="2"/>
          </p:nvPr>
        </p:nvSpPr>
        <p:spPr/>
        <p:txBody>
          <a:bodyPr/>
          <a:lstStyle/>
          <a:p>
            <a:r>
              <a:rPr lang="de-DE"/>
              <a:t>Entscheidungstheorie</a:t>
            </a:r>
          </a:p>
        </p:txBody>
      </p:sp>
      <p:sp>
        <p:nvSpPr>
          <p:cNvPr id="8" name="Footer Placeholder 7">
            <a:extLst>
              <a:ext uri="{FF2B5EF4-FFF2-40B4-BE49-F238E27FC236}">
                <a16:creationId xmlns:a16="http://schemas.microsoft.com/office/drawing/2014/main" id="{278DEFAB-A8E6-F04F-9109-857C129FE9F7}"/>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3113947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de-DE"/>
              <a:t>Sequentielles MEU Problem: Beispiel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idx="1"/>
              </p:nvPr>
            </p:nvSpPr>
            <p:spPr/>
            <p:txBody>
              <a:bodyPr>
                <a:normAutofit/>
              </a:bodyPr>
              <a:lstStyle/>
              <a:p>
                <a:r>
                  <a:rPr lang="de-DE" dirty="0"/>
                  <a:t>Gegeben keine Evidenz, ausgeführte Aktionen </a:t>
                </a:r>
                <a14:m>
                  <m:oMath xmlns:m="http://schemas.openxmlformats.org/officeDocument/2006/math">
                    <m:d>
                      <m:dPr>
                        <m:begChr m:val="{"/>
                        <m:endChr m:val="}"/>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𝑏𝑎𝑛</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𝑏𝑎𝑛</m:t>
                            </m:r>
                          </m:e>
                          <m:sup>
                            <m:d>
                              <m:dPr>
                                <m:ctrlPr>
                                  <a:rPr lang="de-DE" i="1">
                                    <a:latin typeface="Cambria Math" panose="02040503050406030204" pitchFamily="18" charset="0"/>
                                  </a:rPr>
                                </m:ctrlPr>
                              </m:dPr>
                              <m:e>
                                <m:r>
                                  <a:rPr lang="de-DE" b="0" i="1" smtClean="0">
                                    <a:latin typeface="Cambria Math" panose="02040503050406030204" pitchFamily="18" charset="0"/>
                                  </a:rPr>
                                  <m:t>1</m:t>
                                </m:r>
                              </m:e>
                            </m:d>
                          </m:sup>
                        </m:sSup>
                      </m:e>
                    </m:d>
                  </m:oMath>
                </a14:m>
                <a:r>
                  <a:rPr lang="de-DE" dirty="0"/>
                  <a:t>,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=2</m:t>
                    </m:r>
                  </m:oMath>
                </a14:m>
                <a:r>
                  <a:rPr lang="de-DE" dirty="0"/>
                  <a:t> und </a:t>
                </a:r>
                <a14:m>
                  <m:oMath xmlns:m="http://schemas.openxmlformats.org/officeDocument/2006/math">
                    <m: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=2</m:t>
                    </m:r>
                  </m:oMath>
                </a14:m>
                <a:endParaRPr lang="de-DE" dirty="0"/>
              </a:p>
              <a:p>
                <a:pPr marL="258762" lvl="1" indent="0">
                  <a:buNone/>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𝑀𝐸𝑈</m:t>
                      </m:r>
                      <m:d>
                        <m:dPr>
                          <m:ctrlPr>
                            <a:rPr lang="de-DE" b="0" i="1" smtClean="0">
                              <a:solidFill>
                                <a:schemeClr val="tx1"/>
                              </a:solidFill>
                              <a:latin typeface="Cambria Math" panose="02040503050406030204" pitchFamily="18" charset="0"/>
                            </a:rPr>
                          </m:ctrlPr>
                        </m:dPr>
                        <m:e>
                          <m:sSup>
                            <m:sSupPr>
                              <m:ctrlPr>
                                <a:rPr lang="de-DE" b="1" i="1">
                                  <a:solidFill>
                                    <a:schemeClr val="tx1"/>
                                  </a:solidFill>
                                  <a:latin typeface="Cambria Math" panose="02040503050406030204" pitchFamily="18" charset="0"/>
                                </a:rPr>
                              </m:ctrlPr>
                            </m:sSupPr>
                            <m:e>
                              <m:r>
                                <a:rPr lang="de-DE" b="1" i="1" smtClean="0">
                                  <a:solidFill>
                                    <a:schemeClr val="tx1"/>
                                  </a:solidFill>
                                  <a:latin typeface="Cambria Math" panose="02040503050406030204" pitchFamily="18" charset="0"/>
                                  <a:ea typeface="Cambria Math" panose="02040503050406030204" pitchFamily="18" charset="0"/>
                                </a:rPr>
                                <m:t>∅</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0 :</m:t>
                                  </m:r>
                                  <m:r>
                                    <a:rPr lang="de-DE" b="0" i="1" smtClean="0">
                                      <a:solidFill>
                                        <a:schemeClr val="tx1"/>
                                      </a:solidFill>
                                      <a:latin typeface="Cambria Math" panose="02040503050406030204" pitchFamily="18" charset="0"/>
                                    </a:rPr>
                                    <m:t>2</m:t>
                                  </m:r>
                                </m:e>
                              </m:d>
                            </m:sup>
                          </m:sSup>
                          <m:r>
                            <a:rPr lang="de-DE" b="1" i="1" smtClean="0">
                              <a:solidFill>
                                <a:schemeClr val="tx1"/>
                              </a:solidFill>
                              <a:latin typeface="Cambria Math" panose="02040503050406030204" pitchFamily="18" charset="0"/>
                            </a:rPr>
                            <m:t>,</m:t>
                          </m:r>
                          <m:d>
                            <m:dPr>
                              <m:begChr m:val="{"/>
                              <m:endChr m:val="}"/>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𝑏𝑎𝑛</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0</m:t>
                                      </m:r>
                                    </m:e>
                                  </m:d>
                                </m:sup>
                              </m:sSup>
                              <m:r>
                                <a:rPr lang="de-DE" i="1">
                                  <a:solidFill>
                                    <a:schemeClr val="tx1"/>
                                  </a:solidFill>
                                  <a:latin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𝑏𝑎𝑛</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1</m:t>
                                      </m:r>
                                    </m:e>
                                  </m:d>
                                </m:sup>
                              </m:sSup>
                            </m:e>
                          </m:d>
                          <m:r>
                            <a:rPr lang="de-DE" b="0" i="1" smtClean="0">
                              <a:solidFill>
                                <a:schemeClr val="tx1"/>
                              </a:solidFill>
                              <a:latin typeface="Cambria Math" panose="02040503050406030204" pitchFamily="18" charset="0"/>
                            </a:rPr>
                            <m:t>,2</m:t>
                          </m:r>
                        </m:e>
                      </m:d>
                      <m:r>
                        <a:rPr lang="de-DE" b="0" i="1" smtClean="0">
                          <a:solidFill>
                            <a:schemeClr val="tx1"/>
                          </a:solidFill>
                          <a:latin typeface="Cambria Math" panose="02040503050406030204" pitchFamily="18" charset="0"/>
                        </a:rPr>
                        <m:t>=</m:t>
                      </m:r>
                      <m:d>
                        <m:dPr>
                          <m:ctrlPr>
                            <a:rPr lang="de-DE" b="0" i="1" smtClean="0">
                              <a:solidFill>
                                <a:schemeClr val="tx1"/>
                              </a:solidFill>
                              <a:latin typeface="Cambria Math" panose="02040503050406030204" pitchFamily="18" charset="0"/>
                            </a:rPr>
                          </m:ctrlPr>
                        </m:dPr>
                        <m:e>
                          <m:sSup>
                            <m:sSupPr>
                              <m:ctrlPr>
                                <a:rPr lang="de-DE" b="1" i="1" smtClean="0">
                                  <a:solidFill>
                                    <a:schemeClr val="tx1"/>
                                  </a:solidFill>
                                  <a:latin typeface="Cambria Math" panose="02040503050406030204" pitchFamily="18" charset="0"/>
                                </a:rPr>
                              </m:ctrlPr>
                            </m:sSupPr>
                            <m:e>
                              <m:r>
                                <a:rPr lang="de-DE" b="1" i="1" smtClean="0">
                                  <a:solidFill>
                                    <a:schemeClr val="tx1"/>
                                  </a:solidFill>
                                  <a:latin typeface="Cambria Math" panose="02040503050406030204" pitchFamily="18" charset="0"/>
                                </a:rPr>
                                <m:t>𝒅</m:t>
                              </m:r>
                            </m:e>
                            <m:sup>
                              <m:r>
                                <a:rPr lang="de-DE" b="0" i="1" smtClean="0">
                                  <a:solidFill>
                                    <a:schemeClr val="tx1"/>
                                  </a:solidFill>
                                  <a:latin typeface="Cambria Math" panose="02040503050406030204" pitchFamily="18" charset="0"/>
                                </a:rPr>
                                <m:t>∗</m:t>
                              </m:r>
                            </m:sup>
                          </m:sSup>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𝑒𝑢</m:t>
                          </m:r>
                          <m:d>
                            <m:dPr>
                              <m:ctrlPr>
                                <a:rPr lang="de-DE" b="0" i="1" smtClean="0">
                                  <a:solidFill>
                                    <a:schemeClr val="tx1"/>
                                  </a:solidFill>
                                  <a:latin typeface="Cambria Math" panose="02040503050406030204" pitchFamily="18" charset="0"/>
                                </a:rPr>
                              </m:ctrlPr>
                            </m:dPr>
                            <m:e>
                              <m:sSup>
                                <m:sSupPr>
                                  <m:ctrlPr>
                                    <a:rPr lang="de-DE" b="1"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ea typeface="Cambria Math" panose="02040503050406030204" pitchFamily="18" charset="0"/>
                                    </a:rPr>
                                    <m:t>∅</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0 :2</m:t>
                                      </m:r>
                                    </m:e>
                                  </m:d>
                                </m:sup>
                              </m:sSup>
                              <m:r>
                                <a:rPr lang="de-DE" b="1" i="1">
                                  <a:solidFill>
                                    <a:schemeClr val="tx1"/>
                                  </a:solidFill>
                                  <a:latin typeface="Cambria Math" panose="02040503050406030204" pitchFamily="18" charset="0"/>
                                </a:rPr>
                                <m:t>,</m:t>
                              </m:r>
                              <m:d>
                                <m:dPr>
                                  <m:begChr m:val="{"/>
                                  <m:endChr m:val="}"/>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𝑏𝑎𝑛</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0</m:t>
                                          </m:r>
                                        </m:e>
                                      </m:d>
                                    </m:sup>
                                  </m:sSup>
                                  <m:r>
                                    <a:rPr lang="de-DE" i="1">
                                      <a:solidFill>
                                        <a:schemeClr val="tx1"/>
                                      </a:solidFill>
                                      <a:latin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𝑏𝑎𝑛</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1</m:t>
                                          </m:r>
                                        </m:e>
                                      </m:d>
                                    </m:sup>
                                  </m:sSup>
                                </m:e>
                              </m:d>
                              <m:r>
                                <a:rPr lang="de-DE" i="1">
                                  <a:solidFill>
                                    <a:schemeClr val="tx1"/>
                                  </a:solidFill>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e>
                          </m:d>
                        </m:e>
                      </m:d>
                    </m:oMath>
                  </m:oMathPara>
                </a14:m>
                <a:endParaRPr lang="de-DE" b="0" i="1" dirty="0">
                  <a:solidFill>
                    <a:schemeClr val="tx1"/>
                  </a:solidFill>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r>
                        <a:rPr lang="de-DE" b="0" i="1" smtClean="0">
                          <a:solidFill>
                            <a:schemeClr val="tx1"/>
                          </a:solidFill>
                          <a:latin typeface="Cambria Math" panose="02040503050406030204" pitchFamily="18" charset="0"/>
                        </a:rPr>
                        <m:t>=</m:t>
                      </m:r>
                      <m:func>
                        <m:funcPr>
                          <m:ctrlPr>
                            <a:rPr lang="de-DE" b="0" i="1" smtClean="0">
                              <a:solidFill>
                                <a:schemeClr val="tx1"/>
                              </a:solidFill>
                              <a:latin typeface="Cambria Math" panose="02040503050406030204" pitchFamily="18" charset="0"/>
                            </a:rPr>
                          </m:ctrlPr>
                        </m:funcPr>
                        <m:fName>
                          <m:limLow>
                            <m:limLowPr>
                              <m:ctrlPr>
                                <a:rPr lang="de-DE" b="0" i="1" smtClean="0">
                                  <a:solidFill>
                                    <a:schemeClr val="tx1"/>
                                  </a:solidFill>
                                  <a:latin typeface="Cambria Math" panose="02040503050406030204" pitchFamily="18" charset="0"/>
                                </a:rPr>
                              </m:ctrlPr>
                            </m:limLowPr>
                            <m:e>
                              <m:r>
                                <m:rPr>
                                  <m:sty m:val="p"/>
                                </m:rPr>
                                <a:rPr lang="de-DE" b="0" i="0" smtClean="0">
                                  <a:solidFill>
                                    <a:schemeClr val="tx1"/>
                                  </a:solidFill>
                                  <a:latin typeface="Cambria Math" panose="02040503050406030204" pitchFamily="18" charset="0"/>
                                </a:rPr>
                                <m:t>arg</m:t>
                              </m:r>
                              <m:r>
                                <a:rPr lang="de-DE" b="0" i="0" smtClean="0">
                                  <a:solidFill>
                                    <a:schemeClr val="tx1"/>
                                  </a:solidFill>
                                  <a:latin typeface="Cambria Math" panose="02040503050406030204" pitchFamily="18" charset="0"/>
                                </a:rPr>
                                <m:t> </m:t>
                              </m:r>
                              <m:r>
                                <m:rPr>
                                  <m:sty m:val="p"/>
                                </m:rPr>
                                <a:rPr lang="de-DE" b="0" i="0" smtClean="0">
                                  <a:solidFill>
                                    <a:schemeClr val="tx1"/>
                                  </a:solidFill>
                                  <a:latin typeface="Cambria Math" panose="02040503050406030204" pitchFamily="18" charset="0"/>
                                </a:rPr>
                                <m:t>max</m:t>
                              </m:r>
                            </m:e>
                            <m:lim>
                              <m:sSup>
                                <m:sSupPr>
                                  <m:ctrlPr>
                                    <a:rPr lang="de-DE" b="1"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𝒅</m:t>
                                  </m:r>
                                </m:e>
                                <m:sup>
                                  <m:d>
                                    <m:dPr>
                                      <m:ctrlPr>
                                        <a:rPr lang="de-DE" i="1">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2 </m:t>
                                      </m:r>
                                      <m:r>
                                        <a:rPr lang="de-DE" i="1">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4</m:t>
                                      </m:r>
                                    </m:e>
                                  </m:d>
                                </m:sup>
                              </m:sSup>
                              <m:r>
                                <a:rPr lang="de-DE" b="1" i="1" smtClean="0">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Val</m:t>
                              </m:r>
                              <m:d>
                                <m:dPr>
                                  <m:ctrlPr>
                                    <a:rPr lang="de-DE" b="0" i="1" smtClean="0">
                                      <a:solidFill>
                                        <a:schemeClr val="tx1"/>
                                      </a:solidFill>
                                      <a:latin typeface="Cambria Math" panose="02040503050406030204" pitchFamily="18" charset="0"/>
                                      <a:ea typeface="Cambria Math" panose="02040503050406030204" pitchFamily="18" charset="0"/>
                                    </a:rPr>
                                  </m:ctrlPr>
                                </m:dPr>
                                <m:e>
                                  <m:sSup>
                                    <m:sSupPr>
                                      <m:ctrlPr>
                                        <a:rPr lang="de-DE" b="1" i="1">
                                          <a:solidFill>
                                            <a:schemeClr val="tx1"/>
                                          </a:solidFill>
                                          <a:latin typeface="Cambria Math" panose="02040503050406030204" pitchFamily="18" charset="0"/>
                                        </a:rPr>
                                      </m:ctrlPr>
                                    </m:sSupPr>
                                    <m:e>
                                      <m:r>
                                        <a:rPr lang="de-DE" b="1" i="1" smtClean="0">
                                          <a:solidFill>
                                            <a:schemeClr val="tx1"/>
                                          </a:solidFill>
                                          <a:latin typeface="Cambria Math" panose="02040503050406030204" pitchFamily="18" charset="0"/>
                                        </a:rPr>
                                        <m:t>𝑫</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2 :4</m:t>
                                          </m:r>
                                        </m:e>
                                      </m:d>
                                    </m:sup>
                                  </m:sSup>
                                </m:e>
                              </m:d>
                            </m:lim>
                          </m:limLow>
                        </m:fName>
                        <m:e>
                          <m:r>
                            <a:rPr lang="de-DE" i="1">
                              <a:solidFill>
                                <a:schemeClr val="tx1"/>
                              </a:solidFill>
                              <a:latin typeface="Cambria Math" panose="02040503050406030204" pitchFamily="18" charset="0"/>
                            </a:rPr>
                            <m:t>𝑒𝑢</m:t>
                          </m:r>
                          <m:d>
                            <m:dPr>
                              <m:ctrlPr>
                                <a:rPr lang="de-DE" i="1">
                                  <a:solidFill>
                                    <a:schemeClr val="tx1"/>
                                  </a:solidFill>
                                  <a:latin typeface="Cambria Math" panose="02040503050406030204" pitchFamily="18" charset="0"/>
                                </a:rPr>
                              </m:ctrlPr>
                            </m:dPr>
                            <m:e>
                              <m:sSup>
                                <m:sSupPr>
                                  <m:ctrlPr>
                                    <a:rPr lang="de-DE" b="1"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ea typeface="Cambria Math" panose="02040503050406030204" pitchFamily="18" charset="0"/>
                                    </a:rPr>
                                    <m:t>∅</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0 :2</m:t>
                                      </m:r>
                                    </m:e>
                                  </m:d>
                                </m:sup>
                              </m:sSup>
                              <m:r>
                                <a:rPr lang="de-DE" b="1" i="1">
                                  <a:solidFill>
                                    <a:schemeClr val="tx1"/>
                                  </a:solidFill>
                                  <a:latin typeface="Cambria Math" panose="02040503050406030204" pitchFamily="18" charset="0"/>
                                </a:rPr>
                                <m:t>,</m:t>
                              </m:r>
                              <m:d>
                                <m:dPr>
                                  <m:begChr m:val="{"/>
                                  <m:endChr m:val="}"/>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𝑏𝑎𝑛</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0</m:t>
                                          </m:r>
                                        </m:e>
                                      </m:d>
                                    </m:sup>
                                  </m:sSup>
                                  <m:r>
                                    <a:rPr lang="de-DE" i="1">
                                      <a:solidFill>
                                        <a:schemeClr val="tx1"/>
                                      </a:solidFill>
                                      <a:latin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𝑏𝑎𝑛</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1</m:t>
                                          </m:r>
                                        </m:e>
                                      </m:d>
                                    </m:sup>
                                  </m:sSup>
                                </m:e>
                              </m:d>
                              <m:r>
                                <a:rPr lang="de-DE" i="1">
                                  <a:solidFill>
                                    <a:schemeClr val="tx1"/>
                                  </a:solidFill>
                                  <a:latin typeface="Cambria Math" panose="02040503050406030204" pitchFamily="18" charset="0"/>
                                </a:rPr>
                                <m:t>,</m:t>
                              </m:r>
                              <m:sSup>
                                <m:sSupPr>
                                  <m:ctrlPr>
                                    <a:rPr lang="de-DE" b="1"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𝒅</m:t>
                                  </m:r>
                                </m:e>
                                <m:sup>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2 :4</m:t>
                                      </m:r>
                                    </m:e>
                                  </m:d>
                                </m:sup>
                              </m:sSup>
                            </m:e>
                          </m:d>
                        </m:e>
                      </m:func>
                    </m:oMath>
                  </m:oMathPara>
                </a14:m>
                <a:endParaRPr lang="de-DE" dirty="0"/>
              </a:p>
              <a:p>
                <a:pPr lvl="1"/>
                <a:endParaRPr lang="de-DE" dirty="0">
                  <a:solidFill>
                    <a:srgbClr val="FFC000"/>
                  </a:solidFill>
                </a:endParaRPr>
              </a:p>
              <a:p>
                <a:pPr lvl="1"/>
                <a:r>
                  <a:rPr lang="de-DE" dirty="0">
                    <a:solidFill>
                      <a:srgbClr val="FFC000"/>
                    </a:solidFill>
                  </a:rPr>
                  <a:t>Acht</a:t>
                </a:r>
                <a:r>
                  <a:rPr lang="de-DE" dirty="0"/>
                  <a:t> sequentielle </a:t>
                </a:r>
                <a:br>
                  <a:rPr lang="de-DE" dirty="0"/>
                </a:br>
                <a:r>
                  <a:rPr lang="de-DE" dirty="0"/>
                  <a:t>Aktionszuweisungen testen</a:t>
                </a:r>
              </a:p>
              <a:p>
                <a:pPr lvl="2"/>
                <a14:m>
                  <m:oMath xmlns:m="http://schemas.openxmlformats.org/officeDocument/2006/math">
                    <m:sSubSup>
                      <m:sSubSupPr>
                        <m:ctrlPr>
                          <a:rPr lang="de-DE" b="1" i="1" smtClean="0">
                            <a:latin typeface="Cambria Math" panose="02040503050406030204" pitchFamily="18" charset="0"/>
                          </a:rPr>
                        </m:ctrlPr>
                      </m:sSubSupPr>
                      <m:e>
                        <m:r>
                          <a:rPr lang="de-DE" b="1" i="1">
                            <a:latin typeface="Cambria Math" panose="02040503050406030204" pitchFamily="18" charset="0"/>
                          </a:rPr>
                          <m:t>𝒅</m:t>
                        </m:r>
                      </m:e>
                      <m:sub>
                        <m:r>
                          <a:rPr lang="de-DE" b="0" i="1" smtClean="0">
                            <a:latin typeface="Cambria Math" panose="02040503050406030204" pitchFamily="18" charset="0"/>
                          </a:rPr>
                          <m:t>𝑖</m:t>
                        </m:r>
                      </m:sub>
                      <m:sup>
                        <m:d>
                          <m:dPr>
                            <m:ctrlPr>
                              <a:rPr lang="de-DE" i="1">
                                <a:latin typeface="Cambria Math" panose="02040503050406030204" pitchFamily="18" charset="0"/>
                              </a:rPr>
                            </m:ctrlPr>
                          </m:dPr>
                          <m:e>
                            <m:r>
                              <a:rPr lang="de-DE" i="1">
                                <a:latin typeface="Cambria Math" panose="02040503050406030204" pitchFamily="18" charset="0"/>
                              </a:rPr>
                              <m:t>2 :4</m:t>
                            </m:r>
                          </m:e>
                        </m:d>
                      </m:sup>
                    </m:sSubSup>
                  </m:oMath>
                </a14:m>
                <a:r>
                  <a:rPr lang="de-DE" dirty="0"/>
                  <a:t> im ausgerollten </a:t>
                </a:r>
                <a14:m>
                  <m:oMath xmlns:m="http://schemas.openxmlformats.org/officeDocument/2006/math">
                    <m:sSup>
                      <m:sSupPr>
                        <m:ctrlPr>
                          <a:rPr lang="de-DE" b="1" i="1">
                            <a:latin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𝑱</m:t>
                        </m:r>
                      </m:e>
                      <m:sup>
                        <m:d>
                          <m:dPr>
                            <m:ctrlPr>
                              <a:rPr lang="de-DE" i="1">
                                <a:latin typeface="Cambria Math" panose="02040503050406030204" pitchFamily="18" charset="0"/>
                              </a:rPr>
                            </m:ctrlPr>
                          </m:dPr>
                          <m:e>
                            <m:r>
                              <a:rPr lang="de-DE" b="0" i="1" smtClean="0">
                                <a:latin typeface="Cambria Math" panose="02040503050406030204" pitchFamily="18" charset="0"/>
                              </a:rPr>
                              <m:t>2</m:t>
                            </m:r>
                            <m:r>
                              <a:rPr lang="de-DE" i="1">
                                <a:latin typeface="Cambria Math" panose="02040503050406030204" pitchFamily="18" charset="0"/>
                              </a:rPr>
                              <m:t> :</m:t>
                            </m:r>
                            <m:r>
                              <a:rPr lang="de-DE" b="0" i="1" smtClean="0">
                                <a:latin typeface="Cambria Math" panose="02040503050406030204" pitchFamily="18" charset="0"/>
                              </a:rPr>
                              <m:t>4</m:t>
                            </m:r>
                          </m:e>
                        </m:d>
                      </m:sup>
                    </m:sSup>
                  </m:oMath>
                </a14:m>
                <a:r>
                  <a:rPr lang="de-DE" dirty="0"/>
                  <a:t> setzen</a:t>
                </a:r>
                <a:br>
                  <a:rPr lang="de-DE" dirty="0"/>
                </a:br>
                <a:r>
                  <a:rPr lang="de-DE" dirty="0"/>
                  <a:t>und EU-Anfrage beantworten</a:t>
                </a:r>
              </a:p>
              <a:p>
                <a:pPr lvl="2"/>
                <a14:m>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𝒅</m:t>
                        </m:r>
                      </m:e>
                      <m:sub>
                        <m:r>
                          <a:rPr lang="de-DE" i="1">
                            <a:latin typeface="Cambria Math" panose="02040503050406030204" pitchFamily="18" charset="0"/>
                          </a:rPr>
                          <m:t>𝑖</m:t>
                        </m:r>
                      </m:sub>
                      <m:sup>
                        <m:d>
                          <m:dPr>
                            <m:ctrlPr>
                              <a:rPr lang="de-DE" i="1">
                                <a:latin typeface="Cambria Math" panose="02040503050406030204" pitchFamily="18" charset="0"/>
                              </a:rPr>
                            </m:ctrlPr>
                          </m:dPr>
                          <m:e>
                            <m:r>
                              <a:rPr lang="de-DE" i="1">
                                <a:latin typeface="Cambria Math" panose="02040503050406030204" pitchFamily="18" charset="0"/>
                              </a:rPr>
                              <m:t>2 :4</m:t>
                            </m:r>
                          </m:e>
                        </m:d>
                      </m:sup>
                    </m:sSubSup>
                  </m:oMath>
                </a14:m>
                <a:r>
                  <a:rPr lang="de-DE" dirty="0"/>
                  <a:t> nach und nach in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𝑱</m:t>
                        </m:r>
                      </m:e>
                      <m:sup>
                        <m:d>
                          <m:dPr>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𝑡</m:t>
                                </m:r>
                              </m:e>
                              <m:sup>
                                <m:r>
                                  <a:rPr lang="de-DE" b="0" i="1" smtClean="0">
                                    <a:latin typeface="Cambria Math" panose="02040503050406030204" pitchFamily="18" charset="0"/>
                                  </a:rPr>
                                  <m:t>′</m:t>
                                </m:r>
                              </m:sup>
                            </m:sSup>
                          </m:e>
                        </m:d>
                      </m:sup>
                    </m:sSup>
                  </m:oMath>
                </a14:m>
                <a:r>
                  <a:rPr lang="de-DE" dirty="0"/>
                  <a:t> setzen</a:t>
                </a:r>
                <a:br>
                  <a:rPr lang="de-DE" dirty="0"/>
                </a:br>
                <a:r>
                  <a:rPr lang="de-DE" dirty="0"/>
                  <a:t>und EU-Antworten addieren</a:t>
                </a:r>
              </a:p>
              <a:p>
                <a:pPr lvl="2"/>
                <a:r>
                  <a:rPr lang="de-DE" dirty="0" err="1"/>
                  <a:t>Argmax</a:t>
                </a:r>
                <a:r>
                  <a:rPr lang="de-DE" dirty="0"/>
                  <a:t> </a:t>
                </a:r>
                <a14:m>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𝒅</m:t>
                        </m:r>
                      </m:e>
                      <m:sub>
                        <m:r>
                          <a:rPr lang="de-DE" i="1">
                            <a:latin typeface="Cambria Math" panose="02040503050406030204" pitchFamily="18" charset="0"/>
                          </a:rPr>
                          <m:t>𝑖</m:t>
                        </m:r>
                      </m:sub>
                      <m:sup>
                        <m:d>
                          <m:dPr>
                            <m:ctrlPr>
                              <a:rPr lang="de-DE" i="1">
                                <a:latin typeface="Cambria Math" panose="02040503050406030204" pitchFamily="18" charset="0"/>
                              </a:rPr>
                            </m:ctrlPr>
                          </m:dPr>
                          <m:e>
                            <m:r>
                              <a:rPr lang="de-DE" i="1">
                                <a:latin typeface="Cambria Math" panose="02040503050406030204" pitchFamily="18" charset="0"/>
                              </a:rPr>
                              <m:t>2 :4</m:t>
                            </m:r>
                          </m:e>
                        </m:d>
                      </m:sup>
                    </m:sSubSup>
                  </m:oMath>
                </a14:m>
                <a:r>
                  <a:rPr lang="de-DE" dirty="0"/>
                  <a:t> ausgeben</a:t>
                </a:r>
              </a:p>
              <a:p>
                <a:pPr lvl="1"/>
                <a:endParaRPr lang="de-DE" dirty="0"/>
              </a:p>
              <a:p>
                <a:endParaRPr lang="de-DE"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idx="1"/>
              </p:nvPr>
            </p:nvSpPr>
            <p:spPr>
              <a:blipFill>
                <a:blip r:embed="rId2"/>
                <a:stretch>
                  <a:fillRect l="-1435" t="-2090" b="-2090"/>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16F8894E-FD1B-1044-AF9C-E8ED52479985}"/>
              </a:ext>
            </a:extLst>
          </p:cNvPr>
          <p:cNvSpPr>
            <a:spLocks noGrp="1"/>
          </p:cNvSpPr>
          <p:nvPr>
            <p:ph type="dt" sz="half" idx="2"/>
          </p:nvPr>
        </p:nvSpPr>
        <p:spPr/>
        <p:txBody>
          <a:bodyPr/>
          <a:lstStyle/>
          <a:p>
            <a:r>
              <a:rPr lang="de-DE"/>
              <a:t>Entscheidungstheorie</a:t>
            </a:r>
          </a:p>
        </p:txBody>
      </p:sp>
      <p:sp>
        <p:nvSpPr>
          <p:cNvPr id="7" name="Footer Placeholder 6">
            <a:extLst>
              <a:ext uri="{FF2B5EF4-FFF2-40B4-BE49-F238E27FC236}">
                <a16:creationId xmlns:a16="http://schemas.microsoft.com/office/drawing/2014/main" id="{DE434173-4A48-4841-90C0-F1479602311D}"/>
              </a:ext>
            </a:extLst>
          </p:cNvPr>
          <p:cNvSpPr>
            <a:spLocks noGrp="1"/>
          </p:cNvSpPr>
          <p:nvPr>
            <p:ph type="ftr" sz="quarter" idx="3"/>
          </p:nvPr>
        </p:nvSpPr>
        <p:spPr/>
        <p:txBody>
          <a:bodyPr/>
          <a:lstStyle/>
          <a:p>
            <a:r>
              <a:rPr lang="de-DE"/>
              <a:t>Tanya Braun</a:t>
            </a:r>
          </a:p>
        </p:txBody>
      </p:sp>
      <p:sp>
        <p:nvSpPr>
          <p:cNvPr id="4" name="Slide Number Placeholder 3">
            <a:extLst>
              <a:ext uri="{FF2B5EF4-FFF2-40B4-BE49-F238E27FC236}">
                <a16:creationId xmlns:a16="http://schemas.microsoft.com/office/drawing/2014/main" id="{4F14CE44-105E-1941-9FE9-80E78F950D3F}"/>
              </a:ext>
            </a:extLst>
          </p:cNvPr>
          <p:cNvSpPr>
            <a:spLocks noGrp="1"/>
          </p:cNvSpPr>
          <p:nvPr>
            <p:ph type="sldNum" sz="quarter" idx="4"/>
          </p:nvPr>
        </p:nvSpPr>
        <p:spPr/>
        <p:txBody>
          <a:bodyPr/>
          <a:lstStyle/>
          <a:p>
            <a:fld id="{67C9959E-8E6B-B04C-9955-EA096F41CA7A}" type="slidenum">
              <a:rPr lang="de-DE" smtClean="0"/>
              <a:t>93</a:t>
            </a:fld>
            <a:endParaRPr lang="de-DE"/>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02732ABC-1CD8-7B4D-857E-11C3B578DE02}"/>
                  </a:ext>
                </a:extLst>
              </p:cNvPr>
              <p:cNvGraphicFramePr>
                <a:graphicFrameLocks noGrp="1"/>
              </p:cNvGraphicFramePr>
              <p:nvPr>
                <p:extLst>
                  <p:ext uri="{D42A27DB-BD31-4B8C-83A1-F6EECF244321}">
                    <p14:modId xmlns:p14="http://schemas.microsoft.com/office/powerpoint/2010/main" val="1673807799"/>
                  </p:ext>
                </p:extLst>
              </p:nvPr>
            </p:nvGraphicFramePr>
            <p:xfrm>
              <a:off x="5131992" y="3369705"/>
              <a:ext cx="2401443" cy="3167190"/>
            </p:xfrm>
            <a:graphic>
              <a:graphicData uri="http://schemas.openxmlformats.org/drawingml/2006/table">
                <a:tbl>
                  <a:tblPr firstRow="1" firstCol="1" bandRow="1">
                    <a:tableStyleId>{793D81CF-94F2-401A-BA57-92F5A7B2D0C5}</a:tableStyleId>
                  </a:tblPr>
                  <a:tblGrid>
                    <a:gridCol w="640842">
                      <a:extLst>
                        <a:ext uri="{9D8B030D-6E8A-4147-A177-3AD203B41FA5}">
                          <a16:colId xmlns:a16="http://schemas.microsoft.com/office/drawing/2014/main" val="1177353210"/>
                        </a:ext>
                      </a:extLst>
                    </a:gridCol>
                    <a:gridCol w="586867">
                      <a:extLst>
                        <a:ext uri="{9D8B030D-6E8A-4147-A177-3AD203B41FA5}">
                          <a16:colId xmlns:a16="http://schemas.microsoft.com/office/drawing/2014/main" val="594946696"/>
                        </a:ext>
                      </a:extLst>
                    </a:gridCol>
                    <a:gridCol w="586867">
                      <a:extLst>
                        <a:ext uri="{9D8B030D-6E8A-4147-A177-3AD203B41FA5}">
                          <a16:colId xmlns:a16="http://schemas.microsoft.com/office/drawing/2014/main" val="3263784376"/>
                        </a:ext>
                      </a:extLst>
                    </a:gridCol>
                    <a:gridCol w="586867">
                      <a:extLst>
                        <a:ext uri="{9D8B030D-6E8A-4147-A177-3AD203B41FA5}">
                          <a16:colId xmlns:a16="http://schemas.microsoft.com/office/drawing/2014/main" val="2154973944"/>
                        </a:ext>
                      </a:extLst>
                    </a:gridCol>
                  </a:tblGrid>
                  <a:tr h="0">
                    <a:tc>
                      <a:txBody>
                        <a:bodyPr/>
                        <a:lstStyle/>
                        <a:p>
                          <a:endParaRPr lang="en-GB" sz="1400" b="0"/>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2</m:t>
                                        </m:r>
                                      </m:e>
                                    </m:d>
                                  </m:sup>
                                </m:sSup>
                              </m:oMath>
                            </m:oMathPara>
                          </a14:m>
                          <a:endParaRPr lang="en-GB" sz="1400" b="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3</m:t>
                                        </m:r>
                                      </m:e>
                                    </m:d>
                                  </m:sup>
                                </m:sSup>
                              </m:oMath>
                            </m:oMathPara>
                          </a14:m>
                          <a:endParaRPr lang="en-GB" sz="1400" b="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4</m:t>
                                        </m:r>
                                      </m:e>
                                    </m:d>
                                  </m:sup>
                                </m:sSup>
                              </m:oMath>
                            </m:oMathPara>
                          </a14:m>
                          <a:endParaRPr lang="en-GB" sz="1400" b="0"/>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1534144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1</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2340768165"/>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2</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736112828"/>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3</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678655777"/>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4</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65263763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5</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3104293299"/>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6</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848049322"/>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7</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1009717035"/>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8</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1524021209"/>
                      </a:ext>
                    </a:extLst>
                  </a:tr>
                </a:tbl>
              </a:graphicData>
            </a:graphic>
          </p:graphicFrame>
        </mc:Choice>
        <mc:Fallback xmlns="">
          <p:graphicFrame>
            <p:nvGraphicFramePr>
              <p:cNvPr id="8" name="Table 7">
                <a:extLst>
                  <a:ext uri="{FF2B5EF4-FFF2-40B4-BE49-F238E27FC236}">
                    <a16:creationId xmlns:a16="http://schemas.microsoft.com/office/drawing/2014/main" id="{02732ABC-1CD8-7B4D-857E-11C3B578DE02}"/>
                  </a:ext>
                </a:extLst>
              </p:cNvPr>
              <p:cNvGraphicFramePr>
                <a:graphicFrameLocks noGrp="1"/>
              </p:cNvGraphicFramePr>
              <p:nvPr>
                <p:extLst>
                  <p:ext uri="{D42A27DB-BD31-4B8C-83A1-F6EECF244321}">
                    <p14:modId xmlns:p14="http://schemas.microsoft.com/office/powerpoint/2010/main" val="1673807799"/>
                  </p:ext>
                </p:extLst>
              </p:nvPr>
            </p:nvGraphicFramePr>
            <p:xfrm>
              <a:off x="5131992" y="3369705"/>
              <a:ext cx="2401443" cy="3167190"/>
            </p:xfrm>
            <a:graphic>
              <a:graphicData uri="http://schemas.openxmlformats.org/drawingml/2006/table">
                <a:tbl>
                  <a:tblPr firstRow="1" firstCol="1" bandRow="1">
                    <a:tableStyleId>{793D81CF-94F2-401A-BA57-92F5A7B2D0C5}</a:tableStyleId>
                  </a:tblPr>
                  <a:tblGrid>
                    <a:gridCol w="640842">
                      <a:extLst>
                        <a:ext uri="{9D8B030D-6E8A-4147-A177-3AD203B41FA5}">
                          <a16:colId xmlns:a16="http://schemas.microsoft.com/office/drawing/2014/main" val="1177353210"/>
                        </a:ext>
                      </a:extLst>
                    </a:gridCol>
                    <a:gridCol w="586867">
                      <a:extLst>
                        <a:ext uri="{9D8B030D-6E8A-4147-A177-3AD203B41FA5}">
                          <a16:colId xmlns:a16="http://schemas.microsoft.com/office/drawing/2014/main" val="594946696"/>
                        </a:ext>
                      </a:extLst>
                    </a:gridCol>
                    <a:gridCol w="586867">
                      <a:extLst>
                        <a:ext uri="{9D8B030D-6E8A-4147-A177-3AD203B41FA5}">
                          <a16:colId xmlns:a16="http://schemas.microsoft.com/office/drawing/2014/main" val="3263784376"/>
                        </a:ext>
                      </a:extLst>
                    </a:gridCol>
                    <a:gridCol w="586867">
                      <a:extLst>
                        <a:ext uri="{9D8B030D-6E8A-4147-A177-3AD203B41FA5}">
                          <a16:colId xmlns:a16="http://schemas.microsoft.com/office/drawing/2014/main" val="2154973944"/>
                        </a:ext>
                      </a:extLst>
                    </a:gridCol>
                  </a:tblGrid>
                  <a:tr h="319151">
                    <a:tc>
                      <a:txBody>
                        <a:bodyPr/>
                        <a:lstStyle/>
                        <a:p>
                          <a:endParaRPr lang="en-GB" sz="1400" b="0" dirty="0"/>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4000" r="-200000" b="-900000"/>
                          </a:stretch>
                        </a:blipFill>
                      </a:tcPr>
                    </a:tc>
                    <a:tc>
                      <a:txBody>
                        <a:bodyPr/>
                        <a:lstStyle/>
                        <a:p>
                          <a:endParaRPr lang="en-US"/>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4000" r="-95745" b="-900000"/>
                          </a:stretch>
                        </a:blipFill>
                      </a:tcPr>
                    </a:tc>
                    <a:tc>
                      <a:txBody>
                        <a:bodyPr/>
                        <a:lstStyle/>
                        <a:p>
                          <a:endParaRPr lang="en-US"/>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4000" r="2174" b="-900000"/>
                          </a:stretch>
                        </a:blipFill>
                      </a:tcPr>
                    </a:tc>
                    <a:extLst>
                      <a:ext uri="{0D108BD9-81ED-4DB2-BD59-A6C34878D82A}">
                        <a16:rowId xmlns:a16="http://schemas.microsoft.com/office/drawing/2014/main" val="4153414432"/>
                      </a:ext>
                    </a:extLst>
                  </a:tr>
                  <a:tr h="355092">
                    <a:tc>
                      <a:txBody>
                        <a:bodyPr/>
                        <a:lstStyle/>
                        <a:p>
                          <a:endParaRPr lang="en-US"/>
                        </a:p>
                      </a:txBody>
                      <a:tcPr>
                        <a:lnL w="12700" cmpd="sng">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92857" r="-270588" b="-703571"/>
                          </a:stretch>
                        </a:blipFill>
                      </a:tcPr>
                    </a:tc>
                    <a:tc>
                      <a:txBody>
                        <a:bodyPr/>
                        <a:lstStyle/>
                        <a:p>
                          <a:endParaRPr lang="en-US"/>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92857" r="-200000" b="-703571"/>
                          </a:stretch>
                        </a:blipFill>
                      </a:tcPr>
                    </a:tc>
                    <a:tc>
                      <a:txBody>
                        <a:bodyPr/>
                        <a:lstStyle/>
                        <a:p>
                          <a:endParaRPr lang="en-US"/>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92857" r="-95745" b="-703571"/>
                          </a:stretch>
                        </a:blipFill>
                      </a:tcPr>
                    </a:tc>
                    <a:tc>
                      <a:txBody>
                        <a:bodyPr/>
                        <a:lstStyle/>
                        <a:p>
                          <a:endParaRPr lang="en-US"/>
                        </a:p>
                      </a:txBody>
                      <a:tcPr>
                        <a:lnL>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92857" r="2174" b="-703571"/>
                          </a:stretch>
                        </a:blipFill>
                      </a:tcPr>
                    </a:tc>
                    <a:extLst>
                      <a:ext uri="{0D108BD9-81ED-4DB2-BD59-A6C34878D82A}">
                        <a16:rowId xmlns:a16="http://schemas.microsoft.com/office/drawing/2014/main" val="2340768165"/>
                      </a:ext>
                    </a:extLst>
                  </a:tr>
                  <a:tr h="355283">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192857" r="-270588" b="-60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192857" r="-200000" b="-60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192857" r="-95745" b="-603571"/>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192857" r="2174" b="-603571"/>
                          </a:stretch>
                        </a:blipFill>
                      </a:tcPr>
                    </a:tc>
                    <a:extLst>
                      <a:ext uri="{0D108BD9-81ED-4DB2-BD59-A6C34878D82A}">
                        <a16:rowId xmlns:a16="http://schemas.microsoft.com/office/drawing/2014/main" val="736112828"/>
                      </a:ext>
                    </a:extLst>
                  </a:tr>
                  <a:tr h="356362">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292857" r="-270588" b="-50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292857" r="-200000" b="-50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292857" r="-95745" b="-503571"/>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292857" r="2174" b="-503571"/>
                          </a:stretch>
                        </a:blipFill>
                      </a:tcPr>
                    </a:tc>
                    <a:extLst>
                      <a:ext uri="{0D108BD9-81ED-4DB2-BD59-A6C34878D82A}">
                        <a16:rowId xmlns:a16="http://schemas.microsoft.com/office/drawing/2014/main" val="678655777"/>
                      </a:ext>
                    </a:extLst>
                  </a:tr>
                  <a:tr h="354838">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392857" r="-270588" b="-40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392857" r="-200000" b="-403571"/>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392857" r="-95745" b="-403571"/>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392857" r="2174" b="-403571"/>
                          </a:stretch>
                        </a:blipFill>
                      </a:tcPr>
                    </a:tc>
                    <a:extLst>
                      <a:ext uri="{0D108BD9-81ED-4DB2-BD59-A6C34878D82A}">
                        <a16:rowId xmlns:a16="http://schemas.microsoft.com/office/drawing/2014/main" val="652637631"/>
                      </a:ext>
                    </a:extLst>
                  </a:tr>
                  <a:tr h="358140">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475862" r="-270588" b="-289655"/>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475862" r="-200000" b="-289655"/>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475862" r="-95745" b="-289655"/>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475862" r="2174" b="-289655"/>
                          </a:stretch>
                        </a:blipFill>
                      </a:tcPr>
                    </a:tc>
                    <a:extLst>
                      <a:ext uri="{0D108BD9-81ED-4DB2-BD59-A6C34878D82A}">
                        <a16:rowId xmlns:a16="http://schemas.microsoft.com/office/drawing/2014/main" val="3104293299"/>
                      </a:ext>
                    </a:extLst>
                  </a:tr>
                  <a:tr h="356616">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596429" r="-270588" b="-2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596429" r="-200000" b="-2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596429" r="-95745" b="-200000"/>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596429" r="2174" b="-200000"/>
                          </a:stretch>
                        </a:blipFill>
                      </a:tcPr>
                    </a:tc>
                    <a:extLst>
                      <a:ext uri="{0D108BD9-81ED-4DB2-BD59-A6C34878D82A}">
                        <a16:rowId xmlns:a16="http://schemas.microsoft.com/office/drawing/2014/main" val="848049322"/>
                      </a:ext>
                    </a:extLst>
                  </a:tr>
                  <a:tr h="354965">
                    <a:tc>
                      <a:txBody>
                        <a:bodyPr/>
                        <a:lstStyle/>
                        <a:p>
                          <a:endParaRPr lang="en-US"/>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961" t="-696429" r="-270588" b="-1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13043" t="-696429" r="-200000" b="-1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08511" t="-696429" r="-95745" b="-100000"/>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315217" t="-696429" r="2174" b="-100000"/>
                          </a:stretch>
                        </a:blipFill>
                      </a:tcPr>
                    </a:tc>
                    <a:extLst>
                      <a:ext uri="{0D108BD9-81ED-4DB2-BD59-A6C34878D82A}">
                        <a16:rowId xmlns:a16="http://schemas.microsoft.com/office/drawing/2014/main" val="1009717035"/>
                      </a:ext>
                    </a:extLst>
                  </a:tr>
                  <a:tr h="356743">
                    <a:tc>
                      <a:txBody>
                        <a:bodyPr/>
                        <a:lstStyle/>
                        <a:p>
                          <a:endParaRPr lang="en-US"/>
                        </a:p>
                      </a:txBody>
                      <a:tcP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1961" t="-796429" r="-270588"/>
                          </a:stretch>
                        </a:blipFill>
                      </a:tcPr>
                    </a:tc>
                    <a:tc>
                      <a:txBody>
                        <a:bodyPr/>
                        <a:lstStyle/>
                        <a:p>
                          <a:endParaRPr lang="en-US"/>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113043" t="-796429" r="-200000"/>
                          </a:stretch>
                        </a:blipFill>
                      </a:tcPr>
                    </a:tc>
                    <a:tc>
                      <a:txBody>
                        <a:bodyPr/>
                        <a:lstStyle/>
                        <a:p>
                          <a:endParaRPr lang="en-US"/>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08511" t="-796429" r="-95745"/>
                          </a:stretch>
                        </a:blipFill>
                      </a:tcPr>
                    </a:tc>
                    <a:tc>
                      <a:txBody>
                        <a:bodyPr/>
                        <a:lstStyle/>
                        <a:p>
                          <a:endParaRPr lang="en-US"/>
                        </a:p>
                      </a:txBody>
                      <a:tcP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315217" t="-796429" r="2174"/>
                          </a:stretch>
                        </a:blipFill>
                      </a:tcPr>
                    </a:tc>
                    <a:extLst>
                      <a:ext uri="{0D108BD9-81ED-4DB2-BD59-A6C34878D82A}">
                        <a16:rowId xmlns:a16="http://schemas.microsoft.com/office/drawing/2014/main" val="1524021209"/>
                      </a:ext>
                    </a:extLst>
                  </a:tr>
                </a:tbl>
              </a:graphicData>
            </a:graphic>
          </p:graphicFrame>
        </mc:Fallback>
      </mc:AlternateContent>
      <p:grpSp>
        <p:nvGrpSpPr>
          <p:cNvPr id="9" name="Group 8">
            <a:extLst>
              <a:ext uri="{FF2B5EF4-FFF2-40B4-BE49-F238E27FC236}">
                <a16:creationId xmlns:a16="http://schemas.microsoft.com/office/drawing/2014/main" id="{F0D1D480-C376-3A47-A461-F888FD736BCC}"/>
              </a:ext>
            </a:extLst>
          </p:cNvPr>
          <p:cNvGrpSpPr/>
          <p:nvPr/>
        </p:nvGrpSpPr>
        <p:grpSpPr>
          <a:xfrm>
            <a:off x="7755260" y="3369705"/>
            <a:ext cx="4082456" cy="2536684"/>
            <a:chOff x="7038965" y="2729154"/>
            <a:chExt cx="4845322" cy="3203419"/>
          </a:xfrm>
        </p:grpSpPr>
        <p:sp>
          <p:nvSpPr>
            <p:cNvPr id="10" name="Rectangle 9">
              <a:extLst>
                <a:ext uri="{FF2B5EF4-FFF2-40B4-BE49-F238E27FC236}">
                  <a16:creationId xmlns:a16="http://schemas.microsoft.com/office/drawing/2014/main" id="{BCBBA335-B35E-7347-9D54-F5878D37F62E}"/>
                </a:ext>
              </a:extLst>
            </p:cNvPr>
            <p:cNvSpPr/>
            <p:nvPr/>
          </p:nvSpPr>
          <p:spPr>
            <a:xfrm>
              <a:off x="8766538" y="2730471"/>
              <a:ext cx="3117749" cy="3202102"/>
            </a:xfrm>
            <a:prstGeom prst="rect">
              <a:avLst/>
            </a:prstGeom>
            <a:pattFill prst="wdUpDiag">
              <a:fgClr>
                <a:schemeClr val="accent1">
                  <a:lumMod val="60000"/>
                  <a:lumOff val="4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1" name="Rectangle 10">
              <a:extLst>
                <a:ext uri="{FF2B5EF4-FFF2-40B4-BE49-F238E27FC236}">
                  <a16:creationId xmlns:a16="http://schemas.microsoft.com/office/drawing/2014/main" id="{8DD3B848-215E-7B4D-A074-2815EA109AC5}"/>
                </a:ext>
              </a:extLst>
            </p:cNvPr>
            <p:cNvSpPr/>
            <p:nvPr/>
          </p:nvSpPr>
          <p:spPr>
            <a:xfrm>
              <a:off x="7038965" y="2729154"/>
              <a:ext cx="1727572" cy="3203419"/>
            </a:xfrm>
            <a:prstGeom prst="rect">
              <a:avLst/>
            </a:prstGeom>
            <a:pattFill prst="wdUpDiag">
              <a:fgClr>
                <a:schemeClr val="accent1">
                  <a:lumMod val="40000"/>
                  <a:lumOff val="60000"/>
                </a:schemeClr>
              </a:fgClr>
              <a:bgClr>
                <a:schemeClr val="bg1"/>
              </a:bgClr>
            </a:patt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2" name="Rectangle 11">
              <a:extLst>
                <a:ext uri="{FF2B5EF4-FFF2-40B4-BE49-F238E27FC236}">
                  <a16:creationId xmlns:a16="http://schemas.microsoft.com/office/drawing/2014/main" id="{A55C20C3-B16F-704F-9CB9-62450F7FB499}"/>
                </a:ext>
              </a:extLst>
            </p:cNvPr>
            <p:cNvSpPr/>
            <p:nvPr/>
          </p:nvSpPr>
          <p:spPr>
            <a:xfrm>
              <a:off x="8766538" y="3413937"/>
              <a:ext cx="3117749" cy="25186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3" name="Group 12">
              <a:extLst>
                <a:ext uri="{FF2B5EF4-FFF2-40B4-BE49-F238E27FC236}">
                  <a16:creationId xmlns:a16="http://schemas.microsoft.com/office/drawing/2014/main" id="{4A30A044-389B-9348-9AA8-F96F413117AA}"/>
                </a:ext>
              </a:extLst>
            </p:cNvPr>
            <p:cNvGrpSpPr/>
            <p:nvPr/>
          </p:nvGrpSpPr>
          <p:grpSpPr>
            <a:xfrm>
              <a:off x="9083692" y="4222610"/>
              <a:ext cx="2760308" cy="1675960"/>
              <a:chOff x="5168586" y="4222611"/>
              <a:chExt cx="2760308" cy="1675959"/>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B342B4B-471B-2C47-B2F7-5CA4D6D488AD}"/>
                      </a:ext>
                    </a:extLst>
                  </p:cNvPr>
                  <p:cNvSpPr txBox="1"/>
                  <p:nvPr/>
                </p:nvSpPr>
                <p:spPr>
                  <a:xfrm>
                    <a:off x="5168586" y="4612123"/>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de-DE" sz="1400" i="1" smtClean="0">
                                  <a:solidFill>
                                    <a:schemeClr val="tx1"/>
                                  </a:solidFill>
                                  <a:latin typeface="Cambria Math" panose="02040503050406030204" pitchFamily="18" charset="0"/>
                                </a:rPr>
                              </m:ctrlPr>
                            </m:sSupPr>
                            <m:e>
                              <m:r>
                                <a:rPr lang="de-DE" sz="1400" i="1">
                                  <a:latin typeface="Cambria Math" charset="0"/>
                                </a:rPr>
                                <m:t>𝑇𝑟𝑎𝑣𝑒</m:t>
                              </m:r>
                              <m:r>
                                <a:rPr lang="de-DE" sz="1400" i="1" smtClean="0">
                                  <a:solidFill>
                                    <a:schemeClr val="tx1"/>
                                  </a:solidFill>
                                  <a:latin typeface="Cambria Math" charset="0"/>
                                </a:rPr>
                                <m:t>𝑙</m:t>
                              </m:r>
                            </m:e>
                            <m:sup>
                              <m:d>
                                <m:dPr>
                                  <m:ctrlPr>
                                    <a:rPr lang="de-DE" sz="1400" b="0" i="1" smtClean="0">
                                      <a:solidFill>
                                        <a:schemeClr val="tx1"/>
                                      </a:solidFill>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39" name="TextBox 38">
                    <a:extLst>
                      <a:ext uri="{FF2B5EF4-FFF2-40B4-BE49-F238E27FC236}">
                        <a16:creationId xmlns:a16="http://schemas.microsoft.com/office/drawing/2014/main" id="{0B342B4B-471B-2C47-B2F7-5CA4D6D488AD}"/>
                      </a:ext>
                    </a:extLst>
                  </p:cNvPr>
                  <p:cNvSpPr txBox="1">
                    <a:spLocks noRot="1" noChangeAspect="1" noMove="1" noResize="1" noEditPoints="1" noAdjustHandles="1" noChangeArrowheads="1" noChangeShapeType="1" noTextEdit="1"/>
                  </p:cNvSpPr>
                  <p:nvPr/>
                </p:nvSpPr>
                <p:spPr>
                  <a:xfrm>
                    <a:off x="5168586" y="4612123"/>
                    <a:ext cx="1152000" cy="408315"/>
                  </a:xfrm>
                  <a:prstGeom prst="ellipse">
                    <a:avLst/>
                  </a:prstGeom>
                  <a:blipFill>
                    <a:blip r:embed="rId4"/>
                    <a:stretch>
                      <a:fillRect/>
                    </a:stretch>
                  </a:blipFill>
                  <a:ln>
                    <a:solidFill>
                      <a:schemeClr val="tx1"/>
                    </a:solidFill>
                  </a:ln>
                </p:spPr>
                <p:txBody>
                  <a:bodyPr/>
                  <a:lstStyle/>
                  <a:p>
                    <a:r>
                      <a:rPr lang="de-DE">
                        <a:noFill/>
                      </a:rPr>
                      <a:t> </a:t>
                    </a:r>
                  </a:p>
                </p:txBody>
              </p:sp>
            </mc:Fallback>
          </mc:AlternateContent>
          <p:cxnSp>
            <p:nvCxnSpPr>
              <p:cNvPr id="40" name="Straight Connector 39">
                <a:extLst>
                  <a:ext uri="{FF2B5EF4-FFF2-40B4-BE49-F238E27FC236}">
                    <a16:creationId xmlns:a16="http://schemas.microsoft.com/office/drawing/2014/main" id="{2F1EE6CA-C2F6-1E45-A247-CEB6FF396F79}"/>
                  </a:ext>
                </a:extLst>
              </p:cNvPr>
              <p:cNvCxnSpPr>
                <a:cxnSpLocks/>
                <a:stCxn id="39" idx="5"/>
                <a:endCxn id="53" idx="1"/>
              </p:cNvCxnSpPr>
              <p:nvPr/>
            </p:nvCxnSpPr>
            <p:spPr>
              <a:xfrm>
                <a:off x="6151879" y="4960641"/>
                <a:ext cx="151720" cy="141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391C8D-2F0C-7142-9D3E-51328C590705}"/>
                  </a:ext>
                </a:extLst>
              </p:cNvPr>
              <p:cNvCxnSpPr>
                <a:cxnSpLocks/>
                <a:stCxn id="53" idx="0"/>
                <a:endCxn id="48" idx="4"/>
              </p:cNvCxnSpPr>
              <p:nvPr/>
            </p:nvCxnSpPr>
            <p:spPr>
              <a:xfrm flipV="1">
                <a:off x="6375600" y="4630926"/>
                <a:ext cx="184542" cy="399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7BBC012A-DE95-3C48-8DF5-E38334257B8E}"/>
                  </a:ext>
                </a:extLst>
              </p:cNvPr>
              <p:cNvGrpSpPr/>
              <p:nvPr/>
            </p:nvGrpSpPr>
            <p:grpSpPr>
              <a:xfrm>
                <a:off x="6088390" y="5030479"/>
                <a:ext cx="359209" cy="407881"/>
                <a:chOff x="6783444" y="4056790"/>
                <a:chExt cx="359209" cy="407881"/>
              </a:xfrm>
            </p:grpSpPr>
            <p:sp>
              <p:nvSpPr>
                <p:cNvPr id="53" name="Rectangle 52">
                  <a:extLst>
                    <a:ext uri="{FF2B5EF4-FFF2-40B4-BE49-F238E27FC236}">
                      <a16:creationId xmlns:a16="http://schemas.microsoft.com/office/drawing/2014/main" id="{9C225A49-4B49-7D47-B8E6-AD420CBF3609}"/>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2087342-9F62-4B45-8B04-FF62696638D0}"/>
                        </a:ext>
                      </a:extLst>
                    </p:cNvPr>
                    <p:cNvSpPr txBox="1"/>
                    <p:nvPr/>
                  </p:nvSpPr>
                  <p:spPr>
                    <a:xfrm>
                      <a:off x="6783444" y="4200213"/>
                      <a:ext cx="313388" cy="264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2</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54" name="TextBox 53">
                      <a:extLst>
                        <a:ext uri="{FF2B5EF4-FFF2-40B4-BE49-F238E27FC236}">
                          <a16:creationId xmlns:a16="http://schemas.microsoft.com/office/drawing/2014/main" id="{32087342-9F62-4B45-8B04-FF62696638D0}"/>
                        </a:ext>
                      </a:extLst>
                    </p:cNvPr>
                    <p:cNvSpPr txBox="1">
                      <a:spLocks noRot="1" noChangeAspect="1" noMove="1" noResize="1" noEditPoints="1" noAdjustHandles="1" noChangeArrowheads="1" noChangeShapeType="1" noTextEdit="1"/>
                    </p:cNvSpPr>
                    <p:nvPr/>
                  </p:nvSpPr>
                  <p:spPr>
                    <a:xfrm>
                      <a:off x="6783444" y="4200213"/>
                      <a:ext cx="313388" cy="264458"/>
                    </a:xfrm>
                    <a:prstGeom prst="rect">
                      <a:avLst/>
                    </a:prstGeom>
                    <a:blipFill>
                      <a:blip r:embed="rId5"/>
                      <a:stretch>
                        <a:fillRect l="-13636" b="-23529"/>
                      </a:stretch>
                    </a:blipFill>
                  </p:spPr>
                  <p:txBody>
                    <a:bodyPr/>
                    <a:lstStyle/>
                    <a:p>
                      <a:r>
                        <a:rPr lang="de-DE">
                          <a:noFill/>
                        </a:rPr>
                        <a:t> </a:t>
                      </a:r>
                    </a:p>
                  </p:txBody>
                </p:sp>
              </mc:Fallback>
            </mc:AlternateContent>
          </p:grpSp>
          <p:cxnSp>
            <p:nvCxnSpPr>
              <p:cNvPr id="43" name="Straight Connector 42">
                <a:extLst>
                  <a:ext uri="{FF2B5EF4-FFF2-40B4-BE49-F238E27FC236}">
                    <a16:creationId xmlns:a16="http://schemas.microsoft.com/office/drawing/2014/main" id="{A0E190D7-3642-F342-BECE-BD325CA845C8}"/>
                  </a:ext>
                </a:extLst>
              </p:cNvPr>
              <p:cNvCxnSpPr>
                <a:cxnSpLocks/>
                <a:stCxn id="48" idx="4"/>
                <a:endCxn id="51" idx="0"/>
              </p:cNvCxnSpPr>
              <p:nvPr/>
            </p:nvCxnSpPr>
            <p:spPr>
              <a:xfrm>
                <a:off x="6560142" y="4630926"/>
                <a:ext cx="185038" cy="399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7D6B22-A7F1-E742-9267-2249C49A55CB}"/>
                  </a:ext>
                </a:extLst>
              </p:cNvPr>
              <p:cNvCxnSpPr>
                <a:cxnSpLocks/>
                <a:stCxn id="49" idx="0"/>
                <a:endCxn id="51" idx="2"/>
              </p:cNvCxnSpPr>
              <p:nvPr/>
            </p:nvCxnSpPr>
            <p:spPr>
              <a:xfrm flipV="1">
                <a:off x="6558944" y="5174805"/>
                <a:ext cx="186236" cy="315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FA5ACCD-7E93-AB45-92A3-FD634BD3A350}"/>
                  </a:ext>
                </a:extLst>
              </p:cNvPr>
              <p:cNvCxnSpPr>
                <a:cxnSpLocks/>
                <a:stCxn id="51" idx="3"/>
                <a:endCxn id="47" idx="3"/>
              </p:cNvCxnSpPr>
              <p:nvPr/>
            </p:nvCxnSpPr>
            <p:spPr>
              <a:xfrm flipV="1">
                <a:off x="6817180" y="4960641"/>
                <a:ext cx="128421" cy="14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09949E9-0F31-5F40-ABAA-A9E0A25C7093}"/>
                  </a:ext>
                </a:extLst>
              </p:cNvPr>
              <p:cNvGrpSpPr/>
              <p:nvPr/>
            </p:nvGrpSpPr>
            <p:grpSpPr>
              <a:xfrm>
                <a:off x="6673180" y="5030805"/>
                <a:ext cx="364827" cy="406490"/>
                <a:chOff x="7368234" y="4057116"/>
                <a:chExt cx="364827" cy="406490"/>
              </a:xfrm>
            </p:grpSpPr>
            <p:sp>
              <p:nvSpPr>
                <p:cNvPr id="51" name="Rectangle 50">
                  <a:extLst>
                    <a:ext uri="{FF2B5EF4-FFF2-40B4-BE49-F238E27FC236}">
                      <a16:creationId xmlns:a16="http://schemas.microsoft.com/office/drawing/2014/main" id="{40762C04-E909-8542-96D5-47018D55A24D}"/>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2EC55BD-C45B-D64E-A3AD-534942DC2448}"/>
                        </a:ext>
                      </a:extLst>
                    </p:cNvPr>
                    <p:cNvSpPr txBox="1"/>
                    <p:nvPr/>
                  </p:nvSpPr>
                  <p:spPr>
                    <a:xfrm>
                      <a:off x="7419674" y="4198095"/>
                      <a:ext cx="313387" cy="265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3</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52" name="TextBox 51">
                      <a:extLst>
                        <a:ext uri="{FF2B5EF4-FFF2-40B4-BE49-F238E27FC236}">
                          <a16:creationId xmlns:a16="http://schemas.microsoft.com/office/drawing/2014/main" id="{42EC55BD-C45B-D64E-A3AD-534942DC2448}"/>
                        </a:ext>
                      </a:extLst>
                    </p:cNvPr>
                    <p:cNvSpPr txBox="1">
                      <a:spLocks noRot="1" noChangeAspect="1" noMove="1" noResize="1" noEditPoints="1" noAdjustHandles="1" noChangeArrowheads="1" noChangeShapeType="1" noTextEdit="1"/>
                    </p:cNvSpPr>
                    <p:nvPr/>
                  </p:nvSpPr>
                  <p:spPr>
                    <a:xfrm>
                      <a:off x="7419674" y="4198095"/>
                      <a:ext cx="313387" cy="265511"/>
                    </a:xfrm>
                    <a:prstGeom prst="rect">
                      <a:avLst/>
                    </a:prstGeom>
                    <a:blipFill>
                      <a:blip r:embed="rId6"/>
                      <a:stretch>
                        <a:fillRect l="-19048" b="-1764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84076A4-7776-1B4D-BCFD-ECA7E55820FB}"/>
                      </a:ext>
                    </a:extLst>
                  </p:cNvPr>
                  <p:cNvSpPr txBox="1"/>
                  <p:nvPr/>
                </p:nvSpPr>
                <p:spPr>
                  <a:xfrm>
                    <a:off x="6776894" y="4612123"/>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𝑇𝑟𝑒𝑎𝑡</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47" name="TextBox 46">
                    <a:extLst>
                      <a:ext uri="{FF2B5EF4-FFF2-40B4-BE49-F238E27FC236}">
                        <a16:creationId xmlns:a16="http://schemas.microsoft.com/office/drawing/2014/main" id="{C84076A4-7776-1B4D-BCFD-ECA7E55820FB}"/>
                      </a:ext>
                    </a:extLst>
                  </p:cNvPr>
                  <p:cNvSpPr txBox="1">
                    <a:spLocks noRot="1" noChangeAspect="1" noMove="1" noResize="1" noEditPoints="1" noAdjustHandles="1" noChangeArrowheads="1" noChangeShapeType="1" noTextEdit="1"/>
                  </p:cNvSpPr>
                  <p:nvPr/>
                </p:nvSpPr>
                <p:spPr>
                  <a:xfrm>
                    <a:off x="6776894" y="4612123"/>
                    <a:ext cx="1152000" cy="408315"/>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0FF1CDE-8E67-F749-AF2A-47C7698B40FE}"/>
                      </a:ext>
                    </a:extLst>
                  </p:cNvPr>
                  <p:cNvSpPr txBox="1"/>
                  <p:nvPr/>
                </p:nvSpPr>
                <p:spPr>
                  <a:xfrm>
                    <a:off x="5984141" y="4222611"/>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𝐸𝑝𝑖𝑑</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48" name="TextBox 47">
                    <a:extLst>
                      <a:ext uri="{FF2B5EF4-FFF2-40B4-BE49-F238E27FC236}">
                        <a16:creationId xmlns:a16="http://schemas.microsoft.com/office/drawing/2014/main" id="{C0FF1CDE-8E67-F749-AF2A-47C7698B40FE}"/>
                      </a:ext>
                    </a:extLst>
                  </p:cNvPr>
                  <p:cNvSpPr txBox="1">
                    <a:spLocks noRot="1" noChangeAspect="1" noMove="1" noResize="1" noEditPoints="1" noAdjustHandles="1" noChangeArrowheads="1" noChangeShapeType="1" noTextEdit="1"/>
                  </p:cNvSpPr>
                  <p:nvPr/>
                </p:nvSpPr>
                <p:spPr>
                  <a:xfrm>
                    <a:off x="5984141" y="4222611"/>
                    <a:ext cx="1152000" cy="408315"/>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FD3101B-1170-1642-ADEE-E59253A41578}"/>
                      </a:ext>
                    </a:extLst>
                  </p:cNvPr>
                  <p:cNvSpPr txBox="1"/>
                  <p:nvPr/>
                </p:nvSpPr>
                <p:spPr>
                  <a:xfrm>
                    <a:off x="5982943" y="5490255"/>
                    <a:ext cx="1152000" cy="40831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𝑆𝑖𝑐𝑘</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solidFill>
                        <a:schemeClr val="accent1"/>
                      </a:solidFill>
                    </a:endParaRPr>
                  </a:p>
                </p:txBody>
              </p:sp>
            </mc:Choice>
            <mc:Fallback xmlns="">
              <p:sp>
                <p:nvSpPr>
                  <p:cNvPr id="49" name="TextBox 48">
                    <a:extLst>
                      <a:ext uri="{FF2B5EF4-FFF2-40B4-BE49-F238E27FC236}">
                        <a16:creationId xmlns:a16="http://schemas.microsoft.com/office/drawing/2014/main" id="{AFD3101B-1170-1642-ADEE-E59253A41578}"/>
                      </a:ext>
                    </a:extLst>
                  </p:cNvPr>
                  <p:cNvSpPr txBox="1">
                    <a:spLocks noRot="1" noChangeAspect="1" noMove="1" noResize="1" noEditPoints="1" noAdjustHandles="1" noChangeArrowheads="1" noChangeShapeType="1" noTextEdit="1"/>
                  </p:cNvSpPr>
                  <p:nvPr/>
                </p:nvSpPr>
                <p:spPr>
                  <a:xfrm>
                    <a:off x="5982943" y="5490255"/>
                    <a:ext cx="1152000" cy="408315"/>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50" name="Straight Connector 49">
                <a:extLst>
                  <a:ext uri="{FF2B5EF4-FFF2-40B4-BE49-F238E27FC236}">
                    <a16:creationId xmlns:a16="http://schemas.microsoft.com/office/drawing/2014/main" id="{BC7E7471-02B5-B648-8FE5-EDFF4CCAC271}"/>
                  </a:ext>
                </a:extLst>
              </p:cNvPr>
              <p:cNvCxnSpPr>
                <a:cxnSpLocks/>
                <a:stCxn id="53" idx="2"/>
                <a:endCxn id="49" idx="0"/>
              </p:cNvCxnSpPr>
              <p:nvPr/>
            </p:nvCxnSpPr>
            <p:spPr>
              <a:xfrm>
                <a:off x="6375600" y="5174479"/>
                <a:ext cx="183344" cy="315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54EF2E1D-375C-3D44-9F18-7392747E42F3}"/>
                </a:ext>
              </a:extLst>
            </p:cNvPr>
            <p:cNvSpPr/>
            <p:nvPr/>
          </p:nvSpPr>
          <p:spPr>
            <a:xfrm>
              <a:off x="7038965" y="3412900"/>
              <a:ext cx="1727572" cy="25196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8C0DA63-976F-994F-B031-00AA347B9FF8}"/>
                    </a:ext>
                  </a:extLst>
                </p:cNvPr>
                <p:cNvSpPr txBox="1"/>
                <p:nvPr/>
              </p:nvSpPr>
              <p:spPr>
                <a:xfrm>
                  <a:off x="9081321" y="3562268"/>
                  <a:ext cx="1152000" cy="290370"/>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p>
                          <m:sSupPr>
                            <m:ctrlPr>
                              <a:rPr lang="de-DE" sz="1400" b="0" i="1" smtClean="0">
                                <a:latin typeface="Cambria Math" panose="02040503050406030204" pitchFamily="18" charset="0"/>
                              </a:rPr>
                            </m:ctrlPr>
                          </m:sSupPr>
                          <m:e>
                            <m:r>
                              <a:rPr lang="de-DE" sz="1400" i="1">
                                <a:latin typeface="Cambria Math" panose="02040503050406030204" pitchFamily="18" charset="0"/>
                              </a:rPr>
                              <m:t>𝑅𝑒𝑠𝑡𝑟𝑖𝑐</m:t>
                            </m:r>
                            <m:r>
                              <a:rPr lang="de-DE" sz="1400" b="0" i="1" smtClean="0">
                                <a:latin typeface="Cambria Math" panose="02040503050406030204" pitchFamily="18" charset="0"/>
                              </a:rPr>
                              <m:t>𝑡</m:t>
                            </m:r>
                          </m:e>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5" name="TextBox 14">
                  <a:extLst>
                    <a:ext uri="{FF2B5EF4-FFF2-40B4-BE49-F238E27FC236}">
                      <a16:creationId xmlns:a16="http://schemas.microsoft.com/office/drawing/2014/main" id="{B8C0DA63-976F-994F-B031-00AA347B9FF8}"/>
                    </a:ext>
                  </a:extLst>
                </p:cNvPr>
                <p:cNvSpPr txBox="1">
                  <a:spLocks noRot="1" noChangeAspect="1" noMove="1" noResize="1" noEditPoints="1" noAdjustHandles="1" noChangeArrowheads="1" noChangeShapeType="1" noTextEdit="1"/>
                </p:cNvSpPr>
                <p:nvPr/>
              </p:nvSpPr>
              <p:spPr>
                <a:xfrm>
                  <a:off x="9081321" y="3562268"/>
                  <a:ext cx="1152000" cy="290370"/>
                </a:xfrm>
                <a:prstGeom prst="rect">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79ECC4-9CC9-BD46-BD18-1D4957E49EB3}"/>
                    </a:ext>
                  </a:extLst>
                </p:cNvPr>
                <p:cNvSpPr txBox="1"/>
                <p:nvPr/>
              </p:nvSpPr>
              <p:spPr>
                <a:xfrm>
                  <a:off x="10715104" y="3408637"/>
                  <a:ext cx="1152000" cy="576808"/>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m:t>
                        </m:r>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e>
                            </m:d>
                          </m:sup>
                        </m:sSup>
                      </m:oMath>
                    </m:oMathPara>
                  </a14:m>
                  <a:endParaRPr lang="de-DE" sz="1400"/>
                </a:p>
              </p:txBody>
            </p:sp>
          </mc:Choice>
          <mc:Fallback xmlns="">
            <p:sp>
              <p:nvSpPr>
                <p:cNvPr id="16" name="TextBox 15">
                  <a:extLst>
                    <a:ext uri="{FF2B5EF4-FFF2-40B4-BE49-F238E27FC236}">
                      <a16:creationId xmlns:a16="http://schemas.microsoft.com/office/drawing/2014/main" id="{0779ECC4-9CC9-BD46-BD18-1D4957E49EB3}"/>
                    </a:ext>
                  </a:extLst>
                </p:cNvPr>
                <p:cNvSpPr txBox="1">
                  <a:spLocks noRot="1" noChangeAspect="1" noMove="1" noResize="1" noEditPoints="1" noAdjustHandles="1" noChangeArrowheads="1" noChangeShapeType="1" noTextEdit="1"/>
                </p:cNvSpPr>
                <p:nvPr/>
              </p:nvSpPr>
              <p:spPr>
                <a:xfrm>
                  <a:off x="10715104" y="3408637"/>
                  <a:ext cx="1152000" cy="576808"/>
                </a:xfrm>
                <a:prstGeom prst="diamond">
                  <a:avLst/>
                </a:prstGeom>
                <a:blipFill>
                  <a:blip r:embed="rId11"/>
                  <a:stretch>
                    <a:fillRect/>
                  </a:stretch>
                </a:blipFill>
                <a:ln>
                  <a:solidFill>
                    <a:schemeClr val="tx1"/>
                  </a:solidFill>
                </a:ln>
              </p:spPr>
              <p:txBody>
                <a:bodyPr/>
                <a:lstStyle/>
                <a:p>
                  <a:r>
                    <a:rPr lang="de-DE">
                      <a:noFill/>
                    </a:rPr>
                    <a:t> </a:t>
                  </a:r>
                </a:p>
              </p:txBody>
            </p:sp>
          </mc:Fallback>
        </mc:AlternateContent>
        <p:cxnSp>
          <p:nvCxnSpPr>
            <p:cNvPr id="17" name="Straight Connector 16">
              <a:extLst>
                <a:ext uri="{FF2B5EF4-FFF2-40B4-BE49-F238E27FC236}">
                  <a16:creationId xmlns:a16="http://schemas.microsoft.com/office/drawing/2014/main" id="{B1422FBA-EE76-EC47-8C21-BD5EE657C301}"/>
                </a:ext>
              </a:extLst>
            </p:cNvPr>
            <p:cNvCxnSpPr>
              <a:cxnSpLocks/>
              <a:stCxn id="18" idx="0"/>
              <a:endCxn id="15" idx="2"/>
            </p:cNvCxnSpPr>
            <p:nvPr/>
          </p:nvCxnSpPr>
          <p:spPr>
            <a:xfrm flipV="1">
              <a:off x="9657321" y="3852638"/>
              <a:ext cx="1" cy="354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0CEF0B9-144F-4B4A-B982-7F61F3CE32A0}"/>
                </a:ext>
              </a:extLst>
            </p:cNvPr>
            <p:cNvSpPr/>
            <p:nvPr/>
          </p:nvSpPr>
          <p:spPr>
            <a:xfrm>
              <a:off x="9585321" y="420666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9" name="Straight Connector 18">
              <a:extLst>
                <a:ext uri="{FF2B5EF4-FFF2-40B4-BE49-F238E27FC236}">
                  <a16:creationId xmlns:a16="http://schemas.microsoft.com/office/drawing/2014/main" id="{F1C7D037-6A4A-A544-8648-405C5632CF34}"/>
                </a:ext>
              </a:extLst>
            </p:cNvPr>
            <p:cNvCxnSpPr>
              <a:cxnSpLocks/>
              <a:stCxn id="15" idx="3"/>
              <a:endCxn id="22" idx="1"/>
            </p:cNvCxnSpPr>
            <p:nvPr/>
          </p:nvCxnSpPr>
          <p:spPr>
            <a:xfrm flipV="1">
              <a:off x="10233322" y="3702668"/>
              <a:ext cx="170205" cy="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2C13A-75FC-F846-A1C2-CD36136F8AE3}"/>
                </a:ext>
              </a:extLst>
            </p:cNvPr>
            <p:cNvCxnSpPr>
              <a:cxnSpLocks/>
              <a:stCxn id="48" idx="0"/>
              <a:endCxn id="22" idx="2"/>
            </p:cNvCxnSpPr>
            <p:nvPr/>
          </p:nvCxnSpPr>
          <p:spPr>
            <a:xfrm flipV="1">
              <a:off x="10475247" y="3774667"/>
              <a:ext cx="279" cy="447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DD2D72-BF25-CF44-8500-3A33CDF4AFFA}"/>
                </a:ext>
              </a:extLst>
            </p:cNvPr>
            <p:cNvCxnSpPr>
              <a:cxnSpLocks/>
              <a:stCxn id="22" idx="3"/>
              <a:endCxn id="16" idx="1"/>
            </p:cNvCxnSpPr>
            <p:nvPr/>
          </p:nvCxnSpPr>
          <p:spPr>
            <a:xfrm flipV="1">
              <a:off x="10547526" y="3697042"/>
              <a:ext cx="167578" cy="5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99D3095-389E-BD45-AC1D-5B0C7719B5CB}"/>
                </a:ext>
              </a:extLst>
            </p:cNvPr>
            <p:cNvSpPr/>
            <p:nvPr/>
          </p:nvSpPr>
          <p:spPr>
            <a:xfrm>
              <a:off x="10403526" y="363066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96AA7D9-F899-DB4D-BE4A-78B665B5F621}"/>
                    </a:ext>
                  </a:extLst>
                </p:cNvPr>
                <p:cNvSpPr txBox="1"/>
                <p:nvPr/>
              </p:nvSpPr>
              <p:spPr>
                <a:xfrm>
                  <a:off x="10547527" y="3373752"/>
                  <a:ext cx="313388" cy="2659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𝑈</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23" name="TextBox 22">
                  <a:extLst>
                    <a:ext uri="{FF2B5EF4-FFF2-40B4-BE49-F238E27FC236}">
                      <a16:creationId xmlns:a16="http://schemas.microsoft.com/office/drawing/2014/main" id="{296AA7D9-F899-DB4D-BE4A-78B665B5F621}"/>
                    </a:ext>
                  </a:extLst>
                </p:cNvPr>
                <p:cNvSpPr txBox="1">
                  <a:spLocks noRot="1" noChangeAspect="1" noMove="1" noResize="1" noEditPoints="1" noAdjustHandles="1" noChangeArrowheads="1" noChangeShapeType="1" noTextEdit="1"/>
                </p:cNvSpPr>
                <p:nvPr/>
              </p:nvSpPr>
              <p:spPr>
                <a:xfrm>
                  <a:off x="10547527" y="3373752"/>
                  <a:ext cx="313388" cy="265916"/>
                </a:xfrm>
                <a:prstGeom prst="rect">
                  <a:avLst/>
                </a:prstGeom>
                <a:blipFill>
                  <a:blip r:embed="rId12"/>
                  <a:stretch>
                    <a:fillRect l="-13636" b="-1764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68C0638-468A-2B4E-B55E-8DDBD71C783E}"/>
                    </a:ext>
                  </a:extLst>
                </p:cNvPr>
                <p:cNvSpPr txBox="1"/>
                <p:nvPr/>
              </p:nvSpPr>
              <p:spPr>
                <a:xfrm>
                  <a:off x="9729300" y="3945632"/>
                  <a:ext cx="313388" cy="264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latin typeface="Cambria Math" panose="02040503050406030204" pitchFamily="18" charset="0"/>
                              </a:rPr>
                            </m:ctrlPr>
                          </m:sSubSupPr>
                          <m:e>
                            <m:r>
                              <a:rPr lang="de-DE" sz="1100" b="0" i="1" smtClean="0">
                                <a:latin typeface="Cambria Math" panose="02040503050406030204" pitchFamily="18" charset="0"/>
                              </a:rPr>
                              <m:t>𝑓</m:t>
                            </m:r>
                          </m:e>
                          <m:sub>
                            <m:r>
                              <a:rPr lang="de-DE" sz="1100" b="0" i="1" smtClean="0">
                                <a:latin typeface="Cambria Math" panose="02040503050406030204" pitchFamily="18" charset="0"/>
                              </a:rPr>
                              <m:t>1</m:t>
                            </m:r>
                          </m:sub>
                          <m:sup>
                            <m:d>
                              <m:dPr>
                                <m:ctrlPr>
                                  <a:rPr lang="de-DE" sz="1100" b="0" i="1" smtClean="0">
                                    <a:latin typeface="Cambria Math" panose="02040503050406030204" pitchFamily="18" charset="0"/>
                                  </a:rPr>
                                </m:ctrlPr>
                              </m:dPr>
                              <m:e>
                                <m:r>
                                  <a:rPr lang="de-DE" sz="1100" i="1">
                                    <a:latin typeface="Cambria Math" panose="02040503050406030204" pitchFamily="18" charset="0"/>
                                    <a:ea typeface="Cambria Math" panose="02040503050406030204" pitchFamily="18" charset="0"/>
                                  </a:rPr>
                                  <m:t>𝜏</m:t>
                                </m:r>
                              </m:e>
                            </m:d>
                          </m:sup>
                        </m:sSubSup>
                      </m:oMath>
                    </m:oMathPara>
                  </a14:m>
                  <a:endParaRPr lang="de-DE" sz="1100"/>
                </a:p>
              </p:txBody>
            </p:sp>
          </mc:Choice>
          <mc:Fallback xmlns="">
            <p:sp>
              <p:nvSpPr>
                <p:cNvPr id="24" name="TextBox 23">
                  <a:extLst>
                    <a:ext uri="{FF2B5EF4-FFF2-40B4-BE49-F238E27FC236}">
                      <a16:creationId xmlns:a16="http://schemas.microsoft.com/office/drawing/2014/main" id="{568C0638-468A-2B4E-B55E-8DDBD71C783E}"/>
                    </a:ext>
                  </a:extLst>
                </p:cNvPr>
                <p:cNvSpPr txBox="1">
                  <a:spLocks noRot="1" noChangeAspect="1" noMove="1" noResize="1" noEditPoints="1" noAdjustHandles="1" noChangeArrowheads="1" noChangeShapeType="1" noTextEdit="1"/>
                </p:cNvSpPr>
                <p:nvPr/>
              </p:nvSpPr>
              <p:spPr>
                <a:xfrm>
                  <a:off x="9729300" y="3945632"/>
                  <a:ext cx="313388" cy="264216"/>
                </a:xfrm>
                <a:prstGeom prst="rect">
                  <a:avLst/>
                </a:prstGeom>
                <a:blipFill>
                  <a:blip r:embed="rId13"/>
                  <a:stretch>
                    <a:fillRect l="-13636" b="-16667"/>
                  </a:stretch>
                </a:blipFill>
              </p:spPr>
              <p:txBody>
                <a:bodyPr/>
                <a:lstStyle/>
                <a:p>
                  <a:r>
                    <a:rPr lang="de-DE">
                      <a:noFill/>
                    </a:rPr>
                    <a:t> </a:t>
                  </a:r>
                </a:p>
              </p:txBody>
            </p:sp>
          </mc:Fallback>
        </mc:AlternateContent>
        <p:cxnSp>
          <p:nvCxnSpPr>
            <p:cNvPr id="25" name="Straight Connector 24">
              <a:extLst>
                <a:ext uri="{FF2B5EF4-FFF2-40B4-BE49-F238E27FC236}">
                  <a16:creationId xmlns:a16="http://schemas.microsoft.com/office/drawing/2014/main" id="{CA7B58E4-B39A-CF48-BD66-73941A93E1AB}"/>
                </a:ext>
              </a:extLst>
            </p:cNvPr>
            <p:cNvCxnSpPr>
              <a:cxnSpLocks/>
              <a:stCxn id="39" idx="0"/>
              <a:endCxn id="18" idx="2"/>
            </p:cNvCxnSpPr>
            <p:nvPr/>
          </p:nvCxnSpPr>
          <p:spPr>
            <a:xfrm flipH="1" flipV="1">
              <a:off x="9657321" y="4350669"/>
              <a:ext cx="2371" cy="261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4A93064-45C7-234A-9EE8-DE09B16E7B73}"/>
                    </a:ext>
                  </a:extLst>
                </p:cNvPr>
                <p:cNvSpPr txBox="1"/>
                <p:nvPr/>
              </p:nvSpPr>
              <p:spPr>
                <a:xfrm>
                  <a:off x="7052925" y="5490252"/>
                  <a:ext cx="1333051" cy="4083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𝑆𝑖𝑐𝑘</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p>
                      </m:oMath>
                    </m:oMathPara>
                  </a14:m>
                  <a:endParaRPr lang="de-DE" sz="1400">
                    <a:solidFill>
                      <a:schemeClr val="accent1"/>
                    </a:solidFill>
                  </a:endParaRPr>
                </a:p>
              </p:txBody>
            </p:sp>
          </mc:Choice>
          <mc:Fallback xmlns="">
            <p:sp>
              <p:nvSpPr>
                <p:cNvPr id="26" name="TextBox 25">
                  <a:extLst>
                    <a:ext uri="{FF2B5EF4-FFF2-40B4-BE49-F238E27FC236}">
                      <a16:creationId xmlns:a16="http://schemas.microsoft.com/office/drawing/2014/main" id="{E4A93064-45C7-234A-9EE8-DE09B16E7B73}"/>
                    </a:ext>
                  </a:extLst>
                </p:cNvPr>
                <p:cNvSpPr txBox="1">
                  <a:spLocks noRot="1" noChangeAspect="1" noMove="1" noResize="1" noEditPoints="1" noAdjustHandles="1" noChangeArrowheads="1" noChangeShapeType="1" noTextEdit="1"/>
                </p:cNvSpPr>
                <p:nvPr/>
              </p:nvSpPr>
              <p:spPr>
                <a:xfrm>
                  <a:off x="7052925" y="5490252"/>
                  <a:ext cx="1333051" cy="408316"/>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A58447E-6882-F345-939D-7E3EA800259E}"/>
                    </a:ext>
                  </a:extLst>
                </p:cNvPr>
                <p:cNvSpPr txBox="1"/>
                <p:nvPr/>
              </p:nvSpPr>
              <p:spPr>
                <a:xfrm>
                  <a:off x="7054122" y="4236692"/>
                  <a:ext cx="1333051" cy="40831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b="0" i="1" smtClean="0">
                                <a:latin typeface="Cambria Math" panose="02040503050406030204" pitchFamily="18" charset="0"/>
                              </a:rPr>
                              <m:t>𝐸𝑝𝑖𝑑</m:t>
                            </m:r>
                          </m:e>
                          <m:sup>
                            <m:d>
                              <m:dPr>
                                <m:ctrlPr>
                                  <a:rPr lang="de-DE" sz="1400" i="1">
                                    <a:latin typeface="Cambria Math" panose="02040503050406030204" pitchFamily="18" charset="0"/>
                                  </a:rPr>
                                </m:ctrlPr>
                              </m:dPr>
                              <m:e>
                                <m:r>
                                  <a:rPr lang="de-DE"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rPr>
                                  <m:t>−1</m:t>
                                </m:r>
                              </m:e>
                            </m:d>
                          </m:sup>
                        </m:sSup>
                      </m:oMath>
                    </m:oMathPara>
                  </a14:m>
                  <a:endParaRPr lang="de-DE" sz="1400"/>
                </a:p>
              </p:txBody>
            </p:sp>
          </mc:Choice>
          <mc:Fallback xmlns="">
            <p:sp>
              <p:nvSpPr>
                <p:cNvPr id="27" name="TextBox 26">
                  <a:extLst>
                    <a:ext uri="{FF2B5EF4-FFF2-40B4-BE49-F238E27FC236}">
                      <a16:creationId xmlns:a16="http://schemas.microsoft.com/office/drawing/2014/main" id="{CA58447E-6882-F345-939D-7E3EA800259E}"/>
                    </a:ext>
                  </a:extLst>
                </p:cNvPr>
                <p:cNvSpPr txBox="1">
                  <a:spLocks noRot="1" noChangeAspect="1" noMove="1" noResize="1" noEditPoints="1" noAdjustHandles="1" noChangeArrowheads="1" noChangeShapeType="1" noTextEdit="1"/>
                </p:cNvSpPr>
                <p:nvPr/>
              </p:nvSpPr>
              <p:spPr>
                <a:xfrm>
                  <a:off x="7054122" y="4236692"/>
                  <a:ext cx="1333051" cy="408316"/>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grpSp>
          <p:nvGrpSpPr>
            <p:cNvPr id="28" name="Group 27">
              <a:extLst>
                <a:ext uri="{FF2B5EF4-FFF2-40B4-BE49-F238E27FC236}">
                  <a16:creationId xmlns:a16="http://schemas.microsoft.com/office/drawing/2014/main" id="{71071FC7-F465-4A4F-837E-AAE638E1CB09}"/>
                </a:ext>
              </a:extLst>
            </p:cNvPr>
            <p:cNvGrpSpPr/>
            <p:nvPr/>
          </p:nvGrpSpPr>
          <p:grpSpPr>
            <a:xfrm>
              <a:off x="8385975" y="4104138"/>
              <a:ext cx="1513271" cy="1590272"/>
              <a:chOff x="11690025" y="4104139"/>
              <a:chExt cx="1513271" cy="1590271"/>
            </a:xfrm>
          </p:grpSpPr>
          <p:sp>
            <p:nvSpPr>
              <p:cNvPr id="34" name="Rectangle 33">
                <a:extLst>
                  <a:ext uri="{FF2B5EF4-FFF2-40B4-BE49-F238E27FC236}">
                    <a16:creationId xmlns:a16="http://schemas.microsoft.com/office/drawing/2014/main" id="{BBDEB9BE-462D-F847-B20B-ABA43CAB1E13}"/>
                  </a:ext>
                </a:extLst>
              </p:cNvPr>
              <p:cNvSpPr/>
              <p:nvPr/>
            </p:nvSpPr>
            <p:spPr>
              <a:xfrm>
                <a:off x="12003473" y="43637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94ADE2E-F0FE-3447-A49F-39C4D4010D9B}"/>
                      </a:ext>
                    </a:extLst>
                  </p:cNvPr>
                  <p:cNvSpPr txBox="1"/>
                  <p:nvPr/>
                </p:nvSpPr>
                <p:spPr>
                  <a:xfrm>
                    <a:off x="11971821" y="4104139"/>
                    <a:ext cx="192918" cy="2137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𝐸</m:t>
                              </m:r>
                            </m:sub>
                          </m:sSub>
                        </m:oMath>
                      </m:oMathPara>
                    </a14:m>
                    <a:endParaRPr lang="de-DE" sz="1100"/>
                  </a:p>
                </p:txBody>
              </p:sp>
            </mc:Choice>
            <mc:Fallback xmlns="">
              <p:sp>
                <p:nvSpPr>
                  <p:cNvPr id="35" name="TextBox 34">
                    <a:extLst>
                      <a:ext uri="{FF2B5EF4-FFF2-40B4-BE49-F238E27FC236}">
                        <a16:creationId xmlns:a16="http://schemas.microsoft.com/office/drawing/2014/main" id="{494ADE2E-F0FE-3447-A49F-39C4D4010D9B}"/>
                      </a:ext>
                    </a:extLst>
                  </p:cNvPr>
                  <p:cNvSpPr txBox="1">
                    <a:spLocks noRot="1" noChangeAspect="1" noMove="1" noResize="1" noEditPoints="1" noAdjustHandles="1" noChangeArrowheads="1" noChangeShapeType="1" noTextEdit="1"/>
                  </p:cNvSpPr>
                  <p:nvPr/>
                </p:nvSpPr>
                <p:spPr>
                  <a:xfrm>
                    <a:off x="11971821" y="4104139"/>
                    <a:ext cx="192918" cy="213769"/>
                  </a:xfrm>
                  <a:prstGeom prst="rect">
                    <a:avLst/>
                  </a:prstGeom>
                  <a:blipFill>
                    <a:blip r:embed="rId16"/>
                    <a:stretch>
                      <a:fillRect l="-28571" b="-28571"/>
                    </a:stretch>
                  </a:blipFill>
                </p:spPr>
                <p:txBody>
                  <a:bodyPr/>
                  <a:lstStyle/>
                  <a:p>
                    <a:r>
                      <a:rPr lang="de-DE">
                        <a:noFill/>
                      </a:rPr>
                      <a:t> </a:t>
                    </a:r>
                  </a:p>
                </p:txBody>
              </p:sp>
            </mc:Fallback>
          </mc:AlternateContent>
          <p:cxnSp>
            <p:nvCxnSpPr>
              <p:cNvPr id="36" name="Straight Connector 35">
                <a:extLst>
                  <a:ext uri="{FF2B5EF4-FFF2-40B4-BE49-F238E27FC236}">
                    <a16:creationId xmlns:a16="http://schemas.microsoft.com/office/drawing/2014/main" id="{C8B7F496-3B41-E34A-9E75-0CE5BC23F0CE}"/>
                  </a:ext>
                </a:extLst>
              </p:cNvPr>
              <p:cNvCxnSpPr>
                <a:cxnSpLocks/>
                <a:stCxn id="27" idx="6"/>
                <a:endCxn id="34" idx="1"/>
              </p:cNvCxnSpPr>
              <p:nvPr/>
            </p:nvCxnSpPr>
            <p:spPr>
              <a:xfrm flipV="1">
                <a:off x="11691223" y="4435741"/>
                <a:ext cx="312251" cy="5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2AB5DE8-88BB-5346-B174-F814D680A2E5}"/>
                  </a:ext>
                </a:extLst>
              </p:cNvPr>
              <p:cNvCxnSpPr>
                <a:cxnSpLocks/>
                <a:stCxn id="26" idx="6"/>
                <a:endCxn id="34" idx="2"/>
              </p:cNvCxnSpPr>
              <p:nvPr/>
            </p:nvCxnSpPr>
            <p:spPr>
              <a:xfrm flipV="1">
                <a:off x="11690025" y="4507740"/>
                <a:ext cx="385448" cy="1186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07486EB-08DE-374B-A3BA-D752A1914323}"/>
                  </a:ext>
                </a:extLst>
              </p:cNvPr>
              <p:cNvCxnSpPr>
                <a:cxnSpLocks/>
                <a:stCxn id="34" idx="3"/>
                <a:endCxn id="48" idx="2"/>
              </p:cNvCxnSpPr>
              <p:nvPr/>
            </p:nvCxnSpPr>
            <p:spPr>
              <a:xfrm flipV="1">
                <a:off x="12147473" y="4426770"/>
                <a:ext cx="1055823" cy="8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9A638D6-CE1E-814E-8D7A-30E2F3933D76}"/>
                    </a:ext>
                  </a:extLst>
                </p:cNvPr>
                <p:cNvSpPr txBox="1"/>
                <p:nvPr/>
              </p:nvSpPr>
              <p:spPr>
                <a:xfrm>
                  <a:off x="9806377" y="2732636"/>
                  <a:ext cx="1152000" cy="540456"/>
                </a:xfrm>
                <a:prstGeom prst="diamond">
                  <a:avLst/>
                </a:prstGeom>
                <a:solidFill>
                  <a:srgbClr val="FFFFFF"/>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a:p>
              </p:txBody>
            </p:sp>
          </mc:Choice>
          <mc:Fallback xmlns="">
            <p:sp>
              <p:nvSpPr>
                <p:cNvPr id="29" name="TextBox 28">
                  <a:extLst>
                    <a:ext uri="{FF2B5EF4-FFF2-40B4-BE49-F238E27FC236}">
                      <a16:creationId xmlns:a16="http://schemas.microsoft.com/office/drawing/2014/main" id="{49A638D6-CE1E-814E-8D7A-30E2F3933D76}"/>
                    </a:ext>
                  </a:extLst>
                </p:cNvPr>
                <p:cNvSpPr txBox="1">
                  <a:spLocks noRot="1" noChangeAspect="1" noMove="1" noResize="1" noEditPoints="1" noAdjustHandles="1" noChangeArrowheads="1" noChangeShapeType="1" noTextEdit="1"/>
                </p:cNvSpPr>
                <p:nvPr/>
              </p:nvSpPr>
              <p:spPr>
                <a:xfrm>
                  <a:off x="9806377" y="2732636"/>
                  <a:ext cx="1152000" cy="540456"/>
                </a:xfrm>
                <a:prstGeom prst="diamond">
                  <a:avLst/>
                </a:prstGeom>
                <a:blipFill>
                  <a:blip r:embed="rId17"/>
                  <a:stretch>
                    <a:fillRect/>
                  </a:stretch>
                </a:blipFill>
                <a:ln>
                  <a:solidFill>
                    <a:schemeClr val="tx1"/>
                  </a:solidFill>
                </a:ln>
              </p:spPr>
              <p:txBody>
                <a:bodyPr/>
                <a:lstStyle/>
                <a:p>
                  <a:r>
                    <a:rPr lang="de-DE">
                      <a:noFill/>
                    </a:rPr>
                    <a:t> </a:t>
                  </a:r>
                </a:p>
              </p:txBody>
            </p:sp>
          </mc:Fallback>
        </mc:AlternateContent>
        <p:cxnSp>
          <p:nvCxnSpPr>
            <p:cNvPr id="30" name="Straight Connector 29">
              <a:extLst>
                <a:ext uri="{FF2B5EF4-FFF2-40B4-BE49-F238E27FC236}">
                  <a16:creationId xmlns:a16="http://schemas.microsoft.com/office/drawing/2014/main" id="{C36A4B3A-DB34-B747-83C8-29020ABDC85E}"/>
                </a:ext>
              </a:extLst>
            </p:cNvPr>
            <p:cNvCxnSpPr>
              <a:cxnSpLocks/>
              <a:stCxn id="16" idx="0"/>
              <a:endCxn id="32" idx="2"/>
            </p:cNvCxnSpPr>
            <p:nvPr/>
          </p:nvCxnSpPr>
          <p:spPr>
            <a:xfrm flipH="1" flipV="1">
              <a:off x="11291104" y="3076278"/>
              <a:ext cx="1" cy="3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CE7B7EB-0C35-A04F-9B81-95B41ED0109B}"/>
                </a:ext>
              </a:extLst>
            </p:cNvPr>
            <p:cNvCxnSpPr>
              <a:cxnSpLocks/>
              <a:stCxn id="32" idx="1"/>
              <a:endCxn id="29" idx="3"/>
            </p:cNvCxnSpPr>
            <p:nvPr/>
          </p:nvCxnSpPr>
          <p:spPr>
            <a:xfrm flipH="1" flipV="1">
              <a:off x="10958377" y="3002864"/>
              <a:ext cx="260727" cy="1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7DB56DE-E6CF-FC48-910C-19895885C03B}"/>
                </a:ext>
              </a:extLst>
            </p:cNvPr>
            <p:cNvSpPr/>
            <p:nvPr/>
          </p:nvSpPr>
          <p:spPr>
            <a:xfrm>
              <a:off x="11219104" y="293227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F13E528-C885-924A-B21B-FA971EC4E9AA}"/>
                    </a:ext>
                  </a:extLst>
                </p:cNvPr>
                <p:cNvSpPr txBox="1"/>
                <p:nvPr/>
              </p:nvSpPr>
              <p:spPr>
                <a:xfrm>
                  <a:off x="11363105" y="2736024"/>
                  <a:ext cx="169328" cy="213769"/>
                </a:xfrm>
                <a:prstGeom prst="rect">
                  <a:avLst/>
                </a:prstGeom>
                <a:solidFill>
                  <a:schemeClr val="bg1">
                    <a:alpha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100" i="1">
                            <a:latin typeface="Cambria Math" panose="02040503050406030204" pitchFamily="18" charset="0"/>
                            <a:ea typeface="Cambria Math" panose="02040503050406030204" pitchFamily="18" charset="0"/>
                          </a:rPr>
                          <m:t>Ψ</m:t>
                        </m:r>
                      </m:oMath>
                    </m:oMathPara>
                  </a14:m>
                  <a:endParaRPr lang="de-DE" sz="1100"/>
                </a:p>
              </p:txBody>
            </p:sp>
          </mc:Choice>
          <mc:Fallback xmlns="">
            <p:sp>
              <p:nvSpPr>
                <p:cNvPr id="33" name="TextBox 32">
                  <a:extLst>
                    <a:ext uri="{FF2B5EF4-FFF2-40B4-BE49-F238E27FC236}">
                      <a16:creationId xmlns:a16="http://schemas.microsoft.com/office/drawing/2014/main" id="{7F13E528-C885-924A-B21B-FA971EC4E9AA}"/>
                    </a:ext>
                  </a:extLst>
                </p:cNvPr>
                <p:cNvSpPr txBox="1">
                  <a:spLocks noRot="1" noChangeAspect="1" noMove="1" noResize="1" noEditPoints="1" noAdjustHandles="1" noChangeArrowheads="1" noChangeShapeType="1" noTextEdit="1"/>
                </p:cNvSpPr>
                <p:nvPr/>
              </p:nvSpPr>
              <p:spPr>
                <a:xfrm>
                  <a:off x="11363105" y="2736024"/>
                  <a:ext cx="169328" cy="213769"/>
                </a:xfrm>
                <a:prstGeom prst="rect">
                  <a:avLst/>
                </a:prstGeom>
                <a:blipFill>
                  <a:blip r:embed="rId18"/>
                  <a:stretch>
                    <a:fillRect l="-16667" r="-16667"/>
                  </a:stretch>
                </a:blipFill>
              </p:spPr>
              <p:txBody>
                <a:bodyPr/>
                <a:lstStyle/>
                <a:p>
                  <a:r>
                    <a:rPr lang="de-DE">
                      <a:noFill/>
                    </a:rPr>
                    <a:t> </a:t>
                  </a:r>
                </a:p>
              </p:txBody>
            </p:sp>
          </mc:Fallback>
        </mc:AlternateContent>
      </p:grpSp>
    </p:spTree>
    <p:extLst>
      <p:ext uri="{BB962C8B-B14F-4D97-AF65-F5344CB8AC3E}">
        <p14:creationId xmlns:p14="http://schemas.microsoft.com/office/powerpoint/2010/main" val="17808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2247-756F-5F4F-9AA4-CD07BB5061EF}"/>
              </a:ext>
            </a:extLst>
          </p:cNvPr>
          <p:cNvSpPr>
            <a:spLocks noGrp="1"/>
          </p:cNvSpPr>
          <p:nvPr>
            <p:ph type="title"/>
          </p:nvPr>
        </p:nvSpPr>
        <p:spPr/>
        <p:txBody>
          <a:bodyPr/>
          <a:lstStyle/>
          <a:p>
            <a:r>
              <a:rPr lang="de-DE"/>
              <a:t>Entscheidungen treffen und danach handeln</a:t>
            </a:r>
          </a:p>
        </p:txBody>
      </p:sp>
      <p:sp>
        <p:nvSpPr>
          <p:cNvPr id="3" name="Content Placeholder 2">
            <a:extLst>
              <a:ext uri="{FF2B5EF4-FFF2-40B4-BE49-F238E27FC236}">
                <a16:creationId xmlns:a16="http://schemas.microsoft.com/office/drawing/2014/main" id="{F524682F-6A0F-4248-97FD-F410C88693FB}"/>
              </a:ext>
            </a:extLst>
          </p:cNvPr>
          <p:cNvSpPr>
            <a:spLocks noGrp="1"/>
          </p:cNvSpPr>
          <p:nvPr>
            <p:ph idx="1"/>
          </p:nvPr>
        </p:nvSpPr>
        <p:spPr>
          <a:xfrm>
            <a:off x="359999" y="1665066"/>
            <a:ext cx="4969983" cy="4240848"/>
          </a:xfrm>
        </p:spPr>
        <p:txBody>
          <a:bodyPr/>
          <a:lstStyle/>
          <a:p>
            <a:r>
              <a:rPr lang="de-DE"/>
              <a:t>Berechnete temporalen Aktionszuweisung umsetzen:</a:t>
            </a:r>
          </a:p>
          <a:p>
            <a:pPr lvl="1"/>
            <a:r>
              <a:rPr lang="de-DE"/>
              <a:t>Aktuatoren bekommen Befehle zur Ausführung der aktuellen Aktion</a:t>
            </a:r>
          </a:p>
          <a:p>
            <a:pPr lvl="1"/>
            <a:r>
              <a:rPr lang="de-DE"/>
              <a:t>Interner Zustand kann aktualisiert werden: Entscheidungsvariablen setzen, (Nachrichten versenden), Übergang zu nächster Zeitscheibe</a:t>
            </a:r>
          </a:p>
          <a:p>
            <a:r>
              <a:rPr lang="de-DE"/>
              <a:t>Agent kann dann weiter gemäß der temporalen Aktionszuweisung handeln oder eine neue temporale Aktionszuweisung berechnen gegeben der neuen Evidenz</a:t>
            </a:r>
          </a:p>
        </p:txBody>
      </p:sp>
      <p:sp>
        <p:nvSpPr>
          <p:cNvPr id="4" name="Slide Number Placeholder 3">
            <a:extLst>
              <a:ext uri="{FF2B5EF4-FFF2-40B4-BE49-F238E27FC236}">
                <a16:creationId xmlns:a16="http://schemas.microsoft.com/office/drawing/2014/main" id="{BF4C413D-421E-DB4B-969A-41A18C07F05F}"/>
              </a:ext>
            </a:extLst>
          </p:cNvPr>
          <p:cNvSpPr>
            <a:spLocks noGrp="1"/>
          </p:cNvSpPr>
          <p:nvPr>
            <p:ph type="sldNum" sz="quarter" idx="4"/>
          </p:nvPr>
        </p:nvSpPr>
        <p:spPr/>
        <p:txBody>
          <a:bodyPr/>
          <a:lstStyle/>
          <a:p>
            <a:fld id="{67C9959E-8E6B-B04C-9955-EA096F41CA7A}" type="slidenum">
              <a:rPr lang="de-DE" smtClean="0"/>
              <a:t>94</a:t>
            </a:fld>
            <a:endParaRPr lang="de-DE"/>
          </a:p>
        </p:txBody>
      </p:sp>
      <p:sp>
        <p:nvSpPr>
          <p:cNvPr id="5" name="Rectangle 4">
            <a:extLst>
              <a:ext uri="{FF2B5EF4-FFF2-40B4-BE49-F238E27FC236}">
                <a16:creationId xmlns:a16="http://schemas.microsoft.com/office/drawing/2014/main" id="{C599B4F7-8C1D-1445-BD2C-41A2B4ACBF1C}"/>
              </a:ext>
            </a:extLst>
          </p:cNvPr>
          <p:cNvSpPr/>
          <p:nvPr/>
        </p:nvSpPr>
        <p:spPr>
          <a:xfrm>
            <a:off x="3933915" y="6176963"/>
            <a:ext cx="4781006" cy="523220"/>
          </a:xfrm>
          <a:prstGeom prst="rect">
            <a:avLst/>
          </a:prstGeom>
        </p:spPr>
        <p:txBody>
          <a:bodyPr wrap="square">
            <a:spAutoFit/>
          </a:bodyPr>
          <a:lstStyle/>
          <a:p>
            <a:pPr algn="ctr"/>
            <a:r>
              <a:rPr lang="de-DE" sz="1400">
                <a:solidFill>
                  <a:schemeClr val="tx1">
                    <a:lumMod val="60000"/>
                    <a:lumOff val="40000"/>
                  </a:schemeClr>
                </a:solidFill>
              </a:rPr>
              <a:t>Folgende Folien basierend auf Material von Dana Nau: </a:t>
            </a:r>
            <a:r>
              <a:rPr lang="de-DE" sz="1400">
                <a:solidFill>
                  <a:schemeClr val="tx1">
                    <a:lumMod val="60000"/>
                    <a:lumOff val="40000"/>
                  </a:schemeClr>
                </a:solidFill>
                <a:ea typeface="ＭＳ Ｐゴシック" charset="0"/>
                <a:cs typeface="ＭＳ Ｐゴシック" charset="0"/>
                <a:hlinkClick r:id="rId2">
                  <a:extLst>
                    <a:ext uri="{A12FA001-AC4F-418D-AE19-62706E023703}">
                      <ahyp:hlinkClr xmlns:ahyp="http://schemas.microsoft.com/office/drawing/2018/hyperlinkcolor" val="tx"/>
                    </a:ext>
                  </a:extLst>
                </a:hlinkClick>
              </a:rPr>
              <a:t>http://www.laas.fr/planning</a:t>
            </a:r>
            <a:r>
              <a:rPr lang="de-DE" sz="1400">
                <a:solidFill>
                  <a:schemeClr val="tx1">
                    <a:lumMod val="60000"/>
                    <a:lumOff val="40000"/>
                  </a:schemeClr>
                </a:solidFill>
                <a:ea typeface="ＭＳ Ｐゴシック" charset="0"/>
                <a:cs typeface="ＭＳ Ｐゴシック" charset="0"/>
              </a:rPr>
              <a:t> </a:t>
            </a:r>
          </a:p>
        </p:txBody>
      </p:sp>
      <p:sp>
        <p:nvSpPr>
          <p:cNvPr id="6" name="Date Placeholder 5">
            <a:extLst>
              <a:ext uri="{FF2B5EF4-FFF2-40B4-BE49-F238E27FC236}">
                <a16:creationId xmlns:a16="http://schemas.microsoft.com/office/drawing/2014/main" id="{32C27F72-C071-1F43-95F9-E4A3EC97A15D}"/>
              </a:ext>
            </a:extLst>
          </p:cNvPr>
          <p:cNvSpPr>
            <a:spLocks noGrp="1"/>
          </p:cNvSpPr>
          <p:nvPr>
            <p:ph type="dt" sz="half" idx="2"/>
          </p:nvPr>
        </p:nvSpPr>
        <p:spPr/>
        <p:txBody>
          <a:bodyPr/>
          <a:lstStyle/>
          <a:p>
            <a:r>
              <a:rPr lang="de-DE"/>
              <a:t>Entscheidungstheorie</a:t>
            </a:r>
          </a:p>
        </p:txBody>
      </p:sp>
      <p:sp>
        <p:nvSpPr>
          <p:cNvPr id="7" name="Footer Placeholder 6">
            <a:extLst>
              <a:ext uri="{FF2B5EF4-FFF2-40B4-BE49-F238E27FC236}">
                <a16:creationId xmlns:a16="http://schemas.microsoft.com/office/drawing/2014/main" id="{7BFF5C9C-C022-A24E-96B1-97F123D00F1C}"/>
              </a:ext>
            </a:extLst>
          </p:cNvPr>
          <p:cNvSpPr>
            <a:spLocks noGrp="1"/>
          </p:cNvSpPr>
          <p:nvPr>
            <p:ph type="ftr" sz="quarter" idx="3"/>
          </p:nvPr>
        </p:nvSpPr>
        <p:spPr/>
        <p:txBody>
          <a:bodyPr/>
          <a:lstStyle/>
          <a:p>
            <a:r>
              <a:rPr lang="de-DE"/>
              <a:t>Tanya Braun</a:t>
            </a:r>
          </a:p>
        </p:txBody>
      </p:sp>
      <p:grpSp>
        <p:nvGrpSpPr>
          <p:cNvPr id="8" name="Group 7">
            <a:extLst>
              <a:ext uri="{FF2B5EF4-FFF2-40B4-BE49-F238E27FC236}">
                <a16:creationId xmlns:a16="http://schemas.microsoft.com/office/drawing/2014/main" id="{B959E8F7-4883-454B-8022-767E698DBBD5}"/>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36BEDFC2-AD56-1644-B2EE-16E3438A4F1F}"/>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10" name="TextBox 9">
              <a:extLst>
                <a:ext uri="{FF2B5EF4-FFF2-40B4-BE49-F238E27FC236}">
                  <a16:creationId xmlns:a16="http://schemas.microsoft.com/office/drawing/2014/main" id="{F687BC54-A453-0545-897A-992CF7BE3DEC}"/>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a:t>Agent</a:t>
              </a:r>
            </a:p>
          </p:txBody>
        </p:sp>
        <p:sp>
          <p:nvSpPr>
            <p:cNvPr id="11" name="TextBox 10">
              <a:extLst>
                <a:ext uri="{FF2B5EF4-FFF2-40B4-BE49-F238E27FC236}">
                  <a16:creationId xmlns:a16="http://schemas.microsoft.com/office/drawing/2014/main" id="{9AFAA425-B68E-3245-8727-ABC19CD7CBB7}"/>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a:t>Sensoren</a:t>
              </a:r>
            </a:p>
          </p:txBody>
        </p:sp>
        <p:sp>
          <p:nvSpPr>
            <p:cNvPr id="12" name="TextBox 11">
              <a:extLst>
                <a:ext uri="{FF2B5EF4-FFF2-40B4-BE49-F238E27FC236}">
                  <a16:creationId xmlns:a16="http://schemas.microsoft.com/office/drawing/2014/main" id="{C3A43BBF-B66B-844A-BB2E-5DDB5998B3E6}"/>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a:t>Aktuatoren</a:t>
              </a:r>
            </a:p>
          </p:txBody>
        </p:sp>
        <p:sp>
          <p:nvSpPr>
            <p:cNvPr id="13" name="TextBox 12">
              <a:extLst>
                <a:ext uri="{FF2B5EF4-FFF2-40B4-BE49-F238E27FC236}">
                  <a16:creationId xmlns:a16="http://schemas.microsoft.com/office/drawing/2014/main" id="{602C27AB-ACC5-884F-9FA4-F360351E14D4}"/>
                </a:ext>
              </a:extLst>
            </p:cNvPr>
            <p:cNvSpPr txBox="1"/>
            <p:nvPr/>
          </p:nvSpPr>
          <p:spPr>
            <a:xfrm>
              <a:off x="6199181" y="2240746"/>
              <a:ext cx="1156662"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a:t>Wie die Welt</a:t>
              </a:r>
            </a:p>
            <a:p>
              <a:pPr algn="ctr"/>
              <a:r>
                <a:rPr lang="de-DE" sz="140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87973D3-149B-1F4A-8352-702AE358A3ED}"/>
                    </a:ext>
                  </a:extLst>
                </p:cNvPr>
                <p:cNvSpPr txBox="1"/>
                <p:nvPr/>
              </p:nvSpPr>
              <p:spPr>
                <a:xfrm>
                  <a:off x="5849919" y="3060231"/>
                  <a:ext cx="1855187" cy="523220"/>
                </a:xfrm>
                <a:prstGeom prst="rect">
                  <a:avLst/>
                </a:prstGeom>
                <a:solidFill>
                  <a:srgbClr val="7030A0"/>
                </a:solidFill>
                <a:ln w="19050">
                  <a:solidFill>
                    <a:schemeClr val="tx1"/>
                  </a:solidFill>
                </a:ln>
              </p:spPr>
              <p:txBody>
                <a:bodyPr wrap="none" rtlCol="0">
                  <a:spAutoFit/>
                </a:bodyPr>
                <a:lstStyle/>
                <a:p>
                  <a:pPr algn="ctr"/>
                  <a:r>
                    <a:rPr lang="de-DE" sz="1400">
                      <a:solidFill>
                        <a:schemeClr val="bg1"/>
                      </a:solidFill>
                    </a:rPr>
                    <a:t>Was passiert, wenn ich</a:t>
                  </a:r>
                  <a:br>
                    <a:rPr lang="de-DE" sz="1400">
                      <a:solidFill>
                        <a:schemeClr val="bg1"/>
                      </a:solidFill>
                    </a:rPr>
                  </a:br>
                  <a:r>
                    <a:rPr lang="de-DE" sz="1400">
                      <a:solidFill>
                        <a:schemeClr val="bg1"/>
                      </a:solidFill>
                    </a:rPr>
                    <a:t>Aktion </a:t>
                  </a:r>
                  <a14:m>
                    <m:oMath xmlns:m="http://schemas.openxmlformats.org/officeDocument/2006/math">
                      <m:r>
                        <a:rPr lang="de-DE" sz="1400" i="1" smtClean="0">
                          <a:solidFill>
                            <a:schemeClr val="bg1"/>
                          </a:solidFill>
                          <a:latin typeface="Cambria Math" panose="02040503050406030204" pitchFamily="18" charset="0"/>
                        </a:rPr>
                        <m:t>𝐴</m:t>
                      </m:r>
                    </m:oMath>
                  </a14:m>
                  <a:r>
                    <a:rPr lang="de-DE" sz="1400">
                      <a:solidFill>
                        <a:schemeClr val="bg1"/>
                      </a:solidFill>
                    </a:rPr>
                    <a:t> ausführe</a:t>
                  </a:r>
                </a:p>
              </p:txBody>
            </p:sp>
          </mc:Choice>
          <mc:Fallback xmlns="">
            <p:sp>
              <p:nvSpPr>
                <p:cNvPr id="14" name="TextBox 13">
                  <a:extLst>
                    <a:ext uri="{FF2B5EF4-FFF2-40B4-BE49-F238E27FC236}">
                      <a16:creationId xmlns:a16="http://schemas.microsoft.com/office/drawing/2014/main" id="{C881D78D-75A0-AD4C-8325-582AC7256382}"/>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3"/>
                  <a:stretch>
                    <a:fillRect b="-9091"/>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5498F69B-9BB2-EB42-9B55-E2284D349B5E}"/>
                </a:ext>
              </a:extLst>
            </p:cNvPr>
            <p:cNvSpPr txBox="1"/>
            <p:nvPr/>
          </p:nvSpPr>
          <p:spPr>
            <a:xfrm>
              <a:off x="5942188" y="3879716"/>
              <a:ext cx="1670649" cy="523220"/>
            </a:xfrm>
            <a:prstGeom prst="rect">
              <a:avLst/>
            </a:prstGeom>
            <a:solidFill>
              <a:srgbClr val="7030A0"/>
            </a:solidFill>
            <a:ln w="19050">
              <a:solidFill>
                <a:schemeClr val="tx1"/>
              </a:solidFill>
            </a:ln>
          </p:spPr>
          <p:txBody>
            <a:bodyPr wrap="none" rtlCol="0">
              <a:spAutoFit/>
            </a:bodyPr>
            <a:lstStyle/>
            <a:p>
              <a:pPr algn="ctr"/>
              <a:r>
                <a:rPr lang="de-DE" sz="1400">
                  <a:solidFill>
                    <a:schemeClr val="bg1"/>
                  </a:solidFill>
                </a:rPr>
                <a:t>Wie glücklich bin ich</a:t>
              </a:r>
              <a:br>
                <a:rPr lang="de-DE" sz="1400">
                  <a:solidFill>
                    <a:schemeClr val="bg1"/>
                  </a:solidFill>
                </a:rPr>
              </a:br>
              <a:r>
                <a:rPr lang="de-DE" sz="1400">
                  <a:solidFill>
                    <a:schemeClr val="bg1"/>
                  </a:solidFill>
                </a:rPr>
                <a:t>in diesem Zustand</a:t>
              </a:r>
            </a:p>
          </p:txBody>
        </p:sp>
        <p:sp>
          <p:nvSpPr>
            <p:cNvPr id="16" name="TextBox 15">
              <a:extLst>
                <a:ext uri="{FF2B5EF4-FFF2-40B4-BE49-F238E27FC236}">
                  <a16:creationId xmlns:a16="http://schemas.microsoft.com/office/drawing/2014/main" id="{4ED96D3C-02F3-E14D-94E5-D6DCC625ED82}"/>
                </a:ext>
              </a:extLst>
            </p:cNvPr>
            <p:cNvSpPr txBox="1"/>
            <p:nvPr/>
          </p:nvSpPr>
          <p:spPr>
            <a:xfrm>
              <a:off x="5917341" y="4699201"/>
              <a:ext cx="1720343" cy="523220"/>
            </a:xfrm>
            <a:prstGeom prst="rect">
              <a:avLst/>
            </a:prstGeom>
            <a:solidFill>
              <a:srgbClr val="7030A0"/>
            </a:solidFill>
            <a:ln w="19050">
              <a:solidFill>
                <a:schemeClr val="tx1"/>
              </a:solidFill>
            </a:ln>
          </p:spPr>
          <p:txBody>
            <a:bodyPr wrap="none" rtlCol="0">
              <a:spAutoFit/>
            </a:bodyPr>
            <a:lstStyle/>
            <a:p>
              <a:pPr algn="ctr"/>
              <a:r>
                <a:rPr lang="de-DE" sz="1400">
                  <a:solidFill>
                    <a:schemeClr val="bg1"/>
                  </a:solidFill>
                </a:rPr>
                <a:t>Welche Aktion ich</a:t>
              </a:r>
              <a:br>
                <a:rPr lang="de-DE" sz="1400">
                  <a:solidFill>
                    <a:schemeClr val="bg1"/>
                  </a:solidFill>
                </a:rPr>
              </a:br>
              <a:r>
                <a:rPr lang="de-DE" sz="1400">
                  <a:solidFill>
                    <a:schemeClr val="bg1"/>
                  </a:solidFill>
                </a:rPr>
                <a:t>jetzt ausführen sollte</a:t>
              </a:r>
            </a:p>
          </p:txBody>
        </p:sp>
        <p:sp>
          <p:nvSpPr>
            <p:cNvPr id="17" name="TextBox 16">
              <a:extLst>
                <a:ext uri="{FF2B5EF4-FFF2-40B4-BE49-F238E27FC236}">
                  <a16:creationId xmlns:a16="http://schemas.microsoft.com/office/drawing/2014/main" id="{51F80C8A-C89B-A94E-A238-2C19424BB9DD}"/>
                </a:ext>
              </a:extLst>
            </p:cNvPr>
            <p:cNvSpPr txBox="1"/>
            <p:nvPr/>
          </p:nvSpPr>
          <p:spPr>
            <a:xfrm>
              <a:off x="3795648" y="2001756"/>
              <a:ext cx="854445" cy="302955"/>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a:t>Zustand</a:t>
              </a:r>
            </a:p>
          </p:txBody>
        </p:sp>
        <p:sp>
          <p:nvSpPr>
            <p:cNvPr id="18" name="TextBox 17">
              <a:extLst>
                <a:ext uri="{FF2B5EF4-FFF2-40B4-BE49-F238E27FC236}">
                  <a16:creationId xmlns:a16="http://schemas.microsoft.com/office/drawing/2014/main" id="{E96BAB85-45FF-FD4E-9040-B4973C2F9E0B}"/>
                </a:ext>
              </a:extLst>
            </p:cNvPr>
            <p:cNvSpPr txBox="1"/>
            <p:nvPr/>
          </p:nvSpPr>
          <p:spPr>
            <a:xfrm>
              <a:off x="2828869" y="2456189"/>
              <a:ext cx="2788005" cy="302955"/>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de-DE" sz="1400">
                  <a:solidFill>
                    <a:schemeClr val="bg1"/>
                  </a:solidFill>
                </a:rPr>
                <a:t>Wie sich die Welt weiterentwickelt</a:t>
              </a:r>
            </a:p>
          </p:txBody>
        </p:sp>
        <p:sp>
          <p:nvSpPr>
            <p:cNvPr id="19" name="TextBox 18">
              <a:extLst>
                <a:ext uri="{FF2B5EF4-FFF2-40B4-BE49-F238E27FC236}">
                  <a16:creationId xmlns:a16="http://schemas.microsoft.com/office/drawing/2014/main" id="{6FD1FD57-A569-344C-9152-46AD4A20E381}"/>
                </a:ext>
              </a:extLst>
            </p:cNvPr>
            <p:cNvSpPr txBox="1"/>
            <p:nvPr/>
          </p:nvSpPr>
          <p:spPr>
            <a:xfrm>
              <a:off x="2981944" y="3170803"/>
              <a:ext cx="2481856"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a:solidFill>
                    <a:schemeClr val="bg1"/>
                  </a:solidFill>
                </a:rPr>
                <a:t>Was meine Aktionen bewirken</a:t>
              </a:r>
            </a:p>
          </p:txBody>
        </p:sp>
        <p:sp>
          <p:nvSpPr>
            <p:cNvPr id="20" name="TextBox 19">
              <a:extLst>
                <a:ext uri="{FF2B5EF4-FFF2-40B4-BE49-F238E27FC236}">
                  <a16:creationId xmlns:a16="http://schemas.microsoft.com/office/drawing/2014/main" id="{0AEB9AAE-C593-1C4D-B21E-B162C80FB9E2}"/>
                </a:ext>
              </a:extLst>
            </p:cNvPr>
            <p:cNvSpPr txBox="1"/>
            <p:nvPr/>
          </p:nvSpPr>
          <p:spPr>
            <a:xfrm>
              <a:off x="3828675" y="3990728"/>
              <a:ext cx="788394"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a:solidFill>
                    <a:schemeClr val="bg1"/>
                  </a:solidFill>
                </a:rPr>
                <a:t>Nutzen</a:t>
              </a:r>
            </a:p>
          </p:txBody>
        </p:sp>
        <p:cxnSp>
          <p:nvCxnSpPr>
            <p:cNvPr id="21" name="Straight Arrow Connector 20">
              <a:extLst>
                <a:ext uri="{FF2B5EF4-FFF2-40B4-BE49-F238E27FC236}">
                  <a16:creationId xmlns:a16="http://schemas.microsoft.com/office/drawing/2014/main" id="{486359F4-4FB5-264E-B0E7-F47AE705B646}"/>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0B6C250-FC9A-D748-87A5-898E65279769}"/>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4DCDA1-C770-B84C-AFCB-AEAAEF2B0504}"/>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C940B7-88C2-E34D-9535-C3FE1F92B22E}"/>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ACF36A-D48D-174E-AB51-A656C223A50A}"/>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0E5BFE-176A-0545-BED8-FDC941922758}"/>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680E5B-9169-0640-9D6F-50B78B0F897B}"/>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B48B155-7D3B-2D47-9A6C-C4D9E8054B65}"/>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EA354B5-30EE-034A-A93D-E0E977851A4A}"/>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AC51A35-D9F5-4249-B231-58B2DEF11AC9}"/>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79FA22D-B1F9-8C4A-B4FB-3240B6C5B2CF}"/>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A184054-C1ED-A540-8D79-7577BDF0C100}"/>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8B1D58-1865-5A49-915C-10FE5EF792CC}"/>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A5C57C2F-F1E0-144C-9D05-1E750CF531B1}"/>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31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de-DE"/>
              <a:t>Entscheidungen treffen und danach handeln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999" y="1665066"/>
                <a:ext cx="6943661" cy="4240848"/>
              </a:xfrm>
            </p:spPr>
            <p:txBody>
              <a:bodyPr>
                <a:noAutofit/>
              </a:bodyPr>
              <a:lstStyle/>
              <a:p>
                <a:r>
                  <a:rPr lang="de-DE" dirty="0"/>
                  <a:t>Zurückweichender </a:t>
                </a:r>
                <a:r>
                  <a:rPr lang="de-DE" dirty="0">
                    <a:solidFill>
                      <a:schemeClr val="accent1"/>
                    </a:solidFill>
                  </a:rPr>
                  <a:t>Horizont</a:t>
                </a:r>
                <a:r>
                  <a:rPr lang="de-DE" dirty="0"/>
                  <a:t>:</a:t>
                </a:r>
              </a:p>
              <a:p>
                <a:pPr lvl="1"/>
                <a:r>
                  <a:rPr lang="de-DE" dirty="0"/>
                  <a:t>Einen </a:t>
                </a:r>
                <a14:m>
                  <m:oMath xmlns:m="http://schemas.openxmlformats.org/officeDocument/2006/math">
                    <m:r>
                      <m:rPr>
                        <m:sty m:val="p"/>
                      </m:rPr>
                      <a:rPr lang="de-DE">
                        <a:latin typeface="Cambria Math" panose="02040503050406030204" pitchFamily="18" charset="0"/>
                      </a:rPr>
                      <m:t>meu</m:t>
                    </m:r>
                  </m:oMath>
                </a14:m>
                <a:r>
                  <a:rPr lang="de-DE" dirty="0"/>
                  <a:t>-Algorithmus aufrufen, um eine temporale Aktionszuweisung </a:t>
                </a:r>
                <a14:m>
                  <m:oMath xmlns:m="http://schemas.openxmlformats.org/officeDocument/2006/math">
                    <m:r>
                      <a:rPr lang="de-DE" i="1" smtClean="0">
                        <a:latin typeface="Cambria Math" panose="02040503050406030204" pitchFamily="18" charset="0"/>
                      </a:rPr>
                      <m:t>𝜋</m:t>
                    </m:r>
                  </m:oMath>
                </a14:m>
                <a:r>
                  <a:rPr lang="de-DE" dirty="0"/>
                  <a:t> für die nächsten </a:t>
                </a:r>
                <a14:m>
                  <m:oMath xmlns:m="http://schemas.openxmlformats.org/officeDocument/2006/math">
                    <m:r>
                      <a:rPr lang="de-DE" b="0" i="1" smtClean="0">
                        <a:latin typeface="Cambria Math" panose="02040503050406030204" pitchFamily="18" charset="0"/>
                        <a:ea typeface="Cambria Math" panose="02040503050406030204" pitchFamily="18" charset="0"/>
                      </a:rPr>
                      <m:t>𝑘</m:t>
                    </m:r>
                  </m:oMath>
                </a14:m>
                <a:r>
                  <a:rPr lang="de-DE" dirty="0"/>
                  <a:t> Schritte zu berechnen, zu erhalten, erste Aktion ausführen; </a:t>
                </a:r>
                <a14:m>
                  <m:oMath xmlns:m="http://schemas.openxmlformats.org/officeDocument/2006/math">
                    <m:r>
                      <m:rPr>
                        <m:sty m:val="p"/>
                      </m:rPr>
                      <a:rPr lang="de-DE">
                        <a:latin typeface="Cambria Math" panose="02040503050406030204" pitchFamily="18" charset="0"/>
                      </a:rPr>
                      <m:t>meu</m:t>
                    </m:r>
                  </m:oMath>
                </a14:m>
                <a:r>
                  <a:rPr lang="de-DE" dirty="0"/>
                  <a:t> aufrufen, …</a:t>
                </a:r>
              </a:p>
              <a:p>
                <a:r>
                  <a:rPr lang="de-DE" dirty="0"/>
                  <a:t>Nützlich, wenn unvorhersehbare Dinge häufig bzw. wahrscheinlich passieren</a:t>
                </a:r>
              </a:p>
              <a:p>
                <a:pPr lvl="1"/>
                <a:r>
                  <a:rPr lang="de-DE" dirty="0"/>
                  <a:t>Unmittelbar neue Aktionszuweisung berechnen</a:t>
                </a:r>
              </a:p>
              <a:p>
                <a:r>
                  <a:rPr lang="de-DE" dirty="0"/>
                  <a:t>Mögliches Problem:</a:t>
                </a:r>
              </a:p>
              <a:p>
                <a:pPr lvl="1"/>
                <a:r>
                  <a:rPr lang="de-DE" dirty="0"/>
                  <a:t>Kann wiederholt zu Unterbrechungen führen, </a:t>
                </a:r>
                <a:br>
                  <a:rPr lang="de-DE" dirty="0"/>
                </a:br>
                <a:r>
                  <a:rPr lang="de-DE" dirty="0"/>
                  <a:t>während die Routine darauf wartet, dass </a:t>
                </a:r>
                <a14:m>
                  <m:oMath xmlns:m="http://schemas.openxmlformats.org/officeDocument/2006/math">
                    <m:r>
                      <m:rPr>
                        <m:sty m:val="p"/>
                      </m:rPr>
                      <a:rPr lang="de-DE">
                        <a:latin typeface="Cambria Math" panose="02040503050406030204" pitchFamily="18" charset="0"/>
                      </a:rPr>
                      <m:t>meu</m:t>
                    </m:r>
                  </m:oMath>
                </a14:m>
                <a:r>
                  <a:rPr lang="de-DE" dirty="0"/>
                  <a:t> </a:t>
                </a:r>
                <a:br>
                  <a:rPr lang="de-DE" dirty="0"/>
                </a:br>
                <a:r>
                  <a:rPr lang="de-DE" dirty="0"/>
                  <a:t>die neue Aktionszuweisung zurückgibt</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999" y="1665066"/>
                <a:ext cx="6943661" cy="4240848"/>
              </a:xfrm>
              <a:blipFill>
                <a:blip r:embed="rId3"/>
                <a:stretch>
                  <a:fillRect l="-2372" t="-2687"/>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de-DE" smtClean="0"/>
              <a:t>95</a:t>
            </a:fld>
            <a:endParaRPr lang="de-DE"/>
          </a:p>
        </p:txBody>
      </p:sp>
      <p:sp>
        <p:nvSpPr>
          <p:cNvPr id="22" name="Rectangle 21">
            <a:extLst>
              <a:ext uri="{FF2B5EF4-FFF2-40B4-BE49-F238E27FC236}">
                <a16:creationId xmlns:a16="http://schemas.microsoft.com/office/drawing/2014/main" id="{16E189B8-1F69-6B4F-8EFB-0AC809EE9E44}"/>
              </a:ext>
            </a:extLst>
          </p:cNvPr>
          <p:cNvSpPr/>
          <p:nvPr/>
        </p:nvSpPr>
        <p:spPr>
          <a:xfrm>
            <a:off x="7772337" y="1667415"/>
            <a:ext cx="4071663"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Run-MEU(</a:t>
            </a:r>
            <a:r>
              <a:rPr lang="en-US" b="1" i="1" err="1">
                <a:latin typeface="Courier New" panose="02070309020205020404" pitchFamily="49" charset="0"/>
                <a:cs typeface="Courier New" panose="02070309020205020404" pitchFamily="49" charset="0"/>
              </a:rPr>
              <a:t>M</a:t>
            </a:r>
            <a:r>
              <a:rPr lang="en-US" err="1">
                <a:latin typeface="Courier New" panose="02070309020205020404" pitchFamily="49" charset="0"/>
                <a:cs typeface="Courier New" panose="02070309020205020404" pitchFamily="49" charset="0"/>
              </a:rPr>
              <a:t>,</a:t>
            </a:r>
            <a:r>
              <a:rPr lang="en-US" b="1" i="1" err="1">
                <a:latin typeface="Courier New" panose="02070309020205020404" pitchFamily="49" charset="0"/>
                <a:cs typeface="Courier New" panose="02070309020205020404" pitchFamily="49" charset="0"/>
              </a:rPr>
              <a:t>k</a:t>
            </a:r>
            <a:r>
              <a:rPr lang="en-US" b="1">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a:t>
            </a:r>
            <a:r>
              <a:rPr lang="en-US" b="1">
                <a:latin typeface="Courier New" panose="02070309020205020404" pitchFamily="49" charset="0"/>
                <a:cs typeface="Courier New" panose="02070309020205020404" pitchFamily="49" charset="0"/>
              </a:rPr>
              <a:t>while</a:t>
            </a: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 new evidence </a:t>
            </a:r>
            <a:r>
              <a:rPr lang="en-US" b="1">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	absorb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in </a:t>
            </a:r>
            <a:r>
              <a:rPr lang="en-US" i="1">
                <a:latin typeface="Courier New" panose="02070309020205020404" pitchFamily="49" charset="0"/>
                <a:cs typeface="Courier New" panose="02070309020205020404" pitchFamily="49" charset="0"/>
              </a:rPr>
              <a:t>M</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𝜋 ← meu(</a:t>
            </a:r>
            <a:r>
              <a:rPr lang="en-US" i="1" err="1">
                <a:latin typeface="Courier New" panose="02070309020205020404" pitchFamily="49" charset="0"/>
                <a:cs typeface="Courier New" panose="02070309020205020404" pitchFamily="49" charset="0"/>
              </a:rPr>
              <a:t>M</a:t>
            </a:r>
            <a:r>
              <a:rPr lang="en-US" err="1">
                <a:latin typeface="Courier New" panose="02070309020205020404" pitchFamily="49" charset="0"/>
                <a:cs typeface="Courier New" panose="02070309020205020404" pitchFamily="49" charset="0"/>
              </a:rPr>
              <a:t>,</a:t>
            </a:r>
            <a:r>
              <a:rPr lang="en-US" i="1" err="1">
                <a:latin typeface="Courier New" panose="02070309020205020404" pitchFamily="49" charset="0"/>
                <a:cs typeface="Courier New" panose="02070309020205020404" pitchFamily="49" charset="0"/>
              </a:rPr>
              <a:t>k</a:t>
            </a:r>
            <a:r>
              <a:rPr lang="en-US">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a</a:t>
            </a:r>
            <a:r>
              <a:rPr lang="en-US">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perform </a:t>
            </a:r>
            <a:r>
              <a:rPr lang="en-US" b="1" i="1">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i="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update</a:t>
            </a:r>
            <a:r>
              <a:rPr lang="en-US" i="1">
                <a:latin typeface="Courier New" panose="02070309020205020404" pitchFamily="49" charset="0"/>
                <a:cs typeface="Courier New" panose="02070309020205020404" pitchFamily="49" charset="0"/>
              </a:rPr>
              <a:t> M</a:t>
            </a:r>
            <a:r>
              <a:rPr lang="en-US">
                <a:latin typeface="Courier New" panose="02070309020205020404" pitchFamily="49" charset="0"/>
                <a:cs typeface="Courier New" panose="02070309020205020404" pitchFamily="49" charset="0"/>
              </a:rPr>
              <a:t> with </a:t>
            </a:r>
            <a:r>
              <a:rPr lang="en-US" b="1" i="1">
                <a:latin typeface="Courier New" panose="02070309020205020404" pitchFamily="49" charset="0"/>
                <a:cs typeface="Courier New" panose="02070309020205020404" pitchFamily="49" charset="0"/>
              </a:rPr>
              <a:t>a</a:t>
            </a:r>
            <a:endParaRPr lang="en-GB" b="1" i="1">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8EEE077B-44B9-4041-BC60-EA7DFAB381F2}"/>
              </a:ext>
            </a:extLst>
          </p:cNvPr>
          <p:cNvSpPr>
            <a:spLocks noGrp="1"/>
          </p:cNvSpPr>
          <p:nvPr>
            <p:ph type="dt" sz="half" idx="2"/>
          </p:nvPr>
        </p:nvSpPr>
        <p:spPr/>
        <p:txBody>
          <a:bodyPr/>
          <a:lstStyle/>
          <a:p>
            <a:r>
              <a:rPr lang="de-DE"/>
              <a:t>Entscheidungstheorie</a:t>
            </a:r>
          </a:p>
        </p:txBody>
      </p:sp>
      <p:sp>
        <p:nvSpPr>
          <p:cNvPr id="4" name="Footer Placeholder 3">
            <a:extLst>
              <a:ext uri="{FF2B5EF4-FFF2-40B4-BE49-F238E27FC236}">
                <a16:creationId xmlns:a16="http://schemas.microsoft.com/office/drawing/2014/main" id="{E443DC60-C65D-8548-BB3C-85B2DDAC222D}"/>
              </a:ext>
            </a:extLst>
          </p:cNvPr>
          <p:cNvSpPr>
            <a:spLocks noGrp="1"/>
          </p:cNvSpPr>
          <p:nvPr>
            <p:ph type="ftr" sz="quarter" idx="3"/>
          </p:nvPr>
        </p:nvSpPr>
        <p:spPr/>
        <p:txBody>
          <a:bodyPr/>
          <a:lstStyle/>
          <a:p>
            <a:r>
              <a:rPr lang="de-DE"/>
              <a:t>Tanya Braun</a:t>
            </a:r>
          </a:p>
        </p:txBody>
      </p:sp>
      <p:grpSp>
        <p:nvGrpSpPr>
          <p:cNvPr id="37" name="Group 36">
            <a:extLst>
              <a:ext uri="{FF2B5EF4-FFF2-40B4-BE49-F238E27FC236}">
                <a16:creationId xmlns:a16="http://schemas.microsoft.com/office/drawing/2014/main" id="{0413216E-F2A1-714D-8AF2-A3A7E2666D04}"/>
              </a:ext>
            </a:extLst>
          </p:cNvPr>
          <p:cNvGrpSpPr/>
          <p:nvPr/>
        </p:nvGrpSpPr>
        <p:grpSpPr>
          <a:xfrm>
            <a:off x="6415222" y="4324946"/>
            <a:ext cx="5428778" cy="1580968"/>
            <a:chOff x="1410173" y="4749771"/>
            <a:chExt cx="5428778" cy="1580968"/>
          </a:xfrm>
        </p:grpSpPr>
        <p:sp>
          <p:nvSpPr>
            <p:cNvPr id="38" name="Triangle 37">
              <a:extLst>
                <a:ext uri="{FF2B5EF4-FFF2-40B4-BE49-F238E27FC236}">
                  <a16:creationId xmlns:a16="http://schemas.microsoft.com/office/drawing/2014/main" id="{BC58BDC3-6155-9342-B95F-AF1E992054F6}"/>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riangle 38">
              <a:extLst>
                <a:ext uri="{FF2B5EF4-FFF2-40B4-BE49-F238E27FC236}">
                  <a16:creationId xmlns:a16="http://schemas.microsoft.com/office/drawing/2014/main" id="{0C4F9EE2-36B3-BB46-A2D6-1B37307E9888}"/>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riangle 39">
              <a:extLst>
                <a:ext uri="{FF2B5EF4-FFF2-40B4-BE49-F238E27FC236}">
                  <a16:creationId xmlns:a16="http://schemas.microsoft.com/office/drawing/2014/main" id="{404C5BB3-F3F3-0442-9A1C-7920FB3F5FB4}"/>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riangle 40">
              <a:extLst>
                <a:ext uri="{FF2B5EF4-FFF2-40B4-BE49-F238E27FC236}">
                  <a16:creationId xmlns:a16="http://schemas.microsoft.com/office/drawing/2014/main" id="{BBDBA374-D637-DA4A-B1E1-5421CB83C651}"/>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riangle 41">
              <a:extLst>
                <a:ext uri="{FF2B5EF4-FFF2-40B4-BE49-F238E27FC236}">
                  <a16:creationId xmlns:a16="http://schemas.microsoft.com/office/drawing/2014/main" id="{05F84491-183E-FC4B-B068-0E670D9269D8}"/>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riangle 42">
              <a:extLst>
                <a:ext uri="{FF2B5EF4-FFF2-40B4-BE49-F238E27FC236}">
                  <a16:creationId xmlns:a16="http://schemas.microsoft.com/office/drawing/2014/main" id="{3AB67323-1CFB-EE49-A473-230A5D036CB2}"/>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Straight Connector 43">
              <a:extLst>
                <a:ext uri="{FF2B5EF4-FFF2-40B4-BE49-F238E27FC236}">
                  <a16:creationId xmlns:a16="http://schemas.microsoft.com/office/drawing/2014/main" id="{BB66ACFA-7513-5E47-9016-EF47A5FFB1FF}"/>
                </a:ext>
              </a:extLst>
            </p:cNvPr>
            <p:cNvCxnSpPr>
              <a:cxnSpLocks/>
              <a:stCxn id="38" idx="0"/>
              <a:endCxn id="39"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05C456-B3FA-644D-B6C5-AB6374D1ACC1}"/>
                </a:ext>
              </a:extLst>
            </p:cNvPr>
            <p:cNvCxnSpPr>
              <a:cxnSpLocks/>
              <a:stCxn id="39" idx="0"/>
              <a:endCxn id="40"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2A5801E-5750-8846-863D-496704FB23F0}"/>
                </a:ext>
              </a:extLst>
            </p:cNvPr>
            <p:cNvCxnSpPr>
              <a:cxnSpLocks/>
              <a:stCxn id="40" idx="0"/>
              <a:endCxn id="41"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659D65-8889-7B4A-9039-4DF99541757E}"/>
                </a:ext>
              </a:extLst>
            </p:cNvPr>
            <p:cNvCxnSpPr>
              <a:cxnSpLocks/>
              <a:stCxn id="41" idx="0"/>
              <a:endCxn id="42"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0FA56DA-4C37-1D4C-9D47-93FE8C9C8249}"/>
                </a:ext>
              </a:extLst>
            </p:cNvPr>
            <p:cNvCxnSpPr>
              <a:cxnSpLocks/>
              <a:stCxn id="43"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B8FEC6-CD88-124A-A2EA-D2E78E5D575A}"/>
                </a:ext>
              </a:extLst>
            </p:cNvPr>
            <p:cNvCxnSpPr>
              <a:cxnSpLocks/>
              <a:endCxn id="43"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2A731BB-B7FC-6142-A8A9-190429DB50D7}"/>
                </a:ext>
              </a:extLst>
            </p:cNvPr>
            <p:cNvSpPr txBox="1"/>
            <p:nvPr/>
          </p:nvSpPr>
          <p:spPr>
            <a:xfrm>
              <a:off x="4585834" y="4749771"/>
              <a:ext cx="2253117" cy="646331"/>
            </a:xfrm>
            <a:prstGeom prst="rect">
              <a:avLst/>
            </a:prstGeom>
            <a:noFill/>
          </p:spPr>
          <p:txBody>
            <a:bodyPr wrap="none" rtlCol="0">
              <a:spAutoFit/>
            </a:bodyPr>
            <a:lstStyle/>
            <a:p>
              <a:r>
                <a:rPr lang="de-DE">
                  <a:solidFill>
                    <a:schemeClr val="accent1"/>
                  </a:solidFill>
                </a:rPr>
                <a:t>Entscheidungsfindung</a:t>
              </a:r>
            </a:p>
            <a:p>
              <a:r>
                <a:rPr lang="de-DE">
                  <a:solidFill>
                    <a:srgbClr val="FFC000"/>
                  </a:solidFill>
                </a:rPr>
                <a:t>Handeln</a:t>
              </a:r>
            </a:p>
          </p:txBody>
        </p:sp>
      </p:grpSp>
    </p:spTree>
    <p:extLst>
      <p:ext uri="{BB962C8B-B14F-4D97-AF65-F5344CB8AC3E}">
        <p14:creationId xmlns:p14="http://schemas.microsoft.com/office/powerpoint/2010/main" val="8152930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de-DE"/>
              <a:t>Entscheidungen treffen und danach handeln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60000" y="1665066"/>
                <a:ext cx="6273458" cy="4240848"/>
              </a:xfrm>
            </p:spPr>
            <p:txBody>
              <a:bodyPr>
                <a:noAutofit/>
              </a:bodyPr>
              <a:lstStyle/>
              <a:p>
                <a14:m>
                  <m:oMath xmlns:m="http://schemas.openxmlformats.org/officeDocument/2006/math">
                    <m:r>
                      <m:rPr>
                        <m:nor/>
                      </m:rPr>
                      <a:rPr lang="de-DE" i="0" smtClean="0">
                        <a:latin typeface="Cambria Math" panose="02040503050406030204" pitchFamily="18" charset="0"/>
                      </a:rPr>
                      <m:t>meu</m:t>
                    </m:r>
                  </m:oMath>
                </a14:m>
                <a:r>
                  <a:rPr lang="de-DE"/>
                  <a:t> aufrufen, temporale Aktionszuweisung </a:t>
                </a:r>
                <a14:m>
                  <m:oMath xmlns:m="http://schemas.openxmlformats.org/officeDocument/2006/math">
                    <m:r>
                      <a:rPr lang="de-DE" i="1">
                        <a:latin typeface="Cambria Math" panose="02040503050406030204" pitchFamily="18" charset="0"/>
                      </a:rPr>
                      <m:t>𝜋</m:t>
                    </m:r>
                  </m:oMath>
                </a14:m>
                <a:r>
                  <a:rPr lang="de-DE"/>
                  <a:t> soweit wie möglich ausführen, </a:t>
                </a:r>
                <a14:m>
                  <m:oMath xmlns:m="http://schemas.openxmlformats.org/officeDocument/2006/math">
                    <m:r>
                      <m:rPr>
                        <m:nor/>
                      </m:rPr>
                      <a:rPr lang="de-DE" i="0" smtClean="0">
                        <a:latin typeface="Cambria Math" panose="02040503050406030204" pitchFamily="18" charset="0"/>
                      </a:rPr>
                      <m:t>meu</m:t>
                    </m:r>
                  </m:oMath>
                </a14:m>
                <a:r>
                  <a:rPr lang="de-DE"/>
                  <a:t> nur wieder aufrufen, wenn nötig</a:t>
                </a:r>
              </a:p>
              <a:p>
                <a14:m>
                  <m:oMath xmlns:m="http://schemas.openxmlformats.org/officeDocument/2006/math">
                    <m:r>
                      <m:rPr>
                        <m:nor/>
                      </m:rPr>
                      <a:rPr lang="de-DE" i="0" smtClean="0">
                        <a:latin typeface="Cambria Math" panose="02040503050406030204" pitchFamily="18" charset="0"/>
                      </a:rPr>
                      <m:t>Simulate</m:t>
                    </m:r>
                  </m:oMath>
                </a14:m>
                <a:r>
                  <a:rPr lang="de-DE"/>
                  <a:t> testet, ob </a:t>
                </a:r>
                <a14:m>
                  <m:oMath xmlns:m="http://schemas.openxmlformats.org/officeDocument/2006/math">
                    <m:r>
                      <a:rPr lang="de-DE" i="1">
                        <a:latin typeface="Cambria Math" panose="02040503050406030204" pitchFamily="18" charset="0"/>
                      </a:rPr>
                      <m:t>𝜋</m:t>
                    </m:r>
                  </m:oMath>
                </a14:m>
                <a:r>
                  <a:rPr lang="de-DE"/>
                  <a:t> noch richtig ausführbar ist</a:t>
                </a:r>
              </a:p>
              <a:p>
                <a:pPr lvl="1"/>
                <a:r>
                  <a:rPr lang="de-DE"/>
                  <a:t>Ohne </a:t>
                </a:r>
                <a14:m>
                  <m:oMath xmlns:m="http://schemas.openxmlformats.org/officeDocument/2006/math">
                    <m:r>
                      <m:rPr>
                        <m:nor/>
                      </m:rPr>
                      <a:rPr lang="de-DE" smtClean="0">
                        <a:latin typeface="Cambria Math" panose="02040503050406030204" pitchFamily="18" charset="0"/>
                      </a:rPr>
                      <m:t>Simulate</m:t>
                    </m:r>
                  </m:oMath>
                </a14:m>
                <a:r>
                  <a:rPr lang="de-DE"/>
                  <a:t> möglich Probleme nicht zu bemerken, bis es zu spät ist</a:t>
                </a:r>
              </a:p>
              <a:p>
                <a:pPr lvl="1"/>
                <a:r>
                  <a:rPr lang="de-DE"/>
                  <a:t>Durchführung z.B. über:</a:t>
                </a:r>
              </a:p>
              <a:p>
                <a:pPr lvl="2"/>
                <a:r>
                  <a:rPr lang="de-DE"/>
                  <a:t>Aktionen verfeinern und Anwendbarkeit prüfen</a:t>
                </a:r>
              </a:p>
              <a:p>
                <a:pPr lvl="2"/>
                <a:r>
                  <a:rPr lang="de-DE"/>
                  <a:t>Technische Simulation der Ausführung</a:t>
                </a:r>
              </a:p>
              <a:p>
                <a:r>
                  <a:rPr lang="de-DE"/>
                  <a:t>Mögliches Problem</a:t>
                </a:r>
              </a:p>
              <a:p>
                <a:pPr lvl="1"/>
                <a:r>
                  <a:rPr lang="de-DE"/>
                  <a:t>Kann Möglichkeiten verpassen, </a:t>
                </a:r>
                <a14:m>
                  <m:oMath xmlns:m="http://schemas.openxmlformats.org/officeDocument/2006/math">
                    <m:r>
                      <a:rPr lang="de-DE" i="1">
                        <a:latin typeface="Cambria Math" panose="02040503050406030204" pitchFamily="18" charset="0"/>
                      </a:rPr>
                      <m:t>𝜋</m:t>
                    </m:r>
                  </m:oMath>
                </a14:m>
                <a:r>
                  <a:rPr lang="de-DE"/>
                  <a:t> mit einer besseren temporale Aktionszuweisung zu ersetzen</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60000" y="1665066"/>
                <a:ext cx="6273458" cy="4240848"/>
              </a:xfrm>
              <a:blipFill>
                <a:blip r:embed="rId3"/>
                <a:stretch>
                  <a:fillRect l="-2626" t="-2687" r="-2222" b="-1791"/>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de-DE" smtClean="0"/>
              <a:t>96</a:t>
            </a:fld>
            <a:endParaRPr lang="de-DE"/>
          </a:p>
        </p:txBody>
      </p:sp>
      <p:sp>
        <p:nvSpPr>
          <p:cNvPr id="22" name="Rectangle 21">
            <a:extLst>
              <a:ext uri="{FF2B5EF4-FFF2-40B4-BE49-F238E27FC236}">
                <a16:creationId xmlns:a16="http://schemas.microsoft.com/office/drawing/2014/main" id="{16E189B8-1F69-6B4F-8EFB-0AC809EE9E44}"/>
              </a:ext>
            </a:extLst>
          </p:cNvPr>
          <p:cNvSpPr/>
          <p:nvPr/>
        </p:nvSpPr>
        <p:spPr>
          <a:xfrm>
            <a:off x="6633457" y="1666800"/>
            <a:ext cx="5210543"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Run-Lazy-MEU(</a:t>
            </a:r>
            <a:r>
              <a:rPr lang="en-US" b="1" i="1" err="1">
                <a:latin typeface="Courier New" panose="02070309020205020404" pitchFamily="49" charset="0"/>
                <a:cs typeface="Courier New" panose="02070309020205020404" pitchFamily="49" charset="0"/>
              </a:rPr>
              <a:t>M</a:t>
            </a:r>
            <a:r>
              <a:rPr lang="en-US" b="1" err="1">
                <a:latin typeface="Courier New" panose="02070309020205020404" pitchFamily="49" charset="0"/>
                <a:cs typeface="Courier New" panose="02070309020205020404" pitchFamily="49" charset="0"/>
              </a:rPr>
              <a:t>,</a:t>
            </a:r>
            <a:r>
              <a:rPr lang="en-US" b="1" i="1" err="1">
                <a:latin typeface="Courier New" panose="02070309020205020404" pitchFamily="49" charset="0"/>
                <a:cs typeface="Courier New" panose="02070309020205020404" pitchFamily="49" charset="0"/>
              </a:rPr>
              <a:t>k</a:t>
            </a:r>
            <a:r>
              <a:rPr lang="en-US" b="1">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while</a:t>
            </a: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 new evidence </a:t>
            </a:r>
            <a:r>
              <a:rPr lang="en-US" b="1">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	absorb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in </a:t>
            </a:r>
            <a:r>
              <a:rPr lang="en-US" i="1">
                <a:latin typeface="Courier New" panose="02070309020205020404" pitchFamily="49" charset="0"/>
                <a:cs typeface="Courier New" panose="02070309020205020404" pitchFamily="49" charset="0"/>
              </a:rPr>
              <a:t>M</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𝜋 ← meu(</a:t>
            </a:r>
            <a:r>
              <a:rPr lang="en-US" i="1" err="1">
                <a:latin typeface="Courier New" panose="02070309020205020404" pitchFamily="49" charset="0"/>
                <a:cs typeface="Courier New" panose="02070309020205020404" pitchFamily="49" charset="0"/>
              </a:rPr>
              <a:t>M</a:t>
            </a:r>
            <a:r>
              <a:rPr lang="en-US" err="1">
                <a:latin typeface="Courier New" panose="02070309020205020404" pitchFamily="49" charset="0"/>
                <a:cs typeface="Courier New" panose="02070309020205020404" pitchFamily="49" charset="0"/>
              </a:rPr>
              <a:t>,</a:t>
            </a:r>
            <a:r>
              <a:rPr lang="en-US" i="1" err="1">
                <a:latin typeface="Courier New" panose="02070309020205020404" pitchFamily="49" charset="0"/>
                <a:cs typeface="Courier New" panose="02070309020205020404" pitchFamily="49" charset="0"/>
              </a:rPr>
              <a:t>k</a:t>
            </a:r>
            <a:r>
              <a:rPr lang="en-US">
                <a:latin typeface="Courier New" panose="02070309020205020404" pitchFamily="49" charset="0"/>
                <a:cs typeface="Courier New" panose="02070309020205020404" pitchFamily="49" charset="0"/>
              </a:rPr>
              <a:t>)</a:t>
            </a:r>
            <a:endParaRPr lang="en-US" i="1">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a:t>
            </a:r>
            <a:r>
              <a:rPr lang="en-US" b="1">
                <a:latin typeface="Courier New" panose="02070309020205020404" pitchFamily="49" charset="0"/>
                <a:cs typeface="Courier New" panose="02070309020205020404" pitchFamily="49" charset="0"/>
              </a:rPr>
              <a:t>while</a:t>
            </a:r>
            <a:r>
              <a:rPr lang="en-US">
                <a:latin typeface="Courier New" panose="02070309020205020404" pitchFamily="49" charset="0"/>
                <a:cs typeface="Courier New" panose="02070309020205020404" pitchFamily="49" charset="0"/>
              </a:rPr>
              <a:t> 𝜋 ≠ () and Simulate(</a:t>
            </a:r>
            <a:r>
              <a:rPr lang="en-US" i="1">
                <a:latin typeface="Courier New" panose="02070309020205020404" pitchFamily="49" charset="0"/>
                <a:cs typeface="Courier New" panose="02070309020205020404" pitchFamily="49" charset="0"/>
              </a:rPr>
              <a:t>M,</a:t>
            </a:r>
            <a:r>
              <a:rPr lang="en-US">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a:latin typeface="Courier New" panose="02070309020205020404" pitchFamily="49" charset="0"/>
                <a:cs typeface="Courier New" panose="02070309020205020404" pitchFamily="49" charset="0"/>
              </a:rPr>
              <a:t>					≠ failure </a:t>
            </a:r>
            <a:r>
              <a:rPr lang="en-US" b="1">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a</a:t>
            </a:r>
            <a:r>
              <a:rPr lang="en-US">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perform </a:t>
            </a:r>
            <a:r>
              <a:rPr lang="en-US" b="1" i="1">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i="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update </a:t>
            </a:r>
            <a:r>
              <a:rPr lang="en-US" i="1">
                <a:latin typeface="Courier New" panose="02070309020205020404" pitchFamily="49" charset="0"/>
                <a:cs typeface="Courier New" panose="02070309020205020404" pitchFamily="49" charset="0"/>
              </a:rPr>
              <a:t>M</a:t>
            </a:r>
            <a:r>
              <a:rPr lang="en-US">
                <a:latin typeface="Courier New" panose="02070309020205020404" pitchFamily="49" charset="0"/>
                <a:cs typeface="Courier New" panose="02070309020205020404" pitchFamily="49" charset="0"/>
              </a:rPr>
              <a:t> with </a:t>
            </a:r>
            <a:r>
              <a:rPr lang="en-US" b="1" i="1">
                <a:latin typeface="Courier New" panose="02070309020205020404" pitchFamily="49" charset="0"/>
                <a:cs typeface="Courier New" panose="02070309020205020404" pitchFamily="49" charset="0"/>
              </a:rPr>
              <a:t>a</a:t>
            </a:r>
            <a:endParaRPr lang="en-GB" b="1" i="1">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47A783C1-4A60-F743-AF82-B52193AF707E}"/>
              </a:ext>
            </a:extLst>
          </p:cNvPr>
          <p:cNvSpPr>
            <a:spLocks noGrp="1"/>
          </p:cNvSpPr>
          <p:nvPr>
            <p:ph type="dt" sz="half" idx="2"/>
          </p:nvPr>
        </p:nvSpPr>
        <p:spPr/>
        <p:txBody>
          <a:bodyPr/>
          <a:lstStyle/>
          <a:p>
            <a:r>
              <a:rPr lang="de-DE"/>
              <a:t>Entscheidungstheorie</a:t>
            </a:r>
          </a:p>
        </p:txBody>
      </p:sp>
      <p:sp>
        <p:nvSpPr>
          <p:cNvPr id="4" name="Footer Placeholder 3">
            <a:extLst>
              <a:ext uri="{FF2B5EF4-FFF2-40B4-BE49-F238E27FC236}">
                <a16:creationId xmlns:a16="http://schemas.microsoft.com/office/drawing/2014/main" id="{BAEB025A-D95C-DA45-A4C3-F50FFF650940}"/>
              </a:ext>
            </a:extLst>
          </p:cNvPr>
          <p:cNvSpPr>
            <a:spLocks noGrp="1"/>
          </p:cNvSpPr>
          <p:nvPr>
            <p:ph type="ftr" sz="quarter" idx="3"/>
          </p:nvPr>
        </p:nvSpPr>
        <p:spPr/>
        <p:txBody>
          <a:bodyPr/>
          <a:lstStyle/>
          <a:p>
            <a:r>
              <a:rPr lang="de-DE"/>
              <a:t>Tanya Braun</a:t>
            </a:r>
          </a:p>
        </p:txBody>
      </p:sp>
      <p:grpSp>
        <p:nvGrpSpPr>
          <p:cNvPr id="8" name="Group 7">
            <a:extLst>
              <a:ext uri="{FF2B5EF4-FFF2-40B4-BE49-F238E27FC236}">
                <a16:creationId xmlns:a16="http://schemas.microsoft.com/office/drawing/2014/main" id="{AA00CB16-EA17-1E46-ABD5-45AAA2CAD5F0}"/>
              </a:ext>
            </a:extLst>
          </p:cNvPr>
          <p:cNvGrpSpPr/>
          <p:nvPr/>
        </p:nvGrpSpPr>
        <p:grpSpPr>
          <a:xfrm>
            <a:off x="6415222" y="4324946"/>
            <a:ext cx="5428778" cy="1571367"/>
            <a:chOff x="1410173" y="4749771"/>
            <a:chExt cx="5428778" cy="1571367"/>
          </a:xfrm>
        </p:grpSpPr>
        <p:sp>
          <p:nvSpPr>
            <p:cNvPr id="9" name="Triangle 8">
              <a:extLst>
                <a:ext uri="{FF2B5EF4-FFF2-40B4-BE49-F238E27FC236}">
                  <a16:creationId xmlns:a16="http://schemas.microsoft.com/office/drawing/2014/main" id="{0B0EFC6B-A782-C741-90B4-6A97331503E0}"/>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iangle 9">
              <a:extLst>
                <a:ext uri="{FF2B5EF4-FFF2-40B4-BE49-F238E27FC236}">
                  <a16:creationId xmlns:a16="http://schemas.microsoft.com/office/drawing/2014/main" id="{0500CDA6-29D3-8542-8AAB-EB055579D5D0}"/>
                </a:ext>
              </a:extLst>
            </p:cNvPr>
            <p:cNvSpPr/>
            <p:nvPr/>
          </p:nvSpPr>
          <p:spPr>
            <a:xfrm rot="16200000">
              <a:off x="3094480" y="476200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riangle 10">
              <a:extLst>
                <a:ext uri="{FF2B5EF4-FFF2-40B4-BE49-F238E27FC236}">
                  <a16:creationId xmlns:a16="http://schemas.microsoft.com/office/drawing/2014/main" id="{75AE8746-65C3-A147-84A7-D9A81E188064}"/>
                </a:ext>
              </a:extLst>
            </p:cNvPr>
            <p:cNvSpPr/>
            <p:nvPr/>
          </p:nvSpPr>
          <p:spPr>
            <a:xfrm rot="16200000">
              <a:off x="3482013" y="508331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riangle 13">
              <a:extLst>
                <a:ext uri="{FF2B5EF4-FFF2-40B4-BE49-F238E27FC236}">
                  <a16:creationId xmlns:a16="http://schemas.microsoft.com/office/drawing/2014/main" id="{84E4CF51-BDA8-8A4B-8A6E-09D70B329143}"/>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Straight Connector 14">
              <a:extLst>
                <a:ext uri="{FF2B5EF4-FFF2-40B4-BE49-F238E27FC236}">
                  <a16:creationId xmlns:a16="http://schemas.microsoft.com/office/drawing/2014/main" id="{BB246F7C-3345-DF43-AE70-C35391500911}"/>
                </a:ext>
              </a:extLst>
            </p:cNvPr>
            <p:cNvCxnSpPr>
              <a:cxnSpLocks/>
              <a:stCxn id="9" idx="0"/>
              <a:endCxn id="9" idx="3"/>
            </p:cNvCxnSpPr>
            <p:nvPr/>
          </p:nvCxnSpPr>
          <p:spPr>
            <a:xfrm>
              <a:off x="1410174" y="5454991"/>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280E1C-B512-7D43-94D8-6C45680A1D64}"/>
                </a:ext>
              </a:extLst>
            </p:cNvPr>
            <p:cNvCxnSpPr>
              <a:cxnSpLocks/>
              <a:stCxn id="9" idx="3"/>
              <a:endCxn id="11" idx="0"/>
            </p:cNvCxnSpPr>
            <p:nvPr/>
          </p:nvCxnSpPr>
          <p:spPr>
            <a:xfrm>
              <a:off x="2782389" y="5454991"/>
              <a:ext cx="424997" cy="3144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81279F-BF21-A74D-8268-E662E13B8CA0}"/>
                </a:ext>
              </a:extLst>
            </p:cNvPr>
            <p:cNvCxnSpPr>
              <a:cxnSpLocks/>
              <a:stCxn id="11" idx="0"/>
            </p:cNvCxnSpPr>
            <p:nvPr/>
          </p:nvCxnSpPr>
          <p:spPr>
            <a:xfrm>
              <a:off x="3207386" y="5769426"/>
              <a:ext cx="1372215" cy="14023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9974ED-DEEE-5E46-ABAB-F645BF2EBCFE}"/>
                </a:ext>
              </a:extLst>
            </p:cNvPr>
            <p:cNvCxnSpPr>
              <a:cxnSpLocks/>
              <a:stCxn id="14" idx="0"/>
            </p:cNvCxnSpPr>
            <p:nvPr/>
          </p:nvCxnSpPr>
          <p:spPr>
            <a:xfrm flipV="1">
              <a:off x="5466736" y="5769426"/>
              <a:ext cx="1372215" cy="1402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9DAD50-AB30-444B-9C5B-49F7142722DD}"/>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DDA3AE8-2D42-4E4C-B90E-E551385FD6F1}"/>
                </a:ext>
              </a:extLst>
            </p:cNvPr>
            <p:cNvSpPr txBox="1"/>
            <p:nvPr/>
          </p:nvSpPr>
          <p:spPr>
            <a:xfrm>
              <a:off x="4585834" y="4749771"/>
              <a:ext cx="2253117" cy="646331"/>
            </a:xfrm>
            <a:prstGeom prst="rect">
              <a:avLst/>
            </a:prstGeom>
            <a:noFill/>
          </p:spPr>
          <p:txBody>
            <a:bodyPr wrap="none" rtlCol="0">
              <a:spAutoFit/>
            </a:bodyPr>
            <a:lstStyle/>
            <a:p>
              <a:r>
                <a:rPr lang="de-DE">
                  <a:solidFill>
                    <a:schemeClr val="accent1"/>
                  </a:solidFill>
                </a:rPr>
                <a:t>Entscheidungsfindung</a:t>
              </a:r>
            </a:p>
            <a:p>
              <a:r>
                <a:rPr lang="de-DE">
                  <a:solidFill>
                    <a:srgbClr val="FFC000"/>
                  </a:solidFill>
                </a:rPr>
                <a:t>Handeln</a:t>
              </a:r>
            </a:p>
          </p:txBody>
        </p:sp>
      </p:grpSp>
    </p:spTree>
    <p:extLst>
      <p:ext uri="{BB962C8B-B14F-4D97-AF65-F5344CB8AC3E}">
        <p14:creationId xmlns:p14="http://schemas.microsoft.com/office/powerpoint/2010/main" val="2612743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de-DE"/>
              <a:t>Entscheidungen treffen und danach handeln</a:t>
            </a:r>
            <a:endParaRPr lang="en-GB"/>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60000" y="1665066"/>
                <a:ext cx="6340604" cy="4240848"/>
              </a:xfrm>
            </p:spPr>
            <p:txBody>
              <a:bodyPr>
                <a:normAutofit/>
              </a:bodyPr>
              <a:lstStyle/>
              <a:p>
                <a:r>
                  <a:rPr lang="de-DE"/>
                  <a:t>Thread 1 für laufende Neuberechnung einer temporalen Aktionssequenz </a:t>
                </a:r>
                <a14:m>
                  <m:oMath xmlns:m="http://schemas.openxmlformats.org/officeDocument/2006/math">
                    <m:r>
                      <a:rPr lang="de-DE" i="1">
                        <a:latin typeface="Cambria Math" panose="02040503050406030204" pitchFamily="18" charset="0"/>
                      </a:rPr>
                      <m:t>𝜋</m:t>
                    </m:r>
                  </m:oMath>
                </a14:m>
                <a:endParaRPr lang="de-DE"/>
              </a:p>
              <a:p>
                <a:r>
                  <a:rPr lang="de-DE"/>
                  <a:t>Thread 2 für Ausführung des aktuell vorhandenen </a:t>
                </a:r>
                <a14:m>
                  <m:oMath xmlns:m="http://schemas.openxmlformats.org/officeDocument/2006/math">
                    <m:r>
                      <a:rPr lang="de-DE" i="1">
                        <a:latin typeface="Cambria Math" panose="02040503050406030204" pitchFamily="18" charset="0"/>
                      </a:rPr>
                      <m:t>𝜋</m:t>
                    </m:r>
                  </m:oMath>
                </a14:m>
                <a:endParaRPr lang="de-DE"/>
              </a:p>
              <a:p>
                <a:r>
                  <a:rPr lang="de-DE"/>
                  <a:t>Kann Möglichkeiten früher bemerken </a:t>
                </a:r>
                <a14:m>
                  <m:oMath xmlns:m="http://schemas.openxmlformats.org/officeDocument/2006/math">
                    <m:r>
                      <a:rPr lang="de-DE" i="1">
                        <a:latin typeface="Cambria Math" panose="02040503050406030204" pitchFamily="18" charset="0"/>
                      </a:rPr>
                      <m:t>𝜋</m:t>
                    </m:r>
                  </m:oMath>
                </a14:m>
                <a:r>
                  <a:rPr lang="de-DE"/>
                  <a:t> durch etwas besseres zu ersetzen als </a:t>
                </a:r>
                <a:r>
                  <a:rPr lang="de-DE">
                    <a:latin typeface="Courier" pitchFamily="2" charset="0"/>
                  </a:rPr>
                  <a:t>Run-</a:t>
                </a:r>
                <a:r>
                  <a:rPr lang="de-DE" err="1">
                    <a:latin typeface="Courier" pitchFamily="2" charset="0"/>
                  </a:rPr>
                  <a:t>Lazy</a:t>
                </a:r>
                <a:r>
                  <a:rPr lang="de-DE">
                    <a:latin typeface="Courier" pitchFamily="2" charset="0"/>
                  </a:rPr>
                  <a:t>-MEU</a:t>
                </a:r>
              </a:p>
              <a:p>
                <a:pPr lvl="1"/>
                <a:r>
                  <a:rPr lang="de-DE"/>
                  <a:t>Kann aber Dinge verpassen, die </a:t>
                </a:r>
                <a:r>
                  <a:rPr lang="de-DE">
                    <a:latin typeface="Courier" pitchFamily="2" charset="0"/>
                  </a:rPr>
                  <a:t>Run-MEU</a:t>
                </a:r>
                <a:r>
                  <a:rPr lang="de-DE"/>
                  <a:t> findet</a:t>
                </a:r>
              </a:p>
              <a:p>
                <a:r>
                  <a:rPr lang="de-DE"/>
                  <a:t>Auch hier: Ohne </a:t>
                </a:r>
                <a14:m>
                  <m:oMath xmlns:m="http://schemas.openxmlformats.org/officeDocument/2006/math">
                    <m:r>
                      <m:rPr>
                        <m:nor/>
                      </m:rPr>
                      <a:rPr lang="de-DE">
                        <a:latin typeface="Cambria Math" panose="02040503050406030204" pitchFamily="18" charset="0"/>
                      </a:rPr>
                      <m:t>Simulate</m:t>
                    </m:r>
                  </m:oMath>
                </a14:m>
                <a:r>
                  <a:rPr lang="de-DE"/>
                  <a:t> möglich Probleme nicht zu bemerken, bis es zu spät ist</a:t>
                </a:r>
              </a:p>
              <a:p>
                <a:pPr lvl="1"/>
                <a:r>
                  <a:rPr lang="de-DE"/>
                  <a:t>Nicht so schlimm wie bei </a:t>
                </a:r>
                <a:r>
                  <a:rPr lang="de-DE">
                    <a:latin typeface="Courier" pitchFamily="2" charset="0"/>
                  </a:rPr>
                  <a:t>Run-</a:t>
                </a:r>
                <a:r>
                  <a:rPr lang="de-DE" err="1">
                    <a:latin typeface="Courier" pitchFamily="2" charset="0"/>
                  </a:rPr>
                  <a:t>Lazy</a:t>
                </a:r>
                <a:r>
                  <a:rPr lang="de-DE">
                    <a:latin typeface="Courier" pitchFamily="2" charset="0"/>
                  </a:rPr>
                  <a:t>-MEU</a:t>
                </a:r>
                <a:r>
                  <a:rPr lang="de-DE"/>
                  <a:t>, da ein Thread immer nach der nächst besseren Sequenz sucht</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60000" y="1665066"/>
                <a:ext cx="6340604" cy="4240848"/>
              </a:xfrm>
              <a:blipFill>
                <a:blip r:embed="rId2"/>
                <a:stretch>
                  <a:fillRect l="-2595" t="-2687" r="-2196" b="-2090"/>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97</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835515" y="1666800"/>
            <a:ext cx="5008485" cy="424731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Run-Concurrent-MEU(</a:t>
            </a:r>
            <a:r>
              <a:rPr lang="en-US" b="1" i="1" err="1">
                <a:latin typeface="Courier New" panose="02070309020205020404" pitchFamily="49" charset="0"/>
                <a:cs typeface="Courier New" panose="02070309020205020404" pitchFamily="49" charset="0"/>
              </a:rPr>
              <a:t>M</a:t>
            </a:r>
            <a:r>
              <a:rPr lang="en-US" b="1" err="1">
                <a:latin typeface="Courier New" panose="02070309020205020404" pitchFamily="49" charset="0"/>
                <a:cs typeface="Courier New" panose="02070309020205020404" pitchFamily="49" charset="0"/>
              </a:rPr>
              <a:t>,</a:t>
            </a:r>
            <a:r>
              <a:rPr lang="en-US" b="1" i="1" err="1">
                <a:latin typeface="Courier New" panose="02070309020205020404" pitchFamily="49" charset="0"/>
                <a:cs typeface="Courier New" panose="02070309020205020404" pitchFamily="49" charset="0"/>
              </a:rPr>
              <a:t>k</a:t>
            </a:r>
            <a:r>
              <a:rPr lang="en-US" b="1">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𝜋 ← ⟨⟩</a:t>
            </a:r>
            <a:endParaRPr lang="en-US" b="1">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b="1">
                <a:latin typeface="Courier New" panose="02070309020205020404" pitchFamily="49" charset="0"/>
                <a:cs typeface="Courier New" panose="02070309020205020404" pitchFamily="49" charset="0"/>
              </a:rPr>
              <a:t>	thread </a:t>
            </a:r>
            <a:r>
              <a:rPr lang="en-US">
                <a:latin typeface="Courier New" panose="02070309020205020404" pitchFamily="49" charset="0"/>
                <a:cs typeface="Courier New" panose="02070309020205020404" pitchFamily="49" charset="0"/>
              </a:rPr>
              <a:t>1:</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while</a:t>
            </a: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 new evidence </a:t>
            </a:r>
            <a:r>
              <a:rPr lang="en-US" b="1">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		absorb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in </a:t>
            </a:r>
            <a:r>
              <a:rPr lang="en-US" i="1">
                <a:latin typeface="Courier New" panose="02070309020205020404" pitchFamily="49" charset="0"/>
                <a:cs typeface="Courier New" panose="02070309020205020404" pitchFamily="49" charset="0"/>
              </a:rPr>
              <a:t>M</a:t>
            </a:r>
          </a:p>
          <a:p>
            <a:pPr>
              <a:tabLst>
                <a:tab pos="354013" algn="l"/>
                <a:tab pos="709613" algn="l"/>
                <a:tab pos="1062038" algn="l"/>
                <a:tab pos="1416050" algn="l"/>
                <a:tab pos="2170113" algn="l"/>
              </a:tabLst>
            </a:pPr>
            <a:r>
              <a:rPr lang="en-US">
                <a:latin typeface="Courier New" panose="02070309020205020404" pitchFamily="49" charset="0"/>
                <a:cs typeface="Courier New" panose="02070309020205020404" pitchFamily="49" charset="0"/>
              </a:rPr>
              <a:t>			𝜋 ← meu(</a:t>
            </a:r>
            <a:r>
              <a:rPr lang="en-US" i="1" err="1">
                <a:latin typeface="Courier New" panose="02070309020205020404" pitchFamily="49" charset="0"/>
                <a:cs typeface="Courier New" panose="02070309020205020404" pitchFamily="49" charset="0"/>
              </a:rPr>
              <a:t>M</a:t>
            </a:r>
            <a:r>
              <a:rPr lang="en-US" err="1">
                <a:latin typeface="Courier New" panose="02070309020205020404" pitchFamily="49" charset="0"/>
                <a:cs typeface="Courier New" panose="02070309020205020404" pitchFamily="49" charset="0"/>
              </a:rPr>
              <a:t>,</a:t>
            </a:r>
            <a:r>
              <a:rPr lang="en-US" i="1" err="1">
                <a:latin typeface="Courier New" panose="02070309020205020404" pitchFamily="49" charset="0"/>
                <a:cs typeface="Courier New" panose="02070309020205020404" pitchFamily="49" charset="0"/>
              </a:rPr>
              <a:t>k</a:t>
            </a:r>
            <a:r>
              <a:rPr lang="en-US">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thread</a:t>
            </a:r>
            <a:r>
              <a:rPr lang="en-US">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while</a:t>
            </a: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 new evidence </a:t>
            </a:r>
            <a:r>
              <a:rPr lang="en-US" b="1">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		absorb </a:t>
            </a:r>
            <a:r>
              <a:rPr lang="en-US" b="1" i="1">
                <a:latin typeface="Courier New" panose="02070309020205020404" pitchFamily="49" charset="0"/>
                <a:cs typeface="Courier New" panose="02070309020205020404" pitchFamily="49" charset="0"/>
              </a:rPr>
              <a:t>e</a:t>
            </a:r>
            <a:r>
              <a:rPr lang="en-US">
                <a:latin typeface="Courier New" panose="02070309020205020404" pitchFamily="49" charset="0"/>
                <a:cs typeface="Courier New" panose="02070309020205020404" pitchFamily="49" charset="0"/>
              </a:rPr>
              <a:t> in </a:t>
            </a:r>
            <a:r>
              <a:rPr lang="en-US" i="1">
                <a:latin typeface="Courier New" panose="02070309020205020404" pitchFamily="49" charset="0"/>
                <a:cs typeface="Courier New" panose="02070309020205020404" pitchFamily="49" charset="0"/>
              </a:rPr>
              <a:t>M</a:t>
            </a:r>
          </a:p>
          <a:p>
            <a:pPr>
              <a:tabLst>
                <a:tab pos="354013" algn="l"/>
                <a:tab pos="709613" algn="l"/>
                <a:tab pos="1062038" algn="l"/>
                <a:tab pos="1416050" algn="l"/>
              </a:tabLst>
            </a:pPr>
            <a:r>
              <a:rPr lang="en-US" b="1">
                <a:latin typeface="Courier New" panose="02070309020205020404" pitchFamily="49" charset="0"/>
                <a:cs typeface="Courier New" panose="02070309020205020404" pitchFamily="49" charset="0"/>
              </a:rPr>
              <a:t>			if </a:t>
            </a:r>
            <a:r>
              <a:rPr lang="en-US">
                <a:latin typeface="Courier New" panose="02070309020205020404" pitchFamily="49" charset="0"/>
                <a:cs typeface="Courier New" panose="02070309020205020404" pitchFamily="49" charset="0"/>
              </a:rPr>
              <a:t>𝜋 ≠ () and Simulate(</a:t>
            </a:r>
            <a:r>
              <a:rPr lang="en-US" i="1">
                <a:latin typeface="Courier New" panose="02070309020205020404" pitchFamily="49" charset="0"/>
                <a:cs typeface="Courier New" panose="02070309020205020404" pitchFamily="49" charset="0"/>
              </a:rPr>
              <a:t>G,</a:t>
            </a:r>
            <a:r>
              <a:rPr lang="en-US">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 pos="2120900" algn="l"/>
              </a:tabLst>
            </a:pPr>
            <a:r>
              <a:rPr lang="en-US">
                <a:latin typeface="Courier New" panose="02070309020205020404" pitchFamily="49" charset="0"/>
                <a:cs typeface="Courier New" panose="02070309020205020404" pitchFamily="49" charset="0"/>
              </a:rPr>
              <a:t>						≠ failure </a:t>
            </a:r>
            <a:r>
              <a:rPr lang="en-US" b="1">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a:t>
            </a:r>
            <a:r>
              <a:rPr lang="en-US" b="1" i="1">
                <a:latin typeface="Courier New" panose="02070309020205020404" pitchFamily="49" charset="0"/>
                <a:cs typeface="Courier New" panose="02070309020205020404" pitchFamily="49" charset="0"/>
              </a:rPr>
              <a:t>a</a:t>
            </a:r>
            <a:r>
              <a:rPr lang="en-US">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a:latin typeface="Courier New" panose="02070309020205020404" pitchFamily="49" charset="0"/>
                <a:cs typeface="Courier New" panose="02070309020205020404" pitchFamily="49" charset="0"/>
              </a:rPr>
              <a:t>				perform </a:t>
            </a:r>
            <a:r>
              <a:rPr lang="en-US" b="1" i="1">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i="1">
                <a:latin typeface="Courier New" panose="02070309020205020404" pitchFamily="49" charset="0"/>
                <a:cs typeface="Courier New" panose="02070309020205020404" pitchFamily="49" charset="0"/>
              </a:rPr>
              <a:t>				</a:t>
            </a:r>
            <a:r>
              <a:rPr lang="en-US">
                <a:latin typeface="Courier New" panose="02070309020205020404" pitchFamily="49" charset="0"/>
                <a:cs typeface="Courier New" panose="02070309020205020404" pitchFamily="49" charset="0"/>
              </a:rPr>
              <a:t>update </a:t>
            </a:r>
            <a:r>
              <a:rPr lang="en-US" i="1">
                <a:latin typeface="Courier New" panose="02070309020205020404" pitchFamily="49" charset="0"/>
                <a:cs typeface="Courier New" panose="02070309020205020404" pitchFamily="49" charset="0"/>
              </a:rPr>
              <a:t>M</a:t>
            </a:r>
            <a:r>
              <a:rPr lang="en-US">
                <a:latin typeface="Courier New" panose="02070309020205020404" pitchFamily="49" charset="0"/>
                <a:cs typeface="Courier New" panose="02070309020205020404" pitchFamily="49" charset="0"/>
              </a:rPr>
              <a:t> with </a:t>
            </a:r>
            <a:r>
              <a:rPr lang="en-US" b="1" i="1">
                <a:latin typeface="Courier New" panose="02070309020205020404" pitchFamily="49" charset="0"/>
                <a:cs typeface="Courier New" panose="02070309020205020404" pitchFamily="49" charset="0"/>
              </a:rPr>
              <a:t>a</a:t>
            </a:r>
            <a:endParaRPr lang="en-GB" b="1" i="1">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E8FB91AF-D56D-1946-8785-ACB5B6CEFB0E}"/>
              </a:ext>
            </a:extLst>
          </p:cNvPr>
          <p:cNvSpPr>
            <a:spLocks noGrp="1"/>
          </p:cNvSpPr>
          <p:nvPr>
            <p:ph type="dt" sz="half" idx="2"/>
          </p:nvPr>
        </p:nvSpPr>
        <p:spPr/>
        <p:txBody>
          <a:bodyPr/>
          <a:lstStyle/>
          <a:p>
            <a:r>
              <a:rPr lang="en-GB" dirty="0"/>
              <a:t>Entscheidungstheorie</a:t>
            </a:r>
            <a:endParaRPr lang="de-DE" dirty="0"/>
          </a:p>
        </p:txBody>
      </p:sp>
      <p:sp>
        <p:nvSpPr>
          <p:cNvPr id="4" name="Footer Placeholder 3">
            <a:extLst>
              <a:ext uri="{FF2B5EF4-FFF2-40B4-BE49-F238E27FC236}">
                <a16:creationId xmlns:a16="http://schemas.microsoft.com/office/drawing/2014/main" id="{34F8EB24-E3D8-6649-91B4-2624337ABCAF}"/>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3850791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1084-CB09-804A-9D95-C5A37B0DD895}"/>
              </a:ext>
            </a:extLst>
          </p:cNvPr>
          <p:cNvSpPr>
            <a:spLocks noGrp="1"/>
          </p:cNvSpPr>
          <p:nvPr>
            <p:ph type="title"/>
          </p:nvPr>
        </p:nvSpPr>
        <p:spPr/>
        <p:txBody>
          <a:bodyPr/>
          <a:lstStyle/>
          <a:p>
            <a:r>
              <a:rPr lang="de-DE"/>
              <a:t>Zwischenzusammenfassung</a:t>
            </a:r>
          </a:p>
        </p:txBody>
      </p:sp>
      <p:sp>
        <p:nvSpPr>
          <p:cNvPr id="3" name="Content Placeholder 2">
            <a:extLst>
              <a:ext uri="{FF2B5EF4-FFF2-40B4-BE49-F238E27FC236}">
                <a16:creationId xmlns:a16="http://schemas.microsoft.com/office/drawing/2014/main" id="{96AE1696-7874-0040-99ED-ECAC6C57712D}"/>
              </a:ext>
            </a:extLst>
          </p:cNvPr>
          <p:cNvSpPr>
            <a:spLocks noGrp="1"/>
          </p:cNvSpPr>
          <p:nvPr>
            <p:ph idx="1"/>
          </p:nvPr>
        </p:nvSpPr>
        <p:spPr/>
        <p:txBody>
          <a:bodyPr/>
          <a:lstStyle/>
          <a:p>
            <a:r>
              <a:rPr lang="de-DE" dirty="0"/>
              <a:t>Sequentielle Entscheidungsmodelle als Kombination von</a:t>
            </a:r>
          </a:p>
          <a:p>
            <a:pPr lvl="1"/>
            <a:r>
              <a:rPr lang="de-DE" dirty="0"/>
              <a:t>Sequentiellen Modellen für die zeitlichen Aspekte</a:t>
            </a:r>
          </a:p>
          <a:p>
            <a:pPr lvl="1"/>
            <a:r>
              <a:rPr lang="de-DE" dirty="0"/>
              <a:t>Entscheidungsmodelle für Entscheidungsfindung</a:t>
            </a:r>
          </a:p>
          <a:p>
            <a:r>
              <a:rPr lang="de-DE" dirty="0"/>
              <a:t>Sequentieller erwarteter Nutzen</a:t>
            </a:r>
          </a:p>
          <a:p>
            <a:pPr lvl="1"/>
            <a:r>
              <a:rPr lang="de-DE" dirty="0"/>
              <a:t>Reiner oder verminderter additiver Nutzen</a:t>
            </a:r>
          </a:p>
          <a:p>
            <a:pPr lvl="1"/>
            <a:r>
              <a:rPr lang="de-DE" dirty="0"/>
              <a:t>Exakte Lösung so gut wie unmöglich zu berechnen</a:t>
            </a:r>
          </a:p>
          <a:p>
            <a:pPr lvl="1"/>
            <a:r>
              <a:rPr lang="de-DE" dirty="0"/>
              <a:t>Annäherung durch Summe über die Ergebnisse von EU-Anfragen pro Zeitschritt</a:t>
            </a:r>
          </a:p>
          <a:p>
            <a:r>
              <a:rPr lang="de-DE" dirty="0"/>
              <a:t>Algorithmus basierend auf DJT</a:t>
            </a:r>
          </a:p>
          <a:p>
            <a:pPr lvl="1"/>
            <a:r>
              <a:rPr lang="de-DE" dirty="0"/>
              <a:t>Lösung mittels Approximation kann die zeitlichen Unabhängigkeiten nutzen</a:t>
            </a:r>
          </a:p>
          <a:p>
            <a:r>
              <a:rPr lang="de-DE" dirty="0"/>
              <a:t>Handeln</a:t>
            </a:r>
          </a:p>
          <a:p>
            <a:pPr lvl="1"/>
            <a:r>
              <a:rPr lang="de-DE" dirty="0"/>
              <a:t>Nach jedem Schritt neuberechnen; nur neu berechnen, wenn Simulation versagt; zwei Threads</a:t>
            </a:r>
          </a:p>
          <a:p>
            <a:pPr lvl="1"/>
            <a:endParaRPr lang="de-DE" dirty="0"/>
          </a:p>
        </p:txBody>
      </p:sp>
      <p:sp>
        <p:nvSpPr>
          <p:cNvPr id="4" name="Slide Number Placeholder 3">
            <a:extLst>
              <a:ext uri="{FF2B5EF4-FFF2-40B4-BE49-F238E27FC236}">
                <a16:creationId xmlns:a16="http://schemas.microsoft.com/office/drawing/2014/main" id="{19A48556-8555-3C4F-BE60-CFA7D5B46A4F}"/>
              </a:ext>
            </a:extLst>
          </p:cNvPr>
          <p:cNvSpPr>
            <a:spLocks noGrp="1"/>
          </p:cNvSpPr>
          <p:nvPr>
            <p:ph type="sldNum" sz="quarter" idx="4"/>
          </p:nvPr>
        </p:nvSpPr>
        <p:spPr/>
        <p:txBody>
          <a:bodyPr/>
          <a:lstStyle/>
          <a:p>
            <a:fld id="{67C9959E-8E6B-B04C-9955-EA096F41CA7A}" type="slidenum">
              <a:rPr lang="de-DE" smtClean="0"/>
              <a:t>98</a:t>
            </a:fld>
            <a:endParaRPr lang="de-DE"/>
          </a:p>
        </p:txBody>
      </p:sp>
      <p:sp>
        <p:nvSpPr>
          <p:cNvPr id="5" name="Date Placeholder 4">
            <a:extLst>
              <a:ext uri="{FF2B5EF4-FFF2-40B4-BE49-F238E27FC236}">
                <a16:creationId xmlns:a16="http://schemas.microsoft.com/office/drawing/2014/main" id="{F0C8D103-25FA-894F-9471-2C7CB6B1F209}"/>
              </a:ext>
            </a:extLst>
          </p:cNvPr>
          <p:cNvSpPr>
            <a:spLocks noGrp="1"/>
          </p:cNvSpPr>
          <p:nvPr>
            <p:ph type="dt" sz="half" idx="2"/>
          </p:nvPr>
        </p:nvSpPr>
        <p:spPr/>
        <p:txBody>
          <a:bodyPr/>
          <a:lstStyle/>
          <a:p>
            <a:r>
              <a:rPr lang="de-DE"/>
              <a:t>Entscheidungstheorie</a:t>
            </a:r>
          </a:p>
        </p:txBody>
      </p:sp>
      <p:sp>
        <p:nvSpPr>
          <p:cNvPr id="6" name="Footer Placeholder 5">
            <a:extLst>
              <a:ext uri="{FF2B5EF4-FFF2-40B4-BE49-F238E27FC236}">
                <a16:creationId xmlns:a16="http://schemas.microsoft.com/office/drawing/2014/main" id="{A2D94AD2-D41B-7B4A-9ACC-8A7D4EC5FBF1}"/>
              </a:ext>
            </a:extLst>
          </p:cNvPr>
          <p:cNvSpPr>
            <a:spLocks noGrp="1"/>
          </p:cNvSpPr>
          <p:nvPr>
            <p:ph type="ftr" sz="quarter" idx="3"/>
          </p:nvPr>
        </p:nvSpPr>
        <p:spPr/>
        <p:txBody>
          <a:bodyPr/>
          <a:lstStyle/>
          <a:p>
            <a:r>
              <a:rPr lang="de-DE"/>
              <a:t>Tanya Braun</a:t>
            </a:r>
          </a:p>
        </p:txBody>
      </p:sp>
    </p:spTree>
    <p:extLst>
      <p:ext uri="{BB962C8B-B14F-4D97-AF65-F5344CB8AC3E}">
        <p14:creationId xmlns:p14="http://schemas.microsoft.com/office/powerpoint/2010/main" val="22071346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de-DE"/>
              <a:t>Einordnung der Vorlesung: </a:t>
            </a:r>
            <a:r>
              <a:rPr lang="de-DE" i="1"/>
              <a:t>Modell- und nutzenbasierter Agent</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60000" y="1665066"/>
            <a:ext cx="4925050" cy="4240848"/>
          </a:xfrm>
        </p:spPr>
        <p:txBody>
          <a:bodyPr/>
          <a:lstStyle/>
          <a:p>
            <a:r>
              <a:rPr lang="de-DE"/>
              <a:t>Nachfolgende Themen der Vorlesung</a:t>
            </a:r>
          </a:p>
          <a:p>
            <a:pPr marL="722312" lvl="1" indent="-457200">
              <a:buFont typeface="+mj-lt"/>
              <a:buAutoNum type="arabicPeriod" startAt="2"/>
            </a:pPr>
            <a:r>
              <a:rPr lang="de-DE">
                <a:solidFill>
                  <a:schemeClr val="accent5"/>
                </a:solidFill>
              </a:rPr>
              <a:t>Episodische PGMs</a:t>
            </a:r>
          </a:p>
          <a:p>
            <a:pPr marL="722312" lvl="1" indent="-457200">
              <a:buFont typeface="+mj-lt"/>
              <a:buAutoNum type="arabicPeriod" startAt="2"/>
            </a:pPr>
            <a:r>
              <a:rPr lang="de-DE">
                <a:solidFill>
                  <a:schemeClr val="accent1"/>
                </a:solidFill>
              </a:rPr>
              <a:t>Exakte Inferenz in episodischen PGMs</a:t>
            </a:r>
          </a:p>
          <a:p>
            <a:pPr marL="722312" lvl="1" indent="-457200">
              <a:buFont typeface="+mj-lt"/>
              <a:buAutoNum type="arabicPeriod" startAt="2"/>
            </a:pPr>
            <a:r>
              <a:rPr lang="de-DE">
                <a:solidFill>
                  <a:schemeClr val="accent1"/>
                </a:solidFill>
              </a:rPr>
              <a:t>Approximative Inferenz in episodischen PGMs</a:t>
            </a:r>
          </a:p>
          <a:p>
            <a:pPr marL="722312" lvl="1" indent="-457200">
              <a:buFont typeface="+mj-lt"/>
              <a:buAutoNum type="arabicPeriod" startAt="2"/>
            </a:pPr>
            <a:r>
              <a:rPr lang="de-DE">
                <a:solidFill>
                  <a:schemeClr val="bg2"/>
                </a:solidFill>
              </a:rPr>
              <a:t>Lernalgorithmen für episodische PGMs</a:t>
            </a:r>
          </a:p>
          <a:p>
            <a:pPr marL="722312" lvl="1" indent="-457200">
              <a:buFont typeface="+mj-lt"/>
              <a:buAutoNum type="arabicPeriod" startAt="2"/>
            </a:pPr>
            <a:r>
              <a:rPr lang="de-DE">
                <a:solidFill>
                  <a:srgbClr val="FFC000"/>
                </a:solidFill>
              </a:rPr>
              <a:t>Sequentielle PGMs und Inferenz</a:t>
            </a:r>
          </a:p>
          <a:p>
            <a:pPr marL="722312" lvl="1" indent="-457200">
              <a:buFont typeface="+mj-lt"/>
              <a:buAutoNum type="arabicPeriod" startAt="2"/>
            </a:pPr>
            <a:r>
              <a:rPr lang="de-DE">
                <a:solidFill>
                  <a:srgbClr val="7030A0"/>
                </a:solidFill>
              </a:rPr>
              <a:t>Entscheidungstheoretische PGMs und Inferenz</a:t>
            </a:r>
          </a:p>
          <a:p>
            <a:endParaRPr lang="de-DE"/>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dirty="0"/>
              <a:t>Entscheidungstheorie</a:t>
            </a:r>
            <a:endParaRPr lang="de-DE"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99</a:t>
            </a:fld>
            <a:r>
              <a:rPr lang="de-DE"/>
              <a:t> </a:t>
            </a:r>
            <a:endParaRPr lang="de-DE" sz="1400"/>
          </a:p>
        </p:txBody>
      </p:sp>
      <p:grpSp>
        <p:nvGrpSpPr>
          <p:cNvPr id="8" name="Group 7">
            <a:extLst>
              <a:ext uri="{FF2B5EF4-FFF2-40B4-BE49-F238E27FC236}">
                <a16:creationId xmlns:a16="http://schemas.microsoft.com/office/drawing/2014/main" id="{58BDE22F-9573-F14C-8B95-B5F5907D6386}"/>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0003ED1A-A725-2B48-927E-639AE0287BC0}"/>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a:t>Umgebung</a:t>
              </a:r>
            </a:p>
          </p:txBody>
        </p:sp>
        <p:sp>
          <p:nvSpPr>
            <p:cNvPr id="10" name="TextBox 9">
              <a:extLst>
                <a:ext uri="{FF2B5EF4-FFF2-40B4-BE49-F238E27FC236}">
                  <a16:creationId xmlns:a16="http://schemas.microsoft.com/office/drawing/2014/main" id="{758A1AC5-9FC9-D745-A318-A1B65AB9A3AF}"/>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a:t>Agent</a:t>
              </a:r>
            </a:p>
          </p:txBody>
        </p:sp>
        <p:sp>
          <p:nvSpPr>
            <p:cNvPr id="11" name="TextBox 10">
              <a:extLst>
                <a:ext uri="{FF2B5EF4-FFF2-40B4-BE49-F238E27FC236}">
                  <a16:creationId xmlns:a16="http://schemas.microsoft.com/office/drawing/2014/main" id="{D77C1703-710B-A043-BB53-EF8DD5265F74}"/>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a:t>Sensoren</a:t>
              </a:r>
            </a:p>
          </p:txBody>
        </p:sp>
        <p:sp>
          <p:nvSpPr>
            <p:cNvPr id="12" name="TextBox 11">
              <a:extLst>
                <a:ext uri="{FF2B5EF4-FFF2-40B4-BE49-F238E27FC236}">
                  <a16:creationId xmlns:a16="http://schemas.microsoft.com/office/drawing/2014/main" id="{07309586-881F-1545-A1E8-969317D0750B}"/>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a:t>Aktuatoren</a:t>
              </a:r>
            </a:p>
          </p:txBody>
        </p:sp>
        <p:sp>
          <p:nvSpPr>
            <p:cNvPr id="13" name="TextBox 12">
              <a:extLst>
                <a:ext uri="{FF2B5EF4-FFF2-40B4-BE49-F238E27FC236}">
                  <a16:creationId xmlns:a16="http://schemas.microsoft.com/office/drawing/2014/main" id="{87B3BEFD-E563-BC4C-88A2-B780D22CE2DF}"/>
                </a:ext>
              </a:extLst>
            </p:cNvPr>
            <p:cNvSpPr txBox="1"/>
            <p:nvPr/>
          </p:nvSpPr>
          <p:spPr>
            <a:xfrm>
              <a:off x="6199181" y="2240746"/>
              <a:ext cx="1156662"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a:t>Wie die Welt</a:t>
              </a:r>
            </a:p>
            <a:p>
              <a:pPr algn="ctr"/>
              <a:r>
                <a:rPr lang="de-DE" sz="140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81D78D-75A0-AD4C-8325-582AC7256382}"/>
                    </a:ext>
                  </a:extLst>
                </p:cNvPr>
                <p:cNvSpPr txBox="1"/>
                <p:nvPr/>
              </p:nvSpPr>
              <p:spPr>
                <a:xfrm>
                  <a:off x="5849919" y="3060231"/>
                  <a:ext cx="1855187" cy="523220"/>
                </a:xfrm>
                <a:prstGeom prst="rect">
                  <a:avLst/>
                </a:prstGeom>
                <a:solidFill>
                  <a:srgbClr val="7030A0"/>
                </a:solidFill>
                <a:ln w="19050">
                  <a:solidFill>
                    <a:schemeClr val="tx1"/>
                  </a:solidFill>
                </a:ln>
              </p:spPr>
              <p:txBody>
                <a:bodyPr wrap="none" rtlCol="0">
                  <a:spAutoFit/>
                </a:bodyPr>
                <a:lstStyle/>
                <a:p>
                  <a:pPr algn="ctr"/>
                  <a:r>
                    <a:rPr lang="de-DE" sz="1400">
                      <a:solidFill>
                        <a:schemeClr val="bg1"/>
                      </a:solidFill>
                    </a:rPr>
                    <a:t>Was passiert, wenn ich</a:t>
                  </a:r>
                  <a:br>
                    <a:rPr lang="de-DE" sz="1400">
                      <a:solidFill>
                        <a:schemeClr val="bg1"/>
                      </a:solidFill>
                    </a:rPr>
                  </a:br>
                  <a:r>
                    <a:rPr lang="de-DE" sz="1400">
                      <a:solidFill>
                        <a:schemeClr val="bg1"/>
                      </a:solidFill>
                    </a:rPr>
                    <a:t>Aktion </a:t>
                  </a:r>
                  <a14:m>
                    <m:oMath xmlns:m="http://schemas.openxmlformats.org/officeDocument/2006/math">
                      <m:r>
                        <a:rPr lang="de-DE" sz="1400" i="1" smtClean="0">
                          <a:solidFill>
                            <a:schemeClr val="bg1"/>
                          </a:solidFill>
                          <a:latin typeface="Cambria Math" panose="02040503050406030204" pitchFamily="18" charset="0"/>
                        </a:rPr>
                        <m:t>𝐴</m:t>
                      </m:r>
                    </m:oMath>
                  </a14:m>
                  <a:r>
                    <a:rPr lang="de-DE" sz="1400">
                      <a:solidFill>
                        <a:schemeClr val="bg1"/>
                      </a:solidFill>
                    </a:rPr>
                    <a:t> ausführe</a:t>
                  </a:r>
                </a:p>
              </p:txBody>
            </p:sp>
          </mc:Choice>
          <mc:Fallback xmlns="">
            <p:sp>
              <p:nvSpPr>
                <p:cNvPr id="14" name="TextBox 13">
                  <a:extLst>
                    <a:ext uri="{FF2B5EF4-FFF2-40B4-BE49-F238E27FC236}">
                      <a16:creationId xmlns:a16="http://schemas.microsoft.com/office/drawing/2014/main" id="{C881D78D-75A0-AD4C-8325-582AC7256382}"/>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2"/>
                  <a:stretch>
                    <a:fillRect b="-9091"/>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321B2F6F-8AEB-6448-8A77-0208925C7B79}"/>
                </a:ext>
              </a:extLst>
            </p:cNvPr>
            <p:cNvSpPr txBox="1"/>
            <p:nvPr/>
          </p:nvSpPr>
          <p:spPr>
            <a:xfrm>
              <a:off x="5942188" y="3879716"/>
              <a:ext cx="1670649" cy="523220"/>
            </a:xfrm>
            <a:prstGeom prst="rect">
              <a:avLst/>
            </a:prstGeom>
            <a:solidFill>
              <a:srgbClr val="7030A0"/>
            </a:solidFill>
            <a:ln w="19050">
              <a:solidFill>
                <a:schemeClr val="tx1"/>
              </a:solidFill>
            </a:ln>
          </p:spPr>
          <p:txBody>
            <a:bodyPr wrap="none" rtlCol="0">
              <a:spAutoFit/>
            </a:bodyPr>
            <a:lstStyle/>
            <a:p>
              <a:pPr algn="ctr"/>
              <a:r>
                <a:rPr lang="de-DE" sz="1400">
                  <a:solidFill>
                    <a:schemeClr val="bg1"/>
                  </a:solidFill>
                </a:rPr>
                <a:t>Wie glücklich bin ich</a:t>
              </a:r>
              <a:br>
                <a:rPr lang="de-DE" sz="1400">
                  <a:solidFill>
                    <a:schemeClr val="bg1"/>
                  </a:solidFill>
                </a:rPr>
              </a:br>
              <a:r>
                <a:rPr lang="de-DE" sz="1400">
                  <a:solidFill>
                    <a:schemeClr val="bg1"/>
                  </a:solidFill>
                </a:rPr>
                <a:t>in diesem Zustand</a:t>
              </a:r>
            </a:p>
          </p:txBody>
        </p:sp>
        <p:sp>
          <p:nvSpPr>
            <p:cNvPr id="16" name="TextBox 15">
              <a:extLst>
                <a:ext uri="{FF2B5EF4-FFF2-40B4-BE49-F238E27FC236}">
                  <a16:creationId xmlns:a16="http://schemas.microsoft.com/office/drawing/2014/main" id="{8621834E-F3C6-1E43-837A-2F02FAC05197}"/>
                </a:ext>
              </a:extLst>
            </p:cNvPr>
            <p:cNvSpPr txBox="1"/>
            <p:nvPr/>
          </p:nvSpPr>
          <p:spPr>
            <a:xfrm>
              <a:off x="5917341" y="4699201"/>
              <a:ext cx="1720343" cy="523220"/>
            </a:xfrm>
            <a:prstGeom prst="rect">
              <a:avLst/>
            </a:prstGeom>
            <a:solidFill>
              <a:srgbClr val="7030A0"/>
            </a:solidFill>
            <a:ln w="19050">
              <a:solidFill>
                <a:schemeClr val="tx1"/>
              </a:solidFill>
            </a:ln>
          </p:spPr>
          <p:txBody>
            <a:bodyPr wrap="none" rtlCol="0">
              <a:spAutoFit/>
            </a:bodyPr>
            <a:lstStyle/>
            <a:p>
              <a:pPr algn="ctr"/>
              <a:r>
                <a:rPr lang="de-DE" sz="1400">
                  <a:solidFill>
                    <a:schemeClr val="bg1"/>
                  </a:solidFill>
                </a:rPr>
                <a:t>Welche Aktion ich</a:t>
              </a:r>
              <a:br>
                <a:rPr lang="de-DE" sz="1400">
                  <a:solidFill>
                    <a:schemeClr val="bg1"/>
                  </a:solidFill>
                </a:rPr>
              </a:br>
              <a:r>
                <a:rPr lang="de-DE" sz="1400">
                  <a:solidFill>
                    <a:schemeClr val="bg1"/>
                  </a:solidFill>
                </a:rPr>
                <a:t>jetzt ausführen sollte</a:t>
              </a:r>
            </a:p>
          </p:txBody>
        </p:sp>
        <p:sp>
          <p:nvSpPr>
            <p:cNvPr id="17" name="TextBox 16">
              <a:extLst>
                <a:ext uri="{FF2B5EF4-FFF2-40B4-BE49-F238E27FC236}">
                  <a16:creationId xmlns:a16="http://schemas.microsoft.com/office/drawing/2014/main" id="{7F86C708-6679-B742-8A6D-87770BF7557A}"/>
                </a:ext>
              </a:extLst>
            </p:cNvPr>
            <p:cNvSpPr txBox="1"/>
            <p:nvPr/>
          </p:nvSpPr>
          <p:spPr>
            <a:xfrm>
              <a:off x="3795648" y="2001756"/>
              <a:ext cx="854445" cy="302955"/>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a:t>Zustand</a:t>
              </a:r>
            </a:p>
          </p:txBody>
        </p:sp>
        <p:sp>
          <p:nvSpPr>
            <p:cNvPr id="18" name="TextBox 17">
              <a:extLst>
                <a:ext uri="{FF2B5EF4-FFF2-40B4-BE49-F238E27FC236}">
                  <a16:creationId xmlns:a16="http://schemas.microsoft.com/office/drawing/2014/main" id="{9C94A208-BB37-F041-8C1E-09E130254A46}"/>
                </a:ext>
              </a:extLst>
            </p:cNvPr>
            <p:cNvSpPr txBox="1"/>
            <p:nvPr/>
          </p:nvSpPr>
          <p:spPr>
            <a:xfrm>
              <a:off x="2828869" y="2456189"/>
              <a:ext cx="2788005" cy="302955"/>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de-DE" sz="1400">
                  <a:solidFill>
                    <a:schemeClr val="bg1"/>
                  </a:solidFill>
                </a:rPr>
                <a:t>Wie sich die Welt weiterentwickelt</a:t>
              </a:r>
            </a:p>
          </p:txBody>
        </p:sp>
        <p:sp>
          <p:nvSpPr>
            <p:cNvPr id="19" name="TextBox 18">
              <a:extLst>
                <a:ext uri="{FF2B5EF4-FFF2-40B4-BE49-F238E27FC236}">
                  <a16:creationId xmlns:a16="http://schemas.microsoft.com/office/drawing/2014/main" id="{B7A3ED9E-DBEA-F94E-AC8C-7D67D4F7BC27}"/>
                </a:ext>
              </a:extLst>
            </p:cNvPr>
            <p:cNvSpPr txBox="1"/>
            <p:nvPr/>
          </p:nvSpPr>
          <p:spPr>
            <a:xfrm>
              <a:off x="2981944" y="3170803"/>
              <a:ext cx="2481856"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a:solidFill>
                    <a:schemeClr val="bg1"/>
                  </a:solidFill>
                </a:rPr>
                <a:t>Was meine Aktionen bewirken</a:t>
              </a:r>
            </a:p>
          </p:txBody>
        </p:sp>
        <p:sp>
          <p:nvSpPr>
            <p:cNvPr id="20" name="TextBox 19">
              <a:extLst>
                <a:ext uri="{FF2B5EF4-FFF2-40B4-BE49-F238E27FC236}">
                  <a16:creationId xmlns:a16="http://schemas.microsoft.com/office/drawing/2014/main" id="{70774F1B-B54B-C246-8E16-A393D6836361}"/>
                </a:ext>
              </a:extLst>
            </p:cNvPr>
            <p:cNvSpPr txBox="1"/>
            <p:nvPr/>
          </p:nvSpPr>
          <p:spPr>
            <a:xfrm>
              <a:off x="3828675" y="3990728"/>
              <a:ext cx="788394" cy="302955"/>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de-DE" sz="1400">
                  <a:solidFill>
                    <a:schemeClr val="bg1"/>
                  </a:solidFill>
                </a:rPr>
                <a:t>Nutzen</a:t>
              </a:r>
            </a:p>
          </p:txBody>
        </p:sp>
        <p:cxnSp>
          <p:nvCxnSpPr>
            <p:cNvPr id="21" name="Straight Arrow Connector 20">
              <a:extLst>
                <a:ext uri="{FF2B5EF4-FFF2-40B4-BE49-F238E27FC236}">
                  <a16:creationId xmlns:a16="http://schemas.microsoft.com/office/drawing/2014/main" id="{9566B75B-CC5B-ED4F-B00C-57CFF991F5BA}"/>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2DF2D7D-C343-6649-BD81-9F963741781A}"/>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7BF7B-B13C-9044-930C-651AF2AC2B70}"/>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1DFD46-4372-F446-BDC5-6202CFE5A7C4}"/>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D07E1D-4E07-E149-8712-A179119DD3DF}"/>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79007F-0DDA-6A48-A9DC-1FF14318EAB8}"/>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55E0D5-CE2A-A14B-82E9-EE35F6F80B3D}"/>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17D357-86F0-B54E-AA3B-B3FB78B26E1F}"/>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2436C4-BBDA-F74B-B4F0-6E00264B4806}"/>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68CC8-3A08-C246-91ED-E91B6B8B0400}"/>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2FE5A4-F1EE-9140-ACF9-8E8F78295A15}"/>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2AB6C6A-8014-A348-9FA3-F4445F651FAB}"/>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C4A9F4-163F-614B-9AB6-1D60DA7592D1}"/>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9D61C17-71FF-284D-9E57-F45520BD41A4}"/>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B7DBBFD2-AFE5-6249-BF22-6FB6C09CD80C}"/>
              </a:ext>
            </a:extLst>
          </p:cNvPr>
          <p:cNvSpPr txBox="1"/>
          <p:nvPr/>
        </p:nvSpPr>
        <p:spPr>
          <a:xfrm>
            <a:off x="1972142" y="5422933"/>
            <a:ext cx="619229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a:t>Entscheidungstheoretische sequentielle Modelle für Agenten</a:t>
            </a:r>
          </a:p>
          <a:p>
            <a:pPr marL="285750" indent="-285750">
              <a:buFont typeface="Arial" panose="020B0604020202020204" pitchFamily="34" charset="0"/>
              <a:buChar char="•"/>
            </a:pPr>
            <a:r>
              <a:rPr lang="de-DE"/>
              <a:t>Unsicherheiten mittels Wahrscheinlichkeiten repräsentiert</a:t>
            </a:r>
          </a:p>
          <a:p>
            <a:pPr marL="285750" indent="-285750">
              <a:buFont typeface="Arial" panose="020B0604020202020204" pitchFamily="34" charset="0"/>
              <a:buChar char="•"/>
            </a:pPr>
            <a:r>
              <a:rPr lang="de-DE"/>
              <a:t>Zeitliche Einflüsse durch Zeitscheiben modelliert</a:t>
            </a:r>
          </a:p>
          <a:p>
            <a:pPr marL="285750" indent="-285750">
              <a:buFont typeface="Arial" panose="020B0604020202020204" pitchFamily="34" charset="0"/>
              <a:buChar char="•"/>
            </a:pPr>
            <a:r>
              <a:rPr lang="de-DE"/>
              <a:t>Entscheidungen und Effekte über Aktionen und deren Nutzen</a:t>
            </a:r>
          </a:p>
        </p:txBody>
      </p:sp>
    </p:spTree>
    <p:extLst>
      <p:ext uri="{BB962C8B-B14F-4D97-AF65-F5344CB8AC3E}">
        <p14:creationId xmlns:p14="http://schemas.microsoft.com/office/powerpoint/2010/main" val="3429656266"/>
      </p:ext>
    </p:extLst>
  </p:cSld>
  <p:clrMapOvr>
    <a:masterClrMapping/>
  </p:clrMapOvr>
</p:sld>
</file>

<file path=ppt/theme/theme1.xml><?xml version="1.0" encoding="utf-8"?>
<a:theme xmlns:a="http://schemas.openxmlformats.org/drawingml/2006/main" name="wwu-adapted">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 id="{45B7D4F2-4A72-4644-A412-D11A87C811DD}" vid="{64CD9DC9-CF1F-DA49-A091-28D6F279846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PPT_WWU_Var3_Meta_16x9_02</Template>
  <TotalTime>16283</TotalTime>
  <Words>11367</Words>
  <Application>Microsoft Macintosh PowerPoint</Application>
  <PresentationFormat>Custom</PresentationFormat>
  <Paragraphs>2608</Paragraphs>
  <Slides>100</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100</vt:i4>
      </vt:variant>
    </vt:vector>
  </HeadingPairs>
  <TitlesOfParts>
    <vt:vector size="112" baseType="lpstr">
      <vt:lpstr>ＭＳ Ｐゴシック</vt:lpstr>
      <vt:lpstr>Arial</vt:lpstr>
      <vt:lpstr>Calibri</vt:lpstr>
      <vt:lpstr>Cambria Math</vt:lpstr>
      <vt:lpstr>Courier</vt:lpstr>
      <vt:lpstr>Courier New</vt:lpstr>
      <vt:lpstr>Helvetica Light</vt:lpstr>
      <vt:lpstr>Meta Offc Pro</vt:lpstr>
      <vt:lpstr>Symbol</vt:lpstr>
      <vt:lpstr>Times New Roman</vt:lpstr>
      <vt:lpstr>Zapf Dingbats</vt:lpstr>
      <vt:lpstr>wwu-adapted</vt:lpstr>
      <vt:lpstr>Entscheidungstheoretische PGMs und Inferenz</vt:lpstr>
      <vt:lpstr>Inhalte</vt:lpstr>
      <vt:lpstr>Einordnung der Vorlesung: Modell- und nutzenbasierter Agent</vt:lpstr>
      <vt:lpstr>Erwarteter Nutzen (Expected Utility)</vt:lpstr>
      <vt:lpstr>Maximum-Expected-Utility (MEU) Prinzip</vt:lpstr>
      <vt:lpstr>…nicht ganz</vt:lpstr>
      <vt:lpstr>Rahmen</vt:lpstr>
      <vt:lpstr>Literaturhinweise</vt:lpstr>
      <vt:lpstr>Überblick: 7. Entscheidungstheoretische PGMs und Inferenz</vt:lpstr>
      <vt:lpstr>Präferenzen</vt:lpstr>
      <vt:lpstr>Rationale Präferenzen</vt:lpstr>
      <vt:lpstr>Rationale Präferenzen</vt:lpstr>
      <vt:lpstr>Axiome der Nutzentheorie über Präferenzen</vt:lpstr>
      <vt:lpstr>Und dann gab es Nutzen</vt:lpstr>
      <vt:lpstr>Nutzenfunktionen</vt:lpstr>
      <vt:lpstr>Skalen für Nutzen</vt:lpstr>
      <vt:lpstr>Nutzenfunktionen</vt:lpstr>
      <vt:lpstr>Geld</vt:lpstr>
      <vt:lpstr>Geld versus Nutzen</vt:lpstr>
      <vt:lpstr>Nutzentheorie mit Mehrfachattributen</vt:lpstr>
      <vt:lpstr>Strenge Dominanz</vt:lpstr>
      <vt:lpstr>Stochastische Dominanz</vt:lpstr>
      <vt:lpstr>Beispiel</vt:lpstr>
      <vt:lpstr>Stochastische Dominanz</vt:lpstr>
      <vt:lpstr>Präferenzstruktur</vt:lpstr>
      <vt:lpstr>Präferenzstruktur : Deterministisch</vt:lpstr>
      <vt:lpstr>Präferenzstruktur : Deterministisch</vt:lpstr>
      <vt:lpstr>Präferenzstruktur: Stochastisch</vt:lpstr>
      <vt:lpstr>Zwischenzusammenfassung</vt:lpstr>
      <vt:lpstr>Überblick: 7. Entscheidungstheoretische PGMs und Inferenz</vt:lpstr>
      <vt:lpstr>Entscheidungsmodelle</vt:lpstr>
      <vt:lpstr>Entscheidungsvariablen</vt:lpstr>
      <vt:lpstr>Entscheidungsvariablen</vt:lpstr>
      <vt:lpstr>Nutzenvariablen in Faktoren</vt:lpstr>
      <vt:lpstr>Entscheidungsmodell</vt:lpstr>
      <vt:lpstr>Aktionszuweisungen</vt:lpstr>
      <vt:lpstr>Entscheidungen machen: Aktionen zuweisen</vt:lpstr>
      <vt:lpstr>Semantik des Entscheidungsmodells</vt:lpstr>
      <vt:lpstr>Beispiel</vt:lpstr>
      <vt:lpstr>Anfragentypen in Entscheidungsmodellen</vt:lpstr>
      <vt:lpstr>EU Anfrage: Beispiel</vt:lpstr>
      <vt:lpstr>EU Anfrage: Beispiel</vt:lpstr>
      <vt:lpstr>EU Anfrage: Beispiel</vt:lpstr>
      <vt:lpstr>EU Anfrage: Beispiel</vt:lpstr>
      <vt:lpstr>EU Anfrage: Beispiel</vt:lpstr>
      <vt:lpstr>EU Anfrage: Beispiel</vt:lpstr>
      <vt:lpstr>EU-Anfragen beantworten (mittels VE)</vt:lpstr>
      <vt:lpstr>MEU Problem</vt:lpstr>
      <vt:lpstr>MEU Problem: Beispiel</vt:lpstr>
      <vt:lpstr>VE für MEU Probleme</vt:lpstr>
      <vt:lpstr>Ein Wort (okay, mehrere) zu Zufallsvariablen</vt:lpstr>
      <vt:lpstr>Ein Wort (okay, mehrere) zu Zufallsvariablen</vt:lpstr>
      <vt:lpstr>Ein Wort (okay, mehrere) zu Zufallsvariablen</vt:lpstr>
      <vt:lpstr>Nutzenfaktoren und Mengen von Nutzenvariablen</vt:lpstr>
      <vt:lpstr>Nutzenfaktoren und Mengen von Nutzenvariablen</vt:lpstr>
      <vt:lpstr>Nutzenfaktoren und Mengen von Nutzenvariablen</vt:lpstr>
      <vt:lpstr>Nutzenfaktoren und Mengen von Nutzenvariablen</vt:lpstr>
      <vt:lpstr>Nutzenfaktoren und Mengen von Nutzenvariablen</vt:lpstr>
      <vt:lpstr>Additive Kombinationsfunktion</vt:lpstr>
      <vt:lpstr>Additive Kombinationsfunktion</vt:lpstr>
      <vt:lpstr>Additive Kombinationsfunktion: Vereinfachung</vt:lpstr>
      <vt:lpstr>MEU-JT</vt:lpstr>
      <vt:lpstr>MEU Problem als MAP Anfrage</vt:lpstr>
      <vt:lpstr>Zwischenzusammenfassung</vt:lpstr>
      <vt:lpstr>Informationswerttheorie</vt:lpstr>
      <vt:lpstr>Entscheidungsfindung in Entscheidungsnetzwerken</vt:lpstr>
      <vt:lpstr>Informationswert</vt:lpstr>
      <vt:lpstr>Allgemeine Formel</vt:lpstr>
      <vt:lpstr>Eigenschaften von VPI</vt:lpstr>
      <vt:lpstr>Qualitatives Verhalten</vt:lpstr>
      <vt:lpstr>Informationen sammelnder Agent</vt:lpstr>
      <vt:lpstr>Zwischenzusammenfassung</vt:lpstr>
      <vt:lpstr>Überblick: 7. Entscheidungstheoretische PGMs und Inferenz</vt:lpstr>
      <vt:lpstr>Über die Zeit Entscheidungen treffen</vt:lpstr>
      <vt:lpstr>Wiederholung: Sequentielle (dynamische) Modelle</vt:lpstr>
      <vt:lpstr>Über die Zeit Entscheidungen treffen</vt:lpstr>
      <vt:lpstr>Annahmen über Aktionen</vt:lpstr>
      <vt:lpstr>Aktionen über die Zeit</vt:lpstr>
      <vt:lpstr>Nutzen über die Zeit</vt:lpstr>
      <vt:lpstr>Temporale Kombinationsfunktion</vt:lpstr>
      <vt:lpstr>Sequentielles Entscheidungsmodell</vt:lpstr>
      <vt:lpstr>Sequentielles Entscheidungsmodell: Beispiel</vt:lpstr>
      <vt:lpstr>EU-Anfrage über die Zeit</vt:lpstr>
      <vt:lpstr>EU-Anfrage über die Zeit</vt:lpstr>
      <vt:lpstr>EU-Anfrage über die Zeit: Exakt ➝ Problem</vt:lpstr>
      <vt:lpstr>EU-Anfrage über die Zeit: Exakt ➝ Problem</vt:lpstr>
      <vt:lpstr>EU-Anfrage über die Zeit: Solution?</vt:lpstr>
      <vt:lpstr>EU-Anfrage über die Zeit: Approximation bis ins Innere der EU-Anfrage</vt:lpstr>
      <vt:lpstr>EU-Anfrage über die Zeit: Beispiel</vt:lpstr>
      <vt:lpstr>Sequentielles MEU Problem</vt:lpstr>
      <vt:lpstr>Lösen eines sequentiellen MEU Problems: MEU-DJT</vt:lpstr>
      <vt:lpstr>Lösen eines sequentiellen MEU Problems: MEU-DJT</vt:lpstr>
      <vt:lpstr>Sequentielles MEU Problem: Beispiel</vt:lpstr>
      <vt:lpstr>Entscheidungen treffen und danach handeln</vt:lpstr>
      <vt:lpstr>Entscheidungen treffen und danach handeln</vt:lpstr>
      <vt:lpstr>Entscheidungen treffen und danach handeln</vt:lpstr>
      <vt:lpstr>Entscheidungen treffen und danach handeln</vt:lpstr>
      <vt:lpstr>Zwischenzusammenfassung</vt:lpstr>
      <vt:lpstr>Einordnung der Vorlesung: Modell- und nutzenbasierter Agent</vt:lpstr>
      <vt:lpstr>Überblick: 7. Entscheidungstheoretische PGMs und Inferenz</vt:lpstr>
    </vt:vector>
  </TitlesOfParts>
  <Company>Westfälische Wilhelms-Universität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zweizeilige Titel der Präsentation</dc:title>
  <dc:creator>Thieleke, Christine</dc:creator>
  <cp:lastModifiedBy>Tanya</cp:lastModifiedBy>
  <cp:revision>741</cp:revision>
  <cp:lastPrinted>2022-06-27T08:35:48Z</cp:lastPrinted>
  <dcterms:created xsi:type="dcterms:W3CDTF">2019-09-05T07:34:34Z</dcterms:created>
  <dcterms:modified xsi:type="dcterms:W3CDTF">2022-07-04T15:45:18Z</dcterms:modified>
</cp:coreProperties>
</file>