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30"/>
  </p:notesMasterIdLst>
  <p:sldIdLst>
    <p:sldId id="259" r:id="rId2"/>
    <p:sldId id="267" r:id="rId3"/>
    <p:sldId id="1598" r:id="rId4"/>
    <p:sldId id="1603" r:id="rId5"/>
    <p:sldId id="1072" r:id="rId6"/>
    <p:sldId id="1606" r:id="rId7"/>
    <p:sldId id="1607" r:id="rId8"/>
    <p:sldId id="1313" r:id="rId9"/>
    <p:sldId id="1369" r:id="rId10"/>
    <p:sldId id="1608" r:id="rId11"/>
    <p:sldId id="1609" r:id="rId12"/>
    <p:sldId id="1611" r:id="rId13"/>
    <p:sldId id="1610" r:id="rId14"/>
    <p:sldId id="1612" r:id="rId15"/>
    <p:sldId id="1209" r:id="rId16"/>
    <p:sldId id="1605" r:id="rId17"/>
    <p:sldId id="1619" r:id="rId18"/>
    <p:sldId id="1613" r:id="rId19"/>
    <p:sldId id="266" r:id="rId20"/>
    <p:sldId id="261" r:id="rId21"/>
    <p:sldId id="257" r:id="rId22"/>
    <p:sldId id="1614" r:id="rId23"/>
    <p:sldId id="1617" r:id="rId24"/>
    <p:sldId id="1615" r:id="rId25"/>
    <p:sldId id="1616" r:id="rId26"/>
    <p:sldId id="1618" r:id="rId27"/>
    <p:sldId id="1604" r:id="rId28"/>
    <p:sldId id="816" r:id="rId29"/>
  </p:sldIdLst>
  <p:sldSz cx="122047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1" userDrawn="1">
          <p15:clr>
            <a:srgbClr val="A4A3A4"/>
          </p15:clr>
        </p15:guide>
        <p15:guide id="2" orient="horz" pos="3618" userDrawn="1">
          <p15:clr>
            <a:srgbClr val="A4A3A4"/>
          </p15:clr>
        </p15:guide>
        <p15:guide id="3" pos="227" userDrawn="1">
          <p15:clr>
            <a:srgbClr val="A4A3A4"/>
          </p15:clr>
        </p15:guide>
        <p15:guide id="4" pos="7461" userDrawn="1">
          <p15:clr>
            <a:srgbClr val="A4A3A4"/>
          </p15:clr>
        </p15:guide>
        <p15:guide id="5" orient="horz" pos="14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52"/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1" autoAdjust="0"/>
    <p:restoredTop sz="94728" autoAdjust="0"/>
  </p:normalViewPr>
  <p:slideViewPr>
    <p:cSldViewPr snapToGrid="0" snapToObjects="1">
      <p:cViewPr varScale="1">
        <p:scale>
          <a:sx n="80" d="100"/>
          <a:sy n="80" d="100"/>
        </p:scale>
        <p:origin x="176" y="560"/>
      </p:cViewPr>
      <p:guideLst>
        <p:guide orient="horz" pos="851"/>
        <p:guide orient="horz" pos="3618"/>
        <p:guide pos="227"/>
        <p:guide pos="7461"/>
        <p:guide orient="horz" pos="14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04.07.22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60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Abstraction of observed state (may omit parts that are irrelevant or include hypothesised values of state variables that the actor cannot currently observe)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Useful, for example, in unpredictable or dynamic environments in which some of the states are likely to be different from what the planner predicted. 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8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Abstraction of observed state (may omit parts that are irrelevant or include hypothesised values of state variables that the actor cannot currently observe)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Useful, for example, in unpredictable or dynamic environments in which some of the states are likely to be different from what the planner predicted. 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0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Abstraction of observed state (may omit parts that are irrelevant or include hypothesised values of state variables that the actor cannot currently observe)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Useful, for example, in unpredictable or dynamic environments in which some of the states are likely to be different from what the planner predicted. 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90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Abstraction of observed state (may omit parts that are irrelevant or include hypothesised values of state variables that the actor cannot currently observe)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Useful, for example, in unpredictable or dynamic environments in which some of the states are likely to be different from what the planner predicted. 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08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Abstraction of observed state (may omit parts that are irrelevant or include hypothesised values of state variables that the actor cannot currently observe)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Useful, for example, in unpredictable or dynamic environments in which some of the states are likely to be different from what the planner predicted. 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519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84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Beide Bücher online zu finden</a:t>
            </a:r>
          </a:p>
          <a:p>
            <a:r>
              <a:rPr lang="de-DE" dirty="0"/>
              <a:t>Weitere Beispiele in beiden Büchern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163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Berücksichtigen beim Korrigieren, dass die Materiallage dünn 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91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775" y="1962000"/>
            <a:ext cx="85529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775" y="3240000"/>
            <a:ext cx="85529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5001" y="6069200"/>
            <a:ext cx="692083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Logo">
            <a:extLst>
              <a:ext uri="{FF2B5EF4-FFF2-40B4-BE49-F238E27FC236}">
                <a16:creationId xmlns:a16="http://schemas.microsoft.com/office/drawing/2014/main" id="{179B03B2-EBED-5847-BE81-4E66985BD73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 userDrawn="1"/>
        </p:nvSpPr>
        <p:spPr>
          <a:xfrm>
            <a:off x="0" y="5642640"/>
            <a:ext cx="1220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wissen.leben">
            <a:extLst>
              <a:ext uri="{FF2B5EF4-FFF2-40B4-BE49-F238E27FC236}">
                <a16:creationId xmlns:a16="http://schemas.microsoft.com/office/drawing/2014/main" id="{415D29C4-E34B-8A45-AA7E-1D586CE77E3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63452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 userDrawn="1">
          <p15:clr>
            <a:srgbClr val="FBAE40"/>
          </p15:clr>
        </p15:guide>
        <p15:guide id="6" orient="horz" pos="2040" userDrawn="1">
          <p15:clr>
            <a:srgbClr val="FBAE40"/>
          </p15:clr>
        </p15:guide>
        <p15:guide id="7" pos="227" userDrawn="1">
          <p15:clr>
            <a:srgbClr val="FBAE40"/>
          </p15:clr>
        </p15:guide>
        <p15:guide id="8" pos="74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Abschluss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114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 userDrawn="1">
          <p15:clr>
            <a:srgbClr val="FBAE40"/>
          </p15:clr>
        </p15:guide>
        <p15:guide id="7" orient="horz" pos="3618" userDrawn="1">
          <p15:clr>
            <a:srgbClr val="FBAE40"/>
          </p15:clr>
        </p15:guide>
        <p15:guide id="8" orient="horz" pos="851" userDrawn="1">
          <p15:clr>
            <a:srgbClr val="FBAE40"/>
          </p15:clr>
        </p15:guide>
        <p15:guide id="9" pos="227" userDrawn="1">
          <p15:clr>
            <a:srgbClr val="FBAE40"/>
          </p15:clr>
        </p15:guide>
        <p15:guide id="10" pos="746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Abschluss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919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553762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798" y="1019190"/>
            <a:ext cx="550046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999" y="2369580"/>
            <a:ext cx="5500466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9728" y="1512000"/>
            <a:ext cx="5524271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9728" y="4680001"/>
            <a:ext cx="5524475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Abschluss</a:t>
            </a:r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9538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3618" userDrawn="1">
          <p15:clr>
            <a:srgbClr val="FBAE40"/>
          </p15:clr>
        </p15:guide>
        <p15:guide id="7" orient="horz" pos="851" userDrawn="1">
          <p15:clr>
            <a:srgbClr val="FBAE40"/>
          </p15:clr>
        </p15:guide>
        <p15:guide id="8" orient="horz" pos="1781" userDrawn="1">
          <p15:clr>
            <a:srgbClr val="FBAE40"/>
          </p15:clr>
        </p15:guide>
        <p15:guide id="9" pos="227" userDrawn="1">
          <p15:clr>
            <a:srgbClr val="FBAE40"/>
          </p15:clr>
        </p15:guide>
        <p15:guide id="10" pos="746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353" y="1340768"/>
            <a:ext cx="10373995" cy="216919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3602038"/>
            <a:ext cx="9153525" cy="1272203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5588" y="4874242"/>
            <a:ext cx="9153525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1095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Tanya Braun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85529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85529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5001" y="6069200"/>
            <a:ext cx="692083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D233BC18-2C2C-5943-9575-56EEFC9959B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4" name="wissen.leben">
            <a:extLst>
              <a:ext uri="{FF2B5EF4-FFF2-40B4-BE49-F238E27FC236}">
                <a16:creationId xmlns:a16="http://schemas.microsoft.com/office/drawing/2014/main" id="{850FA578-6F92-ED42-ADFA-BBD1A333CA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034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2047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21150" y="1035715"/>
            <a:ext cx="4682706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500" y="1962150"/>
            <a:ext cx="85529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500" y="3238501"/>
            <a:ext cx="85529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500" y="304199"/>
            <a:ext cx="360375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5001" y="6069200"/>
            <a:ext cx="692083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 userDrawn="1"/>
        </p:nvSpPr>
        <p:spPr>
          <a:xfrm>
            <a:off x="0" y="0"/>
            <a:ext cx="122047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9" name="Logo">
            <a:extLst>
              <a:ext uri="{FF2B5EF4-FFF2-40B4-BE49-F238E27FC236}">
                <a16:creationId xmlns:a16="http://schemas.microsoft.com/office/drawing/2014/main" id="{CD0DA697-2C40-B34B-863E-4D020E1380A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8DAFEFA9-1702-514E-9F13-94F3E7D52DB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696325" y="1035714"/>
            <a:ext cx="3508375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 userDrawn="1"/>
        </p:nvSpPr>
        <p:spPr>
          <a:xfrm>
            <a:off x="360000" y="2114550"/>
            <a:ext cx="85529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 userDrawn="1"/>
        </p:nvSpPr>
        <p:spPr>
          <a:xfrm>
            <a:off x="360000" y="3390901"/>
            <a:ext cx="85529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/>
              <a:t>Untertitel bzw. Kurzbeschreibung der Präsentation</a:t>
            </a:r>
            <a:br>
              <a:rPr lang="en-GB"/>
            </a:br>
            <a:r>
              <a:rPr lang="en-GB"/>
              <a:t>Name: der Referentin / des Referenten</a:t>
            </a:r>
            <a:endParaRPr lang="en-GB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3857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 userDrawn="1">
          <p15:clr>
            <a:srgbClr val="FBAE40"/>
          </p15:clr>
        </p15:guide>
        <p15:guide id="6" orient="horz" pos="2040" userDrawn="1">
          <p15:clr>
            <a:srgbClr val="FBAE40"/>
          </p15:clr>
        </p15:guide>
        <p15:guide id="7" pos="227" userDrawn="1">
          <p15:clr>
            <a:srgbClr val="FBAE40"/>
          </p15:clr>
        </p15:guide>
        <p15:guide id="8" pos="74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775" y="1962000"/>
            <a:ext cx="85529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775" y="3240000"/>
            <a:ext cx="85529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4588" y="6069200"/>
            <a:ext cx="456511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8D8D12B4-6FC9-5049-B450-BF9A432CF1A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4D57C032-00CB-EC45-A74C-53948B7A1E4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036611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 userDrawn="1">
          <p15:clr>
            <a:srgbClr val="FBAE40"/>
          </p15:clr>
        </p15:guide>
        <p15:guide id="6" orient="horz" pos="2040" userDrawn="1">
          <p15:clr>
            <a:srgbClr val="FBAE40"/>
          </p15:clr>
        </p15:guide>
        <p15:guide id="7" pos="227" userDrawn="1">
          <p15:clr>
            <a:srgbClr val="FBAE40"/>
          </p15:clr>
        </p15:guide>
        <p15:guide id="8" pos="74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85529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85529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4588" y="6069200"/>
            <a:ext cx="456511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4672C089-FB2C-964E-9999-28061477004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2A2B1711-C442-774C-8167-61B404ACAB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821737" y="0"/>
            <a:ext cx="338296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760473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 userDrawn="1">
          <p15:clr>
            <a:srgbClr val="FBAE40"/>
          </p15:clr>
        </p15:guide>
        <p15:guide id="6" orient="horz" pos="2040" userDrawn="1">
          <p15:clr>
            <a:srgbClr val="FBAE40"/>
          </p15:clr>
        </p15:guide>
        <p15:guide id="7" pos="227" userDrawn="1">
          <p15:clr>
            <a:srgbClr val="FBAE40"/>
          </p15:clr>
        </p15:guide>
        <p15:guide id="8" pos="74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1"/>
            <a:ext cx="122047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500" y="1962075"/>
            <a:ext cx="5042063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500" y="3590925"/>
            <a:ext cx="26908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500" y="304199"/>
            <a:ext cx="360375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866" y="2484439"/>
            <a:ext cx="4255565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74197" y="6028843"/>
            <a:ext cx="692083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981"/>
            <a:ext cx="122047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 userDrawn="1"/>
        </p:nvSpPr>
        <p:spPr>
          <a:xfrm>
            <a:off x="0" y="5642640"/>
            <a:ext cx="122047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ogo">
            <a:extLst>
              <a:ext uri="{FF2B5EF4-FFF2-40B4-BE49-F238E27FC236}">
                <a16:creationId xmlns:a16="http://schemas.microsoft.com/office/drawing/2014/main" id="{5838021F-306A-1641-8435-E83EC810637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46" name="wissen.leben">
            <a:extLst>
              <a:ext uri="{FF2B5EF4-FFF2-40B4-BE49-F238E27FC236}">
                <a16:creationId xmlns:a16="http://schemas.microsoft.com/office/drawing/2014/main" id="{EFA1FCFF-ED22-EF47-B5EC-0ACF702579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58775" y="6323606"/>
            <a:ext cx="135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 userDrawn="1"/>
        </p:nvSpPr>
        <p:spPr>
          <a:xfrm>
            <a:off x="360000" y="1962075"/>
            <a:ext cx="5042063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0000" tIns="0" rIns="90000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Titel der Präsentation auf</a:t>
            </a:r>
            <a:endParaRPr lang="de-DE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 userDrawn="1"/>
        </p:nvSpPr>
        <p:spPr>
          <a:xfrm>
            <a:off x="360000" y="3590925"/>
            <a:ext cx="2016000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/>
              <a:t>Untertitel bzw. Kurzbeschreibung der Präsentation</a:t>
            </a:r>
          </a:p>
          <a:p>
            <a:r>
              <a:rPr lang="en-GB"/>
              <a:t>Name: der Referentin / des Referenten</a:t>
            </a:r>
            <a:endParaRPr lang="en-GB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775" y="2484439"/>
            <a:ext cx="409366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</p:spTree>
    <p:extLst>
      <p:ext uri="{BB962C8B-B14F-4D97-AF65-F5344CB8AC3E}">
        <p14:creationId xmlns:p14="http://schemas.microsoft.com/office/powerpoint/2010/main" val="2610980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 userDrawn="1">
          <p15:clr>
            <a:srgbClr val="FBAE40"/>
          </p15:clr>
        </p15:guide>
        <p15:guide id="7" orient="horz" pos="2262" userDrawn="1">
          <p15:clr>
            <a:srgbClr val="FBAE40"/>
          </p15:clr>
        </p15:guide>
        <p15:guide id="8" pos="227" userDrawn="1">
          <p15:clr>
            <a:srgbClr val="FBAE40"/>
          </p15:clr>
        </p15:guide>
        <p15:guide id="9" pos="7461" userDrawn="1">
          <p15:clr>
            <a:srgbClr val="FBAE40"/>
          </p15:clr>
        </p15:guide>
        <p15:guide id="10" orient="horz" pos="15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999" y="1665066"/>
            <a:ext cx="11484001" cy="4240848"/>
          </a:xfrm>
        </p:spPr>
        <p:txBody>
          <a:bodyPr/>
          <a:lstStyle>
            <a:lvl1pPr marL="274638" marR="0" indent="-27463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750" marR="0" indent="-2809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3275" marR="0" indent="-269875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8388" marR="0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638" marR="0" lvl="0" indent="-27463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750" marR="0" lvl="1" indent="-2809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3275" marR="0" lvl="2" indent="-269875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8388" marR="0" lvl="3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8388" marR="0" lvl="4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8388" marR="0" lvl="5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8388" marR="0" lvl="6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8388" marR="0" lvl="7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8388" marR="0" lvl="8" indent="-268288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Abschluss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4225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 userDrawn="1">
          <p15:clr>
            <a:srgbClr val="FBAE40"/>
          </p15:clr>
        </p15:guide>
        <p15:guide id="7" orient="horz" pos="3618" userDrawn="1">
          <p15:clr>
            <a:srgbClr val="FBAE40"/>
          </p15:clr>
        </p15:guide>
        <p15:guide id="8" orient="horz" pos="851" userDrawn="1">
          <p15:clr>
            <a:srgbClr val="FBAE40"/>
          </p15:clr>
        </p15:guide>
        <p15:guide id="9" pos="227" userDrawn="1">
          <p15:clr>
            <a:srgbClr val="FBAE40"/>
          </p15:clr>
        </p15:guide>
        <p15:guide id="10" pos="74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36" y="1666800"/>
            <a:ext cx="5580000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360" y="1666800"/>
            <a:ext cx="5579639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Abschluss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1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202" y="2615518"/>
            <a:ext cx="5578139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361" y="2615518"/>
            <a:ext cx="5579639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999" y="1666800"/>
            <a:ext cx="5580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4359" y="1666800"/>
            <a:ext cx="5579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Abschluss</a:t>
            </a:r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02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999" y="904868"/>
            <a:ext cx="1148400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999" y="1665065"/>
            <a:ext cx="1148400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 userDrawn="1"/>
        </p:nvGrpSpPr>
        <p:grpSpPr>
          <a:xfrm>
            <a:off x="-468000" y="-468000"/>
            <a:ext cx="13140000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 userDrawn="1"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 userDrawn="1"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 userDrawn="1"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 userDrawn="1"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 userDrawn="1"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0" y="388800"/>
            <a:ext cx="824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Abschluss</a:t>
            </a:r>
            <a:endParaRPr lang="de-DE" dirty="0"/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172447"/>
            <a:ext cx="842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4000" y="617244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r>
              <a:rPr lang="de-DE" dirty="0"/>
              <a:t> </a:t>
            </a:r>
            <a:endParaRPr lang="de-DE" sz="1400" dirty="0"/>
          </a:p>
        </p:txBody>
      </p:sp>
      <p:sp>
        <p:nvSpPr>
          <p:cNvPr id="101" name="Logo">
            <a:extLst>
              <a:ext uri="{FF2B5EF4-FFF2-40B4-BE49-F238E27FC236}">
                <a16:creationId xmlns:a16="http://schemas.microsoft.com/office/drawing/2014/main" id="{03F2C863-AB4B-0042-B635-635A91C8D52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0000" y="304200"/>
            <a:ext cx="1440000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 userDrawn="1"/>
        </p:nvSpPr>
        <p:spPr>
          <a:xfrm>
            <a:off x="0" y="6030720"/>
            <a:ext cx="1220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7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83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4" r:id="rId15"/>
  </p:sldLayoutIdLst>
  <p:hf hdr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638" indent="-27463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4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750" indent="-2809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2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3275" indent="-269875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0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8388" indent="-26828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9.png"/><Relationship Id="rId7" Type="http://schemas.openxmlformats.org/officeDocument/2006/relationships/image" Target="../media/image14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1.png"/><Relationship Id="rId11" Type="http://schemas.openxmlformats.org/officeDocument/2006/relationships/image" Target="../media/image161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hyperlink" Target="https://www.google.com/search?q=k&#252;nstliche+intelligenz" TargetMode="External"/><Relationship Id="rId9" Type="http://schemas.openxmlformats.org/officeDocument/2006/relationships/image" Target="../media/image15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aima.cs.berkeley.edu/" TargetMode="External"/><Relationship Id="rId5" Type="http://schemas.openxmlformats.org/officeDocument/2006/relationships/hyperlink" Target="https://mitpress.mit.edu/books/probabilistic-graphical-models" TargetMode="Externa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Abschluss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Einführung in die </a:t>
            </a:r>
            <a:br>
              <a:rPr lang="de-DE" dirty="0"/>
            </a:br>
            <a:r>
              <a:rPr lang="de-DE" dirty="0"/>
              <a:t>Künstliche Intelligenz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Vertikaler Textplatzhalter 15"/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Tanya Braun</a:t>
            </a:r>
          </a:p>
          <a:p>
            <a:r>
              <a:rPr lang="de-DE"/>
              <a:t>Arbeitsgruppe Data Science, Institut für Informatik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5AC3E6-6F88-8D44-AD08-C83E510D8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234" y="304198"/>
            <a:ext cx="2091601" cy="1045801"/>
          </a:xfrm>
          <a:prstGeom prst="rect">
            <a:avLst/>
          </a:prstGeom>
        </p:spPr>
      </p:pic>
      <p:pic>
        <p:nvPicPr>
          <p:cNvPr id="7" name="Bild 3" descr="ShowCover.asp.jpeg">
            <a:extLst>
              <a:ext uri="{FF2B5EF4-FFF2-40B4-BE49-F238E27FC236}">
                <a16:creationId xmlns:a16="http://schemas.microsoft.com/office/drawing/2014/main" id="{64947E4C-D7FC-A245-AF7D-3EEDEBCA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84" y="2158500"/>
            <a:ext cx="1666667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" descr="page1image66537296">
            <a:extLst>
              <a:ext uri="{FF2B5EF4-FFF2-40B4-BE49-F238E27FC236}">
                <a16:creationId xmlns:a16="http://schemas.microsoft.com/office/drawing/2014/main" id="{98FC4BCE-DB91-FB46-8FC6-4470EBDD3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718" y="3058501"/>
            <a:ext cx="1925945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9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06F9-CCD8-0140-932F-54D2518E8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Entscheidungen treffen und danach handeln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D7F0E-4545-4749-8E3A-3203DAD3E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65066"/>
            <a:ext cx="7179270" cy="4240848"/>
          </a:xfrm>
        </p:spPr>
        <p:txBody>
          <a:bodyPr/>
          <a:lstStyle/>
          <a:p>
            <a:r>
              <a:rPr lang="de-DE" dirty="0"/>
              <a:t>Woher kommt das Modell als Basis?</a:t>
            </a:r>
          </a:p>
          <a:p>
            <a:r>
              <a:rPr lang="de-DE" dirty="0"/>
              <a:t>Modell über Expertenwissen per Hand aufstellen</a:t>
            </a:r>
          </a:p>
          <a:p>
            <a:r>
              <a:rPr lang="de-DE" dirty="0"/>
              <a:t>Lernalgorithmen für PGMs</a:t>
            </a:r>
          </a:p>
          <a:p>
            <a:pPr lvl="1"/>
            <a:r>
              <a:rPr lang="de-DE" dirty="0"/>
              <a:t>Gegeben Daten als Evidenz für Verteilung</a:t>
            </a:r>
          </a:p>
          <a:p>
            <a:pPr lvl="1"/>
            <a:r>
              <a:rPr lang="de-DE" dirty="0"/>
              <a:t>ML-basiert: „Zählen der Vorkommnisse“</a:t>
            </a:r>
          </a:p>
          <a:p>
            <a:pPr lvl="1"/>
            <a:r>
              <a:rPr lang="de-DE" dirty="0"/>
              <a:t>EM: Bei nicht beobachtbaren Variablen, erwartete Zähler aus den Daten heraus und mit geratenen Parametern bestimmen und dann die Parameter optimieren</a:t>
            </a:r>
          </a:p>
          <a:p>
            <a:pPr lvl="1"/>
            <a:r>
              <a:rPr lang="de-DE" dirty="0"/>
              <a:t>Struktur lernen und sequentielles lernen </a:t>
            </a:r>
            <a:br>
              <a:rPr lang="de-DE" dirty="0"/>
            </a:br>
            <a:r>
              <a:rPr lang="de-DE" dirty="0"/>
              <a:t>nach gleichem Prinzip möglich</a:t>
            </a:r>
          </a:p>
          <a:p>
            <a:r>
              <a:rPr lang="de-DE" dirty="0"/>
              <a:t>Expertenwissen und Lernalgorithmen kombinieren</a:t>
            </a:r>
          </a:p>
          <a:p>
            <a:r>
              <a:rPr lang="de-DE" dirty="0"/>
              <a:t>Achtung: Korrelation vs. Kausalität</a:t>
            </a:r>
          </a:p>
          <a:p>
            <a:pPr lvl="2"/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4A5CB-0E19-654C-8D0C-E7AA085284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946D8-647B-864E-9632-7CD695E76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C9C08-40BF-3B4F-B216-9C506EBE3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84BC1F-E287-5C4C-9552-C96C67D3EE69}"/>
              </a:ext>
            </a:extLst>
          </p:cNvPr>
          <p:cNvSpPr/>
          <p:nvPr/>
        </p:nvSpPr>
        <p:spPr>
          <a:xfrm>
            <a:off x="7772337" y="1667415"/>
            <a:ext cx="4071663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Run-MEU(</a:t>
            </a:r>
            <a:r>
              <a:rPr lang="en-US" b="1" i="1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i="1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← new evidence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absorb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𝜋 ← meu(</a:t>
            </a:r>
            <a:r>
              <a:rPr lang="en-US" i="1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i="1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← pop-first(𝜋)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	perform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 M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with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b="1" i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25FF9C-A297-1645-8A06-A7CE72CAA44F}"/>
              </a:ext>
            </a:extLst>
          </p:cNvPr>
          <p:cNvGrpSpPr/>
          <p:nvPr/>
        </p:nvGrpSpPr>
        <p:grpSpPr>
          <a:xfrm>
            <a:off x="6415222" y="4324946"/>
            <a:ext cx="5428778" cy="1580968"/>
            <a:chOff x="1410173" y="4749771"/>
            <a:chExt cx="5428778" cy="1580968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29498E01-99BD-7448-A045-295F63EBD2F8}"/>
                </a:ext>
              </a:extLst>
            </p:cNvPr>
            <p:cNvSpPr/>
            <p:nvPr/>
          </p:nvSpPr>
          <p:spPr>
            <a:xfrm rot="16200000">
              <a:off x="1684801" y="4768883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3E9D3ACC-A416-AF49-A8A3-127852BB17F5}"/>
                </a:ext>
              </a:extLst>
            </p:cNvPr>
            <p:cNvSpPr/>
            <p:nvPr/>
          </p:nvSpPr>
          <p:spPr>
            <a:xfrm rot="16200000">
              <a:off x="2072333" y="4820897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5DC41380-AA2D-674C-8645-477E9ACBD246}"/>
                </a:ext>
              </a:extLst>
            </p:cNvPr>
            <p:cNvSpPr/>
            <p:nvPr/>
          </p:nvSpPr>
          <p:spPr>
            <a:xfrm rot="16200000">
              <a:off x="2459866" y="5142208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BA15FDE2-F3DD-1C40-873E-FA145E66A8F8}"/>
                </a:ext>
              </a:extLst>
            </p:cNvPr>
            <p:cNvSpPr/>
            <p:nvPr/>
          </p:nvSpPr>
          <p:spPr>
            <a:xfrm rot="16200000">
              <a:off x="3057017" y="523315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906AAB81-2C0B-B444-BC97-A8880BC43C1B}"/>
                </a:ext>
              </a:extLst>
            </p:cNvPr>
            <p:cNvSpPr/>
            <p:nvPr/>
          </p:nvSpPr>
          <p:spPr>
            <a:xfrm rot="16200000">
              <a:off x="3599014" y="518036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54DDFF94-F7AB-474F-9FAF-EAB3E94B316C}"/>
                </a:ext>
              </a:extLst>
            </p:cNvPr>
            <p:cNvSpPr/>
            <p:nvPr/>
          </p:nvSpPr>
          <p:spPr>
            <a:xfrm rot="16200000">
              <a:off x="5741363" y="5223550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366B43-4F06-AA46-B874-043CDFACE515}"/>
                </a:ext>
              </a:extLst>
            </p:cNvPr>
            <p:cNvCxnSpPr>
              <a:cxnSpLocks/>
              <a:stCxn id="9" idx="0"/>
              <a:endCxn id="10" idx="0"/>
            </p:cNvCxnSpPr>
            <p:nvPr/>
          </p:nvCxnSpPr>
          <p:spPr>
            <a:xfrm>
              <a:off x="1410174" y="5454991"/>
              <a:ext cx="387532" cy="520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56C5126-47D4-284F-985A-7FDA0D197C89}"/>
                </a:ext>
              </a:extLst>
            </p:cNvPr>
            <p:cNvCxnSpPr>
              <a:cxnSpLocks/>
              <a:stCxn id="10" idx="0"/>
              <a:endCxn id="11" idx="0"/>
            </p:cNvCxnSpPr>
            <p:nvPr/>
          </p:nvCxnSpPr>
          <p:spPr>
            <a:xfrm>
              <a:off x="1797706" y="5507005"/>
              <a:ext cx="387533" cy="32131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FD7631-E04A-8F4E-8AD3-5315070BD58D}"/>
                </a:ext>
              </a:extLst>
            </p:cNvPr>
            <p:cNvCxnSpPr>
              <a:cxnSpLocks/>
              <a:stCxn id="11" idx="0"/>
              <a:endCxn id="12" idx="0"/>
            </p:cNvCxnSpPr>
            <p:nvPr/>
          </p:nvCxnSpPr>
          <p:spPr>
            <a:xfrm>
              <a:off x="2185239" y="5828316"/>
              <a:ext cx="597151" cy="9094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CDA8D7-6827-444E-BBBA-5316530E9CF1}"/>
                </a:ext>
              </a:extLst>
            </p:cNvPr>
            <p:cNvCxnSpPr>
              <a:cxnSpLocks/>
              <a:stCxn id="12" idx="0"/>
              <a:endCxn id="13" idx="0"/>
            </p:cNvCxnSpPr>
            <p:nvPr/>
          </p:nvCxnSpPr>
          <p:spPr>
            <a:xfrm flipV="1">
              <a:off x="2782390" y="5866472"/>
              <a:ext cx="541997" cy="527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5939B99-18FE-8F46-AB8F-48ACCE7FF385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>
              <a:off x="5466736" y="5909658"/>
              <a:ext cx="1057733" cy="12158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67E89F-C4F5-BB49-A9B1-9C1FD8BF7BC6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638519" y="5909657"/>
              <a:ext cx="828217" cy="1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300CF7-A8CE-CA41-99C9-B0E259F4C750}"/>
                </a:ext>
              </a:extLst>
            </p:cNvPr>
            <p:cNvSpPr txBox="1"/>
            <p:nvPr/>
          </p:nvSpPr>
          <p:spPr>
            <a:xfrm>
              <a:off x="4585834" y="4749771"/>
              <a:ext cx="22531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chemeClr val="accent1"/>
                  </a:solidFill>
                </a:rPr>
                <a:t>Entscheidungsfindung</a:t>
              </a:r>
            </a:p>
            <a:p>
              <a:r>
                <a:rPr lang="de-DE">
                  <a:solidFill>
                    <a:srgbClr val="FFC000"/>
                  </a:solidFill>
                </a:rPr>
                <a:t>Handeln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445D6A7-906D-3C45-B33E-F51E93A938ED}"/>
              </a:ext>
            </a:extLst>
          </p:cNvPr>
          <p:cNvSpPr txBox="1"/>
          <p:nvPr/>
        </p:nvSpPr>
        <p:spPr>
          <a:xfrm>
            <a:off x="4868726" y="324863"/>
            <a:ext cx="2019720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Handelndes System</a:t>
            </a:r>
          </a:p>
        </p:txBody>
      </p:sp>
    </p:spTree>
    <p:extLst>
      <p:ext uri="{BB962C8B-B14F-4D97-AF65-F5344CB8AC3E}">
        <p14:creationId xmlns:p14="http://schemas.microsoft.com/office/powerpoint/2010/main" val="3136922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06F9-CCD8-0140-932F-54D2518E8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Entscheidungen treffen und danach handeln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D7F0E-4545-4749-8E3A-3203DAD3E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65066"/>
            <a:ext cx="7179270" cy="4240848"/>
          </a:xfrm>
        </p:spPr>
        <p:txBody>
          <a:bodyPr/>
          <a:lstStyle/>
          <a:p>
            <a:r>
              <a:rPr lang="de-DE" dirty="0"/>
              <a:t>Verwandtes Forschungsgebiet: </a:t>
            </a:r>
            <a:r>
              <a:rPr lang="de-DE" dirty="0">
                <a:solidFill>
                  <a:schemeClr val="accent2"/>
                </a:solidFill>
              </a:rPr>
              <a:t>Reinforcement Learning</a:t>
            </a:r>
          </a:p>
          <a:p>
            <a:pPr lvl="1"/>
            <a:r>
              <a:rPr lang="de-DE" dirty="0"/>
              <a:t>Agent soll in einer unbekannten Umgebung lernen optimal zu handeln</a:t>
            </a:r>
          </a:p>
          <a:p>
            <a:pPr lvl="2"/>
            <a:r>
              <a:rPr lang="de-DE" dirty="0"/>
              <a:t>Modell nicht bekannt</a:t>
            </a:r>
          </a:p>
          <a:p>
            <a:pPr lvl="2"/>
            <a:r>
              <a:rPr lang="de-DE" dirty="0"/>
              <a:t>Keine Daten (anfangs) zur Verfügung um Modell zu lernen</a:t>
            </a:r>
          </a:p>
          <a:p>
            <a:pPr lvl="1"/>
            <a:r>
              <a:rPr lang="de-DE" dirty="0"/>
              <a:t>Zwei Ziele im Konflikt: </a:t>
            </a:r>
            <a:r>
              <a:rPr lang="de-DE" i="1" dirty="0" err="1"/>
              <a:t>exploration</a:t>
            </a:r>
            <a:r>
              <a:rPr lang="de-DE" i="1" dirty="0"/>
              <a:t> vs. </a:t>
            </a:r>
            <a:r>
              <a:rPr lang="de-DE" i="1" dirty="0" err="1"/>
              <a:t>exploitation</a:t>
            </a:r>
            <a:endParaRPr lang="de-DE" i="1" dirty="0"/>
          </a:p>
          <a:p>
            <a:pPr lvl="2"/>
            <a:r>
              <a:rPr lang="de-DE" dirty="0"/>
              <a:t>Exploration:</a:t>
            </a:r>
          </a:p>
          <a:p>
            <a:pPr lvl="3"/>
            <a:r>
              <a:rPr lang="de-DE" dirty="0"/>
              <a:t>Neue Dinge ausprobieren: Umgebung erkunden</a:t>
            </a:r>
          </a:p>
          <a:p>
            <a:pPr lvl="3"/>
            <a:r>
              <a:rPr lang="de-DE" dirty="0"/>
              <a:t>Neues lernen, aber verursacht Kosten</a:t>
            </a:r>
          </a:p>
          <a:p>
            <a:pPr lvl="2"/>
            <a:r>
              <a:rPr lang="de-DE" dirty="0" err="1"/>
              <a:t>Exploitation</a:t>
            </a:r>
            <a:r>
              <a:rPr lang="de-DE" dirty="0"/>
              <a:t>:</a:t>
            </a:r>
          </a:p>
          <a:p>
            <a:pPr lvl="3"/>
            <a:r>
              <a:rPr lang="de-DE" dirty="0"/>
              <a:t>Gelernte Dinge anwenden: </a:t>
            </a:r>
            <a:r>
              <a:rPr lang="de-DE" dirty="0" err="1"/>
              <a:t>Rewards</a:t>
            </a:r>
            <a:r>
              <a:rPr lang="de-DE" dirty="0"/>
              <a:t> sammeln</a:t>
            </a:r>
          </a:p>
          <a:p>
            <a:pPr lvl="3"/>
            <a:r>
              <a:rPr lang="de-DE" dirty="0"/>
              <a:t>Bringt Gewinn / Nutzen, Agent lernt nichts Neues (besseres)</a:t>
            </a:r>
          </a:p>
          <a:p>
            <a:pPr lvl="1"/>
            <a:r>
              <a:rPr lang="de-DE" dirty="0"/>
              <a:t>Anwendungen: (Staubsaug-, Mars-)Roboter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4A5CB-0E19-654C-8D0C-E7AA085284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946D8-647B-864E-9632-7CD695E76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C9C08-40BF-3B4F-B216-9C506EBE3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84BC1F-E287-5C4C-9552-C96C67D3EE69}"/>
              </a:ext>
            </a:extLst>
          </p:cNvPr>
          <p:cNvSpPr/>
          <p:nvPr/>
        </p:nvSpPr>
        <p:spPr>
          <a:xfrm>
            <a:off x="7772337" y="1667415"/>
            <a:ext cx="4071663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Run-MEU(</a:t>
            </a:r>
            <a:r>
              <a:rPr lang="en-US" b="1" i="1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i="1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← new evidence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absorb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𝜋 ← meu(</a:t>
            </a:r>
            <a:r>
              <a:rPr lang="en-US" i="1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i="1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← pop-first(𝜋)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	perform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 M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with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b="1" i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25FF9C-A297-1645-8A06-A7CE72CAA44F}"/>
              </a:ext>
            </a:extLst>
          </p:cNvPr>
          <p:cNvGrpSpPr/>
          <p:nvPr/>
        </p:nvGrpSpPr>
        <p:grpSpPr>
          <a:xfrm>
            <a:off x="6415222" y="4324946"/>
            <a:ext cx="5428778" cy="1580968"/>
            <a:chOff x="1410173" y="4749771"/>
            <a:chExt cx="5428778" cy="1580968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29498E01-99BD-7448-A045-295F63EBD2F8}"/>
                </a:ext>
              </a:extLst>
            </p:cNvPr>
            <p:cNvSpPr/>
            <p:nvPr/>
          </p:nvSpPr>
          <p:spPr>
            <a:xfrm rot="16200000">
              <a:off x="1684801" y="4768883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3E9D3ACC-A416-AF49-A8A3-127852BB17F5}"/>
                </a:ext>
              </a:extLst>
            </p:cNvPr>
            <p:cNvSpPr/>
            <p:nvPr/>
          </p:nvSpPr>
          <p:spPr>
            <a:xfrm rot="16200000">
              <a:off x="2072333" y="4820897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5DC41380-AA2D-674C-8645-477E9ACBD246}"/>
                </a:ext>
              </a:extLst>
            </p:cNvPr>
            <p:cNvSpPr/>
            <p:nvPr/>
          </p:nvSpPr>
          <p:spPr>
            <a:xfrm rot="16200000">
              <a:off x="2459866" y="5142208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BA15FDE2-F3DD-1C40-873E-FA145E66A8F8}"/>
                </a:ext>
              </a:extLst>
            </p:cNvPr>
            <p:cNvSpPr/>
            <p:nvPr/>
          </p:nvSpPr>
          <p:spPr>
            <a:xfrm rot="16200000">
              <a:off x="3057017" y="523315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906AAB81-2C0B-B444-BC97-A8880BC43C1B}"/>
                </a:ext>
              </a:extLst>
            </p:cNvPr>
            <p:cNvSpPr/>
            <p:nvPr/>
          </p:nvSpPr>
          <p:spPr>
            <a:xfrm rot="16200000">
              <a:off x="3599014" y="518036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54DDFF94-F7AB-474F-9FAF-EAB3E94B316C}"/>
                </a:ext>
              </a:extLst>
            </p:cNvPr>
            <p:cNvSpPr/>
            <p:nvPr/>
          </p:nvSpPr>
          <p:spPr>
            <a:xfrm rot="16200000">
              <a:off x="5741363" y="5223550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366B43-4F06-AA46-B874-043CDFACE515}"/>
                </a:ext>
              </a:extLst>
            </p:cNvPr>
            <p:cNvCxnSpPr>
              <a:cxnSpLocks/>
              <a:stCxn id="9" idx="0"/>
              <a:endCxn id="10" idx="0"/>
            </p:cNvCxnSpPr>
            <p:nvPr/>
          </p:nvCxnSpPr>
          <p:spPr>
            <a:xfrm>
              <a:off x="1410174" y="5454991"/>
              <a:ext cx="387532" cy="520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56C5126-47D4-284F-985A-7FDA0D197C89}"/>
                </a:ext>
              </a:extLst>
            </p:cNvPr>
            <p:cNvCxnSpPr>
              <a:cxnSpLocks/>
              <a:stCxn id="10" idx="0"/>
              <a:endCxn id="11" idx="0"/>
            </p:cNvCxnSpPr>
            <p:nvPr/>
          </p:nvCxnSpPr>
          <p:spPr>
            <a:xfrm>
              <a:off x="1797706" y="5507005"/>
              <a:ext cx="387533" cy="32131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FD7631-E04A-8F4E-8AD3-5315070BD58D}"/>
                </a:ext>
              </a:extLst>
            </p:cNvPr>
            <p:cNvCxnSpPr>
              <a:cxnSpLocks/>
              <a:stCxn id="11" idx="0"/>
              <a:endCxn id="12" idx="0"/>
            </p:cNvCxnSpPr>
            <p:nvPr/>
          </p:nvCxnSpPr>
          <p:spPr>
            <a:xfrm>
              <a:off x="2185239" y="5828316"/>
              <a:ext cx="597151" cy="9094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CDA8D7-6827-444E-BBBA-5316530E9CF1}"/>
                </a:ext>
              </a:extLst>
            </p:cNvPr>
            <p:cNvCxnSpPr>
              <a:cxnSpLocks/>
              <a:stCxn id="12" idx="0"/>
              <a:endCxn id="13" idx="0"/>
            </p:cNvCxnSpPr>
            <p:nvPr/>
          </p:nvCxnSpPr>
          <p:spPr>
            <a:xfrm flipV="1">
              <a:off x="2782390" y="5866472"/>
              <a:ext cx="541997" cy="527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5939B99-18FE-8F46-AB8F-48ACCE7FF385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>
              <a:off x="5466736" y="5909658"/>
              <a:ext cx="1057733" cy="12158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67E89F-C4F5-BB49-A9B1-9C1FD8BF7BC6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638519" y="5909657"/>
              <a:ext cx="828217" cy="1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300CF7-A8CE-CA41-99C9-B0E259F4C750}"/>
                </a:ext>
              </a:extLst>
            </p:cNvPr>
            <p:cNvSpPr txBox="1"/>
            <p:nvPr/>
          </p:nvSpPr>
          <p:spPr>
            <a:xfrm>
              <a:off x="4585834" y="4749771"/>
              <a:ext cx="22531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chemeClr val="accent1"/>
                  </a:solidFill>
                </a:rPr>
                <a:t>Entscheidungsfindung</a:t>
              </a:r>
            </a:p>
            <a:p>
              <a:r>
                <a:rPr lang="de-DE">
                  <a:solidFill>
                    <a:srgbClr val="FFC000"/>
                  </a:solidFill>
                </a:rPr>
                <a:t>Handeln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445D6A7-906D-3C45-B33E-F51E93A938ED}"/>
              </a:ext>
            </a:extLst>
          </p:cNvPr>
          <p:cNvSpPr txBox="1"/>
          <p:nvPr/>
        </p:nvSpPr>
        <p:spPr>
          <a:xfrm>
            <a:off x="4868726" y="324863"/>
            <a:ext cx="2019720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Handelndes System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7CB7BC-A137-B84F-9508-614663EA9F75}"/>
              </a:ext>
            </a:extLst>
          </p:cNvPr>
          <p:cNvSpPr/>
          <p:nvPr/>
        </p:nvSpPr>
        <p:spPr>
          <a:xfrm>
            <a:off x="6705600" y="3876192"/>
            <a:ext cx="51384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763" lvl="1"/>
            <a:r>
              <a:rPr lang="de-DE" dirty="0"/>
              <a:t>Einblick in Grundlagen auch in der Master-Vorlesung: </a:t>
            </a:r>
            <a:r>
              <a:rPr lang="de-DE" i="1" dirty="0" err="1">
                <a:solidFill>
                  <a:srgbClr val="FFC000"/>
                </a:solidFill>
              </a:rPr>
              <a:t>Automated</a:t>
            </a:r>
            <a:r>
              <a:rPr lang="de-DE" i="1" dirty="0">
                <a:solidFill>
                  <a:srgbClr val="FFC000"/>
                </a:solidFill>
              </a:rPr>
              <a:t> </a:t>
            </a:r>
            <a:r>
              <a:rPr lang="de-DE" i="1" dirty="0" err="1">
                <a:solidFill>
                  <a:srgbClr val="FFC000"/>
                </a:solidFill>
              </a:rPr>
              <a:t>Planning</a:t>
            </a:r>
            <a:r>
              <a:rPr lang="de-DE" i="1" dirty="0">
                <a:solidFill>
                  <a:srgbClr val="FFC000"/>
                </a:solidFill>
              </a:rPr>
              <a:t> </a:t>
            </a:r>
            <a:r>
              <a:rPr lang="de-DE" i="1" dirty="0" err="1">
                <a:solidFill>
                  <a:srgbClr val="FFC000"/>
                </a:solidFill>
              </a:rPr>
              <a:t>and</a:t>
            </a:r>
            <a:r>
              <a:rPr lang="de-DE" i="1" dirty="0">
                <a:solidFill>
                  <a:srgbClr val="FFC000"/>
                </a:solidFill>
              </a:rPr>
              <a:t> </a:t>
            </a:r>
            <a:r>
              <a:rPr lang="de-DE" i="1" dirty="0" err="1">
                <a:solidFill>
                  <a:srgbClr val="FFC000"/>
                </a:solidFill>
              </a:rPr>
              <a:t>Acting</a:t>
            </a:r>
            <a:r>
              <a:rPr lang="de-DE" i="1" dirty="0">
                <a:solidFill>
                  <a:srgbClr val="FFC000"/>
                </a:solidFill>
              </a:rPr>
              <a:t> </a:t>
            </a:r>
            <a:r>
              <a:rPr lang="de-DE" i="1" dirty="0"/>
              <a:t>(</a:t>
            </a:r>
            <a:r>
              <a:rPr lang="de-DE" i="1" dirty="0" err="1"/>
              <a:t>WiSe</a:t>
            </a:r>
            <a:r>
              <a:rPr lang="de-DE" i="1" dirty="0"/>
              <a:t> 2023/24)</a:t>
            </a:r>
          </a:p>
          <a:p>
            <a:pPr marL="4763" lvl="1"/>
            <a:r>
              <a:rPr lang="de-DE" dirty="0">
                <a:solidFill>
                  <a:schemeClr val="accent5"/>
                </a:solidFill>
              </a:rPr>
              <a:t>Dazu gibt es nächstes Semester vom neuen Kollegen Malte Schilling etwas in der Richtung.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7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83920-A057-9341-AB94-E903FAEF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 von Handlungen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D952B-55D7-3241-982D-8B92CC71D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65066"/>
            <a:ext cx="6989390" cy="424084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Forschungsgebiet </a:t>
            </a:r>
            <a:r>
              <a:rPr lang="de-DE" dirty="0" err="1">
                <a:solidFill>
                  <a:schemeClr val="accent2"/>
                </a:solidFill>
              </a:rPr>
              <a:t>Refinement</a:t>
            </a:r>
            <a:endParaRPr lang="de-DE" dirty="0">
              <a:solidFill>
                <a:schemeClr val="accent2"/>
              </a:solidFill>
            </a:endParaRPr>
          </a:p>
          <a:p>
            <a:pPr lvl="1"/>
            <a:r>
              <a:rPr lang="de-DE" dirty="0"/>
              <a:t>Von der abstrakten Planung mit Black-Box-Aktionen zur technischen Umsetzung mittels iterativen Prozeduren und Befehlen an die Ausführungsinstanz</a:t>
            </a:r>
          </a:p>
          <a:p>
            <a:pPr lvl="1"/>
            <a:r>
              <a:rPr lang="de-DE" dirty="0"/>
              <a:t>Technische Umsetzung: Aktuatoren</a:t>
            </a:r>
          </a:p>
          <a:p>
            <a:pPr lvl="2"/>
            <a:r>
              <a:rPr lang="de-DE" dirty="0"/>
              <a:t>Motoren (</a:t>
            </a:r>
            <a:r>
              <a:rPr lang="de-DE" dirty="0">
                <a:solidFill>
                  <a:schemeClr val="accent2"/>
                </a:solidFill>
              </a:rPr>
              <a:t>Ingenieurwesen</a:t>
            </a:r>
            <a:r>
              <a:rPr lang="de-DE" dirty="0"/>
              <a:t>); Ausgabeschnittstelle / GUI (</a:t>
            </a:r>
            <a:r>
              <a:rPr lang="de-DE" dirty="0">
                <a:solidFill>
                  <a:schemeClr val="accent2"/>
                </a:solidFill>
              </a:rPr>
              <a:t>Mensch-Maschine-Interaktion</a:t>
            </a:r>
            <a:r>
              <a:rPr lang="de-DE" dirty="0"/>
              <a:t>)</a:t>
            </a:r>
          </a:p>
          <a:p>
            <a:r>
              <a:rPr lang="de-DE" dirty="0"/>
              <a:t>Inverses gilt für die Beziehung zwischen Evidenz und dem, was die Sensoren aufnehmen</a:t>
            </a:r>
          </a:p>
          <a:p>
            <a:pPr lvl="1"/>
            <a:r>
              <a:rPr lang="de-DE" dirty="0"/>
              <a:t>Datenvorverarbeitung</a:t>
            </a:r>
          </a:p>
          <a:p>
            <a:pPr lvl="2"/>
            <a:r>
              <a:rPr lang="de-DE" dirty="0"/>
              <a:t>Beispiele: </a:t>
            </a:r>
            <a:r>
              <a:rPr lang="de-DE" dirty="0" err="1"/>
              <a:t>Diskretisierung</a:t>
            </a:r>
            <a:r>
              <a:rPr lang="de-DE" dirty="0"/>
              <a:t>, Bereinigung</a:t>
            </a:r>
          </a:p>
          <a:p>
            <a:pPr lvl="1"/>
            <a:r>
              <a:rPr lang="de-DE" dirty="0"/>
              <a:t>Technische Umsetzung der Sensoren: </a:t>
            </a:r>
          </a:p>
          <a:p>
            <a:pPr lvl="2"/>
            <a:r>
              <a:rPr lang="de-DE" dirty="0"/>
              <a:t>Kamera, Taster, Fühler, etc. (</a:t>
            </a:r>
            <a:r>
              <a:rPr lang="de-DE" dirty="0">
                <a:solidFill>
                  <a:schemeClr val="accent2"/>
                </a:solidFill>
              </a:rPr>
              <a:t>Ingenieurwesen</a:t>
            </a:r>
            <a:r>
              <a:rPr lang="de-DE" dirty="0"/>
              <a:t>), Eingabeschnittstellen (</a:t>
            </a:r>
            <a:r>
              <a:rPr lang="de-DE" dirty="0">
                <a:solidFill>
                  <a:schemeClr val="accent2"/>
                </a:solidFill>
              </a:rPr>
              <a:t>Mensch-Maschine-Interaktion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B65F8-90D4-F848-9F6E-C023D1064A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63296-6EDB-4F45-AADB-7ECA7A0B6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Tanya Braun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5932D-722B-2749-90FD-BC7262910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72552E-CEF1-F546-B7A3-78331B07BC61}"/>
              </a:ext>
            </a:extLst>
          </p:cNvPr>
          <p:cNvSpPr/>
          <p:nvPr/>
        </p:nvSpPr>
        <p:spPr>
          <a:xfrm>
            <a:off x="7349390" y="782954"/>
            <a:ext cx="450247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763" lvl="1"/>
            <a:r>
              <a:rPr lang="de-DE" dirty="0" err="1"/>
              <a:t>Refinement</a:t>
            </a:r>
            <a:r>
              <a:rPr lang="de-DE" dirty="0"/>
              <a:t> der Master-Vorlesung: </a:t>
            </a:r>
            <a:r>
              <a:rPr lang="de-DE" i="1" dirty="0" err="1">
                <a:solidFill>
                  <a:srgbClr val="FFC000"/>
                </a:solidFill>
              </a:rPr>
              <a:t>Automated</a:t>
            </a:r>
            <a:r>
              <a:rPr lang="de-DE" i="1" dirty="0">
                <a:solidFill>
                  <a:srgbClr val="FFC000"/>
                </a:solidFill>
              </a:rPr>
              <a:t> </a:t>
            </a:r>
            <a:r>
              <a:rPr lang="de-DE" i="1" dirty="0" err="1">
                <a:solidFill>
                  <a:srgbClr val="FFC000"/>
                </a:solidFill>
              </a:rPr>
              <a:t>Planning</a:t>
            </a:r>
            <a:r>
              <a:rPr lang="de-DE" i="1" dirty="0">
                <a:solidFill>
                  <a:srgbClr val="FFC000"/>
                </a:solidFill>
              </a:rPr>
              <a:t> </a:t>
            </a:r>
            <a:r>
              <a:rPr lang="de-DE" i="1" dirty="0" err="1">
                <a:solidFill>
                  <a:srgbClr val="FFC000"/>
                </a:solidFill>
              </a:rPr>
              <a:t>and</a:t>
            </a:r>
            <a:r>
              <a:rPr lang="de-DE" i="1" dirty="0">
                <a:solidFill>
                  <a:srgbClr val="FFC000"/>
                </a:solidFill>
              </a:rPr>
              <a:t> </a:t>
            </a:r>
            <a:r>
              <a:rPr lang="de-DE" i="1" dirty="0" err="1">
                <a:solidFill>
                  <a:srgbClr val="FFC000"/>
                </a:solidFill>
              </a:rPr>
              <a:t>Acting</a:t>
            </a:r>
            <a:r>
              <a:rPr lang="de-DE" i="1" dirty="0">
                <a:solidFill>
                  <a:srgbClr val="FFC000"/>
                </a:solidFill>
              </a:rPr>
              <a:t> </a:t>
            </a:r>
            <a:r>
              <a:rPr lang="de-DE" i="1" dirty="0"/>
              <a:t>(</a:t>
            </a:r>
            <a:r>
              <a:rPr lang="de-DE" i="1" dirty="0" err="1"/>
              <a:t>WiSe</a:t>
            </a:r>
            <a:r>
              <a:rPr lang="de-DE" i="1" dirty="0"/>
              <a:t> 2023/24)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9911E7-E2FC-9F49-ABF4-C310285DF6CC}"/>
              </a:ext>
            </a:extLst>
          </p:cNvPr>
          <p:cNvGrpSpPr/>
          <p:nvPr/>
        </p:nvGrpSpPr>
        <p:grpSpPr>
          <a:xfrm>
            <a:off x="7434540" y="1545101"/>
            <a:ext cx="4409460" cy="4360813"/>
            <a:chOff x="4572612" y="1683937"/>
            <a:chExt cx="4409460" cy="4360813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24768008-FD6F-1540-8C9A-3B769506CF65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6618786" y="3681465"/>
              <a:ext cx="4360811" cy="365760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tIns="0" bIns="45720" anchor="ctr"/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ebdings" charset="2"/>
                <a:buChar char="=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ingdings" charset="2"/>
                <a:buChar char="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Lucida Grande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LucidaGrande" charset="0"/>
                <a:buChar char="–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LucidaGrande" charset="0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LucidaGrande" charset="0"/>
                <a:buChar char="–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Times-Roman" charset="0"/>
                <a:buChar char="•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Times-Roman" charset="0"/>
                <a:buChar char="-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 algn="ctr">
                <a:buNone/>
                <a:tabLst>
                  <a:tab pos="4528800" algn="r"/>
                </a:tabLst>
              </a:pPr>
              <a:r>
                <a:rPr lang="en-GB" kern="0">
                  <a:latin typeface="Calibri" charset="0"/>
                  <a:ea typeface="Calibri" charset="0"/>
                  <a:cs typeface="Calibri" charset="0"/>
                </a:rPr>
                <a:t>Planning	Acting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8397A7-A86E-0545-800F-D764C5D2B213}"/>
                </a:ext>
              </a:extLst>
            </p:cNvPr>
            <p:cNvGrpSpPr/>
            <p:nvPr/>
          </p:nvGrpSpPr>
          <p:grpSpPr>
            <a:xfrm>
              <a:off x="4572612" y="1683937"/>
              <a:ext cx="3906155" cy="4360813"/>
              <a:chOff x="3937725" y="1602568"/>
              <a:chExt cx="3906155" cy="4360813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560EBF36-9D7E-8645-BC69-E23BB53FCBDA}"/>
                  </a:ext>
                </a:extLst>
              </p:cNvPr>
              <p:cNvSpPr/>
              <p:nvPr/>
            </p:nvSpPr>
            <p:spPr>
              <a:xfrm>
                <a:off x="4217155" y="2986026"/>
                <a:ext cx="3452141" cy="516297"/>
              </a:xfrm>
              <a:prstGeom prst="roundRect">
                <a:avLst/>
              </a:prstGeom>
              <a:noFill/>
              <a:ln w="12700">
                <a:solidFill>
                  <a:schemeClr val="accent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F27DA4-013C-444F-A560-429A6B0F1B6C}"/>
                  </a:ext>
                </a:extLst>
              </p:cNvPr>
              <p:cNvSpPr txBox="1"/>
              <p:nvPr/>
            </p:nvSpPr>
            <p:spPr>
              <a:xfrm>
                <a:off x="5015569" y="1602568"/>
                <a:ext cx="1855311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/>
                  <a:t>respond to user requests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D8F864-5BF5-9946-A65C-4FD12F3ACC93}"/>
                  </a:ext>
                </a:extLst>
              </p:cNvPr>
              <p:cNvSpPr txBox="1"/>
              <p:nvPr/>
            </p:nvSpPr>
            <p:spPr>
              <a:xfrm>
                <a:off x="5282700" y="2246284"/>
                <a:ext cx="1333053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/>
                  <a:t>bring </a:t>
                </a:r>
                <a:r>
                  <a:rPr lang="en-GB" sz="1400">
                    <a:latin typeface="Courier" pitchFamily="2" charset="0"/>
                  </a:rPr>
                  <a:t>o7</a:t>
                </a:r>
                <a:r>
                  <a:rPr lang="en-GB" sz="1400"/>
                  <a:t> to </a:t>
                </a:r>
                <a:r>
                  <a:rPr lang="en-GB" sz="1400">
                    <a:latin typeface="Courier" pitchFamily="2" charset="0"/>
                  </a:rPr>
                  <a:t>loc2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420224-9C87-1645-916A-E0DC7EBF751A}"/>
                  </a:ext>
                </a:extLst>
              </p:cNvPr>
              <p:cNvSpPr txBox="1"/>
              <p:nvPr/>
            </p:nvSpPr>
            <p:spPr>
              <a:xfrm>
                <a:off x="4284166" y="3030978"/>
                <a:ext cx="592080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go to </a:t>
                </a:r>
              </a:p>
              <a:p>
                <a:pPr algn="ctr"/>
                <a:r>
                  <a:rPr lang="en-GB" sz="1400"/>
                  <a:t>hallway</a:t>
                </a:r>
                <a:endParaRPr lang="en-GB" sz="1400">
                  <a:latin typeface="Courier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4055A7-5C39-354C-A475-5736516F249A}"/>
                  </a:ext>
                </a:extLst>
              </p:cNvPr>
              <p:cNvSpPr txBox="1"/>
              <p:nvPr/>
            </p:nvSpPr>
            <p:spPr>
              <a:xfrm>
                <a:off x="4923973" y="3030978"/>
                <a:ext cx="727117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navigate </a:t>
                </a:r>
              </a:p>
              <a:p>
                <a:pPr algn="ctr"/>
                <a:r>
                  <a:rPr lang="en-GB" sz="1400"/>
                  <a:t>to</a:t>
                </a:r>
                <a:r>
                  <a:rPr lang="en-GB" sz="1400">
                    <a:latin typeface="Courier" pitchFamily="2" charset="0"/>
                  </a:rPr>
                  <a:t> loc1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D38527-7097-CF4F-9662-281D29AC7151}"/>
                  </a:ext>
                </a:extLst>
              </p:cNvPr>
              <p:cNvSpPr txBox="1"/>
              <p:nvPr/>
            </p:nvSpPr>
            <p:spPr>
              <a:xfrm>
                <a:off x="5700702" y="3030978"/>
                <a:ext cx="443899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fetch </a:t>
                </a:r>
              </a:p>
              <a:p>
                <a:pPr algn="ctr"/>
                <a:r>
                  <a:rPr lang="en-GB" sz="1400">
                    <a:latin typeface="Courier" pitchFamily="2" charset="0"/>
                  </a:rPr>
                  <a:t>o7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FED2299-F8CB-2E45-959F-BBEC762927DC}"/>
                  </a:ext>
                </a:extLst>
              </p:cNvPr>
              <p:cNvSpPr txBox="1"/>
              <p:nvPr/>
            </p:nvSpPr>
            <p:spPr>
              <a:xfrm>
                <a:off x="6214782" y="3030978"/>
                <a:ext cx="727117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navigate </a:t>
                </a:r>
              </a:p>
              <a:p>
                <a:pPr algn="ctr"/>
                <a:r>
                  <a:rPr lang="en-GB" sz="1400"/>
                  <a:t>to</a:t>
                </a:r>
                <a:r>
                  <a:rPr lang="en-GB" sz="1400">
                    <a:latin typeface="Courier" pitchFamily="2" charset="0"/>
                  </a:rPr>
                  <a:t> loc2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9A7A6A-34BD-0B45-B26E-1F555888EF0D}"/>
                  </a:ext>
                </a:extLst>
              </p:cNvPr>
              <p:cNvSpPr txBox="1"/>
              <p:nvPr/>
            </p:nvSpPr>
            <p:spPr>
              <a:xfrm>
                <a:off x="7015338" y="3030978"/>
                <a:ext cx="576436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deliver </a:t>
                </a:r>
              </a:p>
              <a:p>
                <a:pPr algn="ctr"/>
                <a:r>
                  <a:rPr lang="en-GB" sz="1400">
                    <a:latin typeface="Courier" pitchFamily="2" charset="0"/>
                  </a:rPr>
                  <a:t>o7</a:t>
                </a:r>
              </a:p>
            </p:txBody>
          </p:sp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C1A671DF-FB36-C940-91AC-375BFD423B0D}"/>
                  </a:ext>
                </a:extLst>
              </p:cNvPr>
              <p:cNvSpPr/>
              <p:nvPr/>
            </p:nvSpPr>
            <p:spPr>
              <a:xfrm>
                <a:off x="4244587" y="3970843"/>
                <a:ext cx="3494109" cy="427340"/>
              </a:xfrm>
              <a:prstGeom prst="roundRect">
                <a:avLst/>
              </a:prstGeom>
              <a:noFill/>
              <a:ln w="12700">
                <a:solidFill>
                  <a:schemeClr val="accent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117EC0-8CFE-1443-9887-0A66930C7747}"/>
                  </a:ext>
                </a:extLst>
              </p:cNvPr>
              <p:cNvSpPr txBox="1"/>
              <p:nvPr/>
            </p:nvSpPr>
            <p:spPr>
              <a:xfrm>
                <a:off x="4335015" y="4089832"/>
                <a:ext cx="1022775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/>
                  <a:t>move to door</a:t>
                </a:r>
                <a:endParaRPr lang="en-GB" sz="1400">
                  <a:latin typeface="Courier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2D8C04-2ACA-3F4D-87CA-5B25D2E38832}"/>
                  </a:ext>
                </a:extLst>
              </p:cNvPr>
              <p:cNvSpPr txBox="1"/>
              <p:nvPr/>
            </p:nvSpPr>
            <p:spPr>
              <a:xfrm>
                <a:off x="5404119" y="4089832"/>
                <a:ext cx="796175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/>
                  <a:t>open door</a:t>
                </a:r>
                <a:endParaRPr lang="en-GB" sz="1400">
                  <a:latin typeface="Courier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E5467B-633C-DE40-A63C-9D0DF0DC6A34}"/>
                  </a:ext>
                </a:extLst>
              </p:cNvPr>
              <p:cNvSpPr txBox="1"/>
              <p:nvPr/>
            </p:nvSpPr>
            <p:spPr>
              <a:xfrm>
                <a:off x="6852651" y="4089832"/>
                <a:ext cx="794572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/>
                  <a:t>close door</a:t>
                </a:r>
                <a:endParaRPr lang="en-GB" sz="1400">
                  <a:latin typeface="Courier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94B83B-2FDC-9E46-B02E-06FE35A5CF1C}"/>
                  </a:ext>
                </a:extLst>
              </p:cNvPr>
              <p:cNvSpPr txBox="1"/>
              <p:nvPr/>
            </p:nvSpPr>
            <p:spPr>
              <a:xfrm>
                <a:off x="6246622" y="4089832"/>
                <a:ext cx="559700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/>
                  <a:t>get out</a:t>
                </a:r>
                <a:endParaRPr lang="en-GB" sz="1400">
                  <a:latin typeface="Courier" pitchFamily="2" charset="0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E6D1699-430C-A843-9C40-710788023F1B}"/>
                  </a:ext>
                </a:extLst>
              </p:cNvPr>
              <p:cNvCxnSpPr>
                <a:cxnSpLocks/>
                <a:stCxn id="14" idx="2"/>
              </p:cNvCxnSpPr>
              <p:nvPr/>
            </p:nvCxnSpPr>
            <p:spPr>
              <a:xfrm>
                <a:off x="4580206" y="3461865"/>
                <a:ext cx="0" cy="593813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A1B216D-5932-6043-A2D1-37F9FAB2B312}"/>
                  </a:ext>
                </a:extLst>
              </p:cNvPr>
              <p:cNvSpPr txBox="1"/>
              <p:nvPr/>
            </p:nvSpPr>
            <p:spPr>
              <a:xfrm>
                <a:off x="3937725" y="5019218"/>
                <a:ext cx="635105" cy="86177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identify </a:t>
                </a:r>
              </a:p>
              <a:p>
                <a:pPr algn="ctr"/>
                <a:r>
                  <a:rPr lang="en-GB" sz="1400"/>
                  <a:t>type </a:t>
                </a:r>
              </a:p>
              <a:p>
                <a:pPr algn="ctr"/>
                <a:r>
                  <a:rPr lang="en-GB" sz="1400"/>
                  <a:t>of </a:t>
                </a:r>
              </a:p>
              <a:p>
                <a:pPr algn="ctr"/>
                <a:r>
                  <a:rPr lang="en-GB" sz="1400"/>
                  <a:t>door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EC4EE9-9247-B346-85BB-50D29E5150D0}"/>
                  </a:ext>
                </a:extLst>
              </p:cNvPr>
              <p:cNvSpPr txBox="1"/>
              <p:nvPr/>
            </p:nvSpPr>
            <p:spPr>
              <a:xfrm>
                <a:off x="4608497" y="5019218"/>
                <a:ext cx="448323" cy="86177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move</a:t>
                </a:r>
              </a:p>
              <a:p>
                <a:pPr algn="ctr"/>
                <a:r>
                  <a:rPr lang="en-GB" sz="1400"/>
                  <a:t>close </a:t>
                </a:r>
              </a:p>
              <a:p>
                <a:pPr algn="ctr"/>
                <a:r>
                  <a:rPr lang="en-GB" sz="1400"/>
                  <a:t>to </a:t>
                </a:r>
              </a:p>
              <a:p>
                <a:pPr algn="ctr"/>
                <a:r>
                  <a:rPr lang="en-GB" sz="1400"/>
                  <a:t>knob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FB785-B159-D44E-A5AA-8FF69A4CA7BE}"/>
                  </a:ext>
                </a:extLst>
              </p:cNvPr>
              <p:cNvSpPr txBox="1"/>
              <p:nvPr/>
            </p:nvSpPr>
            <p:spPr>
              <a:xfrm>
                <a:off x="5092490" y="5019218"/>
                <a:ext cx="431844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grasp</a:t>
                </a:r>
              </a:p>
              <a:p>
                <a:pPr algn="ctr"/>
                <a:r>
                  <a:rPr lang="en-GB" sz="1400"/>
                  <a:t>knob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A0496F6-94C1-2A4B-802E-39036F59BC0B}"/>
                  </a:ext>
                </a:extLst>
              </p:cNvPr>
              <p:cNvSpPr txBox="1"/>
              <p:nvPr/>
            </p:nvSpPr>
            <p:spPr>
              <a:xfrm>
                <a:off x="5562856" y="5019218"/>
                <a:ext cx="401836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turn</a:t>
                </a:r>
              </a:p>
              <a:p>
                <a:pPr algn="ctr"/>
                <a:r>
                  <a:rPr lang="en-GB" sz="1400"/>
                  <a:t>knob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C00979-4F39-2B47-9CD7-9BCED98DC427}"/>
                  </a:ext>
                </a:extLst>
              </p:cNvPr>
              <p:cNvSpPr txBox="1"/>
              <p:nvPr/>
            </p:nvSpPr>
            <p:spPr>
              <a:xfrm>
                <a:off x="6003213" y="5019218"/>
                <a:ext cx="681721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maintain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7D9BFD-F505-4B47-B522-4901901C46C4}"/>
                  </a:ext>
                </a:extLst>
              </p:cNvPr>
              <p:cNvSpPr txBox="1"/>
              <p:nvPr/>
            </p:nvSpPr>
            <p:spPr>
              <a:xfrm>
                <a:off x="6003213" y="5277276"/>
                <a:ext cx="308862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pull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A2B0B14-68F9-504E-93E8-3385B1AD53AF}"/>
                  </a:ext>
                </a:extLst>
              </p:cNvPr>
              <p:cNvSpPr txBox="1"/>
              <p:nvPr/>
            </p:nvSpPr>
            <p:spPr>
              <a:xfrm>
                <a:off x="6732599" y="5490492"/>
                <a:ext cx="308862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pull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BD91CA-E0F9-EF43-B61C-81E543A512EC}"/>
                  </a:ext>
                </a:extLst>
              </p:cNvPr>
              <p:cNvSpPr txBox="1"/>
              <p:nvPr/>
            </p:nvSpPr>
            <p:spPr>
              <a:xfrm>
                <a:off x="6729403" y="5747937"/>
                <a:ext cx="626128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monitor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524CD6-380C-AB49-B9FC-5A9BFBD2AF40}"/>
                  </a:ext>
                </a:extLst>
              </p:cNvPr>
              <p:cNvSpPr txBox="1"/>
              <p:nvPr/>
            </p:nvSpPr>
            <p:spPr>
              <a:xfrm>
                <a:off x="6006257" y="5535334"/>
                <a:ext cx="626128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monitor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902D80-DFE0-264E-A475-E548F2694ACD}"/>
                  </a:ext>
                </a:extLst>
              </p:cNvPr>
              <p:cNvSpPr txBox="1"/>
              <p:nvPr/>
            </p:nvSpPr>
            <p:spPr>
              <a:xfrm>
                <a:off x="7222881" y="5019218"/>
                <a:ext cx="620999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ungrasp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61E8351-EA78-2F41-AA59-4FFC7BC2BAFF}"/>
                  </a:ext>
                </a:extLst>
              </p:cNvPr>
              <p:cNvSpPr txBox="1"/>
              <p:nvPr/>
            </p:nvSpPr>
            <p:spPr>
              <a:xfrm>
                <a:off x="6732599" y="5019218"/>
                <a:ext cx="442617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move</a:t>
                </a:r>
              </a:p>
              <a:p>
                <a:pPr algn="ctr"/>
                <a:r>
                  <a:rPr lang="en-GB" sz="1400"/>
                  <a:t>back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9DCBF40-72C9-F744-90A6-C69BD05842BF}"/>
                  </a:ext>
                </a:extLst>
              </p:cNvPr>
              <p:cNvCxnSpPr>
                <a:stCxn id="12" idx="2"/>
                <a:endCxn id="13" idx="0"/>
              </p:cNvCxnSpPr>
              <p:nvPr/>
            </p:nvCxnSpPr>
            <p:spPr>
              <a:xfrm>
                <a:off x="5943225" y="1818012"/>
                <a:ext cx="6002" cy="42827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B1666D-5900-7345-AEA5-B204642B2B3B}"/>
                  </a:ext>
                </a:extLst>
              </p:cNvPr>
              <p:cNvCxnSpPr>
                <a:cxnSpLocks/>
                <a:stCxn id="12" idx="2"/>
                <a:endCxn id="39" idx="0"/>
              </p:cNvCxnSpPr>
              <p:nvPr/>
            </p:nvCxnSpPr>
            <p:spPr>
              <a:xfrm flipH="1">
                <a:off x="5053130" y="1818012"/>
                <a:ext cx="890095" cy="42827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8F2745E2-96FA-7F40-A6EF-61A656B1ED12}"/>
                  </a:ext>
                </a:extLst>
              </p:cNvPr>
              <p:cNvCxnSpPr>
                <a:cxnSpLocks/>
                <a:stCxn id="12" idx="2"/>
                <a:endCxn id="40" idx="0"/>
              </p:cNvCxnSpPr>
              <p:nvPr/>
            </p:nvCxnSpPr>
            <p:spPr>
              <a:xfrm>
                <a:off x="5943225" y="1818012"/>
                <a:ext cx="902085" cy="433566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97C4DFD-44BD-2B4E-8321-AD0ACAF07A51}"/>
                  </a:ext>
                </a:extLst>
              </p:cNvPr>
              <p:cNvSpPr txBox="1"/>
              <p:nvPr/>
            </p:nvSpPr>
            <p:spPr>
              <a:xfrm>
                <a:off x="4881448" y="2246284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EF4F5F6-D948-F949-AFC4-A322D2BA45DC}"/>
                  </a:ext>
                </a:extLst>
              </p:cNvPr>
              <p:cNvSpPr txBox="1"/>
              <p:nvPr/>
            </p:nvSpPr>
            <p:spPr>
              <a:xfrm>
                <a:off x="6673628" y="2251578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231CCA40-8AEA-5E4A-A44C-717BD2B9D240}"/>
                  </a:ext>
                </a:extLst>
              </p:cNvPr>
              <p:cNvCxnSpPr>
                <a:cxnSpLocks/>
                <a:stCxn id="15" idx="2"/>
                <a:endCxn id="43" idx="1"/>
              </p:cNvCxnSpPr>
              <p:nvPr/>
            </p:nvCxnSpPr>
            <p:spPr>
              <a:xfrm flipH="1">
                <a:off x="5098928" y="3461865"/>
                <a:ext cx="188604" cy="342755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E559E2F-647A-C94C-A626-003864441E89}"/>
                  </a:ext>
                </a:extLst>
              </p:cNvPr>
              <p:cNvCxnSpPr>
                <a:cxnSpLocks/>
                <a:stCxn id="15" idx="2"/>
                <a:endCxn id="43" idx="3"/>
              </p:cNvCxnSpPr>
              <p:nvPr/>
            </p:nvCxnSpPr>
            <p:spPr>
              <a:xfrm>
                <a:off x="5287532" y="3461865"/>
                <a:ext cx="154760" cy="342755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66BF45-9681-0E42-BDAB-FBFE290C8E32}"/>
                  </a:ext>
                </a:extLst>
              </p:cNvPr>
              <p:cNvSpPr txBox="1"/>
              <p:nvPr/>
            </p:nvSpPr>
            <p:spPr>
              <a:xfrm>
                <a:off x="5098928" y="3666120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9FD6A049-9C2A-F949-92A4-8C7B3916CC13}"/>
                  </a:ext>
                </a:extLst>
              </p:cNvPr>
              <p:cNvCxnSpPr>
                <a:cxnSpLocks/>
                <a:stCxn id="21" idx="2"/>
                <a:endCxn id="26" idx="0"/>
              </p:cNvCxnSpPr>
              <p:nvPr/>
            </p:nvCxnSpPr>
            <p:spPr>
              <a:xfrm flipH="1">
                <a:off x="4832659" y="4305276"/>
                <a:ext cx="969548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8BFAD689-EE36-5047-B4AD-E0E8B738FC36}"/>
                  </a:ext>
                </a:extLst>
              </p:cNvPr>
              <p:cNvCxnSpPr>
                <a:cxnSpLocks/>
                <a:stCxn id="21" idx="2"/>
                <a:endCxn id="25" idx="0"/>
              </p:cNvCxnSpPr>
              <p:nvPr/>
            </p:nvCxnSpPr>
            <p:spPr>
              <a:xfrm flipH="1">
                <a:off x="4255278" y="4305276"/>
                <a:ext cx="1546929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F22E46B2-A7D2-F149-8E76-51C0D85E6DB8}"/>
                  </a:ext>
                </a:extLst>
              </p:cNvPr>
              <p:cNvCxnSpPr>
                <a:cxnSpLocks/>
                <a:stCxn id="21" idx="2"/>
                <a:endCxn id="27" idx="0"/>
              </p:cNvCxnSpPr>
              <p:nvPr/>
            </p:nvCxnSpPr>
            <p:spPr>
              <a:xfrm flipH="1">
                <a:off x="5308412" y="4305276"/>
                <a:ext cx="493795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1F4EB6C6-CDEC-CC4D-B88A-88C3514F9E17}"/>
                  </a:ext>
                </a:extLst>
              </p:cNvPr>
              <p:cNvCxnSpPr>
                <a:cxnSpLocks/>
                <a:stCxn id="21" idx="2"/>
                <a:endCxn id="35" idx="0"/>
              </p:cNvCxnSpPr>
              <p:nvPr/>
            </p:nvCxnSpPr>
            <p:spPr>
              <a:xfrm>
                <a:off x="5802207" y="4305276"/>
                <a:ext cx="1151701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0024CCA0-4034-5744-B646-BAFA79B90B53}"/>
                  </a:ext>
                </a:extLst>
              </p:cNvPr>
              <p:cNvCxnSpPr>
                <a:cxnSpLocks/>
                <a:stCxn id="21" idx="2"/>
                <a:endCxn id="29" idx="0"/>
              </p:cNvCxnSpPr>
              <p:nvPr/>
            </p:nvCxnSpPr>
            <p:spPr>
              <a:xfrm>
                <a:off x="5802207" y="4305276"/>
                <a:ext cx="541867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F3D76B3D-1AC1-5B4A-B496-A1B43C7939AB}"/>
                  </a:ext>
                </a:extLst>
              </p:cNvPr>
              <p:cNvCxnSpPr>
                <a:cxnSpLocks/>
                <a:stCxn id="21" idx="2"/>
                <a:endCxn id="34" idx="0"/>
              </p:cNvCxnSpPr>
              <p:nvPr/>
            </p:nvCxnSpPr>
            <p:spPr>
              <a:xfrm>
                <a:off x="5802207" y="4305276"/>
                <a:ext cx="1731174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71530B71-35EC-A042-9847-8FBA2025DC1A}"/>
                  </a:ext>
                </a:extLst>
              </p:cNvPr>
              <p:cNvCxnSpPr>
                <a:cxnSpLocks/>
                <a:stCxn id="21" idx="2"/>
                <a:endCxn id="28" idx="0"/>
              </p:cNvCxnSpPr>
              <p:nvPr/>
            </p:nvCxnSpPr>
            <p:spPr>
              <a:xfrm flipH="1">
                <a:off x="5763774" y="4305276"/>
                <a:ext cx="38433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00C90659-02DE-E447-8330-D3F1402B84C7}"/>
                  </a:ext>
                </a:extLst>
              </p:cNvPr>
              <p:cNvSpPr/>
              <p:nvPr/>
            </p:nvSpPr>
            <p:spPr>
              <a:xfrm>
                <a:off x="5204516" y="3624050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3EEF2A35-7A86-F047-A39B-E21A403C5660}"/>
                  </a:ext>
                </a:extLst>
              </p:cNvPr>
              <p:cNvCxnSpPr>
                <a:cxnSpLocks/>
                <a:endCxn id="54" idx="1"/>
              </p:cNvCxnSpPr>
              <p:nvPr/>
            </p:nvCxnSpPr>
            <p:spPr>
              <a:xfrm flipH="1">
                <a:off x="5721829" y="3451415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55B9F901-CBFA-3247-B6BA-F3FCB9596983}"/>
                  </a:ext>
                </a:extLst>
              </p:cNvPr>
              <p:cNvCxnSpPr>
                <a:cxnSpLocks/>
                <a:endCxn id="54" idx="3"/>
              </p:cNvCxnSpPr>
              <p:nvPr/>
            </p:nvCxnSpPr>
            <p:spPr>
              <a:xfrm>
                <a:off x="5910434" y="3451415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6201E08-CD27-F04C-AD8E-72C18EEC61C4}"/>
                  </a:ext>
                </a:extLst>
              </p:cNvPr>
              <p:cNvSpPr txBox="1"/>
              <p:nvPr/>
            </p:nvSpPr>
            <p:spPr>
              <a:xfrm>
                <a:off x="5721829" y="3663353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C628B2F3-E3FD-2C4A-8553-49F9044C4411}"/>
                  </a:ext>
                </a:extLst>
              </p:cNvPr>
              <p:cNvSpPr/>
              <p:nvPr/>
            </p:nvSpPr>
            <p:spPr>
              <a:xfrm>
                <a:off x="5829435" y="3613876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7689E69B-CBF6-114C-AB6E-6AE53D2518E1}"/>
                  </a:ext>
                </a:extLst>
              </p:cNvPr>
              <p:cNvCxnSpPr>
                <a:cxnSpLocks/>
                <a:endCxn id="58" idx="1"/>
              </p:cNvCxnSpPr>
              <p:nvPr/>
            </p:nvCxnSpPr>
            <p:spPr>
              <a:xfrm flipH="1">
                <a:off x="6392350" y="3448831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73085A2D-5F45-AA4B-918D-7E0C435A28DD}"/>
                  </a:ext>
                </a:extLst>
              </p:cNvPr>
              <p:cNvCxnSpPr>
                <a:cxnSpLocks/>
                <a:endCxn id="58" idx="3"/>
              </p:cNvCxnSpPr>
              <p:nvPr/>
            </p:nvCxnSpPr>
            <p:spPr>
              <a:xfrm>
                <a:off x="6580955" y="3448831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2B46807-527B-A844-B17D-219746180F8C}"/>
                  </a:ext>
                </a:extLst>
              </p:cNvPr>
              <p:cNvSpPr txBox="1"/>
              <p:nvPr/>
            </p:nvSpPr>
            <p:spPr>
              <a:xfrm>
                <a:off x="6392350" y="3660769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BA24D5F8-EEDF-A94D-B504-ACC8FD45C45F}"/>
                  </a:ext>
                </a:extLst>
              </p:cNvPr>
              <p:cNvSpPr/>
              <p:nvPr/>
            </p:nvSpPr>
            <p:spPr>
              <a:xfrm>
                <a:off x="6490168" y="3619763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52B19A3F-446D-3F40-B2AC-BB9759D6BA08}"/>
                  </a:ext>
                </a:extLst>
              </p:cNvPr>
              <p:cNvCxnSpPr>
                <a:cxnSpLocks/>
                <a:endCxn id="62" idx="1"/>
              </p:cNvCxnSpPr>
              <p:nvPr/>
            </p:nvCxnSpPr>
            <p:spPr>
              <a:xfrm flipH="1">
                <a:off x="7130463" y="3448831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ECBE0FB3-762C-A246-8045-7DB5B464D080}"/>
                  </a:ext>
                </a:extLst>
              </p:cNvPr>
              <p:cNvCxnSpPr>
                <a:cxnSpLocks/>
                <a:endCxn id="62" idx="3"/>
              </p:cNvCxnSpPr>
              <p:nvPr/>
            </p:nvCxnSpPr>
            <p:spPr>
              <a:xfrm>
                <a:off x="7319068" y="3448831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171BC1A-9032-8F4D-92BD-B11193613689}"/>
                  </a:ext>
                </a:extLst>
              </p:cNvPr>
              <p:cNvSpPr txBox="1"/>
              <p:nvPr/>
            </p:nvSpPr>
            <p:spPr>
              <a:xfrm>
                <a:off x="7130463" y="3660769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D2656BCC-3200-0B43-A9FD-058A45BCE76C}"/>
                  </a:ext>
                </a:extLst>
              </p:cNvPr>
              <p:cNvSpPr/>
              <p:nvPr/>
            </p:nvSpPr>
            <p:spPr>
              <a:xfrm>
                <a:off x="7228282" y="3618338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CC888A8E-D821-1A46-A33B-39D510F2B5DD}"/>
                  </a:ext>
                </a:extLst>
              </p:cNvPr>
              <p:cNvCxnSpPr>
                <a:cxnSpLocks/>
                <a:endCxn id="66" idx="1"/>
              </p:cNvCxnSpPr>
              <p:nvPr/>
            </p:nvCxnSpPr>
            <p:spPr>
              <a:xfrm flipH="1">
                <a:off x="4244587" y="4309356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BC65B7A7-9B0D-F14A-8AC2-E48F7C7786FC}"/>
                  </a:ext>
                </a:extLst>
              </p:cNvPr>
              <p:cNvCxnSpPr>
                <a:cxnSpLocks/>
                <a:endCxn id="66" idx="3"/>
              </p:cNvCxnSpPr>
              <p:nvPr/>
            </p:nvCxnSpPr>
            <p:spPr>
              <a:xfrm>
                <a:off x="4433192" y="4309356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87C1127-4C14-E846-99A6-1BF99232CBB6}"/>
                  </a:ext>
                </a:extLst>
              </p:cNvPr>
              <p:cNvSpPr txBox="1"/>
              <p:nvPr/>
            </p:nvSpPr>
            <p:spPr>
              <a:xfrm>
                <a:off x="4244587" y="4521294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10E15F8A-2A69-D240-BD32-8D0F8100340F}"/>
                  </a:ext>
                </a:extLst>
              </p:cNvPr>
              <p:cNvSpPr/>
              <p:nvPr/>
            </p:nvSpPr>
            <p:spPr>
              <a:xfrm>
                <a:off x="4351374" y="4452672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F58AADDC-4150-6742-B657-6886EE8DA320}"/>
                  </a:ext>
                </a:extLst>
              </p:cNvPr>
              <p:cNvCxnSpPr>
                <a:cxnSpLocks/>
                <a:stCxn id="70" idx="0"/>
                <a:endCxn id="70" idx="1"/>
              </p:cNvCxnSpPr>
              <p:nvPr/>
            </p:nvCxnSpPr>
            <p:spPr>
              <a:xfrm flipH="1">
                <a:off x="6568332" y="4309356"/>
                <a:ext cx="171682" cy="138500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9B3EF23B-C377-464B-9DA3-C22D99A158B8}"/>
                  </a:ext>
                </a:extLst>
              </p:cNvPr>
              <p:cNvCxnSpPr>
                <a:cxnSpLocks/>
                <a:stCxn id="70" idx="0"/>
                <a:endCxn id="70" idx="3"/>
              </p:cNvCxnSpPr>
              <p:nvPr/>
            </p:nvCxnSpPr>
            <p:spPr>
              <a:xfrm>
                <a:off x="6740014" y="4309356"/>
                <a:ext cx="171682" cy="138500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C05FC77-6762-3948-A97B-CB9968713F45}"/>
                  </a:ext>
                </a:extLst>
              </p:cNvPr>
              <p:cNvSpPr txBox="1"/>
              <p:nvPr/>
            </p:nvSpPr>
            <p:spPr>
              <a:xfrm>
                <a:off x="6568332" y="4309356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122E0ED6-9044-D345-A78B-725CCEFCE4F3}"/>
                  </a:ext>
                </a:extLst>
              </p:cNvPr>
              <p:cNvSpPr/>
              <p:nvPr/>
            </p:nvSpPr>
            <p:spPr>
              <a:xfrm>
                <a:off x="6638156" y="4386952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C265479E-7364-D149-B1B1-67BB332DC500}"/>
                  </a:ext>
                </a:extLst>
              </p:cNvPr>
              <p:cNvCxnSpPr>
                <a:cxnSpLocks/>
                <a:stCxn id="22" idx="2"/>
                <a:endCxn id="74" idx="1"/>
              </p:cNvCxnSpPr>
              <p:nvPr/>
            </p:nvCxnSpPr>
            <p:spPr>
              <a:xfrm flipH="1">
                <a:off x="7082545" y="4305276"/>
                <a:ext cx="167392" cy="327894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F9F7C8C2-E346-2945-9267-083F49A0B4B0}"/>
                  </a:ext>
                </a:extLst>
              </p:cNvPr>
              <p:cNvCxnSpPr>
                <a:cxnSpLocks/>
                <a:stCxn id="22" idx="2"/>
                <a:endCxn id="74" idx="3"/>
              </p:cNvCxnSpPr>
              <p:nvPr/>
            </p:nvCxnSpPr>
            <p:spPr>
              <a:xfrm>
                <a:off x="7249937" y="4305276"/>
                <a:ext cx="175972" cy="327894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42E3CA1-1633-D746-9F37-61A0FD341806}"/>
                  </a:ext>
                </a:extLst>
              </p:cNvPr>
              <p:cNvSpPr txBox="1"/>
              <p:nvPr/>
            </p:nvSpPr>
            <p:spPr>
              <a:xfrm>
                <a:off x="7082545" y="4494670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7DAD69C5-7C97-554F-A721-80A1137488CB}"/>
                  </a:ext>
                </a:extLst>
              </p:cNvPr>
              <p:cNvSpPr/>
              <p:nvPr/>
            </p:nvSpPr>
            <p:spPr>
              <a:xfrm>
                <a:off x="7181458" y="4457725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F705BB6D-51F5-3A47-BC69-81FBFBF6B4BD}"/>
                  </a:ext>
                </a:extLst>
              </p:cNvPr>
              <p:cNvSpPr/>
              <p:nvPr/>
            </p:nvSpPr>
            <p:spPr>
              <a:xfrm>
                <a:off x="5561266" y="2002463"/>
                <a:ext cx="750136" cy="76656"/>
              </a:xfrm>
              <a:custGeom>
                <a:avLst/>
                <a:gdLst>
                  <a:gd name="connsiteX0" fmla="*/ 0 w 750136"/>
                  <a:gd name="connsiteY0" fmla="*/ 0 h 76656"/>
                  <a:gd name="connsiteX1" fmla="*/ 383281 w 750136"/>
                  <a:gd name="connsiteY1" fmla="*/ 76656 h 76656"/>
                  <a:gd name="connsiteX2" fmla="*/ 750136 w 750136"/>
                  <a:gd name="connsiteY2" fmla="*/ 0 h 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0136" h="76656">
                    <a:moveTo>
                      <a:pt x="0" y="0"/>
                    </a:moveTo>
                    <a:cubicBezTo>
                      <a:pt x="129129" y="38328"/>
                      <a:pt x="258258" y="76656"/>
                      <a:pt x="383281" y="76656"/>
                    </a:cubicBezTo>
                    <a:cubicBezTo>
                      <a:pt x="508304" y="76656"/>
                      <a:pt x="629220" y="38328"/>
                      <a:pt x="750136" y="0"/>
                    </a:cubicBezTo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ADFA9F9B-E019-4A49-A015-1037BFA154E2}"/>
                  </a:ext>
                </a:extLst>
              </p:cNvPr>
              <p:cNvSpPr/>
              <p:nvPr/>
            </p:nvSpPr>
            <p:spPr>
              <a:xfrm>
                <a:off x="5160305" y="4597788"/>
                <a:ext cx="1489322" cy="240918"/>
              </a:xfrm>
              <a:custGeom>
                <a:avLst/>
                <a:gdLst>
                  <a:gd name="connsiteX0" fmla="*/ 0 w 1489322"/>
                  <a:gd name="connsiteY0" fmla="*/ 0 h 240918"/>
                  <a:gd name="connsiteX1" fmla="*/ 251870 w 1489322"/>
                  <a:gd name="connsiteY1" fmla="*/ 142361 h 240918"/>
                  <a:gd name="connsiteX2" fmla="*/ 547545 w 1489322"/>
                  <a:gd name="connsiteY2" fmla="*/ 229968 h 240918"/>
                  <a:gd name="connsiteX3" fmla="*/ 996531 w 1489322"/>
                  <a:gd name="connsiteY3" fmla="*/ 229968 h 240918"/>
                  <a:gd name="connsiteX4" fmla="*/ 1325058 w 1489322"/>
                  <a:gd name="connsiteY4" fmla="*/ 142361 h 240918"/>
                  <a:gd name="connsiteX5" fmla="*/ 1489322 w 1489322"/>
                  <a:gd name="connsiteY5" fmla="*/ 49279 h 24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9322" h="240918">
                    <a:moveTo>
                      <a:pt x="0" y="0"/>
                    </a:moveTo>
                    <a:cubicBezTo>
                      <a:pt x="80306" y="52016"/>
                      <a:pt x="160613" y="104033"/>
                      <a:pt x="251870" y="142361"/>
                    </a:cubicBezTo>
                    <a:cubicBezTo>
                      <a:pt x="343127" y="180689"/>
                      <a:pt x="423435" y="215367"/>
                      <a:pt x="547545" y="229968"/>
                    </a:cubicBezTo>
                    <a:cubicBezTo>
                      <a:pt x="671655" y="244569"/>
                      <a:pt x="866946" y="244569"/>
                      <a:pt x="996531" y="229968"/>
                    </a:cubicBezTo>
                    <a:cubicBezTo>
                      <a:pt x="1126116" y="215367"/>
                      <a:pt x="1242926" y="172476"/>
                      <a:pt x="1325058" y="142361"/>
                    </a:cubicBezTo>
                    <a:cubicBezTo>
                      <a:pt x="1407190" y="112246"/>
                      <a:pt x="1448256" y="80762"/>
                      <a:pt x="1489322" y="49279"/>
                    </a:cubicBezTo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B20B5662-E8CD-7C48-B21B-A3BB022C0B0C}"/>
                  </a:ext>
                </a:extLst>
              </p:cNvPr>
              <p:cNvCxnSpPr>
                <a:cxnSpLocks/>
                <a:stCxn id="13" idx="2"/>
                <a:endCxn id="11" idx="0"/>
              </p:cNvCxnSpPr>
              <p:nvPr/>
            </p:nvCxnSpPr>
            <p:spPr>
              <a:xfrm flipH="1">
                <a:off x="5943226" y="2461728"/>
                <a:ext cx="6001" cy="52429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F225D29-9AB2-F841-BC05-F7EB39A4A868}"/>
              </a:ext>
            </a:extLst>
          </p:cNvPr>
          <p:cNvSpPr txBox="1"/>
          <p:nvPr/>
        </p:nvSpPr>
        <p:spPr>
          <a:xfrm>
            <a:off x="4868726" y="324863"/>
            <a:ext cx="2019720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Handelndes System</a:t>
            </a:r>
          </a:p>
        </p:txBody>
      </p:sp>
    </p:spTree>
    <p:extLst>
      <p:ext uri="{BB962C8B-B14F-4D97-AF65-F5344CB8AC3E}">
        <p14:creationId xmlns:p14="http://schemas.microsoft.com/office/powerpoint/2010/main" val="310164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0D3F-E126-914F-802C-A561491A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trike="sngStrike" dirty="0"/>
              <a:t>Entscheidungen treffen und danach handeln</a:t>
            </a:r>
            <a:r>
              <a:rPr lang="de-DE" dirty="0"/>
              <a:t> Informationen zurückgeben</a:t>
            </a:r>
            <a:endParaRPr lang="de-DE" strike="sngStrik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5EC4F-EDD6-154A-A9B8-A79A103CA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665066"/>
            <a:ext cx="9468246" cy="4240848"/>
          </a:xfrm>
        </p:spPr>
        <p:txBody>
          <a:bodyPr>
            <a:noAutofit/>
          </a:bodyPr>
          <a:lstStyle/>
          <a:p>
            <a:r>
              <a:rPr lang="de-DE" dirty="0"/>
              <a:t>Informationsbeschaffung</a:t>
            </a:r>
          </a:p>
          <a:p>
            <a:pPr lvl="1"/>
            <a:r>
              <a:rPr lang="de-DE" dirty="0"/>
              <a:t>Beispiel: relevante Dokumente suchen</a:t>
            </a:r>
          </a:p>
          <a:p>
            <a:pPr lvl="2"/>
            <a:r>
              <a:rPr lang="de-DE" dirty="0"/>
              <a:t>Eingaben: Suchstring / Dokument</a:t>
            </a:r>
          </a:p>
          <a:p>
            <a:pPr lvl="1"/>
            <a:r>
              <a:rPr lang="de-DE" dirty="0"/>
              <a:t>Beispiel: relevante Informationen mit Google suchen</a:t>
            </a:r>
          </a:p>
          <a:p>
            <a:pPr lvl="2"/>
            <a:r>
              <a:rPr lang="de-DE" dirty="0"/>
              <a:t>Eingaben: Suchstring</a:t>
            </a:r>
          </a:p>
          <a:p>
            <a:r>
              <a:rPr lang="de-DE" dirty="0"/>
              <a:t>Benötigt erstmal kein zeitliches, </a:t>
            </a:r>
            <a:br>
              <a:rPr lang="de-DE" dirty="0"/>
            </a:br>
            <a:r>
              <a:rPr lang="de-DE" dirty="0"/>
              <a:t>entscheidungstheoretisches Modell</a:t>
            </a:r>
          </a:p>
          <a:p>
            <a:pPr lvl="1"/>
            <a:r>
              <a:rPr lang="de-DE" dirty="0"/>
              <a:t>Beispiel: Topic-Modellierung</a:t>
            </a:r>
          </a:p>
          <a:p>
            <a:pPr lvl="2"/>
            <a:r>
              <a:rPr lang="de-DE" dirty="0"/>
              <a:t>Ausgabe: Dokumente mit ähnlichen Topic-Verteilungen</a:t>
            </a:r>
          </a:p>
          <a:p>
            <a:pPr lvl="1"/>
            <a:r>
              <a:rPr lang="de-DE" dirty="0"/>
              <a:t>Beispiel: Google</a:t>
            </a:r>
            <a:endParaRPr lang="de-DE" i="1" dirty="0"/>
          </a:p>
          <a:p>
            <a:pPr lvl="2"/>
            <a:r>
              <a:rPr lang="de-DE" dirty="0"/>
              <a:t>Zusätzliche Informationen zu identifizierten Entitäten aus Suchstring anzeigen, basierend auf deren </a:t>
            </a:r>
            <a:r>
              <a:rPr lang="de-DE" i="1" dirty="0"/>
              <a:t>Knowledge 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279C1-02A8-0847-9C5A-84886A49D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de-DE" smtClean="0"/>
              <a:t>13</a:t>
            </a:fld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E077B-44B9-4041-BC60-EA7DFAB381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3DC60-C65D-8548-BB3C-85B2DDAC2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Tanya Braun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C0209-78D3-CB44-B098-2DA4269341ED}"/>
              </a:ext>
            </a:extLst>
          </p:cNvPr>
          <p:cNvSpPr txBox="1"/>
          <p:nvPr/>
        </p:nvSpPr>
        <p:spPr>
          <a:xfrm>
            <a:off x="4868726" y="324863"/>
            <a:ext cx="2985241" cy="64633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dirty="0"/>
              <a:t>Informationsbeschaffendes</a:t>
            </a:r>
            <a:br>
              <a:rPr lang="de-DE" dirty="0"/>
            </a:br>
            <a:r>
              <a:rPr lang="de-DE" dirty="0"/>
              <a:t>(</a:t>
            </a:r>
            <a:r>
              <a:rPr lang="de-DE" i="1" dirty="0" err="1"/>
              <a:t>information</a:t>
            </a:r>
            <a:r>
              <a:rPr lang="de-DE" i="1" dirty="0"/>
              <a:t> </a:t>
            </a:r>
            <a:r>
              <a:rPr lang="de-DE" i="1" dirty="0" err="1"/>
              <a:t>retrieval</a:t>
            </a:r>
            <a:r>
              <a:rPr lang="de-DE" dirty="0"/>
              <a:t>)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21B4C9-7F26-6549-A0EC-156EC2E5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551" y="1700876"/>
            <a:ext cx="1922449" cy="4205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E8667C-58DA-8846-B764-921EC24C22E9}"/>
              </a:ext>
            </a:extLst>
          </p:cNvPr>
          <p:cNvSpPr/>
          <p:nvPr/>
        </p:nvSpPr>
        <p:spPr>
          <a:xfrm>
            <a:off x="2994741" y="6335619"/>
            <a:ext cx="61023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Quelle Google Panel: </a:t>
            </a:r>
            <a:r>
              <a:rPr lang="de-DE" sz="900" dirty="0">
                <a:solidFill>
                  <a:schemeClr val="tx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https://www.google.com/search?q=künstliche+intelligenz</a:t>
            </a:r>
            <a:r>
              <a:rPr lang="de-DE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04ED34-0D71-4042-98C6-267DA4E8E6C9}"/>
              </a:ext>
            </a:extLst>
          </p:cNvPr>
          <p:cNvGrpSpPr/>
          <p:nvPr/>
        </p:nvGrpSpPr>
        <p:grpSpPr>
          <a:xfrm>
            <a:off x="7192690" y="1669568"/>
            <a:ext cx="2538487" cy="2947529"/>
            <a:chOff x="9127237" y="1162917"/>
            <a:chExt cx="2538487" cy="294752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DFE066B-6086-DA45-916D-7E6373926A5F}"/>
                </a:ext>
              </a:extLst>
            </p:cNvPr>
            <p:cNvGrpSpPr/>
            <p:nvPr/>
          </p:nvGrpSpPr>
          <p:grpSpPr>
            <a:xfrm>
              <a:off x="9127237" y="1655888"/>
              <a:ext cx="2538487" cy="2454558"/>
              <a:chOff x="7950129" y="4109675"/>
              <a:chExt cx="2538487" cy="24545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B8AD2C59-CB30-2D4E-83F6-4AC5BCDEFA35}"/>
                      </a:ext>
                    </a:extLst>
                  </p:cNvPr>
                  <p:cNvSpPr/>
                  <p:nvPr/>
                </p:nvSpPr>
                <p:spPr>
                  <a:xfrm>
                    <a:off x="7950129" y="4109675"/>
                    <a:ext cx="1724809" cy="245455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r"/>
                    <a:r>
                      <a:rPr lang="de-DE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a14:m>
                    <a:endParaRPr lang="de-DE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C81A0F11-6A0C-EA42-9224-398B4429477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0129" y="4109675"/>
                    <a:ext cx="1724809" cy="245455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334AEAED-76DF-DC4C-A7A7-DE8237115EDA}"/>
                      </a:ext>
                    </a:extLst>
                  </p:cNvPr>
                  <p:cNvSpPr txBox="1"/>
                  <p:nvPr/>
                </p:nvSpPr>
                <p:spPr>
                  <a:xfrm>
                    <a:off x="8403807" y="5001118"/>
                    <a:ext cx="720000" cy="406644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36000" tIns="0" rIns="3600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10DF324-0D22-334A-8B94-2288D80C72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3807" y="5001118"/>
                    <a:ext cx="720000" cy="406644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12D80B66-03C5-8246-9396-A5B869BD5898}"/>
                      </a:ext>
                    </a:extLst>
                  </p:cNvPr>
                  <p:cNvSpPr txBox="1"/>
                  <p:nvPr/>
                </p:nvSpPr>
                <p:spPr>
                  <a:xfrm>
                    <a:off x="8403807" y="5698024"/>
                    <a:ext cx="720000" cy="406644"/>
                  </a:xfrm>
                  <a:prstGeom prst="ellipse">
                    <a:avLst/>
                  </a:prstGeom>
                  <a:solidFill>
                    <a:schemeClr val="tx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lIns="36000" tIns="0" rIns="3600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93B55A3F-6546-4B45-BF50-F4BF5EA104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3807" y="5698024"/>
                    <a:ext cx="720000" cy="406644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F9EE10D-FB7B-1F42-886C-4690C9598311}"/>
                  </a:ext>
                </a:extLst>
              </p:cNvPr>
              <p:cNvCxnSpPr>
                <a:cxnSpLocks/>
                <a:stCxn id="30" idx="4"/>
                <a:endCxn id="31" idx="0"/>
              </p:cNvCxnSpPr>
              <p:nvPr/>
            </p:nvCxnSpPr>
            <p:spPr>
              <a:xfrm>
                <a:off x="8763807" y="5407762"/>
                <a:ext cx="0" cy="2902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6D647A1-2FFC-7F46-BD1D-9C8A27B5D9E2}"/>
                      </a:ext>
                    </a:extLst>
                  </p:cNvPr>
                  <p:cNvSpPr/>
                  <p:nvPr/>
                </p:nvSpPr>
                <p:spPr>
                  <a:xfrm>
                    <a:off x="8165538" y="4815541"/>
                    <a:ext cx="1284514" cy="1421674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b"/>
                  <a:lstStyle/>
                  <a:p>
                    <a:pPr algn="r"/>
                    <a:r>
                      <a:rPr lang="de-DE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a14:m>
                    <a:endParaRPr lang="de-DE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FA4EB313-3CFF-9B4A-986E-FB98C4CBF8E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65538" y="4815541"/>
                    <a:ext cx="1284514" cy="142167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33E61190-BEB8-454E-B984-8833FD569A42}"/>
                      </a:ext>
                    </a:extLst>
                  </p:cNvPr>
                  <p:cNvSpPr txBox="1"/>
                  <p:nvPr/>
                </p:nvSpPr>
                <p:spPr>
                  <a:xfrm>
                    <a:off x="8403807" y="4311906"/>
                    <a:ext cx="720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36000" tIns="0" rIns="3600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7430C7B0-02A7-CD43-B521-437D59F2D1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03807" y="4311906"/>
                    <a:ext cx="720000" cy="389513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E737EA5F-26FD-E548-A993-2A75BA07E7C5}"/>
                  </a:ext>
                </a:extLst>
              </p:cNvPr>
              <p:cNvCxnSpPr>
                <a:cxnSpLocks/>
                <a:stCxn id="34" idx="4"/>
                <a:endCxn id="30" idx="0"/>
              </p:cNvCxnSpPr>
              <p:nvPr/>
            </p:nvCxnSpPr>
            <p:spPr>
              <a:xfrm>
                <a:off x="8763807" y="4701419"/>
                <a:ext cx="0" cy="2996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7F855D37-2900-D14F-B978-426DB62CF428}"/>
                      </a:ext>
                    </a:extLst>
                  </p:cNvPr>
                  <p:cNvSpPr txBox="1"/>
                  <p:nvPr/>
                </p:nvSpPr>
                <p:spPr>
                  <a:xfrm>
                    <a:off x="9768616" y="5001117"/>
                    <a:ext cx="720000" cy="389513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36000" tIns="0" rIns="3600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oMath>
                      </m:oMathPara>
                    </a14:m>
                    <a:endParaRPr lang="de-DE" b="1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6E4E8F4-D7AA-D74E-AB19-E9932F3B3A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8616" y="5001117"/>
                    <a:ext cx="720000" cy="389513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 b="-625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1FB2515B-8EF0-7245-B297-0C0196DE3DF3}"/>
                  </a:ext>
                </a:extLst>
              </p:cNvPr>
              <p:cNvCxnSpPr>
                <a:cxnSpLocks/>
                <a:stCxn id="36" idx="3"/>
                <a:endCxn id="31" idx="7"/>
              </p:cNvCxnSpPr>
              <p:nvPr/>
            </p:nvCxnSpPr>
            <p:spPr>
              <a:xfrm flipH="1">
                <a:off x="9018365" y="5333587"/>
                <a:ext cx="855693" cy="4239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7AA139A-94ED-614F-A584-26DA4B61DE49}"/>
                    </a:ext>
                  </a:extLst>
                </p:cNvPr>
                <p:cNvSpPr txBox="1"/>
                <p:nvPr/>
              </p:nvSpPr>
              <p:spPr>
                <a:xfrm>
                  <a:off x="9580915" y="1162917"/>
                  <a:ext cx="720000" cy="38951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36000" tIns="0" rIns="36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de-DE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7EA1203-8F6F-2344-BD7F-58E1CE655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0915" y="1162917"/>
                  <a:ext cx="720000" cy="38951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C78E515-52AA-F34A-B43D-E72EBF74109E}"/>
                </a:ext>
              </a:extLst>
            </p:cNvPr>
            <p:cNvCxnSpPr>
              <a:cxnSpLocks/>
              <a:stCxn id="27" idx="4"/>
              <a:endCxn id="34" idx="0"/>
            </p:cNvCxnSpPr>
            <p:nvPr/>
          </p:nvCxnSpPr>
          <p:spPr>
            <a:xfrm>
              <a:off x="9940915" y="1552430"/>
              <a:ext cx="0" cy="3056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765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0D3F-E126-914F-802C-A561491A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trike="sngStrike" dirty="0"/>
              <a:t>Entscheidungen treffen und danach handeln</a:t>
            </a:r>
            <a:r>
              <a:rPr lang="de-DE" dirty="0"/>
              <a:t> Informationen zurückgeben</a:t>
            </a:r>
            <a:endParaRPr lang="de-DE" strike="sngStrik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5EC4F-EDD6-154A-A9B8-A79A103CA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665066"/>
            <a:ext cx="6675823" cy="4240848"/>
          </a:xfrm>
        </p:spPr>
        <p:txBody>
          <a:bodyPr>
            <a:noAutofit/>
          </a:bodyPr>
          <a:lstStyle/>
          <a:p>
            <a:r>
              <a:rPr lang="de-DE" dirty="0"/>
              <a:t>Nutzenorientierter Agent wird es dann, wenn man ein Optimierungskriterium definiert</a:t>
            </a:r>
          </a:p>
          <a:p>
            <a:pPr lvl="1"/>
            <a:r>
              <a:rPr lang="de-DE" dirty="0"/>
              <a:t>Rückkehr von Nutzer*innen für erneute Anfragen</a:t>
            </a:r>
          </a:p>
          <a:p>
            <a:pPr lvl="1"/>
            <a:r>
              <a:rPr lang="de-DE" dirty="0"/>
              <a:t>Anstieg von Anfragezahlen</a:t>
            </a:r>
          </a:p>
          <a:p>
            <a:r>
              <a:rPr lang="de-DE" dirty="0"/>
              <a:t>Man kann sich auch überlegen ein Modell über die Präferenzen von Nutzer*innen zu lernen</a:t>
            </a:r>
          </a:p>
          <a:p>
            <a:pPr lvl="1"/>
            <a:r>
              <a:rPr lang="de-DE" dirty="0"/>
              <a:t>Wird heutzutage durchaus gemacht ➝ Cookies</a:t>
            </a:r>
          </a:p>
          <a:p>
            <a:pPr lvl="1"/>
            <a:r>
              <a:rPr lang="de-DE" dirty="0"/>
              <a:t>Neue Probleme: Woher Feedback bekommen, wenn man nicht die Daten per Cookies abgreifen möchte? Wie mit unsicherem, inkonsistentem Feedback umgehen? </a:t>
            </a:r>
          </a:p>
          <a:p>
            <a:pPr lvl="2"/>
            <a:r>
              <a:rPr lang="de-DE" dirty="0"/>
              <a:t>Evidenz bisher immer sicher / faktisch korrekt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279C1-02A8-0847-9C5A-84886A49D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de-DE" smtClean="0"/>
              <a:t>14</a:t>
            </a:fld>
            <a:endParaRPr lang="de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E189B8-1F69-6B4F-8EFB-0AC809EE9E44}"/>
              </a:ext>
            </a:extLst>
          </p:cNvPr>
          <p:cNvSpPr/>
          <p:nvPr/>
        </p:nvSpPr>
        <p:spPr>
          <a:xfrm>
            <a:off x="7772337" y="1667415"/>
            <a:ext cx="4071663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Run-MEU(</a:t>
            </a:r>
            <a:r>
              <a:rPr lang="en-US" b="1" i="1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i="1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← new evidence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absorb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𝜋 ← meu(</a:t>
            </a:r>
            <a:r>
              <a:rPr lang="en-US" i="1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i="1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← pop-first(𝜋)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	perform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 M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with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b="1" i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E077B-44B9-4041-BC60-EA7DFAB381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3DC60-C65D-8548-BB3C-85B2DDAC2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13216E-F2A1-714D-8AF2-A3A7E2666D04}"/>
              </a:ext>
            </a:extLst>
          </p:cNvPr>
          <p:cNvGrpSpPr/>
          <p:nvPr/>
        </p:nvGrpSpPr>
        <p:grpSpPr>
          <a:xfrm>
            <a:off x="6415222" y="4324946"/>
            <a:ext cx="5428778" cy="1580968"/>
            <a:chOff x="1410173" y="4749771"/>
            <a:chExt cx="5428778" cy="1580968"/>
          </a:xfrm>
        </p:grpSpPr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BC58BDC3-6155-9342-B95F-AF1E992054F6}"/>
                </a:ext>
              </a:extLst>
            </p:cNvPr>
            <p:cNvSpPr/>
            <p:nvPr/>
          </p:nvSpPr>
          <p:spPr>
            <a:xfrm rot="16200000">
              <a:off x="1684801" y="4768883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0C4F9EE2-36B3-BB46-A2D6-1B37307E9888}"/>
                </a:ext>
              </a:extLst>
            </p:cNvPr>
            <p:cNvSpPr/>
            <p:nvPr/>
          </p:nvSpPr>
          <p:spPr>
            <a:xfrm rot="16200000">
              <a:off x="2072333" y="4820897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404C5BB3-F3F3-0442-9A1C-7920FB3F5FB4}"/>
                </a:ext>
              </a:extLst>
            </p:cNvPr>
            <p:cNvSpPr/>
            <p:nvPr/>
          </p:nvSpPr>
          <p:spPr>
            <a:xfrm rot="16200000">
              <a:off x="2459866" y="5142208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BBDBA374-D637-DA4A-B1E1-5421CB83C651}"/>
                </a:ext>
              </a:extLst>
            </p:cNvPr>
            <p:cNvSpPr/>
            <p:nvPr/>
          </p:nvSpPr>
          <p:spPr>
            <a:xfrm rot="16200000">
              <a:off x="3057017" y="523315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05F84491-183E-FC4B-B068-0E670D9269D8}"/>
                </a:ext>
              </a:extLst>
            </p:cNvPr>
            <p:cNvSpPr/>
            <p:nvPr/>
          </p:nvSpPr>
          <p:spPr>
            <a:xfrm rot="16200000">
              <a:off x="3599014" y="518036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3AB67323-1CFB-EE49-A473-230A5D036CB2}"/>
                </a:ext>
              </a:extLst>
            </p:cNvPr>
            <p:cNvSpPr/>
            <p:nvPr/>
          </p:nvSpPr>
          <p:spPr>
            <a:xfrm rot="16200000">
              <a:off x="5741363" y="5223550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66ACFA-7513-5E47-9016-EF47A5FFB1FF}"/>
                </a:ext>
              </a:extLst>
            </p:cNvPr>
            <p:cNvCxnSpPr>
              <a:cxnSpLocks/>
              <a:stCxn id="38" idx="0"/>
              <a:endCxn id="39" idx="0"/>
            </p:cNvCxnSpPr>
            <p:nvPr/>
          </p:nvCxnSpPr>
          <p:spPr>
            <a:xfrm>
              <a:off x="1410174" y="5454991"/>
              <a:ext cx="387532" cy="520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F05C456-B3FA-644D-B6C5-AB6374D1ACC1}"/>
                </a:ext>
              </a:extLst>
            </p:cNvPr>
            <p:cNvCxnSpPr>
              <a:cxnSpLocks/>
              <a:stCxn id="39" idx="0"/>
              <a:endCxn id="40" idx="0"/>
            </p:cNvCxnSpPr>
            <p:nvPr/>
          </p:nvCxnSpPr>
          <p:spPr>
            <a:xfrm>
              <a:off x="1797706" y="5507005"/>
              <a:ext cx="387533" cy="32131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2A5801E-5750-8846-863D-496704FB23F0}"/>
                </a:ext>
              </a:extLst>
            </p:cNvPr>
            <p:cNvCxnSpPr>
              <a:cxnSpLocks/>
              <a:stCxn id="40" idx="0"/>
              <a:endCxn id="41" idx="0"/>
            </p:cNvCxnSpPr>
            <p:nvPr/>
          </p:nvCxnSpPr>
          <p:spPr>
            <a:xfrm>
              <a:off x="2185239" y="5828316"/>
              <a:ext cx="597151" cy="9094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E659D65-8889-7B4A-9039-4DF99541757E}"/>
                </a:ext>
              </a:extLst>
            </p:cNvPr>
            <p:cNvCxnSpPr>
              <a:cxnSpLocks/>
              <a:stCxn id="41" idx="0"/>
              <a:endCxn id="42" idx="0"/>
            </p:cNvCxnSpPr>
            <p:nvPr/>
          </p:nvCxnSpPr>
          <p:spPr>
            <a:xfrm flipV="1">
              <a:off x="2782390" y="5866472"/>
              <a:ext cx="541997" cy="527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0FA56DA-4C37-1D4C-9D47-93FE8C9C8249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>
              <a:off x="5466736" y="5909658"/>
              <a:ext cx="1057733" cy="12158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BB8FEC6-CD88-124A-A2EA-D2E78E5D575A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>
              <a:off x="4638519" y="5909657"/>
              <a:ext cx="828217" cy="1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A731BB-B7FC-6142-A8A9-190429DB50D7}"/>
                </a:ext>
              </a:extLst>
            </p:cNvPr>
            <p:cNvSpPr txBox="1"/>
            <p:nvPr/>
          </p:nvSpPr>
          <p:spPr>
            <a:xfrm>
              <a:off x="4585834" y="4749771"/>
              <a:ext cx="22531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chemeClr val="accent1"/>
                  </a:solidFill>
                </a:rPr>
                <a:t>Entscheidungsfindung</a:t>
              </a:r>
            </a:p>
            <a:p>
              <a:r>
                <a:rPr lang="de-DE">
                  <a:solidFill>
                    <a:srgbClr val="FFC000"/>
                  </a:solidFill>
                </a:rPr>
                <a:t>Handeln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6C0209-78D3-CB44-B098-2DA4269341ED}"/>
              </a:ext>
            </a:extLst>
          </p:cNvPr>
          <p:cNvSpPr txBox="1"/>
          <p:nvPr/>
        </p:nvSpPr>
        <p:spPr>
          <a:xfrm>
            <a:off x="4868726" y="324863"/>
            <a:ext cx="2985241" cy="64633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dirty="0"/>
              <a:t>Informationsbeschaffendes</a:t>
            </a:r>
            <a:br>
              <a:rPr lang="de-DE" dirty="0"/>
            </a:br>
            <a:r>
              <a:rPr lang="de-DE" dirty="0"/>
              <a:t>(</a:t>
            </a:r>
            <a:r>
              <a:rPr lang="de-DE" i="1" dirty="0" err="1"/>
              <a:t>information</a:t>
            </a:r>
            <a:r>
              <a:rPr lang="de-DE" i="1" dirty="0"/>
              <a:t> </a:t>
            </a:r>
            <a:r>
              <a:rPr lang="de-DE" i="1" dirty="0" err="1"/>
              <a:t>retrieval</a:t>
            </a:r>
            <a:r>
              <a:rPr lang="de-DE" dirty="0"/>
              <a:t>) System</a:t>
            </a:r>
          </a:p>
        </p:txBody>
      </p:sp>
    </p:spTree>
    <p:extLst>
      <p:ext uri="{BB962C8B-B14F-4D97-AF65-F5344CB8AC3E}">
        <p14:creationId xmlns:p14="http://schemas.microsoft.com/office/powerpoint/2010/main" val="602794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1635B-97E4-204F-A69D-0224EADCF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Weitere Modelllierungsdimensionen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2D5C8-ED7E-2E47-AC9F-66007FD1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de-DE" smtClean="0"/>
              <a:t>15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D9F7F-7C27-EC4A-9658-E51C8CEF8AF7}"/>
              </a:ext>
            </a:extLst>
          </p:cNvPr>
          <p:cNvSpPr txBox="1"/>
          <p:nvPr/>
        </p:nvSpPr>
        <p:spPr>
          <a:xfrm>
            <a:off x="6933811" y="1746325"/>
            <a:ext cx="2278441" cy="71508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chemeClr val="accent1"/>
                </a:solidFill>
              </a:rPr>
              <a:t>AI: intelligente Systeme in der Welt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5260E-914E-554F-8392-FEF52B1891FC}"/>
              </a:ext>
            </a:extLst>
          </p:cNvPr>
          <p:cNvSpPr txBox="1"/>
          <p:nvPr/>
        </p:nvSpPr>
        <p:spPr>
          <a:xfrm>
            <a:off x="5011786" y="2864766"/>
            <a:ext cx="2037925" cy="4086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chemeClr val="accent1"/>
                </a:solidFill>
              </a:rPr>
              <a:t>Logik 1. Ordnung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63368F-2476-BB41-859D-9F53B0AFF0E6}"/>
              </a:ext>
            </a:extLst>
          </p:cNvPr>
          <p:cNvSpPr txBox="1"/>
          <p:nvPr/>
        </p:nvSpPr>
        <p:spPr>
          <a:xfrm>
            <a:off x="9096521" y="2862722"/>
            <a:ext cx="2037600" cy="4086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>
                <a:solidFill>
                  <a:schemeClr val="accent1"/>
                </a:solidFill>
              </a:rPr>
              <a:t>PGMs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C9F974-4923-A249-B8AE-E28C8A234C7E}"/>
              </a:ext>
            </a:extLst>
          </p:cNvPr>
          <p:cNvSpPr txBox="1"/>
          <p:nvPr/>
        </p:nvSpPr>
        <p:spPr>
          <a:xfrm>
            <a:off x="6850683" y="3794586"/>
            <a:ext cx="2440916" cy="71508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Probabilistische Sprachen 1. Ordnung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23989E-22D4-EF44-A286-E3A7E3BE04CA}"/>
              </a:ext>
            </a:extLst>
          </p:cNvPr>
          <p:cNvSpPr txBox="1"/>
          <p:nvPr/>
        </p:nvSpPr>
        <p:spPr>
          <a:xfrm>
            <a:off x="6649141" y="5198497"/>
            <a:ext cx="2844000" cy="71508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Probabilistische Sprachen 1. Ordnung mit Open World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6FDEF6-0293-E34A-AA3A-076363BA7315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6030749" y="2461414"/>
            <a:ext cx="2042283" cy="4033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C06AD6-0C95-E441-9EAF-6EF54F447B85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8073032" y="2461414"/>
            <a:ext cx="2042289" cy="4013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A37A50-A8F9-FD42-8FFE-B57A98C985CB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6030749" y="3273389"/>
            <a:ext cx="2040392" cy="521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8D3B4F-98B7-8944-ACAC-326FC6E3E589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8071141" y="3271345"/>
            <a:ext cx="2044180" cy="5232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E84078-1B30-5B4F-AF23-1419402B1BB7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8071141" y="4509675"/>
            <a:ext cx="0" cy="6888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E88A8C-0505-7849-9577-FD93B6B451A1}"/>
              </a:ext>
            </a:extLst>
          </p:cNvPr>
          <p:cNvSpPr txBox="1"/>
          <p:nvPr/>
        </p:nvSpPr>
        <p:spPr>
          <a:xfrm>
            <a:off x="5271269" y="2120724"/>
            <a:ext cx="1518961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/>
              <a:t>Die Welt enthält Dinge!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07EE4F-0C38-8B49-A530-E817E834E4E6}"/>
              </a:ext>
            </a:extLst>
          </p:cNvPr>
          <p:cNvSpPr txBox="1"/>
          <p:nvPr/>
        </p:nvSpPr>
        <p:spPr>
          <a:xfrm>
            <a:off x="9355841" y="2113552"/>
            <a:ext cx="151896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/>
              <a:t>Die Welt ist unsicher!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ACCD7E-C92E-154D-8534-C077B31B42E9}"/>
              </a:ext>
            </a:extLst>
          </p:cNvPr>
          <p:cNvSpPr txBox="1"/>
          <p:nvPr/>
        </p:nvSpPr>
        <p:spPr>
          <a:xfrm>
            <a:off x="5271269" y="3381836"/>
            <a:ext cx="151896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/>
              <a:t>Die Welt ist unsicher!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FB2341-BF04-7042-96D5-4D74BFABB186}"/>
              </a:ext>
            </a:extLst>
          </p:cNvPr>
          <p:cNvSpPr txBox="1"/>
          <p:nvPr/>
        </p:nvSpPr>
        <p:spPr>
          <a:xfrm>
            <a:off x="9355841" y="3381836"/>
            <a:ext cx="1518961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/>
              <a:t>Die Welt enthält Dinge!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CE8A45-6431-A14A-9102-6E2A230D3910}"/>
              </a:ext>
            </a:extLst>
          </p:cNvPr>
          <p:cNvSpPr txBox="1"/>
          <p:nvPr/>
        </p:nvSpPr>
        <p:spPr>
          <a:xfrm>
            <a:off x="9008926" y="4530920"/>
            <a:ext cx="221279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Die Welt enthält </a:t>
            </a:r>
            <a:r>
              <a:rPr lang="de-DE" b="1" dirty="0">
                <a:ln w="10160">
                  <a:noFill/>
                  <a:prstDash val="solid"/>
                </a:ln>
                <a:solidFill>
                  <a:schemeClr val="accent2"/>
                </a:solidFill>
              </a:rPr>
              <a:t>unbekannte</a:t>
            </a:r>
            <a:r>
              <a:rPr lang="de-DE" dirty="0"/>
              <a:t> Dinge!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5179E5-A148-C84A-8F10-5282869025D9}"/>
              </a:ext>
            </a:extLst>
          </p:cNvPr>
          <p:cNvSpPr txBox="1"/>
          <p:nvPr/>
        </p:nvSpPr>
        <p:spPr>
          <a:xfrm>
            <a:off x="359999" y="5390366"/>
            <a:ext cx="5398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Stuart Russell: Probabilistic Programming and AI. </a:t>
            </a:r>
          </a:p>
          <a:p>
            <a:pPr algn="ctr"/>
            <a:r>
              <a:rPr lang="en-GB" sz="1400" i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Talk@The</a:t>
            </a:r>
            <a:r>
              <a:rPr lang="en-GB" sz="14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International Conference on Probabilistic Programming</a:t>
            </a:r>
            <a:r>
              <a:rPr lang="en-GB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2018.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C3B4D9-BE02-FC4D-9F9D-061DBB9F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Abschluss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6FCBAD5-2417-9646-9A0B-D894A96B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69D605-C9A4-A54B-ABE1-0176383E0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42" y="2223101"/>
            <a:ext cx="3799352" cy="28495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E0C1502-74D9-3D42-92AC-6EAD7CCA9B6D}"/>
              </a:ext>
            </a:extLst>
          </p:cNvPr>
          <p:cNvSpPr/>
          <p:nvPr/>
        </p:nvSpPr>
        <p:spPr>
          <a:xfrm>
            <a:off x="7349390" y="782954"/>
            <a:ext cx="386166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763" lvl="1"/>
            <a:r>
              <a:rPr lang="de-DE" dirty="0"/>
              <a:t>Master-Vorlesung: </a:t>
            </a:r>
            <a:r>
              <a:rPr lang="de-DE" i="1" dirty="0" err="1"/>
              <a:t>Advances</a:t>
            </a:r>
            <a:r>
              <a:rPr lang="de-DE" i="1" dirty="0"/>
              <a:t> in AI –</a:t>
            </a:r>
            <a:r>
              <a:rPr lang="de-DE" dirty="0"/>
              <a:t>  </a:t>
            </a:r>
            <a:r>
              <a:rPr lang="de-DE" i="1" dirty="0">
                <a:solidFill>
                  <a:srgbClr val="FFC000"/>
                </a:solidFill>
              </a:rPr>
              <a:t>Relational </a:t>
            </a:r>
            <a:r>
              <a:rPr lang="de-DE" i="1" dirty="0" err="1">
                <a:solidFill>
                  <a:srgbClr val="FFC000"/>
                </a:solidFill>
              </a:rPr>
              <a:t>Inference</a:t>
            </a:r>
            <a:r>
              <a:rPr lang="de-DE" i="1" dirty="0">
                <a:solidFill>
                  <a:srgbClr val="FFC000"/>
                </a:solidFill>
              </a:rPr>
              <a:t> </a:t>
            </a:r>
            <a:r>
              <a:rPr lang="de-DE" i="1" dirty="0"/>
              <a:t>(</a:t>
            </a:r>
            <a:r>
              <a:rPr lang="de-DE" i="1" dirty="0" err="1"/>
              <a:t>WiSe</a:t>
            </a:r>
            <a:r>
              <a:rPr lang="de-DE" i="1" dirty="0"/>
              <a:t> 2022/23)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C4A6E0-6F6B-934D-8CDB-1F726868E4C5}"/>
              </a:ext>
            </a:extLst>
          </p:cNvPr>
          <p:cNvSpPr txBox="1"/>
          <p:nvPr/>
        </p:nvSpPr>
        <p:spPr>
          <a:xfrm>
            <a:off x="6850683" y="3799523"/>
            <a:ext cx="2440916" cy="715089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/>
              <a:t>Probabilistische Sprachen 1. Ordnung</a:t>
            </a:r>
          </a:p>
        </p:txBody>
      </p:sp>
    </p:spTree>
    <p:extLst>
      <p:ext uri="{BB962C8B-B14F-4D97-AF65-F5344CB8AC3E}">
        <p14:creationId xmlns:p14="http://schemas.microsoft.com/office/powerpoint/2010/main" val="54296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5DD1-E576-A147-A98B-E4346EEB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62435-5C18-7546-8378-6068FFC70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665066"/>
            <a:ext cx="11484001" cy="4404430"/>
          </a:xfrm>
        </p:spPr>
        <p:txBody>
          <a:bodyPr numCol="2"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Künstliche Intelligenz &amp; Agenten</a:t>
            </a:r>
          </a:p>
          <a:p>
            <a:pPr lvl="1"/>
            <a:r>
              <a:rPr lang="de-DE" dirty="0"/>
              <a:t>Agentenabstraktion, Rationalität</a:t>
            </a:r>
          </a:p>
          <a:p>
            <a:pPr lvl="1"/>
            <a:r>
              <a:rPr lang="de-DE" dirty="0"/>
              <a:t>Aufgabenumgebung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Episodische PGMs</a:t>
            </a:r>
          </a:p>
          <a:p>
            <a:pPr lvl="1"/>
            <a:r>
              <a:rPr lang="de-DE" dirty="0"/>
              <a:t>Gerichtetes Modell: </a:t>
            </a:r>
            <a:r>
              <a:rPr lang="de-DE" dirty="0" err="1"/>
              <a:t>Bayes</a:t>
            </a:r>
            <a:r>
              <a:rPr lang="de-DE" dirty="0"/>
              <a:t> Netze (BNs)</a:t>
            </a:r>
          </a:p>
          <a:p>
            <a:pPr lvl="1"/>
            <a:r>
              <a:rPr lang="de-DE" dirty="0"/>
              <a:t>Ungerichtete Modelle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Exakte Inferenz in episodischen PGMs</a:t>
            </a:r>
          </a:p>
          <a:p>
            <a:pPr lvl="1"/>
            <a:r>
              <a:rPr lang="de-DE" dirty="0"/>
              <a:t>Wahrscheinlichkeits- und Zustandsanfragen</a:t>
            </a:r>
          </a:p>
          <a:p>
            <a:pPr lvl="1"/>
            <a:r>
              <a:rPr lang="de-DE" dirty="0"/>
              <a:t>Direkt auf den Modellen, mittels Hilfsstrukturen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Approximative Inferenz in episodischen PGMs</a:t>
            </a:r>
          </a:p>
          <a:p>
            <a:pPr lvl="1"/>
            <a:r>
              <a:rPr lang="de-DE" dirty="0"/>
              <a:t>Wahrscheinlichkeitsanfragen</a:t>
            </a:r>
          </a:p>
          <a:p>
            <a:pPr lvl="1"/>
            <a:r>
              <a:rPr lang="de-DE" dirty="0"/>
              <a:t>Deterministische, stochastische Algorithmen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Lernalgorithmen für episodische PGMs</a:t>
            </a:r>
          </a:p>
          <a:p>
            <a:pPr lvl="1"/>
            <a:r>
              <a:rPr lang="de-DE" dirty="0"/>
              <a:t>Bei (nicht) vollständigen Daten, (</a:t>
            </a:r>
            <a:r>
              <a:rPr lang="de-DE" dirty="0" err="1"/>
              <a:t>un</a:t>
            </a:r>
            <a:r>
              <a:rPr lang="de-DE" dirty="0"/>
              <a:t>)bekannter Struktur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Sequentielle PGMs und Inferenz</a:t>
            </a:r>
          </a:p>
          <a:p>
            <a:pPr lvl="1"/>
            <a:r>
              <a:rPr lang="de-DE" dirty="0"/>
              <a:t>Dynamische BNs, Hidden-</a:t>
            </a:r>
            <a:r>
              <a:rPr lang="de-DE" dirty="0" err="1"/>
              <a:t>Markov</a:t>
            </a:r>
            <a:r>
              <a:rPr lang="de-DE" dirty="0"/>
              <a:t>-Modelle</a:t>
            </a:r>
          </a:p>
          <a:p>
            <a:pPr lvl="1"/>
            <a:r>
              <a:rPr lang="de-DE" dirty="0" err="1"/>
              <a:t>filtering</a:t>
            </a:r>
            <a:r>
              <a:rPr lang="de-DE" dirty="0"/>
              <a:t> / </a:t>
            </a:r>
            <a:r>
              <a:rPr lang="de-DE" dirty="0" err="1"/>
              <a:t>prediction</a:t>
            </a:r>
            <a:r>
              <a:rPr lang="de-DE" dirty="0"/>
              <a:t> / </a:t>
            </a:r>
            <a:r>
              <a:rPr lang="de-DE" dirty="0" err="1"/>
              <a:t>hindsight</a:t>
            </a:r>
            <a:r>
              <a:rPr lang="de-DE" dirty="0"/>
              <a:t> Anfragen, wahrscheinlichste Zustandssequenz</a:t>
            </a:r>
          </a:p>
          <a:p>
            <a:pPr lvl="1"/>
            <a:r>
              <a:rPr lang="de-DE" dirty="0"/>
              <a:t>Exakter, approximativer Algorithmus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Entscheidungstheoretische PGMs</a:t>
            </a:r>
          </a:p>
          <a:p>
            <a:pPr lvl="1"/>
            <a:r>
              <a:rPr lang="de-DE" dirty="0"/>
              <a:t>Präferenzen, Nutzenprinzip</a:t>
            </a:r>
          </a:p>
          <a:p>
            <a:pPr lvl="1"/>
            <a:r>
              <a:rPr lang="de-DE" dirty="0"/>
              <a:t>PGMs mit Entscheidungs- und Nutzenknoten</a:t>
            </a:r>
          </a:p>
          <a:p>
            <a:pPr lvl="1"/>
            <a:r>
              <a:rPr lang="de-DE" dirty="0"/>
              <a:t>Berechnung der besten Aktion (Aktionssequenz)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Abschlussbetrachtungen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B3926-3935-EE4C-8611-136A0CE8EB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E7B7F-E39C-F547-A554-A1791B120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r>
              <a:rPr lang="de-DE"/>
              <a:t> </a:t>
            </a:r>
            <a:endParaRPr lang="de-DE" sz="14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A6A54-5C92-0F49-93D7-42C9086C9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2714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A7C0-8798-2949-9921-F3FE5478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Einordnung der Vorlesung: </a:t>
            </a:r>
            <a:r>
              <a:rPr lang="de-DE" i="1" dirty="0"/>
              <a:t>Modell- und nutzenbasierter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A4AEF-3BCC-C546-B3DC-56EE0FDA9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65066"/>
            <a:ext cx="4925050" cy="4240848"/>
          </a:xfrm>
        </p:spPr>
        <p:txBody>
          <a:bodyPr/>
          <a:lstStyle/>
          <a:p>
            <a:r>
              <a:rPr lang="de-DE" dirty="0"/>
              <a:t>Nachfolgende Themen der Vorlesung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chemeClr val="accent5"/>
                </a:solidFill>
              </a:rPr>
              <a:t>Episodische PGMs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chemeClr val="accent1"/>
                </a:solidFill>
              </a:rPr>
              <a:t>Exakte Inferenz in episodischen PGMs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chemeClr val="accent1"/>
                </a:solidFill>
              </a:rPr>
              <a:t>Approximative Inferenz in episodischen PGMs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chemeClr val="bg2"/>
                </a:solidFill>
              </a:rPr>
              <a:t>Lernalgorithmen für episodische PGMs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rgbClr val="FFC000"/>
                </a:solidFill>
              </a:rPr>
              <a:t>Sequentielle PGMs und Inferenz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rgbClr val="7030A0"/>
                </a:solidFill>
              </a:rPr>
              <a:t>Entscheidungstheoretische PGMs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D49B-FFF6-6D4F-ABA7-6CC3404537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C1F9-099A-6B47-85E0-D7E8F8A96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F1312-1913-6448-A5EB-49A40531F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r>
              <a:rPr lang="de-DE"/>
              <a:t> </a:t>
            </a:r>
            <a:endParaRPr lang="de-DE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BDE22F-9573-F14C-8B95-B5F5907D6386}"/>
              </a:ext>
            </a:extLst>
          </p:cNvPr>
          <p:cNvGrpSpPr/>
          <p:nvPr/>
        </p:nvGrpSpPr>
        <p:grpSpPr>
          <a:xfrm>
            <a:off x="5331011" y="1677600"/>
            <a:ext cx="6512989" cy="4240849"/>
            <a:chOff x="2717975" y="1628799"/>
            <a:chExt cx="6512989" cy="42408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03ED1A-A725-2B48-927E-639AE0287BC0}"/>
                </a:ext>
              </a:extLst>
            </p:cNvPr>
            <p:cNvSpPr txBox="1"/>
            <p:nvPr/>
          </p:nvSpPr>
          <p:spPr>
            <a:xfrm>
              <a:off x="8156576" y="1628799"/>
              <a:ext cx="1074388" cy="424084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wordArtVert" wrap="square" rtlCol="0" anchor="ctr">
              <a:noAutofit/>
            </a:bodyPr>
            <a:lstStyle/>
            <a:p>
              <a:pPr algn="ctr"/>
              <a:r>
                <a:rPr lang="de-DE" sz="2400" dirty="0"/>
                <a:t>Umgebung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8A1AC5-9FC9-D745-A318-A1B65AB9A3AF}"/>
                </a:ext>
              </a:extLst>
            </p:cNvPr>
            <p:cNvSpPr txBox="1"/>
            <p:nvPr/>
          </p:nvSpPr>
          <p:spPr>
            <a:xfrm>
              <a:off x="2717975" y="1628799"/>
              <a:ext cx="5112568" cy="4240849"/>
            </a:xfrm>
            <a:prstGeom prst="roundRect">
              <a:avLst>
                <a:gd name="adj" fmla="val 2833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b">
              <a:noAutofit/>
            </a:bodyPr>
            <a:lstStyle/>
            <a:p>
              <a:r>
                <a:rPr lang="de-DE" sz="2400" dirty="0"/>
                <a:t>Agent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C1703-710B-A043-BB53-EF8DD5265F74}"/>
                </a:ext>
              </a:extLst>
            </p:cNvPr>
            <p:cNvSpPr txBox="1"/>
            <p:nvPr/>
          </p:nvSpPr>
          <p:spPr>
            <a:xfrm>
              <a:off x="6403311" y="1727407"/>
              <a:ext cx="748401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400" dirty="0"/>
                <a:t>Sensoren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309586-881F-1545-A1E8-969317D0750B}"/>
                </a:ext>
              </a:extLst>
            </p:cNvPr>
            <p:cNvSpPr txBox="1"/>
            <p:nvPr/>
          </p:nvSpPr>
          <p:spPr>
            <a:xfrm>
              <a:off x="6330792" y="5518688"/>
              <a:ext cx="893441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400" dirty="0"/>
                <a:t>Aktuatoren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3BEFD-E563-BC4C-88A2-B780D22CE2DF}"/>
                </a:ext>
              </a:extLst>
            </p:cNvPr>
            <p:cNvSpPr txBox="1"/>
            <p:nvPr/>
          </p:nvSpPr>
          <p:spPr>
            <a:xfrm>
              <a:off x="6199181" y="2240746"/>
              <a:ext cx="1156662" cy="52322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Wie die Welt</a:t>
              </a:r>
            </a:p>
            <a:p>
              <a:pPr algn="ctr"/>
              <a:r>
                <a:rPr lang="de-DE" sz="1400" dirty="0"/>
                <a:t>jetzt aussieht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881D78D-75A0-AD4C-8325-582AC7256382}"/>
                    </a:ext>
                  </a:extLst>
                </p:cNvPr>
                <p:cNvSpPr txBox="1"/>
                <p:nvPr/>
              </p:nvSpPr>
              <p:spPr>
                <a:xfrm>
                  <a:off x="5849919" y="3060231"/>
                  <a:ext cx="1855187" cy="523220"/>
                </a:xfrm>
                <a:prstGeom prst="rect">
                  <a:avLst/>
                </a:prstGeom>
                <a:solidFill>
                  <a:srgbClr val="7030A0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chemeClr val="bg1"/>
                      </a:solidFill>
                    </a:rPr>
                    <a:t>Was passiert, wenn ich</a:t>
                  </a:r>
                  <a:br>
                    <a:rPr lang="de-DE" sz="1400" dirty="0">
                      <a:solidFill>
                        <a:schemeClr val="bg1"/>
                      </a:solidFill>
                    </a:rPr>
                  </a:br>
                  <a:r>
                    <a:rPr lang="de-DE" sz="1400" dirty="0">
                      <a:solidFill>
                        <a:schemeClr val="bg1"/>
                      </a:solidFill>
                    </a:rPr>
                    <a:t>Aktion </a:t>
                  </a:r>
                  <a14:m>
                    <m:oMath xmlns:m="http://schemas.openxmlformats.org/officeDocument/2006/math">
                      <m:r>
                        <a:rPr lang="de-DE" sz="1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de-DE" sz="1400" dirty="0">
                      <a:solidFill>
                        <a:schemeClr val="bg1"/>
                      </a:solidFill>
                    </a:rPr>
                    <a:t> ausführe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881D78D-75A0-AD4C-8325-582AC7256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919" y="3060231"/>
                  <a:ext cx="1855187" cy="523220"/>
                </a:xfrm>
                <a:prstGeom prst="rect">
                  <a:avLst/>
                </a:prstGeom>
                <a:blipFill>
                  <a:blip r:embed="rId2"/>
                  <a:stretch>
                    <a:fillRect b="-9091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1B2F6F-8AEB-6448-8A77-0208925C7B79}"/>
                </a:ext>
              </a:extLst>
            </p:cNvPr>
            <p:cNvSpPr txBox="1"/>
            <p:nvPr/>
          </p:nvSpPr>
          <p:spPr>
            <a:xfrm>
              <a:off x="5942188" y="3879716"/>
              <a:ext cx="1670649" cy="523220"/>
            </a:xfrm>
            <a:prstGeom prst="rect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Wie glücklich bin ich</a:t>
              </a:r>
              <a:br>
                <a:rPr lang="de-DE" sz="1400" dirty="0">
                  <a:solidFill>
                    <a:schemeClr val="bg1"/>
                  </a:solidFill>
                </a:rPr>
              </a:br>
              <a:r>
                <a:rPr lang="de-DE" sz="1400" dirty="0">
                  <a:solidFill>
                    <a:schemeClr val="bg1"/>
                  </a:solidFill>
                </a:rPr>
                <a:t>in diesem Zustand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21834E-F3C6-1E43-837A-2F02FAC05197}"/>
                </a:ext>
              </a:extLst>
            </p:cNvPr>
            <p:cNvSpPr txBox="1"/>
            <p:nvPr/>
          </p:nvSpPr>
          <p:spPr>
            <a:xfrm>
              <a:off x="5917341" y="4699201"/>
              <a:ext cx="1720343" cy="523220"/>
            </a:xfrm>
            <a:prstGeom prst="rect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Welche Aktion ich</a:t>
              </a:r>
              <a:br>
                <a:rPr lang="de-DE" sz="1400" dirty="0">
                  <a:solidFill>
                    <a:schemeClr val="bg1"/>
                  </a:solidFill>
                </a:rPr>
              </a:br>
              <a:r>
                <a:rPr lang="de-DE" sz="1400" dirty="0">
                  <a:solidFill>
                    <a:schemeClr val="bg1"/>
                  </a:solidFill>
                </a:rPr>
                <a:t>jetzt ausführen sollte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86C708-6679-B742-8A6D-87770BF7557A}"/>
                </a:ext>
              </a:extLst>
            </p:cNvPr>
            <p:cNvSpPr txBox="1"/>
            <p:nvPr/>
          </p:nvSpPr>
          <p:spPr>
            <a:xfrm>
              <a:off x="3795648" y="2001756"/>
              <a:ext cx="854445" cy="302955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400" dirty="0"/>
                <a:t>Zustand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94A208-BB37-F041-8C1E-09E130254A46}"/>
                </a:ext>
              </a:extLst>
            </p:cNvPr>
            <p:cNvSpPr txBox="1"/>
            <p:nvPr/>
          </p:nvSpPr>
          <p:spPr>
            <a:xfrm>
              <a:off x="2828869" y="2456189"/>
              <a:ext cx="2788005" cy="302955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Wie sich die Welt weiterentwickelt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A3ED9E-DBEA-F94E-AC8C-7D67D4F7BC27}"/>
                </a:ext>
              </a:extLst>
            </p:cNvPr>
            <p:cNvSpPr txBox="1"/>
            <p:nvPr/>
          </p:nvSpPr>
          <p:spPr>
            <a:xfrm>
              <a:off x="2981944" y="3170803"/>
              <a:ext cx="2481856" cy="302955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Was meine Aktionen bewirken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774F1B-B54B-C246-8E16-A393D6836361}"/>
                </a:ext>
              </a:extLst>
            </p:cNvPr>
            <p:cNvSpPr txBox="1"/>
            <p:nvPr/>
          </p:nvSpPr>
          <p:spPr>
            <a:xfrm>
              <a:off x="3828675" y="3990728"/>
              <a:ext cx="788394" cy="302955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Nutzen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566B75B-CC5B-ED4F-B00C-57CFF991F5BA}"/>
                </a:ext>
              </a:extLst>
            </p:cNvPr>
            <p:cNvCxnSpPr>
              <a:cxnSpLocks/>
              <a:stCxn id="11" idx="2"/>
              <a:endCxn id="13" idx="0"/>
            </p:cNvCxnSpPr>
            <p:nvPr/>
          </p:nvCxnSpPr>
          <p:spPr>
            <a:xfrm>
              <a:off x="6777512" y="1942851"/>
              <a:ext cx="0" cy="2978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DF2D7D-C343-6649-BD81-9F963741781A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>
              <a:off x="6777512" y="2763966"/>
              <a:ext cx="1" cy="2962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1A7BF7B-B13C-9044-930C-651AF2AC2B70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>
            <a:xfrm>
              <a:off x="6777513" y="3583451"/>
              <a:ext cx="0" cy="2962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41DFD46-4372-F446-BDC5-6202CFE5A7C4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>
              <a:off x="6777513" y="4402936"/>
              <a:ext cx="0" cy="2962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5D07E1D-4E07-E149-8712-A179119DD3DF}"/>
                </a:ext>
              </a:extLst>
            </p:cNvPr>
            <p:cNvCxnSpPr>
              <a:cxnSpLocks/>
              <a:stCxn id="16" idx="2"/>
              <a:endCxn id="12" idx="0"/>
            </p:cNvCxnSpPr>
            <p:nvPr/>
          </p:nvCxnSpPr>
          <p:spPr>
            <a:xfrm>
              <a:off x="6777513" y="5222421"/>
              <a:ext cx="0" cy="2962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B79007F-0DDA-6A48-A9DC-1FF14318EAB8}"/>
                </a:ext>
              </a:extLst>
            </p:cNvPr>
            <p:cNvCxnSpPr>
              <a:cxnSpLocks/>
              <a:stCxn id="17" idx="3"/>
              <a:endCxn id="13" idx="1"/>
            </p:cNvCxnSpPr>
            <p:nvPr/>
          </p:nvCxnSpPr>
          <p:spPr>
            <a:xfrm>
              <a:off x="4650093" y="2153234"/>
              <a:ext cx="1549088" cy="3491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055E0D5-CE2A-A14B-82E9-EE35F6F80B3D}"/>
                </a:ext>
              </a:extLst>
            </p:cNvPr>
            <p:cNvCxnSpPr>
              <a:cxnSpLocks/>
              <a:stCxn id="18" idx="3"/>
              <a:endCxn id="13" idx="1"/>
            </p:cNvCxnSpPr>
            <p:nvPr/>
          </p:nvCxnSpPr>
          <p:spPr>
            <a:xfrm flipV="1">
              <a:off x="5616874" y="2502356"/>
              <a:ext cx="582307" cy="1053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E17D357-86F0-B54E-AA3B-B3FB78B26E1F}"/>
                </a:ext>
              </a:extLst>
            </p:cNvPr>
            <p:cNvCxnSpPr>
              <a:cxnSpLocks/>
              <a:stCxn id="18" idx="3"/>
              <a:endCxn id="14" idx="1"/>
            </p:cNvCxnSpPr>
            <p:nvPr/>
          </p:nvCxnSpPr>
          <p:spPr>
            <a:xfrm>
              <a:off x="5616874" y="2607667"/>
              <a:ext cx="233045" cy="7141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72436C4-BBDA-F74B-B4F0-6E00264B4806}"/>
                </a:ext>
              </a:extLst>
            </p:cNvPr>
            <p:cNvCxnSpPr>
              <a:cxnSpLocks/>
              <a:stCxn id="19" idx="3"/>
              <a:endCxn id="13" idx="1"/>
            </p:cNvCxnSpPr>
            <p:nvPr/>
          </p:nvCxnSpPr>
          <p:spPr>
            <a:xfrm flipV="1">
              <a:off x="5463800" y="2502356"/>
              <a:ext cx="735381" cy="8199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8168CC8-3A08-C246-91ED-E91B6B8B0400}"/>
                </a:ext>
              </a:extLst>
            </p:cNvPr>
            <p:cNvCxnSpPr>
              <a:cxnSpLocks/>
              <a:stCxn id="19" idx="3"/>
              <a:endCxn id="14" idx="1"/>
            </p:cNvCxnSpPr>
            <p:nvPr/>
          </p:nvCxnSpPr>
          <p:spPr>
            <a:xfrm flipV="1">
              <a:off x="5463800" y="3321841"/>
              <a:ext cx="386119" cy="4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D2FE5A4-F1EE-9140-ACF9-8E8F78295A15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7151712" y="1835129"/>
              <a:ext cx="15420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2AB6C6A-8014-A348-9FA3-F4445F651FAB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4617069" y="4142206"/>
              <a:ext cx="13046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CC4A9F4-163F-614B-9AB6-1D60DA7592D1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flipH="1">
              <a:off x="7224233" y="5626410"/>
              <a:ext cx="146953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D9D61C17-71FF-284D-9E57-F45520BD41A4}"/>
                </a:ext>
              </a:extLst>
            </p:cNvPr>
            <p:cNvCxnSpPr>
              <a:cxnSpLocks/>
              <a:stCxn id="13" idx="0"/>
              <a:endCxn id="17" idx="0"/>
            </p:cNvCxnSpPr>
            <p:nvPr/>
          </p:nvCxnSpPr>
          <p:spPr>
            <a:xfrm rot="16200000" flipV="1">
              <a:off x="5380697" y="843930"/>
              <a:ext cx="238990" cy="2554641"/>
            </a:xfrm>
            <a:prstGeom prst="curvedConnector3">
              <a:avLst>
                <a:gd name="adj1" fmla="val 195653"/>
              </a:avLst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3367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119C-B65B-CB42-9CF3-571EF046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8. Abschlussbetrachtungen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154B-E1A0-4B4B-A26C-1F7D84FD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e-DE" i="1" dirty="0"/>
              <a:t>Modell- und nutzenbasierter Agent mittels PGMs</a:t>
            </a:r>
          </a:p>
          <a:p>
            <a:pPr lvl="1"/>
            <a:r>
              <a:rPr lang="de-DE" dirty="0"/>
              <a:t>Überblick über die Vorlesungsinhalte in Bezug auf die Umsetzung eines Agenten</a:t>
            </a:r>
          </a:p>
          <a:p>
            <a:pPr lvl="1"/>
            <a:r>
              <a:rPr lang="de-DE" dirty="0"/>
              <a:t>Überblick weiterer Aspekte in Bezug auf die Umsetzung eines Agenten</a:t>
            </a:r>
          </a:p>
          <a:p>
            <a:pPr marL="457200" indent="-457200">
              <a:buFont typeface="+mj-lt"/>
              <a:buAutoNum type="alphaUcPeriod"/>
            </a:pPr>
            <a:r>
              <a:rPr lang="de-DE" b="1" i="1" dirty="0">
                <a:solidFill>
                  <a:schemeClr val="accent1"/>
                </a:solidFill>
              </a:rPr>
              <a:t>Rückbezug auf die Einleitung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Lernziele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Literatur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Organisatorisches</a:t>
            </a:r>
          </a:p>
          <a:p>
            <a:pPr lvl="1"/>
            <a:r>
              <a:rPr lang="de-DE" dirty="0"/>
              <a:t>Vorlesung</a:t>
            </a:r>
          </a:p>
          <a:p>
            <a:pPr lvl="1"/>
            <a:r>
              <a:rPr lang="de-DE" dirty="0"/>
              <a:t>Klausur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C80B-7B96-644A-B8C8-26FBBB1180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1763E-ED14-5148-99F6-6B8A39020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r>
              <a:rPr lang="de-DE"/>
              <a:t> </a:t>
            </a:r>
            <a:endParaRPr lang="de-DE" sz="14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8B64C0-EF15-044E-8516-9E951E08A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312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B5FE9-7D92-9744-8238-8876F57F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Inhaltliche Ziele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8411-506D-7645-93B5-2CC5244C9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Einordnung bzgl. „</a:t>
            </a:r>
            <a:r>
              <a:rPr lang="de-DE" i="1" dirty="0"/>
              <a:t>Was macht KI aus?</a:t>
            </a:r>
            <a:r>
              <a:rPr lang="de-DE" dirty="0"/>
              <a:t>“</a:t>
            </a:r>
          </a:p>
          <a:p>
            <a:pPr lvl="1"/>
            <a:r>
              <a:rPr lang="de-DE" i="1" dirty="0"/>
              <a:t>Agent</a:t>
            </a:r>
            <a:r>
              <a:rPr lang="de-DE" dirty="0"/>
              <a:t> als Abstraktion eines intelligenten Systems, das in einer Umwelt </a:t>
            </a:r>
            <a:r>
              <a:rPr lang="de-DE" i="1" dirty="0"/>
              <a:t>handelt</a:t>
            </a:r>
          </a:p>
          <a:p>
            <a:r>
              <a:rPr lang="de-DE" dirty="0"/>
              <a:t>Umsetzung eines Agenten mittels </a:t>
            </a:r>
            <a:r>
              <a:rPr lang="de-DE" i="1" dirty="0"/>
              <a:t>probabilistischer graphischer Modelle (PGMs)</a:t>
            </a:r>
          </a:p>
          <a:p>
            <a:pPr lvl="1"/>
            <a:r>
              <a:rPr lang="de-DE" dirty="0"/>
              <a:t>PGMs zur Repräsentation der Wissens bzw. der Umwelt</a:t>
            </a:r>
          </a:p>
          <a:p>
            <a:pPr lvl="2"/>
            <a:r>
              <a:rPr lang="de-DE" dirty="0"/>
              <a:t>Modelltypen: Statisch, temporal, entscheidungstheoretisch</a:t>
            </a:r>
          </a:p>
          <a:p>
            <a:pPr lvl="1"/>
            <a:r>
              <a:rPr lang="de-DE" dirty="0"/>
              <a:t>Lernalgorithmen um aus Beobachtungen aus der Umwelt ein PGM zu lernen</a:t>
            </a:r>
          </a:p>
          <a:p>
            <a:pPr lvl="2"/>
            <a:r>
              <a:rPr lang="de-DE" dirty="0"/>
              <a:t>Daten: vollständig, nicht vollständig</a:t>
            </a:r>
          </a:p>
          <a:p>
            <a:pPr lvl="2"/>
            <a:r>
              <a:rPr lang="de-DE" dirty="0"/>
              <a:t>Struktur: bekannt, unbekannt</a:t>
            </a:r>
          </a:p>
          <a:p>
            <a:pPr lvl="1"/>
            <a:r>
              <a:rPr lang="de-DE" dirty="0"/>
              <a:t>Inferenzalgorithmen zur Anfragebeantwortung auf PGMs</a:t>
            </a:r>
          </a:p>
          <a:p>
            <a:pPr lvl="2"/>
            <a:r>
              <a:rPr lang="de-DE" dirty="0"/>
              <a:t>Fragen zur Wahrscheinlichkeit von Ereignissen, zum wahrscheinlichsten Zustand der Umwelt, zur Entwicklung über die Zeit, zur </a:t>
            </a:r>
            <a:r>
              <a:rPr lang="de-DE" i="1" dirty="0"/>
              <a:t>besten Aktion</a:t>
            </a:r>
          </a:p>
          <a:p>
            <a:pPr lvl="2"/>
            <a:r>
              <a:rPr lang="de-DE" dirty="0"/>
              <a:t>Inferenz: Exakt, approximativ</a:t>
            </a:r>
          </a:p>
          <a:p>
            <a:pPr lvl="1"/>
            <a:endParaRPr lang="de-DE" dirty="0"/>
          </a:p>
          <a:p>
            <a:pPr lvl="2"/>
            <a:endParaRPr lang="de-DE" dirty="0"/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44593-88BD-924A-939D-0CAD1E708F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475F3-6D3A-D04F-AE3C-59A668F42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57251-B06F-EC4F-BD5B-242228A2C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r>
              <a:rPr lang="de-DE"/>
              <a:t> </a:t>
            </a:r>
            <a:endParaRPr lang="de-DE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332FD-D7D8-A74F-B542-CE3AFE28A328}"/>
              </a:ext>
            </a:extLst>
          </p:cNvPr>
          <p:cNvSpPr txBox="1"/>
          <p:nvPr/>
        </p:nvSpPr>
        <p:spPr>
          <a:xfrm>
            <a:off x="7410222" y="1665066"/>
            <a:ext cx="443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Foliensatz 1: Künstliche Intelligenz &amp; Agenten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12205-2647-7447-A386-F6521762B531}"/>
              </a:ext>
            </a:extLst>
          </p:cNvPr>
          <p:cNvSpPr txBox="1"/>
          <p:nvPr/>
        </p:nvSpPr>
        <p:spPr>
          <a:xfrm>
            <a:off x="7305322" y="2700577"/>
            <a:ext cx="4538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Foliensatz 2: Episodische PGMs</a:t>
            </a:r>
          </a:p>
          <a:p>
            <a:r>
              <a:rPr lang="de-DE" dirty="0">
                <a:solidFill>
                  <a:schemeClr val="accent1"/>
                </a:solidFill>
              </a:rPr>
              <a:t>Foliensatz 6.A: Sequentielle PGMs</a:t>
            </a:r>
          </a:p>
          <a:p>
            <a:r>
              <a:rPr lang="de-DE" dirty="0">
                <a:solidFill>
                  <a:schemeClr val="accent1"/>
                </a:solidFill>
              </a:rPr>
              <a:t>Foliensatz 7: Entscheidungstheoretische PGMs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6D608-25B8-3647-9599-08100DD03B63}"/>
              </a:ext>
            </a:extLst>
          </p:cNvPr>
          <p:cNvSpPr txBox="1"/>
          <p:nvPr/>
        </p:nvSpPr>
        <p:spPr>
          <a:xfrm>
            <a:off x="6797875" y="3679997"/>
            <a:ext cx="50461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Foliensatz 5: Lernalgorithmen für episodische PGMs</a:t>
            </a:r>
          </a:p>
          <a:p>
            <a:r>
              <a:rPr lang="de-DE" dirty="0">
                <a:solidFill>
                  <a:schemeClr val="accent1"/>
                </a:solidFill>
              </a:rPr>
              <a:t>Foliensatz 6.C: HMMs lernen</a:t>
            </a:r>
          </a:p>
          <a:p>
            <a:r>
              <a:rPr lang="de-DE" dirty="0">
                <a:solidFill>
                  <a:schemeClr val="accent1"/>
                </a:solidFill>
              </a:rPr>
              <a:t>Foliensatz 7.A: Nutzenfunktionen lernen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F81E0-80A5-2248-B106-697D4A8A25C3}"/>
              </a:ext>
            </a:extLst>
          </p:cNvPr>
          <p:cNvSpPr txBox="1"/>
          <p:nvPr/>
        </p:nvSpPr>
        <p:spPr>
          <a:xfrm>
            <a:off x="6152121" y="5135047"/>
            <a:ext cx="5691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Foliensatz 3: Exakte Inferenz in episodischem PGMs</a:t>
            </a:r>
          </a:p>
          <a:p>
            <a:r>
              <a:rPr lang="de-DE" dirty="0">
                <a:solidFill>
                  <a:schemeClr val="accent1"/>
                </a:solidFill>
              </a:rPr>
              <a:t>Foliensatz 4: Approximative Inferenz in episodischen PGMs</a:t>
            </a:r>
          </a:p>
          <a:p>
            <a:r>
              <a:rPr lang="de-DE" dirty="0">
                <a:solidFill>
                  <a:schemeClr val="accent1"/>
                </a:solidFill>
              </a:rPr>
              <a:t>Foliensatz 6.B+C: Sequentielle Inferenz</a:t>
            </a:r>
          </a:p>
          <a:p>
            <a:r>
              <a:rPr lang="de-DE" dirty="0">
                <a:solidFill>
                  <a:schemeClr val="accent1"/>
                </a:solidFill>
              </a:rPr>
              <a:t>Foliensatz 7.B+C: Entscheidungstheoretische Inferenz</a:t>
            </a:r>
          </a:p>
        </p:txBody>
      </p:sp>
    </p:spTree>
    <p:extLst>
      <p:ext uri="{BB962C8B-B14F-4D97-AF65-F5344CB8AC3E}">
        <p14:creationId xmlns:p14="http://schemas.microsoft.com/office/powerpoint/2010/main" val="274908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5DD1-E576-A147-A98B-E4346EEB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62435-5C18-7546-8378-6068FFC70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665066"/>
            <a:ext cx="11484001" cy="4404430"/>
          </a:xfrm>
        </p:spPr>
        <p:txBody>
          <a:bodyPr numCol="2"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/>
              <a:t>Künstliche Intelligenz &amp; Agenten</a:t>
            </a:r>
          </a:p>
          <a:p>
            <a:pPr lvl="1"/>
            <a:r>
              <a:rPr lang="de-DE" dirty="0"/>
              <a:t>Agentenabstraktion, Rationalität</a:t>
            </a:r>
          </a:p>
          <a:p>
            <a:pPr lvl="1"/>
            <a:r>
              <a:rPr lang="de-DE" dirty="0"/>
              <a:t>Aufgabenumgebung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Episodische PGMs</a:t>
            </a:r>
          </a:p>
          <a:p>
            <a:pPr lvl="1"/>
            <a:r>
              <a:rPr lang="de-DE" dirty="0"/>
              <a:t>Gerichtetes Modell: </a:t>
            </a:r>
            <a:r>
              <a:rPr lang="de-DE" dirty="0" err="1"/>
              <a:t>Bayes</a:t>
            </a:r>
            <a:r>
              <a:rPr lang="de-DE" dirty="0"/>
              <a:t> Netze (BNs)</a:t>
            </a:r>
          </a:p>
          <a:p>
            <a:pPr lvl="1"/>
            <a:r>
              <a:rPr lang="de-DE" dirty="0"/>
              <a:t>Ungerichtete Modelle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Exakte Inferenz in episodischen PGMs</a:t>
            </a:r>
          </a:p>
          <a:p>
            <a:pPr lvl="1"/>
            <a:r>
              <a:rPr lang="de-DE" dirty="0"/>
              <a:t>Wahrscheinlichkeits- und Zustandsanfragen</a:t>
            </a:r>
          </a:p>
          <a:p>
            <a:pPr lvl="1"/>
            <a:r>
              <a:rPr lang="de-DE" dirty="0"/>
              <a:t>Direkt auf den Modellen, mittels Hilfsstrukturen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Approximative Inferenz in episodischen PGMs</a:t>
            </a:r>
          </a:p>
          <a:p>
            <a:pPr lvl="1"/>
            <a:r>
              <a:rPr lang="de-DE" dirty="0"/>
              <a:t>Wahrscheinlichkeitsanfragen</a:t>
            </a:r>
          </a:p>
          <a:p>
            <a:pPr lvl="1"/>
            <a:r>
              <a:rPr lang="de-DE" dirty="0"/>
              <a:t>Deterministische, stochastische Algorithmen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Lernalgorithmen für episodische PGMs</a:t>
            </a:r>
          </a:p>
          <a:p>
            <a:pPr lvl="1"/>
            <a:r>
              <a:rPr lang="de-DE" dirty="0"/>
              <a:t>Bei (nicht) vollständigen Daten, (</a:t>
            </a:r>
            <a:r>
              <a:rPr lang="de-DE" dirty="0" err="1"/>
              <a:t>un</a:t>
            </a:r>
            <a:r>
              <a:rPr lang="de-DE" dirty="0"/>
              <a:t>)bekannter Struktur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Sequentielle PGMs und Inferenz</a:t>
            </a:r>
          </a:p>
          <a:p>
            <a:pPr lvl="1"/>
            <a:r>
              <a:rPr lang="de-DE" dirty="0"/>
              <a:t>Dynamische BNs, Hidden-</a:t>
            </a:r>
            <a:r>
              <a:rPr lang="de-DE" dirty="0" err="1"/>
              <a:t>Markov</a:t>
            </a:r>
            <a:r>
              <a:rPr lang="de-DE" dirty="0"/>
              <a:t>-Modelle</a:t>
            </a:r>
          </a:p>
          <a:p>
            <a:pPr lvl="1"/>
            <a:r>
              <a:rPr lang="de-DE" dirty="0" err="1"/>
              <a:t>filtering</a:t>
            </a:r>
            <a:r>
              <a:rPr lang="de-DE" dirty="0"/>
              <a:t> / </a:t>
            </a:r>
            <a:r>
              <a:rPr lang="de-DE" dirty="0" err="1"/>
              <a:t>prediction</a:t>
            </a:r>
            <a:r>
              <a:rPr lang="de-DE" dirty="0"/>
              <a:t> / </a:t>
            </a:r>
            <a:r>
              <a:rPr lang="de-DE" dirty="0" err="1"/>
              <a:t>hindsight</a:t>
            </a:r>
            <a:r>
              <a:rPr lang="de-DE" dirty="0"/>
              <a:t> Anfragen, wahrscheinlichste Zustandssequenz</a:t>
            </a:r>
          </a:p>
          <a:p>
            <a:pPr lvl="1"/>
            <a:r>
              <a:rPr lang="de-DE" dirty="0"/>
              <a:t>Exakter, approximativer Algorithmus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Entscheidungstheoretische PGMs</a:t>
            </a:r>
          </a:p>
          <a:p>
            <a:pPr lvl="1"/>
            <a:r>
              <a:rPr lang="de-DE" dirty="0"/>
              <a:t>Präferenzen, Nutzenprinzip</a:t>
            </a:r>
          </a:p>
          <a:p>
            <a:pPr lvl="1"/>
            <a:r>
              <a:rPr lang="de-DE" dirty="0"/>
              <a:t>PGMs mit Entscheidungs- und Nutzenknoten</a:t>
            </a:r>
          </a:p>
          <a:p>
            <a:pPr lvl="1"/>
            <a:r>
              <a:rPr lang="de-DE" dirty="0"/>
              <a:t>Berechnung der besten Aktion (Aktionssequenz)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Abschlussbetrachtungen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B3926-3935-EE4C-8611-136A0CE8EB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E7B7F-E39C-F547-A554-A1791B120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r>
              <a:rPr lang="de-DE"/>
              <a:t> </a:t>
            </a:r>
            <a:endParaRPr lang="de-DE" sz="14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A6A54-5C92-0F49-93D7-42C9086C9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615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B5FE9-7D92-9744-8238-8876F57F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Lernergebnisse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8411-506D-7645-93B5-2CC5244C9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KI im Allgemeinen</a:t>
            </a:r>
          </a:p>
          <a:p>
            <a:pPr lvl="1"/>
            <a:r>
              <a:rPr lang="de-DE" dirty="0"/>
              <a:t>Fähigkeit Problemstellungen (und aktuelle Forschungsarbeiten) hinsichtlich ihrer Einordnung in den KI-Kontext zu beurteilen</a:t>
            </a:r>
          </a:p>
          <a:p>
            <a:pPr lvl="1"/>
            <a:r>
              <a:rPr lang="de-DE" dirty="0"/>
              <a:t>Verständnis des Umfangs und der Schwere des Problems der Umsetzung von KI</a:t>
            </a:r>
          </a:p>
          <a:p>
            <a:pPr lvl="2"/>
            <a:r>
              <a:rPr lang="de-DE" dirty="0"/>
              <a:t>Aufgezeigt anhand der Umsetzung eines Agenten mittels PGMs</a:t>
            </a:r>
          </a:p>
          <a:p>
            <a:r>
              <a:rPr lang="de-DE" dirty="0"/>
              <a:t>PGMs im Speziellen</a:t>
            </a:r>
          </a:p>
          <a:p>
            <a:pPr lvl="1"/>
            <a:r>
              <a:rPr lang="de-DE" dirty="0"/>
              <a:t>Verständnis der theoretischen Grundlagen von PGMs und ihren Algorithmen</a:t>
            </a:r>
          </a:p>
          <a:p>
            <a:pPr lvl="1"/>
            <a:r>
              <a:rPr lang="de-DE" dirty="0"/>
              <a:t>Verständnis der Möglichkeiten und Einschränkungen der PGMs und ihrer Algorithmen</a:t>
            </a:r>
          </a:p>
          <a:p>
            <a:pPr lvl="1"/>
            <a:r>
              <a:rPr lang="de-DE" dirty="0"/>
              <a:t>Fähigkeit PGMs aufzustellen bzw. ein gegebenes PGM zu beurteilen</a:t>
            </a:r>
          </a:p>
          <a:p>
            <a:pPr lvl="1"/>
            <a:r>
              <a:rPr lang="de-DE" dirty="0"/>
              <a:t>Fähigkeit die Algorithmen auf gegebene Modelle zum Problemlösen anzuwenden</a:t>
            </a:r>
          </a:p>
          <a:p>
            <a:r>
              <a:rPr lang="de-DE" dirty="0"/>
              <a:t>Meta-Ebene: Neue komplexe Zusammenhänge erarbeiten können, Zugang zu englischer Literatur des Themas finden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44593-88BD-924A-939D-0CAD1E708F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475F3-6D3A-D04F-AE3C-59A668F42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57251-B06F-EC4F-BD5B-242228A2C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r>
              <a:rPr lang="de-DE"/>
              <a:t> 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1384350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Literatur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1"/>
                </a:solidFill>
              </a:rPr>
              <a:t>Artificial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Intelligence</a:t>
            </a:r>
            <a:r>
              <a:rPr lang="de-DE" dirty="0">
                <a:solidFill>
                  <a:schemeClr val="accent1"/>
                </a:solidFill>
              </a:rPr>
              <a:t> – A Modern Approach </a:t>
            </a:r>
            <a:r>
              <a:rPr lang="de-DE" dirty="0"/>
              <a:t>(3. Auflage; kurz </a:t>
            </a:r>
            <a:r>
              <a:rPr lang="de-DE" i="1" dirty="0"/>
              <a:t>AIMA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Stuart Russell, Peter </a:t>
            </a:r>
            <a:r>
              <a:rPr lang="de-DE" dirty="0" err="1"/>
              <a:t>Norvig</a:t>
            </a:r>
            <a:endParaRPr lang="de-DE" dirty="0"/>
          </a:p>
          <a:p>
            <a:pPr lvl="1"/>
            <a:r>
              <a:rPr lang="de-DE" dirty="0"/>
              <a:t>Deutsche Übersetzung: Künstliche Intelligenz – Ein moderner Ansatz </a:t>
            </a:r>
            <a:br>
              <a:rPr lang="de-DE" dirty="0"/>
            </a:br>
            <a:r>
              <a:rPr lang="de-DE" dirty="0"/>
              <a:t>(kurz </a:t>
            </a:r>
            <a:r>
              <a:rPr lang="de-DE" i="1" dirty="0" err="1"/>
              <a:t>AIMAde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Genutzte Inhalte:</a:t>
            </a:r>
          </a:p>
          <a:p>
            <a:pPr lvl="2"/>
            <a:r>
              <a:rPr lang="de-DE" dirty="0"/>
              <a:t>Kap. 2 (KI + Agenten)</a:t>
            </a:r>
          </a:p>
          <a:p>
            <a:pPr lvl="2"/>
            <a:r>
              <a:rPr lang="de-DE" dirty="0"/>
              <a:t>Kap. 13-16, 17.1, 20 </a:t>
            </a:r>
            <a:br>
              <a:rPr lang="de-DE" dirty="0"/>
            </a:br>
            <a:r>
              <a:rPr lang="de-DE" dirty="0"/>
              <a:t>(Unsicheres Wissen &amp; </a:t>
            </a:r>
            <a:br>
              <a:rPr lang="de-DE" dirty="0"/>
            </a:br>
            <a:r>
              <a:rPr lang="de-DE" dirty="0"/>
              <a:t>Folgern, Lernen)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B1EBD2-AA61-1E40-B048-D7B88B3B0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1"/>
                </a:solidFill>
              </a:rPr>
              <a:t>Probabilistic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Graphical</a:t>
            </a:r>
            <a:r>
              <a:rPr lang="de-DE" dirty="0">
                <a:solidFill>
                  <a:schemeClr val="accent1"/>
                </a:solidFill>
              </a:rPr>
              <a:t> Models – </a:t>
            </a:r>
            <a:r>
              <a:rPr lang="de-DE" dirty="0" err="1">
                <a:solidFill>
                  <a:schemeClr val="accent1"/>
                </a:solidFill>
              </a:rPr>
              <a:t>Principles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and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Techniques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/>
              <a:t>(kurz </a:t>
            </a:r>
            <a:r>
              <a:rPr lang="de-DE" i="1" dirty="0"/>
              <a:t>PGM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Daphne Koller, </a:t>
            </a:r>
            <a:r>
              <a:rPr lang="de-DE" dirty="0" err="1"/>
              <a:t>Nir</a:t>
            </a:r>
            <a:r>
              <a:rPr lang="de-DE" dirty="0"/>
              <a:t> Friedman</a:t>
            </a:r>
          </a:p>
          <a:p>
            <a:pPr lvl="1"/>
            <a:r>
              <a:rPr lang="de-DE" dirty="0"/>
              <a:t>Soweit mir bekannt, keine deutsche Übersetzung (außer in diesen Folien)</a:t>
            </a:r>
          </a:p>
          <a:p>
            <a:pPr lvl="1"/>
            <a:r>
              <a:rPr lang="de-DE" dirty="0"/>
              <a:t>Genutzte Inhalte (eher Überapproximation):</a:t>
            </a:r>
          </a:p>
          <a:p>
            <a:pPr lvl="2"/>
            <a:r>
              <a:rPr lang="de-DE" dirty="0"/>
              <a:t>Kap. 3-4, 6.2 (Modelle)</a:t>
            </a:r>
          </a:p>
          <a:p>
            <a:pPr lvl="2"/>
            <a:r>
              <a:rPr lang="de-DE" dirty="0"/>
              <a:t>Kap. 9, 10, 12, (13),</a:t>
            </a:r>
            <a:br>
              <a:rPr lang="de-DE" dirty="0"/>
            </a:br>
            <a:r>
              <a:rPr lang="de-DE" dirty="0"/>
              <a:t>15 (Inferenz)</a:t>
            </a:r>
          </a:p>
          <a:p>
            <a:pPr lvl="2"/>
            <a:r>
              <a:rPr lang="de-DE" dirty="0"/>
              <a:t>[Teil III (Lernen) nicht für </a:t>
            </a:r>
            <a:br>
              <a:rPr lang="de-DE" dirty="0"/>
            </a:br>
            <a:r>
              <a:rPr lang="de-DE" dirty="0"/>
              <a:t>Vorlesung genutzt]</a:t>
            </a:r>
          </a:p>
          <a:p>
            <a:pPr lvl="2"/>
            <a:r>
              <a:rPr lang="de-DE" dirty="0"/>
              <a:t>Kap. 22, 23 </a:t>
            </a:r>
            <a:br>
              <a:rPr lang="de-DE" dirty="0"/>
            </a:br>
            <a:r>
              <a:rPr lang="de-DE" dirty="0"/>
              <a:t>(Entscheidungsfindung)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Abschluss</a:t>
            </a:r>
            <a:endParaRPr lang="de-DE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z="1400">
                <a:latin typeface="Calibri" panose="020F0502020204030204" pitchFamily="34" charset="0"/>
                <a:cs typeface="Calibri" panose="020F0502020204030204" pitchFamily="34" charset="0"/>
              </a:rPr>
              <a:t>Tanya Braun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r>
              <a:rPr lang="de-DE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Bild 3" descr="ShowCover.asp.jpeg">
            <a:extLst>
              <a:ext uri="{FF2B5EF4-FFF2-40B4-BE49-F238E27FC236}">
                <a16:creationId xmlns:a16="http://schemas.microsoft.com/office/drawing/2014/main" id="{A669B1FF-8E0B-8148-8193-ADDC364F0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57" y="3745912"/>
            <a:ext cx="1666667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5" name="Picture 1" descr="page1image66537296">
            <a:extLst>
              <a:ext uri="{FF2B5EF4-FFF2-40B4-BE49-F238E27FC236}">
                <a16:creationId xmlns:a16="http://schemas.microsoft.com/office/drawing/2014/main" id="{A98B4A4D-1070-DF47-B37E-B9BC75F9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054" y="3745912"/>
            <a:ext cx="1925945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A51FC99-F278-ED41-B371-DE1F033FD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929" y="6172447"/>
            <a:ext cx="4090139" cy="5360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None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  <a:ea typeface="ＭＳ Ｐゴシック" charset="0"/>
                <a:cs typeface="ＭＳ Ｐゴシック" charset="0"/>
                <a:hlinkClick r:id="rId5"/>
              </a:rPr>
              <a:t>https://mitpress.mit.edu/books/probabilistic-graphical-models</a:t>
            </a:r>
            <a:r>
              <a:rPr lang="en-US" sz="1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de-DE" sz="1200" dirty="0">
                <a:hlinkClick r:id="rId6"/>
              </a:rPr>
              <a:t>http://aima.cs.berkeley.edu</a:t>
            </a:r>
            <a:r>
              <a:rPr lang="de-DE" sz="1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9A175-CEBC-0347-99AC-6D14F67513E5}"/>
              </a:ext>
            </a:extLst>
          </p:cNvPr>
          <p:cNvSpPr txBox="1"/>
          <p:nvPr/>
        </p:nvSpPr>
        <p:spPr>
          <a:xfrm>
            <a:off x="956524" y="5259581"/>
            <a:ext cx="2971665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Beschreibungen etwas knapp, </a:t>
            </a:r>
            <a:br>
              <a:rPr lang="de-DE" dirty="0"/>
            </a:br>
            <a:r>
              <a:rPr lang="de-DE" dirty="0"/>
              <a:t>daher mit PGM unterfüttert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25E19-E2A0-ED47-8ED8-7722486642D0}"/>
              </a:ext>
            </a:extLst>
          </p:cNvPr>
          <p:cNvSpPr txBox="1"/>
          <p:nvPr/>
        </p:nvSpPr>
        <p:spPr>
          <a:xfrm>
            <a:off x="3786874" y="309936"/>
            <a:ext cx="4630248" cy="92333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Genauere Beschreibungen, welche Unterkapitel inhaltlich in der Vorlesung behandelt worden sind, finden sich zu Beginn der Foliensätze.</a:t>
            </a:r>
          </a:p>
        </p:txBody>
      </p:sp>
    </p:spTree>
    <p:extLst>
      <p:ext uri="{BB962C8B-B14F-4D97-AF65-F5344CB8AC3E}">
        <p14:creationId xmlns:p14="http://schemas.microsoft.com/office/powerpoint/2010/main" val="3889207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119C-B65B-CB42-9CF3-571EF046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8. Abschlussbetrachtungen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154B-E1A0-4B4B-A26C-1F7D84FD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e-DE" i="1" dirty="0"/>
              <a:t>Modell- und nutzenbasierter Agent mittels PGMs</a:t>
            </a:r>
          </a:p>
          <a:p>
            <a:pPr lvl="1"/>
            <a:r>
              <a:rPr lang="de-DE" dirty="0"/>
              <a:t>Überblick über die Vorlesungsinhalte in Bezug auf die Umsetzung eines Agenten</a:t>
            </a:r>
          </a:p>
          <a:p>
            <a:pPr lvl="1"/>
            <a:r>
              <a:rPr lang="de-DE" dirty="0"/>
              <a:t>Überblick weiterer Aspekte in Bezug auf die Umsetzung eines Agenten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Rückbezug auf die Einleitung</a:t>
            </a:r>
          </a:p>
          <a:p>
            <a:pPr lvl="1"/>
            <a:r>
              <a:rPr lang="de-DE" dirty="0"/>
              <a:t>Lernziele</a:t>
            </a:r>
          </a:p>
          <a:p>
            <a:pPr lvl="1"/>
            <a:r>
              <a:rPr lang="de-DE" dirty="0"/>
              <a:t>Literatur</a:t>
            </a:r>
          </a:p>
          <a:p>
            <a:pPr marL="457200" indent="-457200">
              <a:buFont typeface="+mj-lt"/>
              <a:buAutoNum type="alphaUcPeriod"/>
            </a:pPr>
            <a:r>
              <a:rPr lang="de-DE" b="1" i="1" dirty="0">
                <a:solidFill>
                  <a:schemeClr val="accent1"/>
                </a:solidFill>
              </a:rPr>
              <a:t>Organisatorisches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Vorlesung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Klausur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C80B-7B96-644A-B8C8-26FBBB1180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1763E-ED14-5148-99F6-6B8A39020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r>
              <a:rPr lang="de-DE"/>
              <a:t> </a:t>
            </a:r>
            <a:endParaRPr lang="de-DE" sz="14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8B64C0-EF15-044E-8516-9E951E08A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7730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97E4-1A4E-5D48-86D9-1456F5D5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Organisatorisches: Vorlesung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63B13-120B-4343-8192-F4782E016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Letzter Termin: Fragerunde ➝ wird </a:t>
            </a:r>
            <a:r>
              <a:rPr lang="de-DE"/>
              <a:t>nicht aufgezeichnet!</a:t>
            </a:r>
            <a:endParaRPr lang="de-DE" dirty="0"/>
          </a:p>
          <a:p>
            <a:pPr lvl="1"/>
            <a:r>
              <a:rPr lang="de-DE" dirty="0"/>
              <a:t>Wir beginnen, wie immer, um 12.15 Uhr</a:t>
            </a:r>
          </a:p>
          <a:p>
            <a:pPr lvl="1"/>
            <a:r>
              <a:rPr lang="de-DE" dirty="0"/>
              <a:t>Termin endet um 13.45 Uhr oder wenn Sie keine Fragen mehr haben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FC0F5-0AA2-B348-B038-616928FB68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C0E1F-697D-5D44-B669-E685E49A5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C946A-719D-3E41-B8C5-79EFCAB37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r>
              <a:rPr lang="de-DE"/>
              <a:t> </a:t>
            </a:r>
            <a:endParaRPr lang="de-DE" sz="1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CA6490-EDA9-CE49-B8C1-C6666AE60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711656"/>
              </p:ext>
            </p:extLst>
          </p:nvPr>
        </p:nvGraphicFramePr>
        <p:xfrm>
          <a:off x="359999" y="2939192"/>
          <a:ext cx="4991228" cy="29667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1227223688"/>
                    </a:ext>
                  </a:extLst>
                </a:gridCol>
                <a:gridCol w="697230">
                  <a:extLst>
                    <a:ext uri="{9D8B030D-6E8A-4147-A177-3AD203B41FA5}">
                      <a16:colId xmlns:a16="http://schemas.microsoft.com/office/drawing/2014/main" val="3432621702"/>
                    </a:ext>
                  </a:extLst>
                </a:gridCol>
                <a:gridCol w="1784287">
                  <a:extLst>
                    <a:ext uri="{9D8B030D-6E8A-4147-A177-3AD203B41FA5}">
                      <a16:colId xmlns:a16="http://schemas.microsoft.com/office/drawing/2014/main" val="2193724381"/>
                    </a:ext>
                  </a:extLst>
                </a:gridCol>
                <a:gridCol w="697230">
                  <a:extLst>
                    <a:ext uri="{9D8B030D-6E8A-4147-A177-3AD203B41FA5}">
                      <a16:colId xmlns:a16="http://schemas.microsoft.com/office/drawing/2014/main" val="1478729690"/>
                    </a:ext>
                  </a:extLst>
                </a:gridCol>
                <a:gridCol w="1461326">
                  <a:extLst>
                    <a:ext uri="{9D8B030D-6E8A-4147-A177-3AD203B41FA5}">
                      <a16:colId xmlns:a16="http://schemas.microsoft.com/office/drawing/2014/main" val="2516062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noProof="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279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4.4.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noProof="0" dirty="0"/>
                        <a:t>6.4.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noProof="0" dirty="0"/>
                        <a:t>Repetitorium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37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11.4.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noProof="0" dirty="0"/>
                        <a:t>13.4.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noProof="0" dirty="0"/>
                        <a:t>Übung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40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i="1" noProof="0" dirty="0"/>
                        <a:t>18.4.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i="1" noProof="0" dirty="0"/>
                        <a:t>-- (Ostermontag)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20.4.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450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25.4.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noProof="0" dirty="0"/>
                        <a:t>27.4.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noProof="0" dirty="0"/>
                        <a:t>Übung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5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2.5.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4.5.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04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9.5.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noProof="0" dirty="0"/>
                        <a:t>11.5.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noProof="0" dirty="0"/>
                        <a:t>Übung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590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noProof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16.5.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18.5.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6555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2AE4AE9-F970-1A40-A0AE-12BD7488A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980640"/>
              </p:ext>
            </p:extLst>
          </p:nvPr>
        </p:nvGraphicFramePr>
        <p:xfrm>
          <a:off x="6264360" y="2939192"/>
          <a:ext cx="5073651" cy="29664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67043">
                  <a:extLst>
                    <a:ext uri="{9D8B030D-6E8A-4147-A177-3AD203B41FA5}">
                      <a16:colId xmlns:a16="http://schemas.microsoft.com/office/drawing/2014/main" val="1227223688"/>
                    </a:ext>
                  </a:extLst>
                </a:gridCol>
                <a:gridCol w="697230">
                  <a:extLst>
                    <a:ext uri="{9D8B030D-6E8A-4147-A177-3AD203B41FA5}">
                      <a16:colId xmlns:a16="http://schemas.microsoft.com/office/drawing/2014/main" val="3432621702"/>
                    </a:ext>
                  </a:extLst>
                </a:gridCol>
                <a:gridCol w="1911922">
                  <a:extLst>
                    <a:ext uri="{9D8B030D-6E8A-4147-A177-3AD203B41FA5}">
                      <a16:colId xmlns:a16="http://schemas.microsoft.com/office/drawing/2014/main" val="2193724381"/>
                    </a:ext>
                  </a:extLst>
                </a:gridCol>
                <a:gridCol w="697230">
                  <a:extLst>
                    <a:ext uri="{9D8B030D-6E8A-4147-A177-3AD203B41FA5}">
                      <a16:colId xmlns:a16="http://schemas.microsoft.com/office/drawing/2014/main" val="1478729690"/>
                    </a:ext>
                  </a:extLst>
                </a:gridCol>
                <a:gridCol w="1300226">
                  <a:extLst>
                    <a:ext uri="{9D8B030D-6E8A-4147-A177-3AD203B41FA5}">
                      <a16:colId xmlns:a16="http://schemas.microsoft.com/office/drawing/2014/main" val="251606274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de-DE" noProof="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27965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noProof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23.5.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noProof="0" dirty="0"/>
                        <a:t>25.5.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noProof="0" dirty="0"/>
                        <a:t>Übung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371428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noProof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30.5.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1.6.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40709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noProof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i="1" noProof="0" dirty="0"/>
                        <a:t>6.6.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noProof="0" dirty="0"/>
                        <a:t>-- (Pfingstmontag)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i="1" noProof="0" dirty="0"/>
                        <a:t>8.6.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noProof="0" dirty="0"/>
                        <a:t>-- (Ferien)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450028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noProof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13.6.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noProof="0" dirty="0"/>
                        <a:t>15.6.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noProof="0" dirty="0"/>
                        <a:t>Übung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55659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noProof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20.6.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22.6.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04495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noProof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27.6.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noProof="0" dirty="0"/>
                        <a:t>29.6.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noProof="0" dirty="0"/>
                        <a:t>Übung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59025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de-DE" noProof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4.7.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noProof="0" dirty="0"/>
                        <a:t>Vorlesung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noProof="0" dirty="0"/>
                        <a:t>6.7.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noProof="0" dirty="0"/>
                        <a:t>Fragerunde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65554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54AEEED-4895-0841-9CD2-58F06B8FCD76}"/>
              </a:ext>
            </a:extLst>
          </p:cNvPr>
          <p:cNvSpPr/>
          <p:nvPr/>
        </p:nvSpPr>
        <p:spPr>
          <a:xfrm>
            <a:off x="9231085" y="5473959"/>
            <a:ext cx="2220685" cy="510074"/>
          </a:xfrm>
          <a:prstGeom prst="rect">
            <a:avLst/>
          </a:prstGeom>
          <a:solidFill>
            <a:srgbClr val="FFC000">
              <a:alpha val="15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692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82F0-DAE1-2743-8A12-790865432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Organisatorisches: Prüfung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E9F0-C6A6-8D41-8833-1C4FD5241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 Termin: 14.7.2022, 8.00 s.t.</a:t>
            </a:r>
          </a:p>
          <a:p>
            <a:pPr lvl="1"/>
            <a:r>
              <a:rPr lang="de-DE" dirty="0"/>
              <a:t>Raum: M1</a:t>
            </a:r>
          </a:p>
          <a:p>
            <a:r>
              <a:rPr lang="de-DE" dirty="0"/>
              <a:t>2. Termin: 7.9.2022, 10 s.t.</a:t>
            </a:r>
          </a:p>
          <a:p>
            <a:pPr lvl="1"/>
            <a:r>
              <a:rPr lang="de-DE" dirty="0"/>
              <a:t>Raum: M2</a:t>
            </a:r>
          </a:p>
          <a:p>
            <a:pPr lvl="1"/>
            <a:endParaRPr lang="de-DE" dirty="0"/>
          </a:p>
          <a:p>
            <a:r>
              <a:rPr lang="de-DE" dirty="0"/>
              <a:t>Dauer: 90 Minuten</a:t>
            </a:r>
          </a:p>
          <a:p>
            <a:r>
              <a:rPr lang="de-DE" dirty="0"/>
              <a:t>Keine weiteren Hilfsmittel zugelassen</a:t>
            </a:r>
          </a:p>
          <a:p>
            <a:endParaRPr lang="de-DE" dirty="0"/>
          </a:p>
          <a:p>
            <a:r>
              <a:rPr lang="de-DE" dirty="0"/>
              <a:t>Altklausuren gibt es keine, da die Vorlesung neu ist</a:t>
            </a:r>
          </a:p>
          <a:p>
            <a:pPr lvl="1"/>
            <a:r>
              <a:rPr lang="de-DE" dirty="0"/>
              <a:t>Aus Gründen der Fairness wird die Klausur vom ersten Termin nicht zum zweiten Termin veröffentlicht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11481-FC34-0042-8123-5622794BEB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43F9C-23EB-A742-8F16-ED9A320B5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C774-CEB6-B54F-B961-4EF648553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r>
              <a:rPr lang="de-DE"/>
              <a:t>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0984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DB9E0-AAEC-2E43-B469-47637AFB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Zur Klausur (gilt für beide Termine)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6244F-8A71-EF42-B87B-2673FAA610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Insgesamt 80 Punkte, 40 Punkte zum Bestehen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Inhaltlich bis Folie 7.64 (episodische Entscheidungsfindung)</a:t>
            </a:r>
          </a:p>
          <a:p>
            <a:pPr lvl="1"/>
            <a:r>
              <a:rPr lang="de-DE" dirty="0"/>
              <a:t>Aufgaben orientieren sich an den Übungsaufgaben, aber auch Aufgaben zur Vorlesung</a:t>
            </a:r>
          </a:p>
          <a:p>
            <a:pPr lvl="1"/>
            <a:r>
              <a:rPr lang="de-DE" dirty="0"/>
              <a:t>Eher Verständnisfragen </a:t>
            </a:r>
          </a:p>
          <a:p>
            <a:pPr lvl="1"/>
            <a:r>
              <a:rPr lang="de-DE" dirty="0"/>
              <a:t>Keine reinen Definitionsaufgaben</a:t>
            </a:r>
          </a:p>
          <a:p>
            <a:pPr lvl="1"/>
            <a:r>
              <a:rPr lang="de-DE" dirty="0"/>
              <a:t>Keine Fragen zu Topic Modellierung</a:t>
            </a:r>
          </a:p>
          <a:p>
            <a:pPr lvl="1"/>
            <a:r>
              <a:rPr lang="de-DE" dirty="0"/>
              <a:t>Kein Taschenrechner nötig</a:t>
            </a:r>
          </a:p>
          <a:p>
            <a:pPr lvl="2"/>
            <a:r>
              <a:rPr lang="de-DE" i="1" dirty="0"/>
              <a:t>Sie werden nichts rechnen brauchen</a:t>
            </a:r>
          </a:p>
          <a:p>
            <a:endParaRPr lang="de-D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C28425-3E10-B649-B925-93E1128C7B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6 Aufgaben zu den Themen</a:t>
            </a:r>
          </a:p>
          <a:p>
            <a:pPr marL="715962" lvl="1" indent="-457200">
              <a:buFont typeface="+mj-lt"/>
              <a:buAutoNum type="arabicPeriod"/>
            </a:pPr>
            <a:r>
              <a:rPr lang="de-DE" dirty="0"/>
              <a:t>KI &amp; Agenten (&amp; Einordnung von PGMs in den Kontext) (ca. 15%)</a:t>
            </a:r>
          </a:p>
          <a:p>
            <a:pPr marL="715962" lvl="1" indent="-457200">
              <a:buFont typeface="+mj-lt"/>
              <a:buAutoNum type="arabicPeriod"/>
            </a:pPr>
            <a:r>
              <a:rPr lang="de-DE" dirty="0"/>
              <a:t>Episodische PGMs (ca. 15%)</a:t>
            </a:r>
          </a:p>
          <a:p>
            <a:pPr marL="715962" lvl="1" indent="-457200">
              <a:buFont typeface="+mj-lt"/>
              <a:buAutoNum type="arabicPeriod"/>
            </a:pPr>
            <a:r>
              <a:rPr lang="de-DE" dirty="0"/>
              <a:t>Exakte Inferenz in episodischen PGMs (ca. 25%)</a:t>
            </a:r>
          </a:p>
          <a:p>
            <a:pPr marL="715962" lvl="1" indent="-457200">
              <a:buFont typeface="+mj-lt"/>
              <a:buAutoNum type="arabicPeriod"/>
            </a:pPr>
            <a:r>
              <a:rPr lang="de-DE" dirty="0"/>
              <a:t>Sampling und Lernen von episodischen PGMs (ca. 20%)</a:t>
            </a:r>
          </a:p>
          <a:p>
            <a:pPr marL="715962" lvl="1" indent="-457200">
              <a:buFont typeface="+mj-lt"/>
              <a:buAutoNum type="arabicPeriod"/>
            </a:pPr>
            <a:r>
              <a:rPr lang="de-DE" dirty="0"/>
              <a:t>Sequentielle PGMs und Inferenz (ca. 15%)</a:t>
            </a:r>
          </a:p>
          <a:p>
            <a:pPr marL="715962" lvl="1" indent="-457200">
              <a:buFont typeface="+mj-lt"/>
              <a:buAutoNum type="arabicPeriod"/>
            </a:pPr>
            <a:r>
              <a:rPr lang="de-DE" dirty="0"/>
              <a:t>Entscheidungstheoretische PGMs und Inferenz (ca. 10%)</a:t>
            </a:r>
          </a:p>
          <a:p>
            <a:pPr lvl="1"/>
            <a:r>
              <a:rPr lang="de-DE" dirty="0"/>
              <a:t>Rund 2-3 Unteraufgaben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F2A61-5DD4-2146-AE28-FEC55FCA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err="1"/>
              <a:t>Abschluss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BF0BA-1638-194C-B97F-772727725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523F1-5C5A-9443-8503-47BDF9CC8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25</a:t>
            </a:fld>
            <a:r>
              <a:rPr lang="de-DE"/>
              <a:t>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04349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0B21-E7CA-6F41-8197-6110C325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 Fragen zwischen jetzt und der Klausur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42C2D-0D9B-0C46-B034-362406D85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Fragerunde am 6.7.2022, 12.15 Uhr</a:t>
            </a:r>
          </a:p>
          <a:p>
            <a:endParaRPr lang="de-DE" dirty="0"/>
          </a:p>
          <a:p>
            <a:r>
              <a:rPr lang="de-DE" dirty="0"/>
              <a:t>Nutzen Sie sonst am besten das </a:t>
            </a:r>
            <a:r>
              <a:rPr lang="de-DE" i="1" dirty="0"/>
              <a:t>Forum</a:t>
            </a:r>
            <a:r>
              <a:rPr lang="de-DE" dirty="0"/>
              <a:t> im </a:t>
            </a:r>
            <a:r>
              <a:rPr lang="de-DE" dirty="0" err="1"/>
              <a:t>Learnweb</a:t>
            </a:r>
            <a:r>
              <a:rPr lang="de-DE" dirty="0"/>
              <a:t>-Kurs</a:t>
            </a:r>
          </a:p>
          <a:p>
            <a:pPr lvl="1"/>
            <a:r>
              <a:rPr lang="de-DE" dirty="0"/>
              <a:t>Dann kann jede*</a:t>
            </a:r>
            <a:r>
              <a:rPr lang="de-DE" dirty="0" err="1"/>
              <a:t>r</a:t>
            </a:r>
            <a:r>
              <a:rPr lang="de-DE" dirty="0"/>
              <a:t> an der Frage und den Antworten partizipieren</a:t>
            </a:r>
          </a:p>
          <a:p>
            <a:pPr lvl="1"/>
            <a:r>
              <a:rPr lang="de-DE" dirty="0"/>
              <a:t>Jede*</a:t>
            </a:r>
            <a:r>
              <a:rPr lang="de-DE" dirty="0" err="1"/>
              <a:t>r</a:t>
            </a:r>
            <a:r>
              <a:rPr lang="de-DE" dirty="0"/>
              <a:t> hat die Möglichkeit zur Klärung der Frage beizusteuern</a:t>
            </a:r>
          </a:p>
          <a:p>
            <a:endParaRPr lang="de-DE" dirty="0"/>
          </a:p>
          <a:p>
            <a:r>
              <a:rPr lang="de-DE" dirty="0"/>
              <a:t>Bei Emails an mich bemühe ich mich um eine zeitnahe Antwort. </a:t>
            </a:r>
          </a:p>
          <a:p>
            <a:pPr lvl="1"/>
            <a:r>
              <a:rPr lang="de-DE"/>
              <a:t>Es </a:t>
            </a:r>
            <a:r>
              <a:rPr lang="de-DE" dirty="0"/>
              <a:t>kann aber passieren, dass vor allem das Antwort-Schreiben im allgemeinen Stress untergeht (es liegen viele tote Linien in nächster Zeit</a:t>
            </a:r>
            <a:r>
              <a:rPr lang="de-DE"/>
              <a:t>). </a:t>
            </a:r>
          </a:p>
          <a:p>
            <a:pPr lvl="1"/>
            <a:r>
              <a:rPr lang="de-DE"/>
              <a:t>Schreiben </a:t>
            </a:r>
            <a:r>
              <a:rPr lang="de-DE" dirty="0"/>
              <a:t>Sie mir von daher nach zwei-drei Tagen ruhig eine freundliche Erinnerung hinterher.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F4BDD-9FC4-504B-9FD3-92587AEA27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3C717-DDEC-3F48-9974-0F1A7783F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BDB86-A020-6240-A998-7A17ACCAE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r>
              <a:rPr lang="de-DE"/>
              <a:t>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06434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119C-B65B-CB42-9CF3-571EF046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8. Abschlussbetrachtungen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154B-E1A0-4B4B-A26C-1F7D84FD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e-DE" i="1" dirty="0"/>
              <a:t>Modell- und nutzenbasierter Agent mittels PGMs</a:t>
            </a:r>
          </a:p>
          <a:p>
            <a:pPr lvl="1"/>
            <a:r>
              <a:rPr lang="de-DE" dirty="0"/>
              <a:t>Überblick über die Vorlesungsinhalte in Bezug auf die Umsetzung eines Agenten</a:t>
            </a:r>
          </a:p>
          <a:p>
            <a:pPr lvl="1"/>
            <a:r>
              <a:rPr lang="de-DE" dirty="0"/>
              <a:t>Überblick weiterer Aspekte in Bezug auf die Umsetzung eines Agenten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Rückbezug auf die Einleitung</a:t>
            </a:r>
          </a:p>
          <a:p>
            <a:pPr lvl="1"/>
            <a:r>
              <a:rPr lang="de-DE" dirty="0"/>
              <a:t>Lernziele</a:t>
            </a:r>
          </a:p>
          <a:p>
            <a:pPr lvl="1"/>
            <a:r>
              <a:rPr lang="de-DE" dirty="0"/>
              <a:t>Literatur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Organisatorisches</a:t>
            </a:r>
          </a:p>
          <a:p>
            <a:pPr lvl="1"/>
            <a:r>
              <a:rPr lang="de-DE" dirty="0"/>
              <a:t>Vorlesung</a:t>
            </a:r>
          </a:p>
          <a:p>
            <a:pPr lvl="1"/>
            <a:r>
              <a:rPr lang="de-DE" dirty="0"/>
              <a:t>Klausur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C80B-7B96-644A-B8C8-26FBBB1180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1763E-ED14-5148-99F6-6B8A39020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r>
              <a:rPr lang="de-DE"/>
              <a:t> </a:t>
            </a:r>
            <a:endParaRPr lang="de-DE" sz="14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8B64C0-EF15-044E-8516-9E951E08A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6E7779-2517-7C4B-8D0E-D799B478EEFA}"/>
              </a:ext>
            </a:extLst>
          </p:cNvPr>
          <p:cNvSpPr/>
          <p:nvPr/>
        </p:nvSpPr>
        <p:spPr>
          <a:xfrm rot="20898757">
            <a:off x="8013548" y="3994052"/>
            <a:ext cx="340990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3800" dirty="0">
                <a:solidFill>
                  <a:schemeClr val="accent1"/>
                </a:solidFill>
                <a:latin typeface="Edwardian Script ITC" panose="030303020407070D0804" pitchFamily="66" charset="77"/>
              </a:rPr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5850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A7C0-8798-2949-9921-F3FE5478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Einordnung der Vorlesung: </a:t>
            </a:r>
            <a:r>
              <a:rPr lang="de-DE" i="1" dirty="0"/>
              <a:t>Modell- und nutzenbasierter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A4AEF-3BCC-C546-B3DC-56EE0FDA9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65066"/>
            <a:ext cx="4925050" cy="4240848"/>
          </a:xfrm>
        </p:spPr>
        <p:txBody>
          <a:bodyPr/>
          <a:lstStyle/>
          <a:p>
            <a:r>
              <a:rPr lang="de-DE" dirty="0"/>
              <a:t>Nachfolgende Themen der Vorlesung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chemeClr val="accent5"/>
                </a:solidFill>
              </a:rPr>
              <a:t>Episodische PGMs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chemeClr val="accent1"/>
                </a:solidFill>
              </a:rPr>
              <a:t>Exakte Inferenz in episodischen PGMs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chemeClr val="accent1"/>
                </a:solidFill>
              </a:rPr>
              <a:t>Approximative Inferenz in episodischen PGMs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chemeClr val="bg2"/>
                </a:solidFill>
              </a:rPr>
              <a:t>Lernalgorithmen für episodische PGMs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rgbClr val="FFC000"/>
                </a:solidFill>
              </a:rPr>
              <a:t>Sequentielle PGMs und Inferenz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rgbClr val="7030A0"/>
                </a:solidFill>
              </a:rPr>
              <a:t>Entscheidungstheoretische PGMs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D49B-FFF6-6D4F-ABA7-6CC3404537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C1F9-099A-6B47-85E0-D7E8F8A96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F1312-1913-6448-A5EB-49A40531F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r>
              <a:rPr lang="de-DE"/>
              <a:t> </a:t>
            </a:r>
            <a:endParaRPr lang="de-DE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BDE22F-9573-F14C-8B95-B5F5907D6386}"/>
              </a:ext>
            </a:extLst>
          </p:cNvPr>
          <p:cNvGrpSpPr/>
          <p:nvPr/>
        </p:nvGrpSpPr>
        <p:grpSpPr>
          <a:xfrm>
            <a:off x="5331011" y="1677600"/>
            <a:ext cx="6512989" cy="4240849"/>
            <a:chOff x="2717975" y="1628799"/>
            <a:chExt cx="6512989" cy="42408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03ED1A-A725-2B48-927E-639AE0287BC0}"/>
                </a:ext>
              </a:extLst>
            </p:cNvPr>
            <p:cNvSpPr txBox="1"/>
            <p:nvPr/>
          </p:nvSpPr>
          <p:spPr>
            <a:xfrm>
              <a:off x="8156576" y="1628799"/>
              <a:ext cx="1074388" cy="424084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wordArtVert" wrap="square" rtlCol="0" anchor="ctr">
              <a:noAutofit/>
            </a:bodyPr>
            <a:lstStyle/>
            <a:p>
              <a:pPr algn="ctr"/>
              <a:r>
                <a:rPr lang="de-DE" sz="2400" dirty="0"/>
                <a:t>Umgebung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8A1AC5-9FC9-D745-A318-A1B65AB9A3AF}"/>
                </a:ext>
              </a:extLst>
            </p:cNvPr>
            <p:cNvSpPr txBox="1"/>
            <p:nvPr/>
          </p:nvSpPr>
          <p:spPr>
            <a:xfrm>
              <a:off x="2717975" y="1628799"/>
              <a:ext cx="5112568" cy="4240849"/>
            </a:xfrm>
            <a:prstGeom prst="roundRect">
              <a:avLst>
                <a:gd name="adj" fmla="val 2833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b">
              <a:noAutofit/>
            </a:bodyPr>
            <a:lstStyle/>
            <a:p>
              <a:r>
                <a:rPr lang="de-DE" sz="2400" dirty="0"/>
                <a:t>Agent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C1703-710B-A043-BB53-EF8DD5265F74}"/>
                </a:ext>
              </a:extLst>
            </p:cNvPr>
            <p:cNvSpPr txBox="1"/>
            <p:nvPr/>
          </p:nvSpPr>
          <p:spPr>
            <a:xfrm>
              <a:off x="6403311" y="1727407"/>
              <a:ext cx="748401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400" dirty="0"/>
                <a:t>Sensoren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309586-881F-1545-A1E8-969317D0750B}"/>
                </a:ext>
              </a:extLst>
            </p:cNvPr>
            <p:cNvSpPr txBox="1"/>
            <p:nvPr/>
          </p:nvSpPr>
          <p:spPr>
            <a:xfrm>
              <a:off x="6330792" y="5518688"/>
              <a:ext cx="893441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400" dirty="0"/>
                <a:t>Aktuatoren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3BEFD-E563-BC4C-88A2-B780D22CE2DF}"/>
                </a:ext>
              </a:extLst>
            </p:cNvPr>
            <p:cNvSpPr txBox="1"/>
            <p:nvPr/>
          </p:nvSpPr>
          <p:spPr>
            <a:xfrm>
              <a:off x="6199181" y="2240746"/>
              <a:ext cx="1156662" cy="52322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Wie die Welt</a:t>
              </a:r>
            </a:p>
            <a:p>
              <a:pPr algn="ctr"/>
              <a:r>
                <a:rPr lang="de-DE" sz="1400" dirty="0"/>
                <a:t>jetzt aussieht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881D78D-75A0-AD4C-8325-582AC7256382}"/>
                    </a:ext>
                  </a:extLst>
                </p:cNvPr>
                <p:cNvSpPr txBox="1"/>
                <p:nvPr/>
              </p:nvSpPr>
              <p:spPr>
                <a:xfrm>
                  <a:off x="5849919" y="3060231"/>
                  <a:ext cx="1855187" cy="523220"/>
                </a:xfrm>
                <a:prstGeom prst="rect">
                  <a:avLst/>
                </a:prstGeom>
                <a:solidFill>
                  <a:srgbClr val="7030A0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chemeClr val="bg1"/>
                      </a:solidFill>
                    </a:rPr>
                    <a:t>Was passiert, wenn ich</a:t>
                  </a:r>
                  <a:br>
                    <a:rPr lang="de-DE" sz="1400" dirty="0">
                      <a:solidFill>
                        <a:schemeClr val="bg1"/>
                      </a:solidFill>
                    </a:rPr>
                  </a:br>
                  <a:r>
                    <a:rPr lang="de-DE" sz="1400" dirty="0">
                      <a:solidFill>
                        <a:schemeClr val="bg1"/>
                      </a:solidFill>
                    </a:rPr>
                    <a:t>Aktion </a:t>
                  </a:r>
                  <a14:m>
                    <m:oMath xmlns:m="http://schemas.openxmlformats.org/officeDocument/2006/math">
                      <m:r>
                        <a:rPr lang="de-DE" sz="1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de-DE" sz="1400" dirty="0">
                      <a:solidFill>
                        <a:schemeClr val="bg1"/>
                      </a:solidFill>
                    </a:rPr>
                    <a:t> ausführe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881D78D-75A0-AD4C-8325-582AC7256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919" y="3060231"/>
                  <a:ext cx="1855187" cy="523220"/>
                </a:xfrm>
                <a:prstGeom prst="rect">
                  <a:avLst/>
                </a:prstGeom>
                <a:blipFill>
                  <a:blip r:embed="rId2"/>
                  <a:stretch>
                    <a:fillRect b="-9091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1B2F6F-8AEB-6448-8A77-0208925C7B79}"/>
                </a:ext>
              </a:extLst>
            </p:cNvPr>
            <p:cNvSpPr txBox="1"/>
            <p:nvPr/>
          </p:nvSpPr>
          <p:spPr>
            <a:xfrm>
              <a:off x="5942188" y="3879716"/>
              <a:ext cx="1670649" cy="523220"/>
            </a:xfrm>
            <a:prstGeom prst="rect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Wie glücklich bin ich</a:t>
              </a:r>
              <a:br>
                <a:rPr lang="de-DE" sz="1400" dirty="0">
                  <a:solidFill>
                    <a:schemeClr val="bg1"/>
                  </a:solidFill>
                </a:rPr>
              </a:br>
              <a:r>
                <a:rPr lang="de-DE" sz="1400" dirty="0">
                  <a:solidFill>
                    <a:schemeClr val="bg1"/>
                  </a:solidFill>
                </a:rPr>
                <a:t>in diesem Zustand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21834E-F3C6-1E43-837A-2F02FAC05197}"/>
                </a:ext>
              </a:extLst>
            </p:cNvPr>
            <p:cNvSpPr txBox="1"/>
            <p:nvPr/>
          </p:nvSpPr>
          <p:spPr>
            <a:xfrm>
              <a:off x="5917341" y="4699201"/>
              <a:ext cx="1720343" cy="523220"/>
            </a:xfrm>
            <a:prstGeom prst="rect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Welche Aktion ich</a:t>
              </a:r>
              <a:br>
                <a:rPr lang="de-DE" sz="1400" dirty="0">
                  <a:solidFill>
                    <a:schemeClr val="bg1"/>
                  </a:solidFill>
                </a:rPr>
              </a:br>
              <a:r>
                <a:rPr lang="de-DE" sz="1400" dirty="0">
                  <a:solidFill>
                    <a:schemeClr val="bg1"/>
                  </a:solidFill>
                </a:rPr>
                <a:t>jetzt ausführen sollte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86C708-6679-B742-8A6D-87770BF7557A}"/>
                </a:ext>
              </a:extLst>
            </p:cNvPr>
            <p:cNvSpPr txBox="1"/>
            <p:nvPr/>
          </p:nvSpPr>
          <p:spPr>
            <a:xfrm>
              <a:off x="3795648" y="2001756"/>
              <a:ext cx="854445" cy="302955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400" dirty="0"/>
                <a:t>Zustand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94A208-BB37-F041-8C1E-09E130254A46}"/>
                </a:ext>
              </a:extLst>
            </p:cNvPr>
            <p:cNvSpPr txBox="1"/>
            <p:nvPr/>
          </p:nvSpPr>
          <p:spPr>
            <a:xfrm>
              <a:off x="2828869" y="2456189"/>
              <a:ext cx="2788005" cy="302955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Wie sich die Welt weiterentwickelt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A3ED9E-DBEA-F94E-AC8C-7D67D4F7BC27}"/>
                </a:ext>
              </a:extLst>
            </p:cNvPr>
            <p:cNvSpPr txBox="1"/>
            <p:nvPr/>
          </p:nvSpPr>
          <p:spPr>
            <a:xfrm>
              <a:off x="2981944" y="3170803"/>
              <a:ext cx="2481856" cy="302955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Was meine Aktionen bewirken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774F1B-B54B-C246-8E16-A393D6836361}"/>
                </a:ext>
              </a:extLst>
            </p:cNvPr>
            <p:cNvSpPr txBox="1"/>
            <p:nvPr/>
          </p:nvSpPr>
          <p:spPr>
            <a:xfrm>
              <a:off x="3828675" y="3990728"/>
              <a:ext cx="788394" cy="302955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Nutzen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566B75B-CC5B-ED4F-B00C-57CFF991F5BA}"/>
                </a:ext>
              </a:extLst>
            </p:cNvPr>
            <p:cNvCxnSpPr>
              <a:cxnSpLocks/>
              <a:stCxn id="11" idx="2"/>
              <a:endCxn id="13" idx="0"/>
            </p:cNvCxnSpPr>
            <p:nvPr/>
          </p:nvCxnSpPr>
          <p:spPr>
            <a:xfrm>
              <a:off x="6777512" y="1942851"/>
              <a:ext cx="0" cy="2978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DF2D7D-C343-6649-BD81-9F963741781A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>
              <a:off x="6777512" y="2763966"/>
              <a:ext cx="1" cy="2962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1A7BF7B-B13C-9044-930C-651AF2AC2B70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>
            <a:xfrm>
              <a:off x="6777513" y="3583451"/>
              <a:ext cx="0" cy="2962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41DFD46-4372-F446-BDC5-6202CFE5A7C4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>
              <a:off x="6777513" y="4402936"/>
              <a:ext cx="0" cy="2962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5D07E1D-4E07-E149-8712-A179119DD3DF}"/>
                </a:ext>
              </a:extLst>
            </p:cNvPr>
            <p:cNvCxnSpPr>
              <a:cxnSpLocks/>
              <a:stCxn id="16" idx="2"/>
              <a:endCxn id="12" idx="0"/>
            </p:cNvCxnSpPr>
            <p:nvPr/>
          </p:nvCxnSpPr>
          <p:spPr>
            <a:xfrm>
              <a:off x="6777513" y="5222421"/>
              <a:ext cx="0" cy="2962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B79007F-0DDA-6A48-A9DC-1FF14318EAB8}"/>
                </a:ext>
              </a:extLst>
            </p:cNvPr>
            <p:cNvCxnSpPr>
              <a:cxnSpLocks/>
              <a:stCxn id="17" idx="3"/>
              <a:endCxn id="13" idx="1"/>
            </p:cNvCxnSpPr>
            <p:nvPr/>
          </p:nvCxnSpPr>
          <p:spPr>
            <a:xfrm>
              <a:off x="4650093" y="2153234"/>
              <a:ext cx="1549088" cy="3491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055E0D5-CE2A-A14B-82E9-EE35F6F80B3D}"/>
                </a:ext>
              </a:extLst>
            </p:cNvPr>
            <p:cNvCxnSpPr>
              <a:cxnSpLocks/>
              <a:stCxn id="18" idx="3"/>
              <a:endCxn id="13" idx="1"/>
            </p:cNvCxnSpPr>
            <p:nvPr/>
          </p:nvCxnSpPr>
          <p:spPr>
            <a:xfrm flipV="1">
              <a:off x="5616874" y="2502356"/>
              <a:ext cx="582307" cy="1053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E17D357-86F0-B54E-AA3B-B3FB78B26E1F}"/>
                </a:ext>
              </a:extLst>
            </p:cNvPr>
            <p:cNvCxnSpPr>
              <a:cxnSpLocks/>
              <a:stCxn id="18" idx="3"/>
              <a:endCxn id="14" idx="1"/>
            </p:cNvCxnSpPr>
            <p:nvPr/>
          </p:nvCxnSpPr>
          <p:spPr>
            <a:xfrm>
              <a:off x="5616874" y="2607667"/>
              <a:ext cx="233045" cy="7141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72436C4-BBDA-F74B-B4F0-6E00264B4806}"/>
                </a:ext>
              </a:extLst>
            </p:cNvPr>
            <p:cNvCxnSpPr>
              <a:cxnSpLocks/>
              <a:stCxn id="19" idx="3"/>
              <a:endCxn id="13" idx="1"/>
            </p:cNvCxnSpPr>
            <p:nvPr/>
          </p:nvCxnSpPr>
          <p:spPr>
            <a:xfrm flipV="1">
              <a:off x="5463800" y="2502356"/>
              <a:ext cx="735381" cy="8199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8168CC8-3A08-C246-91ED-E91B6B8B0400}"/>
                </a:ext>
              </a:extLst>
            </p:cNvPr>
            <p:cNvCxnSpPr>
              <a:cxnSpLocks/>
              <a:stCxn id="19" idx="3"/>
              <a:endCxn id="14" idx="1"/>
            </p:cNvCxnSpPr>
            <p:nvPr/>
          </p:nvCxnSpPr>
          <p:spPr>
            <a:xfrm flipV="1">
              <a:off x="5463800" y="3321841"/>
              <a:ext cx="386119" cy="4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D2FE5A4-F1EE-9140-ACF9-8E8F78295A15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7151712" y="1835129"/>
              <a:ext cx="15420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2AB6C6A-8014-A348-9FA3-F4445F651FAB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4617069" y="4142206"/>
              <a:ext cx="13046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CC4A9F4-163F-614B-9AB6-1D60DA7592D1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flipH="1">
              <a:off x="7224233" y="5626410"/>
              <a:ext cx="146953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D9D61C17-71FF-284D-9E57-F45520BD41A4}"/>
                </a:ext>
              </a:extLst>
            </p:cNvPr>
            <p:cNvCxnSpPr>
              <a:cxnSpLocks/>
              <a:stCxn id="13" idx="0"/>
              <a:endCxn id="17" idx="0"/>
            </p:cNvCxnSpPr>
            <p:nvPr/>
          </p:nvCxnSpPr>
          <p:spPr>
            <a:xfrm rot="16200000" flipV="1">
              <a:off x="5380697" y="843930"/>
              <a:ext cx="238990" cy="2554641"/>
            </a:xfrm>
            <a:prstGeom prst="curvedConnector3">
              <a:avLst>
                <a:gd name="adj1" fmla="val 195653"/>
              </a:avLst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965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119C-B65B-CB42-9CF3-571EF046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8. Abschlussbetrachtungen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9154B-E1A0-4B4B-A26C-1F7D84FD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e-DE" b="1" i="1" dirty="0">
                <a:solidFill>
                  <a:schemeClr val="accent1"/>
                </a:solidFill>
              </a:rPr>
              <a:t>Modell- und nutzenbasierter Agent mittels PGMs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Überblick über die Vorlesungsinhalte in Bezug auf die Umsetzung eines Agenten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Überblick weiterer Aspekte in Bezug auf die Umsetzung eines Agenten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Rückbezug auf die Einleitung</a:t>
            </a:r>
          </a:p>
          <a:p>
            <a:pPr lvl="1"/>
            <a:r>
              <a:rPr lang="de-DE" dirty="0"/>
              <a:t>Lernziele</a:t>
            </a:r>
          </a:p>
          <a:p>
            <a:pPr lvl="1"/>
            <a:r>
              <a:rPr lang="de-DE" dirty="0"/>
              <a:t>Literatur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Organisatorisches</a:t>
            </a:r>
          </a:p>
          <a:p>
            <a:pPr lvl="1"/>
            <a:r>
              <a:rPr lang="de-DE" dirty="0"/>
              <a:t>Vorlesung</a:t>
            </a:r>
          </a:p>
          <a:p>
            <a:pPr lvl="1"/>
            <a:r>
              <a:rPr lang="de-DE" dirty="0"/>
              <a:t>Klausur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C80B-7B96-644A-B8C8-26FBBB1180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1763E-ED14-5148-99F6-6B8A39020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r>
              <a:rPr lang="de-DE"/>
              <a:t> </a:t>
            </a:r>
            <a:endParaRPr lang="de-DE" sz="14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8B64C0-EF15-044E-8516-9E951E08A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21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A7C0-8798-2949-9921-F3FE5478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Einordnung der Vorlesung: </a:t>
            </a:r>
            <a:r>
              <a:rPr lang="de-DE" i="1" dirty="0"/>
              <a:t>Modell- und nutzenbasierter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A4AEF-3BCC-C546-B3DC-56EE0FDA9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65066"/>
            <a:ext cx="4925050" cy="4240848"/>
          </a:xfrm>
        </p:spPr>
        <p:txBody>
          <a:bodyPr/>
          <a:lstStyle/>
          <a:p>
            <a:r>
              <a:rPr lang="de-DE" dirty="0"/>
              <a:t>Nachfolgende Themen der Vorlesung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chemeClr val="accent5"/>
                </a:solidFill>
              </a:rPr>
              <a:t>Episodische PGMs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chemeClr val="accent1"/>
                </a:solidFill>
              </a:rPr>
              <a:t>Exakte Inferenz in episodischen PGMs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chemeClr val="accent1"/>
                </a:solidFill>
              </a:rPr>
              <a:t>Approximative Inferenz in episodischen PGMs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chemeClr val="bg2"/>
                </a:solidFill>
              </a:rPr>
              <a:t>Lernalgorithmen für episodische PGMs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rgbClr val="FFC000"/>
                </a:solidFill>
              </a:rPr>
              <a:t>Sequentielle PGMs und Inferenz</a:t>
            </a:r>
          </a:p>
          <a:p>
            <a:pPr marL="722312" lvl="1" indent="-457200">
              <a:buFont typeface="+mj-lt"/>
              <a:buAutoNum type="arabicPeriod" startAt="2"/>
            </a:pPr>
            <a:r>
              <a:rPr lang="de-DE" dirty="0">
                <a:solidFill>
                  <a:srgbClr val="7030A0"/>
                </a:solidFill>
              </a:rPr>
              <a:t>Entscheidungstheoretische PGMs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D49B-FFF6-6D4F-ABA7-6CC3404537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C1F9-099A-6B47-85E0-D7E8F8A96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F1312-1913-6448-A5EB-49A40531F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r>
              <a:rPr lang="de-DE"/>
              <a:t> </a:t>
            </a:r>
            <a:endParaRPr lang="de-DE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BDE22F-9573-F14C-8B95-B5F5907D6386}"/>
              </a:ext>
            </a:extLst>
          </p:cNvPr>
          <p:cNvGrpSpPr/>
          <p:nvPr/>
        </p:nvGrpSpPr>
        <p:grpSpPr>
          <a:xfrm>
            <a:off x="5331011" y="1677600"/>
            <a:ext cx="6512989" cy="4240849"/>
            <a:chOff x="2717975" y="1628799"/>
            <a:chExt cx="6512989" cy="42408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03ED1A-A725-2B48-927E-639AE0287BC0}"/>
                </a:ext>
              </a:extLst>
            </p:cNvPr>
            <p:cNvSpPr txBox="1"/>
            <p:nvPr/>
          </p:nvSpPr>
          <p:spPr>
            <a:xfrm>
              <a:off x="8156576" y="1628799"/>
              <a:ext cx="1074388" cy="4240848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wordArtVert" wrap="square" rtlCol="0" anchor="ctr">
              <a:noAutofit/>
            </a:bodyPr>
            <a:lstStyle/>
            <a:p>
              <a:pPr algn="ctr"/>
              <a:r>
                <a:rPr lang="de-DE" sz="2400" dirty="0"/>
                <a:t>Umgebung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8A1AC5-9FC9-D745-A318-A1B65AB9A3AF}"/>
                </a:ext>
              </a:extLst>
            </p:cNvPr>
            <p:cNvSpPr txBox="1"/>
            <p:nvPr/>
          </p:nvSpPr>
          <p:spPr>
            <a:xfrm>
              <a:off x="2717975" y="1628799"/>
              <a:ext cx="5112568" cy="4240849"/>
            </a:xfrm>
            <a:prstGeom prst="roundRect">
              <a:avLst>
                <a:gd name="adj" fmla="val 2833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b">
              <a:noAutofit/>
            </a:bodyPr>
            <a:lstStyle/>
            <a:p>
              <a:r>
                <a:rPr lang="de-DE" sz="2400" dirty="0"/>
                <a:t>Agent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7C1703-710B-A043-BB53-EF8DD5265F74}"/>
                </a:ext>
              </a:extLst>
            </p:cNvPr>
            <p:cNvSpPr txBox="1"/>
            <p:nvPr/>
          </p:nvSpPr>
          <p:spPr>
            <a:xfrm>
              <a:off x="6403311" y="1727407"/>
              <a:ext cx="748401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400" dirty="0"/>
                <a:t>Sensoren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309586-881F-1545-A1E8-969317D0750B}"/>
                </a:ext>
              </a:extLst>
            </p:cNvPr>
            <p:cNvSpPr txBox="1"/>
            <p:nvPr/>
          </p:nvSpPr>
          <p:spPr>
            <a:xfrm>
              <a:off x="6330792" y="5518688"/>
              <a:ext cx="893441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de-DE" sz="1400" dirty="0"/>
                <a:t>Aktuatoren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3BEFD-E563-BC4C-88A2-B780D22CE2DF}"/>
                </a:ext>
              </a:extLst>
            </p:cNvPr>
            <p:cNvSpPr txBox="1"/>
            <p:nvPr/>
          </p:nvSpPr>
          <p:spPr>
            <a:xfrm>
              <a:off x="6199181" y="2240746"/>
              <a:ext cx="1156662" cy="52322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Wie die Welt</a:t>
              </a:r>
            </a:p>
            <a:p>
              <a:pPr algn="ctr"/>
              <a:r>
                <a:rPr lang="de-DE" sz="1400" dirty="0"/>
                <a:t>jetzt aussieht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881D78D-75A0-AD4C-8325-582AC7256382}"/>
                    </a:ext>
                  </a:extLst>
                </p:cNvPr>
                <p:cNvSpPr txBox="1"/>
                <p:nvPr/>
              </p:nvSpPr>
              <p:spPr>
                <a:xfrm>
                  <a:off x="5849919" y="3060231"/>
                  <a:ext cx="1855187" cy="523220"/>
                </a:xfrm>
                <a:prstGeom prst="rect">
                  <a:avLst/>
                </a:prstGeom>
                <a:solidFill>
                  <a:srgbClr val="7030A0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1400" dirty="0">
                      <a:solidFill>
                        <a:schemeClr val="bg1"/>
                      </a:solidFill>
                    </a:rPr>
                    <a:t>Was passiert, wenn ich</a:t>
                  </a:r>
                  <a:br>
                    <a:rPr lang="de-DE" sz="1400" dirty="0">
                      <a:solidFill>
                        <a:schemeClr val="bg1"/>
                      </a:solidFill>
                    </a:rPr>
                  </a:br>
                  <a:r>
                    <a:rPr lang="de-DE" sz="1400" dirty="0">
                      <a:solidFill>
                        <a:schemeClr val="bg1"/>
                      </a:solidFill>
                    </a:rPr>
                    <a:t>Aktion </a:t>
                  </a:r>
                  <a14:m>
                    <m:oMath xmlns:m="http://schemas.openxmlformats.org/officeDocument/2006/math">
                      <m:r>
                        <a:rPr lang="de-DE" sz="1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de-DE" sz="1400" dirty="0">
                      <a:solidFill>
                        <a:schemeClr val="bg1"/>
                      </a:solidFill>
                    </a:rPr>
                    <a:t> ausführe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881D78D-75A0-AD4C-8325-582AC72563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919" y="3060231"/>
                  <a:ext cx="1855187" cy="523220"/>
                </a:xfrm>
                <a:prstGeom prst="rect">
                  <a:avLst/>
                </a:prstGeom>
                <a:blipFill>
                  <a:blip r:embed="rId2"/>
                  <a:stretch>
                    <a:fillRect b="-9091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1B2F6F-8AEB-6448-8A77-0208925C7B79}"/>
                </a:ext>
              </a:extLst>
            </p:cNvPr>
            <p:cNvSpPr txBox="1"/>
            <p:nvPr/>
          </p:nvSpPr>
          <p:spPr>
            <a:xfrm>
              <a:off x="5942188" y="3879716"/>
              <a:ext cx="1670649" cy="523220"/>
            </a:xfrm>
            <a:prstGeom prst="rect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Wie glücklich bin ich</a:t>
              </a:r>
              <a:br>
                <a:rPr lang="de-DE" sz="1400" dirty="0">
                  <a:solidFill>
                    <a:schemeClr val="bg1"/>
                  </a:solidFill>
                </a:rPr>
              </a:br>
              <a:r>
                <a:rPr lang="de-DE" sz="1400" dirty="0">
                  <a:solidFill>
                    <a:schemeClr val="bg1"/>
                  </a:solidFill>
                </a:rPr>
                <a:t>in diesem Zustand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21834E-F3C6-1E43-837A-2F02FAC05197}"/>
                </a:ext>
              </a:extLst>
            </p:cNvPr>
            <p:cNvSpPr txBox="1"/>
            <p:nvPr/>
          </p:nvSpPr>
          <p:spPr>
            <a:xfrm>
              <a:off x="5917341" y="4699201"/>
              <a:ext cx="1720343" cy="523220"/>
            </a:xfrm>
            <a:prstGeom prst="rect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Welche Aktion ich</a:t>
              </a:r>
              <a:br>
                <a:rPr lang="de-DE" sz="1400" dirty="0">
                  <a:solidFill>
                    <a:schemeClr val="bg1"/>
                  </a:solidFill>
                </a:rPr>
              </a:br>
              <a:r>
                <a:rPr lang="de-DE" sz="1400" dirty="0">
                  <a:solidFill>
                    <a:schemeClr val="bg1"/>
                  </a:solidFill>
                </a:rPr>
                <a:t>jetzt ausführen sollte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86C708-6679-B742-8A6D-87770BF7557A}"/>
                </a:ext>
              </a:extLst>
            </p:cNvPr>
            <p:cNvSpPr txBox="1"/>
            <p:nvPr/>
          </p:nvSpPr>
          <p:spPr>
            <a:xfrm>
              <a:off x="3795648" y="2001756"/>
              <a:ext cx="854445" cy="302955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400" dirty="0"/>
                <a:t>Zustand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94A208-BB37-F041-8C1E-09E130254A46}"/>
                </a:ext>
              </a:extLst>
            </p:cNvPr>
            <p:cNvSpPr txBox="1"/>
            <p:nvPr/>
          </p:nvSpPr>
          <p:spPr>
            <a:xfrm>
              <a:off x="2828869" y="2456189"/>
              <a:ext cx="2788005" cy="302955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Wie sich die Welt weiterentwickelt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A3ED9E-DBEA-F94E-AC8C-7D67D4F7BC27}"/>
                </a:ext>
              </a:extLst>
            </p:cNvPr>
            <p:cNvSpPr txBox="1"/>
            <p:nvPr/>
          </p:nvSpPr>
          <p:spPr>
            <a:xfrm>
              <a:off x="2981944" y="3170803"/>
              <a:ext cx="2481856" cy="302955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Was meine Aktionen bewirken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774F1B-B54B-C246-8E16-A393D6836361}"/>
                </a:ext>
              </a:extLst>
            </p:cNvPr>
            <p:cNvSpPr txBox="1"/>
            <p:nvPr/>
          </p:nvSpPr>
          <p:spPr>
            <a:xfrm>
              <a:off x="3828675" y="3990728"/>
              <a:ext cx="788394" cy="302955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wrap="none" tIns="0" bIns="0" rtlCol="0" anchor="t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Nutzen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566B75B-CC5B-ED4F-B00C-57CFF991F5BA}"/>
                </a:ext>
              </a:extLst>
            </p:cNvPr>
            <p:cNvCxnSpPr>
              <a:cxnSpLocks/>
              <a:stCxn id="11" idx="2"/>
              <a:endCxn id="13" idx="0"/>
            </p:cNvCxnSpPr>
            <p:nvPr/>
          </p:nvCxnSpPr>
          <p:spPr>
            <a:xfrm>
              <a:off x="6777512" y="1942851"/>
              <a:ext cx="0" cy="2978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2DF2D7D-C343-6649-BD81-9F963741781A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>
              <a:off x="6777512" y="2763966"/>
              <a:ext cx="1" cy="2962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1A7BF7B-B13C-9044-930C-651AF2AC2B70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>
            <a:xfrm>
              <a:off x="6777513" y="3583451"/>
              <a:ext cx="0" cy="2962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41DFD46-4372-F446-BDC5-6202CFE5A7C4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>
              <a:off x="6777513" y="4402936"/>
              <a:ext cx="0" cy="2962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5D07E1D-4E07-E149-8712-A179119DD3DF}"/>
                </a:ext>
              </a:extLst>
            </p:cNvPr>
            <p:cNvCxnSpPr>
              <a:cxnSpLocks/>
              <a:stCxn id="16" idx="2"/>
              <a:endCxn id="12" idx="0"/>
            </p:cNvCxnSpPr>
            <p:nvPr/>
          </p:nvCxnSpPr>
          <p:spPr>
            <a:xfrm>
              <a:off x="6777513" y="5222421"/>
              <a:ext cx="0" cy="2962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B79007F-0DDA-6A48-A9DC-1FF14318EAB8}"/>
                </a:ext>
              </a:extLst>
            </p:cNvPr>
            <p:cNvCxnSpPr>
              <a:cxnSpLocks/>
              <a:stCxn id="17" idx="3"/>
              <a:endCxn id="13" idx="1"/>
            </p:cNvCxnSpPr>
            <p:nvPr/>
          </p:nvCxnSpPr>
          <p:spPr>
            <a:xfrm>
              <a:off x="4650093" y="2153234"/>
              <a:ext cx="1549088" cy="3491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055E0D5-CE2A-A14B-82E9-EE35F6F80B3D}"/>
                </a:ext>
              </a:extLst>
            </p:cNvPr>
            <p:cNvCxnSpPr>
              <a:cxnSpLocks/>
              <a:stCxn id="18" idx="3"/>
              <a:endCxn id="13" idx="1"/>
            </p:cNvCxnSpPr>
            <p:nvPr/>
          </p:nvCxnSpPr>
          <p:spPr>
            <a:xfrm flipV="1">
              <a:off x="5616874" y="2502356"/>
              <a:ext cx="582307" cy="1053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E17D357-86F0-B54E-AA3B-B3FB78B26E1F}"/>
                </a:ext>
              </a:extLst>
            </p:cNvPr>
            <p:cNvCxnSpPr>
              <a:cxnSpLocks/>
              <a:stCxn id="18" idx="3"/>
              <a:endCxn id="14" idx="1"/>
            </p:cNvCxnSpPr>
            <p:nvPr/>
          </p:nvCxnSpPr>
          <p:spPr>
            <a:xfrm>
              <a:off x="5616874" y="2607667"/>
              <a:ext cx="233045" cy="7141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72436C4-BBDA-F74B-B4F0-6E00264B4806}"/>
                </a:ext>
              </a:extLst>
            </p:cNvPr>
            <p:cNvCxnSpPr>
              <a:cxnSpLocks/>
              <a:stCxn id="19" idx="3"/>
              <a:endCxn id="13" idx="1"/>
            </p:cNvCxnSpPr>
            <p:nvPr/>
          </p:nvCxnSpPr>
          <p:spPr>
            <a:xfrm flipV="1">
              <a:off x="5463800" y="2502356"/>
              <a:ext cx="735381" cy="8199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8168CC8-3A08-C246-91ED-E91B6B8B0400}"/>
                </a:ext>
              </a:extLst>
            </p:cNvPr>
            <p:cNvCxnSpPr>
              <a:cxnSpLocks/>
              <a:stCxn id="19" idx="3"/>
              <a:endCxn id="14" idx="1"/>
            </p:cNvCxnSpPr>
            <p:nvPr/>
          </p:nvCxnSpPr>
          <p:spPr>
            <a:xfrm flipV="1">
              <a:off x="5463800" y="3321841"/>
              <a:ext cx="386119" cy="4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D2FE5A4-F1EE-9140-ACF9-8E8F78295A15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7151712" y="1835129"/>
              <a:ext cx="15420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2AB6C6A-8014-A348-9FA3-F4445F651FAB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4617069" y="4142206"/>
              <a:ext cx="13046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CC4A9F4-163F-614B-9AB6-1D60DA7592D1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flipH="1">
              <a:off x="7224233" y="5626410"/>
              <a:ext cx="146953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>
              <a:extLst>
                <a:ext uri="{FF2B5EF4-FFF2-40B4-BE49-F238E27FC236}">
                  <a16:creationId xmlns:a16="http://schemas.microsoft.com/office/drawing/2014/main" id="{D9D61C17-71FF-284D-9E57-F45520BD41A4}"/>
                </a:ext>
              </a:extLst>
            </p:cNvPr>
            <p:cNvCxnSpPr>
              <a:cxnSpLocks/>
              <a:stCxn id="13" idx="0"/>
              <a:endCxn id="17" idx="0"/>
            </p:cNvCxnSpPr>
            <p:nvPr/>
          </p:nvCxnSpPr>
          <p:spPr>
            <a:xfrm rot="16200000" flipV="1">
              <a:off x="5380697" y="843930"/>
              <a:ext cx="238990" cy="2554641"/>
            </a:xfrm>
            <a:prstGeom prst="curvedConnector3">
              <a:avLst>
                <a:gd name="adj1" fmla="val 195653"/>
              </a:avLst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79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0D3F-E126-914F-802C-A561491A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Entscheidungen treffen und danach handeln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375EC4F-EDD6-154A-A9B8-A79A103CA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999" y="1665066"/>
                <a:ext cx="6943661" cy="4240848"/>
              </a:xfrm>
            </p:spPr>
            <p:txBody>
              <a:bodyPr>
                <a:noAutofit/>
              </a:bodyPr>
              <a:lstStyle/>
              <a:p>
                <a:r>
                  <a:rPr lang="de-DE" dirty="0"/>
                  <a:t>Zurückweichender </a:t>
                </a:r>
                <a:r>
                  <a:rPr lang="de-DE" dirty="0">
                    <a:solidFill>
                      <a:schemeClr val="accent1"/>
                    </a:solidFill>
                  </a:rPr>
                  <a:t>Horizont</a:t>
                </a:r>
                <a:r>
                  <a:rPr lang="de-DE" dirty="0"/>
                  <a:t>:</a:t>
                </a:r>
              </a:p>
              <a:p>
                <a:pPr lvl="1"/>
                <a:r>
                  <a:rPr lang="de-DE" dirty="0"/>
                  <a:t>Einen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meu</m:t>
                    </m:r>
                  </m:oMath>
                </a14:m>
                <a:r>
                  <a:rPr lang="de-DE" dirty="0"/>
                  <a:t>-Algorithmus aufrufen, um eine temporale Aktionszuweisung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de-DE" dirty="0"/>
                  <a:t> für die nächsten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 Schritte zu berechnen, zu erhalten, erste Aktion ausführen;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meu</m:t>
                    </m:r>
                  </m:oMath>
                </a14:m>
                <a:r>
                  <a:rPr lang="de-DE" dirty="0"/>
                  <a:t> aufrufen, …</a:t>
                </a:r>
              </a:p>
              <a:p>
                <a:r>
                  <a:rPr lang="de-DE" dirty="0"/>
                  <a:t>Nützlich, wenn unvorhersehbare Dinge häufig bzw. wahrscheinlich passieren</a:t>
                </a:r>
              </a:p>
              <a:p>
                <a:pPr lvl="1"/>
                <a:r>
                  <a:rPr lang="de-DE" dirty="0"/>
                  <a:t>Unmittelbar neue Aktionszuweisung berechnen</a:t>
                </a:r>
              </a:p>
              <a:p>
                <a:r>
                  <a:rPr lang="de-DE" dirty="0"/>
                  <a:t>Mögliches Problem:</a:t>
                </a:r>
              </a:p>
              <a:p>
                <a:pPr lvl="1"/>
                <a:r>
                  <a:rPr lang="de-DE" dirty="0"/>
                  <a:t>Kann wiederholt zu Unterbrechungen führen, </a:t>
                </a:r>
                <a:br>
                  <a:rPr lang="de-DE" dirty="0"/>
                </a:br>
                <a:r>
                  <a:rPr lang="de-DE" dirty="0"/>
                  <a:t>während die Routine darauf wartet, dass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meu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die neue Aktionszuweisung zurückgibt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375EC4F-EDD6-154A-A9B8-A79A103CA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99" y="1665066"/>
                <a:ext cx="6943661" cy="4240848"/>
              </a:xfrm>
              <a:blipFill>
                <a:blip r:embed="rId3"/>
                <a:stretch>
                  <a:fillRect l="-2372" t="-26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279C1-02A8-0847-9C5A-84886A49D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de-DE" smtClean="0"/>
              <a:t>5</a:t>
            </a:fld>
            <a:endParaRPr lang="de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E189B8-1F69-6B4F-8EFB-0AC809EE9E44}"/>
              </a:ext>
            </a:extLst>
          </p:cNvPr>
          <p:cNvSpPr/>
          <p:nvPr/>
        </p:nvSpPr>
        <p:spPr>
          <a:xfrm>
            <a:off x="7772337" y="1667415"/>
            <a:ext cx="4071663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Run-MEU(</a:t>
            </a:r>
            <a:r>
              <a:rPr lang="en-US" b="1" i="1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i="1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← new evidence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absorb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𝜋 ← meu(</a:t>
            </a:r>
            <a:r>
              <a:rPr lang="en-US" i="1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i="1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← pop-first(𝜋)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	perform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 M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with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b="1" i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E077B-44B9-4041-BC60-EA7DFAB381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3DC60-C65D-8548-BB3C-85B2DDAC2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13216E-F2A1-714D-8AF2-A3A7E2666D04}"/>
              </a:ext>
            </a:extLst>
          </p:cNvPr>
          <p:cNvGrpSpPr/>
          <p:nvPr/>
        </p:nvGrpSpPr>
        <p:grpSpPr>
          <a:xfrm>
            <a:off x="6415222" y="4324946"/>
            <a:ext cx="5428778" cy="1580968"/>
            <a:chOff x="1410173" y="4749771"/>
            <a:chExt cx="5428778" cy="1580968"/>
          </a:xfrm>
        </p:grpSpPr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BC58BDC3-6155-9342-B95F-AF1E992054F6}"/>
                </a:ext>
              </a:extLst>
            </p:cNvPr>
            <p:cNvSpPr/>
            <p:nvPr/>
          </p:nvSpPr>
          <p:spPr>
            <a:xfrm rot="16200000">
              <a:off x="1684801" y="4768883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0C4F9EE2-36B3-BB46-A2D6-1B37307E9888}"/>
                </a:ext>
              </a:extLst>
            </p:cNvPr>
            <p:cNvSpPr/>
            <p:nvPr/>
          </p:nvSpPr>
          <p:spPr>
            <a:xfrm rot="16200000">
              <a:off x="2072333" y="4820897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404C5BB3-F3F3-0442-9A1C-7920FB3F5FB4}"/>
                </a:ext>
              </a:extLst>
            </p:cNvPr>
            <p:cNvSpPr/>
            <p:nvPr/>
          </p:nvSpPr>
          <p:spPr>
            <a:xfrm rot="16200000">
              <a:off x="2459866" y="5142208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BBDBA374-D637-DA4A-B1E1-5421CB83C651}"/>
                </a:ext>
              </a:extLst>
            </p:cNvPr>
            <p:cNvSpPr/>
            <p:nvPr/>
          </p:nvSpPr>
          <p:spPr>
            <a:xfrm rot="16200000">
              <a:off x="3057017" y="523315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05F84491-183E-FC4B-B068-0E670D9269D8}"/>
                </a:ext>
              </a:extLst>
            </p:cNvPr>
            <p:cNvSpPr/>
            <p:nvPr/>
          </p:nvSpPr>
          <p:spPr>
            <a:xfrm rot="16200000">
              <a:off x="3599014" y="518036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3AB67323-1CFB-EE49-A473-230A5D036CB2}"/>
                </a:ext>
              </a:extLst>
            </p:cNvPr>
            <p:cNvSpPr/>
            <p:nvPr/>
          </p:nvSpPr>
          <p:spPr>
            <a:xfrm rot="16200000">
              <a:off x="5741363" y="5223550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66ACFA-7513-5E47-9016-EF47A5FFB1FF}"/>
                </a:ext>
              </a:extLst>
            </p:cNvPr>
            <p:cNvCxnSpPr>
              <a:cxnSpLocks/>
              <a:stCxn id="38" idx="0"/>
              <a:endCxn id="39" idx="0"/>
            </p:cNvCxnSpPr>
            <p:nvPr/>
          </p:nvCxnSpPr>
          <p:spPr>
            <a:xfrm>
              <a:off x="1410174" y="5454991"/>
              <a:ext cx="387532" cy="520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F05C456-B3FA-644D-B6C5-AB6374D1ACC1}"/>
                </a:ext>
              </a:extLst>
            </p:cNvPr>
            <p:cNvCxnSpPr>
              <a:cxnSpLocks/>
              <a:stCxn id="39" idx="0"/>
              <a:endCxn id="40" idx="0"/>
            </p:cNvCxnSpPr>
            <p:nvPr/>
          </p:nvCxnSpPr>
          <p:spPr>
            <a:xfrm>
              <a:off x="1797706" y="5507005"/>
              <a:ext cx="387533" cy="32131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2A5801E-5750-8846-863D-496704FB23F0}"/>
                </a:ext>
              </a:extLst>
            </p:cNvPr>
            <p:cNvCxnSpPr>
              <a:cxnSpLocks/>
              <a:stCxn id="40" idx="0"/>
              <a:endCxn id="41" idx="0"/>
            </p:cNvCxnSpPr>
            <p:nvPr/>
          </p:nvCxnSpPr>
          <p:spPr>
            <a:xfrm>
              <a:off x="2185239" y="5828316"/>
              <a:ext cx="597151" cy="9094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E659D65-8889-7B4A-9039-4DF99541757E}"/>
                </a:ext>
              </a:extLst>
            </p:cNvPr>
            <p:cNvCxnSpPr>
              <a:cxnSpLocks/>
              <a:stCxn id="41" idx="0"/>
              <a:endCxn id="42" idx="0"/>
            </p:cNvCxnSpPr>
            <p:nvPr/>
          </p:nvCxnSpPr>
          <p:spPr>
            <a:xfrm flipV="1">
              <a:off x="2782390" y="5866472"/>
              <a:ext cx="541997" cy="527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0FA56DA-4C37-1D4C-9D47-93FE8C9C8249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>
              <a:off x="5466736" y="5909658"/>
              <a:ext cx="1057733" cy="12158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BB8FEC6-CD88-124A-A2EA-D2E78E5D575A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>
              <a:off x="4638519" y="5909657"/>
              <a:ext cx="828217" cy="1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A731BB-B7FC-6142-A8A9-190429DB50D7}"/>
                </a:ext>
              </a:extLst>
            </p:cNvPr>
            <p:cNvSpPr txBox="1"/>
            <p:nvPr/>
          </p:nvSpPr>
          <p:spPr>
            <a:xfrm>
              <a:off x="4585834" y="4749771"/>
              <a:ext cx="22531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chemeClr val="accent1"/>
                  </a:solidFill>
                </a:rPr>
                <a:t>Entscheidungsfindung</a:t>
              </a:r>
            </a:p>
            <a:p>
              <a:r>
                <a:rPr lang="de-DE">
                  <a:solidFill>
                    <a:srgbClr val="FFC000"/>
                  </a:solidFill>
                </a:rPr>
                <a:t>Handeln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6C0209-78D3-CB44-B098-2DA4269341ED}"/>
              </a:ext>
            </a:extLst>
          </p:cNvPr>
          <p:cNvSpPr txBox="1"/>
          <p:nvPr/>
        </p:nvSpPr>
        <p:spPr>
          <a:xfrm>
            <a:off x="4868726" y="324863"/>
            <a:ext cx="2019720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Handelndes System</a:t>
            </a:r>
          </a:p>
        </p:txBody>
      </p:sp>
    </p:spTree>
    <p:extLst>
      <p:ext uri="{BB962C8B-B14F-4D97-AF65-F5344CB8AC3E}">
        <p14:creationId xmlns:p14="http://schemas.microsoft.com/office/powerpoint/2010/main" val="273133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0D3F-E126-914F-802C-A561491A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Entscheidungen treffen und danach handeln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5EC4F-EDD6-154A-A9B8-A79A103CA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65066"/>
            <a:ext cx="6346374" cy="4240848"/>
          </a:xfrm>
        </p:spPr>
        <p:txBody>
          <a:bodyPr>
            <a:noAutofit/>
          </a:bodyPr>
          <a:lstStyle/>
          <a:p>
            <a:r>
              <a:rPr lang="de-DE" dirty="0"/>
              <a:t>Modellierung der Umgebung benötigt</a:t>
            </a:r>
          </a:p>
          <a:p>
            <a:pPr lvl="1"/>
            <a:r>
              <a:rPr lang="de-DE" dirty="0"/>
              <a:t>Repräsentation von Unsicherheiten</a:t>
            </a:r>
          </a:p>
          <a:p>
            <a:pPr lvl="1"/>
            <a:r>
              <a:rPr lang="de-DE" dirty="0"/>
              <a:t>(Entscheidungen über) Handlungen im System</a:t>
            </a:r>
          </a:p>
          <a:p>
            <a:pPr lvl="2"/>
            <a:r>
              <a:rPr lang="de-DE" dirty="0"/>
              <a:t>Effekte / Ausgänge der Handlungen</a:t>
            </a:r>
          </a:p>
          <a:p>
            <a:pPr lvl="2"/>
            <a:r>
              <a:rPr lang="de-DE" dirty="0"/>
              <a:t>Nutzen / Zufriedenheit mit dem Ergebniszustand</a:t>
            </a:r>
          </a:p>
          <a:p>
            <a:pPr lvl="1"/>
            <a:r>
              <a:rPr lang="de-DE" dirty="0"/>
              <a:t>Zeitliches Modell</a:t>
            </a:r>
          </a:p>
          <a:p>
            <a:pPr lvl="2"/>
            <a:r>
              <a:rPr lang="de-DE" dirty="0"/>
              <a:t>Änderungen durch Handlungen im System</a:t>
            </a:r>
          </a:p>
          <a:p>
            <a:pPr lvl="2"/>
            <a:r>
              <a:rPr lang="de-DE" dirty="0"/>
              <a:t>Änderungen aus dem System selbst heraus</a:t>
            </a:r>
          </a:p>
          <a:p>
            <a:r>
              <a:rPr lang="de-DE" dirty="0"/>
              <a:t>Lösungsansätze beantworten u.a. Wahrscheinlichkeitsanfragen zur Bestimmung der besten Handlungen</a:t>
            </a:r>
            <a:br>
              <a:rPr lang="de-DE" dirty="0"/>
            </a:br>
            <a:r>
              <a:rPr lang="de-DE" dirty="0"/>
              <a:t>➝ Exakte oder approximative Algorithmen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279C1-02A8-0847-9C5A-84886A49D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de-DE" smtClean="0"/>
              <a:t>6</a:t>
            </a:fld>
            <a:endParaRPr lang="de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E189B8-1F69-6B4F-8EFB-0AC809EE9E44}"/>
              </a:ext>
            </a:extLst>
          </p:cNvPr>
          <p:cNvSpPr/>
          <p:nvPr/>
        </p:nvSpPr>
        <p:spPr>
          <a:xfrm>
            <a:off x="7772337" y="1667415"/>
            <a:ext cx="4071663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Run-MEU(</a:t>
            </a:r>
            <a:r>
              <a:rPr lang="en-US" b="1" i="1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i="1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← new evidence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absorb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𝜋 ← meu(</a:t>
            </a:r>
            <a:r>
              <a:rPr lang="en-US" i="1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i="1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← pop-first(𝜋)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	perform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 M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with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b="1" i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E077B-44B9-4041-BC60-EA7DFAB381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3DC60-C65D-8548-BB3C-85B2DDAC2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13216E-F2A1-714D-8AF2-A3A7E2666D04}"/>
              </a:ext>
            </a:extLst>
          </p:cNvPr>
          <p:cNvGrpSpPr/>
          <p:nvPr/>
        </p:nvGrpSpPr>
        <p:grpSpPr>
          <a:xfrm>
            <a:off x="6415222" y="4324946"/>
            <a:ext cx="5428778" cy="1580968"/>
            <a:chOff x="1410173" y="4749771"/>
            <a:chExt cx="5428778" cy="1580968"/>
          </a:xfrm>
        </p:grpSpPr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BC58BDC3-6155-9342-B95F-AF1E992054F6}"/>
                </a:ext>
              </a:extLst>
            </p:cNvPr>
            <p:cNvSpPr/>
            <p:nvPr/>
          </p:nvSpPr>
          <p:spPr>
            <a:xfrm rot="16200000">
              <a:off x="1684801" y="4768883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0C4F9EE2-36B3-BB46-A2D6-1B37307E9888}"/>
                </a:ext>
              </a:extLst>
            </p:cNvPr>
            <p:cNvSpPr/>
            <p:nvPr/>
          </p:nvSpPr>
          <p:spPr>
            <a:xfrm rot="16200000">
              <a:off x="2072333" y="4820897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404C5BB3-F3F3-0442-9A1C-7920FB3F5FB4}"/>
                </a:ext>
              </a:extLst>
            </p:cNvPr>
            <p:cNvSpPr/>
            <p:nvPr/>
          </p:nvSpPr>
          <p:spPr>
            <a:xfrm rot="16200000">
              <a:off x="2459866" y="5142208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BBDBA374-D637-DA4A-B1E1-5421CB83C651}"/>
                </a:ext>
              </a:extLst>
            </p:cNvPr>
            <p:cNvSpPr/>
            <p:nvPr/>
          </p:nvSpPr>
          <p:spPr>
            <a:xfrm rot="16200000">
              <a:off x="3057017" y="523315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05F84491-183E-FC4B-B068-0E670D9269D8}"/>
                </a:ext>
              </a:extLst>
            </p:cNvPr>
            <p:cNvSpPr/>
            <p:nvPr/>
          </p:nvSpPr>
          <p:spPr>
            <a:xfrm rot="16200000">
              <a:off x="3599014" y="518036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3AB67323-1CFB-EE49-A473-230A5D036CB2}"/>
                </a:ext>
              </a:extLst>
            </p:cNvPr>
            <p:cNvSpPr/>
            <p:nvPr/>
          </p:nvSpPr>
          <p:spPr>
            <a:xfrm rot="16200000">
              <a:off x="5741363" y="5223550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66ACFA-7513-5E47-9016-EF47A5FFB1FF}"/>
                </a:ext>
              </a:extLst>
            </p:cNvPr>
            <p:cNvCxnSpPr>
              <a:cxnSpLocks/>
              <a:stCxn id="38" idx="0"/>
              <a:endCxn id="39" idx="0"/>
            </p:cNvCxnSpPr>
            <p:nvPr/>
          </p:nvCxnSpPr>
          <p:spPr>
            <a:xfrm>
              <a:off x="1410174" y="5454991"/>
              <a:ext cx="387532" cy="520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F05C456-B3FA-644D-B6C5-AB6374D1ACC1}"/>
                </a:ext>
              </a:extLst>
            </p:cNvPr>
            <p:cNvCxnSpPr>
              <a:cxnSpLocks/>
              <a:stCxn id="39" idx="0"/>
              <a:endCxn id="40" idx="0"/>
            </p:cNvCxnSpPr>
            <p:nvPr/>
          </p:nvCxnSpPr>
          <p:spPr>
            <a:xfrm>
              <a:off x="1797706" y="5507005"/>
              <a:ext cx="387533" cy="32131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2A5801E-5750-8846-863D-496704FB23F0}"/>
                </a:ext>
              </a:extLst>
            </p:cNvPr>
            <p:cNvCxnSpPr>
              <a:cxnSpLocks/>
              <a:stCxn id="40" idx="0"/>
              <a:endCxn id="41" idx="0"/>
            </p:cNvCxnSpPr>
            <p:nvPr/>
          </p:nvCxnSpPr>
          <p:spPr>
            <a:xfrm>
              <a:off x="2185239" y="5828316"/>
              <a:ext cx="597151" cy="9094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E659D65-8889-7B4A-9039-4DF99541757E}"/>
                </a:ext>
              </a:extLst>
            </p:cNvPr>
            <p:cNvCxnSpPr>
              <a:cxnSpLocks/>
              <a:stCxn id="41" idx="0"/>
              <a:endCxn id="42" idx="0"/>
            </p:cNvCxnSpPr>
            <p:nvPr/>
          </p:nvCxnSpPr>
          <p:spPr>
            <a:xfrm flipV="1">
              <a:off x="2782390" y="5866472"/>
              <a:ext cx="541997" cy="527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0FA56DA-4C37-1D4C-9D47-93FE8C9C8249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>
              <a:off x="5466736" y="5909658"/>
              <a:ext cx="1057733" cy="12158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BB8FEC6-CD88-124A-A2EA-D2E78E5D575A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>
              <a:off x="4638519" y="5909657"/>
              <a:ext cx="828217" cy="1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A731BB-B7FC-6142-A8A9-190429DB50D7}"/>
                </a:ext>
              </a:extLst>
            </p:cNvPr>
            <p:cNvSpPr txBox="1"/>
            <p:nvPr/>
          </p:nvSpPr>
          <p:spPr>
            <a:xfrm>
              <a:off x="4585834" y="4749771"/>
              <a:ext cx="22531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chemeClr val="accent1"/>
                  </a:solidFill>
                </a:rPr>
                <a:t>Entscheidungsfindung</a:t>
              </a:r>
            </a:p>
            <a:p>
              <a:r>
                <a:rPr lang="de-DE">
                  <a:solidFill>
                    <a:srgbClr val="FFC000"/>
                  </a:solidFill>
                </a:rPr>
                <a:t>Handeln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6C0209-78D3-CB44-B098-2DA4269341ED}"/>
              </a:ext>
            </a:extLst>
          </p:cNvPr>
          <p:cNvSpPr txBox="1"/>
          <p:nvPr/>
        </p:nvSpPr>
        <p:spPr>
          <a:xfrm>
            <a:off x="4868726" y="324863"/>
            <a:ext cx="2019720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Handelndes System</a:t>
            </a:r>
          </a:p>
        </p:txBody>
      </p:sp>
    </p:spTree>
    <p:extLst>
      <p:ext uri="{BB962C8B-B14F-4D97-AF65-F5344CB8AC3E}">
        <p14:creationId xmlns:p14="http://schemas.microsoft.com/office/powerpoint/2010/main" val="257697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0D3F-E126-914F-802C-A561491A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Entscheidungen treffen und danach handeln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5EC4F-EDD6-154A-A9B8-A79A103CA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665066"/>
            <a:ext cx="7372285" cy="4240848"/>
          </a:xfrm>
        </p:spPr>
        <p:txBody>
          <a:bodyPr>
            <a:noAutofit/>
          </a:bodyPr>
          <a:lstStyle/>
          <a:p>
            <a:r>
              <a:rPr lang="de-DE" dirty="0"/>
              <a:t>Exakt</a:t>
            </a:r>
          </a:p>
          <a:p>
            <a:pPr lvl="1"/>
            <a:r>
              <a:rPr lang="de-DE" dirty="0"/>
              <a:t>VE als grundlegender Algorithmus zur Anfragebeantwortung</a:t>
            </a:r>
          </a:p>
          <a:p>
            <a:pPr lvl="1"/>
            <a:r>
              <a:rPr lang="de-DE" dirty="0"/>
              <a:t>JT als Algorithmus zur Multi-Anfragebeantwortung</a:t>
            </a:r>
          </a:p>
          <a:p>
            <a:pPr lvl="2"/>
            <a:r>
              <a:rPr lang="de-DE" dirty="0"/>
              <a:t>PP direkt auf azyklischem Modell</a:t>
            </a:r>
          </a:p>
          <a:p>
            <a:pPr lvl="1"/>
            <a:r>
              <a:rPr lang="de-DE" dirty="0"/>
              <a:t>Algorithmen für sequentielle oder entscheidungstheoretische Inferenz greifen Ideen bzw. Algorithmen wieder auf</a:t>
            </a:r>
          </a:p>
          <a:p>
            <a:r>
              <a:rPr lang="de-DE" dirty="0"/>
              <a:t>Approximativ</a:t>
            </a:r>
          </a:p>
          <a:p>
            <a:pPr lvl="1"/>
            <a:r>
              <a:rPr lang="de-DE" dirty="0"/>
              <a:t>Sampling-Algorithmen (direkt, MCMC)</a:t>
            </a:r>
          </a:p>
          <a:p>
            <a:pPr lvl="1"/>
            <a:r>
              <a:rPr lang="de-DE" dirty="0"/>
              <a:t>Unabhängigkeitsannahmen zur Vereinfachung</a:t>
            </a:r>
          </a:p>
          <a:p>
            <a:pPr lvl="2"/>
            <a:r>
              <a:rPr lang="de-DE" dirty="0"/>
              <a:t>(episodisch: BP direkt auf generellem Modell);</a:t>
            </a:r>
            <a:br>
              <a:rPr lang="de-DE" dirty="0"/>
            </a:br>
            <a:r>
              <a:rPr lang="de-DE" dirty="0"/>
              <a:t>(sequentiell: </a:t>
            </a:r>
            <a:r>
              <a:rPr lang="de-DE" dirty="0" err="1"/>
              <a:t>Boyen</a:t>
            </a:r>
            <a:r>
              <a:rPr lang="de-DE" dirty="0"/>
              <a:t>-Koller Alg.); </a:t>
            </a:r>
            <a:br>
              <a:rPr lang="de-DE" dirty="0"/>
            </a:br>
            <a:r>
              <a:rPr lang="de-DE" dirty="0"/>
              <a:t>entscheidungstheoretisch: vereinfachte </a:t>
            </a:r>
            <a:r>
              <a:rPr lang="de-DE" i="1" dirty="0"/>
              <a:t>EU-Anfragen</a:t>
            </a:r>
          </a:p>
          <a:p>
            <a:pPr lvl="2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279C1-02A8-0847-9C5A-84886A49D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de-DE" smtClean="0"/>
              <a:t>7</a:t>
            </a:fld>
            <a:endParaRPr lang="de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E189B8-1F69-6B4F-8EFB-0AC809EE9E44}"/>
              </a:ext>
            </a:extLst>
          </p:cNvPr>
          <p:cNvSpPr/>
          <p:nvPr/>
        </p:nvSpPr>
        <p:spPr>
          <a:xfrm>
            <a:off x="7772337" y="1667415"/>
            <a:ext cx="4071663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Run-MEU(</a:t>
            </a:r>
            <a:r>
              <a:rPr lang="en-US" b="1" i="1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i="1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← new evidence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absorb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𝜋 ← meu(</a:t>
            </a:r>
            <a:r>
              <a:rPr lang="en-US" i="1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i="1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← pop-first(𝜋)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	perform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 M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with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b="1" i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E077B-44B9-4041-BC60-EA7DFAB381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3DC60-C65D-8548-BB3C-85B2DDAC2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13216E-F2A1-714D-8AF2-A3A7E2666D04}"/>
              </a:ext>
            </a:extLst>
          </p:cNvPr>
          <p:cNvGrpSpPr/>
          <p:nvPr/>
        </p:nvGrpSpPr>
        <p:grpSpPr>
          <a:xfrm>
            <a:off x="6415222" y="4324946"/>
            <a:ext cx="5428778" cy="1580968"/>
            <a:chOff x="1410173" y="4749771"/>
            <a:chExt cx="5428778" cy="1580968"/>
          </a:xfrm>
        </p:grpSpPr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BC58BDC3-6155-9342-B95F-AF1E992054F6}"/>
                </a:ext>
              </a:extLst>
            </p:cNvPr>
            <p:cNvSpPr/>
            <p:nvPr/>
          </p:nvSpPr>
          <p:spPr>
            <a:xfrm rot="16200000">
              <a:off x="1684801" y="4768883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0C4F9EE2-36B3-BB46-A2D6-1B37307E9888}"/>
                </a:ext>
              </a:extLst>
            </p:cNvPr>
            <p:cNvSpPr/>
            <p:nvPr/>
          </p:nvSpPr>
          <p:spPr>
            <a:xfrm rot="16200000">
              <a:off x="2072333" y="4820897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404C5BB3-F3F3-0442-9A1C-7920FB3F5FB4}"/>
                </a:ext>
              </a:extLst>
            </p:cNvPr>
            <p:cNvSpPr/>
            <p:nvPr/>
          </p:nvSpPr>
          <p:spPr>
            <a:xfrm rot="16200000">
              <a:off x="2459866" y="5142208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BBDBA374-D637-DA4A-B1E1-5421CB83C651}"/>
                </a:ext>
              </a:extLst>
            </p:cNvPr>
            <p:cNvSpPr/>
            <p:nvPr/>
          </p:nvSpPr>
          <p:spPr>
            <a:xfrm rot="16200000">
              <a:off x="3057017" y="523315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05F84491-183E-FC4B-B068-0E670D9269D8}"/>
                </a:ext>
              </a:extLst>
            </p:cNvPr>
            <p:cNvSpPr/>
            <p:nvPr/>
          </p:nvSpPr>
          <p:spPr>
            <a:xfrm rot="16200000">
              <a:off x="3599014" y="518036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3AB67323-1CFB-EE49-A473-230A5D036CB2}"/>
                </a:ext>
              </a:extLst>
            </p:cNvPr>
            <p:cNvSpPr/>
            <p:nvPr/>
          </p:nvSpPr>
          <p:spPr>
            <a:xfrm rot="16200000">
              <a:off x="5741363" y="5223550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66ACFA-7513-5E47-9016-EF47A5FFB1FF}"/>
                </a:ext>
              </a:extLst>
            </p:cNvPr>
            <p:cNvCxnSpPr>
              <a:cxnSpLocks/>
              <a:stCxn id="38" idx="0"/>
              <a:endCxn id="39" idx="0"/>
            </p:cNvCxnSpPr>
            <p:nvPr/>
          </p:nvCxnSpPr>
          <p:spPr>
            <a:xfrm>
              <a:off x="1410174" y="5454991"/>
              <a:ext cx="387532" cy="520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F05C456-B3FA-644D-B6C5-AB6374D1ACC1}"/>
                </a:ext>
              </a:extLst>
            </p:cNvPr>
            <p:cNvCxnSpPr>
              <a:cxnSpLocks/>
              <a:stCxn id="39" idx="0"/>
              <a:endCxn id="40" idx="0"/>
            </p:cNvCxnSpPr>
            <p:nvPr/>
          </p:nvCxnSpPr>
          <p:spPr>
            <a:xfrm>
              <a:off x="1797706" y="5507005"/>
              <a:ext cx="387533" cy="32131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2A5801E-5750-8846-863D-496704FB23F0}"/>
                </a:ext>
              </a:extLst>
            </p:cNvPr>
            <p:cNvCxnSpPr>
              <a:cxnSpLocks/>
              <a:stCxn id="40" idx="0"/>
              <a:endCxn id="41" idx="0"/>
            </p:cNvCxnSpPr>
            <p:nvPr/>
          </p:nvCxnSpPr>
          <p:spPr>
            <a:xfrm>
              <a:off x="2185239" y="5828316"/>
              <a:ext cx="597151" cy="9094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E659D65-8889-7B4A-9039-4DF99541757E}"/>
                </a:ext>
              </a:extLst>
            </p:cNvPr>
            <p:cNvCxnSpPr>
              <a:cxnSpLocks/>
              <a:stCxn id="41" idx="0"/>
              <a:endCxn id="42" idx="0"/>
            </p:cNvCxnSpPr>
            <p:nvPr/>
          </p:nvCxnSpPr>
          <p:spPr>
            <a:xfrm flipV="1">
              <a:off x="2782390" y="5866472"/>
              <a:ext cx="541997" cy="527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0FA56DA-4C37-1D4C-9D47-93FE8C9C8249}"/>
                </a:ext>
              </a:extLst>
            </p:cNvPr>
            <p:cNvCxnSpPr>
              <a:cxnSpLocks/>
              <a:stCxn id="43" idx="0"/>
            </p:cNvCxnSpPr>
            <p:nvPr/>
          </p:nvCxnSpPr>
          <p:spPr>
            <a:xfrm>
              <a:off x="5466736" y="5909658"/>
              <a:ext cx="1057733" cy="12158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BB8FEC6-CD88-124A-A2EA-D2E78E5D575A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>
              <a:off x="4638519" y="5909657"/>
              <a:ext cx="828217" cy="1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A731BB-B7FC-6142-A8A9-190429DB50D7}"/>
                </a:ext>
              </a:extLst>
            </p:cNvPr>
            <p:cNvSpPr txBox="1"/>
            <p:nvPr/>
          </p:nvSpPr>
          <p:spPr>
            <a:xfrm>
              <a:off x="4585834" y="4749771"/>
              <a:ext cx="22531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chemeClr val="accent1"/>
                  </a:solidFill>
                </a:rPr>
                <a:t>Entscheidungsfindung</a:t>
              </a:r>
            </a:p>
            <a:p>
              <a:r>
                <a:rPr lang="de-DE">
                  <a:solidFill>
                    <a:srgbClr val="FFC000"/>
                  </a:solidFill>
                </a:rPr>
                <a:t>Handeln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6C0209-78D3-CB44-B098-2DA4269341ED}"/>
              </a:ext>
            </a:extLst>
          </p:cNvPr>
          <p:cNvSpPr txBox="1"/>
          <p:nvPr/>
        </p:nvSpPr>
        <p:spPr>
          <a:xfrm>
            <a:off x="4868726" y="324863"/>
            <a:ext cx="2019720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Handelndes System</a:t>
            </a:r>
          </a:p>
        </p:txBody>
      </p:sp>
    </p:spTree>
    <p:extLst>
      <p:ext uri="{BB962C8B-B14F-4D97-AF65-F5344CB8AC3E}">
        <p14:creationId xmlns:p14="http://schemas.microsoft.com/office/powerpoint/2010/main" val="405378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5CF76-949C-EA4D-A9BD-6B805421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Monte Carlo vs. Las Vegas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A08B3F-F3A0-A34A-BBB4-3407C7F2D6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665066"/>
                <a:ext cx="7112956" cy="424084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de-DE" dirty="0"/>
                  <a:t>Agent muss mit den zur Verfügung stehenden Ressourcen arbeiten, benötigt eine Antwort in einer gegebenen Zeit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de-DE" dirty="0"/>
              </a:p>
              <a:p>
                <a:r>
                  <a:rPr lang="de-DE" dirty="0">
                    <a:solidFill>
                      <a:schemeClr val="accent1"/>
                    </a:solidFill>
                  </a:rPr>
                  <a:t>Monte Carlo</a:t>
                </a:r>
                <a:r>
                  <a:rPr lang="de-DE" dirty="0"/>
                  <a:t> ➝ Approximative Inferenz (Sampling)</a:t>
                </a:r>
              </a:p>
              <a:p>
                <a:pPr lvl="1"/>
                <a:r>
                  <a:rPr lang="de-DE" dirty="0"/>
                  <a:t>Das bestmögliche aber nicht zwangsweise richtige Ergebnis, welches in der gegebenen Zeit generiert werden konnte</a:t>
                </a:r>
              </a:p>
              <a:p>
                <a:r>
                  <a:rPr lang="de-DE" dirty="0">
                    <a:solidFill>
                      <a:schemeClr val="accent1"/>
                    </a:solidFill>
                  </a:rPr>
                  <a:t>Las Vegas </a:t>
                </a:r>
                <a:r>
                  <a:rPr lang="de-DE" dirty="0"/>
                  <a:t>➝ Exakte Inferenz</a:t>
                </a:r>
              </a:p>
              <a:p>
                <a:pPr lvl="1"/>
                <a:r>
                  <a:rPr lang="de-DE" dirty="0"/>
                  <a:t>Entweder das richtige Ergebnis in der gegebenen Zeit erhalten oder Pech gehabt</a:t>
                </a:r>
              </a:p>
              <a:p>
                <a:r>
                  <a:rPr lang="de-DE" dirty="0"/>
                  <a:t>Kombiniere Monte Carlo &amp; Las Vegas</a:t>
                </a:r>
              </a:p>
              <a:p>
                <a:pPr lvl="1"/>
                <a:r>
                  <a:rPr lang="de-DE" dirty="0"/>
                  <a:t>Bis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de-DE" dirty="0"/>
                  <a:t> erreicht ist</a:t>
                </a:r>
              </a:p>
              <a:p>
                <a:pPr lvl="2"/>
                <a:r>
                  <a:rPr lang="de-DE" dirty="0"/>
                  <a:t>Ein Thread arbeitet mit exakter Inferenz</a:t>
                </a:r>
              </a:p>
              <a:p>
                <a:pPr lvl="2"/>
                <a:r>
                  <a:rPr lang="de-DE" dirty="0"/>
                  <a:t>Ein Thread arbeitet mit approximativer Inferenz</a:t>
                </a:r>
              </a:p>
              <a:p>
                <a:pPr lvl="2"/>
                <a:r>
                  <a:rPr lang="de-DE" dirty="0"/>
                  <a:t>Wenn exakte Inferenz ein Ergebnis erhält, bevor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de-DE" dirty="0"/>
                  <a:t> erreicht ist, breche ab und gebe Ergebnis aus</a:t>
                </a:r>
              </a:p>
              <a:p>
                <a:pPr lvl="1"/>
                <a:r>
                  <a:rPr lang="de-DE" dirty="0"/>
                  <a:t>Nutze Ergebnis der approximativen Inferenz, </a:t>
                </a:r>
                <a:br>
                  <a:rPr lang="de-DE" dirty="0"/>
                </a:br>
                <a:r>
                  <a:rPr lang="de-DE" dirty="0"/>
                  <a:t>welches zum Ablauf von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de-DE" dirty="0"/>
                  <a:t> zur Verfügung steht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A08B3F-F3A0-A34A-BBB4-3407C7F2D6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665066"/>
                <a:ext cx="7112956" cy="4240848"/>
              </a:xfrm>
              <a:blipFill>
                <a:blip r:embed="rId2"/>
                <a:stretch>
                  <a:fillRect l="-2139" t="-3881" r="-535" b="-8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7E719-D831-6149-A36A-8F3FD1C3A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de-DE" smtClean="0"/>
              <a:t>8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CE190-3B69-0B4C-886D-A102956FF2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D87F1-9B10-CE47-B0CD-7B476B7A2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4519F8-5F09-704E-BE8C-0FD936E21AA6}"/>
              </a:ext>
            </a:extLst>
          </p:cNvPr>
          <p:cNvSpPr/>
          <p:nvPr/>
        </p:nvSpPr>
        <p:spPr>
          <a:xfrm>
            <a:off x="7772337" y="1667415"/>
            <a:ext cx="4071663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Run-MEU(</a:t>
            </a:r>
            <a:r>
              <a:rPr lang="en-US" b="1" i="1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b="1" i="1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← new evidence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absorb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𝜋 ← meu(</a:t>
            </a:r>
            <a:r>
              <a:rPr lang="en-US" i="1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i="1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← pop-first(𝜋)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		perform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i="1">
                <a:latin typeface="Courier New" panose="02070309020205020404" pitchFamily="49" charset="0"/>
                <a:cs typeface="Courier New" panose="02070309020205020404" pitchFamily="49" charset="0"/>
              </a:rPr>
              <a:t> M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with </a:t>
            </a:r>
            <a:r>
              <a:rPr lang="en-US" b="1" i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b="1" i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6D570C-EA90-9647-872A-8759E732645A}"/>
              </a:ext>
            </a:extLst>
          </p:cNvPr>
          <p:cNvGrpSpPr/>
          <p:nvPr/>
        </p:nvGrpSpPr>
        <p:grpSpPr>
          <a:xfrm>
            <a:off x="6415222" y="4324946"/>
            <a:ext cx="5428778" cy="1580968"/>
            <a:chOff x="1410173" y="4749771"/>
            <a:chExt cx="5428778" cy="1580968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5D1C173D-E9F5-C749-8FF2-D72DE16F7E3D}"/>
                </a:ext>
              </a:extLst>
            </p:cNvPr>
            <p:cNvSpPr/>
            <p:nvPr/>
          </p:nvSpPr>
          <p:spPr>
            <a:xfrm rot="16200000">
              <a:off x="1684801" y="4768883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9C27CB5C-CE52-7E44-AE84-8B2BF8304411}"/>
                </a:ext>
              </a:extLst>
            </p:cNvPr>
            <p:cNvSpPr/>
            <p:nvPr/>
          </p:nvSpPr>
          <p:spPr>
            <a:xfrm rot="16200000">
              <a:off x="2072333" y="4820897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639C6B56-56F8-FD4D-9FE8-4A4C893E6CC7}"/>
                </a:ext>
              </a:extLst>
            </p:cNvPr>
            <p:cNvSpPr/>
            <p:nvPr/>
          </p:nvSpPr>
          <p:spPr>
            <a:xfrm rot="16200000">
              <a:off x="2459866" y="5142208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C1CDB5B9-4AA8-9B4B-98EB-5C6E61A19652}"/>
                </a:ext>
              </a:extLst>
            </p:cNvPr>
            <p:cNvSpPr/>
            <p:nvPr/>
          </p:nvSpPr>
          <p:spPr>
            <a:xfrm rot="16200000">
              <a:off x="3057017" y="523315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5EA52DE8-A0F3-0E46-8198-6590B3F892F4}"/>
                </a:ext>
              </a:extLst>
            </p:cNvPr>
            <p:cNvSpPr/>
            <p:nvPr/>
          </p:nvSpPr>
          <p:spPr>
            <a:xfrm rot="16200000">
              <a:off x="3599014" y="518036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0E6B2472-8648-524F-A186-66294BF08A09}"/>
                </a:ext>
              </a:extLst>
            </p:cNvPr>
            <p:cNvSpPr/>
            <p:nvPr/>
          </p:nvSpPr>
          <p:spPr>
            <a:xfrm rot="16200000">
              <a:off x="5741363" y="5223550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3A09E9A-F1BE-5943-9659-6182F8A4B79F}"/>
                </a:ext>
              </a:extLst>
            </p:cNvPr>
            <p:cNvCxnSpPr>
              <a:cxnSpLocks/>
              <a:stCxn id="9" idx="0"/>
              <a:endCxn id="10" idx="0"/>
            </p:cNvCxnSpPr>
            <p:nvPr/>
          </p:nvCxnSpPr>
          <p:spPr>
            <a:xfrm>
              <a:off x="1410174" y="5454991"/>
              <a:ext cx="387532" cy="520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EED8EA-B5A7-EF47-8D34-B09EB1ED7A19}"/>
                </a:ext>
              </a:extLst>
            </p:cNvPr>
            <p:cNvCxnSpPr>
              <a:cxnSpLocks/>
              <a:stCxn id="10" idx="0"/>
              <a:endCxn id="11" idx="0"/>
            </p:cNvCxnSpPr>
            <p:nvPr/>
          </p:nvCxnSpPr>
          <p:spPr>
            <a:xfrm>
              <a:off x="1797706" y="5507005"/>
              <a:ext cx="387533" cy="32131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4A46C45-D22E-064D-AE71-5B9C5724DA04}"/>
                </a:ext>
              </a:extLst>
            </p:cNvPr>
            <p:cNvCxnSpPr>
              <a:cxnSpLocks/>
              <a:stCxn id="11" idx="0"/>
              <a:endCxn id="12" idx="0"/>
            </p:cNvCxnSpPr>
            <p:nvPr/>
          </p:nvCxnSpPr>
          <p:spPr>
            <a:xfrm>
              <a:off x="2185239" y="5828316"/>
              <a:ext cx="597151" cy="9094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683442-CA73-8D4B-B886-C1A754595E09}"/>
                </a:ext>
              </a:extLst>
            </p:cNvPr>
            <p:cNvCxnSpPr>
              <a:cxnSpLocks/>
              <a:stCxn id="12" idx="0"/>
              <a:endCxn id="13" idx="0"/>
            </p:cNvCxnSpPr>
            <p:nvPr/>
          </p:nvCxnSpPr>
          <p:spPr>
            <a:xfrm flipV="1">
              <a:off x="2782390" y="5866472"/>
              <a:ext cx="541997" cy="527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EC0EB87-C26A-B34F-A95B-4D2A73D0E535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>
              <a:off x="5466736" y="5909658"/>
              <a:ext cx="1057733" cy="12158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F70651-A8DC-8443-AD98-E65EADDEFBC2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638519" y="5909657"/>
              <a:ext cx="828217" cy="1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846B86-E3B9-E240-8A62-D0A782C290AD}"/>
                </a:ext>
              </a:extLst>
            </p:cNvPr>
            <p:cNvSpPr txBox="1"/>
            <p:nvPr/>
          </p:nvSpPr>
          <p:spPr>
            <a:xfrm>
              <a:off x="4585834" y="4749771"/>
              <a:ext cx="22531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chemeClr val="accent1"/>
                  </a:solidFill>
                </a:rPr>
                <a:t>Entscheidungsfindung</a:t>
              </a:r>
            </a:p>
            <a:p>
              <a:r>
                <a:rPr lang="de-DE">
                  <a:solidFill>
                    <a:srgbClr val="FFC000"/>
                  </a:solidFill>
                </a:rPr>
                <a:t>Handeln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DB74C5D-4CAB-C145-99CD-99DBAD673BC1}"/>
              </a:ext>
            </a:extLst>
          </p:cNvPr>
          <p:cNvSpPr txBox="1"/>
          <p:nvPr/>
        </p:nvSpPr>
        <p:spPr>
          <a:xfrm>
            <a:off x="4868726" y="324863"/>
            <a:ext cx="2019720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Handelndes System</a:t>
            </a:r>
          </a:p>
        </p:txBody>
      </p:sp>
    </p:spTree>
    <p:extLst>
      <p:ext uri="{BB962C8B-B14F-4D97-AF65-F5344CB8AC3E}">
        <p14:creationId xmlns:p14="http://schemas.microsoft.com/office/powerpoint/2010/main" val="9620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BEDB7-10E8-F24D-9B65-5F717075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Offline vs. Online Entscheidungsfindung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EBBD83-BEAF-1948-8BA8-AEEE240792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Online Entscheidungsfindung: Abhängig davon, wie weit man in die Zukunft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dirty="0"/>
                  <a:t>) schaut</a:t>
                </a:r>
              </a:p>
              <a:p>
                <a:pPr lvl="1"/>
                <a:r>
                  <a:rPr lang="de-DE" dirty="0"/>
                  <a:t>Horizont immer mehr erweitern und zukünftige Effekte zurückpropagieren bis zum Fixpunkt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de-DE" dirty="0"/>
              </a:p>
              <a:p>
                <a:pPr marL="447675" indent="-447675">
                  <a:buFont typeface="Zapf Dingbats"/>
                  <a:buChar char="➝"/>
                </a:pPr>
                <a:r>
                  <a:rPr lang="de-DE" dirty="0">
                    <a:solidFill>
                      <a:schemeClr val="accent1"/>
                    </a:solidFill>
                  </a:rPr>
                  <a:t>Offline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decision</a:t>
                </a:r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:r>
                  <a:rPr lang="de-DE" dirty="0" err="1">
                    <a:solidFill>
                      <a:schemeClr val="accent1"/>
                    </a:solidFill>
                  </a:rPr>
                  <a:t>making</a:t>
                </a:r>
                <a:endParaRPr lang="de-DE" dirty="0"/>
              </a:p>
              <a:p>
                <a:pPr lvl="1"/>
                <a:r>
                  <a:rPr lang="de-DE" dirty="0"/>
                  <a:t>Entscheidungen nicht im laufenden Betrieb (</a:t>
                </a:r>
                <a:r>
                  <a:rPr lang="de-DE" i="1" dirty="0"/>
                  <a:t>online</a:t>
                </a:r>
                <a:r>
                  <a:rPr lang="de-DE" dirty="0"/>
                  <a:t>) neu berechnen, sondern im Vorhinein den besten Kompromiss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dirty="0"/>
                  <a:t>  berechnen (</a:t>
                </a:r>
                <a:r>
                  <a:rPr lang="de-DE" i="1" dirty="0"/>
                  <a:t>offline</a:t>
                </a:r>
                <a:r>
                  <a:rPr lang="de-DE" dirty="0"/>
                  <a:t>)</a:t>
                </a:r>
              </a:p>
              <a:p>
                <a:pPr lvl="1"/>
                <a:r>
                  <a:rPr lang="de-DE" dirty="0"/>
                  <a:t>Lösen eines </a:t>
                </a:r>
                <a:r>
                  <a:rPr lang="de-DE" dirty="0">
                    <a:solidFill>
                      <a:schemeClr val="accent2"/>
                    </a:solidFill>
                  </a:rPr>
                  <a:t>partiell beobachtbaren Markov Entscheidungsproblems (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partially</a:t>
                </a:r>
                <a:r>
                  <a:rPr lang="de-DE" i="1" dirty="0">
                    <a:solidFill>
                      <a:schemeClr val="accent2"/>
                    </a:solidFill>
                  </a:rPr>
                  <a:t> observable Markov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decision</a:t>
                </a:r>
                <a:r>
                  <a:rPr lang="de-DE" i="1" dirty="0">
                    <a:solidFill>
                      <a:schemeClr val="accent2"/>
                    </a:solidFill>
                  </a:rPr>
                  <a:t> </a:t>
                </a:r>
                <a:r>
                  <a:rPr lang="de-DE" i="1" dirty="0" err="1">
                    <a:solidFill>
                      <a:schemeClr val="accent2"/>
                    </a:solidFill>
                  </a:rPr>
                  <a:t>process</a:t>
                </a:r>
                <a:r>
                  <a:rPr lang="de-DE" dirty="0">
                    <a:solidFill>
                      <a:schemeClr val="accent2"/>
                    </a:solidFill>
                  </a:rPr>
                  <a:t>, POMDP)</a:t>
                </a:r>
                <a:r>
                  <a:rPr lang="de-DE" dirty="0"/>
                  <a:t> – Kap. 17 in AIMA(de)</a:t>
                </a:r>
              </a:p>
              <a:p>
                <a:pPr lvl="2"/>
                <a:r>
                  <a:rPr lang="de-DE" dirty="0"/>
                  <a:t>Kaum Faktorisierung: Übergangsmodell über Zustandsraum, Sensormodell für Beobachtungen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dirty="0"/>
                  <a:t> quasi Tabelle zum Nachschlagen der besten Aktion</a:t>
                </a:r>
              </a:p>
              <a:p>
                <a:pPr lvl="2"/>
                <a:r>
                  <a:rPr lang="de-DE" dirty="0"/>
                  <a:t>Schnell während des Handelns (</a:t>
                </a:r>
                <a:r>
                  <a:rPr lang="de-DE" i="1" dirty="0"/>
                  <a:t>online</a:t>
                </a:r>
                <a:r>
                  <a:rPr lang="de-DE" dirty="0"/>
                  <a:t>), riesiger Overhead vorher (</a:t>
                </a:r>
                <a:r>
                  <a:rPr lang="de-DE" i="1" dirty="0"/>
                  <a:t>offline</a:t>
                </a:r>
                <a:r>
                  <a:rPr lang="de-DE" dirty="0"/>
                  <a:t>)</a:t>
                </a:r>
              </a:p>
              <a:p>
                <a:pPr lvl="2"/>
                <a:r>
                  <a:rPr lang="de-DE" dirty="0"/>
                  <a:t>Reagieren auf extreme Situationen / Evidenz nicht möglich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EBBD83-BEAF-1948-8BA8-AEEE240792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56" t="-26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EF56C-B2A6-4E45-AF41-F6BF1C53E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de-DE" smtClean="0"/>
              <a:t>9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99789-DAA1-5341-8078-BC15B9B196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Abschluss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53FCB-1A64-A84A-8B74-D5742515F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Tanya Braun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DA0270-FED2-B54D-BE37-F4AE5839BDFF}"/>
              </a:ext>
            </a:extLst>
          </p:cNvPr>
          <p:cNvSpPr/>
          <p:nvPr/>
        </p:nvSpPr>
        <p:spPr>
          <a:xfrm>
            <a:off x="8040285" y="5259583"/>
            <a:ext cx="380371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763" lvl="1"/>
            <a:r>
              <a:rPr lang="de-DE" dirty="0"/>
              <a:t>Teil der Master-Vorlesung: </a:t>
            </a:r>
            <a:r>
              <a:rPr lang="de-DE" i="1" dirty="0" err="1">
                <a:solidFill>
                  <a:srgbClr val="FFC000"/>
                </a:solidFill>
              </a:rPr>
              <a:t>Automated</a:t>
            </a:r>
            <a:r>
              <a:rPr lang="de-DE" i="1" dirty="0">
                <a:solidFill>
                  <a:srgbClr val="FFC000"/>
                </a:solidFill>
              </a:rPr>
              <a:t> </a:t>
            </a:r>
            <a:r>
              <a:rPr lang="de-DE" i="1" dirty="0" err="1">
                <a:solidFill>
                  <a:srgbClr val="FFC000"/>
                </a:solidFill>
              </a:rPr>
              <a:t>Planning</a:t>
            </a:r>
            <a:r>
              <a:rPr lang="de-DE" i="1" dirty="0">
                <a:solidFill>
                  <a:srgbClr val="FFC000"/>
                </a:solidFill>
              </a:rPr>
              <a:t> </a:t>
            </a:r>
            <a:r>
              <a:rPr lang="de-DE" i="1" dirty="0" err="1">
                <a:solidFill>
                  <a:srgbClr val="FFC000"/>
                </a:solidFill>
              </a:rPr>
              <a:t>and</a:t>
            </a:r>
            <a:r>
              <a:rPr lang="de-DE" i="1" dirty="0">
                <a:solidFill>
                  <a:srgbClr val="FFC000"/>
                </a:solidFill>
              </a:rPr>
              <a:t> </a:t>
            </a:r>
            <a:r>
              <a:rPr lang="de-DE" i="1" dirty="0" err="1">
                <a:solidFill>
                  <a:srgbClr val="FFC000"/>
                </a:solidFill>
              </a:rPr>
              <a:t>Acting</a:t>
            </a:r>
            <a:r>
              <a:rPr lang="de-DE" i="1" dirty="0">
                <a:solidFill>
                  <a:srgbClr val="FFC000"/>
                </a:solidFill>
              </a:rPr>
              <a:t> </a:t>
            </a:r>
            <a:r>
              <a:rPr lang="de-DE" i="1" dirty="0"/>
              <a:t>(</a:t>
            </a:r>
            <a:r>
              <a:rPr lang="de-DE" i="1" dirty="0" err="1"/>
              <a:t>WiSe</a:t>
            </a:r>
            <a:r>
              <a:rPr lang="de-DE" i="1" dirty="0"/>
              <a:t> 2023/24)</a:t>
            </a:r>
          </a:p>
        </p:txBody>
      </p:sp>
    </p:spTree>
    <p:extLst>
      <p:ext uri="{BB962C8B-B14F-4D97-AF65-F5344CB8AC3E}">
        <p14:creationId xmlns:p14="http://schemas.microsoft.com/office/powerpoint/2010/main" val="553349513"/>
      </p:ext>
    </p:extLst>
  </p:cSld>
  <p:clrMapOvr>
    <a:masterClrMapping/>
  </p:clrMapOvr>
</p:sld>
</file>

<file path=ppt/theme/theme1.xml><?xml version="1.0" encoding="utf-8"?>
<a:theme xmlns:a="http://schemas.openxmlformats.org/drawingml/2006/main" name="wwu-adapted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wu-adapted" id="{45B7D4F2-4A72-4644-A412-D11A87C811DD}" vid="{64CD9DC9-CF1F-DA49-A091-28D6F279846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PPT_WWU_Var3_Meta_16x9_02</Template>
  <TotalTime>15451</TotalTime>
  <Words>3339</Words>
  <Application>Microsoft Macintosh PowerPoint</Application>
  <PresentationFormat>Custom</PresentationFormat>
  <Paragraphs>683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ＭＳ Ｐゴシック</vt:lpstr>
      <vt:lpstr>Arial</vt:lpstr>
      <vt:lpstr>Calibri</vt:lpstr>
      <vt:lpstr>Cambria Math</vt:lpstr>
      <vt:lpstr>Courier</vt:lpstr>
      <vt:lpstr>Courier New</vt:lpstr>
      <vt:lpstr>Edwardian Script ITC</vt:lpstr>
      <vt:lpstr>Meta Offc Pro</vt:lpstr>
      <vt:lpstr>Webdings</vt:lpstr>
      <vt:lpstr>Zapf Dingbats</vt:lpstr>
      <vt:lpstr>wwu-adapted</vt:lpstr>
      <vt:lpstr>Abschluss</vt:lpstr>
      <vt:lpstr>Inhalte</vt:lpstr>
      <vt:lpstr>Überblick: 8. Abschlussbetrachtungen</vt:lpstr>
      <vt:lpstr>Einordnung der Vorlesung: Modell- und nutzenbasierter Agent</vt:lpstr>
      <vt:lpstr>Entscheidungen treffen und danach handeln</vt:lpstr>
      <vt:lpstr>Entscheidungen treffen und danach handeln</vt:lpstr>
      <vt:lpstr>Entscheidungen treffen und danach handeln</vt:lpstr>
      <vt:lpstr>Monte Carlo vs. Las Vegas</vt:lpstr>
      <vt:lpstr>Offline vs. Online Entscheidungsfindung</vt:lpstr>
      <vt:lpstr>Entscheidungen treffen und danach handeln</vt:lpstr>
      <vt:lpstr>Entscheidungen treffen und danach handeln</vt:lpstr>
      <vt:lpstr>Umsetzung von Handlungen</vt:lpstr>
      <vt:lpstr>Entscheidungen treffen und danach handeln Informationen zurückgeben</vt:lpstr>
      <vt:lpstr>Entscheidungen treffen und danach handeln Informationen zurückgeben</vt:lpstr>
      <vt:lpstr>Weitere Modelllierungsdimensionen</vt:lpstr>
      <vt:lpstr>Inhalte</vt:lpstr>
      <vt:lpstr>Einordnung der Vorlesung: Modell- und nutzenbasierter Agent</vt:lpstr>
      <vt:lpstr>Überblick: 8. Abschlussbetrachtungen</vt:lpstr>
      <vt:lpstr>Inhaltliche Ziele</vt:lpstr>
      <vt:lpstr>Lernergebnisse</vt:lpstr>
      <vt:lpstr>Literatur</vt:lpstr>
      <vt:lpstr>Überblick: 8. Abschlussbetrachtungen</vt:lpstr>
      <vt:lpstr>Organisatorisches: Vorlesung</vt:lpstr>
      <vt:lpstr>Organisatorisches: Prüfung</vt:lpstr>
      <vt:lpstr>Zur Klausur (gilt für beide Termine)</vt:lpstr>
      <vt:lpstr>Bei Fragen zwischen jetzt und der Klausur</vt:lpstr>
      <vt:lpstr>Überblick: 8. Abschlussbetrachtungen</vt:lpstr>
      <vt:lpstr>Einordnung der Vorlesung: Modell- und nutzenbasierter Agent</vt:lpstr>
    </vt:vector>
  </TitlesOfParts>
  <Company>Westfälische Wilhelms-Universität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zweizeilige Titel der Präsentation</dc:title>
  <dc:creator>Thieleke, Christine</dc:creator>
  <cp:lastModifiedBy>Tanya</cp:lastModifiedBy>
  <cp:revision>578</cp:revision>
  <dcterms:created xsi:type="dcterms:W3CDTF">2019-09-05T07:34:34Z</dcterms:created>
  <dcterms:modified xsi:type="dcterms:W3CDTF">2022-07-04T15:48:26Z</dcterms:modified>
</cp:coreProperties>
</file>