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79" r:id="rId5"/>
    <p:sldId id="264" r:id="rId6"/>
    <p:sldId id="131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745"/>
  </p:normalViewPr>
  <p:slideViewPr>
    <p:cSldViewPr snapToGrid="0" snapToObjects="1">
      <p:cViewPr varScale="1">
        <p:scale>
          <a:sx n="98" d="100"/>
          <a:sy n="98" d="100"/>
        </p:scale>
        <p:origin x="1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01830-A665-114E-98D6-B728185FEA0B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BF81A-3E81-274B-90A2-0A51F25FF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44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5BF81A-3E81-274B-90A2-0A51F25FFE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977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5BF81A-3E81-274B-90A2-0A51F25FFE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5BF81A-3E81-274B-90A2-0A51F25FFE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403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272203"/>
          </a:xfrm>
          <a:solidFill>
            <a:schemeClr val="accent3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EEE25B-DF47-024F-9634-5072BC7A6FEB}"/>
              </a:ext>
            </a:extLst>
          </p:cNvPr>
          <p:cNvSpPr/>
          <p:nvPr userDrawn="1"/>
        </p:nvSpPr>
        <p:spPr>
          <a:xfrm>
            <a:off x="121920" y="902208"/>
            <a:ext cx="8912352" cy="207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46">
            <a:extLst>
              <a:ext uri="{FF2B5EF4-FFF2-40B4-BE49-F238E27FC236}">
                <a16:creationId xmlns:a16="http://schemas.microsoft.com/office/drawing/2014/main" id="{FDF5D0F4-1273-274B-A7AC-164D1C3450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7" y="298033"/>
            <a:ext cx="8785225" cy="5790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401FC7-71CF-4E47-9E19-80C0AB1C5781}"/>
              </a:ext>
            </a:extLst>
          </p:cNvPr>
          <p:cNvSpPr/>
          <p:nvPr userDrawn="1"/>
        </p:nvSpPr>
        <p:spPr>
          <a:xfrm>
            <a:off x="179387" y="6254495"/>
            <a:ext cx="1881061" cy="389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Bild 48" descr="Logo_Inst_InfSys_P309.pdf">
            <a:extLst>
              <a:ext uri="{FF2B5EF4-FFF2-40B4-BE49-F238E27FC236}">
                <a16:creationId xmlns:a16="http://schemas.microsoft.com/office/drawing/2014/main" id="{218A8C7C-F06C-5441-B2E6-6A2A31CECB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334" y="5545245"/>
            <a:ext cx="3652807" cy="971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0DEB978-30E1-904C-83B5-37E2717C42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3000" y="4874241"/>
            <a:ext cx="6858000" cy="65881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26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51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52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80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16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46048"/>
            <a:ext cx="3886200" cy="50309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46048"/>
            <a:ext cx="3886200" cy="50309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858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09775"/>
            <a:ext cx="3868340" cy="41798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858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09775"/>
            <a:ext cx="3887391" cy="41798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B07CA38-C955-1D40-A2DC-14FA5861F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986"/>
            <a:ext cx="7886700" cy="6159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4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76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080C1A-4964-8F41-96D8-7ED70D1D4476}"/>
              </a:ext>
            </a:extLst>
          </p:cNvPr>
          <p:cNvSpPr/>
          <p:nvPr userDrawn="1"/>
        </p:nvSpPr>
        <p:spPr>
          <a:xfrm>
            <a:off x="121920" y="902208"/>
            <a:ext cx="8912352" cy="207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5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65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60986"/>
            <a:ext cx="7886700" cy="717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58240"/>
            <a:ext cx="7886700" cy="5018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9959E-8E6B-B04C-9955-EA096F41CA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91B1AE1C-FEC2-4348-9475-041C80A731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47">
            <a:extLst>
              <a:ext uri="{FF2B5EF4-FFF2-40B4-BE49-F238E27FC236}">
                <a16:creationId xmlns:a16="http://schemas.microsoft.com/office/drawing/2014/main" id="{96AF92E2-BDCD-6049-9EAA-8D50CD195792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9" name="Bild 48" descr="Logo_Inst_InfSys_P309.pdf">
            <a:extLst>
              <a:ext uri="{FF2B5EF4-FFF2-40B4-BE49-F238E27FC236}">
                <a16:creationId xmlns:a16="http://schemas.microsoft.com/office/drawing/2014/main" id="{6BFDEE98-4A30-3C4F-AA99-EBE97221709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AAD865F-9244-D44C-BD8B-7371A4C3B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2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rias.kuleuven.be/1656026?limo=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ifis.uni-luebeck.de/~braun/Diss/Braun_dis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34BE2-80DA-4241-AF62-CB1542C633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Intelligent Agents:</a:t>
            </a:r>
            <a:br>
              <a:rPr lang="en-GB" sz="4000" dirty="0"/>
            </a:br>
            <a:r>
              <a:rPr lang="en-GB" sz="4000" dirty="0"/>
              <a:t>Web-mining Agents</a:t>
            </a:r>
            <a:br>
              <a:rPr lang="en-GB" sz="4000" dirty="0"/>
            </a:br>
            <a:br>
              <a:rPr lang="en-GB" sz="4400" dirty="0"/>
            </a:br>
            <a:r>
              <a:rPr lang="en-GB" sz="5300" dirty="0"/>
              <a:t>Probabilistic Graphical Models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84F53-43C7-8041-BB5E-42EFDC745B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C149E-328F-5146-8520-C7F601EE37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Tanya Braun</a:t>
            </a:r>
          </a:p>
        </p:txBody>
      </p:sp>
    </p:spTree>
    <p:extLst>
      <p:ext uri="{BB962C8B-B14F-4D97-AF65-F5344CB8AC3E}">
        <p14:creationId xmlns:p14="http://schemas.microsoft.com/office/powerpoint/2010/main" val="25477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F8FED-511A-9249-B9A3-1A22771B1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Welcome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DC45E-28E7-8D4F-B4EC-A61CEC35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Part of the module: </a:t>
            </a:r>
          </a:p>
          <a:p>
            <a:pPr marL="0" indent="0" algn="ctr">
              <a:buNone/>
            </a:pPr>
            <a:r>
              <a:rPr lang="en-GB" sz="3200" dirty="0"/>
              <a:t>Intelligent Agents (CS4514-KP12)</a:t>
            </a:r>
          </a:p>
          <a:p>
            <a:r>
              <a:rPr lang="en-GB" dirty="0"/>
              <a:t>Consists of two lectures per week</a:t>
            </a:r>
          </a:p>
          <a:p>
            <a:pPr lvl="1"/>
            <a:r>
              <a:rPr lang="en-GB" dirty="0"/>
              <a:t>First lecture per week on</a:t>
            </a:r>
          </a:p>
          <a:p>
            <a:pPr lvl="1"/>
            <a:endParaRPr lang="en-GB" dirty="0"/>
          </a:p>
          <a:p>
            <a:pPr marL="12700" lvl="1" indent="0" algn="ctr">
              <a:buNone/>
            </a:pPr>
            <a:r>
              <a:rPr lang="en-GB" sz="3200" dirty="0"/>
              <a:t>Autonomous Agents and Information Retrieval</a:t>
            </a:r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Second lecture per week on</a:t>
            </a:r>
          </a:p>
          <a:p>
            <a:pPr lvl="1"/>
            <a:endParaRPr lang="en-GB" dirty="0"/>
          </a:p>
          <a:p>
            <a:pPr marL="12700" lvl="1" indent="0" algn="ctr">
              <a:buNone/>
            </a:pPr>
            <a:r>
              <a:rPr lang="en-GB" sz="3200" dirty="0">
                <a:solidFill>
                  <a:srgbClr val="C00000"/>
                </a:solidFill>
              </a:rPr>
              <a:t>Probabilistic Graphical Models</a:t>
            </a:r>
            <a:endParaRPr lang="en-GB" dirty="0"/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ED887C-0AC8-5E49-A790-68D0B969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82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559E-1705-684A-BA56-D891012A4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Literature: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9F5BC-AE1F-AB42-BEAF-E91F9135F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223250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Modelling and Reasoning with Bayesian Networks</a:t>
            </a:r>
          </a:p>
          <a:p>
            <a:pPr lvl="1"/>
            <a:r>
              <a:rPr lang="en-GB" dirty="0"/>
              <a:t>Adnan </a:t>
            </a:r>
            <a:r>
              <a:rPr lang="en-GB" dirty="0" err="1"/>
              <a:t>Darwiche</a:t>
            </a:r>
            <a:endParaRPr lang="en-GB" dirty="0"/>
          </a:p>
          <a:p>
            <a:r>
              <a:rPr lang="en-GB" dirty="0"/>
              <a:t>Probabilistic Graphical Models</a:t>
            </a:r>
          </a:p>
          <a:p>
            <a:pPr lvl="1"/>
            <a:r>
              <a:rPr lang="en-GB" dirty="0"/>
              <a:t>Daphne Koller, Nir Friedman </a:t>
            </a:r>
          </a:p>
          <a:p>
            <a:r>
              <a:rPr lang="en-GB" dirty="0"/>
              <a:t>Artificial Intelligence: A Modern Approach (3</a:t>
            </a:r>
            <a:r>
              <a:rPr lang="en-GB" baseline="30000" dirty="0"/>
              <a:t>rd</a:t>
            </a:r>
            <a:r>
              <a:rPr lang="en-GB" dirty="0"/>
              <a:t> ed.)</a:t>
            </a:r>
          </a:p>
          <a:p>
            <a:pPr lvl="1"/>
            <a:r>
              <a:rPr lang="en-GB" dirty="0"/>
              <a:t>Stuart Russell, Peter </a:t>
            </a:r>
            <a:r>
              <a:rPr lang="en-GB" dirty="0" err="1"/>
              <a:t>Norvig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FB6FB2-3FA1-4349-9F2F-50338BBA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3</a:t>
            </a:fld>
            <a:endParaRPr lang="en-GB"/>
          </a:p>
        </p:txBody>
      </p:sp>
      <p:pic>
        <p:nvPicPr>
          <p:cNvPr id="6" name="Bild 3" descr="ShowCover.asp.jpeg">
            <a:extLst>
              <a:ext uri="{FF2B5EF4-FFF2-40B4-BE49-F238E27FC236}">
                <a16:creationId xmlns:a16="http://schemas.microsoft.com/office/drawing/2014/main" id="{F99E2A87-6890-984C-8D22-37CA933919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297" y="3728334"/>
            <a:ext cx="2049039" cy="265555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25A965-936A-824B-A882-E414A589E3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881" y="3732486"/>
            <a:ext cx="2364098" cy="26514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F377E2-26DC-164E-9B1F-AB5FDD64A7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4974" y="3732486"/>
            <a:ext cx="1607327" cy="265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97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559E-1705-684A-BA56-D891012A4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Literature: Other than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9F5BC-AE1F-AB42-BEAF-E91F9135F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8240"/>
            <a:ext cx="7886700" cy="257009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Two PhD theses (especially for Sections 1-3):</a:t>
            </a:r>
          </a:p>
          <a:p>
            <a:pPr lvl="1"/>
            <a:r>
              <a:rPr lang="en-GB" dirty="0" err="1"/>
              <a:t>Nima</a:t>
            </a:r>
            <a:r>
              <a:rPr lang="en-GB" dirty="0"/>
              <a:t> </a:t>
            </a:r>
            <a:r>
              <a:rPr lang="en-GB" dirty="0" err="1"/>
              <a:t>Taghipour</a:t>
            </a:r>
            <a:r>
              <a:rPr lang="en-GB" dirty="0"/>
              <a:t>: Lifted Probabilistic Inference by Variable Elimination. KU Leuven, 2013.</a:t>
            </a:r>
          </a:p>
          <a:p>
            <a:pPr lvl="2"/>
            <a:r>
              <a:rPr lang="en-GB" dirty="0">
                <a:hlinkClick r:id="rId3"/>
              </a:rPr>
              <a:t>https://lirias.kuleuven.be/1656026?limo=0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Tanya Braun: Rescued from a Sea of Queries: Exact Inference in Probabilistic Relational Models. </a:t>
            </a:r>
            <a:r>
              <a:rPr lang="en-GB" dirty="0" err="1"/>
              <a:t>UzL</a:t>
            </a:r>
            <a:r>
              <a:rPr lang="en-GB" dirty="0"/>
              <a:t>, 2020.</a:t>
            </a:r>
          </a:p>
          <a:p>
            <a:pPr lvl="2"/>
            <a:r>
              <a:rPr lang="en-GB" dirty="0">
                <a:hlinkClick r:id="rId4"/>
              </a:rPr>
              <a:t>https://www.ifis.uni-luebeck.de/~braun/Diss/Braun_diss.pdf</a:t>
            </a:r>
            <a:r>
              <a:rPr lang="en-GB" dirty="0"/>
              <a:t> </a:t>
            </a:r>
          </a:p>
          <a:p>
            <a:r>
              <a:rPr lang="en-GB" dirty="0"/>
              <a:t>Further research papers referenced in slides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FB6FB2-3FA1-4349-9F2F-50338BBA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4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22C9D1-0EEF-BD46-855C-8CBB89B84A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8667" y="3819773"/>
            <a:ext cx="1564574" cy="234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6ED567-7073-5241-B7BB-CAF25770A8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8302" y="3819773"/>
            <a:ext cx="1659648" cy="234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9916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F6EC-DE2B-B94A-987C-2ED5087C6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Setting: Agent with Utilities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E23A6-3883-B243-8FE9-D2999B16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5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18A3493-6526-B14E-9F9C-069C74DB2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756" y="6415656"/>
            <a:ext cx="2024488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85000"/>
              <a:buFont typeface="Webdings" charset="2"/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ctr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90000"/>
              <a:buFont typeface="Wingdings" charset="2"/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14400" indent="0" algn="ctr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05000"/>
              <a:buFont typeface="Lucida Grande"/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371600" indent="0" algn="ctr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85000"/>
              <a:buFont typeface="Lucida Grande"/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828800" indent="0" algn="ctr" defTabSz="911225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05000"/>
              <a:buFont typeface="Lucida Grande"/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90000"/>
              <a:buFont typeface="Lucida Grande"/>
              <a:buNone/>
              <a:defRPr sz="2000" baseline="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Times" charset="0"/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Times" charset="0"/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Times" charset="0"/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1200" dirty="0">
                <a:solidFill>
                  <a:schemeClr val="accent3"/>
                </a:solidFill>
                <a:ea typeface="ＭＳ Ｐゴシック" charset="0"/>
                <a:cs typeface="ＭＳ Ｐゴシック" charset="0"/>
              </a:rPr>
              <a:t>AIMA, Russell/</a:t>
            </a:r>
            <a:r>
              <a:rPr lang="en-US" sz="1200" dirty="0" err="1">
                <a:solidFill>
                  <a:schemeClr val="accent3"/>
                </a:solidFill>
                <a:ea typeface="ＭＳ Ｐゴシック" charset="0"/>
                <a:cs typeface="ＭＳ Ｐゴシック" charset="0"/>
              </a:rPr>
              <a:t>Norvig</a:t>
            </a:r>
            <a:endParaRPr lang="en-US" sz="1200" dirty="0">
              <a:solidFill>
                <a:schemeClr val="accent3"/>
              </a:solidFill>
              <a:ea typeface="ＭＳ Ｐゴシック" charset="0"/>
              <a:cs typeface="ＭＳ Ｐゴシック" charset="0"/>
            </a:endParaRP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245CB1CF-DFD6-904C-919D-B99E6E412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757" y="1445567"/>
            <a:ext cx="5948486" cy="450337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36BC8BB-1216-1841-BA11-B4B8471E4690}"/>
              </a:ext>
            </a:extLst>
          </p:cNvPr>
          <p:cNvSpPr/>
          <p:nvPr/>
        </p:nvSpPr>
        <p:spPr>
          <a:xfrm>
            <a:off x="2995750" y="1489112"/>
            <a:ext cx="1489280" cy="522568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ECD7C5-4057-1642-AC87-EB7197A21BC3}"/>
              </a:ext>
            </a:extLst>
          </p:cNvPr>
          <p:cNvSpPr/>
          <p:nvPr/>
        </p:nvSpPr>
        <p:spPr>
          <a:xfrm>
            <a:off x="4485028" y="1952375"/>
            <a:ext cx="1219085" cy="468608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01AFB7-E2C9-204C-8BFF-99795D8ECDA8}"/>
              </a:ext>
            </a:extLst>
          </p:cNvPr>
          <p:cNvSpPr/>
          <p:nvPr/>
        </p:nvSpPr>
        <p:spPr>
          <a:xfrm>
            <a:off x="2070476" y="2011680"/>
            <a:ext cx="2414552" cy="278674"/>
          </a:xfrm>
          <a:prstGeom prst="rect">
            <a:avLst/>
          </a:prstGeom>
          <a:solidFill>
            <a:schemeClr val="accent4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5C090A-8053-E44D-901D-ECEF944350FC}"/>
              </a:ext>
            </a:extLst>
          </p:cNvPr>
          <p:cNvSpPr/>
          <p:nvPr/>
        </p:nvSpPr>
        <p:spPr>
          <a:xfrm>
            <a:off x="2070476" y="2290354"/>
            <a:ext cx="2414552" cy="1715588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3DF6B7-BD74-4B4C-9D89-CAD5C8313F09}"/>
              </a:ext>
            </a:extLst>
          </p:cNvPr>
          <p:cNvSpPr/>
          <p:nvPr/>
        </p:nvSpPr>
        <p:spPr>
          <a:xfrm>
            <a:off x="4485028" y="2419091"/>
            <a:ext cx="1219086" cy="2849595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4DB7-1721-854C-ADF4-AB78FE27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60986"/>
            <a:ext cx="8254093" cy="717866"/>
          </a:xfrm>
        </p:spPr>
        <p:txBody>
          <a:bodyPr>
            <a:normAutofit fontScale="90000"/>
          </a:bodyPr>
          <a:lstStyle/>
          <a:p>
            <a:r>
              <a:rPr lang="en-GB" dirty="0"/>
              <a:t>Probabilistic Graphical Models (PGMs)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15E46-B17A-B04B-8AF8-A99F45794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158240"/>
            <a:ext cx="8254093" cy="5198111"/>
          </a:xfrm>
        </p:spPr>
        <p:txBody>
          <a:bodyPr numCol="2"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Recap: </a:t>
            </a:r>
            <a:r>
              <a:rPr lang="en-GB" b="1" dirty="0">
                <a:solidFill>
                  <a:schemeClr val="accent1"/>
                </a:solidFill>
              </a:rPr>
              <a:t>Propositional </a:t>
            </a:r>
            <a:r>
              <a:rPr lang="en-GB" dirty="0"/>
              <a:t>modelling</a:t>
            </a:r>
          </a:p>
          <a:p>
            <a:pPr lvl="1"/>
            <a:r>
              <a:rPr lang="en-GB" dirty="0"/>
              <a:t>Factor model, Bayesian network, Markov network</a:t>
            </a:r>
          </a:p>
          <a:p>
            <a:pPr lvl="1"/>
            <a:r>
              <a:rPr lang="en-GB" dirty="0"/>
              <a:t>Semantics, inference tasks </a:t>
            </a:r>
            <a:br>
              <a:rPr lang="en-GB" dirty="0"/>
            </a:br>
            <a:r>
              <a:rPr lang="en-GB" dirty="0"/>
              <a:t>+ algorithms + complexity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Probabilistic relational models</a:t>
            </a:r>
            <a:r>
              <a:rPr lang="en-GB" dirty="0"/>
              <a:t> (PRMs)</a:t>
            </a:r>
          </a:p>
          <a:p>
            <a:pPr lvl="1"/>
            <a:r>
              <a:rPr lang="en-GB" dirty="0"/>
              <a:t>Parameterised models, Markov logic networks</a:t>
            </a:r>
          </a:p>
          <a:p>
            <a:pPr lvl="1"/>
            <a:r>
              <a:rPr lang="en-GB" dirty="0"/>
              <a:t>Semantics, inference tasks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Lifted inference</a:t>
            </a:r>
          </a:p>
          <a:p>
            <a:pPr lvl="1"/>
            <a:r>
              <a:rPr lang="en-GB" dirty="0"/>
              <a:t>LVE, LJT, FOKC</a:t>
            </a:r>
          </a:p>
          <a:p>
            <a:pPr lvl="1"/>
            <a:r>
              <a:rPr lang="en-GB" dirty="0"/>
              <a:t>Theoretical 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Lifted learning </a:t>
            </a:r>
          </a:p>
          <a:p>
            <a:pPr lvl="1"/>
            <a:r>
              <a:rPr lang="en-GB" dirty="0"/>
              <a:t>Recap: propositional learning</a:t>
            </a:r>
          </a:p>
          <a:p>
            <a:pPr lvl="1"/>
            <a:r>
              <a:rPr lang="en-GB" dirty="0"/>
              <a:t>From ground to lifted models</a:t>
            </a:r>
          </a:p>
          <a:p>
            <a:pPr lvl="1"/>
            <a:r>
              <a:rPr lang="en-GB" dirty="0"/>
              <a:t>Direct lifted learning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Approximate Inference: Sampling</a:t>
            </a:r>
          </a:p>
          <a:p>
            <a:pPr lvl="1"/>
            <a:r>
              <a:rPr lang="en-GB" dirty="0"/>
              <a:t>Importance sampling</a:t>
            </a:r>
          </a:p>
          <a:p>
            <a:pPr lvl="1"/>
            <a:r>
              <a:rPr lang="en-GB" dirty="0"/>
              <a:t>MCMC methods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chemeClr val="accent4"/>
                </a:solidFill>
              </a:rPr>
              <a:t>Sequential models &amp; inference</a:t>
            </a:r>
            <a:endParaRPr lang="en-GB" dirty="0">
              <a:solidFill>
                <a:schemeClr val="accent4"/>
              </a:solidFill>
            </a:endParaRPr>
          </a:p>
          <a:p>
            <a:pPr lvl="1"/>
            <a:r>
              <a:rPr lang="en-GB" dirty="0"/>
              <a:t>Dynamic PRMs</a:t>
            </a:r>
          </a:p>
          <a:p>
            <a:pPr lvl="1"/>
            <a:r>
              <a:rPr lang="en-GB" dirty="0"/>
              <a:t>Semantics, inference tasks </a:t>
            </a:r>
            <a:br>
              <a:rPr lang="en-GB" dirty="0"/>
            </a:br>
            <a:r>
              <a:rPr lang="en-GB" dirty="0"/>
              <a:t>+ algorithms + complexity, learning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</a:rPr>
              <a:t>Decision making</a:t>
            </a:r>
          </a:p>
          <a:p>
            <a:pPr lvl="1"/>
            <a:r>
              <a:rPr lang="en-GB" dirty="0"/>
              <a:t>(Dynamic) Decision PRMs</a:t>
            </a:r>
          </a:p>
          <a:p>
            <a:pPr lvl="1"/>
            <a:r>
              <a:rPr lang="en-GB" dirty="0"/>
              <a:t>Semantics, inference tasks </a:t>
            </a:r>
            <a:br>
              <a:rPr lang="en-GB" dirty="0"/>
            </a:br>
            <a:r>
              <a:rPr lang="en-GB" dirty="0"/>
              <a:t>+ algorithms, learning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Continuous Models</a:t>
            </a:r>
          </a:p>
          <a:p>
            <a:pPr lvl="1"/>
            <a:r>
              <a:rPr lang="en-GB" dirty="0"/>
              <a:t>Probabilistic soft logic: modelling, semantics, inference tasks +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3758ED-C5B6-974D-BEE5-5269EFC6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959E-8E6B-B04C-9955-EA096F41CA7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018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4955</TotalTime>
  <Words>310</Words>
  <Application>Microsoft Macintosh PowerPoint</Application>
  <PresentationFormat>On-screen Show (4:3)</PresentationFormat>
  <Paragraphs>63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Webdings</vt:lpstr>
      <vt:lpstr>Office Theme</vt:lpstr>
      <vt:lpstr>Intelligent Agents: Web-mining Agents  Probabilistic Graphical Models</vt:lpstr>
      <vt:lpstr>Welcome</vt:lpstr>
      <vt:lpstr>Literature: Books</vt:lpstr>
      <vt:lpstr>Literature: Other than Books</vt:lpstr>
      <vt:lpstr>Setting: Agent with Utilities</vt:lpstr>
      <vt:lpstr>Probabilistic Graphical Models (PGMs)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65</cp:revision>
  <cp:lastPrinted>2020-10-19T10:39:44Z</cp:lastPrinted>
  <dcterms:created xsi:type="dcterms:W3CDTF">2020-02-28T12:43:09Z</dcterms:created>
  <dcterms:modified xsi:type="dcterms:W3CDTF">2021-01-05T15:26:39Z</dcterms:modified>
</cp:coreProperties>
</file>