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98"/>
  </p:notesMasterIdLst>
  <p:sldIdLst>
    <p:sldId id="256" r:id="rId2"/>
    <p:sldId id="1313" r:id="rId3"/>
    <p:sldId id="262" r:id="rId4"/>
    <p:sldId id="275" r:id="rId5"/>
    <p:sldId id="1259" r:id="rId6"/>
    <p:sldId id="1426" r:id="rId7"/>
    <p:sldId id="1446" r:id="rId8"/>
    <p:sldId id="1429" r:id="rId9"/>
    <p:sldId id="1447" r:id="rId10"/>
    <p:sldId id="1427" r:id="rId11"/>
    <p:sldId id="1448" r:id="rId12"/>
    <p:sldId id="1449" r:id="rId13"/>
    <p:sldId id="1431" r:id="rId14"/>
    <p:sldId id="1450" r:id="rId15"/>
    <p:sldId id="1451" r:id="rId16"/>
    <p:sldId id="1433" r:id="rId17"/>
    <p:sldId id="1459" r:id="rId18"/>
    <p:sldId id="1436" r:id="rId19"/>
    <p:sldId id="1452" r:id="rId20"/>
    <p:sldId id="1455" r:id="rId21"/>
    <p:sldId id="1456" r:id="rId22"/>
    <p:sldId id="1458" r:id="rId23"/>
    <p:sldId id="1435" r:id="rId24"/>
    <p:sldId id="1461" r:id="rId25"/>
    <p:sldId id="1460" r:id="rId26"/>
    <p:sldId id="1437" r:id="rId27"/>
    <p:sldId id="1464" r:id="rId28"/>
    <p:sldId id="1463" r:id="rId29"/>
    <p:sldId id="1462" r:id="rId30"/>
    <p:sldId id="1479" r:id="rId31"/>
    <p:sldId id="1465" r:id="rId32"/>
    <p:sldId id="1466" r:id="rId33"/>
    <p:sldId id="1467" r:id="rId34"/>
    <p:sldId id="1468" r:id="rId35"/>
    <p:sldId id="1469" r:id="rId36"/>
    <p:sldId id="1470" r:id="rId37"/>
    <p:sldId id="1472" r:id="rId38"/>
    <p:sldId id="1473" r:id="rId39"/>
    <p:sldId id="1474" r:id="rId40"/>
    <p:sldId id="1475" r:id="rId41"/>
    <p:sldId id="1477" r:id="rId42"/>
    <p:sldId id="1478" r:id="rId43"/>
    <p:sldId id="1480" r:id="rId44"/>
    <p:sldId id="1481" r:id="rId45"/>
    <p:sldId id="1482" r:id="rId46"/>
    <p:sldId id="1483" r:id="rId47"/>
    <p:sldId id="1484" r:id="rId48"/>
    <p:sldId id="1485" r:id="rId49"/>
    <p:sldId id="1486" r:id="rId50"/>
    <p:sldId id="1488" r:id="rId51"/>
    <p:sldId id="1366" r:id="rId52"/>
    <p:sldId id="1489" r:id="rId53"/>
    <p:sldId id="1490" r:id="rId54"/>
    <p:sldId id="1491" r:id="rId55"/>
    <p:sldId id="1492" r:id="rId56"/>
    <p:sldId id="1501" r:id="rId57"/>
    <p:sldId id="1493" r:id="rId58"/>
    <p:sldId id="1494" r:id="rId59"/>
    <p:sldId id="1487" r:id="rId60"/>
    <p:sldId id="1496" r:id="rId61"/>
    <p:sldId id="1498" r:id="rId62"/>
    <p:sldId id="1495" r:id="rId63"/>
    <p:sldId id="1500" r:id="rId64"/>
    <p:sldId id="1519" r:id="rId65"/>
    <p:sldId id="350" r:id="rId66"/>
    <p:sldId id="297" r:id="rId67"/>
    <p:sldId id="1521" r:id="rId68"/>
    <p:sldId id="1520" r:id="rId69"/>
    <p:sldId id="1522" r:id="rId70"/>
    <p:sldId id="1523" r:id="rId71"/>
    <p:sldId id="1506" r:id="rId72"/>
    <p:sldId id="1508" r:id="rId73"/>
    <p:sldId id="1524" r:id="rId74"/>
    <p:sldId id="1507" r:id="rId75"/>
    <p:sldId id="1440" r:id="rId76"/>
    <p:sldId id="1525" r:id="rId77"/>
    <p:sldId id="1526" r:id="rId78"/>
    <p:sldId id="1527" r:id="rId79"/>
    <p:sldId id="1441" r:id="rId80"/>
    <p:sldId id="1445" r:id="rId81"/>
    <p:sldId id="1386" r:id="rId82"/>
    <p:sldId id="1504" r:id="rId83"/>
    <p:sldId id="1528" r:id="rId84"/>
    <p:sldId id="1503" r:id="rId85"/>
    <p:sldId id="1529" r:id="rId86"/>
    <p:sldId id="1510" r:id="rId87"/>
    <p:sldId id="1442" r:id="rId88"/>
    <p:sldId id="1511" r:id="rId89"/>
    <p:sldId id="1518" r:id="rId90"/>
    <p:sldId id="1530" r:id="rId91"/>
    <p:sldId id="1516" r:id="rId92"/>
    <p:sldId id="1517" r:id="rId93"/>
    <p:sldId id="1514" r:id="rId94"/>
    <p:sldId id="1515" r:id="rId95"/>
    <p:sldId id="1531" r:id="rId96"/>
    <p:sldId id="1513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8371"/>
    <a:srgbClr val="7EBC89"/>
    <a:srgbClr val="008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4745"/>
  </p:normalViewPr>
  <p:slideViewPr>
    <p:cSldViewPr snapToGrid="0" snapToObjects="1">
      <p:cViewPr varScale="1">
        <p:scale>
          <a:sx n="98" d="100"/>
          <a:sy n="98" d="100"/>
        </p:scale>
        <p:origin x="1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1830-A665-114E-98D6-B728185FEA0B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F81A-3E81-274B-90A2-0A51F25FF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4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07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114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778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E.g., answer P(</a:t>
            </a:r>
            <a:r>
              <a:rPr lang="en-GB" dirty="0" err="1"/>
              <a:t>Travel.eve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32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06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341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897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981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818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272203"/>
          </a:xfrm>
          <a:solidFill>
            <a:schemeClr val="accent3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EE25B-DF47-024F-9634-5072BC7A6FEB}"/>
              </a:ext>
            </a:extLst>
          </p:cNvPr>
          <p:cNvSpPr/>
          <p:nvPr userDrawn="1"/>
        </p:nvSpPr>
        <p:spPr>
          <a:xfrm>
            <a:off x="121920" y="902208"/>
            <a:ext cx="8912352" cy="207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46">
            <a:extLst>
              <a:ext uri="{FF2B5EF4-FFF2-40B4-BE49-F238E27FC236}">
                <a16:creationId xmlns:a16="http://schemas.microsoft.com/office/drawing/2014/main" id="{FDF5D0F4-1273-274B-A7AC-164D1C3450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7" y="298033"/>
            <a:ext cx="8785225" cy="5790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401FC7-71CF-4E47-9E19-80C0AB1C5781}"/>
              </a:ext>
            </a:extLst>
          </p:cNvPr>
          <p:cNvSpPr/>
          <p:nvPr userDrawn="1"/>
        </p:nvSpPr>
        <p:spPr>
          <a:xfrm>
            <a:off x="179387" y="6254495"/>
            <a:ext cx="1881061" cy="389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Bild 48" descr="Logo_Inst_InfSys_P309.pdf">
            <a:extLst>
              <a:ext uri="{FF2B5EF4-FFF2-40B4-BE49-F238E27FC236}">
                <a16:creationId xmlns:a16="http://schemas.microsoft.com/office/drawing/2014/main" id="{218A8C7C-F06C-5441-B2E6-6A2A31CECB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34" y="5545245"/>
            <a:ext cx="3652807" cy="97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4874241"/>
            <a:ext cx="6858000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026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51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529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802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16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46048"/>
            <a:ext cx="3886200" cy="50309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46048"/>
            <a:ext cx="3886200" cy="50309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7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1858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09775"/>
            <a:ext cx="3868340" cy="4179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1858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09775"/>
            <a:ext cx="3887391" cy="4179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07CA38-C955-1D40-A2DC-14FA5861F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0986"/>
            <a:ext cx="7886700" cy="6159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4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76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080C1A-4964-8F41-96D8-7ED70D1D4476}"/>
              </a:ext>
            </a:extLst>
          </p:cNvPr>
          <p:cNvSpPr/>
          <p:nvPr userDrawn="1"/>
        </p:nvSpPr>
        <p:spPr>
          <a:xfrm>
            <a:off x="121920" y="902208"/>
            <a:ext cx="8912352" cy="207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5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65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60986"/>
            <a:ext cx="7886700" cy="717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58240"/>
            <a:ext cx="7886700" cy="5018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91B1AE1C-FEC2-4348-9475-041C80A731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" name="Rectangle 47">
            <a:extLst>
              <a:ext uri="{FF2B5EF4-FFF2-40B4-BE49-F238E27FC236}">
                <a16:creationId xmlns:a16="http://schemas.microsoft.com/office/drawing/2014/main" id="{96AF92E2-BDCD-6049-9EAA-8D50CD19579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9" name="Bild 48" descr="Logo_Inst_InfSys_P309.pdf">
            <a:extLst>
              <a:ext uri="{FF2B5EF4-FFF2-40B4-BE49-F238E27FC236}">
                <a16:creationId xmlns:a16="http://schemas.microsoft.com/office/drawing/2014/main" id="{6BFDEE98-4A30-3C4F-AA99-EBE9722170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AAD865F-9244-D44C-BD8B-7371A4C3B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42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7.png"/><Relationship Id="rId21" Type="http://schemas.openxmlformats.org/officeDocument/2006/relationships/image" Target="../media/image53.png"/><Relationship Id="rId7" Type="http://schemas.openxmlformats.org/officeDocument/2006/relationships/image" Target="../media/image18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6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8.png"/><Relationship Id="rId9" Type="http://schemas.openxmlformats.org/officeDocument/2006/relationships/image" Target="../media/image30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30.png"/><Relationship Id="rId12" Type="http://schemas.openxmlformats.org/officeDocument/2006/relationships/image" Target="../media/image46.png"/><Relationship Id="rId17" Type="http://schemas.openxmlformats.org/officeDocument/2006/relationships/image" Target="../media/image59.png"/><Relationship Id="rId2" Type="http://schemas.openxmlformats.org/officeDocument/2006/relationships/image" Target="../media/image57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18.png"/><Relationship Id="rId15" Type="http://schemas.openxmlformats.org/officeDocument/2006/relationships/image" Target="../media/image52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40.png"/><Relationship Id="rId21" Type="http://schemas.openxmlformats.org/officeDocument/2006/relationships/image" Target="../media/image69.png"/><Relationship Id="rId7" Type="http://schemas.openxmlformats.org/officeDocument/2006/relationships/image" Target="../media/image44.png"/><Relationship Id="rId12" Type="http://schemas.openxmlformats.org/officeDocument/2006/relationships/image" Target="../media/image38.png"/><Relationship Id="rId17" Type="http://schemas.openxmlformats.org/officeDocument/2006/relationships/image" Target="../media/image65.png"/><Relationship Id="rId2" Type="http://schemas.openxmlformats.org/officeDocument/2006/relationships/image" Target="../media/image60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37.png"/><Relationship Id="rId5" Type="http://schemas.openxmlformats.org/officeDocument/2006/relationships/image" Target="../media/image42.png"/><Relationship Id="rId15" Type="http://schemas.openxmlformats.org/officeDocument/2006/relationships/image" Target="../media/image63.png"/><Relationship Id="rId10" Type="http://schemas.openxmlformats.org/officeDocument/2006/relationships/image" Target="../media/image47.png"/><Relationship Id="rId19" Type="http://schemas.openxmlformats.org/officeDocument/2006/relationships/image" Target="../media/image6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12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72.png"/><Relationship Id="rId5" Type="http://schemas.openxmlformats.org/officeDocument/2006/relationships/image" Target="../media/image42.png"/><Relationship Id="rId10" Type="http://schemas.openxmlformats.org/officeDocument/2006/relationships/image" Target="../media/image71.png"/><Relationship Id="rId4" Type="http://schemas.openxmlformats.org/officeDocument/2006/relationships/image" Target="../media/image41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75.png"/><Relationship Id="rId4" Type="http://schemas.openxmlformats.org/officeDocument/2006/relationships/image" Target="../media/image40.png"/><Relationship Id="rId9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10.png"/><Relationship Id="rId3" Type="http://schemas.openxmlformats.org/officeDocument/2006/relationships/image" Target="../media/image121.png"/><Relationship Id="rId7" Type="http://schemas.openxmlformats.org/officeDocument/2006/relationships/image" Target="../media/image5.png"/><Relationship Id="rId12" Type="http://schemas.openxmlformats.org/officeDocument/2006/relationships/image" Target="../media/image800.png"/><Relationship Id="rId17" Type="http://schemas.openxmlformats.org/officeDocument/2006/relationships/image" Target="../media/image850.png"/><Relationship Id="rId2" Type="http://schemas.openxmlformats.org/officeDocument/2006/relationships/image" Target="../media/image94.png"/><Relationship Id="rId16" Type="http://schemas.openxmlformats.org/officeDocument/2006/relationships/image" Target="../media/image8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51.png"/><Relationship Id="rId5" Type="http://schemas.openxmlformats.org/officeDocument/2006/relationships/image" Target="../media/image3.png"/><Relationship Id="rId15" Type="http://schemas.openxmlformats.org/officeDocument/2006/relationships/image" Target="../media/image830.png"/><Relationship Id="rId10" Type="http://schemas.openxmlformats.org/officeDocument/2006/relationships/image" Target="../media/image130.png"/><Relationship Id="rId4" Type="http://schemas.openxmlformats.org/officeDocument/2006/relationships/image" Target="../media/image2.png"/><Relationship Id="rId9" Type="http://schemas.openxmlformats.org/officeDocument/2006/relationships/image" Target="../media/image180.png"/><Relationship Id="rId14" Type="http://schemas.openxmlformats.org/officeDocument/2006/relationships/image" Target="../media/image8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13" Type="http://schemas.openxmlformats.org/officeDocument/2006/relationships/image" Target="../media/image5.png"/><Relationship Id="rId18" Type="http://schemas.openxmlformats.org/officeDocument/2006/relationships/image" Target="../media/image870.png"/><Relationship Id="rId3" Type="http://schemas.openxmlformats.org/officeDocument/2006/relationships/image" Target="../media/image800.png"/><Relationship Id="rId7" Type="http://schemas.openxmlformats.org/officeDocument/2006/relationships/image" Target="../media/image840.png"/><Relationship Id="rId12" Type="http://schemas.openxmlformats.org/officeDocument/2006/relationships/image" Target="../media/image4.png"/><Relationship Id="rId17" Type="http://schemas.openxmlformats.org/officeDocument/2006/relationships/image" Target="../media/image151.png"/><Relationship Id="rId2" Type="http://schemas.openxmlformats.org/officeDocument/2006/relationships/image" Target="../media/image95.png"/><Relationship Id="rId16" Type="http://schemas.openxmlformats.org/officeDocument/2006/relationships/image" Target="../media/image130.png"/><Relationship Id="rId20" Type="http://schemas.openxmlformats.org/officeDocument/2006/relationships/image" Target="../media/image8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0.png"/><Relationship Id="rId11" Type="http://schemas.openxmlformats.org/officeDocument/2006/relationships/image" Target="../media/image3.png"/><Relationship Id="rId5" Type="http://schemas.openxmlformats.org/officeDocument/2006/relationships/image" Target="../media/image820.png"/><Relationship Id="rId15" Type="http://schemas.openxmlformats.org/officeDocument/2006/relationships/image" Target="../media/image180.png"/><Relationship Id="rId10" Type="http://schemas.openxmlformats.org/officeDocument/2006/relationships/image" Target="../media/image2.png"/><Relationship Id="rId19" Type="http://schemas.openxmlformats.org/officeDocument/2006/relationships/image" Target="../media/image880.png"/><Relationship Id="rId4" Type="http://schemas.openxmlformats.org/officeDocument/2006/relationships/image" Target="../media/image810.png"/><Relationship Id="rId9" Type="http://schemas.openxmlformats.org/officeDocument/2006/relationships/image" Target="../media/image121.png"/><Relationship Id="rId1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13" Type="http://schemas.openxmlformats.org/officeDocument/2006/relationships/image" Target="../media/image5.png"/><Relationship Id="rId18" Type="http://schemas.openxmlformats.org/officeDocument/2006/relationships/image" Target="../media/image870.png"/><Relationship Id="rId3" Type="http://schemas.openxmlformats.org/officeDocument/2006/relationships/image" Target="../media/image800.png"/><Relationship Id="rId7" Type="http://schemas.openxmlformats.org/officeDocument/2006/relationships/image" Target="../media/image840.png"/><Relationship Id="rId12" Type="http://schemas.openxmlformats.org/officeDocument/2006/relationships/image" Target="../media/image4.png"/><Relationship Id="rId17" Type="http://schemas.openxmlformats.org/officeDocument/2006/relationships/image" Target="../media/image151.png"/><Relationship Id="rId2" Type="http://schemas.openxmlformats.org/officeDocument/2006/relationships/image" Target="../media/image96.png"/><Relationship Id="rId16" Type="http://schemas.openxmlformats.org/officeDocument/2006/relationships/image" Target="../media/image130.png"/><Relationship Id="rId20" Type="http://schemas.openxmlformats.org/officeDocument/2006/relationships/image" Target="../media/image8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0.png"/><Relationship Id="rId11" Type="http://schemas.openxmlformats.org/officeDocument/2006/relationships/image" Target="../media/image3.png"/><Relationship Id="rId5" Type="http://schemas.openxmlformats.org/officeDocument/2006/relationships/image" Target="../media/image820.png"/><Relationship Id="rId15" Type="http://schemas.openxmlformats.org/officeDocument/2006/relationships/image" Target="../media/image180.png"/><Relationship Id="rId10" Type="http://schemas.openxmlformats.org/officeDocument/2006/relationships/image" Target="../media/image2.png"/><Relationship Id="rId19" Type="http://schemas.openxmlformats.org/officeDocument/2006/relationships/image" Target="../media/image880.png"/><Relationship Id="rId4" Type="http://schemas.openxmlformats.org/officeDocument/2006/relationships/image" Target="../media/image810.png"/><Relationship Id="rId9" Type="http://schemas.openxmlformats.org/officeDocument/2006/relationships/image" Target="../media/image121.png"/><Relationship Id="rId1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10.png"/><Relationship Id="rId18" Type="http://schemas.openxmlformats.org/officeDocument/2006/relationships/image" Target="../media/image870.png"/><Relationship Id="rId3" Type="http://schemas.openxmlformats.org/officeDocument/2006/relationships/image" Target="../media/image121.png"/><Relationship Id="rId21" Type="http://schemas.openxmlformats.org/officeDocument/2006/relationships/image" Target="../media/image2010.png"/><Relationship Id="rId7" Type="http://schemas.openxmlformats.org/officeDocument/2006/relationships/image" Target="../media/image5.png"/><Relationship Id="rId12" Type="http://schemas.openxmlformats.org/officeDocument/2006/relationships/image" Target="../media/image800.png"/><Relationship Id="rId17" Type="http://schemas.openxmlformats.org/officeDocument/2006/relationships/image" Target="../media/image850.png"/><Relationship Id="rId2" Type="http://schemas.openxmlformats.org/officeDocument/2006/relationships/image" Target="../media/image910.png"/><Relationship Id="rId16" Type="http://schemas.openxmlformats.org/officeDocument/2006/relationships/image" Target="../media/image840.png"/><Relationship Id="rId20" Type="http://schemas.openxmlformats.org/officeDocument/2006/relationships/image" Target="../media/image8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51.png"/><Relationship Id="rId5" Type="http://schemas.openxmlformats.org/officeDocument/2006/relationships/image" Target="../media/image3.png"/><Relationship Id="rId15" Type="http://schemas.openxmlformats.org/officeDocument/2006/relationships/image" Target="../media/image830.png"/><Relationship Id="rId10" Type="http://schemas.openxmlformats.org/officeDocument/2006/relationships/image" Target="../media/image130.png"/><Relationship Id="rId19" Type="http://schemas.openxmlformats.org/officeDocument/2006/relationships/image" Target="../media/image880.png"/><Relationship Id="rId4" Type="http://schemas.openxmlformats.org/officeDocument/2006/relationships/image" Target="../media/image2.png"/><Relationship Id="rId9" Type="http://schemas.openxmlformats.org/officeDocument/2006/relationships/image" Target="../media/image180.png"/><Relationship Id="rId14" Type="http://schemas.openxmlformats.org/officeDocument/2006/relationships/image" Target="../media/image820.png"/><Relationship Id="rId22" Type="http://schemas.openxmlformats.org/officeDocument/2006/relationships/image" Target="../media/image920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png"/><Relationship Id="rId18" Type="http://schemas.openxmlformats.org/officeDocument/2006/relationships/image" Target="../media/image107.png"/><Relationship Id="rId26" Type="http://schemas.openxmlformats.org/officeDocument/2006/relationships/image" Target="../media/image113.png"/><Relationship Id="rId39" Type="http://schemas.openxmlformats.org/officeDocument/2006/relationships/image" Target="../media/image117.png"/><Relationship Id="rId21" Type="http://schemas.openxmlformats.org/officeDocument/2006/relationships/image" Target="../media/image5340.png"/><Relationship Id="rId34" Type="http://schemas.openxmlformats.org/officeDocument/2006/relationships/image" Target="../media/image483.png"/><Relationship Id="rId42" Type="http://schemas.openxmlformats.org/officeDocument/2006/relationships/image" Target="../media/image120.png"/><Relationship Id="rId47" Type="http://schemas.openxmlformats.org/officeDocument/2006/relationships/image" Target="../media/image126.png"/><Relationship Id="rId7" Type="http://schemas.openxmlformats.org/officeDocument/2006/relationships/image" Target="../media/image99.png"/><Relationship Id="rId16" Type="http://schemas.openxmlformats.org/officeDocument/2006/relationships/image" Target="../media/image106.png"/><Relationship Id="rId29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1.png"/><Relationship Id="rId24" Type="http://schemas.openxmlformats.org/officeDocument/2006/relationships/image" Target="../media/image111.png"/><Relationship Id="rId32" Type="http://schemas.openxmlformats.org/officeDocument/2006/relationships/image" Target="../media/image481.png"/><Relationship Id="rId37" Type="http://schemas.openxmlformats.org/officeDocument/2006/relationships/image" Target="../media/image486.png"/><Relationship Id="rId40" Type="http://schemas.openxmlformats.org/officeDocument/2006/relationships/image" Target="../media/image118.png"/><Relationship Id="rId45" Type="http://schemas.openxmlformats.org/officeDocument/2006/relationships/image" Target="../media/image124.png"/><Relationship Id="rId5" Type="http://schemas.openxmlformats.org/officeDocument/2006/relationships/image" Target="../media/image97.png"/><Relationship Id="rId15" Type="http://schemas.openxmlformats.org/officeDocument/2006/relationships/image" Target="../media/image105.png"/><Relationship Id="rId23" Type="http://schemas.openxmlformats.org/officeDocument/2006/relationships/image" Target="../media/image110.png"/><Relationship Id="rId28" Type="http://schemas.openxmlformats.org/officeDocument/2006/relationships/image" Target="../media/image115.png"/><Relationship Id="rId36" Type="http://schemas.openxmlformats.org/officeDocument/2006/relationships/image" Target="../media/image485.png"/><Relationship Id="rId10" Type="http://schemas.openxmlformats.org/officeDocument/2006/relationships/image" Target="../media/image5250.png"/><Relationship Id="rId19" Type="http://schemas.openxmlformats.org/officeDocument/2006/relationships/image" Target="../media/image108.png"/><Relationship Id="rId31" Type="http://schemas.openxmlformats.org/officeDocument/2006/relationships/image" Target="../media/image479.png"/><Relationship Id="rId44" Type="http://schemas.openxmlformats.org/officeDocument/2006/relationships/image" Target="../media/image123.png"/><Relationship Id="rId4" Type="http://schemas.openxmlformats.org/officeDocument/2006/relationships/image" Target="../media/image523.png"/><Relationship Id="rId9" Type="http://schemas.openxmlformats.org/officeDocument/2006/relationships/image" Target="../media/image528.png"/><Relationship Id="rId14" Type="http://schemas.openxmlformats.org/officeDocument/2006/relationships/image" Target="../media/image104.png"/><Relationship Id="rId22" Type="http://schemas.openxmlformats.org/officeDocument/2006/relationships/image" Target="../media/image5350.png"/><Relationship Id="rId27" Type="http://schemas.openxmlformats.org/officeDocument/2006/relationships/image" Target="../media/image114.png"/><Relationship Id="rId30" Type="http://schemas.openxmlformats.org/officeDocument/2006/relationships/image" Target="../media/image478.png"/><Relationship Id="rId35" Type="http://schemas.openxmlformats.org/officeDocument/2006/relationships/image" Target="../media/image484.png"/><Relationship Id="rId43" Type="http://schemas.openxmlformats.org/officeDocument/2006/relationships/image" Target="../media/image122.png"/><Relationship Id="rId8" Type="http://schemas.openxmlformats.org/officeDocument/2006/relationships/image" Target="../media/image100.png"/><Relationship Id="rId3" Type="http://schemas.openxmlformats.org/officeDocument/2006/relationships/image" Target="../media/image522.png"/><Relationship Id="rId12" Type="http://schemas.openxmlformats.org/officeDocument/2006/relationships/image" Target="../media/image102.png"/><Relationship Id="rId17" Type="http://schemas.openxmlformats.org/officeDocument/2006/relationships/image" Target="../media/image5060.png"/><Relationship Id="rId25" Type="http://schemas.openxmlformats.org/officeDocument/2006/relationships/image" Target="../media/image112.png"/><Relationship Id="rId33" Type="http://schemas.openxmlformats.org/officeDocument/2006/relationships/image" Target="../media/image482.png"/><Relationship Id="rId38" Type="http://schemas.openxmlformats.org/officeDocument/2006/relationships/image" Target="../media/image487.png"/><Relationship Id="rId46" Type="http://schemas.openxmlformats.org/officeDocument/2006/relationships/image" Target="../media/image125.png"/><Relationship Id="rId20" Type="http://schemas.openxmlformats.org/officeDocument/2006/relationships/image" Target="../media/image109.png"/><Relationship Id="rId41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8.png"/><Relationship Id="rId7" Type="http://schemas.openxmlformats.org/officeDocument/2006/relationships/image" Target="../media/image133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29.png"/><Relationship Id="rId9" Type="http://schemas.openxmlformats.org/officeDocument/2006/relationships/image" Target="../media/image1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4.png"/><Relationship Id="rId18" Type="http://schemas.openxmlformats.org/officeDocument/2006/relationships/image" Target="../media/image147.png"/><Relationship Id="rId26" Type="http://schemas.openxmlformats.org/officeDocument/2006/relationships/image" Target="../media/image154.png"/><Relationship Id="rId39" Type="http://schemas.openxmlformats.org/officeDocument/2006/relationships/image" Target="../media/image167.png"/><Relationship Id="rId21" Type="http://schemas.openxmlformats.org/officeDocument/2006/relationships/image" Target="../media/image5340.png"/><Relationship Id="rId34" Type="http://schemas.openxmlformats.org/officeDocument/2006/relationships/image" Target="../media/image162.png"/><Relationship Id="rId42" Type="http://schemas.openxmlformats.org/officeDocument/2006/relationships/image" Target="../media/image170.png"/><Relationship Id="rId7" Type="http://schemas.openxmlformats.org/officeDocument/2006/relationships/image" Target="../media/image140.png"/><Relationship Id="rId16" Type="http://schemas.openxmlformats.org/officeDocument/2006/relationships/image" Target="../media/image146.png"/><Relationship Id="rId20" Type="http://schemas.openxmlformats.org/officeDocument/2006/relationships/image" Target="../media/image149.png"/><Relationship Id="rId29" Type="http://schemas.openxmlformats.org/officeDocument/2006/relationships/image" Target="../media/image157.png"/><Relationship Id="rId41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42.png"/><Relationship Id="rId24" Type="http://schemas.openxmlformats.org/officeDocument/2006/relationships/image" Target="../media/image152.png"/><Relationship Id="rId32" Type="http://schemas.openxmlformats.org/officeDocument/2006/relationships/image" Target="../media/image160.png"/><Relationship Id="rId37" Type="http://schemas.openxmlformats.org/officeDocument/2006/relationships/image" Target="../media/image165.png"/><Relationship Id="rId40" Type="http://schemas.openxmlformats.org/officeDocument/2006/relationships/image" Target="../media/image168.png"/><Relationship Id="rId45" Type="http://schemas.openxmlformats.org/officeDocument/2006/relationships/image" Target="../media/image173.png"/><Relationship Id="rId5" Type="http://schemas.openxmlformats.org/officeDocument/2006/relationships/image" Target="../media/image138.png"/><Relationship Id="rId15" Type="http://schemas.openxmlformats.org/officeDocument/2006/relationships/image" Target="../media/image145.png"/><Relationship Id="rId23" Type="http://schemas.openxmlformats.org/officeDocument/2006/relationships/image" Target="../media/image150.png"/><Relationship Id="rId28" Type="http://schemas.openxmlformats.org/officeDocument/2006/relationships/image" Target="../media/image156.png"/><Relationship Id="rId36" Type="http://schemas.openxmlformats.org/officeDocument/2006/relationships/image" Target="../media/image164.png"/><Relationship Id="rId10" Type="http://schemas.openxmlformats.org/officeDocument/2006/relationships/image" Target="../media/image5250.png"/><Relationship Id="rId19" Type="http://schemas.openxmlformats.org/officeDocument/2006/relationships/image" Target="../media/image148.png"/><Relationship Id="rId31" Type="http://schemas.openxmlformats.org/officeDocument/2006/relationships/image" Target="../media/image159.png"/><Relationship Id="rId44" Type="http://schemas.openxmlformats.org/officeDocument/2006/relationships/image" Target="../media/image172.png"/><Relationship Id="rId4" Type="http://schemas.openxmlformats.org/officeDocument/2006/relationships/image" Target="../media/image523.png"/><Relationship Id="rId9" Type="http://schemas.openxmlformats.org/officeDocument/2006/relationships/image" Target="../media/image528.png"/><Relationship Id="rId14" Type="http://schemas.openxmlformats.org/officeDocument/2006/relationships/image" Target="../media/image98.png"/><Relationship Id="rId22" Type="http://schemas.openxmlformats.org/officeDocument/2006/relationships/image" Target="../media/image5350.png"/><Relationship Id="rId27" Type="http://schemas.openxmlformats.org/officeDocument/2006/relationships/image" Target="../media/image155.png"/><Relationship Id="rId30" Type="http://schemas.openxmlformats.org/officeDocument/2006/relationships/image" Target="../media/image158.png"/><Relationship Id="rId35" Type="http://schemas.openxmlformats.org/officeDocument/2006/relationships/image" Target="../media/image163.png"/><Relationship Id="rId43" Type="http://schemas.openxmlformats.org/officeDocument/2006/relationships/image" Target="../media/image171.png"/><Relationship Id="rId8" Type="http://schemas.openxmlformats.org/officeDocument/2006/relationships/image" Target="../media/image141.png"/><Relationship Id="rId3" Type="http://schemas.openxmlformats.org/officeDocument/2006/relationships/image" Target="../media/image522.png"/><Relationship Id="rId12" Type="http://schemas.openxmlformats.org/officeDocument/2006/relationships/image" Target="../media/image143.png"/><Relationship Id="rId17" Type="http://schemas.openxmlformats.org/officeDocument/2006/relationships/image" Target="../media/image5060.png"/><Relationship Id="rId25" Type="http://schemas.openxmlformats.org/officeDocument/2006/relationships/image" Target="../media/image153.png"/><Relationship Id="rId33" Type="http://schemas.openxmlformats.org/officeDocument/2006/relationships/image" Target="../media/image161.png"/><Relationship Id="rId38" Type="http://schemas.openxmlformats.org/officeDocument/2006/relationships/image" Target="../media/image1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png"/><Relationship Id="rId18" Type="http://schemas.openxmlformats.org/officeDocument/2006/relationships/image" Target="../media/image192.png"/><Relationship Id="rId3" Type="http://schemas.openxmlformats.org/officeDocument/2006/relationships/image" Target="../media/image176.png"/><Relationship Id="rId7" Type="http://schemas.openxmlformats.org/officeDocument/2006/relationships/image" Target="../media/image181.png"/><Relationship Id="rId12" Type="http://schemas.openxmlformats.org/officeDocument/2006/relationships/image" Target="../media/image186.png"/><Relationship Id="rId17" Type="http://schemas.openxmlformats.org/officeDocument/2006/relationships/image" Target="../media/image191.png"/><Relationship Id="rId2" Type="http://schemas.openxmlformats.org/officeDocument/2006/relationships/image" Target="../media/image175.png"/><Relationship Id="rId16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1" Type="http://schemas.openxmlformats.org/officeDocument/2006/relationships/image" Target="../media/image185.png"/><Relationship Id="rId5" Type="http://schemas.openxmlformats.org/officeDocument/2006/relationships/image" Target="../media/image178.png"/><Relationship Id="rId15" Type="http://schemas.openxmlformats.org/officeDocument/2006/relationships/image" Target="../media/image189.png"/><Relationship Id="rId10" Type="http://schemas.openxmlformats.org/officeDocument/2006/relationships/image" Target="../media/image184.png"/><Relationship Id="rId19" Type="http://schemas.openxmlformats.org/officeDocument/2006/relationships/image" Target="../media/image193.png"/><Relationship Id="rId4" Type="http://schemas.openxmlformats.org/officeDocument/2006/relationships/image" Target="../media/image177.png"/><Relationship Id="rId9" Type="http://schemas.openxmlformats.org/officeDocument/2006/relationships/image" Target="../media/image183.png"/><Relationship Id="rId14" Type="http://schemas.openxmlformats.org/officeDocument/2006/relationships/image" Target="../media/image1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98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97.png"/><Relationship Id="rId17" Type="http://schemas.openxmlformats.org/officeDocument/2006/relationships/image" Target="../media/image173.png"/><Relationship Id="rId2" Type="http://schemas.openxmlformats.org/officeDocument/2006/relationships/image" Target="../media/image158.png"/><Relationship Id="rId16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96.png"/><Relationship Id="rId5" Type="http://schemas.openxmlformats.org/officeDocument/2006/relationships/image" Target="../media/image161.png"/><Relationship Id="rId15" Type="http://schemas.openxmlformats.org/officeDocument/2006/relationships/image" Target="../media/image171.png"/><Relationship Id="rId10" Type="http://schemas.openxmlformats.org/officeDocument/2006/relationships/image" Target="../media/image195.png"/><Relationship Id="rId4" Type="http://schemas.openxmlformats.org/officeDocument/2006/relationships/image" Target="../media/image160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1.png"/><Relationship Id="rId7" Type="http://schemas.openxmlformats.org/officeDocument/2006/relationships/image" Target="../media/image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151.png"/><Relationship Id="rId5" Type="http://schemas.openxmlformats.org/officeDocument/2006/relationships/image" Target="../media/image3.png"/><Relationship Id="rId10" Type="http://schemas.openxmlformats.org/officeDocument/2006/relationships/image" Target="../media/image130.png"/><Relationship Id="rId4" Type="http://schemas.openxmlformats.org/officeDocument/2006/relationships/image" Target="../media/image2.png"/><Relationship Id="rId9" Type="http://schemas.openxmlformats.org/officeDocument/2006/relationships/image" Target="../media/image18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2.png"/><Relationship Id="rId18" Type="http://schemas.openxmlformats.org/officeDocument/2006/relationships/image" Target="../media/image217.png"/><Relationship Id="rId26" Type="http://schemas.openxmlformats.org/officeDocument/2006/relationships/image" Target="../media/image225.png"/><Relationship Id="rId3" Type="http://schemas.openxmlformats.org/officeDocument/2006/relationships/image" Target="../media/image202.png"/><Relationship Id="rId21" Type="http://schemas.openxmlformats.org/officeDocument/2006/relationships/image" Target="../media/image220.png"/><Relationship Id="rId7" Type="http://schemas.openxmlformats.org/officeDocument/2006/relationships/image" Target="../media/image206.png"/><Relationship Id="rId12" Type="http://schemas.openxmlformats.org/officeDocument/2006/relationships/image" Target="../media/image211.png"/><Relationship Id="rId17" Type="http://schemas.openxmlformats.org/officeDocument/2006/relationships/image" Target="../media/image216.png"/><Relationship Id="rId25" Type="http://schemas.openxmlformats.org/officeDocument/2006/relationships/image" Target="../media/image224.png"/><Relationship Id="rId2" Type="http://schemas.openxmlformats.org/officeDocument/2006/relationships/image" Target="../media/image201.png"/><Relationship Id="rId16" Type="http://schemas.openxmlformats.org/officeDocument/2006/relationships/image" Target="../media/image215.png"/><Relationship Id="rId20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1" Type="http://schemas.openxmlformats.org/officeDocument/2006/relationships/image" Target="../media/image210.png"/><Relationship Id="rId24" Type="http://schemas.openxmlformats.org/officeDocument/2006/relationships/image" Target="../media/image223.png"/><Relationship Id="rId5" Type="http://schemas.openxmlformats.org/officeDocument/2006/relationships/image" Target="../media/image204.png"/><Relationship Id="rId15" Type="http://schemas.openxmlformats.org/officeDocument/2006/relationships/image" Target="../media/image214.png"/><Relationship Id="rId23" Type="http://schemas.openxmlformats.org/officeDocument/2006/relationships/image" Target="../media/image222.png"/><Relationship Id="rId10" Type="http://schemas.openxmlformats.org/officeDocument/2006/relationships/image" Target="../media/image209.png"/><Relationship Id="rId19" Type="http://schemas.openxmlformats.org/officeDocument/2006/relationships/image" Target="../media/image218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Relationship Id="rId14" Type="http://schemas.openxmlformats.org/officeDocument/2006/relationships/image" Target="../media/image213.png"/><Relationship Id="rId22" Type="http://schemas.openxmlformats.org/officeDocument/2006/relationships/image" Target="../media/image221.png"/><Relationship Id="rId27" Type="http://schemas.openxmlformats.org/officeDocument/2006/relationships/image" Target="../media/image22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33.png"/><Relationship Id="rId51" Type="http://schemas.openxmlformats.org/officeDocument/2006/relationships/image" Target="../media/image223.png"/><Relationship Id="rId34" Type="http://schemas.openxmlformats.org/officeDocument/2006/relationships/image" Target="../media/image162.png"/><Relationship Id="rId42" Type="http://schemas.openxmlformats.org/officeDocument/2006/relationships/image" Target="../media/image235.png"/><Relationship Id="rId47" Type="http://schemas.openxmlformats.org/officeDocument/2006/relationships/image" Target="../media/image219.png"/><Relationship Id="rId50" Type="http://schemas.openxmlformats.org/officeDocument/2006/relationships/image" Target="../media/image222.png"/><Relationship Id="rId33" Type="http://schemas.openxmlformats.org/officeDocument/2006/relationships/image" Target="../media/image229.png"/><Relationship Id="rId38" Type="http://schemas.openxmlformats.org/officeDocument/2006/relationships/image" Target="../media/image232.png"/><Relationship Id="rId46" Type="http://schemas.openxmlformats.org/officeDocument/2006/relationships/image" Target="../media/image218.png"/><Relationship Id="rId2" Type="http://schemas.openxmlformats.org/officeDocument/2006/relationships/image" Target="../media/image228.png"/><Relationship Id="rId41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160.png"/><Relationship Id="rId37" Type="http://schemas.openxmlformats.org/officeDocument/2006/relationships/image" Target="../media/image231.png"/><Relationship Id="rId40" Type="http://schemas.openxmlformats.org/officeDocument/2006/relationships/image" Target="../media/image168.png"/><Relationship Id="rId45" Type="http://schemas.openxmlformats.org/officeDocument/2006/relationships/image" Target="../media/image238.png"/><Relationship Id="rId53" Type="http://schemas.openxmlformats.org/officeDocument/2006/relationships/image" Target="../media/image225.png"/><Relationship Id="rId36" Type="http://schemas.openxmlformats.org/officeDocument/2006/relationships/image" Target="../media/image164.png"/><Relationship Id="rId49" Type="http://schemas.openxmlformats.org/officeDocument/2006/relationships/image" Target="../media/image221.png"/><Relationship Id="rId31" Type="http://schemas.openxmlformats.org/officeDocument/2006/relationships/image" Target="../media/image159.png"/><Relationship Id="rId44" Type="http://schemas.openxmlformats.org/officeDocument/2006/relationships/image" Target="../media/image237.png"/><Relationship Id="rId52" Type="http://schemas.openxmlformats.org/officeDocument/2006/relationships/image" Target="../media/image224.png"/><Relationship Id="rId30" Type="http://schemas.openxmlformats.org/officeDocument/2006/relationships/image" Target="../media/image158.png"/><Relationship Id="rId35" Type="http://schemas.openxmlformats.org/officeDocument/2006/relationships/image" Target="../media/image230.png"/><Relationship Id="rId43" Type="http://schemas.openxmlformats.org/officeDocument/2006/relationships/image" Target="../media/image236.png"/><Relationship Id="rId48" Type="http://schemas.openxmlformats.org/officeDocument/2006/relationships/image" Target="../media/image220.png"/></Relationships>
</file>

<file path=ppt/slides/_rels/slide3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33.png"/><Relationship Id="rId51" Type="http://schemas.openxmlformats.org/officeDocument/2006/relationships/image" Target="../media/image223.png"/><Relationship Id="rId34" Type="http://schemas.openxmlformats.org/officeDocument/2006/relationships/image" Target="../media/image162.png"/><Relationship Id="rId42" Type="http://schemas.openxmlformats.org/officeDocument/2006/relationships/image" Target="../media/image235.png"/><Relationship Id="rId47" Type="http://schemas.openxmlformats.org/officeDocument/2006/relationships/image" Target="../media/image219.png"/><Relationship Id="rId50" Type="http://schemas.openxmlformats.org/officeDocument/2006/relationships/image" Target="../media/image222.png"/><Relationship Id="rId33" Type="http://schemas.openxmlformats.org/officeDocument/2006/relationships/image" Target="../media/image229.png"/><Relationship Id="rId38" Type="http://schemas.openxmlformats.org/officeDocument/2006/relationships/image" Target="../media/image232.png"/><Relationship Id="rId46" Type="http://schemas.openxmlformats.org/officeDocument/2006/relationships/image" Target="../media/image218.png"/><Relationship Id="rId2" Type="http://schemas.openxmlformats.org/officeDocument/2006/relationships/image" Target="../media/image239.png"/><Relationship Id="rId41" Type="http://schemas.openxmlformats.org/officeDocument/2006/relationships/image" Target="../media/image234.png"/><Relationship Id="rId54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160.png"/><Relationship Id="rId37" Type="http://schemas.openxmlformats.org/officeDocument/2006/relationships/image" Target="../media/image231.png"/><Relationship Id="rId40" Type="http://schemas.openxmlformats.org/officeDocument/2006/relationships/image" Target="../media/image168.png"/><Relationship Id="rId45" Type="http://schemas.openxmlformats.org/officeDocument/2006/relationships/image" Target="../media/image238.png"/><Relationship Id="rId53" Type="http://schemas.openxmlformats.org/officeDocument/2006/relationships/image" Target="../media/image225.png"/><Relationship Id="rId36" Type="http://schemas.openxmlformats.org/officeDocument/2006/relationships/image" Target="../media/image164.png"/><Relationship Id="rId49" Type="http://schemas.openxmlformats.org/officeDocument/2006/relationships/image" Target="../media/image221.png"/><Relationship Id="rId31" Type="http://schemas.openxmlformats.org/officeDocument/2006/relationships/image" Target="../media/image159.png"/><Relationship Id="rId44" Type="http://schemas.openxmlformats.org/officeDocument/2006/relationships/image" Target="../media/image237.png"/><Relationship Id="rId52" Type="http://schemas.openxmlformats.org/officeDocument/2006/relationships/image" Target="../media/image224.png"/><Relationship Id="rId30" Type="http://schemas.openxmlformats.org/officeDocument/2006/relationships/image" Target="../media/image158.png"/><Relationship Id="rId35" Type="http://schemas.openxmlformats.org/officeDocument/2006/relationships/image" Target="../media/image230.png"/><Relationship Id="rId43" Type="http://schemas.openxmlformats.org/officeDocument/2006/relationships/image" Target="../media/image236.png"/><Relationship Id="rId48" Type="http://schemas.openxmlformats.org/officeDocument/2006/relationships/image" Target="../media/image220.png"/></Relationships>
</file>

<file path=ppt/slides/_rels/slide3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33.png"/><Relationship Id="rId51" Type="http://schemas.openxmlformats.org/officeDocument/2006/relationships/image" Target="../media/image225.png"/><Relationship Id="rId34" Type="http://schemas.openxmlformats.org/officeDocument/2006/relationships/image" Target="../media/image162.png"/><Relationship Id="rId42" Type="http://schemas.openxmlformats.org/officeDocument/2006/relationships/image" Target="../media/image235.png"/><Relationship Id="rId47" Type="http://schemas.openxmlformats.org/officeDocument/2006/relationships/image" Target="../media/image220.png"/><Relationship Id="rId50" Type="http://schemas.openxmlformats.org/officeDocument/2006/relationships/image" Target="../media/image224.png"/><Relationship Id="rId33" Type="http://schemas.openxmlformats.org/officeDocument/2006/relationships/image" Target="../media/image229.png"/><Relationship Id="rId38" Type="http://schemas.openxmlformats.org/officeDocument/2006/relationships/image" Target="../media/image232.png"/><Relationship Id="rId46" Type="http://schemas.openxmlformats.org/officeDocument/2006/relationships/image" Target="../media/image219.png"/><Relationship Id="rId2" Type="http://schemas.openxmlformats.org/officeDocument/2006/relationships/image" Target="../media/image241.png"/><Relationship Id="rId41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242.png"/><Relationship Id="rId37" Type="http://schemas.openxmlformats.org/officeDocument/2006/relationships/image" Target="../media/image231.png"/><Relationship Id="rId40" Type="http://schemas.openxmlformats.org/officeDocument/2006/relationships/image" Target="../media/image168.png"/><Relationship Id="rId45" Type="http://schemas.openxmlformats.org/officeDocument/2006/relationships/image" Target="../media/image218.png"/><Relationship Id="rId36" Type="http://schemas.openxmlformats.org/officeDocument/2006/relationships/image" Target="../media/image164.png"/><Relationship Id="rId49" Type="http://schemas.openxmlformats.org/officeDocument/2006/relationships/image" Target="../media/image222.png"/><Relationship Id="rId31" Type="http://schemas.openxmlformats.org/officeDocument/2006/relationships/image" Target="../media/image159.png"/><Relationship Id="rId44" Type="http://schemas.openxmlformats.org/officeDocument/2006/relationships/image" Target="../media/image238.png"/><Relationship Id="rId52" Type="http://schemas.openxmlformats.org/officeDocument/2006/relationships/image" Target="../media/image243.png"/><Relationship Id="rId30" Type="http://schemas.openxmlformats.org/officeDocument/2006/relationships/image" Target="../media/image158.png"/><Relationship Id="rId35" Type="http://schemas.openxmlformats.org/officeDocument/2006/relationships/image" Target="../media/image230.png"/><Relationship Id="rId43" Type="http://schemas.openxmlformats.org/officeDocument/2006/relationships/image" Target="../media/image237.png"/><Relationship Id="rId48" Type="http://schemas.openxmlformats.org/officeDocument/2006/relationships/image" Target="../media/image221.png"/></Relationships>
</file>

<file path=ppt/slides/_rels/slide35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33.png"/><Relationship Id="rId34" Type="http://schemas.openxmlformats.org/officeDocument/2006/relationships/image" Target="../media/image162.png"/><Relationship Id="rId42" Type="http://schemas.openxmlformats.org/officeDocument/2006/relationships/image" Target="../media/image237.png"/><Relationship Id="rId47" Type="http://schemas.openxmlformats.org/officeDocument/2006/relationships/image" Target="../media/image222.png"/><Relationship Id="rId50" Type="http://schemas.openxmlformats.org/officeDocument/2006/relationships/image" Target="../media/image246.png"/><Relationship Id="rId33" Type="http://schemas.openxmlformats.org/officeDocument/2006/relationships/image" Target="../media/image229.png"/><Relationship Id="rId38" Type="http://schemas.openxmlformats.org/officeDocument/2006/relationships/image" Target="../media/image232.png"/><Relationship Id="rId46" Type="http://schemas.openxmlformats.org/officeDocument/2006/relationships/image" Target="../media/image221.png"/><Relationship Id="rId2" Type="http://schemas.openxmlformats.org/officeDocument/2006/relationships/image" Target="../media/image244.png"/><Relationship Id="rId41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245.png"/><Relationship Id="rId37" Type="http://schemas.openxmlformats.org/officeDocument/2006/relationships/image" Target="../media/image231.png"/><Relationship Id="rId40" Type="http://schemas.openxmlformats.org/officeDocument/2006/relationships/image" Target="../media/image168.png"/><Relationship Id="rId45" Type="http://schemas.openxmlformats.org/officeDocument/2006/relationships/image" Target="../media/image219.png"/><Relationship Id="rId36" Type="http://schemas.openxmlformats.org/officeDocument/2006/relationships/image" Target="../media/image164.png"/><Relationship Id="rId49" Type="http://schemas.openxmlformats.org/officeDocument/2006/relationships/image" Target="../media/image225.png"/><Relationship Id="rId31" Type="http://schemas.openxmlformats.org/officeDocument/2006/relationships/image" Target="../media/image159.png"/><Relationship Id="rId44" Type="http://schemas.openxmlformats.org/officeDocument/2006/relationships/image" Target="../media/image218.png"/><Relationship Id="rId30" Type="http://schemas.openxmlformats.org/officeDocument/2006/relationships/image" Target="../media/image158.png"/><Relationship Id="rId35" Type="http://schemas.openxmlformats.org/officeDocument/2006/relationships/image" Target="../media/image230.png"/><Relationship Id="rId43" Type="http://schemas.openxmlformats.org/officeDocument/2006/relationships/image" Target="../media/image238.png"/><Relationship Id="rId48" Type="http://schemas.openxmlformats.org/officeDocument/2006/relationships/image" Target="../media/image224.png"/></Relationships>
</file>

<file path=ppt/slides/_rels/slide36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33.png"/><Relationship Id="rId34" Type="http://schemas.openxmlformats.org/officeDocument/2006/relationships/image" Target="../media/image162.png"/><Relationship Id="rId42" Type="http://schemas.openxmlformats.org/officeDocument/2006/relationships/image" Target="../media/image237.png"/><Relationship Id="rId47" Type="http://schemas.openxmlformats.org/officeDocument/2006/relationships/image" Target="../media/image224.png"/><Relationship Id="rId33" Type="http://schemas.openxmlformats.org/officeDocument/2006/relationships/image" Target="../media/image229.png"/><Relationship Id="rId38" Type="http://schemas.openxmlformats.org/officeDocument/2006/relationships/image" Target="../media/image232.png"/><Relationship Id="rId46" Type="http://schemas.openxmlformats.org/officeDocument/2006/relationships/image" Target="../media/image221.png"/><Relationship Id="rId2" Type="http://schemas.openxmlformats.org/officeDocument/2006/relationships/image" Target="../media/image247.png"/><Relationship Id="rId41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245.png"/><Relationship Id="rId37" Type="http://schemas.openxmlformats.org/officeDocument/2006/relationships/image" Target="../media/image231.png"/><Relationship Id="rId40" Type="http://schemas.openxmlformats.org/officeDocument/2006/relationships/image" Target="../media/image168.png"/><Relationship Id="rId45" Type="http://schemas.openxmlformats.org/officeDocument/2006/relationships/image" Target="../media/image219.png"/><Relationship Id="rId36" Type="http://schemas.openxmlformats.org/officeDocument/2006/relationships/image" Target="../media/image164.png"/><Relationship Id="rId49" Type="http://schemas.openxmlformats.org/officeDocument/2006/relationships/image" Target="../media/image248.png"/><Relationship Id="rId31" Type="http://schemas.openxmlformats.org/officeDocument/2006/relationships/image" Target="../media/image159.png"/><Relationship Id="rId44" Type="http://schemas.openxmlformats.org/officeDocument/2006/relationships/image" Target="../media/image218.png"/><Relationship Id="rId30" Type="http://schemas.openxmlformats.org/officeDocument/2006/relationships/image" Target="../media/image158.png"/><Relationship Id="rId43" Type="http://schemas.openxmlformats.org/officeDocument/2006/relationships/image" Target="../media/image238.png"/><Relationship Id="rId48" Type="http://schemas.openxmlformats.org/officeDocument/2006/relationships/image" Target="../media/image225.png"/></Relationships>
</file>

<file path=ppt/slides/_rels/slide37.xml.rels><?xml version="1.0" encoding="UTF-8" standalone="yes"?>
<Relationships xmlns="http://schemas.openxmlformats.org/package/2006/relationships"><Relationship Id="rId34" Type="http://schemas.openxmlformats.org/officeDocument/2006/relationships/image" Target="../media/image162.png"/><Relationship Id="rId42" Type="http://schemas.openxmlformats.org/officeDocument/2006/relationships/image" Target="../media/image238.png"/><Relationship Id="rId47" Type="http://schemas.openxmlformats.org/officeDocument/2006/relationships/image" Target="../media/image252.png"/><Relationship Id="rId33" Type="http://schemas.openxmlformats.org/officeDocument/2006/relationships/image" Target="../media/image229.png"/><Relationship Id="rId38" Type="http://schemas.openxmlformats.org/officeDocument/2006/relationships/image" Target="../media/image233.png"/><Relationship Id="rId46" Type="http://schemas.openxmlformats.org/officeDocument/2006/relationships/image" Target="../media/image225.png"/><Relationship Id="rId2" Type="http://schemas.openxmlformats.org/officeDocument/2006/relationships/image" Target="../media/image249.png"/><Relationship Id="rId41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250.png"/><Relationship Id="rId37" Type="http://schemas.openxmlformats.org/officeDocument/2006/relationships/image" Target="../media/image232.png"/><Relationship Id="rId40" Type="http://schemas.openxmlformats.org/officeDocument/2006/relationships/image" Target="../media/image168.png"/><Relationship Id="rId45" Type="http://schemas.openxmlformats.org/officeDocument/2006/relationships/image" Target="../media/image224.png"/><Relationship Id="rId36" Type="http://schemas.openxmlformats.org/officeDocument/2006/relationships/image" Target="../media/image231.png"/><Relationship Id="rId31" Type="http://schemas.openxmlformats.org/officeDocument/2006/relationships/image" Target="../media/image159.png"/><Relationship Id="rId44" Type="http://schemas.openxmlformats.org/officeDocument/2006/relationships/image" Target="../media/image221.png"/><Relationship Id="rId30" Type="http://schemas.openxmlformats.org/officeDocument/2006/relationships/image" Target="../media/image158.png"/><Relationship Id="rId35" Type="http://schemas.openxmlformats.org/officeDocument/2006/relationships/image" Target="../media/image251.png"/><Relationship Id="rId43" Type="http://schemas.openxmlformats.org/officeDocument/2006/relationships/image" Target="../media/image218.png"/></Relationships>
</file>

<file path=ppt/slides/_rels/slide38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37.png"/><Relationship Id="rId34" Type="http://schemas.openxmlformats.org/officeDocument/2006/relationships/image" Target="../media/image162.png"/><Relationship Id="rId42" Type="http://schemas.openxmlformats.org/officeDocument/2006/relationships/image" Target="../media/image221.png"/><Relationship Id="rId33" Type="http://schemas.openxmlformats.org/officeDocument/2006/relationships/image" Target="../media/image229.png"/><Relationship Id="rId38" Type="http://schemas.openxmlformats.org/officeDocument/2006/relationships/image" Target="../media/image254.png"/><Relationship Id="rId2" Type="http://schemas.openxmlformats.org/officeDocument/2006/relationships/image" Target="../media/image253.png"/><Relationship Id="rId41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204.png"/><Relationship Id="rId37" Type="http://schemas.openxmlformats.org/officeDocument/2006/relationships/image" Target="../media/image233.png"/><Relationship Id="rId40" Type="http://schemas.openxmlformats.org/officeDocument/2006/relationships/image" Target="../media/image238.png"/><Relationship Id="rId45" Type="http://schemas.openxmlformats.org/officeDocument/2006/relationships/image" Target="../media/image255.png"/><Relationship Id="rId36" Type="http://schemas.openxmlformats.org/officeDocument/2006/relationships/image" Target="../media/image232.png"/><Relationship Id="rId31" Type="http://schemas.openxmlformats.org/officeDocument/2006/relationships/image" Target="../media/image159.png"/><Relationship Id="rId44" Type="http://schemas.openxmlformats.org/officeDocument/2006/relationships/image" Target="../media/image225.png"/><Relationship Id="rId30" Type="http://schemas.openxmlformats.org/officeDocument/2006/relationships/image" Target="../media/image158.png"/><Relationship Id="rId35" Type="http://schemas.openxmlformats.org/officeDocument/2006/relationships/image" Target="../media/image231.png"/><Relationship Id="rId43" Type="http://schemas.openxmlformats.org/officeDocument/2006/relationships/image" Target="../media/image224.png"/></Relationships>
</file>

<file path=ppt/slides/_rels/slide39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37.png"/><Relationship Id="rId34" Type="http://schemas.openxmlformats.org/officeDocument/2006/relationships/image" Target="../media/image162.png"/><Relationship Id="rId42" Type="http://schemas.openxmlformats.org/officeDocument/2006/relationships/image" Target="../media/image221.png"/><Relationship Id="rId33" Type="http://schemas.openxmlformats.org/officeDocument/2006/relationships/image" Target="../media/image229.png"/><Relationship Id="rId38" Type="http://schemas.openxmlformats.org/officeDocument/2006/relationships/image" Target="../media/image254.png"/><Relationship Id="rId2" Type="http://schemas.openxmlformats.org/officeDocument/2006/relationships/image" Target="../media/image256.png"/><Relationship Id="rId41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204.png"/><Relationship Id="rId37" Type="http://schemas.openxmlformats.org/officeDocument/2006/relationships/image" Target="../media/image233.png"/><Relationship Id="rId40" Type="http://schemas.openxmlformats.org/officeDocument/2006/relationships/image" Target="../media/image238.png"/><Relationship Id="rId45" Type="http://schemas.openxmlformats.org/officeDocument/2006/relationships/image" Target="../media/image257.png"/><Relationship Id="rId36" Type="http://schemas.openxmlformats.org/officeDocument/2006/relationships/image" Target="../media/image232.png"/><Relationship Id="rId31" Type="http://schemas.openxmlformats.org/officeDocument/2006/relationships/image" Target="../media/image159.png"/><Relationship Id="rId44" Type="http://schemas.openxmlformats.org/officeDocument/2006/relationships/image" Target="../media/image225.png"/><Relationship Id="rId30" Type="http://schemas.openxmlformats.org/officeDocument/2006/relationships/image" Target="../media/image158.png"/><Relationship Id="rId35" Type="http://schemas.openxmlformats.org/officeDocument/2006/relationships/image" Target="../media/image231.png"/><Relationship Id="rId43" Type="http://schemas.openxmlformats.org/officeDocument/2006/relationships/image" Target="../media/image2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37.png"/><Relationship Id="rId34" Type="http://schemas.openxmlformats.org/officeDocument/2006/relationships/image" Target="../media/image162.png"/><Relationship Id="rId42" Type="http://schemas.openxmlformats.org/officeDocument/2006/relationships/image" Target="../media/image221.png"/><Relationship Id="rId33" Type="http://schemas.openxmlformats.org/officeDocument/2006/relationships/image" Target="../media/image229.png"/><Relationship Id="rId38" Type="http://schemas.openxmlformats.org/officeDocument/2006/relationships/image" Target="../media/image254.png"/><Relationship Id="rId46" Type="http://schemas.openxmlformats.org/officeDocument/2006/relationships/image" Target="../media/image257.png"/><Relationship Id="rId2" Type="http://schemas.openxmlformats.org/officeDocument/2006/relationships/image" Target="../media/image258.png"/><Relationship Id="rId41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204.png"/><Relationship Id="rId37" Type="http://schemas.openxmlformats.org/officeDocument/2006/relationships/image" Target="../media/image233.png"/><Relationship Id="rId40" Type="http://schemas.openxmlformats.org/officeDocument/2006/relationships/image" Target="../media/image238.png"/><Relationship Id="rId45" Type="http://schemas.openxmlformats.org/officeDocument/2006/relationships/image" Target="../media/image259.png"/><Relationship Id="rId36" Type="http://schemas.openxmlformats.org/officeDocument/2006/relationships/image" Target="../media/image232.png"/><Relationship Id="rId31" Type="http://schemas.openxmlformats.org/officeDocument/2006/relationships/image" Target="../media/image159.png"/><Relationship Id="rId44" Type="http://schemas.openxmlformats.org/officeDocument/2006/relationships/image" Target="../media/image225.png"/><Relationship Id="rId30" Type="http://schemas.openxmlformats.org/officeDocument/2006/relationships/image" Target="../media/image158.png"/><Relationship Id="rId35" Type="http://schemas.openxmlformats.org/officeDocument/2006/relationships/image" Target="../media/image231.png"/><Relationship Id="rId43" Type="http://schemas.openxmlformats.org/officeDocument/2006/relationships/image" Target="../media/image224.png"/></Relationships>
</file>

<file path=ppt/slides/_rels/slide41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38.png"/><Relationship Id="rId3" Type="http://schemas.openxmlformats.org/officeDocument/2006/relationships/image" Target="../media/image261.png"/><Relationship Id="rId34" Type="http://schemas.openxmlformats.org/officeDocument/2006/relationships/image" Target="../media/image162.png"/><Relationship Id="rId42" Type="http://schemas.openxmlformats.org/officeDocument/2006/relationships/image" Target="../media/image224.png"/><Relationship Id="rId33" Type="http://schemas.openxmlformats.org/officeDocument/2006/relationships/image" Target="../media/image229.png"/><Relationship Id="rId38" Type="http://schemas.openxmlformats.org/officeDocument/2006/relationships/image" Target="../media/image254.png"/><Relationship Id="rId2" Type="http://schemas.openxmlformats.org/officeDocument/2006/relationships/image" Target="../media/image260.png"/><Relationship Id="rId41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204.png"/><Relationship Id="rId37" Type="http://schemas.openxmlformats.org/officeDocument/2006/relationships/image" Target="../media/image233.png"/><Relationship Id="rId40" Type="http://schemas.openxmlformats.org/officeDocument/2006/relationships/image" Target="../media/image218.png"/><Relationship Id="rId45" Type="http://schemas.openxmlformats.org/officeDocument/2006/relationships/image" Target="../media/image257.png"/><Relationship Id="rId36" Type="http://schemas.openxmlformats.org/officeDocument/2006/relationships/image" Target="../media/image232.png"/><Relationship Id="rId31" Type="http://schemas.openxmlformats.org/officeDocument/2006/relationships/image" Target="../media/image159.png"/><Relationship Id="rId44" Type="http://schemas.openxmlformats.org/officeDocument/2006/relationships/image" Target="../media/image262.png"/><Relationship Id="rId35" Type="http://schemas.openxmlformats.org/officeDocument/2006/relationships/image" Target="../media/image231.png"/><Relationship Id="rId43" Type="http://schemas.openxmlformats.org/officeDocument/2006/relationships/image" Target="../media/image225.png"/></Relationships>
</file>

<file path=ppt/slides/_rels/slide42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18.png"/><Relationship Id="rId3" Type="http://schemas.openxmlformats.org/officeDocument/2006/relationships/image" Target="../media/image264.png"/><Relationship Id="rId34" Type="http://schemas.openxmlformats.org/officeDocument/2006/relationships/image" Target="../media/image162.png"/><Relationship Id="rId42" Type="http://schemas.openxmlformats.org/officeDocument/2006/relationships/image" Target="../media/image266.png"/><Relationship Id="rId33" Type="http://schemas.openxmlformats.org/officeDocument/2006/relationships/image" Target="../media/image229.png"/><Relationship Id="rId38" Type="http://schemas.openxmlformats.org/officeDocument/2006/relationships/image" Target="../media/image238.png"/><Relationship Id="rId2" Type="http://schemas.openxmlformats.org/officeDocument/2006/relationships/image" Target="../media/image263.png"/><Relationship Id="rId41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204.png"/><Relationship Id="rId37" Type="http://schemas.openxmlformats.org/officeDocument/2006/relationships/image" Target="../media/image254.png"/><Relationship Id="rId40" Type="http://schemas.openxmlformats.org/officeDocument/2006/relationships/image" Target="../media/image221.png"/><Relationship Id="rId36" Type="http://schemas.openxmlformats.org/officeDocument/2006/relationships/image" Target="../media/image233.png"/><Relationship Id="rId31" Type="http://schemas.openxmlformats.org/officeDocument/2006/relationships/image" Target="../media/image159.png"/><Relationship Id="rId35" Type="http://schemas.openxmlformats.org/officeDocument/2006/relationships/image" Target="../media/image265.png"/><Relationship Id="rId43" Type="http://schemas.openxmlformats.org/officeDocument/2006/relationships/image" Target="../media/image257.png"/></Relationships>
</file>

<file path=ppt/slides/_rels/slide4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25.png"/><Relationship Id="rId3" Type="http://schemas.openxmlformats.org/officeDocument/2006/relationships/image" Target="../media/image268.png"/><Relationship Id="rId34" Type="http://schemas.openxmlformats.org/officeDocument/2006/relationships/image" Target="../media/image269.png"/><Relationship Id="rId33" Type="http://schemas.openxmlformats.org/officeDocument/2006/relationships/image" Target="../media/image229.png"/><Relationship Id="rId38" Type="http://schemas.openxmlformats.org/officeDocument/2006/relationships/image" Target="../media/image221.png"/><Relationship Id="rId2" Type="http://schemas.openxmlformats.org/officeDocument/2006/relationships/image" Target="../media/image267.png"/><Relationship Id="rId41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204.png"/><Relationship Id="rId37" Type="http://schemas.openxmlformats.org/officeDocument/2006/relationships/image" Target="../media/image238.png"/><Relationship Id="rId40" Type="http://schemas.openxmlformats.org/officeDocument/2006/relationships/image" Target="../media/image270.png"/><Relationship Id="rId36" Type="http://schemas.openxmlformats.org/officeDocument/2006/relationships/image" Target="../media/image254.png"/><Relationship Id="rId31" Type="http://schemas.openxmlformats.org/officeDocument/2006/relationships/image" Target="../media/image159.png"/><Relationship Id="rId35" Type="http://schemas.openxmlformats.org/officeDocument/2006/relationships/image" Target="../media/image233.png"/></Relationships>
</file>

<file path=ppt/slides/_rels/slide4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25.png"/><Relationship Id="rId3" Type="http://schemas.openxmlformats.org/officeDocument/2006/relationships/image" Target="../media/image268.png"/><Relationship Id="rId34" Type="http://schemas.openxmlformats.org/officeDocument/2006/relationships/image" Target="../media/image269.png"/><Relationship Id="rId42" Type="http://schemas.openxmlformats.org/officeDocument/2006/relationships/image" Target="../media/image272.png"/><Relationship Id="rId33" Type="http://schemas.openxmlformats.org/officeDocument/2006/relationships/image" Target="../media/image229.png"/><Relationship Id="rId38" Type="http://schemas.openxmlformats.org/officeDocument/2006/relationships/image" Target="../media/image221.png"/><Relationship Id="rId2" Type="http://schemas.openxmlformats.org/officeDocument/2006/relationships/image" Target="../media/image271.png"/><Relationship Id="rId41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204.png"/><Relationship Id="rId37" Type="http://schemas.openxmlformats.org/officeDocument/2006/relationships/image" Target="../media/image238.png"/><Relationship Id="rId40" Type="http://schemas.openxmlformats.org/officeDocument/2006/relationships/image" Target="../media/image270.png"/><Relationship Id="rId36" Type="http://schemas.openxmlformats.org/officeDocument/2006/relationships/image" Target="../media/image254.png"/><Relationship Id="rId31" Type="http://schemas.openxmlformats.org/officeDocument/2006/relationships/image" Target="../media/image159.png"/><Relationship Id="rId35" Type="http://schemas.openxmlformats.org/officeDocument/2006/relationships/image" Target="../media/image23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image" Target="../media/image275.png"/><Relationship Id="rId3" Type="http://schemas.openxmlformats.org/officeDocument/2006/relationships/image" Target="../media/image268.png"/><Relationship Id="rId7" Type="http://schemas.openxmlformats.org/officeDocument/2006/relationships/image" Target="../media/image269.png"/><Relationship Id="rId12" Type="http://schemas.openxmlformats.org/officeDocument/2006/relationships/image" Target="../media/image257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11" Type="http://schemas.openxmlformats.org/officeDocument/2006/relationships/image" Target="../media/image270.png"/><Relationship Id="rId5" Type="http://schemas.openxmlformats.org/officeDocument/2006/relationships/image" Target="../media/image204.png"/><Relationship Id="rId10" Type="http://schemas.openxmlformats.org/officeDocument/2006/relationships/image" Target="../media/image221.png"/><Relationship Id="rId4" Type="http://schemas.openxmlformats.org/officeDocument/2006/relationships/image" Target="../media/image274.png"/><Relationship Id="rId9" Type="http://schemas.openxmlformats.org/officeDocument/2006/relationships/image" Target="../media/image25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68.png"/><Relationship Id="rId7" Type="http://schemas.openxmlformats.org/officeDocument/2006/relationships/image" Target="../media/image269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11" Type="http://schemas.openxmlformats.org/officeDocument/2006/relationships/image" Target="../media/image279.png"/><Relationship Id="rId5" Type="http://schemas.openxmlformats.org/officeDocument/2006/relationships/image" Target="../media/image204.png"/><Relationship Id="rId10" Type="http://schemas.openxmlformats.org/officeDocument/2006/relationships/image" Target="../media/image257.png"/><Relationship Id="rId4" Type="http://schemas.openxmlformats.org/officeDocument/2006/relationships/image" Target="../media/image277.png"/><Relationship Id="rId9" Type="http://schemas.openxmlformats.org/officeDocument/2006/relationships/image" Target="../media/image270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png"/><Relationship Id="rId18" Type="http://schemas.openxmlformats.org/officeDocument/2006/relationships/image" Target="../media/image107.png"/><Relationship Id="rId26" Type="http://schemas.openxmlformats.org/officeDocument/2006/relationships/image" Target="../media/image113.png"/><Relationship Id="rId39" Type="http://schemas.openxmlformats.org/officeDocument/2006/relationships/image" Target="../media/image117.png"/><Relationship Id="rId21" Type="http://schemas.openxmlformats.org/officeDocument/2006/relationships/image" Target="../media/image5340.png"/><Relationship Id="rId34" Type="http://schemas.openxmlformats.org/officeDocument/2006/relationships/image" Target="../media/image483.png"/><Relationship Id="rId42" Type="http://schemas.openxmlformats.org/officeDocument/2006/relationships/image" Target="../media/image120.png"/><Relationship Id="rId47" Type="http://schemas.openxmlformats.org/officeDocument/2006/relationships/image" Target="../media/image126.png"/><Relationship Id="rId7" Type="http://schemas.openxmlformats.org/officeDocument/2006/relationships/image" Target="../media/image99.png"/><Relationship Id="rId2" Type="http://schemas.openxmlformats.org/officeDocument/2006/relationships/image" Target="../media/image280.png"/><Relationship Id="rId16" Type="http://schemas.openxmlformats.org/officeDocument/2006/relationships/image" Target="../media/image106.png"/><Relationship Id="rId29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1.png"/><Relationship Id="rId24" Type="http://schemas.openxmlformats.org/officeDocument/2006/relationships/image" Target="../media/image111.png"/><Relationship Id="rId32" Type="http://schemas.openxmlformats.org/officeDocument/2006/relationships/image" Target="../media/image481.png"/><Relationship Id="rId37" Type="http://schemas.openxmlformats.org/officeDocument/2006/relationships/image" Target="../media/image486.png"/><Relationship Id="rId40" Type="http://schemas.openxmlformats.org/officeDocument/2006/relationships/image" Target="../media/image118.png"/><Relationship Id="rId45" Type="http://schemas.openxmlformats.org/officeDocument/2006/relationships/image" Target="../media/image124.png"/><Relationship Id="rId5" Type="http://schemas.openxmlformats.org/officeDocument/2006/relationships/image" Target="../media/image97.png"/><Relationship Id="rId15" Type="http://schemas.openxmlformats.org/officeDocument/2006/relationships/image" Target="../media/image105.png"/><Relationship Id="rId23" Type="http://schemas.openxmlformats.org/officeDocument/2006/relationships/image" Target="../media/image110.png"/><Relationship Id="rId28" Type="http://schemas.openxmlformats.org/officeDocument/2006/relationships/image" Target="../media/image115.png"/><Relationship Id="rId36" Type="http://schemas.openxmlformats.org/officeDocument/2006/relationships/image" Target="../media/image485.png"/><Relationship Id="rId10" Type="http://schemas.openxmlformats.org/officeDocument/2006/relationships/image" Target="../media/image5250.png"/><Relationship Id="rId19" Type="http://schemas.openxmlformats.org/officeDocument/2006/relationships/image" Target="../media/image108.png"/><Relationship Id="rId31" Type="http://schemas.openxmlformats.org/officeDocument/2006/relationships/image" Target="../media/image479.png"/><Relationship Id="rId44" Type="http://schemas.openxmlformats.org/officeDocument/2006/relationships/image" Target="../media/image123.png"/><Relationship Id="rId4" Type="http://schemas.openxmlformats.org/officeDocument/2006/relationships/image" Target="../media/image523.png"/><Relationship Id="rId9" Type="http://schemas.openxmlformats.org/officeDocument/2006/relationships/image" Target="../media/image528.png"/><Relationship Id="rId14" Type="http://schemas.openxmlformats.org/officeDocument/2006/relationships/image" Target="../media/image104.png"/><Relationship Id="rId22" Type="http://schemas.openxmlformats.org/officeDocument/2006/relationships/image" Target="../media/image5350.png"/><Relationship Id="rId27" Type="http://schemas.openxmlformats.org/officeDocument/2006/relationships/image" Target="../media/image114.png"/><Relationship Id="rId30" Type="http://schemas.openxmlformats.org/officeDocument/2006/relationships/image" Target="../media/image478.png"/><Relationship Id="rId35" Type="http://schemas.openxmlformats.org/officeDocument/2006/relationships/image" Target="../media/image484.png"/><Relationship Id="rId43" Type="http://schemas.openxmlformats.org/officeDocument/2006/relationships/image" Target="../media/image122.png"/><Relationship Id="rId8" Type="http://schemas.openxmlformats.org/officeDocument/2006/relationships/image" Target="../media/image100.png"/><Relationship Id="rId3" Type="http://schemas.openxmlformats.org/officeDocument/2006/relationships/image" Target="../media/image522.png"/><Relationship Id="rId12" Type="http://schemas.openxmlformats.org/officeDocument/2006/relationships/image" Target="../media/image102.png"/><Relationship Id="rId17" Type="http://schemas.openxmlformats.org/officeDocument/2006/relationships/image" Target="../media/image5060.png"/><Relationship Id="rId25" Type="http://schemas.openxmlformats.org/officeDocument/2006/relationships/image" Target="../media/image112.png"/><Relationship Id="rId33" Type="http://schemas.openxmlformats.org/officeDocument/2006/relationships/image" Target="../media/image482.png"/><Relationship Id="rId38" Type="http://schemas.openxmlformats.org/officeDocument/2006/relationships/image" Target="../media/image487.png"/><Relationship Id="rId46" Type="http://schemas.openxmlformats.org/officeDocument/2006/relationships/image" Target="../media/image125.png"/><Relationship Id="rId20" Type="http://schemas.openxmlformats.org/officeDocument/2006/relationships/image" Target="../media/image109.png"/><Relationship Id="rId41" Type="http://schemas.openxmlformats.org/officeDocument/2006/relationships/image" Target="../media/image11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1.png"/><Relationship Id="rId5" Type="http://schemas.openxmlformats.org/officeDocument/2006/relationships/image" Target="../media/image10.png"/><Relationship Id="rId10" Type="http://schemas.openxmlformats.org/officeDocument/2006/relationships/image" Target="../media/image130.png"/><Relationship Id="rId4" Type="http://schemas.openxmlformats.org/officeDocument/2006/relationships/image" Target="../media/image9.png"/><Relationship Id="rId9" Type="http://schemas.openxmlformats.org/officeDocument/2006/relationships/image" Target="../media/image18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90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12" Type="http://schemas.openxmlformats.org/officeDocument/2006/relationships/image" Target="../media/image289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288.png"/><Relationship Id="rId5" Type="http://schemas.openxmlformats.org/officeDocument/2006/relationships/image" Target="../media/image42.png"/><Relationship Id="rId10" Type="http://schemas.openxmlformats.org/officeDocument/2006/relationships/image" Target="../media/image287.png"/><Relationship Id="rId4" Type="http://schemas.openxmlformats.org/officeDocument/2006/relationships/image" Target="../media/image41.png"/><Relationship Id="rId9" Type="http://schemas.openxmlformats.org/officeDocument/2006/relationships/image" Target="../media/image286.png"/><Relationship Id="rId14" Type="http://schemas.openxmlformats.org/officeDocument/2006/relationships/image" Target="../media/image29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89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12" Type="http://schemas.openxmlformats.org/officeDocument/2006/relationships/image" Target="../media/image288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287.png"/><Relationship Id="rId5" Type="http://schemas.openxmlformats.org/officeDocument/2006/relationships/image" Target="../media/image42.png"/><Relationship Id="rId15" Type="http://schemas.openxmlformats.org/officeDocument/2006/relationships/image" Target="../media/image291.png"/><Relationship Id="rId10" Type="http://schemas.openxmlformats.org/officeDocument/2006/relationships/image" Target="../media/image294.png"/><Relationship Id="rId4" Type="http://schemas.openxmlformats.org/officeDocument/2006/relationships/image" Target="../media/image41.png"/><Relationship Id="rId9" Type="http://schemas.openxmlformats.org/officeDocument/2006/relationships/image" Target="../media/image293.png"/><Relationship Id="rId14" Type="http://schemas.openxmlformats.org/officeDocument/2006/relationships/image" Target="../media/image29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88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12" Type="http://schemas.openxmlformats.org/officeDocument/2006/relationships/image" Target="../media/image287.png"/><Relationship Id="rId2" Type="http://schemas.openxmlformats.org/officeDocument/2006/relationships/image" Target="../media/image295.png"/><Relationship Id="rId16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297.png"/><Relationship Id="rId5" Type="http://schemas.openxmlformats.org/officeDocument/2006/relationships/image" Target="../media/image42.png"/><Relationship Id="rId15" Type="http://schemas.openxmlformats.org/officeDocument/2006/relationships/image" Target="../media/image290.png"/><Relationship Id="rId10" Type="http://schemas.openxmlformats.org/officeDocument/2006/relationships/image" Target="../media/image296.png"/><Relationship Id="rId4" Type="http://schemas.openxmlformats.org/officeDocument/2006/relationships/image" Target="../media/image41.png"/><Relationship Id="rId9" Type="http://schemas.openxmlformats.org/officeDocument/2006/relationships/image" Target="../media/image293.png"/><Relationship Id="rId14" Type="http://schemas.openxmlformats.org/officeDocument/2006/relationships/image" Target="../media/image28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87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12" Type="http://schemas.openxmlformats.org/officeDocument/2006/relationships/image" Target="../media/image300.png"/><Relationship Id="rId17" Type="http://schemas.openxmlformats.org/officeDocument/2006/relationships/image" Target="../media/image291.png"/><Relationship Id="rId2" Type="http://schemas.openxmlformats.org/officeDocument/2006/relationships/image" Target="../media/image298.png"/><Relationship Id="rId16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299.png"/><Relationship Id="rId5" Type="http://schemas.openxmlformats.org/officeDocument/2006/relationships/image" Target="../media/image42.png"/><Relationship Id="rId15" Type="http://schemas.openxmlformats.org/officeDocument/2006/relationships/image" Target="../media/image289.png"/><Relationship Id="rId10" Type="http://schemas.openxmlformats.org/officeDocument/2006/relationships/image" Target="../media/image296.png"/><Relationship Id="rId4" Type="http://schemas.openxmlformats.org/officeDocument/2006/relationships/image" Target="../media/image41.png"/><Relationship Id="rId9" Type="http://schemas.openxmlformats.org/officeDocument/2006/relationships/image" Target="../media/image293.png"/><Relationship Id="rId14" Type="http://schemas.openxmlformats.org/officeDocument/2006/relationships/image" Target="../media/image28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07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12" Type="http://schemas.openxmlformats.org/officeDocument/2006/relationships/image" Target="../media/image306.png"/><Relationship Id="rId17" Type="http://schemas.openxmlformats.org/officeDocument/2006/relationships/image" Target="../media/image310.png"/><Relationship Id="rId2" Type="http://schemas.openxmlformats.org/officeDocument/2006/relationships/image" Target="../media/image302.png"/><Relationship Id="rId16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305.png"/><Relationship Id="rId5" Type="http://schemas.openxmlformats.org/officeDocument/2006/relationships/image" Target="../media/image42.png"/><Relationship Id="rId15" Type="http://schemas.openxmlformats.org/officeDocument/2006/relationships/image" Target="../media/image289.png"/><Relationship Id="rId10" Type="http://schemas.openxmlformats.org/officeDocument/2006/relationships/image" Target="../media/image304.png"/><Relationship Id="rId4" Type="http://schemas.openxmlformats.org/officeDocument/2006/relationships/image" Target="../media/image41.png"/><Relationship Id="rId9" Type="http://schemas.openxmlformats.org/officeDocument/2006/relationships/image" Target="../media/image303.png"/><Relationship Id="rId14" Type="http://schemas.openxmlformats.org/officeDocument/2006/relationships/image" Target="../media/image30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07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12" Type="http://schemas.openxmlformats.org/officeDocument/2006/relationships/image" Target="../media/image306.png"/><Relationship Id="rId17" Type="http://schemas.openxmlformats.org/officeDocument/2006/relationships/image" Target="../media/image310.png"/><Relationship Id="rId2" Type="http://schemas.openxmlformats.org/officeDocument/2006/relationships/image" Target="../media/image311.png"/><Relationship Id="rId16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305.png"/><Relationship Id="rId5" Type="http://schemas.openxmlformats.org/officeDocument/2006/relationships/image" Target="../media/image42.png"/><Relationship Id="rId15" Type="http://schemas.openxmlformats.org/officeDocument/2006/relationships/image" Target="../media/image289.png"/><Relationship Id="rId10" Type="http://schemas.openxmlformats.org/officeDocument/2006/relationships/image" Target="../media/image304.png"/><Relationship Id="rId4" Type="http://schemas.openxmlformats.org/officeDocument/2006/relationships/image" Target="../media/image41.png"/><Relationship Id="rId9" Type="http://schemas.openxmlformats.org/officeDocument/2006/relationships/image" Target="../media/image303.png"/><Relationship Id="rId14" Type="http://schemas.openxmlformats.org/officeDocument/2006/relationships/image" Target="../media/image30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1.png"/><Relationship Id="rId5" Type="http://schemas.openxmlformats.org/officeDocument/2006/relationships/image" Target="../media/image10.png"/><Relationship Id="rId10" Type="http://schemas.openxmlformats.org/officeDocument/2006/relationships/image" Target="../media/image130.png"/><Relationship Id="rId4" Type="http://schemas.openxmlformats.org/officeDocument/2006/relationships/image" Target="../media/image9.png"/><Relationship Id="rId9" Type="http://schemas.openxmlformats.org/officeDocument/2006/relationships/image" Target="../media/image18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image" Target="../media/image315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316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0.png"/><Relationship Id="rId13" Type="http://schemas.openxmlformats.org/officeDocument/2006/relationships/image" Target="../media/image2320.png"/><Relationship Id="rId18" Type="http://schemas.openxmlformats.org/officeDocument/2006/relationships/image" Target="../media/image2110.png"/><Relationship Id="rId26" Type="http://schemas.openxmlformats.org/officeDocument/2006/relationships/image" Target="../media/image2190.png"/><Relationship Id="rId3" Type="http://schemas.openxmlformats.org/officeDocument/2006/relationships/image" Target="../media/image319.png"/><Relationship Id="rId21" Type="http://schemas.openxmlformats.org/officeDocument/2006/relationships/image" Target="../media/image2140.png"/><Relationship Id="rId7" Type="http://schemas.openxmlformats.org/officeDocument/2006/relationships/image" Target="../media/image2260.png"/><Relationship Id="rId12" Type="http://schemas.openxmlformats.org/officeDocument/2006/relationships/image" Target="../media/image2310.png"/><Relationship Id="rId17" Type="http://schemas.openxmlformats.org/officeDocument/2006/relationships/image" Target="../media/image2100.png"/><Relationship Id="rId25" Type="http://schemas.openxmlformats.org/officeDocument/2006/relationships/image" Target="../media/image2180.png"/><Relationship Id="rId2" Type="http://schemas.openxmlformats.org/officeDocument/2006/relationships/image" Target="../media/image330.png"/><Relationship Id="rId16" Type="http://schemas.openxmlformats.org/officeDocument/2006/relationships/image" Target="../media/image2090.png"/><Relationship Id="rId20" Type="http://schemas.openxmlformats.org/officeDocument/2006/relationships/image" Target="../media/image2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2.png"/><Relationship Id="rId11" Type="http://schemas.openxmlformats.org/officeDocument/2006/relationships/image" Target="../media/image2300.png"/><Relationship Id="rId24" Type="http://schemas.openxmlformats.org/officeDocument/2006/relationships/image" Target="../media/image2170.png"/><Relationship Id="rId5" Type="http://schemas.openxmlformats.org/officeDocument/2006/relationships/image" Target="../media/image321.png"/><Relationship Id="rId15" Type="http://schemas.openxmlformats.org/officeDocument/2006/relationships/image" Target="../media/image2340.png"/><Relationship Id="rId23" Type="http://schemas.openxmlformats.org/officeDocument/2006/relationships/image" Target="../media/image2160.png"/><Relationship Id="rId10" Type="http://schemas.openxmlformats.org/officeDocument/2006/relationships/image" Target="../media/image2290.png"/><Relationship Id="rId19" Type="http://schemas.openxmlformats.org/officeDocument/2006/relationships/image" Target="../media/image2120.png"/><Relationship Id="rId4" Type="http://schemas.openxmlformats.org/officeDocument/2006/relationships/image" Target="../media/image320.png"/><Relationship Id="rId9" Type="http://schemas.openxmlformats.org/officeDocument/2006/relationships/image" Target="../media/image2280.png"/><Relationship Id="rId14" Type="http://schemas.openxmlformats.org/officeDocument/2006/relationships/image" Target="../media/image2330.png"/><Relationship Id="rId22" Type="http://schemas.openxmlformats.org/officeDocument/2006/relationships/image" Target="../media/image2150.png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30.png"/><Relationship Id="rId18" Type="http://schemas.openxmlformats.org/officeDocument/2006/relationships/image" Target="../media/image2580.png"/><Relationship Id="rId26" Type="http://schemas.openxmlformats.org/officeDocument/2006/relationships/image" Target="../media/image326.png"/><Relationship Id="rId39" Type="http://schemas.openxmlformats.org/officeDocument/2006/relationships/image" Target="../media/image2790.png"/><Relationship Id="rId21" Type="http://schemas.openxmlformats.org/officeDocument/2006/relationships/image" Target="../media/image2610.png"/><Relationship Id="rId34" Type="http://schemas.openxmlformats.org/officeDocument/2006/relationships/image" Target="../media/image2740.png"/><Relationship Id="rId47" Type="http://schemas.openxmlformats.org/officeDocument/2006/relationships/image" Target="../media/image2870.png"/><Relationship Id="rId55" Type="http://schemas.openxmlformats.org/officeDocument/2006/relationships/image" Target="../media/image2950.png"/><Relationship Id="rId7" Type="http://schemas.openxmlformats.org/officeDocument/2006/relationships/image" Target="../media/image247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60.png"/><Relationship Id="rId29" Type="http://schemas.openxmlformats.org/officeDocument/2006/relationships/image" Target="../media/image26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0.png"/><Relationship Id="rId11" Type="http://schemas.openxmlformats.org/officeDocument/2006/relationships/image" Target="../media/image2510.png"/><Relationship Id="rId24" Type="http://schemas.openxmlformats.org/officeDocument/2006/relationships/image" Target="../media/image324.png"/><Relationship Id="rId32" Type="http://schemas.openxmlformats.org/officeDocument/2006/relationships/image" Target="../media/image2720.png"/><Relationship Id="rId37" Type="http://schemas.openxmlformats.org/officeDocument/2006/relationships/image" Target="../media/image2770.png"/><Relationship Id="rId40" Type="http://schemas.openxmlformats.org/officeDocument/2006/relationships/image" Target="../media/image2800.png"/><Relationship Id="rId53" Type="http://schemas.openxmlformats.org/officeDocument/2006/relationships/image" Target="../media/image2930.png"/><Relationship Id="rId5" Type="http://schemas.openxmlformats.org/officeDocument/2006/relationships/image" Target="../media/image2450.png"/><Relationship Id="rId15" Type="http://schemas.openxmlformats.org/officeDocument/2006/relationships/image" Target="../media/image2550.png"/><Relationship Id="rId23" Type="http://schemas.openxmlformats.org/officeDocument/2006/relationships/image" Target="../media/image323.png"/><Relationship Id="rId28" Type="http://schemas.openxmlformats.org/officeDocument/2006/relationships/image" Target="../media/image2680.png"/><Relationship Id="rId10" Type="http://schemas.openxmlformats.org/officeDocument/2006/relationships/image" Target="../media/image2500.png"/><Relationship Id="rId19" Type="http://schemas.openxmlformats.org/officeDocument/2006/relationships/image" Target="../media/image2590.png"/><Relationship Id="rId31" Type="http://schemas.openxmlformats.org/officeDocument/2006/relationships/image" Target="../media/image2710.png"/><Relationship Id="rId52" Type="http://schemas.openxmlformats.org/officeDocument/2006/relationships/image" Target="../media/image2920.png"/><Relationship Id="rId4" Type="http://schemas.openxmlformats.org/officeDocument/2006/relationships/image" Target="../media/image2440.png"/><Relationship Id="rId9" Type="http://schemas.openxmlformats.org/officeDocument/2006/relationships/image" Target="../media/image2490.png"/><Relationship Id="rId14" Type="http://schemas.openxmlformats.org/officeDocument/2006/relationships/image" Target="../media/image2540.png"/><Relationship Id="rId22" Type="http://schemas.openxmlformats.org/officeDocument/2006/relationships/image" Target="../media/image2620.png"/><Relationship Id="rId27" Type="http://schemas.openxmlformats.org/officeDocument/2006/relationships/image" Target="../media/image2670.png"/><Relationship Id="rId30" Type="http://schemas.openxmlformats.org/officeDocument/2006/relationships/image" Target="../media/image2700.png"/><Relationship Id="rId35" Type="http://schemas.openxmlformats.org/officeDocument/2006/relationships/image" Target="../media/image2750.png"/><Relationship Id="rId56" Type="http://schemas.openxmlformats.org/officeDocument/2006/relationships/image" Target="../media/image2960.png"/><Relationship Id="rId8" Type="http://schemas.openxmlformats.org/officeDocument/2006/relationships/image" Target="../media/image2480.png"/><Relationship Id="rId51" Type="http://schemas.openxmlformats.org/officeDocument/2006/relationships/image" Target="../media/image2910.png"/><Relationship Id="rId3" Type="http://schemas.openxmlformats.org/officeDocument/2006/relationships/image" Target="../media/image2430.png"/><Relationship Id="rId12" Type="http://schemas.openxmlformats.org/officeDocument/2006/relationships/image" Target="../media/image2520.png"/><Relationship Id="rId17" Type="http://schemas.openxmlformats.org/officeDocument/2006/relationships/image" Target="../media/image2570.png"/><Relationship Id="rId25" Type="http://schemas.openxmlformats.org/officeDocument/2006/relationships/image" Target="../media/image325.png"/><Relationship Id="rId33" Type="http://schemas.openxmlformats.org/officeDocument/2006/relationships/image" Target="../media/image2730.png"/><Relationship Id="rId38" Type="http://schemas.openxmlformats.org/officeDocument/2006/relationships/image" Target="../media/image2780.png"/><Relationship Id="rId20" Type="http://schemas.openxmlformats.org/officeDocument/2006/relationships/image" Target="../media/image2600.png"/><Relationship Id="rId54" Type="http://schemas.openxmlformats.org/officeDocument/2006/relationships/image" Target="../media/image2940.png"/></Relationships>
</file>

<file path=ppt/slides/_rels/slide6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0.png"/><Relationship Id="rId26" Type="http://schemas.openxmlformats.org/officeDocument/2006/relationships/image" Target="../media/image3260.png"/><Relationship Id="rId3" Type="http://schemas.openxmlformats.org/officeDocument/2006/relationships/image" Target="../media/image328.png"/><Relationship Id="rId34" Type="http://schemas.openxmlformats.org/officeDocument/2006/relationships/image" Target="../media/image3290.png"/><Relationship Id="rId7" Type="http://schemas.openxmlformats.org/officeDocument/2006/relationships/image" Target="../media/image3300.png"/><Relationship Id="rId17" Type="http://schemas.openxmlformats.org/officeDocument/2006/relationships/image" Target="../media/image3230.png"/><Relationship Id="rId25" Type="http://schemas.openxmlformats.org/officeDocument/2006/relationships/image" Target="../media/image3250.png"/><Relationship Id="rId33" Type="http://schemas.openxmlformats.org/officeDocument/2006/relationships/image" Target="../media/image2940.png"/><Relationship Id="rId2" Type="http://schemas.openxmlformats.org/officeDocument/2006/relationships/image" Target="../media/image327.png"/><Relationship Id="rId16" Type="http://schemas.openxmlformats.org/officeDocument/2006/relationships/image" Target="../media/image3220.png"/><Relationship Id="rId29" Type="http://schemas.openxmlformats.org/officeDocument/2006/relationships/image" Target="../media/image3281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3240.png"/><Relationship Id="rId32" Type="http://schemas.openxmlformats.org/officeDocument/2006/relationships/image" Target="../media/image2930.png"/><Relationship Id="rId15" Type="http://schemas.openxmlformats.org/officeDocument/2006/relationships/image" Target="../media/image3210.png"/><Relationship Id="rId23" Type="http://schemas.openxmlformats.org/officeDocument/2006/relationships/image" Target="../media/image900.png"/><Relationship Id="rId28" Type="http://schemas.openxmlformats.org/officeDocument/2006/relationships/image" Target="../media/image950.png"/><Relationship Id="rId31" Type="http://schemas.openxmlformats.org/officeDocument/2006/relationships/image" Target="../media/image2790.png"/><Relationship Id="rId14" Type="http://schemas.openxmlformats.org/officeDocument/2006/relationships/image" Target="../media/image400.png"/><Relationship Id="rId27" Type="http://schemas.openxmlformats.org/officeDocument/2006/relationships/image" Target="../media/image3271.png"/><Relationship Id="rId30" Type="http://schemas.openxmlformats.org/officeDocument/2006/relationships/image" Target="../media/image2770.png"/><Relationship Id="rId35" Type="http://schemas.openxmlformats.org/officeDocument/2006/relationships/image" Target="../media/image331.png"/></Relationships>
</file>

<file path=ppt/slides/_rels/slide6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4.png"/><Relationship Id="rId18" Type="http://schemas.openxmlformats.org/officeDocument/2006/relationships/image" Target="../media/image350.png"/><Relationship Id="rId26" Type="http://schemas.openxmlformats.org/officeDocument/2006/relationships/image" Target="../media/image25.png"/><Relationship Id="rId3" Type="http://schemas.openxmlformats.org/officeDocument/2006/relationships/image" Target="../media/image332.png"/><Relationship Id="rId21" Type="http://schemas.openxmlformats.org/officeDocument/2006/relationships/image" Target="../media/image353.png"/><Relationship Id="rId34" Type="http://schemas.openxmlformats.org/officeDocument/2006/relationships/image" Target="../media/image35.png"/><Relationship Id="rId7" Type="http://schemas.openxmlformats.org/officeDocument/2006/relationships/image" Target="../media/image337.png"/><Relationship Id="rId12" Type="http://schemas.openxmlformats.org/officeDocument/2006/relationships/image" Target="../media/image343.png"/><Relationship Id="rId17" Type="http://schemas.openxmlformats.org/officeDocument/2006/relationships/image" Target="../media/image349.png"/><Relationship Id="rId25" Type="http://schemas.openxmlformats.org/officeDocument/2006/relationships/image" Target="../media/image357.png"/><Relationship Id="rId33" Type="http://schemas.openxmlformats.org/officeDocument/2006/relationships/image" Target="../media/image34.png"/><Relationship Id="rId2" Type="http://schemas.openxmlformats.org/officeDocument/2006/relationships/image" Target="../media/image329.png"/><Relationship Id="rId16" Type="http://schemas.openxmlformats.org/officeDocument/2006/relationships/image" Target="../media/image348.png"/><Relationship Id="rId20" Type="http://schemas.openxmlformats.org/officeDocument/2006/relationships/image" Target="../media/image352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6.png"/><Relationship Id="rId11" Type="http://schemas.openxmlformats.org/officeDocument/2006/relationships/image" Target="../media/image342.png"/><Relationship Id="rId24" Type="http://schemas.openxmlformats.org/officeDocument/2006/relationships/image" Target="../media/image356.png"/><Relationship Id="rId32" Type="http://schemas.openxmlformats.org/officeDocument/2006/relationships/image" Target="../media/image33.png"/><Relationship Id="rId5" Type="http://schemas.openxmlformats.org/officeDocument/2006/relationships/image" Target="../media/image334.png"/><Relationship Id="rId15" Type="http://schemas.openxmlformats.org/officeDocument/2006/relationships/image" Target="../media/image347.png"/><Relationship Id="rId23" Type="http://schemas.openxmlformats.org/officeDocument/2006/relationships/image" Target="../media/image355.png"/><Relationship Id="rId28" Type="http://schemas.openxmlformats.org/officeDocument/2006/relationships/image" Target="../media/image27.png"/><Relationship Id="rId10" Type="http://schemas.openxmlformats.org/officeDocument/2006/relationships/image" Target="../media/image340.png"/><Relationship Id="rId19" Type="http://schemas.openxmlformats.org/officeDocument/2006/relationships/image" Target="../media/image351.png"/><Relationship Id="rId31" Type="http://schemas.openxmlformats.org/officeDocument/2006/relationships/image" Target="../media/image29.png"/><Relationship Id="rId4" Type="http://schemas.openxmlformats.org/officeDocument/2006/relationships/image" Target="../media/image333.png"/><Relationship Id="rId9" Type="http://schemas.openxmlformats.org/officeDocument/2006/relationships/image" Target="../media/image339.png"/><Relationship Id="rId14" Type="http://schemas.openxmlformats.org/officeDocument/2006/relationships/image" Target="../media/image346.png"/><Relationship Id="rId22" Type="http://schemas.openxmlformats.org/officeDocument/2006/relationships/image" Target="../media/image354.png"/><Relationship Id="rId27" Type="http://schemas.openxmlformats.org/officeDocument/2006/relationships/image" Target="../media/image26.png"/><Relationship Id="rId30" Type="http://schemas.openxmlformats.org/officeDocument/2006/relationships/image" Target="../media/image30.png"/><Relationship Id="rId8" Type="http://schemas.openxmlformats.org/officeDocument/2006/relationships/image" Target="../media/image33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05.png"/><Relationship Id="rId7" Type="http://schemas.openxmlformats.org/officeDocument/2006/relationships/image" Target="../media/image509.png"/><Relationship Id="rId2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8.png"/><Relationship Id="rId5" Type="http://schemas.openxmlformats.org/officeDocument/2006/relationships/image" Target="../media/image507.png"/><Relationship Id="rId10" Type="http://schemas.openxmlformats.org/officeDocument/2006/relationships/image" Target="../media/image512.png"/><Relationship Id="rId4" Type="http://schemas.openxmlformats.org/officeDocument/2006/relationships/image" Target="../media/image506.png"/><Relationship Id="rId9" Type="http://schemas.openxmlformats.org/officeDocument/2006/relationships/image" Target="../media/image5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1.png"/><Relationship Id="rId5" Type="http://schemas.openxmlformats.org/officeDocument/2006/relationships/image" Target="../media/image10.png"/><Relationship Id="rId10" Type="http://schemas.openxmlformats.org/officeDocument/2006/relationships/image" Target="../media/image130.png"/><Relationship Id="rId4" Type="http://schemas.openxmlformats.org/officeDocument/2006/relationships/image" Target="../media/image9.png"/><Relationship Id="rId9" Type="http://schemas.openxmlformats.org/officeDocument/2006/relationships/image" Target="../media/image18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png"/><Relationship Id="rId3" Type="http://schemas.openxmlformats.org/officeDocument/2006/relationships/image" Target="../media/image367.png"/><Relationship Id="rId7" Type="http://schemas.openxmlformats.org/officeDocument/2006/relationships/image" Target="../media/image402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2.png"/><Relationship Id="rId11" Type="http://schemas.openxmlformats.org/officeDocument/2006/relationships/image" Target="../media/image437.png"/><Relationship Id="rId5" Type="http://schemas.openxmlformats.org/officeDocument/2006/relationships/image" Target="../media/image376.png"/><Relationship Id="rId10" Type="http://schemas.openxmlformats.org/officeDocument/2006/relationships/image" Target="../media/image436.png"/><Relationship Id="rId4" Type="http://schemas.openxmlformats.org/officeDocument/2006/relationships/image" Target="../media/image368.png"/><Relationship Id="rId9" Type="http://schemas.openxmlformats.org/officeDocument/2006/relationships/image" Target="../media/image41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png"/><Relationship Id="rId13" Type="http://schemas.openxmlformats.org/officeDocument/2006/relationships/image" Target="../media/image532.png"/><Relationship Id="rId18" Type="http://schemas.openxmlformats.org/officeDocument/2006/relationships/image" Target="../media/image537.png"/><Relationship Id="rId3" Type="http://schemas.openxmlformats.org/officeDocument/2006/relationships/image" Target="../media/image514.png"/><Relationship Id="rId7" Type="http://schemas.openxmlformats.org/officeDocument/2006/relationships/image" Target="../media/image402.png"/><Relationship Id="rId12" Type="http://schemas.openxmlformats.org/officeDocument/2006/relationships/image" Target="../media/image531.png"/><Relationship Id="rId17" Type="http://schemas.openxmlformats.org/officeDocument/2006/relationships/image" Target="../media/image536.png"/><Relationship Id="rId2" Type="http://schemas.openxmlformats.org/officeDocument/2006/relationships/image" Target="../media/image513.png"/><Relationship Id="rId16" Type="http://schemas.openxmlformats.org/officeDocument/2006/relationships/image" Target="../media/image5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2.png"/><Relationship Id="rId11" Type="http://schemas.openxmlformats.org/officeDocument/2006/relationships/image" Target="../media/image530.png"/><Relationship Id="rId5" Type="http://schemas.openxmlformats.org/officeDocument/2006/relationships/image" Target="../media/image516.png"/><Relationship Id="rId15" Type="http://schemas.openxmlformats.org/officeDocument/2006/relationships/image" Target="../media/image534.png"/><Relationship Id="rId10" Type="http://schemas.openxmlformats.org/officeDocument/2006/relationships/image" Target="../media/image518.png"/><Relationship Id="rId4" Type="http://schemas.openxmlformats.org/officeDocument/2006/relationships/image" Target="../media/image515.png"/><Relationship Id="rId9" Type="http://schemas.openxmlformats.org/officeDocument/2006/relationships/image" Target="../media/image517.png"/><Relationship Id="rId14" Type="http://schemas.openxmlformats.org/officeDocument/2006/relationships/image" Target="../media/image53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png"/><Relationship Id="rId13" Type="http://schemas.openxmlformats.org/officeDocument/2006/relationships/image" Target="../media/image532.png"/><Relationship Id="rId18" Type="http://schemas.openxmlformats.org/officeDocument/2006/relationships/image" Target="../media/image537.png"/><Relationship Id="rId3" Type="http://schemas.openxmlformats.org/officeDocument/2006/relationships/image" Target="../media/image514.png"/><Relationship Id="rId7" Type="http://schemas.openxmlformats.org/officeDocument/2006/relationships/image" Target="../media/image402.png"/><Relationship Id="rId12" Type="http://schemas.openxmlformats.org/officeDocument/2006/relationships/image" Target="../media/image531.png"/><Relationship Id="rId17" Type="http://schemas.openxmlformats.org/officeDocument/2006/relationships/image" Target="../media/image536.png"/><Relationship Id="rId2" Type="http://schemas.openxmlformats.org/officeDocument/2006/relationships/image" Target="../media/image538.png"/><Relationship Id="rId16" Type="http://schemas.openxmlformats.org/officeDocument/2006/relationships/image" Target="../media/image5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2.png"/><Relationship Id="rId11" Type="http://schemas.openxmlformats.org/officeDocument/2006/relationships/image" Target="../media/image530.png"/><Relationship Id="rId5" Type="http://schemas.openxmlformats.org/officeDocument/2006/relationships/image" Target="../media/image516.png"/><Relationship Id="rId15" Type="http://schemas.openxmlformats.org/officeDocument/2006/relationships/image" Target="../media/image534.png"/><Relationship Id="rId10" Type="http://schemas.openxmlformats.org/officeDocument/2006/relationships/image" Target="../media/image518.png"/><Relationship Id="rId4" Type="http://schemas.openxmlformats.org/officeDocument/2006/relationships/image" Target="../media/image515.png"/><Relationship Id="rId9" Type="http://schemas.openxmlformats.org/officeDocument/2006/relationships/image" Target="../media/image517.png"/><Relationship Id="rId14" Type="http://schemas.openxmlformats.org/officeDocument/2006/relationships/image" Target="../media/image53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png"/><Relationship Id="rId3" Type="http://schemas.openxmlformats.org/officeDocument/2006/relationships/image" Target="../media/image514.png"/><Relationship Id="rId7" Type="http://schemas.openxmlformats.org/officeDocument/2006/relationships/image" Target="../media/image402.png"/><Relationship Id="rId12" Type="http://schemas.openxmlformats.org/officeDocument/2006/relationships/image" Target="../media/image543.png"/><Relationship Id="rId2" Type="http://schemas.openxmlformats.org/officeDocument/2006/relationships/image" Target="../media/image3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2.png"/><Relationship Id="rId11" Type="http://schemas.openxmlformats.org/officeDocument/2006/relationships/image" Target="../media/image542.png"/><Relationship Id="rId5" Type="http://schemas.openxmlformats.org/officeDocument/2006/relationships/image" Target="../media/image516.png"/><Relationship Id="rId10" Type="http://schemas.openxmlformats.org/officeDocument/2006/relationships/image" Target="../media/image541.png"/><Relationship Id="rId4" Type="http://schemas.openxmlformats.org/officeDocument/2006/relationships/image" Target="../media/image515.png"/><Relationship Id="rId9" Type="http://schemas.openxmlformats.org/officeDocument/2006/relationships/image" Target="../media/image54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8.png"/><Relationship Id="rId2" Type="http://schemas.openxmlformats.org/officeDocument/2006/relationships/image" Target="../media/image54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16" Type="http://schemas.openxmlformats.org/officeDocument/2006/relationships/image" Target="../media/image2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10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300.pn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800.png"/><Relationship Id="rId1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dtai.cs.kuleuven.be/software/gcfove" TargetMode="External"/><Relationship Id="rId2" Type="http://schemas.openxmlformats.org/officeDocument/2006/relationships/hyperlink" Target="https://www.ifis.uni-luebeck.de/index.php?id=518&amp;L=2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ayesianlogic.github.io/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30.png"/><Relationship Id="rId13" Type="http://schemas.openxmlformats.org/officeDocument/2006/relationships/image" Target="../media/image4180.png"/><Relationship Id="rId3" Type="http://schemas.openxmlformats.org/officeDocument/2006/relationships/image" Target="../media/image550.png"/><Relationship Id="rId7" Type="http://schemas.openxmlformats.org/officeDocument/2006/relationships/image" Target="../media/image4120.png"/><Relationship Id="rId12" Type="http://schemas.openxmlformats.org/officeDocument/2006/relationships/image" Target="../media/image4170.png"/><Relationship Id="rId2" Type="http://schemas.openxmlformats.org/officeDocument/2006/relationships/image" Target="../media/image549.png"/><Relationship Id="rId16" Type="http://schemas.openxmlformats.org/officeDocument/2006/relationships/image" Target="../media/image551.png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4160.png"/><Relationship Id="rId15" Type="http://schemas.openxmlformats.org/officeDocument/2006/relationships/image" Target="../media/image4210.png"/><Relationship Id="rId10" Type="http://schemas.openxmlformats.org/officeDocument/2006/relationships/image" Target="../media/image4150.png"/><Relationship Id="rId9" Type="http://schemas.openxmlformats.org/officeDocument/2006/relationships/image" Target="../media/image4140.png"/><Relationship Id="rId14" Type="http://schemas.openxmlformats.org/officeDocument/2006/relationships/image" Target="../media/image419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53.png"/><Relationship Id="rId7" Type="http://schemas.openxmlformats.org/officeDocument/2006/relationships/image" Target="../media/image3.emf"/><Relationship Id="rId2" Type="http://schemas.openxmlformats.org/officeDocument/2006/relationships/image" Target="../media/image5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emf"/><Relationship Id="rId11" Type="http://schemas.openxmlformats.org/officeDocument/2006/relationships/image" Target="../media/image561.png"/><Relationship Id="rId5" Type="http://schemas.openxmlformats.org/officeDocument/2006/relationships/image" Target="../media/image555.png"/><Relationship Id="rId10" Type="http://schemas.openxmlformats.org/officeDocument/2006/relationships/image" Target="../media/image5.emf"/><Relationship Id="rId4" Type="http://schemas.openxmlformats.org/officeDocument/2006/relationships/image" Target="../media/image554.png"/><Relationship Id="rId9" Type="http://schemas.openxmlformats.org/officeDocument/2006/relationships/image" Target="../media/image559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553.png"/><Relationship Id="rId7" Type="http://schemas.openxmlformats.org/officeDocument/2006/relationships/image" Target="../media/image6.emf"/><Relationship Id="rId2" Type="http://schemas.openxmlformats.org/officeDocument/2006/relationships/image" Target="../media/image5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9.png"/><Relationship Id="rId5" Type="http://schemas.openxmlformats.org/officeDocument/2006/relationships/image" Target="../media/image555.png"/><Relationship Id="rId10" Type="http://schemas.openxmlformats.org/officeDocument/2006/relationships/image" Target="../media/image9.emf"/><Relationship Id="rId4" Type="http://schemas.openxmlformats.org/officeDocument/2006/relationships/image" Target="../media/image554.png"/><Relationship Id="rId9" Type="http://schemas.openxmlformats.org/officeDocument/2006/relationships/image" Target="../media/image8.em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553.png"/><Relationship Id="rId7" Type="http://schemas.openxmlformats.org/officeDocument/2006/relationships/image" Target="../media/image10.emf"/><Relationship Id="rId2" Type="http://schemas.openxmlformats.org/officeDocument/2006/relationships/image" Target="../media/image5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9.png"/><Relationship Id="rId5" Type="http://schemas.openxmlformats.org/officeDocument/2006/relationships/image" Target="../media/image555.png"/><Relationship Id="rId10" Type="http://schemas.openxmlformats.org/officeDocument/2006/relationships/image" Target="../media/image13.emf"/><Relationship Id="rId4" Type="http://schemas.openxmlformats.org/officeDocument/2006/relationships/image" Target="../media/image554.png"/><Relationship Id="rId9" Type="http://schemas.openxmlformats.org/officeDocument/2006/relationships/image" Target="../media/image12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2.png"/><Relationship Id="rId3" Type="http://schemas.openxmlformats.org/officeDocument/2006/relationships/image" Target="../media/image573.png"/><Relationship Id="rId7" Type="http://schemas.openxmlformats.org/officeDocument/2006/relationships/image" Target="../media/image577.png"/><Relationship Id="rId2" Type="http://schemas.openxmlformats.org/officeDocument/2006/relationships/image" Target="../media/image5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6.png"/><Relationship Id="rId5" Type="http://schemas.openxmlformats.org/officeDocument/2006/relationships/image" Target="../media/image575.png"/><Relationship Id="rId4" Type="http://schemas.openxmlformats.org/officeDocument/2006/relationships/image" Target="../media/image57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3.png"/><Relationship Id="rId13" Type="http://schemas.openxmlformats.org/officeDocument/2006/relationships/image" Target="../media/image588.png"/><Relationship Id="rId18" Type="http://schemas.openxmlformats.org/officeDocument/2006/relationships/image" Target="../media/image593.png"/><Relationship Id="rId3" Type="http://schemas.openxmlformats.org/officeDocument/2006/relationships/image" Target="../media/image578.png"/><Relationship Id="rId21" Type="http://schemas.openxmlformats.org/officeDocument/2006/relationships/image" Target="../media/image596.png"/><Relationship Id="rId7" Type="http://schemas.openxmlformats.org/officeDocument/2006/relationships/image" Target="../media/image582.png"/><Relationship Id="rId12" Type="http://schemas.openxmlformats.org/officeDocument/2006/relationships/image" Target="../media/image587.png"/><Relationship Id="rId17" Type="http://schemas.openxmlformats.org/officeDocument/2006/relationships/image" Target="../media/image59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91.png"/><Relationship Id="rId20" Type="http://schemas.openxmlformats.org/officeDocument/2006/relationships/image" Target="../media/image5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1.png"/><Relationship Id="rId11" Type="http://schemas.openxmlformats.org/officeDocument/2006/relationships/image" Target="../media/image586.png"/><Relationship Id="rId5" Type="http://schemas.openxmlformats.org/officeDocument/2006/relationships/image" Target="../media/image580.png"/><Relationship Id="rId15" Type="http://schemas.openxmlformats.org/officeDocument/2006/relationships/image" Target="../media/image590.png"/><Relationship Id="rId23" Type="http://schemas.openxmlformats.org/officeDocument/2006/relationships/image" Target="../media/image598.png"/><Relationship Id="rId10" Type="http://schemas.openxmlformats.org/officeDocument/2006/relationships/image" Target="../media/image585.png"/><Relationship Id="rId19" Type="http://schemas.openxmlformats.org/officeDocument/2006/relationships/image" Target="../media/image594.png"/><Relationship Id="rId4" Type="http://schemas.openxmlformats.org/officeDocument/2006/relationships/image" Target="../media/image579.png"/><Relationship Id="rId9" Type="http://schemas.openxmlformats.org/officeDocument/2006/relationships/image" Target="../media/image584.png"/><Relationship Id="rId14" Type="http://schemas.openxmlformats.org/officeDocument/2006/relationships/image" Target="../media/image589.png"/><Relationship Id="rId22" Type="http://schemas.openxmlformats.org/officeDocument/2006/relationships/image" Target="../media/image597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3.png"/><Relationship Id="rId13" Type="http://schemas.openxmlformats.org/officeDocument/2006/relationships/image" Target="../media/image606.png"/><Relationship Id="rId18" Type="http://schemas.openxmlformats.org/officeDocument/2006/relationships/image" Target="../media/image593.png"/><Relationship Id="rId3" Type="http://schemas.openxmlformats.org/officeDocument/2006/relationships/image" Target="../media/image599.png"/><Relationship Id="rId21" Type="http://schemas.openxmlformats.org/officeDocument/2006/relationships/image" Target="../media/image612.png"/><Relationship Id="rId7" Type="http://schemas.openxmlformats.org/officeDocument/2006/relationships/image" Target="../media/image602.png"/><Relationship Id="rId12" Type="http://schemas.openxmlformats.org/officeDocument/2006/relationships/image" Target="../media/image587.png"/><Relationship Id="rId17" Type="http://schemas.openxmlformats.org/officeDocument/2006/relationships/image" Target="../media/image61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09.png"/><Relationship Id="rId20" Type="http://schemas.openxmlformats.org/officeDocument/2006/relationships/image" Target="../media/image6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1.png"/><Relationship Id="rId11" Type="http://schemas.openxmlformats.org/officeDocument/2006/relationships/image" Target="../media/image586.png"/><Relationship Id="rId5" Type="http://schemas.openxmlformats.org/officeDocument/2006/relationships/image" Target="../media/image600.png"/><Relationship Id="rId15" Type="http://schemas.openxmlformats.org/officeDocument/2006/relationships/image" Target="../media/image608.png"/><Relationship Id="rId23" Type="http://schemas.openxmlformats.org/officeDocument/2006/relationships/image" Target="../media/image614.png"/><Relationship Id="rId10" Type="http://schemas.openxmlformats.org/officeDocument/2006/relationships/image" Target="../media/image605.png"/><Relationship Id="rId19" Type="http://schemas.openxmlformats.org/officeDocument/2006/relationships/image" Target="../media/image594.png"/><Relationship Id="rId4" Type="http://schemas.openxmlformats.org/officeDocument/2006/relationships/image" Target="../media/image579.png"/><Relationship Id="rId9" Type="http://schemas.openxmlformats.org/officeDocument/2006/relationships/image" Target="../media/image604.png"/><Relationship Id="rId14" Type="http://schemas.openxmlformats.org/officeDocument/2006/relationships/image" Target="../media/image607.png"/><Relationship Id="rId22" Type="http://schemas.openxmlformats.org/officeDocument/2006/relationships/image" Target="../media/image6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3.png"/><Relationship Id="rId13" Type="http://schemas.openxmlformats.org/officeDocument/2006/relationships/image" Target="../media/image606.png"/><Relationship Id="rId18" Type="http://schemas.openxmlformats.org/officeDocument/2006/relationships/image" Target="../media/image593.png"/><Relationship Id="rId3" Type="http://schemas.openxmlformats.org/officeDocument/2006/relationships/image" Target="../media/image341.png"/><Relationship Id="rId21" Type="http://schemas.openxmlformats.org/officeDocument/2006/relationships/image" Target="../media/image612.png"/><Relationship Id="rId7" Type="http://schemas.openxmlformats.org/officeDocument/2006/relationships/image" Target="../media/image602.png"/><Relationship Id="rId12" Type="http://schemas.openxmlformats.org/officeDocument/2006/relationships/image" Target="../media/image587.png"/><Relationship Id="rId17" Type="http://schemas.openxmlformats.org/officeDocument/2006/relationships/image" Target="../media/image61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09.png"/><Relationship Id="rId20" Type="http://schemas.openxmlformats.org/officeDocument/2006/relationships/image" Target="../media/image6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1.png"/><Relationship Id="rId11" Type="http://schemas.openxmlformats.org/officeDocument/2006/relationships/image" Target="../media/image586.png"/><Relationship Id="rId5" Type="http://schemas.openxmlformats.org/officeDocument/2006/relationships/image" Target="../media/image600.png"/><Relationship Id="rId15" Type="http://schemas.openxmlformats.org/officeDocument/2006/relationships/image" Target="../media/image608.png"/><Relationship Id="rId23" Type="http://schemas.openxmlformats.org/officeDocument/2006/relationships/image" Target="../media/image614.png"/><Relationship Id="rId10" Type="http://schemas.openxmlformats.org/officeDocument/2006/relationships/image" Target="../media/image605.png"/><Relationship Id="rId19" Type="http://schemas.openxmlformats.org/officeDocument/2006/relationships/image" Target="../media/image594.png"/><Relationship Id="rId4" Type="http://schemas.openxmlformats.org/officeDocument/2006/relationships/image" Target="../media/image579.png"/><Relationship Id="rId9" Type="http://schemas.openxmlformats.org/officeDocument/2006/relationships/image" Target="../media/image604.png"/><Relationship Id="rId14" Type="http://schemas.openxmlformats.org/officeDocument/2006/relationships/image" Target="../media/image607.png"/><Relationship Id="rId22" Type="http://schemas.openxmlformats.org/officeDocument/2006/relationships/image" Target="../media/image61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4.png"/><Relationship Id="rId13" Type="http://schemas.openxmlformats.org/officeDocument/2006/relationships/image" Target="../media/image307.png"/><Relationship Id="rId3" Type="http://schemas.openxmlformats.org/officeDocument/2006/relationships/image" Target="../media/image619.png"/><Relationship Id="rId7" Type="http://schemas.openxmlformats.org/officeDocument/2006/relationships/image" Target="../media/image623.png"/><Relationship Id="rId12" Type="http://schemas.openxmlformats.org/officeDocument/2006/relationships/image" Target="../media/image306.png"/><Relationship Id="rId17" Type="http://schemas.openxmlformats.org/officeDocument/2006/relationships/image" Target="../media/image310.png"/><Relationship Id="rId2" Type="http://schemas.openxmlformats.org/officeDocument/2006/relationships/image" Target="../media/image618.png"/><Relationship Id="rId16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2.png"/><Relationship Id="rId11" Type="http://schemas.openxmlformats.org/officeDocument/2006/relationships/image" Target="../media/image305.png"/><Relationship Id="rId5" Type="http://schemas.openxmlformats.org/officeDocument/2006/relationships/image" Target="../media/image621.png"/><Relationship Id="rId15" Type="http://schemas.openxmlformats.org/officeDocument/2006/relationships/image" Target="../media/image289.png"/><Relationship Id="rId10" Type="http://schemas.openxmlformats.org/officeDocument/2006/relationships/image" Target="../media/image304.png"/><Relationship Id="rId4" Type="http://schemas.openxmlformats.org/officeDocument/2006/relationships/image" Target="../media/image620.png"/><Relationship Id="rId9" Type="http://schemas.openxmlformats.org/officeDocument/2006/relationships/image" Target="../media/image303.png"/><Relationship Id="rId14" Type="http://schemas.openxmlformats.org/officeDocument/2006/relationships/image" Target="../media/image308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png"/><Relationship Id="rId13" Type="http://schemas.openxmlformats.org/officeDocument/2006/relationships/image" Target="../media/image369.png"/><Relationship Id="rId18" Type="http://schemas.openxmlformats.org/officeDocument/2006/relationships/image" Target="../media/image4710.png"/><Relationship Id="rId3" Type="http://schemas.openxmlformats.org/officeDocument/2006/relationships/image" Target="../media/image360.png"/><Relationship Id="rId21" Type="http://schemas.openxmlformats.org/officeDocument/2006/relationships/image" Target="../media/image5910.png"/><Relationship Id="rId7" Type="http://schemas.openxmlformats.org/officeDocument/2006/relationships/image" Target="../media/image363.png"/><Relationship Id="rId12" Type="http://schemas.openxmlformats.org/officeDocument/2006/relationships/image" Target="../media/image306.png"/><Relationship Id="rId17" Type="http://schemas.openxmlformats.org/officeDocument/2006/relationships/image" Target="../media/image310.png"/><Relationship Id="rId2" Type="http://schemas.openxmlformats.org/officeDocument/2006/relationships/image" Target="../media/image359.png"/><Relationship Id="rId16" Type="http://schemas.openxmlformats.org/officeDocument/2006/relationships/image" Target="../media/image309.png"/><Relationship Id="rId20" Type="http://schemas.openxmlformats.org/officeDocument/2006/relationships/image" Target="../media/image6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2.png"/><Relationship Id="rId11" Type="http://schemas.openxmlformats.org/officeDocument/2006/relationships/image" Target="../media/image305.png"/><Relationship Id="rId24" Type="http://schemas.openxmlformats.org/officeDocument/2006/relationships/image" Target="../media/image629.png"/><Relationship Id="rId5" Type="http://schemas.openxmlformats.org/officeDocument/2006/relationships/image" Target="../media/image621.png"/><Relationship Id="rId15" Type="http://schemas.openxmlformats.org/officeDocument/2006/relationships/image" Target="../media/image289.png"/><Relationship Id="rId23" Type="http://schemas.openxmlformats.org/officeDocument/2006/relationships/image" Target="../media/image628.png"/><Relationship Id="rId10" Type="http://schemas.openxmlformats.org/officeDocument/2006/relationships/image" Target="../media/image304.png"/><Relationship Id="rId19" Type="http://schemas.openxmlformats.org/officeDocument/2006/relationships/image" Target="../media/image626.png"/><Relationship Id="rId4" Type="http://schemas.openxmlformats.org/officeDocument/2006/relationships/image" Target="../media/image361.png"/><Relationship Id="rId9" Type="http://schemas.openxmlformats.org/officeDocument/2006/relationships/image" Target="../media/image365.png"/><Relationship Id="rId14" Type="http://schemas.openxmlformats.org/officeDocument/2006/relationships/image" Target="../media/image370.png"/><Relationship Id="rId22" Type="http://schemas.openxmlformats.org/officeDocument/2006/relationships/image" Target="../media/image37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4BE2-80DA-4241-AF62-CB1542C6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/>
              <a:t>Intelligent Agents:</a:t>
            </a:r>
            <a:br>
              <a:rPr lang="en-GB" sz="4000" dirty="0"/>
            </a:br>
            <a:r>
              <a:rPr lang="en-GB" sz="4000" dirty="0"/>
              <a:t>Web-mining Agents</a:t>
            </a:r>
            <a:br>
              <a:rPr lang="en-GB" sz="4000" dirty="0"/>
            </a:br>
            <a:br>
              <a:rPr lang="en-GB" sz="4400" dirty="0"/>
            </a:br>
            <a:r>
              <a:rPr lang="en-GB" sz="5300" dirty="0"/>
              <a:t>Probabilistic Graphical Models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84F53-43C7-8041-BB5E-42EFDC74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Lifted Inference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C149E-328F-5146-8520-C7F601EE37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254772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53AC-C48D-7142-8471-7E0158FF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Clustering of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321303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Next: Make clusters actually independent of each other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 ➝ independent of the rest given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𝐸𝑝𝑖𝑑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en-GB" dirty="0">
                    <a:solidFill>
                      <a:srgbClr val="C00000"/>
                    </a:solidFill>
                  </a:rPr>
                  <a:t>Asks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neighbour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GB" dirty="0">
                    <a:solidFill>
                      <a:srgbClr val="C00000"/>
                    </a:solidFill>
                  </a:rPr>
                  <a:t>for information on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𝐸𝑝𝑖𝑑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asks </a:t>
                </a:r>
                <a:r>
                  <a:rPr lang="en-GB" dirty="0">
                    <a:solidFill>
                      <a:schemeClr val="accent1"/>
                    </a:solidFill>
                  </a:rPr>
                  <a:t>neighbour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for information 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𝐸𝑝𝑖𝑑</m:t>
                    </m:r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lvl="4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GB" dirty="0">
                    <a:solidFill>
                      <a:schemeClr val="accent1"/>
                    </a:solidFill>
                  </a:rPr>
                  <a:t>sends information 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GB" dirty="0">
                    <a:solidFill>
                      <a:schemeClr val="accent1"/>
                    </a:solidFill>
                  </a:rPr>
                  <a:t>in a 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lvl="5"/>
                <a:r>
                  <a:rPr lang="en-GB" dirty="0">
                    <a:solidFill>
                      <a:schemeClr val="accent1"/>
                    </a:solidFill>
                  </a:rPr>
                  <a:t>Eliminates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sends information 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𝐸𝑝𝑖𝑑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to</a:t>
                </a:r>
                <a:r>
                  <a:rPr lang="en-GB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in a 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lvl="4"/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Eliminates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charset="0"/>
                      </a:rPr>
                      <m:t>𝑇𝑟𝑎𝑣𝑒𝑙</m:t>
                    </m:r>
                    <m:d>
                      <m:d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endParaRPr lang="de-DE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lvl="2"/>
                <a:r>
                  <a:rPr lang="en-GB" dirty="0">
                    <a:solidFill>
                      <a:srgbClr val="C00000"/>
                    </a:solidFill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 is independent from its 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neighbour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 and therefore also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>
                  <a:solidFill>
                    <a:srgbClr val="C00000"/>
                  </a:solidFill>
                </a:endParaRPr>
              </a:p>
              <a:p>
                <a:pPr lvl="3"/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is independent given</a:t>
                </a:r>
                <a:r>
                  <a:rPr lang="en-GB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 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from</a:t>
                </a:r>
                <a:r>
                  <a:rPr lang="en-GB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3213030"/>
              </a:xfrm>
              <a:blipFill>
                <a:blip r:embed="rId2"/>
                <a:stretch>
                  <a:fillRect l="-1286" t="-3543" r="-322" b="-15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27D21-8C6F-7B4D-B2BD-611D52001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</a:t>
            </a:fld>
            <a:endParaRPr lang="en-GB"/>
          </a:p>
        </p:txBody>
      </p:sp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id="{355AA076-0D47-0344-96B8-BEE193F15682}"/>
              </a:ext>
            </a:extLst>
          </p:cNvPr>
          <p:cNvCxnSpPr>
            <a:cxnSpLocks/>
            <a:stCxn id="84" idx="0"/>
            <a:endCxn id="86" idx="0"/>
          </p:cNvCxnSpPr>
          <p:nvPr/>
        </p:nvCxnSpPr>
        <p:spPr>
          <a:xfrm rot="16200000" flipV="1">
            <a:off x="5945873" y="3712406"/>
            <a:ext cx="12700" cy="2356640"/>
          </a:xfrm>
          <a:prstGeom prst="curvedConnector3">
            <a:avLst>
              <a:gd name="adj1" fmla="val 180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A0C3F57-D2BA-9545-899A-839AE77BB524}"/>
                  </a:ext>
                </a:extLst>
              </p:cNvPr>
              <p:cNvSpPr/>
              <p:nvPr/>
            </p:nvSpPr>
            <p:spPr>
              <a:xfrm>
                <a:off x="5369296" y="4419534"/>
                <a:ext cx="131888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i="1" smtClean="0">
                        <a:latin typeface="Cambria Math" charset="0"/>
                      </a:rPr>
                      <m:t>𝐸𝑝𝑖𝑑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sz="1400" dirty="0"/>
                  <a:t>?</a:t>
                </a: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A0C3F57-D2BA-9545-899A-839AE77BB5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296" y="4419534"/>
                <a:ext cx="1318888" cy="307777"/>
              </a:xfrm>
              <a:prstGeom prst="rect">
                <a:avLst/>
              </a:prstGeom>
              <a:blipFill>
                <a:blip r:embed="rId3"/>
                <a:stretch>
                  <a:fillRect t="-4167" b="-20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Curved Connector 63">
            <a:extLst>
              <a:ext uri="{FF2B5EF4-FFF2-40B4-BE49-F238E27FC236}">
                <a16:creationId xmlns:a16="http://schemas.microsoft.com/office/drawing/2014/main" id="{251318D5-A8BF-E742-B33D-2D8B9829902B}"/>
              </a:ext>
            </a:extLst>
          </p:cNvPr>
          <p:cNvCxnSpPr>
            <a:cxnSpLocks/>
            <a:stCxn id="86" idx="0"/>
            <a:endCxn id="82" idx="0"/>
          </p:cNvCxnSpPr>
          <p:nvPr/>
        </p:nvCxnSpPr>
        <p:spPr>
          <a:xfrm rot="16200000" flipV="1">
            <a:off x="3568224" y="3691396"/>
            <a:ext cx="12700" cy="2398659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07D896A-5ED7-D146-85CB-92AAF27E87DE}"/>
                  </a:ext>
                </a:extLst>
              </p:cNvPr>
              <p:cNvSpPr/>
              <p:nvPr/>
            </p:nvSpPr>
            <p:spPr>
              <a:xfrm>
                <a:off x="3253185" y="4419534"/>
                <a:ext cx="65944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i="1" smtClean="0"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de-DE" sz="1400" dirty="0"/>
                  <a:t>?</a:t>
                </a: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07D896A-5ED7-D146-85CB-92AAF27E87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185" y="4419534"/>
                <a:ext cx="659444" cy="307777"/>
              </a:xfrm>
              <a:prstGeom prst="rect">
                <a:avLst/>
              </a:prstGeom>
              <a:blipFill>
                <a:blip r:embed="rId4"/>
                <a:stretch>
                  <a:fillRect t="-4167" b="-20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E1C1B8B3-F62D-9A4E-AF29-56C9395AD37A}"/>
              </a:ext>
            </a:extLst>
          </p:cNvPr>
          <p:cNvGrpSpPr/>
          <p:nvPr/>
        </p:nvGrpSpPr>
        <p:grpSpPr>
          <a:xfrm>
            <a:off x="1561096" y="4890726"/>
            <a:ext cx="6328875" cy="986246"/>
            <a:chOff x="1561096" y="5467386"/>
            <a:chExt cx="6328875" cy="986246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FD49FAD4-B121-EF45-8228-626D555A1CA3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986246"/>
              <a:chOff x="1561096" y="5467386"/>
              <a:chExt cx="6328875" cy="986246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7C412C71-59CA-DA47-92A6-F138495A324A}"/>
                  </a:ext>
                </a:extLst>
              </p:cNvPr>
              <p:cNvGrpSpPr/>
              <p:nvPr/>
            </p:nvGrpSpPr>
            <p:grpSpPr>
              <a:xfrm>
                <a:off x="1561096" y="5467386"/>
                <a:ext cx="6328875" cy="986246"/>
                <a:chOff x="-629405" y="4954798"/>
                <a:chExt cx="6328875" cy="986246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D7C0FB58-36FC-924A-A96D-8EE718D760D6}"/>
                    </a:ext>
                  </a:extLst>
                </p:cNvPr>
                <p:cNvCxnSpPr>
                  <a:cxnSpLocks/>
                  <a:stCxn id="82" idx="3"/>
                  <a:endCxn id="86" idx="1"/>
                </p:cNvCxnSpPr>
                <p:nvPr/>
              </p:nvCxnSpPr>
              <p:spPr>
                <a:xfrm>
                  <a:off x="98619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8B79D323-7B10-E947-B6D9-3A2B9606288F}"/>
                    </a:ext>
                  </a:extLst>
                </p:cNvPr>
                <p:cNvCxnSpPr>
                  <a:cxnSpLocks/>
                  <a:stCxn id="86" idx="3"/>
                  <a:endCxn id="84" idx="1"/>
                </p:cNvCxnSpPr>
                <p:nvPr/>
              </p:nvCxnSpPr>
              <p:spPr>
                <a:xfrm>
                  <a:off x="335548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D7032E24-487F-6847-9D41-86A8855594C0}"/>
                    </a:ext>
                  </a:extLst>
                </p:cNvPr>
                <p:cNvGrpSpPr/>
                <p:nvPr/>
              </p:nvGrpSpPr>
              <p:grpSpPr>
                <a:xfrm>
                  <a:off x="1798623" y="4954798"/>
                  <a:ext cx="1556857" cy="982708"/>
                  <a:chOff x="3664685" y="4890630"/>
                  <a:chExt cx="1556857" cy="982708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5" name="TextBox 84">
                        <a:extLst>
                          <a:ext uri="{FF2B5EF4-FFF2-40B4-BE49-F238E27FC236}">
                            <a16:creationId xmlns:a16="http://schemas.microsoft.com/office/drawing/2014/main" id="{5D257283-9FB1-704A-924F-6AEDA93344D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5" name="TextBox 84">
                        <a:extLst>
                          <a:ext uri="{FF2B5EF4-FFF2-40B4-BE49-F238E27FC236}">
                            <a16:creationId xmlns:a16="http://schemas.microsoft.com/office/drawing/2014/main" id="{5D257283-9FB1-704A-924F-6AEDA93344D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16667" r="-4167" b="-2727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6" name="TextBox 85">
                        <a:extLst>
                          <a:ext uri="{FF2B5EF4-FFF2-40B4-BE49-F238E27FC236}">
                            <a16:creationId xmlns:a16="http://schemas.microsoft.com/office/drawing/2014/main" id="{2096065E-7FB3-4845-9231-E7D3560FD61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b="0" i="0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6" name="TextBox 85">
                        <a:extLst>
                          <a:ext uri="{FF2B5EF4-FFF2-40B4-BE49-F238E27FC236}">
                            <a16:creationId xmlns:a16="http://schemas.microsoft.com/office/drawing/2014/main" id="{2096065E-7FB3-4845-9231-E7D3560FD61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blipFill>
                        <a:blip r:embed="rId6"/>
                        <a:stretch>
                          <a:fillRect b="-1724"/>
                        </a:stretch>
                      </a:blipFill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A94D94B2-5633-C549-A39F-29498EA52E03}"/>
                    </a:ext>
                  </a:extLst>
                </p:cNvPr>
                <p:cNvGrpSpPr/>
                <p:nvPr/>
              </p:nvGrpSpPr>
              <p:grpSpPr>
                <a:xfrm>
                  <a:off x="4167913" y="4954798"/>
                  <a:ext cx="1531557" cy="986246"/>
                  <a:chOff x="7092747" y="4890630"/>
                  <a:chExt cx="1531557" cy="98624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3" name="TextBox 82">
                        <a:extLst>
                          <a:ext uri="{FF2B5EF4-FFF2-40B4-BE49-F238E27FC236}">
                            <a16:creationId xmlns:a16="http://schemas.microsoft.com/office/drawing/2014/main" id="{6EF4C900-0D55-A64E-8A06-035BC0A604A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3" name="TextBox 82">
                        <a:extLst>
                          <a:ext uri="{FF2B5EF4-FFF2-40B4-BE49-F238E27FC236}">
                            <a16:creationId xmlns:a16="http://schemas.microsoft.com/office/drawing/2014/main" id="{6EF4C900-0D55-A64E-8A06-035BC0A604A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16000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4" name="TextBox 83">
                        <a:extLst>
                          <a:ext uri="{FF2B5EF4-FFF2-40B4-BE49-F238E27FC236}">
                            <a16:creationId xmlns:a16="http://schemas.microsoft.com/office/drawing/2014/main" id="{E61520B4-946D-0A4E-9A90-8213D968870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𝑇𝑟𝑒𝑎𝑡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4" name="TextBox 83">
                        <a:extLst>
                          <a:ext uri="{FF2B5EF4-FFF2-40B4-BE49-F238E27FC236}">
                            <a16:creationId xmlns:a16="http://schemas.microsoft.com/office/drawing/2014/main" id="{E61520B4-946D-0A4E-9A90-8213D968870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blipFill>
                        <a:blip r:embed="rId8"/>
                        <a:stretch>
                          <a:fillRect l="-5738" r="-1639" b="-1724"/>
                        </a:stretch>
                      </a:blipFill>
                      <a:ln>
                        <a:solidFill>
                          <a:srgbClr val="C0000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76E0B5F-DBB6-6449-8E87-FDEAFC7046D5}"/>
                    </a:ext>
                  </a:extLst>
                </p:cNvPr>
                <p:cNvGrpSpPr/>
                <p:nvPr/>
              </p:nvGrpSpPr>
              <p:grpSpPr>
                <a:xfrm>
                  <a:off x="-629405" y="4954798"/>
                  <a:ext cx="1615595" cy="983031"/>
                  <a:chOff x="193927" y="4890630"/>
                  <a:chExt cx="1615595" cy="98303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1" name="TextBox 80">
                        <a:extLst>
                          <a:ext uri="{FF2B5EF4-FFF2-40B4-BE49-F238E27FC236}">
                            <a16:creationId xmlns:a16="http://schemas.microsoft.com/office/drawing/2014/main" id="{5A54B6BC-9C9B-AF49-8B72-AC1AFA6DE1E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23DB7B49-BFE0-9A43-A329-D9E39D7C81F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16667" r="-4167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2" name="TextBox 81">
                        <a:extLst>
                          <a:ext uri="{FF2B5EF4-FFF2-40B4-BE49-F238E27FC236}">
                            <a16:creationId xmlns:a16="http://schemas.microsoft.com/office/drawing/2014/main" id="{F2047071-CB66-4848-8D5F-CE3E36F6E3C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𝑀𝑎𝑛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2" name="TextBox 81">
                        <a:extLst>
                          <a:ext uri="{FF2B5EF4-FFF2-40B4-BE49-F238E27FC236}">
                            <a16:creationId xmlns:a16="http://schemas.microsoft.com/office/drawing/2014/main" id="{F2047071-CB66-4848-8D5F-CE3E36F6E3C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blipFill>
                        <a:blip r:embed="rId10"/>
                        <a:stretch>
                          <a:fillRect b="-1724"/>
                        </a:stretch>
                      </a:blipFill>
                      <a:ln>
                        <a:solidFill>
                          <a:schemeClr val="accent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95E32C33-80E0-6445-840F-5E592E8A05DC}"/>
                      </a:ext>
                    </a:extLst>
                  </p:cNvPr>
                  <p:cNvSpPr/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95E32C33-80E0-6445-840F-5E592E8A05D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FFEB6895-3B28-8C4B-B5CE-9213EC2041E8}"/>
                      </a:ext>
                    </a:extLst>
                  </p:cNvPr>
                  <p:cNvSpPr/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i="1" dirty="0">
                      <a:latin typeface="Cambria Math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FFEB6895-3B28-8C4B-B5CE-9213EC2041E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D8E40C81-5E7F-9747-808F-695800858FA5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D8E40C81-5E7F-9747-808F-695800858F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3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A179A821-2858-AE46-8DCD-4A276066B3E1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A179A821-2858-AE46-8DCD-4A276066B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4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EC541679-8C2F-5440-9B7B-4E8BED200414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EC541679-8C2F-5440-9B7B-4E8BED2004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5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64A1E419-89D0-5448-8474-5C462225F7DA}"/>
              </a:ext>
            </a:extLst>
          </p:cNvPr>
          <p:cNvCxnSpPr>
            <a:cxnSpLocks/>
            <a:stCxn id="81" idx="2"/>
            <a:endCxn id="93" idx="0"/>
          </p:cNvCxnSpPr>
          <p:nvPr/>
        </p:nvCxnSpPr>
        <p:spPr>
          <a:xfrm>
            <a:off x="2368893" y="5873757"/>
            <a:ext cx="0" cy="2552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7002723-03C7-464C-821A-96B6FF560597}"/>
                  </a:ext>
                </a:extLst>
              </p:cNvPr>
              <p:cNvSpPr txBox="1"/>
              <p:nvPr/>
            </p:nvSpPr>
            <p:spPr>
              <a:xfrm>
                <a:off x="2053229" y="6129041"/>
                <a:ext cx="6313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7002723-03C7-464C-821A-96B6FF560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3229" y="6129041"/>
                <a:ext cx="631327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5" name="Curved Connector 94">
            <a:extLst>
              <a:ext uri="{FF2B5EF4-FFF2-40B4-BE49-F238E27FC236}">
                <a16:creationId xmlns:a16="http://schemas.microsoft.com/office/drawing/2014/main" id="{28C1F1AC-EA6E-D84A-823E-B1C754D10A70}"/>
              </a:ext>
            </a:extLst>
          </p:cNvPr>
          <p:cNvCxnSpPr>
            <a:cxnSpLocks/>
            <a:stCxn id="93" idx="3"/>
            <a:endCxn id="99" idx="2"/>
          </p:cNvCxnSpPr>
          <p:nvPr/>
        </p:nvCxnSpPr>
        <p:spPr>
          <a:xfrm flipV="1">
            <a:off x="2684556" y="5919242"/>
            <a:ext cx="1747257" cy="394465"/>
          </a:xfrm>
          <a:prstGeom prst="curved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32C5BF53-51BD-7B48-96BD-F41B5DFBD22A}"/>
                  </a:ext>
                </a:extLst>
              </p:cNvPr>
              <p:cNvSpPr txBox="1"/>
              <p:nvPr/>
            </p:nvSpPr>
            <p:spPr>
              <a:xfrm>
                <a:off x="4116149" y="5549910"/>
                <a:ext cx="6313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32C5BF53-51BD-7B48-96BD-F41B5DFBD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149" y="5549910"/>
                <a:ext cx="631327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D23807B-0131-F44C-894A-1DAB55DB9EDF}"/>
                  </a:ext>
                </a:extLst>
              </p:cNvPr>
              <p:cNvSpPr/>
              <p:nvPr/>
            </p:nvSpPr>
            <p:spPr>
              <a:xfrm>
                <a:off x="3484993" y="6207090"/>
                <a:ext cx="61997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i="1"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en-GB" sz="1400" dirty="0"/>
                  <a:t>!</a:t>
                </a:r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D23807B-0131-F44C-894A-1DAB55DB9E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993" y="6207090"/>
                <a:ext cx="619978" cy="307777"/>
              </a:xfrm>
              <a:prstGeom prst="rect">
                <a:avLst/>
              </a:prstGeom>
              <a:blipFill>
                <a:blip r:embed="rId18"/>
                <a:stretch>
                  <a:fillRect t="-4000" r="-2000" b="-1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EF659FFB-B6A8-1F49-89F1-968AC503A772}"/>
              </a:ext>
            </a:extLst>
          </p:cNvPr>
          <p:cNvCxnSpPr>
            <a:cxnSpLocks/>
            <a:stCxn id="110" idx="1"/>
            <a:endCxn id="102" idx="0"/>
          </p:cNvCxnSpPr>
          <p:nvPr/>
        </p:nvCxnSpPr>
        <p:spPr>
          <a:xfrm flipH="1">
            <a:off x="4562296" y="5946290"/>
            <a:ext cx="456" cy="160027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857177D-A462-064E-8953-BB5CB070A62E}"/>
                  </a:ext>
                </a:extLst>
              </p:cNvPr>
              <p:cNvSpPr txBox="1"/>
              <p:nvPr/>
            </p:nvSpPr>
            <p:spPr>
              <a:xfrm>
                <a:off x="4243971" y="6106317"/>
                <a:ext cx="636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857177D-A462-064E-8953-BB5CB070A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971" y="6106317"/>
                <a:ext cx="636649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Curved Connector 102">
            <a:extLst>
              <a:ext uri="{FF2B5EF4-FFF2-40B4-BE49-F238E27FC236}">
                <a16:creationId xmlns:a16="http://schemas.microsoft.com/office/drawing/2014/main" id="{9488FD91-589C-B64A-9DE5-FC2CED23E246}"/>
              </a:ext>
            </a:extLst>
          </p:cNvPr>
          <p:cNvCxnSpPr>
            <a:cxnSpLocks/>
            <a:stCxn id="102" idx="3"/>
            <a:endCxn id="104" idx="2"/>
          </p:cNvCxnSpPr>
          <p:nvPr/>
        </p:nvCxnSpPr>
        <p:spPr>
          <a:xfrm flipV="1">
            <a:off x="4880620" y="5926060"/>
            <a:ext cx="1915478" cy="364923"/>
          </a:xfrm>
          <a:prstGeom prst="curvedConnector2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8D7F5028-9969-204A-8D3E-E3D8D80164DA}"/>
                  </a:ext>
                </a:extLst>
              </p:cNvPr>
              <p:cNvSpPr txBox="1"/>
              <p:nvPr/>
            </p:nvSpPr>
            <p:spPr>
              <a:xfrm>
                <a:off x="6477773" y="5556728"/>
                <a:ext cx="636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8D7F5028-9969-204A-8D3E-E3D8D8016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773" y="5556728"/>
                <a:ext cx="636649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630F68B-1FA6-F045-BD78-7AB502B12FB6}"/>
                  </a:ext>
                </a:extLst>
              </p:cNvPr>
              <p:cNvSpPr/>
              <p:nvPr/>
            </p:nvSpPr>
            <p:spPr>
              <a:xfrm>
                <a:off x="5947584" y="6184366"/>
                <a:ext cx="133799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i="1" smtClean="0">
                        <a:latin typeface="Cambria Math" charset="0"/>
                      </a:rPr>
                      <m:t>𝐸𝑝𝑖𝑑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sz="1400" dirty="0"/>
                  <a:t>!</a:t>
                </a: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630F68B-1FA6-F045-BD78-7AB502B12F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584" y="6184366"/>
                <a:ext cx="1337995" cy="307777"/>
              </a:xfrm>
              <a:prstGeom prst="rect">
                <a:avLst/>
              </a:prstGeom>
              <a:blipFill>
                <a:blip r:embed="rId21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Left Brace 109">
            <a:extLst>
              <a:ext uri="{FF2B5EF4-FFF2-40B4-BE49-F238E27FC236}">
                <a16:creationId xmlns:a16="http://schemas.microsoft.com/office/drawing/2014/main" id="{6B5A096B-5A48-E44E-9DE0-3D2F33CEE722}"/>
              </a:ext>
            </a:extLst>
          </p:cNvPr>
          <p:cNvSpPr/>
          <p:nvPr/>
        </p:nvSpPr>
        <p:spPr>
          <a:xfrm rot="16200000">
            <a:off x="4486343" y="5517788"/>
            <a:ext cx="152817" cy="704186"/>
          </a:xfrm>
          <a:prstGeom prst="leftBrac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23831E9E-6920-6D47-84D8-0242C12DC409}"/>
                  </a:ext>
                </a:extLst>
              </p:cNvPr>
              <p:cNvSpPr/>
              <p:nvPr/>
            </p:nvSpPr>
            <p:spPr>
              <a:xfrm>
                <a:off x="2334103" y="5814686"/>
                <a:ext cx="1248564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100" b="0" dirty="0">
                    <a:solidFill>
                      <a:schemeClr val="accent1"/>
                    </a:solidFill>
                  </a:rPr>
                  <a:t>Eliminate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1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en-GB" sz="11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1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GB" sz="11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11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en-GB" sz="11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1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en-GB" sz="11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23831E9E-6920-6D47-84D8-0242C12DC4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103" y="5814686"/>
                <a:ext cx="1248564" cy="43088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E1FCEDD5-28E4-2848-9124-160C2BB8BF6B}"/>
                  </a:ext>
                </a:extLst>
              </p:cNvPr>
              <p:cNvSpPr/>
              <p:nvPr/>
            </p:nvSpPr>
            <p:spPr>
              <a:xfrm>
                <a:off x="4553463" y="5855302"/>
                <a:ext cx="75079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1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Eliminate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en-GB" sz="11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1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1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E1FCEDD5-28E4-2848-9124-160C2BB8B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463" y="5855302"/>
                <a:ext cx="750796" cy="43088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2E87D25-B9D4-2A41-B4C3-A4066C7C28A1}"/>
                  </a:ext>
                </a:extLst>
              </p:cNvPr>
              <p:cNvSpPr txBox="1"/>
              <p:nvPr/>
            </p:nvSpPr>
            <p:spPr>
              <a:xfrm>
                <a:off x="134404" y="3803981"/>
                <a:ext cx="1532236" cy="923330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The same has to be done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2E87D25-B9D4-2A41-B4C3-A4066C7C2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04" y="3803981"/>
                <a:ext cx="1532236" cy="92333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38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  <p:bldP spid="93" grpId="0"/>
      <p:bldP spid="99" grpId="0"/>
      <p:bldP spid="100" grpId="0"/>
      <p:bldP spid="102" grpId="0"/>
      <p:bldP spid="104" grpId="0"/>
      <p:bldP spid="105" grpId="0"/>
      <p:bldP spid="110" grpId="0" animBg="1"/>
      <p:bldP spid="112" grpId="0"/>
      <p:bldP spid="113" grpId="0"/>
      <p:bldP spid="1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53AC-C48D-7142-8471-7E0158FF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Clustering of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39"/>
                <a:ext cx="7886700" cy="370502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With each cluster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/>
                  <a:t> independent of the rest, each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/>
                  <a:t> can answer queries about instances of its PRVs based on its local model and the messages received</a:t>
                </a:r>
              </a:p>
              <a:p>
                <a:pPr lvl="1"/>
                <a:r>
                  <a:rPr lang="en-GB" dirty="0"/>
                  <a:t>Query terms: grounded instances or parameterised versions of its PRVs</a:t>
                </a:r>
              </a:p>
              <a:p>
                <a:pPr lvl="2"/>
                <a:r>
                  <a:rPr lang="en-GB" dirty="0"/>
                  <a:t>Conjunctive queries if terms only concern the cluster PRVs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 ➝ independent of the rest given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𝐸𝑝𝑖𝑑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en-GB" dirty="0">
                    <a:solidFill>
                      <a:srgbClr val="C00000"/>
                    </a:solidFill>
                  </a:rPr>
                  <a:t>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 can answer queries about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rgbClr val="C00000"/>
                        </a:solidFill>
                        <a:latin typeface="Cambria Math" charset="0"/>
                      </a:rPr>
                      <m:t>𝐸𝑝𝑖𝑑</m:t>
                    </m:r>
                    <m:r>
                      <a:rPr lang="de-DE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dirty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GB" i="1" dirty="0">
                        <a:solidFill>
                          <a:srgbClr val="C00000"/>
                        </a:solidFill>
                        <a:latin typeface="Cambria Math" charset="0"/>
                      </a:rPr>
                      <m:t>𝑆𝑖𝑐𝑘</m:t>
                    </m:r>
                    <m:d>
                      <m:dPr>
                        <m:ctrlPr>
                          <a:rPr lang="de-DE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 dirty="0">
                        <a:solidFill>
                          <a:srgbClr val="C00000"/>
                        </a:solidFill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de-DE" i="1" dirty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 such as </a:t>
                </a:r>
              </a:p>
              <a:p>
                <a:pPr marL="13843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GB" i="1" dirty="0">
                              <a:latin typeface="Cambria Math" charset="0"/>
                            </a:rPr>
                            <m:t>𝑖𝑐𝑘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𝑒𝑣𝑒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𝑎𝑙𝑖𝑐𝑒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  <a:p>
                <a:pPr lvl="3"/>
                <a:r>
                  <a:rPr lang="en-GB" dirty="0">
                    <a:solidFill>
                      <a:srgbClr val="C00000"/>
                    </a:solidFill>
                  </a:rPr>
                  <a:t>Cannot answer any queries about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𝑁𝑎𝑡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can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39"/>
                <a:ext cx="7886700" cy="3705020"/>
              </a:xfrm>
              <a:blipFill>
                <a:blip r:embed="rId2"/>
                <a:stretch>
                  <a:fillRect l="-1286" t="-3072" r="-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27D21-8C6F-7B4D-B2BD-611D52001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</a:t>
            </a:fld>
            <a:endParaRPr lang="en-GB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1C1B8B3-F62D-9A4E-AF29-56C9395AD37A}"/>
              </a:ext>
            </a:extLst>
          </p:cNvPr>
          <p:cNvGrpSpPr/>
          <p:nvPr/>
        </p:nvGrpSpPr>
        <p:grpSpPr>
          <a:xfrm>
            <a:off x="1561096" y="4890726"/>
            <a:ext cx="6328875" cy="986246"/>
            <a:chOff x="1561096" y="5467386"/>
            <a:chExt cx="6328875" cy="986246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FD49FAD4-B121-EF45-8228-626D555A1CA3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986246"/>
              <a:chOff x="1561096" y="5467386"/>
              <a:chExt cx="6328875" cy="986246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7C412C71-59CA-DA47-92A6-F138495A324A}"/>
                  </a:ext>
                </a:extLst>
              </p:cNvPr>
              <p:cNvGrpSpPr/>
              <p:nvPr/>
            </p:nvGrpSpPr>
            <p:grpSpPr>
              <a:xfrm>
                <a:off x="1561096" y="5467386"/>
                <a:ext cx="6328875" cy="986246"/>
                <a:chOff x="-629405" y="4954798"/>
                <a:chExt cx="6328875" cy="986246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D7C0FB58-36FC-924A-A96D-8EE718D760D6}"/>
                    </a:ext>
                  </a:extLst>
                </p:cNvPr>
                <p:cNvCxnSpPr>
                  <a:cxnSpLocks/>
                  <a:stCxn id="82" idx="3"/>
                  <a:endCxn id="86" idx="1"/>
                </p:cNvCxnSpPr>
                <p:nvPr/>
              </p:nvCxnSpPr>
              <p:spPr>
                <a:xfrm>
                  <a:off x="98619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8B79D323-7B10-E947-B6D9-3A2B9606288F}"/>
                    </a:ext>
                  </a:extLst>
                </p:cNvPr>
                <p:cNvCxnSpPr>
                  <a:cxnSpLocks/>
                  <a:stCxn id="86" idx="3"/>
                  <a:endCxn id="84" idx="1"/>
                </p:cNvCxnSpPr>
                <p:nvPr/>
              </p:nvCxnSpPr>
              <p:spPr>
                <a:xfrm>
                  <a:off x="335548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D7032E24-487F-6847-9D41-86A8855594C0}"/>
                    </a:ext>
                  </a:extLst>
                </p:cNvPr>
                <p:cNvGrpSpPr/>
                <p:nvPr/>
              </p:nvGrpSpPr>
              <p:grpSpPr>
                <a:xfrm>
                  <a:off x="1798623" y="4954798"/>
                  <a:ext cx="1556857" cy="982708"/>
                  <a:chOff x="3664685" y="4890630"/>
                  <a:chExt cx="1556857" cy="982708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5" name="TextBox 84">
                        <a:extLst>
                          <a:ext uri="{FF2B5EF4-FFF2-40B4-BE49-F238E27FC236}">
                            <a16:creationId xmlns:a16="http://schemas.microsoft.com/office/drawing/2014/main" id="{5D257283-9FB1-704A-924F-6AEDA93344D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5" name="TextBox 84">
                        <a:extLst>
                          <a:ext uri="{FF2B5EF4-FFF2-40B4-BE49-F238E27FC236}">
                            <a16:creationId xmlns:a16="http://schemas.microsoft.com/office/drawing/2014/main" id="{5D257283-9FB1-704A-924F-6AEDA93344D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l="-16667" r="-4167" b="-2727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6" name="TextBox 85">
                        <a:extLst>
                          <a:ext uri="{FF2B5EF4-FFF2-40B4-BE49-F238E27FC236}">
                            <a16:creationId xmlns:a16="http://schemas.microsoft.com/office/drawing/2014/main" id="{2096065E-7FB3-4845-9231-E7D3560FD61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b="0" i="0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6" name="TextBox 85">
                        <a:extLst>
                          <a:ext uri="{FF2B5EF4-FFF2-40B4-BE49-F238E27FC236}">
                            <a16:creationId xmlns:a16="http://schemas.microsoft.com/office/drawing/2014/main" id="{2096065E-7FB3-4845-9231-E7D3560FD61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blipFill>
                        <a:blip r:embed="rId4"/>
                        <a:stretch>
                          <a:fillRect b="-1724"/>
                        </a:stretch>
                      </a:blipFill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A94D94B2-5633-C549-A39F-29498EA52E03}"/>
                    </a:ext>
                  </a:extLst>
                </p:cNvPr>
                <p:cNvGrpSpPr/>
                <p:nvPr/>
              </p:nvGrpSpPr>
              <p:grpSpPr>
                <a:xfrm>
                  <a:off x="4167913" y="4954798"/>
                  <a:ext cx="1531557" cy="986246"/>
                  <a:chOff x="7092747" y="4890630"/>
                  <a:chExt cx="1531557" cy="98624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3" name="TextBox 82">
                        <a:extLst>
                          <a:ext uri="{FF2B5EF4-FFF2-40B4-BE49-F238E27FC236}">
                            <a16:creationId xmlns:a16="http://schemas.microsoft.com/office/drawing/2014/main" id="{6EF4C900-0D55-A64E-8A06-035BC0A604A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3" name="TextBox 82">
                        <a:extLst>
                          <a:ext uri="{FF2B5EF4-FFF2-40B4-BE49-F238E27FC236}">
                            <a16:creationId xmlns:a16="http://schemas.microsoft.com/office/drawing/2014/main" id="{6EF4C900-0D55-A64E-8A06-035BC0A604A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16000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4" name="TextBox 83">
                        <a:extLst>
                          <a:ext uri="{FF2B5EF4-FFF2-40B4-BE49-F238E27FC236}">
                            <a16:creationId xmlns:a16="http://schemas.microsoft.com/office/drawing/2014/main" id="{E61520B4-946D-0A4E-9A90-8213D968870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𝑇𝑟𝑒𝑎𝑡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4" name="TextBox 83">
                        <a:extLst>
                          <a:ext uri="{FF2B5EF4-FFF2-40B4-BE49-F238E27FC236}">
                            <a16:creationId xmlns:a16="http://schemas.microsoft.com/office/drawing/2014/main" id="{E61520B4-946D-0A4E-9A90-8213D968870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blipFill>
                        <a:blip r:embed="rId6"/>
                        <a:stretch>
                          <a:fillRect l="-5738" r="-1639" b="-1724"/>
                        </a:stretch>
                      </a:blipFill>
                      <a:ln>
                        <a:solidFill>
                          <a:srgbClr val="C0000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76E0B5F-DBB6-6449-8E87-FDEAFC7046D5}"/>
                    </a:ext>
                  </a:extLst>
                </p:cNvPr>
                <p:cNvGrpSpPr/>
                <p:nvPr/>
              </p:nvGrpSpPr>
              <p:grpSpPr>
                <a:xfrm>
                  <a:off x="-629405" y="4954798"/>
                  <a:ext cx="1615595" cy="983031"/>
                  <a:chOff x="193927" y="4890630"/>
                  <a:chExt cx="1615595" cy="98303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1" name="TextBox 80">
                        <a:extLst>
                          <a:ext uri="{FF2B5EF4-FFF2-40B4-BE49-F238E27FC236}">
                            <a16:creationId xmlns:a16="http://schemas.microsoft.com/office/drawing/2014/main" id="{5A54B6BC-9C9B-AF49-8B72-AC1AFA6DE1E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23DB7B49-BFE0-9A43-A329-D9E39D7C81F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16667" r="-4167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2" name="TextBox 81">
                        <a:extLst>
                          <a:ext uri="{FF2B5EF4-FFF2-40B4-BE49-F238E27FC236}">
                            <a16:creationId xmlns:a16="http://schemas.microsoft.com/office/drawing/2014/main" id="{F2047071-CB66-4848-8D5F-CE3E36F6E3C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𝑀𝑎𝑛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2" name="TextBox 81">
                        <a:extLst>
                          <a:ext uri="{FF2B5EF4-FFF2-40B4-BE49-F238E27FC236}">
                            <a16:creationId xmlns:a16="http://schemas.microsoft.com/office/drawing/2014/main" id="{F2047071-CB66-4848-8D5F-CE3E36F6E3C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blipFill>
                        <a:blip r:embed="rId8"/>
                        <a:stretch>
                          <a:fillRect b="-1724"/>
                        </a:stretch>
                      </a:blipFill>
                      <a:ln>
                        <a:solidFill>
                          <a:schemeClr val="accent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95E32C33-80E0-6445-840F-5E592E8A05DC}"/>
                      </a:ext>
                    </a:extLst>
                  </p:cNvPr>
                  <p:cNvSpPr/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95E32C33-80E0-6445-840F-5E592E8A05D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FFEB6895-3B28-8C4B-B5CE-9213EC2041E8}"/>
                      </a:ext>
                    </a:extLst>
                  </p:cNvPr>
                  <p:cNvSpPr/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i="1" dirty="0">
                      <a:latin typeface="Cambria Math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FFEB6895-3B28-8C4B-B5CE-9213EC2041E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D8E40C81-5E7F-9747-808F-695800858FA5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D8E40C81-5E7F-9747-808F-695800858F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1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A179A821-2858-AE46-8DCD-4A276066B3E1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A179A821-2858-AE46-8DCD-4A276066B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EC541679-8C2F-5440-9B7B-4E8BED200414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EC541679-8C2F-5440-9B7B-4E8BED2004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3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32C5BF53-51BD-7B48-96BD-F41B5DFBD22A}"/>
                  </a:ext>
                </a:extLst>
              </p:cNvPr>
              <p:cNvSpPr txBox="1"/>
              <p:nvPr/>
            </p:nvSpPr>
            <p:spPr>
              <a:xfrm>
                <a:off x="4116149" y="5549910"/>
                <a:ext cx="6313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32C5BF53-51BD-7B48-96BD-F41B5DFBD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149" y="5549910"/>
                <a:ext cx="631327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8D7F5028-9969-204A-8D3E-E3D8D80164DA}"/>
                  </a:ext>
                </a:extLst>
              </p:cNvPr>
              <p:cNvSpPr txBox="1"/>
              <p:nvPr/>
            </p:nvSpPr>
            <p:spPr>
              <a:xfrm>
                <a:off x="6477773" y="5556728"/>
                <a:ext cx="636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8D7F5028-9969-204A-8D3E-E3D8D8016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773" y="5556728"/>
                <a:ext cx="636649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602A303-4DCA-AA42-84E4-5A093E76D150}"/>
                  </a:ext>
                </a:extLst>
              </p:cNvPr>
              <p:cNvSpPr txBox="1"/>
              <p:nvPr/>
            </p:nvSpPr>
            <p:spPr>
              <a:xfrm>
                <a:off x="2431670" y="5549910"/>
                <a:ext cx="636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602A303-4DCA-AA42-84E4-5A093E76D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670" y="5549910"/>
                <a:ext cx="636649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90FB26E-C10B-5040-AB20-251A88E554BE}"/>
                  </a:ext>
                </a:extLst>
              </p:cNvPr>
              <p:cNvSpPr txBox="1"/>
              <p:nvPr/>
            </p:nvSpPr>
            <p:spPr>
              <a:xfrm>
                <a:off x="4792919" y="5553773"/>
                <a:ext cx="6366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90FB26E-C10B-5040-AB20-251A88E55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919" y="5553773"/>
                <a:ext cx="636649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842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53AC-C48D-7142-8471-7E0158FF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Clustering of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39"/>
                <a:ext cx="7886700" cy="277117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Problem left: If each cluster asks for information on separators, some messages are sent multiple times</a:t>
                </a:r>
              </a:p>
              <a:p>
                <a:pPr lvl="1"/>
                <a:r>
                  <a:rPr lang="en-GB" dirty="0"/>
                  <a:t>E.g.,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asks</a:t>
                </a:r>
                <a:r>
                  <a:rPr lang="de-DE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which asks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3"/>
                <a:r>
                  <a:rPr lang="en-GB" dirty="0"/>
                  <a:t>Messages calculated and sent: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asks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and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3"/>
                <a:r>
                  <a:rPr lang="en-GB" dirty="0"/>
                  <a:t>Messages calculated and sent: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asks</a:t>
                </a:r>
                <a:r>
                  <a:rPr lang="de-DE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which asks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3"/>
                <a:r>
                  <a:rPr lang="en-GB" dirty="0"/>
                  <a:t>Messages calculated and sent: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39"/>
                <a:ext cx="7886700" cy="2771175"/>
              </a:xfrm>
              <a:blipFill>
                <a:blip r:embed="rId2"/>
                <a:stretch>
                  <a:fillRect l="-1286" t="-4110" b="-22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27D21-8C6F-7B4D-B2BD-611D52001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</a:t>
            </a:fld>
            <a:endParaRPr lang="en-GB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1C1B8B3-F62D-9A4E-AF29-56C9395AD37A}"/>
              </a:ext>
            </a:extLst>
          </p:cNvPr>
          <p:cNvGrpSpPr/>
          <p:nvPr/>
        </p:nvGrpSpPr>
        <p:grpSpPr>
          <a:xfrm>
            <a:off x="1561096" y="4890726"/>
            <a:ext cx="6328875" cy="952520"/>
            <a:chOff x="1561096" y="5467386"/>
            <a:chExt cx="6328875" cy="95252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FD49FAD4-B121-EF45-8228-626D555A1CA3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952520"/>
              <a:chOff x="1561096" y="5467386"/>
              <a:chExt cx="6328875" cy="952520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7C412C71-59CA-DA47-92A6-F138495A324A}"/>
                  </a:ext>
                </a:extLst>
              </p:cNvPr>
              <p:cNvGrpSpPr/>
              <p:nvPr/>
            </p:nvGrpSpPr>
            <p:grpSpPr>
              <a:xfrm>
                <a:off x="1561096" y="5467386"/>
                <a:ext cx="6328875" cy="715089"/>
                <a:chOff x="-629405" y="4954798"/>
                <a:chExt cx="6328875" cy="715089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D7C0FB58-36FC-924A-A96D-8EE718D760D6}"/>
                    </a:ext>
                  </a:extLst>
                </p:cNvPr>
                <p:cNvCxnSpPr>
                  <a:cxnSpLocks/>
                  <a:stCxn id="82" idx="3"/>
                  <a:endCxn id="86" idx="1"/>
                </p:cNvCxnSpPr>
                <p:nvPr/>
              </p:nvCxnSpPr>
              <p:spPr>
                <a:xfrm>
                  <a:off x="98619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8B79D323-7B10-E947-B6D9-3A2B9606288F}"/>
                    </a:ext>
                  </a:extLst>
                </p:cNvPr>
                <p:cNvCxnSpPr>
                  <a:cxnSpLocks/>
                  <a:stCxn id="86" idx="3"/>
                  <a:endCxn id="84" idx="1"/>
                </p:cNvCxnSpPr>
                <p:nvPr/>
              </p:nvCxnSpPr>
              <p:spPr>
                <a:xfrm>
                  <a:off x="335548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6" name="TextBox 85">
                      <a:extLst>
                        <a:ext uri="{FF2B5EF4-FFF2-40B4-BE49-F238E27FC236}">
                          <a16:creationId xmlns:a16="http://schemas.microsoft.com/office/drawing/2014/main" id="{2096065E-7FB3-4845-9231-E7D3560FD61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98623" y="4954798"/>
                      <a:ext cx="1556857" cy="715089"/>
                    </a:xfrm>
                    <a:prstGeom prst="roundRect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marL="15875"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GB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𝐸𝑝𝑖𝑑</m:t>
                            </m:r>
                            <m:r>
                              <a:rPr lang="en-GB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GB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</m:oMath>
                        </m:oMathPara>
                      </a14:m>
                      <a:endParaRPr lang="de-DE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  <a:p>
                      <a:pPr marL="15875"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GB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  <m:d>
                              <m:dPr>
                                <m:ctrlPr>
                                  <a:rPr lang="de-DE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b="0" i="0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oMath>
                        </m:oMathPara>
                      </a14:m>
                      <a:endParaRPr lang="en-GB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6" name="TextBox 85">
                      <a:extLst>
                        <a:ext uri="{FF2B5EF4-FFF2-40B4-BE49-F238E27FC236}">
                          <a16:creationId xmlns:a16="http://schemas.microsoft.com/office/drawing/2014/main" id="{2096065E-7FB3-4845-9231-E7D3560FD61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98623" y="4954798"/>
                      <a:ext cx="1556857" cy="715089"/>
                    </a:xfrm>
                    <a:prstGeom prst="roundRect">
                      <a:avLst/>
                    </a:prstGeom>
                    <a:blipFill>
                      <a:blip r:embed="rId3"/>
                      <a:stretch>
                        <a:fillRect b="-1724"/>
                      </a:stretch>
                    </a:blipFill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4" name="TextBox 83">
                      <a:extLst>
                        <a:ext uri="{FF2B5EF4-FFF2-40B4-BE49-F238E27FC236}">
                          <a16:creationId xmlns:a16="http://schemas.microsoft.com/office/drawing/2014/main" id="{E61520B4-946D-0A4E-9A90-8213D968870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67913" y="4954798"/>
                      <a:ext cx="1531557" cy="715089"/>
                    </a:xfrm>
                    <a:prstGeom prst="roundRect">
                      <a:avLst/>
                    </a:prstGeom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de-DE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GB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𝐸𝑝𝑖𝑑</m:t>
                            </m:r>
                            <m:r>
                              <a:rPr lang="en-GB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GB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oMath>
                        </m:oMathPara>
                      </a14:m>
                      <a:endParaRPr lang="de-DE" b="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endParaRP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de-DE" i="1" dirty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𝑇𝑟𝑒𝑎𝑡</m:t>
                            </m:r>
                            <m:d>
                              <m:dPr>
                                <m:ctrlPr>
                                  <a:rPr lang="de-DE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dirty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  <m:r>
                                  <a:rPr lang="de-DE" i="1" dirty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de-DE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d>
                            <m:r>
                              <a:rPr lang="de-DE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</m:oMath>
                        </m:oMathPara>
                      </a14:m>
                      <a:endParaRPr lang="en-GB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4" name="TextBox 83">
                      <a:extLst>
                        <a:ext uri="{FF2B5EF4-FFF2-40B4-BE49-F238E27FC236}">
                          <a16:creationId xmlns:a16="http://schemas.microsoft.com/office/drawing/2014/main" id="{E61520B4-946D-0A4E-9A90-8213D968870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167913" y="4954798"/>
                      <a:ext cx="1531557" cy="715089"/>
                    </a:xfrm>
                    <a:prstGeom prst="roundRect">
                      <a:avLst/>
                    </a:prstGeom>
                    <a:blipFill>
                      <a:blip r:embed="rId4"/>
                      <a:stretch>
                        <a:fillRect l="-5738" r="-1639" b="-1724"/>
                      </a:stretch>
                    </a:blipFill>
                    <a:ln>
                      <a:solidFill>
                        <a:srgbClr val="C0000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2" name="TextBox 81">
                      <a:extLst>
                        <a:ext uri="{FF2B5EF4-FFF2-40B4-BE49-F238E27FC236}">
                          <a16:creationId xmlns:a16="http://schemas.microsoft.com/office/drawing/2014/main" id="{F2047071-CB66-4848-8D5F-CE3E36F6E3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629405" y="4954798"/>
                      <a:ext cx="1615595" cy="715089"/>
                    </a:xfrm>
                    <a:prstGeom prst="roundRect">
                      <a:avLst/>
                    </a:prstGeom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marL="49213"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GB" i="1" dirty="0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𝐸𝑝𝑖𝑑</m:t>
                            </m:r>
                            <m:r>
                              <a:rPr lang="en-GB" i="1" dirty="0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oMath>
                        </m:oMathPara>
                      </a14:m>
                      <a:endPara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endParaRPr>
                    </a:p>
                    <a:p>
                      <a:pPr marL="49213"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𝑀𝑎𝑛</m:t>
                            </m:r>
                            <m:d>
                              <m:dPr>
                                <m:ctrlP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</m:d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oMath>
                        </m:oMathPara>
                      </a14:m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2" name="TextBox 81">
                      <a:extLst>
                        <a:ext uri="{FF2B5EF4-FFF2-40B4-BE49-F238E27FC236}">
                          <a16:creationId xmlns:a16="http://schemas.microsoft.com/office/drawing/2014/main" id="{F2047071-CB66-4848-8D5F-CE3E36F6E3C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629405" y="4954798"/>
                      <a:ext cx="1615595" cy="715089"/>
                    </a:xfrm>
                    <a:prstGeom prst="roundRect">
                      <a:avLst/>
                    </a:prstGeom>
                    <a:blipFill>
                      <a:blip r:embed="rId5"/>
                      <a:stretch>
                        <a:fillRect b="-1724"/>
                      </a:stretch>
                    </a:blipFill>
                    <a:ln>
                      <a:solidFill>
                        <a:schemeClr val="accent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95E32C33-80E0-6445-840F-5E592E8A05DC}"/>
                      </a:ext>
                    </a:extLst>
                  </p:cNvPr>
                  <p:cNvSpPr/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95E32C33-80E0-6445-840F-5E592E8A05D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FFEB6895-3B28-8C4B-B5CE-9213EC2041E8}"/>
                      </a:ext>
                    </a:extLst>
                  </p:cNvPr>
                  <p:cNvSpPr/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i="1" dirty="0">
                      <a:latin typeface="Cambria Math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FFEB6895-3B28-8C4B-B5CE-9213EC2041E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D8E40C81-5E7F-9747-808F-695800858FA5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D8E40C81-5E7F-9747-808F-695800858F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A179A821-2858-AE46-8DCD-4A276066B3E1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A179A821-2858-AE46-8DCD-4A276066B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9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EC541679-8C2F-5440-9B7B-4E8BED200414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EC541679-8C2F-5440-9B7B-4E8BED2004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0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8271EB03-09B2-ED46-8048-BFB62FF56B55}"/>
              </a:ext>
            </a:extLst>
          </p:cNvPr>
          <p:cNvCxnSpPr>
            <a:cxnSpLocks/>
          </p:cNvCxnSpPr>
          <p:nvPr/>
        </p:nvCxnSpPr>
        <p:spPr>
          <a:xfrm rot="16200000" flipV="1">
            <a:off x="5945873" y="3712406"/>
            <a:ext cx="12700" cy="2356640"/>
          </a:xfrm>
          <a:prstGeom prst="curvedConnector3">
            <a:avLst>
              <a:gd name="adj1" fmla="val 180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00AE478-9E99-AF42-BE3F-236B07F7CF54}"/>
                  </a:ext>
                </a:extLst>
              </p:cNvPr>
              <p:cNvSpPr/>
              <p:nvPr/>
            </p:nvSpPr>
            <p:spPr>
              <a:xfrm>
                <a:off x="5369296" y="4419534"/>
                <a:ext cx="131888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i="1" smtClean="0">
                        <a:latin typeface="Cambria Math" charset="0"/>
                      </a:rPr>
                      <m:t>𝐸𝑝𝑖𝑑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sz="1400" dirty="0"/>
                  <a:t>?</a:t>
                </a: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00AE478-9E99-AF42-BE3F-236B07F7CF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296" y="4419534"/>
                <a:ext cx="1318888" cy="307777"/>
              </a:xfrm>
              <a:prstGeom prst="rect">
                <a:avLst/>
              </a:prstGeom>
              <a:blipFill>
                <a:blip r:embed="rId11"/>
                <a:stretch>
                  <a:fillRect t="-4167" b="-20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2F289D3E-E24B-DC49-974D-51EA96E7DF94}"/>
              </a:ext>
            </a:extLst>
          </p:cNvPr>
          <p:cNvCxnSpPr>
            <a:cxnSpLocks/>
          </p:cNvCxnSpPr>
          <p:nvPr/>
        </p:nvCxnSpPr>
        <p:spPr>
          <a:xfrm rot="16200000" flipV="1">
            <a:off x="3568224" y="3691396"/>
            <a:ext cx="12700" cy="2398659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7630B49-1D2F-F44F-B081-1AF76FEE7660}"/>
                  </a:ext>
                </a:extLst>
              </p:cNvPr>
              <p:cNvSpPr/>
              <p:nvPr/>
            </p:nvSpPr>
            <p:spPr>
              <a:xfrm>
                <a:off x="3253185" y="4419534"/>
                <a:ext cx="65944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i="1" smtClean="0"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de-DE" sz="1400" dirty="0"/>
                  <a:t>?</a:t>
                </a: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7630B49-1D2F-F44F-B081-1AF76FEE76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185" y="4419534"/>
                <a:ext cx="659444" cy="307777"/>
              </a:xfrm>
              <a:prstGeom prst="rect">
                <a:avLst/>
              </a:prstGeom>
              <a:blipFill>
                <a:blip r:embed="rId12"/>
                <a:stretch>
                  <a:fillRect t="-4167" b="-208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Curved Connector 49">
            <a:extLst>
              <a:ext uri="{FF2B5EF4-FFF2-40B4-BE49-F238E27FC236}">
                <a16:creationId xmlns:a16="http://schemas.microsoft.com/office/drawing/2014/main" id="{9FEFDFAA-F927-974C-9E70-3D511A061894}"/>
              </a:ext>
            </a:extLst>
          </p:cNvPr>
          <p:cNvCxnSpPr>
            <a:cxnSpLocks/>
            <a:stCxn id="82" idx="2"/>
            <a:endCxn id="86" idx="2"/>
          </p:cNvCxnSpPr>
          <p:nvPr/>
        </p:nvCxnSpPr>
        <p:spPr>
          <a:xfrm rot="16200000" flipH="1">
            <a:off x="3568223" y="4406485"/>
            <a:ext cx="12700" cy="2398659"/>
          </a:xfrm>
          <a:prstGeom prst="curvedConnector3">
            <a:avLst>
              <a:gd name="adj1" fmla="val 180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073164E-089B-6C40-A1F1-49D375220979}"/>
                  </a:ext>
                </a:extLst>
              </p:cNvPr>
              <p:cNvSpPr/>
              <p:nvPr/>
            </p:nvSpPr>
            <p:spPr>
              <a:xfrm>
                <a:off x="3301068" y="5803121"/>
                <a:ext cx="54700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073164E-089B-6C40-A1F1-49D3752209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068" y="5803121"/>
                <a:ext cx="547009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E396514F-22E6-1C4B-983F-099295148CDA}"/>
              </a:ext>
            </a:extLst>
          </p:cNvPr>
          <p:cNvCxnSpPr>
            <a:cxnSpLocks/>
            <a:stCxn id="86" idx="2"/>
            <a:endCxn id="84" idx="2"/>
          </p:cNvCxnSpPr>
          <p:nvPr/>
        </p:nvCxnSpPr>
        <p:spPr>
          <a:xfrm rot="16200000" flipH="1">
            <a:off x="5945873" y="4427495"/>
            <a:ext cx="12700" cy="2356640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9F758D1-654C-9249-8211-C7A46A957F01}"/>
                  </a:ext>
                </a:extLst>
              </p:cNvPr>
              <p:cNvSpPr/>
              <p:nvPr/>
            </p:nvSpPr>
            <p:spPr>
              <a:xfrm>
                <a:off x="5684062" y="5803121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9F758D1-654C-9249-8211-C7A46A957F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062" y="5803121"/>
                <a:ext cx="533544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48571CF6-F123-1649-85F6-79170D94EF4F}"/>
              </a:ext>
            </a:extLst>
          </p:cNvPr>
          <p:cNvSpPr/>
          <p:nvPr/>
        </p:nvSpPr>
        <p:spPr>
          <a:xfrm>
            <a:off x="5936578" y="1869155"/>
            <a:ext cx="3100144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Organise in way that messages are calculated only once</a:t>
            </a:r>
          </a:p>
        </p:txBody>
      </p:sp>
      <p:cxnSp>
        <p:nvCxnSpPr>
          <p:cNvPr id="57" name="Curved Connector 56">
            <a:extLst>
              <a:ext uri="{FF2B5EF4-FFF2-40B4-BE49-F238E27FC236}">
                <a16:creationId xmlns:a16="http://schemas.microsoft.com/office/drawing/2014/main" id="{BCF72968-1AB0-3645-9523-6C444758C9DE}"/>
              </a:ext>
            </a:extLst>
          </p:cNvPr>
          <p:cNvCxnSpPr>
            <a:cxnSpLocks/>
            <a:stCxn id="84" idx="0"/>
            <a:endCxn id="86" idx="0"/>
          </p:cNvCxnSpPr>
          <p:nvPr/>
        </p:nvCxnSpPr>
        <p:spPr>
          <a:xfrm rot="16200000" flipV="1">
            <a:off x="5945873" y="3712406"/>
            <a:ext cx="12700" cy="2356640"/>
          </a:xfrm>
          <a:prstGeom prst="curvedConnector3">
            <a:avLst>
              <a:gd name="adj1" fmla="val 3875677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A46A8B9-32A2-EE47-B688-F2533C2C71E8}"/>
                  </a:ext>
                </a:extLst>
              </p:cNvPr>
              <p:cNvSpPr/>
              <p:nvPr/>
            </p:nvSpPr>
            <p:spPr>
              <a:xfrm>
                <a:off x="5369296" y="4174474"/>
                <a:ext cx="131888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i="1" smtClean="0">
                        <a:latin typeface="Cambria Math" charset="0"/>
                      </a:rPr>
                      <m:t>𝐸𝑝𝑖𝑑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sz="1400" dirty="0"/>
                  <a:t>?</a:t>
                </a: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A46A8B9-32A2-EE47-B688-F2533C2C71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296" y="4174474"/>
                <a:ext cx="1318888" cy="307777"/>
              </a:xfrm>
              <a:prstGeom prst="rect">
                <a:avLst/>
              </a:prstGeom>
              <a:blipFill>
                <a:blip r:embed="rId15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801FE546-C5FE-8A42-8C81-FFC16ACBDA59}"/>
              </a:ext>
            </a:extLst>
          </p:cNvPr>
          <p:cNvCxnSpPr>
            <a:cxnSpLocks/>
            <a:stCxn id="86" idx="0"/>
            <a:endCxn id="82" idx="0"/>
          </p:cNvCxnSpPr>
          <p:nvPr/>
        </p:nvCxnSpPr>
        <p:spPr>
          <a:xfrm rot="16200000" flipV="1">
            <a:off x="3568224" y="3691396"/>
            <a:ext cx="12700" cy="2398659"/>
          </a:xfrm>
          <a:prstGeom prst="curvedConnector3">
            <a:avLst>
              <a:gd name="adj1" fmla="val 3616205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6D3384B-1216-514D-A18A-F8D594C5D2BC}"/>
                  </a:ext>
                </a:extLst>
              </p:cNvPr>
              <p:cNvSpPr/>
              <p:nvPr/>
            </p:nvSpPr>
            <p:spPr>
              <a:xfrm>
                <a:off x="3253185" y="4174474"/>
                <a:ext cx="65944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i="1" smtClean="0"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de-DE" sz="1400" dirty="0"/>
                  <a:t>?</a:t>
                </a: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6D3384B-1216-514D-A18A-F8D594C5D2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185" y="4174474"/>
                <a:ext cx="659444" cy="307777"/>
              </a:xfrm>
              <a:prstGeom prst="rect">
                <a:avLst/>
              </a:prstGeom>
              <a:blipFill>
                <a:blip r:embed="rId16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ACE99510-53E5-FC4A-A66D-7A03A8B1A87C}"/>
              </a:ext>
            </a:extLst>
          </p:cNvPr>
          <p:cNvCxnSpPr>
            <a:cxnSpLocks/>
            <a:stCxn id="82" idx="2"/>
            <a:endCxn id="86" idx="2"/>
          </p:cNvCxnSpPr>
          <p:nvPr/>
        </p:nvCxnSpPr>
        <p:spPr>
          <a:xfrm rot="16200000" flipH="1">
            <a:off x="3568223" y="4406485"/>
            <a:ext cx="12700" cy="2398659"/>
          </a:xfrm>
          <a:prstGeom prst="curvedConnector3">
            <a:avLst>
              <a:gd name="adj1" fmla="val 3875677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A4FD58B-F306-C04F-B38C-5B59218BDBCF}"/>
                  </a:ext>
                </a:extLst>
              </p:cNvPr>
              <p:cNvSpPr/>
              <p:nvPr/>
            </p:nvSpPr>
            <p:spPr>
              <a:xfrm>
                <a:off x="3301068" y="6044103"/>
                <a:ext cx="54700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A4FD58B-F306-C04F-B38C-5B59218BDB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068" y="6044103"/>
                <a:ext cx="547009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Curved Connector 62">
            <a:extLst>
              <a:ext uri="{FF2B5EF4-FFF2-40B4-BE49-F238E27FC236}">
                <a16:creationId xmlns:a16="http://schemas.microsoft.com/office/drawing/2014/main" id="{11CE49D9-25F2-2D4F-9287-14D24EEB3143}"/>
              </a:ext>
            </a:extLst>
          </p:cNvPr>
          <p:cNvCxnSpPr>
            <a:cxnSpLocks/>
            <a:stCxn id="86" idx="2"/>
            <a:endCxn id="84" idx="2"/>
          </p:cNvCxnSpPr>
          <p:nvPr/>
        </p:nvCxnSpPr>
        <p:spPr>
          <a:xfrm rot="16200000" flipH="1">
            <a:off x="5945873" y="4427495"/>
            <a:ext cx="12700" cy="2356640"/>
          </a:xfrm>
          <a:prstGeom prst="curvedConnector3">
            <a:avLst>
              <a:gd name="adj1" fmla="val 3875685"/>
            </a:avLst>
          </a:prstGeom>
          <a:ln w="28575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13B125D-2D88-B04A-884D-A9A2761DAB10}"/>
                  </a:ext>
                </a:extLst>
              </p:cNvPr>
              <p:cNvSpPr/>
              <p:nvPr/>
            </p:nvSpPr>
            <p:spPr>
              <a:xfrm>
                <a:off x="5684062" y="6044103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13B125D-2D88-B04A-884D-A9A2761DA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062" y="6044103"/>
                <a:ext cx="533544" cy="3077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" name="Curved Connector 86">
            <a:extLst>
              <a:ext uri="{FF2B5EF4-FFF2-40B4-BE49-F238E27FC236}">
                <a16:creationId xmlns:a16="http://schemas.microsoft.com/office/drawing/2014/main" id="{98D9EE96-083E-C143-9309-CEE774AC0266}"/>
              </a:ext>
            </a:extLst>
          </p:cNvPr>
          <p:cNvCxnSpPr>
            <a:cxnSpLocks/>
            <a:stCxn id="84" idx="0"/>
            <a:endCxn id="86" idx="0"/>
          </p:cNvCxnSpPr>
          <p:nvPr/>
        </p:nvCxnSpPr>
        <p:spPr>
          <a:xfrm rot="16200000" flipV="1">
            <a:off x="5945873" y="3712406"/>
            <a:ext cx="12700" cy="2356640"/>
          </a:xfrm>
          <a:prstGeom prst="curvedConnector3">
            <a:avLst>
              <a:gd name="adj1" fmla="val 5821622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738ED70-487F-F347-B22F-700225232CFE}"/>
                  </a:ext>
                </a:extLst>
              </p:cNvPr>
              <p:cNvSpPr/>
              <p:nvPr/>
            </p:nvSpPr>
            <p:spPr>
              <a:xfrm>
                <a:off x="5369296" y="3939821"/>
                <a:ext cx="131888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i="1" smtClean="0">
                        <a:latin typeface="Cambria Math" charset="0"/>
                      </a:rPr>
                      <m:t>𝐸𝑝𝑖𝑑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de-DE" sz="1400" dirty="0"/>
                  <a:t>?</a:t>
                </a: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738ED70-487F-F347-B22F-700225232C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296" y="3939821"/>
                <a:ext cx="1318888" cy="307777"/>
              </a:xfrm>
              <a:prstGeom prst="rect">
                <a:avLst/>
              </a:prstGeom>
              <a:blipFill>
                <a:blip r:embed="rId1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Curved Connector 88">
            <a:extLst>
              <a:ext uri="{FF2B5EF4-FFF2-40B4-BE49-F238E27FC236}">
                <a16:creationId xmlns:a16="http://schemas.microsoft.com/office/drawing/2014/main" id="{B4B2CC64-F360-9246-9E80-96E313A7AA57}"/>
              </a:ext>
            </a:extLst>
          </p:cNvPr>
          <p:cNvCxnSpPr>
            <a:cxnSpLocks/>
            <a:stCxn id="86" idx="0"/>
            <a:endCxn id="82" idx="0"/>
          </p:cNvCxnSpPr>
          <p:nvPr/>
        </p:nvCxnSpPr>
        <p:spPr>
          <a:xfrm rot="16200000" flipV="1">
            <a:off x="3568224" y="3691396"/>
            <a:ext cx="12700" cy="2398659"/>
          </a:xfrm>
          <a:prstGeom prst="curvedConnector3">
            <a:avLst>
              <a:gd name="adj1" fmla="val 5367551"/>
            </a:avLst>
          </a:prstGeom>
          <a:ln w="28575"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9082F51-C065-4449-B834-894A198AEF67}"/>
                  </a:ext>
                </a:extLst>
              </p:cNvPr>
              <p:cNvSpPr/>
              <p:nvPr/>
            </p:nvSpPr>
            <p:spPr>
              <a:xfrm>
                <a:off x="3253185" y="3939821"/>
                <a:ext cx="65944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i="1" smtClean="0"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de-DE" sz="1400" dirty="0"/>
                  <a:t>?</a:t>
                </a: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9082F51-C065-4449-B834-894A198AE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185" y="3939821"/>
                <a:ext cx="659444" cy="307777"/>
              </a:xfrm>
              <a:prstGeom prst="rect">
                <a:avLst/>
              </a:prstGeom>
              <a:blipFill>
                <a:blip r:embed="rId1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Curved Connector 90">
            <a:extLst>
              <a:ext uri="{FF2B5EF4-FFF2-40B4-BE49-F238E27FC236}">
                <a16:creationId xmlns:a16="http://schemas.microsoft.com/office/drawing/2014/main" id="{0C6BBA02-0858-DF44-BB2A-62F367659FF8}"/>
              </a:ext>
            </a:extLst>
          </p:cNvPr>
          <p:cNvCxnSpPr>
            <a:cxnSpLocks/>
            <a:stCxn id="82" idx="2"/>
            <a:endCxn id="86" idx="2"/>
          </p:cNvCxnSpPr>
          <p:nvPr/>
        </p:nvCxnSpPr>
        <p:spPr>
          <a:xfrm rot="16200000" flipH="1">
            <a:off x="3568223" y="4406485"/>
            <a:ext cx="12700" cy="2398659"/>
          </a:xfrm>
          <a:prstGeom prst="curvedConnector3">
            <a:avLst>
              <a:gd name="adj1" fmla="val 5951346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3A89AF2E-C512-614C-8ED5-AEA35B785E4D}"/>
                  </a:ext>
                </a:extLst>
              </p:cNvPr>
              <p:cNvSpPr/>
              <p:nvPr/>
            </p:nvSpPr>
            <p:spPr>
              <a:xfrm>
                <a:off x="3285423" y="6287120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3A89AF2E-C512-614C-8ED5-AEA35B785E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423" y="6287120"/>
                <a:ext cx="533544" cy="30777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Curved Connector 92">
            <a:extLst>
              <a:ext uri="{FF2B5EF4-FFF2-40B4-BE49-F238E27FC236}">
                <a16:creationId xmlns:a16="http://schemas.microsoft.com/office/drawing/2014/main" id="{B2DF5106-26D8-4B40-8E1F-519827FDAE2F}"/>
              </a:ext>
            </a:extLst>
          </p:cNvPr>
          <p:cNvCxnSpPr>
            <a:cxnSpLocks/>
            <a:stCxn id="86" idx="2"/>
            <a:endCxn id="84" idx="2"/>
          </p:cNvCxnSpPr>
          <p:nvPr/>
        </p:nvCxnSpPr>
        <p:spPr>
          <a:xfrm rot="16200000" flipH="1">
            <a:off x="5945873" y="4427495"/>
            <a:ext cx="12700" cy="2356640"/>
          </a:xfrm>
          <a:prstGeom prst="curvedConnector3">
            <a:avLst>
              <a:gd name="adj1" fmla="val 5886488"/>
            </a:avLst>
          </a:prstGeom>
          <a:ln w="28575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D85039F2-C9CA-024E-8EFA-B83625D2481D}"/>
                  </a:ext>
                </a:extLst>
              </p:cNvPr>
              <p:cNvSpPr/>
              <p:nvPr/>
            </p:nvSpPr>
            <p:spPr>
              <a:xfrm>
                <a:off x="5668417" y="6287120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D85039F2-C9CA-024E-8EFA-B83625D24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8417" y="6287120"/>
                <a:ext cx="533544" cy="3077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4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1" grpId="0"/>
      <p:bldP spid="53" grpId="0"/>
      <p:bldP spid="9" grpId="0" animBg="1"/>
      <p:bldP spid="58" grpId="0"/>
      <p:bldP spid="60" grpId="0"/>
      <p:bldP spid="62" grpId="0"/>
      <p:bldP spid="64" grpId="0"/>
      <p:bldP spid="88" grpId="0"/>
      <p:bldP spid="90" grpId="0"/>
      <p:bldP spid="92" grpId="0"/>
      <p:bldP spid="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53AC-C48D-7142-8471-7E0158FF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Clustering of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7886700" cy="373115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Use dynamic programming to organise the order of asking or rather sending information in messages:</a:t>
                </a:r>
              </a:p>
              <a:p>
                <a:pPr marL="801688" lvl="1" indent="-344488">
                  <a:buFont typeface="Zapf Dingbats"/>
                  <a:buChar char="➝"/>
                </a:pPr>
                <a:r>
                  <a:rPr lang="en-GB" dirty="0"/>
                  <a:t>If a node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/>
                  <a:t> has received all information from neighbours but one,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, node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/>
                  <a:t> sends a message with its information on the separator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to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de-DE" b="0" dirty="0"/>
              </a:p>
              <a:p>
                <a:pPr marL="801688" lvl="1" indent="-344488">
                  <a:buFont typeface="Zapf Dingbats"/>
                  <a:buChar char="➝"/>
                </a:pPr>
                <a:r>
                  <a:rPr lang="en-GB" dirty="0"/>
                  <a:t>If a node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has received all messages, then it sends messages to all neighbours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 that have not received a message yet</a:t>
                </a:r>
              </a:p>
              <a:p>
                <a:r>
                  <a:rPr lang="en-GB" dirty="0"/>
                  <a:t>When computing the message,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takes into consideration its local model as well as the messages received from all other neighbours but the receiving neighbour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7886700" cy="3731152"/>
              </a:xfrm>
              <a:blipFill>
                <a:blip r:embed="rId2"/>
                <a:stretch>
                  <a:fillRect l="-1286" t="-3051" r="-1125" b="-10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27D21-8C6F-7B4D-B2BD-611D52001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</a:t>
            </a:fld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A1F493-6346-7A49-A7CD-BDA4B1B26E0D}"/>
              </a:ext>
            </a:extLst>
          </p:cNvPr>
          <p:cNvGrpSpPr/>
          <p:nvPr/>
        </p:nvGrpSpPr>
        <p:grpSpPr>
          <a:xfrm>
            <a:off x="1561096" y="4890726"/>
            <a:ext cx="6328875" cy="715089"/>
            <a:chOff x="1561096" y="5467386"/>
            <a:chExt cx="6328875" cy="71508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F4AFFC9-40F3-854A-A913-332A8FA0F512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715089"/>
              <a:chOff x="-629405" y="4954798"/>
              <a:chExt cx="6328875" cy="715089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41961C1-033F-5740-81AD-CC2BF5BF3EC2}"/>
                  </a:ext>
                </a:extLst>
              </p:cNvPr>
              <p:cNvCxnSpPr>
                <a:cxnSpLocks/>
                <a:stCxn id="31" idx="3"/>
                <a:endCxn id="29" idx="1"/>
              </p:cNvCxnSpPr>
              <p:nvPr/>
            </p:nvCxnSpPr>
            <p:spPr>
              <a:xfrm>
                <a:off x="98619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7CF1797-635F-1646-AAC5-EF7D093C282D}"/>
                  </a:ext>
                </a:extLst>
              </p:cNvPr>
              <p:cNvCxnSpPr>
                <a:cxnSpLocks/>
                <a:stCxn id="29" idx="3"/>
                <a:endCxn id="30" idx="1"/>
              </p:cNvCxnSpPr>
              <p:nvPr/>
            </p:nvCxnSpPr>
            <p:spPr>
              <a:xfrm>
                <a:off x="335548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CD76787-C5FA-8945-80D4-6E58F712E6A8}"/>
                      </a:ext>
                    </a:extLst>
                  </p:cNvPr>
                  <p:cNvSpPr txBox="1"/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CD76787-C5FA-8945-80D4-6E58F712E6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blipFill>
                    <a:blip r:embed="rId3"/>
                    <a:stretch>
                      <a:fillRect b="-1724"/>
                    </a:stretch>
                  </a:blip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01ACAE2-6CDE-8D4E-99E6-01632EE76B1E}"/>
                      </a:ext>
                    </a:extLst>
                  </p:cNvPr>
                  <p:cNvSpPr txBox="1"/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b="0" i="1" dirty="0">
                      <a:solidFill>
                        <a:srgbClr val="C00000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</m:oMath>
                      </m:oMathPara>
                    </a14:m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01ACAE2-6CDE-8D4E-99E6-01632EE76B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 l="-5738" r="-1639" b="-1724"/>
                    </a:stretch>
                  </a:blipFill>
                  <a:ln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3E3B150-594C-674E-8AB3-9FA8F36A9B11}"/>
                      </a:ext>
                    </a:extLst>
                  </p:cNvPr>
                  <p:cNvSpPr txBox="1"/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accent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3E3B150-594C-674E-8AB3-9FA8F36A9B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 b="-1724"/>
                    </a:stretch>
                  </a:blipFill>
                  <a:ln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74E89F2-D1AD-8D47-A414-CC31F668E479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74E89F2-D1AD-8D47-A414-CC31F668E4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DA7FE97-7C4F-CD4D-9877-FB59C1D32948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DA7FE97-7C4F-CD4D-9877-FB59C1D329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7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2E18444-C9D7-864F-851E-648680E6C4C8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2E18444-C9D7-864F-851E-648680E6C4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7D949362-91C1-0D40-8ADF-627C8B89F306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68223" y="4406485"/>
            <a:ext cx="12700" cy="2398659"/>
          </a:xfrm>
          <a:prstGeom prst="curvedConnector3">
            <a:avLst>
              <a:gd name="adj1" fmla="val 180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9FDC2D5-443D-8548-82C1-BAE6D7A50D01}"/>
                  </a:ext>
                </a:extLst>
              </p:cNvPr>
              <p:cNvSpPr/>
              <p:nvPr/>
            </p:nvSpPr>
            <p:spPr>
              <a:xfrm>
                <a:off x="3301068" y="5803121"/>
                <a:ext cx="54700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9FDC2D5-443D-8548-82C1-BAE6D7A50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068" y="5803121"/>
                <a:ext cx="547009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72AC8234-F197-1E41-A1F7-6FFB9FFD7E52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45873" y="4427495"/>
            <a:ext cx="12700" cy="2356640"/>
          </a:xfrm>
          <a:prstGeom prst="curvedConnector3">
            <a:avLst>
              <a:gd name="adj1" fmla="val 1875685"/>
            </a:avLst>
          </a:prstGeom>
          <a:ln w="28575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CAC5D98-C9B7-3D4A-A10E-EA90F04643A4}"/>
                  </a:ext>
                </a:extLst>
              </p:cNvPr>
              <p:cNvSpPr/>
              <p:nvPr/>
            </p:nvSpPr>
            <p:spPr>
              <a:xfrm>
                <a:off x="5685425" y="5799312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CAC5D98-C9B7-3D4A-A10E-EA90F04643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425" y="5799312"/>
                <a:ext cx="533544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1C790035-BEC8-764A-828D-7A469C7B2B19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45873" y="4427495"/>
            <a:ext cx="12700" cy="2356640"/>
          </a:xfrm>
          <a:prstGeom prst="curvedConnector3">
            <a:avLst>
              <a:gd name="adj1" fmla="val 428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F0A8A7B-A586-D949-BAD5-16B300EE8585}"/>
                  </a:ext>
                </a:extLst>
              </p:cNvPr>
              <p:cNvSpPr/>
              <p:nvPr/>
            </p:nvSpPr>
            <p:spPr>
              <a:xfrm>
                <a:off x="5685425" y="6107089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F0A8A7B-A586-D949-BAD5-16B300EE85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425" y="6107089"/>
                <a:ext cx="533544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DD37E714-C300-284B-AB6A-FCABC2C82F6D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68223" y="4406485"/>
            <a:ext cx="12700" cy="2398659"/>
          </a:xfrm>
          <a:prstGeom prst="curvedConnector3">
            <a:avLst>
              <a:gd name="adj1" fmla="val 4191346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2E58CB4-3C10-B545-8EC8-344F1F53B8B5}"/>
                  </a:ext>
                </a:extLst>
              </p:cNvPr>
              <p:cNvSpPr/>
              <p:nvPr/>
            </p:nvSpPr>
            <p:spPr>
              <a:xfrm>
                <a:off x="3307800" y="6107089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2E58CB4-3C10-B545-8EC8-344F1F53B8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800" y="6107089"/>
                <a:ext cx="533544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80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40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53AC-C48D-7142-8471-7E0158FF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Clustering of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7886700" cy="373115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Observations:</a:t>
                </a:r>
              </a:p>
              <a:p>
                <a:pPr marL="801688" lvl="1" indent="-344488">
                  <a:buFont typeface="Zapf Dingbats"/>
                  <a:buChar char="➝"/>
                </a:pPr>
                <a:r>
                  <a:rPr lang="en-GB" dirty="0"/>
                  <a:t>If a node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/>
                  <a:t> has received all information from neighbours but one,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, node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/>
                  <a:t> sends a message with its information on the separator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GB" b="0" dirty="0"/>
              </a:p>
              <a:p>
                <a:pPr lvl="2"/>
                <a:r>
                  <a:rPr lang="en-GB" b="0" dirty="0">
                    <a:solidFill>
                      <a:schemeClr val="accent1"/>
                    </a:solidFill>
                  </a:rPr>
                  <a:t>Trivially true at leaf nodes (</a:t>
                </a:r>
                <a:r>
                  <a:rPr lang="en-GB" b="0" i="1" dirty="0">
                    <a:solidFill>
                      <a:schemeClr val="accent1"/>
                    </a:solidFill>
                  </a:rPr>
                  <a:t>periphery</a:t>
                </a:r>
                <a:r>
                  <a:rPr lang="en-GB" b="0" dirty="0">
                    <a:solidFill>
                      <a:schemeClr val="accent1"/>
                    </a:solidFill>
                  </a:rPr>
                  <a:t>), can start sending immediately to its only neighbour (in </a:t>
                </a:r>
                <a:r>
                  <a:rPr lang="en-GB" b="0" i="1" dirty="0">
                    <a:solidFill>
                      <a:schemeClr val="accent1"/>
                    </a:solidFill>
                  </a:rPr>
                  <a:t>parallel</a:t>
                </a:r>
                <a:r>
                  <a:rPr lang="en-GB" b="0" dirty="0">
                    <a:solidFill>
                      <a:schemeClr val="accent1"/>
                    </a:solidFill>
                  </a:rPr>
                  <a:t>!)</a:t>
                </a:r>
              </a:p>
              <a:p>
                <a:pPr lvl="3"/>
                <a:r>
                  <a:rPr lang="en-GB" dirty="0">
                    <a:solidFill>
                      <a:schemeClr val="accent1"/>
                    </a:solidFill>
                  </a:rPr>
                  <a:t>From periphery inbound, new nodes trigger this first condition</a:t>
                </a:r>
                <a:endParaRPr lang="en-GB" b="0" dirty="0">
                  <a:solidFill>
                    <a:schemeClr val="accent1"/>
                  </a:solidFill>
                </a:endParaRPr>
              </a:p>
              <a:p>
                <a:pPr marL="801688" lvl="1" indent="-344488">
                  <a:buFont typeface="Zapf Dingbats"/>
                  <a:buChar char="➝"/>
                </a:pPr>
                <a:r>
                  <a:rPr lang="en-GB" dirty="0"/>
                  <a:t>If a node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has received all messages, then it sends messages to all neighbours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 that have not received a message yet</a:t>
                </a:r>
              </a:p>
              <a:p>
                <a:pPr lvl="2"/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As messages are sent further inwards, a first node at the centre will have received all messages and will start sending messages outbound, leading to new nodes triggering this second condition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7886700" cy="3731152"/>
              </a:xfrm>
              <a:blipFill>
                <a:blip r:embed="rId3"/>
                <a:stretch>
                  <a:fillRect l="-1286" t="-3051" r="-1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27D21-8C6F-7B4D-B2BD-611D52001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</a:t>
            </a:fld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A1F493-6346-7A49-A7CD-BDA4B1B26E0D}"/>
              </a:ext>
            </a:extLst>
          </p:cNvPr>
          <p:cNvGrpSpPr/>
          <p:nvPr/>
        </p:nvGrpSpPr>
        <p:grpSpPr>
          <a:xfrm>
            <a:off x="1561096" y="4890726"/>
            <a:ext cx="6328875" cy="715089"/>
            <a:chOff x="1561096" y="5467386"/>
            <a:chExt cx="6328875" cy="71508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F4AFFC9-40F3-854A-A913-332A8FA0F512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715089"/>
              <a:chOff x="-629405" y="4954798"/>
              <a:chExt cx="6328875" cy="715089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41961C1-033F-5740-81AD-CC2BF5BF3EC2}"/>
                  </a:ext>
                </a:extLst>
              </p:cNvPr>
              <p:cNvCxnSpPr>
                <a:cxnSpLocks/>
                <a:stCxn id="31" idx="3"/>
                <a:endCxn id="29" idx="1"/>
              </p:cNvCxnSpPr>
              <p:nvPr/>
            </p:nvCxnSpPr>
            <p:spPr>
              <a:xfrm>
                <a:off x="98619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7CF1797-635F-1646-AAC5-EF7D093C282D}"/>
                  </a:ext>
                </a:extLst>
              </p:cNvPr>
              <p:cNvCxnSpPr>
                <a:cxnSpLocks/>
                <a:stCxn id="29" idx="3"/>
                <a:endCxn id="30" idx="1"/>
              </p:cNvCxnSpPr>
              <p:nvPr/>
            </p:nvCxnSpPr>
            <p:spPr>
              <a:xfrm>
                <a:off x="335548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CD76787-C5FA-8945-80D4-6E58F712E6A8}"/>
                      </a:ext>
                    </a:extLst>
                  </p:cNvPr>
                  <p:cNvSpPr txBox="1"/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CD76787-C5FA-8945-80D4-6E58F712E6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 b="-1724"/>
                    </a:stretch>
                  </a:blip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01ACAE2-6CDE-8D4E-99E6-01632EE76B1E}"/>
                      </a:ext>
                    </a:extLst>
                  </p:cNvPr>
                  <p:cNvSpPr txBox="1"/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b="0" i="1" dirty="0">
                      <a:solidFill>
                        <a:schemeClr val="accent1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01ACAE2-6CDE-8D4E-99E6-01632EE76B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 l="-5738" r="-1639" b="-1724"/>
                    </a:stretch>
                  </a:blipFill>
                  <a:ln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3E3B150-594C-674E-8AB3-9FA8F36A9B11}"/>
                      </a:ext>
                    </a:extLst>
                  </p:cNvPr>
                  <p:cNvSpPr txBox="1"/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accent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3E3B150-594C-674E-8AB3-9FA8F36A9B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blipFill>
                    <a:blip r:embed="rId6"/>
                    <a:stretch>
                      <a:fillRect b="-1724"/>
                    </a:stretch>
                  </a:blipFill>
                  <a:ln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74E89F2-D1AD-8D47-A414-CC31F668E479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74E89F2-D1AD-8D47-A414-CC31F668E4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7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DA7FE97-7C4F-CD4D-9877-FB59C1D32948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DA7FE97-7C4F-CD4D-9877-FB59C1D329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2E18444-C9D7-864F-851E-648680E6C4C8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2E18444-C9D7-864F-851E-648680E6C4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9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AA03E5F-6B20-F74F-A10B-ADE21B7F2341}"/>
              </a:ext>
            </a:extLst>
          </p:cNvPr>
          <p:cNvSpPr txBox="1"/>
          <p:nvPr/>
        </p:nvSpPr>
        <p:spPr>
          <a:xfrm>
            <a:off x="1363673" y="5670122"/>
            <a:ext cx="6856961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These two passes from periphery inbound and back suffice to distribute all information and make the clusters independent from each other*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25298-BA7E-B34C-9800-50FF7AB0724A}"/>
              </a:ext>
            </a:extLst>
          </p:cNvPr>
          <p:cNvSpPr txBox="1"/>
          <p:nvPr/>
        </p:nvSpPr>
        <p:spPr>
          <a:xfrm>
            <a:off x="1914254" y="6315120"/>
            <a:ext cx="6421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3"/>
                </a:solidFill>
              </a:rPr>
              <a:t>* Shown by  Steffen L. Lauritzen and David J. </a:t>
            </a:r>
            <a:r>
              <a:rPr lang="en-GB" sz="1000" dirty="0" err="1">
                <a:solidFill>
                  <a:schemeClr val="accent3"/>
                </a:solidFill>
              </a:rPr>
              <a:t>Spiegelhalter</a:t>
            </a:r>
            <a:r>
              <a:rPr lang="en-GB" sz="1000" dirty="0">
                <a:solidFill>
                  <a:schemeClr val="accent3"/>
                </a:solidFill>
              </a:rPr>
              <a:t>: Local Computations with Probabilities on Graphical Structures and Their Application to Expert Systems. In: </a:t>
            </a:r>
            <a:r>
              <a:rPr lang="en-GB" sz="1000" i="1" dirty="0">
                <a:solidFill>
                  <a:schemeClr val="accent3"/>
                </a:solidFill>
              </a:rPr>
              <a:t>Journal of the Royal Statistical Society. Series B: Methodological</a:t>
            </a:r>
            <a:r>
              <a:rPr lang="en-GB" sz="1000" dirty="0">
                <a:solidFill>
                  <a:schemeClr val="accent3"/>
                </a:solidFill>
              </a:rPr>
              <a:t>, 1988.</a:t>
            </a:r>
          </a:p>
        </p:txBody>
      </p:sp>
    </p:spTree>
    <p:extLst>
      <p:ext uri="{BB962C8B-B14F-4D97-AF65-F5344CB8AC3E}">
        <p14:creationId xmlns:p14="http://schemas.microsoft.com/office/powerpoint/2010/main" val="208473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F8949-715A-6642-A720-599698D68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Foundations of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84B71-7751-B444-A4F5-BA683EA5E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1"/>
            <a:ext cx="7886700" cy="4693722"/>
          </a:xfrm>
        </p:spPr>
        <p:txBody>
          <a:bodyPr>
            <a:normAutofit/>
          </a:bodyPr>
          <a:lstStyle/>
          <a:p>
            <a:r>
              <a:rPr lang="en-GB" dirty="0"/>
              <a:t>History in propositional probabilistic inference:</a:t>
            </a:r>
          </a:p>
          <a:p>
            <a:pPr lvl="1"/>
            <a:r>
              <a:rPr lang="en-GB" dirty="0"/>
              <a:t>Based on </a:t>
            </a:r>
            <a:r>
              <a:rPr lang="en-GB" dirty="0">
                <a:solidFill>
                  <a:schemeClr val="accent1"/>
                </a:solidFill>
              </a:rPr>
              <a:t>probability propagation </a:t>
            </a:r>
            <a:r>
              <a:rPr lang="en-GB" dirty="0"/>
              <a:t>introduced by Pearl (1988)</a:t>
            </a:r>
          </a:p>
          <a:p>
            <a:pPr marL="4489450" lvl="2" indent="-203200"/>
            <a:r>
              <a:rPr lang="en-GB" dirty="0"/>
              <a:t>If a BN is a </a:t>
            </a:r>
            <a:r>
              <a:rPr lang="en-GB" dirty="0">
                <a:solidFill>
                  <a:schemeClr val="accent1"/>
                </a:solidFill>
              </a:rPr>
              <a:t>polytree</a:t>
            </a:r>
            <a:r>
              <a:rPr lang="en-GB" dirty="0"/>
              <a:t>, i.e., the underlying undirected graph has no trivial cycles, then </a:t>
            </a:r>
          </a:p>
          <a:p>
            <a:pPr marL="4946650" lvl="3" indent="-203200"/>
            <a:r>
              <a:rPr lang="en-GB" dirty="0"/>
              <a:t>Treat each node in a BN as a cluster with the random variables (</a:t>
            </a:r>
            <a:r>
              <a:rPr lang="en-GB" dirty="0" err="1"/>
              <a:t>randvars</a:t>
            </a:r>
            <a:r>
              <a:rPr lang="en-GB" dirty="0"/>
              <a:t>) of the accompanying CPT as the cluster </a:t>
            </a:r>
            <a:r>
              <a:rPr lang="en-GB" dirty="0" err="1"/>
              <a:t>randvars</a:t>
            </a:r>
            <a:endParaRPr lang="en-GB" dirty="0"/>
          </a:p>
          <a:p>
            <a:pPr marL="4946650" lvl="3" indent="-203200"/>
            <a:r>
              <a:rPr lang="en-GB" dirty="0"/>
              <a:t>Send messages along the edges (to parents and children), eliminating </a:t>
            </a:r>
            <a:r>
              <a:rPr lang="en-GB" dirty="0" err="1"/>
              <a:t>randvars</a:t>
            </a:r>
            <a:r>
              <a:rPr lang="en-GB" dirty="0"/>
              <a:t> not occurring in the parent or child nodes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BEDAE-FE5E-1341-823B-541B53106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578B4-5DDD-3346-88B8-AFE07006B834}"/>
              </a:ext>
            </a:extLst>
          </p:cNvPr>
          <p:cNvSpPr txBox="1"/>
          <p:nvPr/>
        </p:nvSpPr>
        <p:spPr>
          <a:xfrm>
            <a:off x="1934574" y="6292712"/>
            <a:ext cx="6421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3"/>
                </a:solidFill>
              </a:rPr>
              <a:t>Judea Pearl: Reverend Bayes on Inference Engines: A Distributed Hierarchical Approach. In: </a:t>
            </a:r>
            <a:r>
              <a:rPr lang="en-GB" sz="1000" i="1" dirty="0">
                <a:solidFill>
                  <a:schemeClr val="accent3"/>
                </a:solidFill>
              </a:rPr>
              <a:t>AAAI-82 Proceedings of the 2</a:t>
            </a:r>
            <a:r>
              <a:rPr lang="en-GB" sz="1000" i="1" baseline="30000" dirty="0">
                <a:solidFill>
                  <a:schemeClr val="accent3"/>
                </a:solidFill>
              </a:rPr>
              <a:t>nd</a:t>
            </a:r>
            <a:r>
              <a:rPr lang="en-GB" sz="1000" i="1" dirty="0">
                <a:solidFill>
                  <a:schemeClr val="accent3"/>
                </a:solidFill>
              </a:rPr>
              <a:t> National Conference on Artificial Intelligence</a:t>
            </a:r>
            <a:r>
              <a:rPr lang="en-GB" sz="1000" dirty="0">
                <a:solidFill>
                  <a:schemeClr val="accent3"/>
                </a:solidFill>
              </a:rPr>
              <a:t>, 1982.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FEC0E9-F491-984B-A66F-148E961E6D11}"/>
              </a:ext>
            </a:extLst>
          </p:cNvPr>
          <p:cNvGrpSpPr/>
          <p:nvPr/>
        </p:nvGrpSpPr>
        <p:grpSpPr>
          <a:xfrm>
            <a:off x="495982" y="2419072"/>
            <a:ext cx="4076018" cy="3348120"/>
            <a:chOff x="1460500" y="1152525"/>
            <a:chExt cx="5843588" cy="48561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4">
                  <a:extLst>
                    <a:ext uri="{FF2B5EF4-FFF2-40B4-BE49-F238E27FC236}">
                      <a16:creationId xmlns:a16="http://schemas.microsoft.com/office/drawing/2014/main" id="{7AEB1DBD-C4BF-2E40-8154-F033321717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67200" y="3200400"/>
                  <a:ext cx="457200" cy="4572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rIns="3600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Oval 4">
                  <a:extLst>
                    <a:ext uri="{FF2B5EF4-FFF2-40B4-BE49-F238E27FC236}">
                      <a16:creationId xmlns:a16="http://schemas.microsoft.com/office/drawing/2014/main" id="{7AEB1DBD-C4BF-2E40-8154-F033321717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267200" y="3200400"/>
                  <a:ext cx="457200" cy="457200"/>
                </a:xfrm>
                <a:prstGeom prst="ellipse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5">
                  <a:extLst>
                    <a:ext uri="{FF2B5EF4-FFF2-40B4-BE49-F238E27FC236}">
                      <a16:creationId xmlns:a16="http://schemas.microsoft.com/office/drawing/2014/main" id="{E208FA6A-F057-A443-8388-D9C859ED10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00800" y="1600200"/>
                  <a:ext cx="457200" cy="4572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tIns="36000" rIns="72000" anchor="ctr"/>
                <a:lstStyle/>
                <a:p>
                  <a:pPr marL="5080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Oval 5">
                  <a:extLst>
                    <a:ext uri="{FF2B5EF4-FFF2-40B4-BE49-F238E27FC236}">
                      <a16:creationId xmlns:a16="http://schemas.microsoft.com/office/drawing/2014/main" id="{E208FA6A-F057-A443-8388-D9C859ED10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400800" y="1600200"/>
                  <a:ext cx="457200" cy="457200"/>
                </a:xfrm>
                <a:prstGeom prst="ellipse">
                  <a:avLst/>
                </a:prstGeom>
                <a:blipFill>
                  <a:blip r:embed="rId3"/>
                  <a:stretch>
                    <a:fillRect l="-7407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6">
                  <a:extLst>
                    <a:ext uri="{FF2B5EF4-FFF2-40B4-BE49-F238E27FC236}">
                      <a16:creationId xmlns:a16="http://schemas.microsoft.com/office/drawing/2014/main" id="{94057F4E-8CFA-724E-B9E1-142DCB1018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8800" y="5257800"/>
                  <a:ext cx="457200" cy="4572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tIns="36000" rIns="3600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Oval 6">
                  <a:extLst>
                    <a:ext uri="{FF2B5EF4-FFF2-40B4-BE49-F238E27FC236}">
                      <a16:creationId xmlns:a16="http://schemas.microsoft.com/office/drawing/2014/main" id="{94057F4E-8CFA-724E-B9E1-142DCB1018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828800" y="5257800"/>
                  <a:ext cx="457200" cy="457200"/>
                </a:xfrm>
                <a:prstGeom prst="ellipse">
                  <a:avLst/>
                </a:prstGeom>
                <a:blipFill>
                  <a:blip r:embed="rId4"/>
                  <a:stretch>
                    <a:fillRect l="-3704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7">
                  <a:extLst>
                    <a:ext uri="{FF2B5EF4-FFF2-40B4-BE49-F238E27FC236}">
                      <a16:creationId xmlns:a16="http://schemas.microsoft.com/office/drawing/2014/main" id="{DD9D6255-8BFD-F84A-9583-0ABB766A4B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00800" y="5257800"/>
                  <a:ext cx="457200" cy="4572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tIns="36000" rIns="3600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7">
                  <a:extLst>
                    <a:ext uri="{FF2B5EF4-FFF2-40B4-BE49-F238E27FC236}">
                      <a16:creationId xmlns:a16="http://schemas.microsoft.com/office/drawing/2014/main" id="{DD9D6255-8BFD-F84A-9583-0ABB766A4B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400800" y="5257800"/>
                  <a:ext cx="457200" cy="457200"/>
                </a:xfrm>
                <a:prstGeom prst="ellipse">
                  <a:avLst/>
                </a:prstGeom>
                <a:blipFill>
                  <a:blip r:embed="rId5"/>
                  <a:stretch>
                    <a:fillRect l="-3704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8">
                  <a:extLst>
                    <a:ext uri="{FF2B5EF4-FFF2-40B4-BE49-F238E27FC236}">
                      <a16:creationId xmlns:a16="http://schemas.microsoft.com/office/drawing/2014/main" id="{6121F87F-28AF-5F4E-98DE-A5966279E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8801" y="1600200"/>
                  <a:ext cx="457200" cy="45720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72000" tIns="36000" rIns="72000" anchor="ctr"/>
                <a:lstStyle/>
                <a:p>
                  <a:pPr marL="5080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8">
                  <a:extLst>
                    <a:ext uri="{FF2B5EF4-FFF2-40B4-BE49-F238E27FC236}">
                      <a16:creationId xmlns:a16="http://schemas.microsoft.com/office/drawing/2014/main" id="{6121F87F-28AF-5F4E-98DE-A5966279EC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828801" y="1600200"/>
                  <a:ext cx="457200" cy="457200"/>
                </a:xfrm>
                <a:prstGeom prst="ellipse">
                  <a:avLst/>
                </a:prstGeom>
                <a:blipFill>
                  <a:blip r:embed="rId6"/>
                  <a:stretch>
                    <a:fillRect l="-7407"/>
                  </a:stretch>
                </a:blip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E12C5580-4681-5F4D-B5A0-CD27A4E82E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9325" y="1987550"/>
              <a:ext cx="2047875" cy="1365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13788684-0015-D246-A333-259FB89C7D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24400" y="1987550"/>
              <a:ext cx="1744663" cy="1365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8F81B6B9-B416-E74B-8AAB-2C02B36787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8200" y="3581400"/>
              <a:ext cx="1820863" cy="1744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D5964931-4CEE-6348-87B9-606219411C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19325" y="3581400"/>
              <a:ext cx="2125663" cy="1744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E60F16D0-A7A2-0C41-B78E-D2DDA6F772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60500" y="5629275"/>
              <a:ext cx="368300" cy="379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F09EF065-795D-9740-8BC3-0A6F57D41B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9325" y="5629275"/>
              <a:ext cx="379413" cy="379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E0583490-7F89-2B4C-9BE8-61C648893E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60500" y="1987550"/>
              <a:ext cx="455613" cy="455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0356BE08-DCEA-194C-9AC7-9712150E81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89650" y="5629275"/>
              <a:ext cx="379413" cy="379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20">
              <a:extLst>
                <a:ext uri="{FF2B5EF4-FFF2-40B4-BE49-F238E27FC236}">
                  <a16:creationId xmlns:a16="http://schemas.microsoft.com/office/drawing/2014/main" id="{9072D9E1-4E79-894D-BF08-4FF389774F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72275" y="1987550"/>
              <a:ext cx="531813" cy="530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21">
              <a:extLst>
                <a:ext uri="{FF2B5EF4-FFF2-40B4-BE49-F238E27FC236}">
                  <a16:creationId xmlns:a16="http://schemas.microsoft.com/office/drawing/2014/main" id="{0528D49C-60DC-CC42-91EF-05B4827BDE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72275" y="5629275"/>
              <a:ext cx="379413" cy="379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22">
              <a:extLst>
                <a:ext uri="{FF2B5EF4-FFF2-40B4-BE49-F238E27FC236}">
                  <a16:creationId xmlns:a16="http://schemas.microsoft.com/office/drawing/2014/main" id="{0CDF2E32-560A-3648-88E7-F51C585BC6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2900" y="1152525"/>
              <a:ext cx="303213" cy="530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4">
              <a:extLst>
                <a:ext uri="{FF2B5EF4-FFF2-40B4-BE49-F238E27FC236}">
                  <a16:creationId xmlns:a16="http://schemas.microsoft.com/office/drawing/2014/main" id="{ED648574-CFBF-FC4A-8154-51549FB576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19325" y="1152525"/>
              <a:ext cx="227013" cy="530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5">
              <a:extLst>
                <a:ext uri="{FF2B5EF4-FFF2-40B4-BE49-F238E27FC236}">
                  <a16:creationId xmlns:a16="http://schemas.microsoft.com/office/drawing/2014/main" id="{921F280E-94AF-844B-B812-2F881AAF2A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2050" y="1152525"/>
              <a:ext cx="227013" cy="530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26">
              <a:extLst>
                <a:ext uri="{FF2B5EF4-FFF2-40B4-BE49-F238E27FC236}">
                  <a16:creationId xmlns:a16="http://schemas.microsoft.com/office/drawing/2014/main" id="{485C0E6A-9AB8-D94B-AD33-FE0C07B48B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72275" y="1152525"/>
              <a:ext cx="379413" cy="530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7">
                  <a:extLst>
                    <a:ext uri="{FF2B5EF4-FFF2-40B4-BE49-F238E27FC236}">
                      <a16:creationId xmlns:a16="http://schemas.microsoft.com/office/drawing/2014/main" id="{14832F50-E165-2041-9F9A-372EAD6F48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85527" y="2552246"/>
                  <a:ext cx="1408114" cy="446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140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7">
                  <a:extLst>
                    <a:ext uri="{FF2B5EF4-FFF2-40B4-BE49-F238E27FC236}">
                      <a16:creationId xmlns:a16="http://schemas.microsoft.com/office/drawing/2014/main" id="{14832F50-E165-2041-9F9A-372EAD6F48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685527" y="2552246"/>
                  <a:ext cx="1408114" cy="4464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Line 28">
              <a:extLst>
                <a:ext uri="{FF2B5EF4-FFF2-40B4-BE49-F238E27FC236}">
                  <a16:creationId xmlns:a16="http://schemas.microsoft.com/office/drawing/2014/main" id="{3C2AF343-1163-2F45-B3B3-12228A3806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05475" y="2530475"/>
              <a:ext cx="379413" cy="303213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29">
              <a:extLst>
                <a:ext uri="{FF2B5EF4-FFF2-40B4-BE49-F238E27FC236}">
                  <a16:creationId xmlns:a16="http://schemas.microsoft.com/office/drawing/2014/main" id="{98FEA5E3-02B1-D14D-BA69-899759760C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81363" y="4340225"/>
              <a:ext cx="379412" cy="303213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30">
                  <a:extLst>
                    <a:ext uri="{FF2B5EF4-FFF2-40B4-BE49-F238E27FC236}">
                      <a16:creationId xmlns:a16="http://schemas.microsoft.com/office/drawing/2014/main" id="{F303F910-FA89-1F4D-AA0E-F5C3C6940F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9290" y="4304255"/>
                  <a:ext cx="1197242" cy="446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140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30">
                  <a:extLst>
                    <a:ext uri="{FF2B5EF4-FFF2-40B4-BE49-F238E27FC236}">
                      <a16:creationId xmlns:a16="http://schemas.microsoft.com/office/drawing/2014/main" id="{F303F910-FA89-1F4D-AA0E-F5C3C6940F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79290" y="4304255"/>
                  <a:ext cx="1197242" cy="4464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31">
              <a:extLst>
                <a:ext uri="{FF2B5EF4-FFF2-40B4-BE49-F238E27FC236}">
                  <a16:creationId xmlns:a16="http://schemas.microsoft.com/office/drawing/2014/main" id="{85A70DDA-4841-D84B-9FEB-5F71E92712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275" y="2443163"/>
              <a:ext cx="550863" cy="385762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32">
              <a:extLst>
                <a:ext uri="{FF2B5EF4-FFF2-40B4-BE49-F238E27FC236}">
                  <a16:creationId xmlns:a16="http://schemas.microsoft.com/office/drawing/2014/main" id="{B048ECB9-32AD-5E4C-90E5-EF8B96D4F3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38475" y="2708275"/>
              <a:ext cx="527050" cy="381000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33">
              <a:extLst>
                <a:ext uri="{FF2B5EF4-FFF2-40B4-BE49-F238E27FC236}">
                  <a16:creationId xmlns:a16="http://schemas.microsoft.com/office/drawing/2014/main" id="{D3DF31E0-7CE8-4043-9093-CCD2F58542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289550" y="4414838"/>
              <a:ext cx="379413" cy="381000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4">
              <a:extLst>
                <a:ext uri="{FF2B5EF4-FFF2-40B4-BE49-F238E27FC236}">
                  <a16:creationId xmlns:a16="http://schemas.microsoft.com/office/drawing/2014/main" id="{3BCC96A9-2A9F-B241-80A3-14EA9424FB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94338" y="4227513"/>
              <a:ext cx="420687" cy="415925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5">
                  <a:extLst>
                    <a:ext uri="{FF2B5EF4-FFF2-40B4-BE49-F238E27FC236}">
                      <a16:creationId xmlns:a16="http://schemas.microsoft.com/office/drawing/2014/main" id="{07267298-45FB-6642-A4C0-B84C3EDF56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35415" y="4092485"/>
                  <a:ext cx="1333698" cy="446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140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de-DE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ctangle 35">
                  <a:extLst>
                    <a:ext uri="{FF2B5EF4-FFF2-40B4-BE49-F238E27FC236}">
                      <a16:creationId xmlns:a16="http://schemas.microsoft.com/office/drawing/2014/main" id="{07267298-45FB-6642-A4C0-B84C3EDF56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535415" y="4092485"/>
                  <a:ext cx="1333698" cy="4464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6">
                  <a:extLst>
                    <a:ext uri="{FF2B5EF4-FFF2-40B4-BE49-F238E27FC236}">
                      <a16:creationId xmlns:a16="http://schemas.microsoft.com/office/drawing/2014/main" id="{340C3E9D-6EC0-7E4E-93EB-8A9796C71E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3360" y="2284198"/>
                  <a:ext cx="1427955" cy="446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140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Rectangle 36">
                  <a:extLst>
                    <a:ext uri="{FF2B5EF4-FFF2-40B4-BE49-F238E27FC236}">
                      <a16:creationId xmlns:a16="http://schemas.microsoft.com/office/drawing/2014/main" id="{340C3E9D-6EC0-7E4E-93EB-8A9796C71E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243360" y="2284198"/>
                  <a:ext cx="1427955" cy="4464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7">
                  <a:extLst>
                    <a:ext uri="{FF2B5EF4-FFF2-40B4-BE49-F238E27FC236}">
                      <a16:creationId xmlns:a16="http://schemas.microsoft.com/office/drawing/2014/main" id="{2483D358-7FCB-AE43-89BE-E8C8C41C14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25805" y="2836403"/>
                  <a:ext cx="1212318" cy="446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140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de-DE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7">
                  <a:extLst>
                    <a:ext uri="{FF2B5EF4-FFF2-40B4-BE49-F238E27FC236}">
                      <a16:creationId xmlns:a16="http://schemas.microsoft.com/office/drawing/2014/main" id="{2483D358-7FCB-AE43-89BE-E8C8C41C14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325805" y="2836403"/>
                  <a:ext cx="1212318" cy="44640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8">
                  <a:extLst>
                    <a:ext uri="{FF2B5EF4-FFF2-40B4-BE49-F238E27FC236}">
                      <a16:creationId xmlns:a16="http://schemas.microsoft.com/office/drawing/2014/main" id="{4F71C687-6C0D-744E-AC80-8C70E96388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97178" y="4495273"/>
                  <a:ext cx="1183729" cy="446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140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ectangle 38">
                  <a:extLst>
                    <a:ext uri="{FF2B5EF4-FFF2-40B4-BE49-F238E27FC236}">
                      <a16:creationId xmlns:a16="http://schemas.microsoft.com/office/drawing/2014/main" id="{4F71C687-6C0D-744E-AC80-8C70E96388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497178" y="4495273"/>
                  <a:ext cx="1183729" cy="44640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Line 39">
              <a:extLst>
                <a:ext uri="{FF2B5EF4-FFF2-40B4-BE49-F238E27FC236}">
                  <a16:creationId xmlns:a16="http://schemas.microsoft.com/office/drawing/2014/main" id="{B5B30DF5-4E1B-204B-8392-0027D46665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91138" y="2295525"/>
              <a:ext cx="414337" cy="354013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40">
              <a:extLst>
                <a:ext uri="{FF2B5EF4-FFF2-40B4-BE49-F238E27FC236}">
                  <a16:creationId xmlns:a16="http://schemas.microsoft.com/office/drawing/2014/main" id="{2E97C8A2-9FAC-034C-ADD8-63F09354D9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19425" y="4038600"/>
              <a:ext cx="473075" cy="381000"/>
            </a:xfrm>
            <a:prstGeom prst="line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41">
                  <a:extLst>
                    <a:ext uri="{FF2B5EF4-FFF2-40B4-BE49-F238E27FC236}">
                      <a16:creationId xmlns:a16="http://schemas.microsoft.com/office/drawing/2014/main" id="{E7681A28-671B-C74D-A3CB-9913FA671A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10430" y="3915647"/>
                  <a:ext cx="1177754" cy="446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140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0" name="Rectangle 41">
                  <a:extLst>
                    <a:ext uri="{FF2B5EF4-FFF2-40B4-BE49-F238E27FC236}">
                      <a16:creationId xmlns:a16="http://schemas.microsoft.com/office/drawing/2014/main" id="{E7681A28-671B-C74D-A3CB-9913FA671A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10430" y="3915647"/>
                  <a:ext cx="1177754" cy="44640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2">
                  <a:extLst>
                    <a:ext uri="{FF2B5EF4-FFF2-40B4-BE49-F238E27FC236}">
                      <a16:creationId xmlns:a16="http://schemas.microsoft.com/office/drawing/2014/main" id="{248CE55F-C703-2E48-98D0-4BFD9B3C16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6387" y="2127930"/>
                  <a:ext cx="1218294" cy="446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140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en-US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" name="Rectangle 42">
                  <a:extLst>
                    <a:ext uri="{FF2B5EF4-FFF2-40B4-BE49-F238E27FC236}">
                      <a16:creationId xmlns:a16="http://schemas.microsoft.com/office/drawing/2014/main" id="{248CE55F-C703-2E48-98D0-4BFD9B3C16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486387" y="2127930"/>
                  <a:ext cx="1218294" cy="44640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21671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F8949-715A-6642-A720-599698D68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Foundations of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84B71-7751-B444-A4F5-BA683EA5E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0"/>
            <a:ext cx="7886700" cy="4829671"/>
          </a:xfrm>
        </p:spPr>
        <p:txBody>
          <a:bodyPr>
            <a:normAutofit/>
          </a:bodyPr>
          <a:lstStyle/>
          <a:p>
            <a:r>
              <a:rPr lang="en-GB" dirty="0"/>
              <a:t>History in propositional probabilistic inference:</a:t>
            </a:r>
          </a:p>
          <a:p>
            <a:pPr lvl="1"/>
            <a:r>
              <a:rPr lang="en-GB" dirty="0"/>
              <a:t>If no polytree, the cycles mess up the message passing along the edges (information arrives multiple times)</a:t>
            </a:r>
          </a:p>
          <a:p>
            <a:pPr lvl="2"/>
            <a:r>
              <a:rPr lang="en-GB" dirty="0"/>
              <a:t>Send messages nonetheless (exact if polytree, approximate otherwise): called </a:t>
            </a:r>
            <a:r>
              <a:rPr lang="en-GB" dirty="0">
                <a:solidFill>
                  <a:schemeClr val="accent1"/>
                </a:solidFill>
              </a:rPr>
              <a:t>belief propagation </a:t>
            </a:r>
            <a:r>
              <a:rPr lang="en-GB" dirty="0"/>
              <a:t>as an algorithm for </a:t>
            </a:r>
            <a:r>
              <a:rPr lang="en-GB" i="1" dirty="0"/>
              <a:t>approximate</a:t>
            </a:r>
            <a:r>
              <a:rPr lang="en-GB" dirty="0"/>
              <a:t> inference</a:t>
            </a:r>
          </a:p>
          <a:p>
            <a:pPr lvl="2"/>
            <a:r>
              <a:rPr lang="en-GB" dirty="0"/>
              <a:t>Exact inference required ➝ put the cycles into one cluster</a:t>
            </a:r>
          </a:p>
          <a:p>
            <a:pPr lvl="2"/>
            <a:r>
              <a:rPr lang="en-GB" dirty="0"/>
              <a:t>Graph formed called a junction tree (</a:t>
            </a:r>
            <a:r>
              <a:rPr lang="en-GB" dirty="0">
                <a:solidFill>
                  <a:schemeClr val="accent1"/>
                </a:solidFill>
              </a:rPr>
              <a:t>jtree</a:t>
            </a:r>
            <a:r>
              <a:rPr lang="en-GB" dirty="0"/>
              <a:t>) </a:t>
            </a:r>
          </a:p>
          <a:p>
            <a:pPr lvl="3"/>
            <a:r>
              <a:rPr lang="en-GB" dirty="0"/>
              <a:t>A first-order version of a jtree was induced on the previous slides </a:t>
            </a:r>
          </a:p>
          <a:p>
            <a:pPr lvl="3"/>
            <a:r>
              <a:rPr lang="en-GB" dirty="0"/>
              <a:t>Also known as clique tree (since the cycles often form cliques in the model graph) or join tree</a:t>
            </a:r>
          </a:p>
          <a:p>
            <a:pPr lvl="3"/>
            <a:r>
              <a:rPr lang="en-GB" dirty="0"/>
              <a:t>Propositional version introduced by Lauritzen and </a:t>
            </a:r>
            <a:r>
              <a:rPr lang="en-GB" dirty="0" err="1"/>
              <a:t>Spiegelhalter</a:t>
            </a:r>
            <a:r>
              <a:rPr lang="en-GB" dirty="0"/>
              <a:t> (1988)</a:t>
            </a:r>
          </a:p>
          <a:p>
            <a:pPr lvl="3"/>
            <a:r>
              <a:rPr lang="en-GB" dirty="0"/>
              <a:t>Shenoy and Shafer (1989) introduce three axioms of </a:t>
            </a:r>
            <a:r>
              <a:rPr lang="en-GB" i="1" dirty="0"/>
              <a:t>local computations</a:t>
            </a:r>
            <a:r>
              <a:rPr lang="en-GB" dirty="0"/>
              <a:t> to show correctness of doing computations locally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BEDAE-FE5E-1341-823B-541B53106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578B4-5DDD-3346-88B8-AFE07006B834}"/>
              </a:ext>
            </a:extLst>
          </p:cNvPr>
          <p:cNvSpPr txBox="1"/>
          <p:nvPr/>
        </p:nvSpPr>
        <p:spPr>
          <a:xfrm>
            <a:off x="1934574" y="5987912"/>
            <a:ext cx="6421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3"/>
                </a:solidFill>
              </a:rPr>
              <a:t>Steffen L. Lauritzen and David J. </a:t>
            </a:r>
            <a:r>
              <a:rPr lang="en-GB" sz="1000" dirty="0" err="1">
                <a:solidFill>
                  <a:schemeClr val="accent3"/>
                </a:solidFill>
              </a:rPr>
              <a:t>Spiegelhalter</a:t>
            </a:r>
            <a:r>
              <a:rPr lang="en-GB" sz="1000" dirty="0">
                <a:solidFill>
                  <a:schemeClr val="accent3"/>
                </a:solidFill>
              </a:rPr>
              <a:t>: Local Computations with Probabilities on Graphical Structures and Their Application to Expert Systems. In: </a:t>
            </a:r>
            <a:r>
              <a:rPr lang="en-GB" sz="1000" i="1" dirty="0">
                <a:solidFill>
                  <a:schemeClr val="accent3"/>
                </a:solidFill>
              </a:rPr>
              <a:t>Journal of the Royal Statistical Society. Series B: Methodological</a:t>
            </a:r>
            <a:r>
              <a:rPr lang="en-GB" sz="1000" dirty="0">
                <a:solidFill>
                  <a:schemeClr val="accent3"/>
                </a:solidFill>
              </a:rPr>
              <a:t>, 1988.</a:t>
            </a:r>
          </a:p>
          <a:p>
            <a:r>
              <a:rPr lang="en-GB" sz="1000" dirty="0">
                <a:solidFill>
                  <a:schemeClr val="accent3"/>
                </a:solidFill>
              </a:rPr>
              <a:t>Prakash P. Shenoy and Glenn R. Shafer: Axioms for Probability and Belief-Function Propagation. In: </a:t>
            </a:r>
            <a:r>
              <a:rPr lang="en-GB" sz="1000" i="1" dirty="0">
                <a:solidFill>
                  <a:schemeClr val="accent3"/>
                </a:solidFill>
              </a:rPr>
              <a:t>Uncertainty in Artificial Intelligence 4</a:t>
            </a:r>
            <a:r>
              <a:rPr lang="en-GB" sz="1000" dirty="0">
                <a:solidFill>
                  <a:schemeClr val="accent3"/>
                </a:solidFill>
              </a:rPr>
              <a:t>, 1990.</a:t>
            </a:r>
          </a:p>
        </p:txBody>
      </p:sp>
    </p:spTree>
    <p:extLst>
      <p:ext uri="{BB962C8B-B14F-4D97-AF65-F5344CB8AC3E}">
        <p14:creationId xmlns:p14="http://schemas.microsoft.com/office/powerpoint/2010/main" val="273857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53AC-C48D-7142-8471-7E0158FF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First-order Jtree (FO Jtree)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79364-18FC-4D4A-BB78-1BBFC400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1"/>
            <a:ext cx="7886700" cy="4307812"/>
          </a:xfrm>
        </p:spPr>
        <p:txBody>
          <a:bodyPr>
            <a:normAutofit/>
          </a:bodyPr>
          <a:lstStyle/>
          <a:p>
            <a:r>
              <a:rPr lang="en-GB" dirty="0"/>
              <a:t>As seen on the earlier slides</a:t>
            </a:r>
          </a:p>
          <a:p>
            <a:pPr lvl="1"/>
            <a:r>
              <a:rPr lang="en-GB" dirty="0"/>
              <a:t>Acyclic graph </a:t>
            </a:r>
          </a:p>
          <a:p>
            <a:pPr lvl="1"/>
            <a:r>
              <a:rPr lang="en-GB" dirty="0"/>
              <a:t>Nodes contain PRVs, which form clusters</a:t>
            </a:r>
          </a:p>
          <a:p>
            <a:pPr lvl="1"/>
            <a:r>
              <a:rPr lang="en-GB" dirty="0"/>
              <a:t>Edges are based on the separators between the clusters</a:t>
            </a:r>
          </a:p>
          <a:p>
            <a:pPr lvl="1"/>
            <a:r>
              <a:rPr lang="en-GB" dirty="0"/>
              <a:t>Nodes have parfactors assigned</a:t>
            </a:r>
          </a:p>
          <a:p>
            <a:r>
              <a:rPr lang="en-GB" dirty="0"/>
              <a:t>Next slides:</a:t>
            </a:r>
          </a:p>
          <a:p>
            <a:pPr lvl="1"/>
            <a:r>
              <a:rPr lang="en-GB" dirty="0"/>
              <a:t>Formal definition</a:t>
            </a:r>
          </a:p>
          <a:p>
            <a:pPr lvl="1"/>
            <a:r>
              <a:rPr lang="en-GB" dirty="0"/>
              <a:t>Construction</a:t>
            </a:r>
          </a:p>
          <a:p>
            <a:pPr lvl="2"/>
            <a:r>
              <a:rPr lang="en-GB" dirty="0"/>
              <a:t>Get an </a:t>
            </a:r>
            <a:r>
              <a:rPr lang="en-GB" i="1" dirty="0"/>
              <a:t>acyclic</a:t>
            </a:r>
            <a:r>
              <a:rPr lang="en-GB" dirty="0"/>
              <a:t> structure with valid </a:t>
            </a:r>
            <a:r>
              <a:rPr lang="en-GB" i="1" dirty="0"/>
              <a:t>separators</a:t>
            </a:r>
            <a:r>
              <a:rPr lang="en-GB" dirty="0"/>
              <a:t> and each parfactor of a model assigned to a </a:t>
            </a:r>
            <a:r>
              <a:rPr lang="en-GB" i="1" dirty="0"/>
              <a:t>local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27D21-8C6F-7B4D-B2BD-611D52001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17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E2B482-7276-854A-82DD-A151551A53A1}"/>
              </a:ext>
            </a:extLst>
          </p:cNvPr>
          <p:cNvGrpSpPr/>
          <p:nvPr/>
        </p:nvGrpSpPr>
        <p:grpSpPr>
          <a:xfrm>
            <a:off x="1561096" y="5467386"/>
            <a:ext cx="6328875" cy="986246"/>
            <a:chOff x="1561096" y="5467386"/>
            <a:chExt cx="6328875" cy="98624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FCF797F-09DE-E944-AE69-0FAFEE228534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986246"/>
              <a:chOff x="1561096" y="5467386"/>
              <a:chExt cx="6328875" cy="986246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C7AB1336-0584-434E-A117-6F5D244BFC46}"/>
                  </a:ext>
                </a:extLst>
              </p:cNvPr>
              <p:cNvGrpSpPr/>
              <p:nvPr/>
            </p:nvGrpSpPr>
            <p:grpSpPr>
              <a:xfrm>
                <a:off x="1561096" y="5467386"/>
                <a:ext cx="6328875" cy="986246"/>
                <a:chOff x="-629405" y="4954798"/>
                <a:chExt cx="6328875" cy="986246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85F38009-C55E-A24A-9632-D990095F60F9}"/>
                    </a:ext>
                  </a:extLst>
                </p:cNvPr>
                <p:cNvCxnSpPr>
                  <a:cxnSpLocks/>
                  <a:stCxn id="41" idx="3"/>
                  <a:endCxn id="45" idx="1"/>
                </p:cNvCxnSpPr>
                <p:nvPr/>
              </p:nvCxnSpPr>
              <p:spPr>
                <a:xfrm>
                  <a:off x="98619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06B17D7C-11E3-744B-974A-899D78FD5B25}"/>
                    </a:ext>
                  </a:extLst>
                </p:cNvPr>
                <p:cNvCxnSpPr>
                  <a:cxnSpLocks/>
                  <a:stCxn id="45" idx="3"/>
                  <a:endCxn id="43" idx="1"/>
                </p:cNvCxnSpPr>
                <p:nvPr/>
              </p:nvCxnSpPr>
              <p:spPr>
                <a:xfrm>
                  <a:off x="335548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0D075881-38BC-F24D-8D75-6D258AF03FAB}"/>
                    </a:ext>
                  </a:extLst>
                </p:cNvPr>
                <p:cNvGrpSpPr/>
                <p:nvPr/>
              </p:nvGrpSpPr>
              <p:grpSpPr>
                <a:xfrm>
                  <a:off x="1798623" y="4954798"/>
                  <a:ext cx="1556857" cy="982708"/>
                  <a:chOff x="3664685" y="4890630"/>
                  <a:chExt cx="1556857" cy="982708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099973D7-2AE2-8A4F-AB00-312F165C771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1273F21D-1A75-1140-BE30-EF3FD2ACEE1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l="-16667" r="-4167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23526701-814B-D244-A1CE-416FB76B4E8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b="0" i="0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BC9EC143-8B45-5043-BF22-F470496C252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blipFill>
                        <a:blip r:embed="rId4"/>
                        <a:stretch>
                          <a:fillRect b="-1724"/>
                        </a:stretch>
                      </a:blipFill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16A07885-F199-AA4A-857A-29C3CB597B5A}"/>
                    </a:ext>
                  </a:extLst>
                </p:cNvPr>
                <p:cNvGrpSpPr/>
                <p:nvPr/>
              </p:nvGrpSpPr>
              <p:grpSpPr>
                <a:xfrm>
                  <a:off x="4167913" y="4954798"/>
                  <a:ext cx="1531557" cy="986246"/>
                  <a:chOff x="7092747" y="4890630"/>
                  <a:chExt cx="1531557" cy="98624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6B3CAFFB-D32C-B548-8224-DEF6B72C704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3BAEFA37-8DE0-6F42-B984-BAD17BBD098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16000" b="-2608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3" name="TextBox 42">
                        <a:extLst>
                          <a:ext uri="{FF2B5EF4-FFF2-40B4-BE49-F238E27FC236}">
                            <a16:creationId xmlns:a16="http://schemas.microsoft.com/office/drawing/2014/main" id="{843C139D-4D24-C149-965D-1EA45A37BEF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𝑇𝑟𝑒𝑎𝑡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0D14BF4B-ADFA-334C-9C69-4DA7926D5C7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blipFill>
                        <a:blip r:embed="rId6"/>
                        <a:stretch>
                          <a:fillRect l="-5738" r="-1639" b="-1724"/>
                        </a:stretch>
                      </a:blipFill>
                      <a:ln>
                        <a:solidFill>
                          <a:srgbClr val="C0000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19DC832A-A509-494D-8919-2FEFE197FC25}"/>
                    </a:ext>
                  </a:extLst>
                </p:cNvPr>
                <p:cNvGrpSpPr/>
                <p:nvPr/>
              </p:nvGrpSpPr>
              <p:grpSpPr>
                <a:xfrm>
                  <a:off x="-629405" y="4954798"/>
                  <a:ext cx="1615595" cy="983031"/>
                  <a:chOff x="193927" y="4890630"/>
                  <a:chExt cx="1615595" cy="98303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4EC466B7-7AF4-164C-821C-45A95FB1483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23DB7B49-BFE0-9A43-A329-D9E39D7C81F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16667" r="-4167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1" name="TextBox 40">
                        <a:extLst>
                          <a:ext uri="{FF2B5EF4-FFF2-40B4-BE49-F238E27FC236}">
                            <a16:creationId xmlns:a16="http://schemas.microsoft.com/office/drawing/2014/main" id="{4B6E74E6-BEC9-FB4F-884D-A1AA66EF04D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𝑀𝑎𝑛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65B2CD31-A136-F341-A1CF-3BA729D807D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blipFill>
                        <a:blip r:embed="rId8"/>
                        <a:stretch>
                          <a:fillRect b="-1724"/>
                        </a:stretch>
                      </a:blipFill>
                      <a:ln>
                        <a:solidFill>
                          <a:schemeClr val="accent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3EA4518E-8FE9-2345-BB0A-BD6AB6A8B3CE}"/>
                      </a:ext>
                    </a:extLst>
                  </p:cNvPr>
                  <p:cNvSpPr/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A23D2315-C3C6-D542-89F6-BCD8572BCC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379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CE538547-B4F6-E241-A8F5-C365F581F60C}"/>
                      </a:ext>
                    </a:extLst>
                  </p:cNvPr>
                  <p:cNvSpPr/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i="1" dirty="0">
                      <a:latin typeface="Cambria Math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399FF293-6217-9143-B9A5-AB0DB9DAF5F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F47BF8F-9729-1544-8F1E-CD0C7B61BA20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BA4766-7690-C84C-89B7-9D9842DA35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BF64E43-FA77-6B4A-BE46-CA13E19893FA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E8E8C1-532D-834D-A9D2-4453822A43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E9A1D98-B71D-884A-BE23-5013DB31FFE9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ADD860-574A-DE4C-86B7-BB57A248E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61595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2B513-847F-E949-856D-8B7EDEDD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Parameterised Clusters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0E6A99-AF4A-9342-B047-7AB10EC083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3848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Node of an FO jtree: </a:t>
                </a:r>
                <a:br>
                  <a:rPr lang="en-GB" dirty="0"/>
                </a:br>
                <a:r>
                  <a:rPr lang="en-GB" dirty="0"/>
                  <a:t>Set of PRVs called parameterised cluster (</a:t>
                </a:r>
                <a:r>
                  <a:rPr lang="en-GB" dirty="0">
                    <a:solidFill>
                      <a:schemeClr val="accent1"/>
                    </a:solidFill>
                  </a:rPr>
                  <a:t>parcluster</a:t>
                </a:r>
                <a:r>
                  <a:rPr lang="en-GB" dirty="0"/>
                  <a:t>)</a:t>
                </a:r>
              </a:p>
              <a:p>
                <a:r>
                  <a:rPr lang="en-GB" dirty="0"/>
                  <a:t>Let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be a set of logvars,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dirty="0"/>
                  <a:t> a set of PRVs with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de-DE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GB" b="1" i="1" dirty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,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a constraint on </a:t>
                </a:r>
                <a14:m>
                  <m:oMath xmlns:m="http://schemas.openxmlformats.org/officeDocument/2006/math">
                    <m:r>
                      <a:rPr lang="en-GB" b="1" i="1" dirty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being a sequence of the logvars of </a:t>
                </a:r>
                <a14:m>
                  <m:oMath xmlns:m="http://schemas.openxmlformats.org/officeDocument/2006/math">
                    <m:r>
                      <a:rPr lang="en-GB" b="1" i="1" dirty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endParaRPr lang="en-GB" dirty="0"/>
              </a:p>
              <a:p>
                <a:r>
                  <a:rPr lang="en-GB" dirty="0"/>
                  <a:t>Then, a parcluster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GB" dirty="0"/>
                  <a:t> is given by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𝒳</m:t>
                          </m:r>
                        </m:sub>
                      </m:sSub>
                      <m:r>
                        <a:rPr lang="de-DE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  <m:sSub>
                        <m:sSubPr>
                          <m:ctrlPr>
                            <a:rPr lang="de-DE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de-DE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ctrlPr>
                                <a:rPr lang="de-DE" b="1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𝒳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𝒳</m:t>
                                  </m:r>
                                </m:sub>
                              </m:sSub>
                            </m:e>
                          </m:d>
                        </m:sub>
                      </m:sSub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de-DE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sub>
                            </m:sSub>
                          </m:e>
                        </m:d>
                      </m:sub>
                    </m:sSub>
                  </m:oMath>
                </a14:m>
                <a:r>
                  <a:rPr lang="en-GB" dirty="0"/>
                  <a:t> for short</a:t>
                </a:r>
              </a:p>
              <a:p>
                <a:pPr lvl="1"/>
                <a:r>
                  <a:rPr lang="en-GB" dirty="0"/>
                  <a:t>Again,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can be omitted if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r>
                  <a:rPr lang="en-GB" dirty="0"/>
                  <a:t> constraint encoded</a:t>
                </a:r>
              </a:p>
              <a:p>
                <a:pPr lvl="1"/>
                <a:r>
                  <a:rPr lang="en-GB" dirty="0"/>
                  <a:t>Depicted as a round shape containing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dirty="0"/>
                  <a:t> or just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Again, constraint usually not depicted</a:t>
                </a:r>
              </a:p>
              <a:p>
                <a:pPr lvl="1"/>
                <a:r>
                  <a:rPr lang="en-GB" dirty="0"/>
                  <a:t>E.g., parcluster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de-DE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de-DE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𝒟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</m:sub>
                      </m:sSub>
                    </m:oMath>
                  </m:oMathPara>
                </a14:m>
                <a:br>
                  <a:rPr lang="de-DE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𝑇𝑟𝑎𝑣𝑒𝑙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𝒟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sub>
                    </m:sSub>
                  </m:oMath>
                </a14:m>
                <a:br>
                  <a:rPr lang="de-DE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0E6A99-AF4A-9342-B047-7AB10EC083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384800"/>
              </a:xfrm>
              <a:blipFill>
                <a:blip r:embed="rId2"/>
                <a:stretch>
                  <a:fillRect l="-1286" t="-21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62EFE-95EC-2D4A-9562-3A2921D3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18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C0C141-856F-2043-AE44-9F183B183E51}"/>
              </a:ext>
            </a:extLst>
          </p:cNvPr>
          <p:cNvGrpSpPr/>
          <p:nvPr/>
        </p:nvGrpSpPr>
        <p:grpSpPr>
          <a:xfrm>
            <a:off x="7087924" y="5641262"/>
            <a:ext cx="1556857" cy="715089"/>
            <a:chOff x="7087924" y="5276806"/>
            <a:chExt cx="1556857" cy="7150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BEDB99C-D475-9F43-9874-2B0B7D7E571C}"/>
                    </a:ext>
                  </a:extLst>
                </p:cNvPr>
                <p:cNvSpPr txBox="1"/>
                <p:nvPr/>
              </p:nvSpPr>
              <p:spPr>
                <a:xfrm>
                  <a:off x="7087924" y="5276806"/>
                  <a:ext cx="1556857" cy="715089"/>
                </a:xfrm>
                <a:prstGeom prst="roundRect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15875"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  <m:r>
                          <a:rPr lang="en-GB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GB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de-DE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 marL="15875"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  <m:r>
                          <a:rPr lang="de-DE" b="0" i="0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</m:oMath>
                    </m:oMathPara>
                  </a14:m>
                  <a:endPara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BEDB99C-D475-9F43-9874-2B0B7D7E57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7924" y="5276806"/>
                  <a:ext cx="1556857" cy="715089"/>
                </a:xfrm>
                <a:prstGeom prst="round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B69C490-898A-3647-9FAB-ACC4A97BE18D}"/>
                    </a:ext>
                  </a:extLst>
                </p:cNvPr>
                <p:cNvSpPr txBox="1"/>
                <p:nvPr/>
              </p:nvSpPr>
              <p:spPr>
                <a:xfrm rot="5400000">
                  <a:off x="8361652" y="570743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B69C490-898A-3647-9FAB-ACC4A97BE1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8361652" y="570743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4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E73DD2E-71D3-C842-AB93-49E5146375A9}"/>
                  </a:ext>
                </a:extLst>
              </p:cNvPr>
              <p:cNvSpPr/>
              <p:nvPr/>
            </p:nvSpPr>
            <p:spPr>
              <a:xfrm>
                <a:off x="7106529" y="4905237"/>
                <a:ext cx="151964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587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en-GB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GB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15875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E73DD2E-71D3-C842-AB93-49E5146375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529" y="4905237"/>
                <a:ext cx="1519646" cy="646331"/>
              </a:xfrm>
              <a:prstGeom prst="rect">
                <a:avLst/>
              </a:prstGeom>
              <a:blipFill>
                <a:blip r:embed="rId5"/>
                <a:stretch>
                  <a:fillRect l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581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2B513-847F-E949-856D-8B7EDEDD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Jtree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0E6A99-AF4A-9342-B047-7AB10EC083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313947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An FO jtree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dirty="0"/>
                  <a:t> for a model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is a cycle-free 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GB" b="0" dirty="0"/>
              </a:p>
              <a:p>
                <a:pPr lvl="1"/>
                <a:r>
                  <a:rPr lang="en-GB" dirty="0"/>
                  <a:t>Set of nodes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𝑟𝑣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sup>
                    </m:sSup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I.e., nodes are sets of PRVs (parclusters)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𝑟𝑣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sup>
                    </m:sSup>
                  </m:oMath>
                </a14:m>
                <a:r>
                  <a:rPr lang="en-GB" dirty="0"/>
                  <a:t> denotes the power set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Set of edges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|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</a:p>
              <a:p>
                <a:pPr lvl="2"/>
                <a:r>
                  <a:rPr lang="en-GB" dirty="0"/>
                  <a:t>Has to be cycle free, which includes no self-loops</a:t>
                </a:r>
              </a:p>
              <a:p>
                <a:pPr lvl="1"/>
                <a:r>
                  <a:rPr lang="en-GB" dirty="0"/>
                  <a:t>E.g., as depicted on the left</a:t>
                </a:r>
              </a:p>
              <a:p>
                <a:pPr lvl="2"/>
                <a:r>
                  <a:rPr lang="en-GB" dirty="0"/>
                  <a:t>But at this point in the definition, </a:t>
                </a:r>
                <a:br>
                  <a:rPr lang="en-GB" dirty="0"/>
                </a:br>
                <a:r>
                  <a:rPr lang="en-GB" dirty="0"/>
                  <a:t>could be any subsets of PRVs</a:t>
                </a:r>
                <a:br>
                  <a:rPr lang="en-GB" dirty="0"/>
                </a:b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0E6A99-AF4A-9342-B047-7AB10EC083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3139474"/>
              </a:xfrm>
              <a:blipFill>
                <a:blip r:embed="rId2"/>
                <a:stretch>
                  <a:fillRect l="-1286" t="-36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62EFE-95EC-2D4A-9562-3A2921D3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19</a:t>
            </a:fld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49DE66-E7D6-6341-8069-0AA083D7105D}"/>
              </a:ext>
            </a:extLst>
          </p:cNvPr>
          <p:cNvGrpSpPr/>
          <p:nvPr/>
        </p:nvGrpSpPr>
        <p:grpSpPr>
          <a:xfrm>
            <a:off x="4540908" y="3555121"/>
            <a:ext cx="4408101" cy="2208228"/>
            <a:chOff x="4604084" y="2639275"/>
            <a:chExt cx="4408101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82163D8-323B-5242-A71D-FE3A55EB4520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86AF848-5650-8E47-9815-EDA72814A7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C7F6D74-D69D-8846-BEB5-B42500A6EF0E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31F6985-35CA-8F4C-A352-B4CD161392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B921C10-2AAB-CF43-B5EB-1578C8C1709B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1B532AA-0164-EE42-9E77-8AFFE5851B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B4ED361-E2B2-8A47-BDE4-8A156C7F4A22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A133494-639E-E04E-98A2-8A79F81F80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323EDDC-4913-3345-8ED6-52CAB070C1FF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7DA25B1-F544-2141-8400-B48506F41A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466C5DD-F381-624F-97B6-26CF04C9F377}"/>
                    </a:ext>
                  </a:extLst>
                </p:cNvPr>
                <p:cNvSpPr txBox="1"/>
                <p:nvPr/>
              </p:nvSpPr>
              <p:spPr>
                <a:xfrm>
                  <a:off x="7511219" y="3850296"/>
                  <a:ext cx="150096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𝑃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639E521-C083-5247-9C01-1468732A1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9" y="3850296"/>
                  <a:ext cx="1500966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ACD9753-5DC7-8944-A9C1-9E5029F137F1}"/>
                </a:ext>
              </a:extLst>
            </p:cNvPr>
            <p:cNvCxnSpPr>
              <a:stCxn id="38" idx="6"/>
              <a:endCxn id="64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4159D1D-7A13-B04E-BE96-3B938B5BF8B5}"/>
                </a:ext>
              </a:extLst>
            </p:cNvPr>
            <p:cNvCxnSpPr>
              <a:cxnSpLocks/>
              <a:stCxn id="39" idx="2"/>
              <a:endCxn id="64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75A75BA-462E-C245-8C18-D689CCDCD5BE}"/>
                </a:ext>
              </a:extLst>
            </p:cNvPr>
            <p:cNvCxnSpPr>
              <a:cxnSpLocks/>
              <a:stCxn id="40" idx="6"/>
              <a:endCxn id="60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7D604C6-CF73-2A4A-8B5F-AD58AF6560ED}"/>
                </a:ext>
              </a:extLst>
            </p:cNvPr>
            <p:cNvCxnSpPr>
              <a:cxnSpLocks/>
              <a:stCxn id="60" idx="0"/>
              <a:endCxn id="37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60745ED-14D4-2747-BA5B-3831DF755FBC}"/>
                </a:ext>
              </a:extLst>
            </p:cNvPr>
            <p:cNvCxnSpPr>
              <a:cxnSpLocks/>
              <a:stCxn id="37" idx="4"/>
              <a:endCxn id="56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DEAA1B5-0FBE-1D4D-AD18-C47739DE981A}"/>
                </a:ext>
              </a:extLst>
            </p:cNvPr>
            <p:cNvCxnSpPr>
              <a:cxnSpLocks/>
              <a:stCxn id="42" idx="2"/>
              <a:endCxn id="56" idx="3"/>
            </p:cNvCxnSpPr>
            <p:nvPr/>
          </p:nvCxnSpPr>
          <p:spPr>
            <a:xfrm flipH="1">
              <a:off x="7165906" y="4045053"/>
              <a:ext cx="345313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3CE2595-6C37-A341-8C16-40CEDF9164B1}"/>
                </a:ext>
              </a:extLst>
            </p:cNvPr>
            <p:cNvCxnSpPr>
              <a:cxnSpLocks/>
              <a:stCxn id="60" idx="2"/>
              <a:endCxn id="41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3C9B64B-835E-4F46-BEE3-A380FA78C9FC}"/>
                </a:ext>
              </a:extLst>
            </p:cNvPr>
            <p:cNvCxnSpPr>
              <a:cxnSpLocks/>
              <a:stCxn id="56" idx="2"/>
              <a:endCxn id="41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D43B186-DE31-DB41-BBE4-471215234D09}"/>
                </a:ext>
              </a:extLst>
            </p:cNvPr>
            <p:cNvCxnSpPr>
              <a:cxnSpLocks/>
              <a:stCxn id="37" idx="0"/>
              <a:endCxn id="64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E100EC4-0C0E-3644-BA66-FE585F5CB3F1}"/>
                </a:ext>
              </a:extLst>
            </p:cNvPr>
            <p:cNvGrpSpPr/>
            <p:nvPr/>
          </p:nvGrpSpPr>
          <p:grpSpPr>
            <a:xfrm>
              <a:off x="6669977" y="2717060"/>
              <a:ext cx="521894" cy="393368"/>
              <a:chOff x="6669977" y="2717060"/>
              <a:chExt cx="521894" cy="393368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F7D9269-17D9-2347-AA2B-B39C1394CA53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B0C898E-2D85-6D42-948E-C0F843EABBAD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D224FD1-826E-2F48-B1D7-8723A49DD6BB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AACD2B2B-3682-5743-B420-EA56F8598A32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FF91B7C1-5267-A843-BE2D-38E6395922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7391" r="-4348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06E44C5-BF52-4E44-9A5F-B8D5FFE3EBBA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9EA1F09-AD0C-754A-8272-480AF0869506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5D8100B-BEE2-4544-80EE-28F19409A4D4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7590E83-D0C6-D74C-A535-129B2472257B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02038D8F-7985-2849-9B6F-21FDD93D178E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5D58FD28-8D8B-1144-9540-0B754F85D7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6000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E7C0A69-0201-7C42-B1CC-7A3A1DC19EDB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B91C36DD-C309-434D-8BBB-5E9C6012AB79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8FC5EF1-6A0D-9947-B2A4-BD48BD7DE704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AE01203-CB7A-7D41-8C0C-C96811827EEF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C0E62CCC-29ED-1C4E-B5E8-1A8A1F041526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E244CDC0-D012-EB42-894E-9CB6E932E4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6512D37-71A1-E544-A742-1AAD9908025E}"/>
              </a:ext>
            </a:extLst>
          </p:cNvPr>
          <p:cNvGrpSpPr/>
          <p:nvPr/>
        </p:nvGrpSpPr>
        <p:grpSpPr>
          <a:xfrm>
            <a:off x="779910" y="4159849"/>
            <a:ext cx="5144247" cy="2100171"/>
            <a:chOff x="1764296" y="5713006"/>
            <a:chExt cx="5144247" cy="2100171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E22D506-08C9-FE44-8C2B-6897AD9865BD}"/>
                </a:ext>
              </a:extLst>
            </p:cNvPr>
            <p:cNvGrpSpPr/>
            <p:nvPr/>
          </p:nvGrpSpPr>
          <p:grpSpPr>
            <a:xfrm>
              <a:off x="1764296" y="5713006"/>
              <a:ext cx="5144247" cy="2100171"/>
              <a:chOff x="-426205" y="5200418"/>
              <a:chExt cx="5144247" cy="2100171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279E741-0FAE-724D-BDFA-2C54D61315DB}"/>
                  </a:ext>
                </a:extLst>
              </p:cNvPr>
              <p:cNvCxnSpPr>
                <a:cxnSpLocks/>
                <a:stCxn id="89" idx="3"/>
                <a:endCxn id="87" idx="1"/>
              </p:cNvCxnSpPr>
              <p:nvPr/>
            </p:nvCxnSpPr>
            <p:spPr>
              <a:xfrm>
                <a:off x="1189390" y="5557963"/>
                <a:ext cx="192673" cy="6992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95E9754B-06ED-7349-9B69-F2085976E234}"/>
                  </a:ext>
                </a:extLst>
              </p:cNvPr>
              <p:cNvCxnSpPr>
                <a:cxnSpLocks/>
                <a:stCxn id="87" idx="3"/>
                <a:endCxn id="88" idx="1"/>
              </p:cNvCxnSpPr>
              <p:nvPr/>
            </p:nvCxnSpPr>
            <p:spPr>
              <a:xfrm>
                <a:off x="2938920" y="6257223"/>
                <a:ext cx="247565" cy="6858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5CB7A02B-4001-4044-8AF4-4A46775FBF44}"/>
                      </a:ext>
                    </a:extLst>
                  </p:cNvPr>
                  <p:cNvSpPr txBox="1"/>
                  <p:nvPr/>
                </p:nvSpPr>
                <p:spPr>
                  <a:xfrm>
                    <a:off x="1382063" y="5899678"/>
                    <a:ext cx="1556857" cy="715089"/>
                  </a:xfrm>
                  <a:prstGeom prst="roundRect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5CB7A02B-4001-4044-8AF4-4A46775FBF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82063" y="5899678"/>
                    <a:ext cx="1556857" cy="715089"/>
                  </a:xfrm>
                  <a:prstGeom prst="roundRect">
                    <a:avLst/>
                  </a:prstGeom>
                  <a:blipFill>
                    <a:blip r:embed="rId12"/>
                    <a:stretch>
                      <a:fillRect l="-813" b="-1724"/>
                    </a:stretch>
                  </a:blip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5BADC293-39FA-484A-9F2F-6A039E063C70}"/>
                      </a:ext>
                    </a:extLst>
                  </p:cNvPr>
                  <p:cNvSpPr txBox="1"/>
                  <p:nvPr/>
                </p:nvSpPr>
                <p:spPr>
                  <a:xfrm>
                    <a:off x="3186485" y="6585500"/>
                    <a:ext cx="1531557" cy="715089"/>
                  </a:xfrm>
                  <a:prstGeom prst="roundRect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b="0" i="1" dirty="0">
                      <a:solidFill>
                        <a:srgbClr val="C00000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</m:oMath>
                      </m:oMathPara>
                    </a14:m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5BADC293-39FA-484A-9F2F-6A039E063C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86485" y="6585500"/>
                    <a:ext cx="1531557" cy="715089"/>
                  </a:xfrm>
                  <a:prstGeom prst="roundRect">
                    <a:avLst/>
                  </a:prstGeom>
                  <a:blipFill>
                    <a:blip r:embed="rId13"/>
                    <a:stretch>
                      <a:fillRect l="-4918" r="-820" b="-1724"/>
                    </a:stretch>
                  </a:blipFill>
                  <a:ln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A9E1A571-F155-7D4C-8013-3695394FDAE8}"/>
                      </a:ext>
                    </a:extLst>
                  </p:cNvPr>
                  <p:cNvSpPr txBox="1"/>
                  <p:nvPr/>
                </p:nvSpPr>
                <p:spPr>
                  <a:xfrm>
                    <a:off x="-426205" y="5200418"/>
                    <a:ext cx="1615595" cy="715089"/>
                  </a:xfrm>
                  <a:prstGeom prst="roundRect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accent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A9E1A571-F155-7D4C-8013-3695394FDAE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426205" y="5200418"/>
                    <a:ext cx="1615595" cy="715089"/>
                  </a:xfrm>
                  <a:prstGeom prst="round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3641903D-F474-1244-A07D-8AC3D5D6DEDC}"/>
                    </a:ext>
                  </a:extLst>
                </p:cNvPr>
                <p:cNvSpPr txBox="1"/>
                <p:nvPr/>
              </p:nvSpPr>
              <p:spPr>
                <a:xfrm rot="5400000">
                  <a:off x="3096761" y="614363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3641903D-F474-1244-A07D-8AC3D5D6DE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096761" y="614363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E87FC95-AA37-FB4A-B25A-5593970C59AC}"/>
                    </a:ext>
                  </a:extLst>
                </p:cNvPr>
                <p:cNvSpPr txBox="1"/>
                <p:nvPr/>
              </p:nvSpPr>
              <p:spPr>
                <a:xfrm rot="5400000">
                  <a:off x="4846292" y="684289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E87FC95-AA37-FB4A-B25A-5593970C59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4846292" y="684289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8E82ED4E-BEB4-854D-A4EF-E6F443CBAE04}"/>
                    </a:ext>
                  </a:extLst>
                </p:cNvPr>
                <p:cNvSpPr txBox="1"/>
                <p:nvPr/>
              </p:nvSpPr>
              <p:spPr>
                <a:xfrm rot="5400000">
                  <a:off x="6625415" y="7528716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8E82ED4E-BEB4-854D-A4EF-E6F443CBAE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6625415" y="7528716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0622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4DB7-1721-854C-ADF4-AB78FE27E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60986"/>
            <a:ext cx="8254093" cy="717866"/>
          </a:xfrm>
        </p:spPr>
        <p:txBody>
          <a:bodyPr>
            <a:normAutofit fontScale="90000"/>
          </a:bodyPr>
          <a:lstStyle/>
          <a:p>
            <a:r>
              <a:rPr lang="en-GB" dirty="0"/>
              <a:t>Probabilistic Graphical Models (PGMs)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5E46-B17A-B04B-8AF8-A99F45794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158240"/>
            <a:ext cx="8254093" cy="5198111"/>
          </a:xfrm>
        </p:spPr>
        <p:txBody>
          <a:bodyPr numCol="2"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Recap: </a:t>
            </a:r>
            <a:r>
              <a:rPr lang="en-GB" b="1" dirty="0"/>
              <a:t>Propositional </a:t>
            </a:r>
            <a:r>
              <a:rPr lang="en-GB" dirty="0"/>
              <a:t>modelling</a:t>
            </a:r>
          </a:p>
          <a:p>
            <a:pPr lvl="1"/>
            <a:r>
              <a:rPr lang="en-GB" dirty="0"/>
              <a:t>Factor model, Bayesian network, Markov network</a:t>
            </a:r>
          </a:p>
          <a:p>
            <a:pPr lvl="1"/>
            <a:r>
              <a:rPr lang="en-GB" dirty="0"/>
              <a:t>Semantics, inference tasks </a:t>
            </a:r>
            <a:br>
              <a:rPr lang="en-GB" dirty="0"/>
            </a:br>
            <a:r>
              <a:rPr lang="en-GB" dirty="0"/>
              <a:t>+ algorithms + complexity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Probabilistic relational models</a:t>
            </a:r>
            <a:r>
              <a:rPr lang="en-GB" dirty="0"/>
              <a:t> (PRMs)</a:t>
            </a:r>
          </a:p>
          <a:p>
            <a:pPr lvl="1"/>
            <a:r>
              <a:rPr lang="en-GB" dirty="0"/>
              <a:t>Parameterised models, Markov logic networks</a:t>
            </a:r>
          </a:p>
          <a:p>
            <a:pPr lvl="1"/>
            <a:r>
              <a:rPr lang="en-GB" dirty="0"/>
              <a:t>Semantics, inference tasks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solidFill>
                  <a:srgbClr val="C00000"/>
                </a:solidFill>
              </a:rPr>
              <a:t>Lifted inference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LVE, LJT, FOKC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Theoretical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Lifted learning </a:t>
            </a:r>
          </a:p>
          <a:p>
            <a:pPr lvl="1"/>
            <a:r>
              <a:rPr lang="en-GB" dirty="0"/>
              <a:t>Recap: propositional learning</a:t>
            </a:r>
          </a:p>
          <a:p>
            <a:pPr lvl="1"/>
            <a:r>
              <a:rPr lang="en-GB" dirty="0"/>
              <a:t>From ground to lifted models</a:t>
            </a:r>
          </a:p>
          <a:p>
            <a:pPr lvl="1"/>
            <a:r>
              <a:rPr lang="en-GB" dirty="0"/>
              <a:t>Direct lifted 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Approximate Inference: Sampling</a:t>
            </a:r>
          </a:p>
          <a:p>
            <a:pPr lvl="1"/>
            <a:r>
              <a:rPr lang="en-GB" dirty="0"/>
              <a:t>Importance sampling</a:t>
            </a:r>
          </a:p>
          <a:p>
            <a:pPr lvl="1"/>
            <a:r>
              <a:rPr lang="en-GB" dirty="0"/>
              <a:t>MCMC methods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Sequential models &amp; inference</a:t>
            </a:r>
            <a:endParaRPr lang="en-GB" dirty="0"/>
          </a:p>
          <a:p>
            <a:pPr lvl="1"/>
            <a:r>
              <a:rPr lang="en-GB" dirty="0"/>
              <a:t>Dynamic PRMs</a:t>
            </a:r>
          </a:p>
          <a:p>
            <a:pPr lvl="1"/>
            <a:r>
              <a:rPr lang="en-GB" dirty="0"/>
              <a:t>Semantics, inference tasks </a:t>
            </a:r>
            <a:br>
              <a:rPr lang="en-GB" dirty="0"/>
            </a:br>
            <a:r>
              <a:rPr lang="en-GB" dirty="0"/>
              <a:t>+ algorithms + complexity, 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Decision making</a:t>
            </a:r>
          </a:p>
          <a:p>
            <a:pPr lvl="1"/>
            <a:r>
              <a:rPr lang="en-GB" dirty="0"/>
              <a:t>(Dynamic) Decision PRMs</a:t>
            </a:r>
          </a:p>
          <a:p>
            <a:pPr lvl="1"/>
            <a:r>
              <a:rPr lang="en-GB" dirty="0"/>
              <a:t>Semantics, inference tasks </a:t>
            </a:r>
            <a:br>
              <a:rPr lang="en-GB" dirty="0"/>
            </a:br>
            <a:r>
              <a:rPr lang="en-GB" dirty="0"/>
              <a:t>+ algorithms, 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Continuous Space</a:t>
            </a:r>
          </a:p>
          <a:p>
            <a:pPr lvl="1"/>
            <a:r>
              <a:rPr lang="en-GB" dirty="0"/>
              <a:t>Gaussian distributions and Bayesian networks</a:t>
            </a:r>
          </a:p>
          <a:p>
            <a:pPr lvl="1"/>
            <a:r>
              <a:rPr lang="en-GB"/>
              <a:t>Probabilistic soft logic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758ED-C5B6-974D-BEE5-5269EFC6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075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2B513-847F-E949-856D-8B7EDEDD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Jtree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0E6A99-AF4A-9342-B047-7AB10EC083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302209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An FO jtree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dirty="0"/>
                  <a:t> for a model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is a cycle-free 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GB" b="0" dirty="0"/>
              </a:p>
              <a:p>
                <a:pPr lvl="1"/>
                <a:r>
                  <a:rPr lang="en-GB" dirty="0"/>
                  <a:t>Has to satisfy three properties:</a:t>
                </a:r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GB" dirty="0"/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 ∃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en-GB" dirty="0"/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GB" dirty="0"/>
                  <a:t> If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GB" dirty="0"/>
                  <a:t>, then </a:t>
                </a:r>
                <a:br>
                  <a:rPr lang="en-GB" dirty="0"/>
                </a:b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GB" dirty="0"/>
                  <a:t> on the path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 (running intersection property)</a:t>
                </a:r>
              </a:p>
              <a:p>
                <a:pPr lvl="1"/>
                <a:r>
                  <a:rPr lang="en-GB" dirty="0"/>
                  <a:t>E.g., as depicted on the left</a:t>
                </a:r>
              </a:p>
              <a:p>
                <a:pPr lvl="2"/>
                <a:r>
                  <a:rPr lang="en-GB" dirty="0"/>
                  <a:t>Only the following and one with 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at the centre are valid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0E6A99-AF4A-9342-B047-7AB10EC083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3022096"/>
              </a:xfrm>
              <a:blipFill>
                <a:blip r:embed="rId2"/>
                <a:stretch>
                  <a:fillRect l="-1286" t="-3766" b="-20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62EFE-95EC-2D4A-9562-3A2921D3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20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B6E435-0529-884C-8D9A-5ED475FD48B8}"/>
              </a:ext>
            </a:extLst>
          </p:cNvPr>
          <p:cNvGrpSpPr/>
          <p:nvPr/>
        </p:nvGrpSpPr>
        <p:grpSpPr>
          <a:xfrm>
            <a:off x="779910" y="4159849"/>
            <a:ext cx="5144247" cy="2100171"/>
            <a:chOff x="1764296" y="5713006"/>
            <a:chExt cx="5144247" cy="210017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368C340-84BD-D747-B04E-A6753BEAE435}"/>
                </a:ext>
              </a:extLst>
            </p:cNvPr>
            <p:cNvGrpSpPr/>
            <p:nvPr/>
          </p:nvGrpSpPr>
          <p:grpSpPr>
            <a:xfrm>
              <a:off x="1764296" y="5713006"/>
              <a:ext cx="5144247" cy="2100171"/>
              <a:chOff x="-426205" y="5200418"/>
              <a:chExt cx="5144247" cy="210017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EDD6C09-C13B-E846-B86B-2570A7C96569}"/>
                  </a:ext>
                </a:extLst>
              </p:cNvPr>
              <p:cNvCxnSpPr>
                <a:cxnSpLocks/>
                <a:stCxn id="31" idx="3"/>
                <a:endCxn id="35" idx="1"/>
              </p:cNvCxnSpPr>
              <p:nvPr/>
            </p:nvCxnSpPr>
            <p:spPr>
              <a:xfrm>
                <a:off x="1189390" y="5557963"/>
                <a:ext cx="192673" cy="6992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BF55850-60E3-6544-8647-9C29495C8729}"/>
                  </a:ext>
                </a:extLst>
              </p:cNvPr>
              <p:cNvCxnSpPr>
                <a:cxnSpLocks/>
                <a:stCxn id="35" idx="3"/>
                <a:endCxn id="33" idx="1"/>
              </p:cNvCxnSpPr>
              <p:nvPr/>
            </p:nvCxnSpPr>
            <p:spPr>
              <a:xfrm>
                <a:off x="2938920" y="6257223"/>
                <a:ext cx="247565" cy="6858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62034950-D61A-FA46-B994-01A259968272}"/>
                      </a:ext>
                    </a:extLst>
                  </p:cNvPr>
                  <p:cNvSpPr txBox="1"/>
                  <p:nvPr/>
                </p:nvSpPr>
                <p:spPr>
                  <a:xfrm>
                    <a:off x="1382063" y="5899678"/>
                    <a:ext cx="1556857" cy="715089"/>
                  </a:xfrm>
                  <a:prstGeom prst="roundRect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62034950-D61A-FA46-B994-01A2599682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82063" y="5899678"/>
                    <a:ext cx="1556857" cy="715089"/>
                  </a:xfrm>
                  <a:prstGeom prst="roundRect">
                    <a:avLst/>
                  </a:prstGeom>
                  <a:blipFill>
                    <a:blip r:embed="rId3"/>
                    <a:stretch>
                      <a:fillRect l="-813" b="-1724"/>
                    </a:stretch>
                  </a:blip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D12DF819-84A2-D849-973F-530F24C2F885}"/>
                      </a:ext>
                    </a:extLst>
                  </p:cNvPr>
                  <p:cNvSpPr txBox="1"/>
                  <p:nvPr/>
                </p:nvSpPr>
                <p:spPr>
                  <a:xfrm>
                    <a:off x="3186485" y="6585500"/>
                    <a:ext cx="1531557" cy="715089"/>
                  </a:xfrm>
                  <a:prstGeom prst="roundRect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b="0" i="1" dirty="0">
                      <a:solidFill>
                        <a:srgbClr val="C00000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</m:oMath>
                      </m:oMathPara>
                    </a14:m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D12DF819-84A2-D849-973F-530F24C2F8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86485" y="6585500"/>
                    <a:ext cx="1531557" cy="715089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 l="-4918" r="-820" b="-1724"/>
                    </a:stretch>
                  </a:blipFill>
                  <a:ln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679688B-508C-1740-A7F0-1394644F10FE}"/>
                      </a:ext>
                    </a:extLst>
                  </p:cNvPr>
                  <p:cNvSpPr txBox="1"/>
                  <p:nvPr/>
                </p:nvSpPr>
                <p:spPr>
                  <a:xfrm>
                    <a:off x="-426205" y="5200418"/>
                    <a:ext cx="1615595" cy="715089"/>
                  </a:xfrm>
                  <a:prstGeom prst="roundRect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accent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679688B-508C-1740-A7F0-1394644F10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426205" y="5200418"/>
                    <a:ext cx="1615595" cy="715089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0968D90-6ECC-AA4D-BF97-6B0C12E9F941}"/>
                    </a:ext>
                  </a:extLst>
                </p:cNvPr>
                <p:cNvSpPr txBox="1"/>
                <p:nvPr/>
              </p:nvSpPr>
              <p:spPr>
                <a:xfrm rot="5400000">
                  <a:off x="3096761" y="614363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0968D90-6ECC-AA4D-BF97-6B0C12E9F9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096761" y="614363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B416983-2382-3645-88B8-BBA9A0A8D4C8}"/>
                    </a:ext>
                  </a:extLst>
                </p:cNvPr>
                <p:cNvSpPr txBox="1"/>
                <p:nvPr/>
              </p:nvSpPr>
              <p:spPr>
                <a:xfrm rot="5400000">
                  <a:off x="4846292" y="684289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B416983-2382-3645-88B8-BBA9A0A8D4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4846292" y="684289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EB855CA-2CAE-5D40-8306-A868FEE5E3B3}"/>
                    </a:ext>
                  </a:extLst>
                </p:cNvPr>
                <p:cNvSpPr txBox="1"/>
                <p:nvPr/>
              </p:nvSpPr>
              <p:spPr>
                <a:xfrm rot="5400000">
                  <a:off x="6625415" y="7528716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EB855CA-2CAE-5D40-8306-A868FEE5E3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6625415" y="7528716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49DE66-E7D6-6341-8069-0AA083D7105D}"/>
              </a:ext>
            </a:extLst>
          </p:cNvPr>
          <p:cNvGrpSpPr/>
          <p:nvPr/>
        </p:nvGrpSpPr>
        <p:grpSpPr>
          <a:xfrm>
            <a:off x="4540908" y="3555121"/>
            <a:ext cx="4408101" cy="2208228"/>
            <a:chOff x="4604084" y="2639275"/>
            <a:chExt cx="4408101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82163D8-323B-5242-A71D-FE3A55EB4520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86AF848-5650-8E47-9815-EDA72814A7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C7F6D74-D69D-8846-BEB5-B42500A6EF0E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31F6985-35CA-8F4C-A352-B4CD161392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B921C10-2AAB-CF43-B5EB-1578C8C1709B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1B532AA-0164-EE42-9E77-8AFFE5851B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B4ED361-E2B2-8A47-BDE4-8A156C7F4A22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A133494-639E-E04E-98A2-8A79F81F80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323EDDC-4913-3345-8ED6-52CAB070C1FF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7DA25B1-F544-2141-8400-B48506F41A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466C5DD-F381-624F-97B6-26CF04C9F377}"/>
                    </a:ext>
                  </a:extLst>
                </p:cNvPr>
                <p:cNvSpPr txBox="1"/>
                <p:nvPr/>
              </p:nvSpPr>
              <p:spPr>
                <a:xfrm>
                  <a:off x="7511219" y="3850296"/>
                  <a:ext cx="150096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𝑃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639E521-C083-5247-9C01-1468732A1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9" y="3850296"/>
                  <a:ext cx="1500966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ACD9753-5DC7-8944-A9C1-9E5029F137F1}"/>
                </a:ext>
              </a:extLst>
            </p:cNvPr>
            <p:cNvCxnSpPr>
              <a:stCxn id="38" idx="6"/>
              <a:endCxn id="64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4159D1D-7A13-B04E-BE96-3B938B5BF8B5}"/>
                </a:ext>
              </a:extLst>
            </p:cNvPr>
            <p:cNvCxnSpPr>
              <a:cxnSpLocks/>
              <a:stCxn id="39" idx="2"/>
              <a:endCxn id="64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75A75BA-462E-C245-8C18-D689CCDCD5BE}"/>
                </a:ext>
              </a:extLst>
            </p:cNvPr>
            <p:cNvCxnSpPr>
              <a:cxnSpLocks/>
              <a:stCxn id="40" idx="6"/>
              <a:endCxn id="60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7D604C6-CF73-2A4A-8B5F-AD58AF6560ED}"/>
                </a:ext>
              </a:extLst>
            </p:cNvPr>
            <p:cNvCxnSpPr>
              <a:cxnSpLocks/>
              <a:stCxn id="60" idx="0"/>
              <a:endCxn id="37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60745ED-14D4-2747-BA5B-3831DF755FBC}"/>
                </a:ext>
              </a:extLst>
            </p:cNvPr>
            <p:cNvCxnSpPr>
              <a:cxnSpLocks/>
              <a:stCxn id="37" idx="4"/>
              <a:endCxn id="56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DEAA1B5-0FBE-1D4D-AD18-C47739DE981A}"/>
                </a:ext>
              </a:extLst>
            </p:cNvPr>
            <p:cNvCxnSpPr>
              <a:cxnSpLocks/>
              <a:stCxn id="42" idx="2"/>
              <a:endCxn id="56" idx="3"/>
            </p:cNvCxnSpPr>
            <p:nvPr/>
          </p:nvCxnSpPr>
          <p:spPr>
            <a:xfrm flipH="1">
              <a:off x="7165906" y="4045053"/>
              <a:ext cx="345313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3CE2595-6C37-A341-8C16-40CEDF9164B1}"/>
                </a:ext>
              </a:extLst>
            </p:cNvPr>
            <p:cNvCxnSpPr>
              <a:cxnSpLocks/>
              <a:stCxn id="60" idx="2"/>
              <a:endCxn id="41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3C9B64B-835E-4F46-BEE3-A380FA78C9FC}"/>
                </a:ext>
              </a:extLst>
            </p:cNvPr>
            <p:cNvCxnSpPr>
              <a:cxnSpLocks/>
              <a:stCxn id="56" idx="2"/>
              <a:endCxn id="41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D43B186-DE31-DB41-BBE4-471215234D09}"/>
                </a:ext>
              </a:extLst>
            </p:cNvPr>
            <p:cNvCxnSpPr>
              <a:cxnSpLocks/>
              <a:stCxn id="37" idx="0"/>
              <a:endCxn id="64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E100EC4-0C0E-3644-BA66-FE585F5CB3F1}"/>
                </a:ext>
              </a:extLst>
            </p:cNvPr>
            <p:cNvGrpSpPr/>
            <p:nvPr/>
          </p:nvGrpSpPr>
          <p:grpSpPr>
            <a:xfrm>
              <a:off x="6669977" y="2717060"/>
              <a:ext cx="521894" cy="393368"/>
              <a:chOff x="6669977" y="2717060"/>
              <a:chExt cx="521894" cy="393368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F7D9269-17D9-2347-AA2B-B39C1394CA53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B0C898E-2D85-6D42-948E-C0F843EABBAD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D224FD1-826E-2F48-B1D7-8723A49DD6BB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AACD2B2B-3682-5743-B420-EA56F8598A32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FF91B7C1-5267-A843-BE2D-38E6395922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288091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7391" r="-4348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06E44C5-BF52-4E44-9A5F-B8D5FFE3EBBA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9EA1F09-AD0C-754A-8272-480AF0869506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5D8100B-BEE2-4544-80EE-28F19409A4D4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7590E83-D0C6-D74C-A535-129B2472257B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02038D8F-7985-2849-9B6F-21FDD93D178E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5D58FD28-8D8B-1144-9540-0B754F85D7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6000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E7C0A69-0201-7C42-B1CC-7A3A1DC19EDB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B91C36DD-C309-434D-8BBB-5E9C6012AB79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8FC5EF1-6A0D-9947-B2A4-BD48BD7DE704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AE01203-CB7A-7D41-8C0C-C96811827EEF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C0E62CCC-29ED-1C4E-B5E8-1A8A1F041526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E244CDC0-D012-EB42-894E-9CB6E932E4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842FA5D-C879-6644-AD45-F712CE5EEC23}"/>
                  </a:ext>
                </a:extLst>
              </p:cNvPr>
              <p:cNvSpPr txBox="1"/>
              <p:nvPr/>
            </p:nvSpPr>
            <p:spPr>
              <a:xfrm>
                <a:off x="3219899" y="5585877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842FA5D-C879-6644-AD45-F712CE5EE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899" y="5585877"/>
                <a:ext cx="293414" cy="276999"/>
              </a:xfrm>
              <a:prstGeom prst="rect">
                <a:avLst/>
              </a:prstGeom>
              <a:blipFill>
                <a:blip r:embed="rId18"/>
                <a:stretch>
                  <a:fillRect l="-16667" b="-21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DAF3AC9-AF96-244F-9E6D-6334D2F0EA8E}"/>
                  </a:ext>
                </a:extLst>
              </p:cNvPr>
              <p:cNvSpPr txBox="1"/>
              <p:nvPr/>
            </p:nvSpPr>
            <p:spPr>
              <a:xfrm>
                <a:off x="5011671" y="6268834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DAF3AC9-AF96-244F-9E6D-6334D2F0E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671" y="6268834"/>
                <a:ext cx="293414" cy="276999"/>
              </a:xfrm>
              <a:prstGeom prst="rect">
                <a:avLst/>
              </a:prstGeom>
              <a:blipFill>
                <a:blip r:embed="rId19"/>
                <a:stretch>
                  <a:fillRect l="-16667" r="-4167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08B77A1-8197-0E42-83D2-7E7E4FC54E16}"/>
                  </a:ext>
                </a:extLst>
              </p:cNvPr>
              <p:cNvSpPr txBox="1"/>
              <p:nvPr/>
            </p:nvSpPr>
            <p:spPr>
              <a:xfrm>
                <a:off x="1441000" y="4885098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08B77A1-8197-0E42-83D2-7E7E4FC54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000" y="4885098"/>
                <a:ext cx="293414" cy="276999"/>
              </a:xfrm>
              <a:prstGeom prst="rect">
                <a:avLst/>
              </a:prstGeom>
              <a:blipFill>
                <a:blip r:embed="rId20"/>
                <a:stretch>
                  <a:fillRect l="-16000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999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2B513-847F-E949-856D-8B7EDEDD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Jtree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0E6A99-AF4A-9342-B047-7AB10EC083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302209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An FO jtree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dirty="0"/>
                  <a:t> for a model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is a cycle-free 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GB" b="0" dirty="0"/>
              </a:p>
              <a:p>
                <a:pPr lvl="1"/>
                <a:r>
                  <a:rPr lang="en-GB" dirty="0"/>
                  <a:t>Is </a:t>
                </a:r>
                <a:r>
                  <a:rPr lang="en-GB" dirty="0">
                    <a:solidFill>
                      <a:schemeClr val="accent1"/>
                    </a:solidFill>
                  </a:rPr>
                  <a:t>minimal</a:t>
                </a:r>
                <a:r>
                  <a:rPr lang="en-GB" dirty="0"/>
                  <a:t> if by removing a PRV from a parcluster, the FO jtree ceases to be an FO jtree, i.e., no longer fulfils at least one property</a:t>
                </a:r>
              </a:p>
              <a:p>
                <a:pPr lvl="1"/>
                <a:r>
                  <a:rPr lang="en-GB" dirty="0"/>
                  <a:t>E.g., depicted on the left</a:t>
                </a:r>
              </a:p>
              <a:p>
                <a:pPr lvl="2"/>
                <a:r>
                  <a:rPr lang="en-GB" dirty="0"/>
                  <a:t>Cannot remove any PRV from </a:t>
                </a:r>
                <a:br>
                  <a:rPr lang="en-GB" dirty="0"/>
                </a:br>
                <a:r>
                  <a:rPr lang="en-GB" dirty="0"/>
                  <a:t>any parcluster </a:t>
                </a:r>
              </a:p>
              <a:p>
                <a:pPr lvl="3"/>
                <a:r>
                  <a:rPr lang="en-GB" dirty="0"/>
                  <a:t>Otherwise, a parfactor</a:t>
                </a:r>
                <a:br>
                  <a:rPr lang="en-GB" dirty="0"/>
                </a:br>
                <a:r>
                  <a:rPr lang="en-GB" dirty="0"/>
                  <a:t>would no longer have its </a:t>
                </a:r>
                <a:br>
                  <a:rPr lang="en-GB" dirty="0"/>
                </a:br>
                <a:r>
                  <a:rPr lang="en-GB" dirty="0"/>
                  <a:t>arguments in one parcluster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0E6A99-AF4A-9342-B047-7AB10EC083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3022096"/>
              </a:xfrm>
              <a:blipFill>
                <a:blip r:embed="rId2"/>
                <a:stretch>
                  <a:fillRect l="-1286" t="-37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62EFE-95EC-2D4A-9562-3A2921D3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21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B6E435-0529-884C-8D9A-5ED475FD48B8}"/>
              </a:ext>
            </a:extLst>
          </p:cNvPr>
          <p:cNvGrpSpPr/>
          <p:nvPr/>
        </p:nvGrpSpPr>
        <p:grpSpPr>
          <a:xfrm>
            <a:off x="779910" y="4159849"/>
            <a:ext cx="5144247" cy="2100171"/>
            <a:chOff x="1764296" y="5713006"/>
            <a:chExt cx="5144247" cy="210017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368C340-84BD-D747-B04E-A6753BEAE435}"/>
                </a:ext>
              </a:extLst>
            </p:cNvPr>
            <p:cNvGrpSpPr/>
            <p:nvPr/>
          </p:nvGrpSpPr>
          <p:grpSpPr>
            <a:xfrm>
              <a:off x="1764296" y="5713006"/>
              <a:ext cx="5144247" cy="2100171"/>
              <a:chOff x="-426205" y="5200418"/>
              <a:chExt cx="5144247" cy="210017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EDD6C09-C13B-E846-B86B-2570A7C96569}"/>
                  </a:ext>
                </a:extLst>
              </p:cNvPr>
              <p:cNvCxnSpPr>
                <a:cxnSpLocks/>
                <a:stCxn id="31" idx="3"/>
                <a:endCxn id="35" idx="1"/>
              </p:cNvCxnSpPr>
              <p:nvPr/>
            </p:nvCxnSpPr>
            <p:spPr>
              <a:xfrm>
                <a:off x="1189390" y="5557963"/>
                <a:ext cx="192673" cy="6992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BF55850-60E3-6544-8647-9C29495C8729}"/>
                  </a:ext>
                </a:extLst>
              </p:cNvPr>
              <p:cNvCxnSpPr>
                <a:cxnSpLocks/>
                <a:stCxn id="35" idx="3"/>
                <a:endCxn id="33" idx="1"/>
              </p:cNvCxnSpPr>
              <p:nvPr/>
            </p:nvCxnSpPr>
            <p:spPr>
              <a:xfrm>
                <a:off x="2938920" y="6257223"/>
                <a:ext cx="247565" cy="6858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62034950-D61A-FA46-B994-01A259968272}"/>
                      </a:ext>
                    </a:extLst>
                  </p:cNvPr>
                  <p:cNvSpPr txBox="1"/>
                  <p:nvPr/>
                </p:nvSpPr>
                <p:spPr>
                  <a:xfrm>
                    <a:off x="1382063" y="5899678"/>
                    <a:ext cx="1556857" cy="715089"/>
                  </a:xfrm>
                  <a:prstGeom prst="roundRect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62034950-D61A-FA46-B994-01A2599682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82063" y="5899678"/>
                    <a:ext cx="1556857" cy="715089"/>
                  </a:xfrm>
                  <a:prstGeom prst="roundRect">
                    <a:avLst/>
                  </a:prstGeom>
                  <a:blipFill>
                    <a:blip r:embed="rId3"/>
                    <a:stretch>
                      <a:fillRect l="-813" b="-1724"/>
                    </a:stretch>
                  </a:blip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D12DF819-84A2-D849-973F-530F24C2F885}"/>
                      </a:ext>
                    </a:extLst>
                  </p:cNvPr>
                  <p:cNvSpPr txBox="1"/>
                  <p:nvPr/>
                </p:nvSpPr>
                <p:spPr>
                  <a:xfrm>
                    <a:off x="3186485" y="6585500"/>
                    <a:ext cx="1531557" cy="715089"/>
                  </a:xfrm>
                  <a:prstGeom prst="roundRect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b="0" i="1" dirty="0">
                      <a:solidFill>
                        <a:srgbClr val="C00000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</m:oMath>
                      </m:oMathPara>
                    </a14:m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D12DF819-84A2-D849-973F-530F24C2F8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86485" y="6585500"/>
                    <a:ext cx="1531557" cy="715089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 l="-4918" r="-820" b="-1724"/>
                    </a:stretch>
                  </a:blipFill>
                  <a:ln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679688B-508C-1740-A7F0-1394644F10FE}"/>
                      </a:ext>
                    </a:extLst>
                  </p:cNvPr>
                  <p:cNvSpPr txBox="1"/>
                  <p:nvPr/>
                </p:nvSpPr>
                <p:spPr>
                  <a:xfrm>
                    <a:off x="-426205" y="5200418"/>
                    <a:ext cx="1615595" cy="715089"/>
                  </a:xfrm>
                  <a:prstGeom prst="roundRect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accent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679688B-508C-1740-A7F0-1394644F10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426205" y="5200418"/>
                    <a:ext cx="1615595" cy="715089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0968D90-6ECC-AA4D-BF97-6B0C12E9F941}"/>
                    </a:ext>
                  </a:extLst>
                </p:cNvPr>
                <p:cNvSpPr txBox="1"/>
                <p:nvPr/>
              </p:nvSpPr>
              <p:spPr>
                <a:xfrm rot="5400000">
                  <a:off x="3096761" y="614363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0968D90-6ECC-AA4D-BF97-6B0C12E9F9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096761" y="614363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B416983-2382-3645-88B8-BBA9A0A8D4C8}"/>
                    </a:ext>
                  </a:extLst>
                </p:cNvPr>
                <p:cNvSpPr txBox="1"/>
                <p:nvPr/>
              </p:nvSpPr>
              <p:spPr>
                <a:xfrm rot="5400000">
                  <a:off x="4846292" y="684289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B416983-2382-3645-88B8-BBA9A0A8D4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4846292" y="684289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EB855CA-2CAE-5D40-8306-A868FEE5E3B3}"/>
                    </a:ext>
                  </a:extLst>
                </p:cNvPr>
                <p:cNvSpPr txBox="1"/>
                <p:nvPr/>
              </p:nvSpPr>
              <p:spPr>
                <a:xfrm rot="5400000">
                  <a:off x="6625415" y="7528716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EB855CA-2CAE-5D40-8306-A868FEE5E3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6625415" y="7528716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49DE66-E7D6-6341-8069-0AA083D7105D}"/>
              </a:ext>
            </a:extLst>
          </p:cNvPr>
          <p:cNvGrpSpPr/>
          <p:nvPr/>
        </p:nvGrpSpPr>
        <p:grpSpPr>
          <a:xfrm>
            <a:off x="4540908" y="3555121"/>
            <a:ext cx="4408101" cy="2208228"/>
            <a:chOff x="4604084" y="2639275"/>
            <a:chExt cx="4408101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82163D8-323B-5242-A71D-FE3A55EB4520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86AF848-5650-8E47-9815-EDA72814A7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9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C7F6D74-D69D-8846-BEB5-B42500A6EF0E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31F6985-35CA-8F4C-A352-B4CD161392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B921C10-2AAB-CF43-B5EB-1578C8C1709B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1B532AA-0164-EE42-9E77-8AFFE5851B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B4ED361-E2B2-8A47-BDE4-8A156C7F4A22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A133494-639E-E04E-98A2-8A79F81F80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323EDDC-4913-3345-8ED6-52CAB070C1FF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7DA25B1-F544-2141-8400-B48506F41A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466C5DD-F381-624F-97B6-26CF04C9F377}"/>
                    </a:ext>
                  </a:extLst>
                </p:cNvPr>
                <p:cNvSpPr txBox="1"/>
                <p:nvPr/>
              </p:nvSpPr>
              <p:spPr>
                <a:xfrm>
                  <a:off x="7511219" y="3850296"/>
                  <a:ext cx="150096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𝑃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639E521-C083-5247-9C01-1468732A1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9" y="3850296"/>
                  <a:ext cx="1500966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ACD9753-5DC7-8944-A9C1-9E5029F137F1}"/>
                </a:ext>
              </a:extLst>
            </p:cNvPr>
            <p:cNvCxnSpPr>
              <a:stCxn id="38" idx="6"/>
              <a:endCxn id="64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4159D1D-7A13-B04E-BE96-3B938B5BF8B5}"/>
                </a:ext>
              </a:extLst>
            </p:cNvPr>
            <p:cNvCxnSpPr>
              <a:cxnSpLocks/>
              <a:stCxn id="39" idx="2"/>
              <a:endCxn id="64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75A75BA-462E-C245-8C18-D689CCDCD5BE}"/>
                </a:ext>
              </a:extLst>
            </p:cNvPr>
            <p:cNvCxnSpPr>
              <a:cxnSpLocks/>
              <a:stCxn id="40" idx="6"/>
              <a:endCxn id="60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7D604C6-CF73-2A4A-8B5F-AD58AF6560ED}"/>
                </a:ext>
              </a:extLst>
            </p:cNvPr>
            <p:cNvCxnSpPr>
              <a:cxnSpLocks/>
              <a:stCxn id="60" idx="0"/>
              <a:endCxn id="37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60745ED-14D4-2747-BA5B-3831DF755FBC}"/>
                </a:ext>
              </a:extLst>
            </p:cNvPr>
            <p:cNvCxnSpPr>
              <a:cxnSpLocks/>
              <a:stCxn id="37" idx="4"/>
              <a:endCxn id="56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DEAA1B5-0FBE-1D4D-AD18-C47739DE981A}"/>
                </a:ext>
              </a:extLst>
            </p:cNvPr>
            <p:cNvCxnSpPr>
              <a:cxnSpLocks/>
              <a:stCxn id="42" idx="2"/>
              <a:endCxn id="56" idx="3"/>
            </p:cNvCxnSpPr>
            <p:nvPr/>
          </p:nvCxnSpPr>
          <p:spPr>
            <a:xfrm flipH="1">
              <a:off x="7165906" y="4045053"/>
              <a:ext cx="345313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3CE2595-6C37-A341-8C16-40CEDF9164B1}"/>
                </a:ext>
              </a:extLst>
            </p:cNvPr>
            <p:cNvCxnSpPr>
              <a:cxnSpLocks/>
              <a:stCxn id="60" idx="2"/>
              <a:endCxn id="41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3C9B64B-835E-4F46-BEE3-A380FA78C9FC}"/>
                </a:ext>
              </a:extLst>
            </p:cNvPr>
            <p:cNvCxnSpPr>
              <a:cxnSpLocks/>
              <a:stCxn id="56" idx="2"/>
              <a:endCxn id="41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D43B186-DE31-DB41-BBE4-471215234D09}"/>
                </a:ext>
              </a:extLst>
            </p:cNvPr>
            <p:cNvCxnSpPr>
              <a:cxnSpLocks/>
              <a:stCxn id="37" idx="0"/>
              <a:endCxn id="64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E100EC4-0C0E-3644-BA66-FE585F5CB3F1}"/>
                </a:ext>
              </a:extLst>
            </p:cNvPr>
            <p:cNvGrpSpPr/>
            <p:nvPr/>
          </p:nvGrpSpPr>
          <p:grpSpPr>
            <a:xfrm>
              <a:off x="6669977" y="2717060"/>
              <a:ext cx="521894" cy="393368"/>
              <a:chOff x="6669977" y="2717060"/>
              <a:chExt cx="521894" cy="393368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F7D9269-17D9-2347-AA2B-B39C1394CA53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B0C898E-2D85-6D42-948E-C0F843EABBAD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D224FD1-826E-2F48-B1D7-8723A49DD6BB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AACD2B2B-3682-5743-B420-EA56F8598A32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FF91B7C1-5267-A843-BE2D-38E6395922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288091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7391" r="-4348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06E44C5-BF52-4E44-9A5F-B8D5FFE3EBBA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9EA1F09-AD0C-754A-8272-480AF0869506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5D8100B-BEE2-4544-80EE-28F19409A4D4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7590E83-D0C6-D74C-A535-129B2472257B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02038D8F-7985-2849-9B6F-21FDD93D178E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5D58FD28-8D8B-1144-9540-0B754F85D7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16000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E7C0A69-0201-7C42-B1CC-7A3A1DC19EDB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B91C36DD-C309-434D-8BBB-5E9C6012AB79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8FC5EF1-6A0D-9947-B2A4-BD48BD7DE704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AE01203-CB7A-7D41-8C0C-C96811827EEF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C0E62CCC-29ED-1C4E-B5E8-1A8A1F041526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E244CDC0-D012-EB42-894E-9CB6E932E4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842FA5D-C879-6644-AD45-F712CE5EEC23}"/>
                  </a:ext>
                </a:extLst>
              </p:cNvPr>
              <p:cNvSpPr txBox="1"/>
              <p:nvPr/>
            </p:nvSpPr>
            <p:spPr>
              <a:xfrm>
                <a:off x="3219899" y="5585877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842FA5D-C879-6644-AD45-F712CE5EE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899" y="5585877"/>
                <a:ext cx="293414" cy="276999"/>
              </a:xfrm>
              <a:prstGeom prst="rect">
                <a:avLst/>
              </a:prstGeom>
              <a:blipFill>
                <a:blip r:embed="rId18"/>
                <a:stretch>
                  <a:fillRect l="-16667" b="-21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DAF3AC9-AF96-244F-9E6D-6334D2F0EA8E}"/>
                  </a:ext>
                </a:extLst>
              </p:cNvPr>
              <p:cNvSpPr txBox="1"/>
              <p:nvPr/>
            </p:nvSpPr>
            <p:spPr>
              <a:xfrm>
                <a:off x="5011671" y="6268834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DAF3AC9-AF96-244F-9E6D-6334D2F0E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671" y="6268834"/>
                <a:ext cx="293414" cy="276999"/>
              </a:xfrm>
              <a:prstGeom prst="rect">
                <a:avLst/>
              </a:prstGeom>
              <a:blipFill>
                <a:blip r:embed="rId19"/>
                <a:stretch>
                  <a:fillRect l="-16667" r="-4167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08B77A1-8197-0E42-83D2-7E7E4FC54E16}"/>
                  </a:ext>
                </a:extLst>
              </p:cNvPr>
              <p:cNvSpPr txBox="1"/>
              <p:nvPr/>
            </p:nvSpPr>
            <p:spPr>
              <a:xfrm>
                <a:off x="1441000" y="4885098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308B77A1-8197-0E42-83D2-7E7E4FC54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000" y="4885098"/>
                <a:ext cx="293414" cy="276999"/>
              </a:xfrm>
              <a:prstGeom prst="rect">
                <a:avLst/>
              </a:prstGeom>
              <a:blipFill>
                <a:blip r:embed="rId20"/>
                <a:stretch>
                  <a:fillRect l="-16000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3432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2B513-847F-E949-856D-8B7EDEDD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Jtree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0E6A99-AF4A-9342-B047-7AB10EC083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39"/>
                <a:ext cx="7886700" cy="246230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An FO jtree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dirty="0"/>
                  <a:t> for a model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is a cycle-free 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GB" b="0" dirty="0"/>
              </a:p>
              <a:p>
                <a:pPr lvl="1"/>
                <a:r>
                  <a:rPr lang="en-GB" dirty="0"/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dirty="0"/>
                  <a:t> called </a:t>
                </a:r>
                <a:r>
                  <a:rPr lang="en-GB" dirty="0">
                    <a:solidFill>
                      <a:schemeClr val="accent1"/>
                    </a:solidFill>
                  </a:rPr>
                  <a:t>separator</a:t>
                </a:r>
                <a:r>
                  <a:rPr lang="en-GB" dirty="0"/>
                  <a:t> of edge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/>
                  <a:t>, defined by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Term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𝑛𝑏𝑠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GB" dirty="0"/>
                  <a:t> refers to the neighbours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, defined by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𝑛𝑏𝑠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|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has a </a:t>
                </a:r>
                <a:r>
                  <a:rPr lang="en-GB" dirty="0">
                    <a:solidFill>
                      <a:schemeClr val="accent1"/>
                    </a:solidFill>
                  </a:rPr>
                  <a:t>local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Local models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partition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⋃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0E6A99-AF4A-9342-B047-7AB10EC083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39"/>
                <a:ext cx="7886700" cy="2462309"/>
              </a:xfrm>
              <a:blipFill>
                <a:blip r:embed="rId2"/>
                <a:stretch>
                  <a:fillRect l="-1286" t="-4615" b="-169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62EFE-95EC-2D4A-9562-3A2921D3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22</a:t>
            </a:fld>
            <a:endParaRPr lang="en-GB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647EC7C-4AE3-4F4C-86F5-BF0E71B37734}"/>
              </a:ext>
            </a:extLst>
          </p:cNvPr>
          <p:cNvGrpSpPr/>
          <p:nvPr/>
        </p:nvGrpSpPr>
        <p:grpSpPr>
          <a:xfrm>
            <a:off x="4540908" y="3555121"/>
            <a:ext cx="4408101" cy="2208228"/>
            <a:chOff x="4604084" y="2639275"/>
            <a:chExt cx="4408101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6F11E32D-DAC5-264F-A3F2-1553FE407DEC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86AF848-5650-8E47-9815-EDA72814A7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41D81550-907D-BE44-ABC5-DE2F32C8010D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31F6985-35CA-8F4C-A352-B4CD161392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CAA463E8-DEA3-D74D-AC81-B786F31DBF78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1B532AA-0164-EE42-9E77-8AFFE5851B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33498DC9-344E-0347-87A1-479206290786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A133494-639E-E04E-98A2-8A79F81F80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3F481FD4-E811-8B40-83CA-B56CF5F872A4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7DA25B1-F544-2141-8400-B48506F41A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E50F9327-2A1C-7F41-A0FD-2BD631ED3F4B}"/>
                    </a:ext>
                  </a:extLst>
                </p:cNvPr>
                <p:cNvSpPr txBox="1"/>
                <p:nvPr/>
              </p:nvSpPr>
              <p:spPr>
                <a:xfrm>
                  <a:off x="7511219" y="3850296"/>
                  <a:ext cx="150096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𝑃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639E521-C083-5247-9C01-1468732A1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9" y="3850296"/>
                  <a:ext cx="1500966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96434A4-EE17-7D4A-80AA-939657F623D2}"/>
                </a:ext>
              </a:extLst>
            </p:cNvPr>
            <p:cNvCxnSpPr>
              <a:stCxn id="122" idx="6"/>
              <a:endCxn id="148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0BF0BC4-A1B5-D642-B306-DFA2F23066C2}"/>
                </a:ext>
              </a:extLst>
            </p:cNvPr>
            <p:cNvCxnSpPr>
              <a:cxnSpLocks/>
              <a:stCxn id="123" idx="2"/>
              <a:endCxn id="148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711B868-198F-F647-8937-7E55296AE60E}"/>
                </a:ext>
              </a:extLst>
            </p:cNvPr>
            <p:cNvCxnSpPr>
              <a:cxnSpLocks/>
              <a:stCxn id="124" idx="6"/>
              <a:endCxn id="144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090CF11A-D591-524B-984D-C828CD53C884}"/>
                </a:ext>
              </a:extLst>
            </p:cNvPr>
            <p:cNvCxnSpPr>
              <a:cxnSpLocks/>
              <a:stCxn id="144" idx="0"/>
              <a:endCxn id="121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DF082C1A-8459-584A-BE1E-681D9D670313}"/>
                </a:ext>
              </a:extLst>
            </p:cNvPr>
            <p:cNvCxnSpPr>
              <a:cxnSpLocks/>
              <a:stCxn id="121" idx="4"/>
              <a:endCxn id="140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D4EBF6B-8CE2-0447-8092-A877F3E957D5}"/>
                </a:ext>
              </a:extLst>
            </p:cNvPr>
            <p:cNvCxnSpPr>
              <a:cxnSpLocks/>
              <a:stCxn id="126" idx="2"/>
              <a:endCxn id="140" idx="3"/>
            </p:cNvCxnSpPr>
            <p:nvPr/>
          </p:nvCxnSpPr>
          <p:spPr>
            <a:xfrm flipH="1">
              <a:off x="7165906" y="4045053"/>
              <a:ext cx="345313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F2A4E7C2-63FC-054D-8064-9BFD051A3A00}"/>
                </a:ext>
              </a:extLst>
            </p:cNvPr>
            <p:cNvCxnSpPr>
              <a:cxnSpLocks/>
              <a:stCxn id="144" idx="2"/>
              <a:endCxn id="125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63D1F53-AB8B-CA48-B4A1-922581AED4E6}"/>
                </a:ext>
              </a:extLst>
            </p:cNvPr>
            <p:cNvCxnSpPr>
              <a:cxnSpLocks/>
              <a:stCxn id="140" idx="2"/>
              <a:endCxn id="125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73FC7E57-F17F-5F42-AD13-77DF50812291}"/>
                </a:ext>
              </a:extLst>
            </p:cNvPr>
            <p:cNvCxnSpPr>
              <a:cxnSpLocks/>
              <a:stCxn id="121" idx="0"/>
              <a:endCxn id="148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EADC3BC-D324-8447-8089-C0E9AF79639B}"/>
                </a:ext>
              </a:extLst>
            </p:cNvPr>
            <p:cNvGrpSpPr/>
            <p:nvPr/>
          </p:nvGrpSpPr>
          <p:grpSpPr>
            <a:xfrm>
              <a:off x="6669977" y="2717060"/>
              <a:ext cx="521894" cy="393368"/>
              <a:chOff x="6669977" y="2717060"/>
              <a:chExt cx="521894" cy="393368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3E3D885C-814D-DD41-B6F1-5BF1099BD16D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8F54074F-49AC-8343-9F0F-018D3ACFF282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A01AA62-1EA3-3B42-85A9-B5CD75C47AB2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0" name="TextBox 149">
                    <a:extLst>
                      <a:ext uri="{FF2B5EF4-FFF2-40B4-BE49-F238E27FC236}">
                        <a16:creationId xmlns:a16="http://schemas.microsoft.com/office/drawing/2014/main" id="{50F58743-C8B3-584C-B66F-050FC5FE98C4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FF91B7C1-5267-A843-BE2D-38E6395922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7391" r="-4348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C7BDBFB6-A3B9-D343-9B23-2297D68597CE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1888891-F25F-7541-9733-8E38E295EC55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F4B385C-2405-384F-A9A8-08E19A38DE84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BE3EC3F5-E37C-7243-A0DA-B1ACAEBFAFD6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TextBox 145">
                    <a:extLst>
                      <a:ext uri="{FF2B5EF4-FFF2-40B4-BE49-F238E27FC236}">
                        <a16:creationId xmlns:a16="http://schemas.microsoft.com/office/drawing/2014/main" id="{FB1BDD56-24D0-5F46-963A-47C8A46C69BF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5D58FD28-8D8B-1144-9540-0B754F85D7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6000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BF1CA00E-D466-EF44-9D47-704339F73F0C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7135A235-26B1-0D4E-B3C8-3F7CB5F696FB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55754310-8974-DF41-9B1A-0E5EA088680D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AE80F92-772D-9C45-9EA8-49E44061B645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CB6BB3F6-F1F4-C74A-92BA-B441812342FD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E244CDC0-D012-EB42-894E-9CB6E932E4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F486A162-F862-CB47-B2F7-FFA9B1029E48}"/>
              </a:ext>
            </a:extLst>
          </p:cNvPr>
          <p:cNvGrpSpPr/>
          <p:nvPr/>
        </p:nvGrpSpPr>
        <p:grpSpPr>
          <a:xfrm>
            <a:off x="779910" y="4159849"/>
            <a:ext cx="5144247" cy="2100171"/>
            <a:chOff x="1764296" y="5713006"/>
            <a:chExt cx="5144247" cy="2100171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6A825D87-7E51-B14A-9B95-7B0E9AAFF57A}"/>
                </a:ext>
              </a:extLst>
            </p:cNvPr>
            <p:cNvGrpSpPr/>
            <p:nvPr/>
          </p:nvGrpSpPr>
          <p:grpSpPr>
            <a:xfrm>
              <a:off x="1764296" y="5713006"/>
              <a:ext cx="5144247" cy="2100171"/>
              <a:chOff x="-426205" y="5200418"/>
              <a:chExt cx="5144247" cy="2100171"/>
            </a:xfrm>
          </p:grpSpPr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6182238B-0266-0441-96C1-7D2BF24DA2D4}"/>
                  </a:ext>
                </a:extLst>
              </p:cNvPr>
              <p:cNvCxnSpPr>
                <a:cxnSpLocks/>
                <a:stCxn id="160" idx="3"/>
                <a:endCxn id="158" idx="1"/>
              </p:cNvCxnSpPr>
              <p:nvPr/>
            </p:nvCxnSpPr>
            <p:spPr>
              <a:xfrm>
                <a:off x="1189390" y="5557963"/>
                <a:ext cx="192673" cy="69926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3A6B9218-D02B-5849-AD1E-40CD7BCA5949}"/>
                  </a:ext>
                </a:extLst>
              </p:cNvPr>
              <p:cNvCxnSpPr>
                <a:cxnSpLocks/>
                <a:stCxn id="158" idx="3"/>
                <a:endCxn id="159" idx="1"/>
              </p:cNvCxnSpPr>
              <p:nvPr/>
            </p:nvCxnSpPr>
            <p:spPr>
              <a:xfrm>
                <a:off x="2938920" y="6257223"/>
                <a:ext cx="247565" cy="6858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F31FFD60-4A9F-2548-BCAD-130AF1C8CDCA}"/>
                      </a:ext>
                    </a:extLst>
                  </p:cNvPr>
                  <p:cNvSpPr txBox="1"/>
                  <p:nvPr/>
                </p:nvSpPr>
                <p:spPr>
                  <a:xfrm>
                    <a:off x="1382063" y="5899678"/>
                    <a:ext cx="1556857" cy="715089"/>
                  </a:xfrm>
                  <a:prstGeom prst="roundRect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8" name="TextBox 157">
                    <a:extLst>
                      <a:ext uri="{FF2B5EF4-FFF2-40B4-BE49-F238E27FC236}">
                        <a16:creationId xmlns:a16="http://schemas.microsoft.com/office/drawing/2014/main" id="{F31FFD60-4A9F-2548-BCAD-130AF1C8CD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82063" y="5899678"/>
                    <a:ext cx="1556857" cy="715089"/>
                  </a:xfrm>
                  <a:prstGeom prst="roundRect">
                    <a:avLst/>
                  </a:prstGeom>
                  <a:blipFill>
                    <a:blip r:embed="rId12"/>
                    <a:stretch>
                      <a:fillRect l="-813" b="-1724"/>
                    </a:stretch>
                  </a:blip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9" name="TextBox 158">
                    <a:extLst>
                      <a:ext uri="{FF2B5EF4-FFF2-40B4-BE49-F238E27FC236}">
                        <a16:creationId xmlns:a16="http://schemas.microsoft.com/office/drawing/2014/main" id="{62EF8DB5-5A76-A44C-814B-FD0E01202995}"/>
                      </a:ext>
                    </a:extLst>
                  </p:cNvPr>
                  <p:cNvSpPr txBox="1"/>
                  <p:nvPr/>
                </p:nvSpPr>
                <p:spPr>
                  <a:xfrm>
                    <a:off x="3186485" y="6585500"/>
                    <a:ext cx="1531557" cy="715089"/>
                  </a:xfrm>
                  <a:prstGeom prst="roundRect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b="0" i="1" dirty="0">
                      <a:solidFill>
                        <a:srgbClr val="C00000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</m:oMath>
                      </m:oMathPara>
                    </a14:m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9" name="TextBox 158">
                    <a:extLst>
                      <a:ext uri="{FF2B5EF4-FFF2-40B4-BE49-F238E27FC236}">
                        <a16:creationId xmlns:a16="http://schemas.microsoft.com/office/drawing/2014/main" id="{62EF8DB5-5A76-A44C-814B-FD0E012029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86485" y="6585500"/>
                    <a:ext cx="1531557" cy="715089"/>
                  </a:xfrm>
                  <a:prstGeom prst="roundRect">
                    <a:avLst/>
                  </a:prstGeom>
                  <a:blipFill>
                    <a:blip r:embed="rId13"/>
                    <a:stretch>
                      <a:fillRect l="-4918" r="-820" b="-1724"/>
                    </a:stretch>
                  </a:blipFill>
                  <a:ln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0" name="TextBox 159">
                    <a:extLst>
                      <a:ext uri="{FF2B5EF4-FFF2-40B4-BE49-F238E27FC236}">
                        <a16:creationId xmlns:a16="http://schemas.microsoft.com/office/drawing/2014/main" id="{D385DBAA-DB4A-4A45-A31B-6035E6898FCD}"/>
                      </a:ext>
                    </a:extLst>
                  </p:cNvPr>
                  <p:cNvSpPr txBox="1"/>
                  <p:nvPr/>
                </p:nvSpPr>
                <p:spPr>
                  <a:xfrm>
                    <a:off x="-426205" y="5200418"/>
                    <a:ext cx="1615595" cy="715089"/>
                  </a:xfrm>
                  <a:prstGeom prst="roundRect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accent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0" name="TextBox 159">
                    <a:extLst>
                      <a:ext uri="{FF2B5EF4-FFF2-40B4-BE49-F238E27FC236}">
                        <a16:creationId xmlns:a16="http://schemas.microsoft.com/office/drawing/2014/main" id="{D385DBAA-DB4A-4A45-A31B-6035E6898F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426205" y="5200418"/>
                    <a:ext cx="1615595" cy="715089"/>
                  </a:xfrm>
                  <a:prstGeom prst="round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3A896CC2-9B39-FE4D-90E6-5F0F1C7FE5E7}"/>
                    </a:ext>
                  </a:extLst>
                </p:cNvPr>
                <p:cNvSpPr txBox="1"/>
                <p:nvPr/>
              </p:nvSpPr>
              <p:spPr>
                <a:xfrm rot="5400000">
                  <a:off x="3096761" y="614363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3A896CC2-9B39-FE4D-90E6-5F0F1C7FE5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096761" y="614363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4842329-F1A2-1C46-BDFE-D8CAD05287BD}"/>
                    </a:ext>
                  </a:extLst>
                </p:cNvPr>
                <p:cNvSpPr txBox="1"/>
                <p:nvPr/>
              </p:nvSpPr>
              <p:spPr>
                <a:xfrm rot="5400000">
                  <a:off x="4846292" y="684289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4842329-F1A2-1C46-BDFE-D8CAD05287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4846292" y="684289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DE17D248-956E-4945-9207-74A15BFEE2ED}"/>
                    </a:ext>
                  </a:extLst>
                </p:cNvPr>
                <p:cNvSpPr txBox="1"/>
                <p:nvPr/>
              </p:nvSpPr>
              <p:spPr>
                <a:xfrm rot="5400000">
                  <a:off x="6625415" y="7528716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DE17D248-956E-4945-9207-74A15BFEE2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6625415" y="7528716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F8095387-0BA1-4945-9527-9EEC790EC91C}"/>
                  </a:ext>
                </a:extLst>
              </p:cNvPr>
              <p:cNvSpPr txBox="1"/>
              <p:nvPr/>
            </p:nvSpPr>
            <p:spPr>
              <a:xfrm>
                <a:off x="3219899" y="5585877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F8095387-0BA1-4945-9527-9EEC790EC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899" y="5585877"/>
                <a:ext cx="293414" cy="276999"/>
              </a:xfrm>
              <a:prstGeom prst="rect">
                <a:avLst/>
              </a:prstGeom>
              <a:blipFill>
                <a:blip r:embed="rId18"/>
                <a:stretch>
                  <a:fillRect l="-16667" b="-21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29840939-9220-4C4E-8076-5D211B819D79}"/>
                  </a:ext>
                </a:extLst>
              </p:cNvPr>
              <p:cNvSpPr txBox="1"/>
              <p:nvPr/>
            </p:nvSpPr>
            <p:spPr>
              <a:xfrm>
                <a:off x="5011671" y="6268834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29840939-9220-4C4E-8076-5D211B819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671" y="6268834"/>
                <a:ext cx="293414" cy="276999"/>
              </a:xfrm>
              <a:prstGeom prst="rect">
                <a:avLst/>
              </a:prstGeom>
              <a:blipFill>
                <a:blip r:embed="rId19"/>
                <a:stretch>
                  <a:fillRect l="-16667" r="-4167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AD2FDF51-0368-C945-8BE2-8F74734E6C54}"/>
                  </a:ext>
                </a:extLst>
              </p:cNvPr>
              <p:cNvSpPr txBox="1"/>
              <p:nvPr/>
            </p:nvSpPr>
            <p:spPr>
              <a:xfrm>
                <a:off x="1441000" y="4885098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AD2FDF51-0368-C945-8BE2-8F74734E6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000" y="4885098"/>
                <a:ext cx="293414" cy="276999"/>
              </a:xfrm>
              <a:prstGeom prst="rect">
                <a:avLst/>
              </a:prstGeom>
              <a:blipFill>
                <a:blip r:embed="rId20"/>
                <a:stretch>
                  <a:fillRect l="-16000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85C320B4-DD32-154D-ABF8-A0C94CBC9A94}"/>
                  </a:ext>
                </a:extLst>
              </p:cNvPr>
              <p:cNvSpPr/>
              <p:nvPr/>
            </p:nvSpPr>
            <p:spPr>
              <a:xfrm>
                <a:off x="1926858" y="4894119"/>
                <a:ext cx="7241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85C320B4-DD32-154D-ABF8-A0C94CBC9A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858" y="4894119"/>
                <a:ext cx="724173" cy="369332"/>
              </a:xfrm>
              <a:prstGeom prst="rect">
                <a:avLst/>
              </a:prstGeom>
              <a:blipFill>
                <a:blip r:embed="rId2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8D4FCA31-A0CC-7E44-80E4-0388B03CE870}"/>
                  </a:ext>
                </a:extLst>
              </p:cNvPr>
              <p:cNvSpPr/>
              <p:nvPr/>
            </p:nvSpPr>
            <p:spPr>
              <a:xfrm>
                <a:off x="3481208" y="5590989"/>
                <a:ext cx="101861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de-DE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8D4FCA31-A0CC-7E44-80E4-0388B03CE8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208" y="5590989"/>
                <a:ext cx="1018612" cy="64633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319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F8949-715A-6642-A720-599698D68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84B71-7751-B444-A4F5-BA683EA5E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0"/>
            <a:ext cx="4818470" cy="427348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Where do we get the </a:t>
            </a:r>
            <a:br>
              <a:rPr lang="en-GB" dirty="0"/>
            </a:br>
            <a:r>
              <a:rPr lang="en-GB" dirty="0"/>
              <a:t>FO jtree from </a:t>
            </a:r>
            <a:r>
              <a:rPr lang="en-GB" dirty="0" err="1"/>
              <a:t>s.t.</a:t>
            </a:r>
            <a:r>
              <a:rPr lang="en-GB" dirty="0"/>
              <a:t> the jtree </a:t>
            </a:r>
          </a:p>
          <a:p>
            <a:pPr lvl="1"/>
            <a:r>
              <a:rPr lang="en-GB" dirty="0"/>
              <a:t>is acyclic</a:t>
            </a:r>
          </a:p>
          <a:p>
            <a:pPr lvl="1"/>
            <a:r>
              <a:rPr lang="en-GB" dirty="0"/>
              <a:t>fulfils the three FO jtree properties</a:t>
            </a:r>
          </a:p>
          <a:p>
            <a:pPr lvl="1"/>
            <a:r>
              <a:rPr lang="en-GB" dirty="0"/>
              <a:t>has the model parfactors automatically assigned to </a:t>
            </a:r>
            <a:br>
              <a:rPr lang="en-GB" dirty="0"/>
            </a:br>
            <a:r>
              <a:rPr lang="en-GB" dirty="0"/>
              <a:t>fitting parclusters?</a:t>
            </a:r>
          </a:p>
          <a:p>
            <a:pPr marL="361950" indent="-361950">
              <a:buFont typeface="Zapf Dingbats"/>
              <a:buChar char="➝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Clusters</a:t>
            </a:r>
            <a:r>
              <a:rPr lang="en-GB" dirty="0"/>
              <a:t> of an FO dtree </a:t>
            </a:r>
            <a:br>
              <a:rPr lang="en-GB" dirty="0"/>
            </a:br>
            <a:r>
              <a:rPr lang="en-GB" dirty="0"/>
              <a:t>+ undirected dtree edges </a:t>
            </a:r>
            <a:br>
              <a:rPr lang="en-GB" dirty="0"/>
            </a:br>
            <a:r>
              <a:rPr lang="en-GB" dirty="0"/>
              <a:t>+ minimisation</a:t>
            </a:r>
            <a:br>
              <a:rPr lang="en-GB" dirty="0"/>
            </a:br>
            <a:r>
              <a:rPr lang="en-GB" dirty="0"/>
              <a:t>= FO jtree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BEDAE-FE5E-1341-823B-541B53106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23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3B604A-6202-264E-8AA3-0BB078594ECF}"/>
              </a:ext>
            </a:extLst>
          </p:cNvPr>
          <p:cNvGrpSpPr/>
          <p:nvPr/>
        </p:nvGrpSpPr>
        <p:grpSpPr>
          <a:xfrm>
            <a:off x="5217512" y="2842650"/>
            <a:ext cx="3883305" cy="3571598"/>
            <a:chOff x="5114400" y="2870584"/>
            <a:chExt cx="3883305" cy="3571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22D5993D-7F2E-BA48-B5CD-840CCD860DF4}"/>
                    </a:ext>
                  </a:extLst>
                </p:cNvPr>
                <p:cNvSpPr/>
                <p:nvPr/>
              </p:nvSpPr>
              <p:spPr>
                <a:xfrm>
                  <a:off x="7919257" y="6056545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A46B976-F6D5-1B4F-A3B4-9891701BFD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257" y="6056545"/>
                  <a:ext cx="478080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7479F474-263D-CF42-8861-821BDDF713FB}"/>
                    </a:ext>
                  </a:extLst>
                </p:cNvPr>
                <p:cNvSpPr/>
                <p:nvPr/>
              </p:nvSpPr>
              <p:spPr>
                <a:xfrm>
                  <a:off x="7142535" y="6072850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6A394D7-813A-8E4D-93B7-3D0C8E2554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2535" y="6072850"/>
                  <a:ext cx="478080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B8E0F65-EE5D-CA4D-953A-E01AB6716B47}"/>
                </a:ext>
              </a:extLst>
            </p:cNvPr>
            <p:cNvCxnSpPr>
              <a:cxnSpLocks/>
              <a:endCxn id="39" idx="4"/>
            </p:cNvCxnSpPr>
            <p:nvPr/>
          </p:nvCxnSpPr>
          <p:spPr>
            <a:xfrm flipH="1" flipV="1">
              <a:off x="8158297" y="5732732"/>
              <a:ext cx="1282" cy="33063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ACB8128-E1B9-994F-98D1-7563F0C4195A}"/>
                </a:ext>
              </a:extLst>
            </p:cNvPr>
            <p:cNvCxnSpPr>
              <a:cxnSpLocks/>
              <a:stCxn id="7" idx="0"/>
              <a:endCxn id="40" idx="4"/>
            </p:cNvCxnSpPr>
            <p:nvPr/>
          </p:nvCxnSpPr>
          <p:spPr>
            <a:xfrm flipV="1">
              <a:off x="7381575" y="5738971"/>
              <a:ext cx="1022" cy="33387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DF2B621-E68B-D246-A80B-00B8C2AEFE06}"/>
                </a:ext>
              </a:extLst>
            </p:cNvPr>
            <p:cNvCxnSpPr>
              <a:cxnSpLocks/>
              <a:stCxn id="40" idx="0"/>
              <a:endCxn id="57" idx="4"/>
            </p:cNvCxnSpPr>
            <p:nvPr/>
          </p:nvCxnSpPr>
          <p:spPr>
            <a:xfrm flipV="1">
              <a:off x="7382597" y="5300554"/>
              <a:ext cx="0" cy="3664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74E35BC-A1F7-C049-A749-B5515D24BCF6}"/>
                </a:ext>
              </a:extLst>
            </p:cNvPr>
            <p:cNvCxnSpPr>
              <a:cxnSpLocks/>
              <a:stCxn id="57" idx="0"/>
              <a:endCxn id="38" idx="4"/>
            </p:cNvCxnSpPr>
            <p:nvPr/>
          </p:nvCxnSpPr>
          <p:spPr>
            <a:xfrm flipV="1">
              <a:off x="7382597" y="4520898"/>
              <a:ext cx="313650" cy="3042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728AB4F-45C9-D14A-B6F4-4821CD6E606C}"/>
                </a:ext>
              </a:extLst>
            </p:cNvPr>
            <p:cNvCxnSpPr>
              <a:cxnSpLocks/>
              <a:stCxn id="55" idx="0"/>
              <a:endCxn id="41" idx="4"/>
            </p:cNvCxnSpPr>
            <p:nvPr/>
          </p:nvCxnSpPr>
          <p:spPr>
            <a:xfrm flipH="1" flipV="1">
              <a:off x="6885600" y="3121305"/>
              <a:ext cx="810647" cy="42864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BD904-8F5C-C640-816F-5806B9DCD902}"/>
                </a:ext>
              </a:extLst>
            </p:cNvPr>
            <p:cNvCxnSpPr>
              <a:cxnSpLocks/>
              <a:stCxn id="51" idx="0"/>
              <a:endCxn id="41" idx="4"/>
            </p:cNvCxnSpPr>
            <p:nvPr/>
          </p:nvCxnSpPr>
          <p:spPr>
            <a:xfrm flipV="1">
              <a:off x="6172757" y="3121305"/>
              <a:ext cx="712843" cy="42299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2DCD7E9-6308-134D-812F-7B13013531C8}"/>
                    </a:ext>
                  </a:extLst>
                </p:cNvPr>
                <p:cNvSpPr/>
                <p:nvPr/>
              </p:nvSpPr>
              <p:spPr>
                <a:xfrm>
                  <a:off x="6429403" y="54497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2DCD7E9-6308-134D-812F-7B13013531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9403" y="5449780"/>
                  <a:ext cx="1014380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DDC08F51-945B-8646-B454-F05352EACD0C}"/>
                    </a:ext>
                  </a:extLst>
                </p:cNvPr>
                <p:cNvSpPr/>
                <p:nvPr/>
              </p:nvSpPr>
              <p:spPr>
                <a:xfrm>
                  <a:off x="6359540" y="2870584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DDC08F51-945B-8646-B454-F05352EACD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9540" y="2870584"/>
                  <a:ext cx="545406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4994E8D-46A5-5249-A924-485C02D1B7C2}"/>
                    </a:ext>
                  </a:extLst>
                </p:cNvPr>
                <p:cNvSpPr/>
                <p:nvPr/>
              </p:nvSpPr>
              <p:spPr>
                <a:xfrm>
                  <a:off x="6701313" y="56541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4994E8D-46A5-5249-A924-485C02D1B7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1313" y="5654155"/>
                  <a:ext cx="722314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59AD7F9A-0BE8-2547-B43E-D9EE017858C7}"/>
                    </a:ext>
                  </a:extLst>
                </p:cNvPr>
                <p:cNvSpPr/>
                <p:nvPr/>
              </p:nvSpPr>
              <p:spPr>
                <a:xfrm>
                  <a:off x="5164574" y="5630355"/>
                  <a:ext cx="10857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59AD7F9A-0BE8-2547-B43E-D9EE017858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4574" y="5630355"/>
                  <a:ext cx="1085746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F002FE8-7AC3-B547-9985-56193D91387A}"/>
                    </a:ext>
                  </a:extLst>
                </p:cNvPr>
                <p:cNvSpPr/>
                <p:nvPr/>
              </p:nvSpPr>
              <p:spPr>
                <a:xfrm>
                  <a:off x="5952218" y="6064805"/>
                  <a:ext cx="440944" cy="3738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2068B59-76B0-A644-A839-6E1060C9DE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2218" y="6064805"/>
                  <a:ext cx="440944" cy="373885"/>
                </a:xfrm>
                <a:prstGeom prst="rect">
                  <a:avLst/>
                </a:prstGeom>
                <a:blipFill>
                  <a:blip r:embed="rId9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7AE76B9-2F22-F64B-8F98-97A6C1932663}"/>
                </a:ext>
              </a:extLst>
            </p:cNvPr>
            <p:cNvGrpSpPr/>
            <p:nvPr/>
          </p:nvGrpSpPr>
          <p:grpSpPr>
            <a:xfrm>
              <a:off x="7046763" y="4825150"/>
              <a:ext cx="681597" cy="475404"/>
              <a:chOff x="7063819" y="4683030"/>
              <a:chExt cx="681597" cy="475404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F0DC01F-09CD-6043-997D-18716D9B498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4258C0EF-1B07-A943-80BB-1E536735FE91}"/>
                      </a:ext>
                    </a:extLst>
                  </p:cNvPr>
                  <p:cNvSpPr/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292624E-049E-3C48-970C-34ABE78CDF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265B7F-D253-CE4F-B411-3D36B2D1731B}"/>
                </a:ext>
              </a:extLst>
            </p:cNvPr>
            <p:cNvCxnSpPr>
              <a:cxnSpLocks/>
              <a:stCxn id="39" idx="0"/>
              <a:endCxn id="38" idx="4"/>
            </p:cNvCxnSpPr>
            <p:nvPr/>
          </p:nvCxnSpPr>
          <p:spPr>
            <a:xfrm flipH="1" flipV="1">
              <a:off x="7696247" y="4520898"/>
              <a:ext cx="462050" cy="11398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E5A4B72-C82C-AE43-92DF-C45CF279FA55}"/>
                    </a:ext>
                  </a:extLst>
                </p:cNvPr>
                <p:cNvSpPr/>
                <p:nvPr/>
              </p:nvSpPr>
              <p:spPr>
                <a:xfrm>
                  <a:off x="8100280" y="5455616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E5A4B72-C82C-AE43-92DF-C45CF279FA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0280" y="5455616"/>
                  <a:ext cx="897425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3E1D29B-1D40-8642-82B6-D1115160081A}"/>
                    </a:ext>
                  </a:extLst>
                </p:cNvPr>
                <p:cNvSpPr/>
                <p:nvPr/>
              </p:nvSpPr>
              <p:spPr>
                <a:xfrm>
                  <a:off x="8090637" y="5637308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3E1D29B-1D40-8642-82B6-D11151600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0637" y="5637308"/>
                  <a:ext cx="722314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FED9E5F-0514-C84D-ABA1-5B9BF30E5FAD}"/>
                    </a:ext>
                  </a:extLst>
                </p:cNvPr>
                <p:cNvSpPr/>
                <p:nvPr/>
              </p:nvSpPr>
              <p:spPr>
                <a:xfrm>
                  <a:off x="7624672" y="4107348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FED9E5F-0514-C84D-ABA1-5B9BF30E5F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4672" y="4107348"/>
                  <a:ext cx="724429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538168A-7961-FD4A-942F-DC5E8E7D9CE8}"/>
                    </a:ext>
                  </a:extLst>
                </p:cNvPr>
                <p:cNvSpPr/>
                <p:nvPr/>
              </p:nvSpPr>
              <p:spPr>
                <a:xfrm>
                  <a:off x="7691614" y="428551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538168A-7961-FD4A-942F-DC5E8E7D9C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614" y="4285510"/>
                  <a:ext cx="545406" cy="276999"/>
                </a:xfrm>
                <a:prstGeom prst="rect">
                  <a:avLst/>
                </a:prstGeom>
                <a:blipFill>
                  <a:blip r:embed="rId14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D33D38D-8B65-9043-A856-D1CC5A9D0C08}"/>
                    </a:ext>
                  </a:extLst>
                </p:cNvPr>
                <p:cNvSpPr/>
                <p:nvPr/>
              </p:nvSpPr>
              <p:spPr>
                <a:xfrm>
                  <a:off x="6511997" y="499376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D33D38D-8B65-9043-A856-D1CC5A9D0C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1997" y="4993765"/>
                  <a:ext cx="722313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BB7E672-FBBC-AD42-86A4-A7FC14D5548C}"/>
                    </a:ext>
                  </a:extLst>
                </p:cNvPr>
                <p:cNvSpPr/>
                <p:nvPr/>
              </p:nvSpPr>
              <p:spPr>
                <a:xfrm>
                  <a:off x="6831899" y="481606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BB7E672-FBBC-AD42-86A4-A7FC14D554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1899" y="4816066"/>
                  <a:ext cx="316112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A92BE85-B456-B049-A72D-CC9D94B67365}"/>
                </a:ext>
              </a:extLst>
            </p:cNvPr>
            <p:cNvCxnSpPr>
              <a:cxnSpLocks/>
              <a:stCxn id="38" idx="0"/>
              <a:endCxn id="55" idx="4"/>
            </p:cNvCxnSpPr>
            <p:nvPr/>
          </p:nvCxnSpPr>
          <p:spPr>
            <a:xfrm flipV="1">
              <a:off x="7696247" y="4025358"/>
              <a:ext cx="0" cy="42354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F8C35FE-15F2-A444-88B2-6BC31A235CED}"/>
                </a:ext>
              </a:extLst>
            </p:cNvPr>
            <p:cNvGrpSpPr/>
            <p:nvPr/>
          </p:nvGrpSpPr>
          <p:grpSpPr>
            <a:xfrm>
              <a:off x="7387468" y="3549954"/>
              <a:ext cx="637161" cy="475404"/>
              <a:chOff x="7090874" y="4683030"/>
              <a:chExt cx="637161" cy="475404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DAE0958-AE56-1643-A614-B1495B27604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CA2272EE-584A-0E4D-9AF3-ADA61D2DA654}"/>
                      </a:ext>
                    </a:extLst>
                  </p:cNvPr>
                  <p:cNvSpPr/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D4205FA-2540-644C-B3C6-A9285203F13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329DD450-1DCD-0745-8D9D-19CD9E7CEB29}"/>
                    </a:ext>
                  </a:extLst>
                </p:cNvPr>
                <p:cNvSpPr/>
                <p:nvPr/>
              </p:nvSpPr>
              <p:spPr>
                <a:xfrm>
                  <a:off x="7887372" y="3705065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329DD450-1DCD-0745-8D9D-19CD9E7CEB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7372" y="3705065"/>
                  <a:ext cx="545406" cy="276999"/>
                </a:xfrm>
                <a:prstGeom prst="rect">
                  <a:avLst/>
                </a:prstGeom>
                <a:blipFill>
                  <a:blip r:embed="rId18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B655D83-8F4B-644A-A6BE-352F82DF9517}"/>
                    </a:ext>
                  </a:extLst>
                </p:cNvPr>
                <p:cNvSpPr/>
                <p:nvPr/>
              </p:nvSpPr>
              <p:spPr>
                <a:xfrm>
                  <a:off x="6520522" y="2999273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B655D83-8F4B-644A-A6BE-352F82DF95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0522" y="2999273"/>
                  <a:ext cx="316112" cy="27699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C3B538D-4AE0-0846-9017-4B411F9FDF0A}"/>
                    </a:ext>
                  </a:extLst>
                </p:cNvPr>
                <p:cNvSpPr/>
                <p:nvPr/>
              </p:nvSpPr>
              <p:spPr>
                <a:xfrm>
                  <a:off x="7903269" y="3530525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C3B538D-4AE0-0846-9017-4B411F9FDF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269" y="3530525"/>
                  <a:ext cx="316112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7AA547B-ECA9-764A-B343-20CD6AEB11CF}"/>
                </a:ext>
              </a:extLst>
            </p:cNvPr>
            <p:cNvCxnSpPr>
              <a:cxnSpLocks/>
              <a:stCxn id="18" idx="0"/>
              <a:endCxn id="43" idx="4"/>
            </p:cNvCxnSpPr>
            <p:nvPr/>
          </p:nvCxnSpPr>
          <p:spPr>
            <a:xfrm flipV="1">
              <a:off x="6172690" y="5717918"/>
              <a:ext cx="0" cy="34688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7E12042-D232-814D-9CE6-FE978DA3A91B}"/>
                </a:ext>
              </a:extLst>
            </p:cNvPr>
            <p:cNvCxnSpPr>
              <a:cxnSpLocks/>
              <a:stCxn id="43" idx="0"/>
              <a:endCxn id="53" idx="4"/>
            </p:cNvCxnSpPr>
            <p:nvPr/>
          </p:nvCxnSpPr>
          <p:spPr>
            <a:xfrm flipV="1">
              <a:off x="6172690" y="5270907"/>
              <a:ext cx="1221" cy="3750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0D1A549-B875-8047-B266-2812359A9024}"/>
                </a:ext>
              </a:extLst>
            </p:cNvPr>
            <p:cNvCxnSpPr>
              <a:cxnSpLocks/>
              <a:stCxn id="53" idx="0"/>
              <a:endCxn id="42" idx="4"/>
            </p:cNvCxnSpPr>
            <p:nvPr/>
          </p:nvCxnSpPr>
          <p:spPr>
            <a:xfrm flipV="1">
              <a:off x="6173911" y="4464146"/>
              <a:ext cx="1036" cy="3313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5C6ECE5-64EA-1445-AFA9-93CCCC321BA3}"/>
                </a:ext>
              </a:extLst>
            </p:cNvPr>
            <p:cNvGrpSpPr/>
            <p:nvPr/>
          </p:nvGrpSpPr>
          <p:grpSpPr>
            <a:xfrm>
              <a:off x="5902797" y="4795503"/>
              <a:ext cx="579068" cy="475404"/>
              <a:chOff x="7128539" y="4683030"/>
              <a:chExt cx="579068" cy="475404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D629940-A0C1-5346-A911-9F80FBB5EC0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1238A0FB-80C6-4247-8D96-D4A3623489A3}"/>
                      </a:ext>
                    </a:extLst>
                  </p:cNvPr>
                  <p:cNvSpPr/>
                  <p:nvPr/>
                </p:nvSpPr>
                <p:spPr>
                  <a:xfrm>
                    <a:off x="7128539" y="4791285"/>
                    <a:ext cx="579068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D1BA2283-CB5F-674F-9A37-AC157A2BCA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8539" y="4791285"/>
                    <a:ext cx="579068" cy="276999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D8F43FC-C999-2144-906E-CAD500B02BB8}"/>
                </a:ext>
              </a:extLst>
            </p:cNvPr>
            <p:cNvCxnSpPr>
              <a:cxnSpLocks/>
              <a:stCxn id="42" idx="0"/>
              <a:endCxn id="51" idx="4"/>
            </p:cNvCxnSpPr>
            <p:nvPr/>
          </p:nvCxnSpPr>
          <p:spPr>
            <a:xfrm flipH="1" flipV="1">
              <a:off x="6172757" y="4019708"/>
              <a:ext cx="2190" cy="37243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19E42A8-0510-B64F-A52E-45DD01B00AA7}"/>
                </a:ext>
              </a:extLst>
            </p:cNvPr>
            <p:cNvGrpSpPr/>
            <p:nvPr/>
          </p:nvGrpSpPr>
          <p:grpSpPr>
            <a:xfrm>
              <a:off x="5849690" y="3544304"/>
              <a:ext cx="669029" cy="475404"/>
              <a:chOff x="7076586" y="4683030"/>
              <a:chExt cx="669029" cy="475404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12C7942-821B-0144-8523-4AEB886CE3F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0781DEC0-68D8-3E41-83BF-5EB0F3E75012}"/>
                      </a:ext>
                    </a:extLst>
                  </p:cNvPr>
                  <p:cNvSpPr/>
                  <p:nvPr/>
                </p:nvSpPr>
                <p:spPr>
                  <a:xfrm>
                    <a:off x="7076586" y="4791285"/>
                    <a:ext cx="669029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2D4609D1-F725-7345-A351-645DD60496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6586" y="4791285"/>
                    <a:ext cx="669029" cy="27699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18F702F-E6CB-CA4B-A635-7401EA30C212}"/>
                </a:ext>
              </a:extLst>
            </p:cNvPr>
            <p:cNvSpPr/>
            <p:nvPr/>
          </p:nvSpPr>
          <p:spPr>
            <a:xfrm>
              <a:off x="7660247" y="444889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8F08B6C-00D2-DE47-8AC5-478C511ECB46}"/>
                </a:ext>
              </a:extLst>
            </p:cNvPr>
            <p:cNvSpPr/>
            <p:nvPr/>
          </p:nvSpPr>
          <p:spPr>
            <a:xfrm>
              <a:off x="8122297" y="566073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8F0B9A4-CA54-F04E-AEDE-849D2689EE8D}"/>
                </a:ext>
              </a:extLst>
            </p:cNvPr>
            <p:cNvSpPr/>
            <p:nvPr/>
          </p:nvSpPr>
          <p:spPr>
            <a:xfrm>
              <a:off x="7346597" y="566697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D114888-9491-7049-BEC9-A938742FB811}"/>
                </a:ext>
              </a:extLst>
            </p:cNvPr>
            <p:cNvSpPr/>
            <p:nvPr/>
          </p:nvSpPr>
          <p:spPr>
            <a:xfrm>
              <a:off x="6849600" y="304930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CD972FB-D457-D147-9AAB-5B2C8FF984E4}"/>
                </a:ext>
              </a:extLst>
            </p:cNvPr>
            <p:cNvSpPr/>
            <p:nvPr/>
          </p:nvSpPr>
          <p:spPr>
            <a:xfrm>
              <a:off x="6138947" y="4392146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A2112A8-FA18-214D-AB2A-D0944C145F8A}"/>
                </a:ext>
              </a:extLst>
            </p:cNvPr>
            <p:cNvSpPr/>
            <p:nvPr/>
          </p:nvSpPr>
          <p:spPr>
            <a:xfrm>
              <a:off x="6136690" y="564591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E62FE3C-C3A4-EA4D-B3FB-DB5A684CB5E1}"/>
                    </a:ext>
                  </a:extLst>
                </p:cNvPr>
                <p:cNvSpPr/>
                <p:nvPr/>
              </p:nvSpPr>
              <p:spPr>
                <a:xfrm>
                  <a:off x="5824909" y="5463764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E62FE3C-C3A4-EA4D-B3FB-DB5A684CB5E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4909" y="5463764"/>
                  <a:ext cx="316112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5ABEF880-40F0-3E45-9584-7167CA063481}"/>
                    </a:ext>
                  </a:extLst>
                </p:cNvPr>
                <p:cNvSpPr/>
                <p:nvPr/>
              </p:nvSpPr>
              <p:spPr>
                <a:xfrm>
                  <a:off x="5114400" y="5001487"/>
                  <a:ext cx="110139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5ABEF880-40F0-3E45-9584-7167CA0634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4400" y="5001487"/>
                  <a:ext cx="1101392" cy="461665"/>
                </a:xfrm>
                <a:prstGeom prst="rect">
                  <a:avLst/>
                </a:prstGeom>
                <a:blipFill>
                  <a:blip r:embed="rId24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9FE3EE3-6547-3F40-B743-465AED66527D}"/>
                    </a:ext>
                  </a:extLst>
                </p:cNvPr>
                <p:cNvSpPr/>
                <p:nvPr/>
              </p:nvSpPr>
              <p:spPr>
                <a:xfrm>
                  <a:off x="5611614" y="4777600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9FE3EE3-6547-3F40-B743-465AED6652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1614" y="4777600"/>
                  <a:ext cx="316112" cy="27699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C95CEFC1-6E82-3346-8044-0CF0475017A9}"/>
                    </a:ext>
                  </a:extLst>
                </p:cNvPr>
                <p:cNvSpPr/>
                <p:nvPr/>
              </p:nvSpPr>
              <p:spPr>
                <a:xfrm>
                  <a:off x="5121955" y="4427614"/>
                  <a:ext cx="110139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C95CEFC1-6E82-3346-8044-0CF0475017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1955" y="4427614"/>
                  <a:ext cx="1101392" cy="276999"/>
                </a:xfrm>
                <a:prstGeom prst="rect">
                  <a:avLst/>
                </a:prstGeom>
                <a:blipFill>
                  <a:blip r:embed="rId2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F2AE4361-7989-4848-847C-D4B7406CE637}"/>
                    </a:ext>
                  </a:extLst>
                </p:cNvPr>
                <p:cNvSpPr/>
                <p:nvPr/>
              </p:nvSpPr>
              <p:spPr>
                <a:xfrm>
                  <a:off x="5447186" y="4222744"/>
                  <a:ext cx="77316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F2AE4361-7989-4848-847C-D4B7406CE6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7186" y="4222744"/>
                  <a:ext cx="773160" cy="27699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C9436028-3FFF-CA49-B21D-83CA9C8E38D1}"/>
                    </a:ext>
                  </a:extLst>
                </p:cNvPr>
                <p:cNvSpPr/>
                <p:nvPr/>
              </p:nvSpPr>
              <p:spPr>
                <a:xfrm>
                  <a:off x="5425452" y="3749926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C9436028-3FFF-CA49-B21D-83CA9C8E38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5452" y="3749926"/>
                  <a:ext cx="543803" cy="276999"/>
                </a:xfrm>
                <a:prstGeom prst="rect">
                  <a:avLst/>
                </a:prstGeom>
                <a:blipFill>
                  <a:blip r:embed="rId2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9288D4C-BEF2-AE4A-BC56-97C127677E67}"/>
                    </a:ext>
                  </a:extLst>
                </p:cNvPr>
                <p:cNvSpPr/>
                <p:nvPr/>
              </p:nvSpPr>
              <p:spPr>
                <a:xfrm>
                  <a:off x="5289717" y="3553964"/>
                  <a:ext cx="7198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9288D4C-BEF2-AE4A-BC56-97C127677E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9717" y="3553964"/>
                  <a:ext cx="719812" cy="276999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C8E5B38-9D5C-784D-902A-806A8059B3F7}"/>
              </a:ext>
            </a:extLst>
          </p:cNvPr>
          <p:cNvGrpSpPr/>
          <p:nvPr/>
        </p:nvGrpSpPr>
        <p:grpSpPr>
          <a:xfrm>
            <a:off x="5217512" y="1163595"/>
            <a:ext cx="3741734" cy="1556684"/>
            <a:chOff x="4691174" y="2837828"/>
            <a:chExt cx="4452825" cy="1867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5089573F-08E6-4345-9B37-CB3C21790B47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6B1906CB-893E-9E4C-8DCF-CB7CBDA790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blipFill>
                  <a:blip r:embed="rId30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E135791D-2598-3E47-8988-3EE0B23BB55A}"/>
                    </a:ext>
                  </a:extLst>
                </p:cNvPr>
                <p:cNvSpPr txBox="1"/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67FC1AA-01F6-CE40-B020-9E3D6D3BA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blipFill>
                  <a:blip r:embed="rId31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F3880A0-AF7E-274B-A0C5-E4DEB930D58F}"/>
                    </a:ext>
                  </a:extLst>
                </p:cNvPr>
                <p:cNvSpPr txBox="1"/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3DB72E4A-FD9E-4342-8E73-FF3FE3F99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blipFill>
                  <a:blip r:embed="rId32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1EDED704-7361-4A43-99AD-016B22DAC15E}"/>
                    </a:ext>
                  </a:extLst>
                </p:cNvPr>
                <p:cNvSpPr txBox="1"/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1278DFB-FF3C-8849-B66A-4CCEC0F614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blipFill>
                  <a:blip r:embed="rId33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5BA95B85-C38E-254B-B729-CEFCEE944417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87C1487-E205-7846-81C7-9DC7984A1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blipFill>
                  <a:blip r:embed="rId34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72E087A6-21F8-E841-9389-976A8A1BE7FE}"/>
                    </a:ext>
                  </a:extLst>
                </p:cNvPr>
                <p:cNvSpPr txBox="1"/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27FFD3F3-3EEE-9A4C-BABF-1638308BD1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blipFill>
                  <a:blip r:embed="rId35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13822FD-52B4-BE41-972C-42AA0883FC17}"/>
                </a:ext>
              </a:extLst>
            </p:cNvPr>
            <p:cNvCxnSpPr>
              <a:stCxn id="61" idx="6"/>
              <a:endCxn id="87" idx="1"/>
            </p:cNvCxnSpPr>
            <p:nvPr/>
          </p:nvCxnSpPr>
          <p:spPr>
            <a:xfrm>
              <a:off x="6373687" y="3004902"/>
              <a:ext cx="342369" cy="4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319C528-9ADA-4E40-A799-8CFA32ED94F3}"/>
                </a:ext>
              </a:extLst>
            </p:cNvPr>
            <p:cNvCxnSpPr>
              <a:cxnSpLocks/>
              <a:stCxn id="62" idx="2"/>
              <a:endCxn id="87" idx="3"/>
            </p:cNvCxnSpPr>
            <p:nvPr/>
          </p:nvCxnSpPr>
          <p:spPr>
            <a:xfrm flipH="1">
              <a:off x="6860056" y="3007935"/>
              <a:ext cx="354406" cy="1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ACA7CD6-AA2F-504B-A5E2-2BA43364DEA2}"/>
                </a:ext>
              </a:extLst>
            </p:cNvPr>
            <p:cNvCxnSpPr>
              <a:cxnSpLocks/>
              <a:stCxn id="63" idx="6"/>
              <a:endCxn id="83" idx="1"/>
            </p:cNvCxnSpPr>
            <p:nvPr/>
          </p:nvCxnSpPr>
          <p:spPr>
            <a:xfrm>
              <a:off x="6074423" y="4050318"/>
              <a:ext cx="352313" cy="3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5398843-2A9B-544E-B5B4-B51E395B469E}"/>
                </a:ext>
              </a:extLst>
            </p:cNvPr>
            <p:cNvCxnSpPr>
              <a:cxnSpLocks/>
              <a:stCxn id="83" idx="0"/>
              <a:endCxn id="60" idx="4"/>
            </p:cNvCxnSpPr>
            <p:nvPr/>
          </p:nvCxnSpPr>
          <p:spPr>
            <a:xfrm flipV="1">
              <a:off x="6498736" y="3678102"/>
              <a:ext cx="287089" cy="3035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973914A-EFF0-6E43-9273-28A6D7E532A7}"/>
                </a:ext>
              </a:extLst>
            </p:cNvPr>
            <p:cNvCxnSpPr>
              <a:cxnSpLocks/>
              <a:stCxn id="60" idx="4"/>
              <a:endCxn id="79" idx="0"/>
            </p:cNvCxnSpPr>
            <p:nvPr/>
          </p:nvCxnSpPr>
          <p:spPr>
            <a:xfrm>
              <a:off x="6785825" y="3678102"/>
              <a:ext cx="308080" cy="2976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698E2F6-1785-014D-A9F0-345DC83AEF30}"/>
                </a:ext>
              </a:extLst>
            </p:cNvPr>
            <p:cNvCxnSpPr>
              <a:cxnSpLocks/>
              <a:stCxn id="65" idx="2"/>
              <a:endCxn id="79" idx="3"/>
            </p:cNvCxnSpPr>
            <p:nvPr/>
          </p:nvCxnSpPr>
          <p:spPr>
            <a:xfrm flipH="1">
              <a:off x="7165906" y="4045570"/>
              <a:ext cx="345312" cy="22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042EF2A-7994-3942-A381-1F6D1D551739}"/>
                </a:ext>
              </a:extLst>
            </p:cNvPr>
            <p:cNvCxnSpPr>
              <a:cxnSpLocks/>
              <a:stCxn id="83" idx="2"/>
              <a:endCxn id="64" idx="0"/>
            </p:cNvCxnSpPr>
            <p:nvPr/>
          </p:nvCxnSpPr>
          <p:spPr>
            <a:xfrm>
              <a:off x="6498736" y="4125629"/>
              <a:ext cx="312035" cy="2452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245B595-02F6-4645-8E83-8A46BE725795}"/>
                </a:ext>
              </a:extLst>
            </p:cNvPr>
            <p:cNvCxnSpPr>
              <a:cxnSpLocks/>
              <a:stCxn id="79" idx="2"/>
              <a:endCxn id="64" idx="0"/>
            </p:cNvCxnSpPr>
            <p:nvPr/>
          </p:nvCxnSpPr>
          <p:spPr>
            <a:xfrm flipH="1">
              <a:off x="6810771" y="4119774"/>
              <a:ext cx="283135" cy="251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C71ACC2-8C9A-F54F-A613-A59F13CF1714}"/>
                </a:ext>
              </a:extLst>
            </p:cNvPr>
            <p:cNvCxnSpPr>
              <a:cxnSpLocks/>
              <a:stCxn id="60" idx="0"/>
              <a:endCxn id="87" idx="2"/>
            </p:cNvCxnSpPr>
            <p:nvPr/>
          </p:nvCxnSpPr>
          <p:spPr>
            <a:xfrm flipV="1">
              <a:off x="6785825" y="3081319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FB5C6A-DC65-AB4B-9CFD-97FA367B4EC8}"/>
                </a:ext>
              </a:extLst>
            </p:cNvPr>
            <p:cNvGrpSpPr/>
            <p:nvPr/>
          </p:nvGrpSpPr>
          <p:grpSpPr>
            <a:xfrm>
              <a:off x="6669977" y="2891240"/>
              <a:ext cx="490293" cy="353996"/>
              <a:chOff x="6669977" y="2891240"/>
              <a:chExt cx="490293" cy="353996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B3D895D-A293-B642-A326-C39804DD7F9B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B45AA8A-1FB1-5B44-8D09-24C729BD2B6B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1735143-C4FC-7643-9DE4-EC7E8815AEFE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ECDD6DE0-7162-7D4D-87A5-0CD7AB263392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3119C3BC-5D10-674A-822F-7B75CB9D82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blipFill>
                    <a:blip r:embed="rId36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9667EEA-DFB5-AF44-8FE1-29577C30A540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52887"/>
              <a:chOff x="6191042" y="3935548"/>
              <a:chExt cx="425774" cy="352887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6FA00B5-CA91-BE40-BECB-5F9BB9634D01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B8092B3-CB71-9349-BDCE-3EE93ECD8370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402A8F1-F0D6-5444-8AC8-50F1AC487ACD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CA17BE3A-2FFF-2849-A45E-492456FCBB9B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97" name="TextBox 196">
                    <a:extLst>
                      <a:ext uri="{FF2B5EF4-FFF2-40B4-BE49-F238E27FC236}">
                        <a16:creationId xmlns:a16="http://schemas.microsoft.com/office/drawing/2014/main" id="{96DB89CF-69D7-8A48-AC3B-B0B40E692F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blipFill>
                    <a:blip r:embed="rId37"/>
                    <a:stretch>
                      <a:fillRect l="-22222" r="-5556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B1CC172-8E0D-EB4B-9D20-0A29F8E83185}"/>
                </a:ext>
              </a:extLst>
            </p:cNvPr>
            <p:cNvGrpSpPr/>
            <p:nvPr/>
          </p:nvGrpSpPr>
          <p:grpSpPr>
            <a:xfrm>
              <a:off x="6975826" y="3929695"/>
              <a:ext cx="483903" cy="358485"/>
              <a:chOff x="6975826" y="3929695"/>
              <a:chExt cx="483903" cy="358485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47D5760-EBDF-B848-8224-79F068E5193C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2F794EB-122E-7B41-A289-F7CA2401492F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2199BD0-5A7D-9A41-8978-9EF38861E6D7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3AB1F08A-1B33-554D-BC26-EED1E4F87A3E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27117B4D-998F-6540-8F3D-EE3135F604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 l="-15789" r="-5263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8E9308C-8DE7-9D42-BCBB-309C9FEC0A0E}"/>
              </a:ext>
            </a:extLst>
          </p:cNvPr>
          <p:cNvGrpSpPr/>
          <p:nvPr/>
        </p:nvGrpSpPr>
        <p:grpSpPr>
          <a:xfrm>
            <a:off x="209214" y="5474525"/>
            <a:ext cx="4977307" cy="765055"/>
            <a:chOff x="2024724" y="5448980"/>
            <a:chExt cx="5352469" cy="815868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75CE51D9-4E6F-2741-800B-33B45186A71E}"/>
                </a:ext>
              </a:extLst>
            </p:cNvPr>
            <p:cNvGrpSpPr/>
            <p:nvPr/>
          </p:nvGrpSpPr>
          <p:grpSpPr>
            <a:xfrm>
              <a:off x="2024724" y="5448980"/>
              <a:ext cx="5352469" cy="815868"/>
              <a:chOff x="-165777" y="4936392"/>
              <a:chExt cx="5352469" cy="815868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69DB1FB5-EC48-AB4B-9E90-01AD4A71069B}"/>
                  </a:ext>
                </a:extLst>
              </p:cNvPr>
              <p:cNvCxnSpPr>
                <a:cxnSpLocks/>
                <a:stCxn id="118" idx="3"/>
                <a:endCxn id="122" idx="1"/>
              </p:cNvCxnSpPr>
              <p:nvPr/>
            </p:nvCxnSpPr>
            <p:spPr>
              <a:xfrm>
                <a:off x="1258877" y="5245055"/>
                <a:ext cx="539746" cy="3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A919A18C-B933-6243-8F2E-BB38DC95C114}"/>
                  </a:ext>
                </a:extLst>
              </p:cNvPr>
              <p:cNvCxnSpPr>
                <a:cxnSpLocks/>
                <a:stCxn id="122" idx="3"/>
                <a:endCxn id="120" idx="1"/>
              </p:cNvCxnSpPr>
              <p:nvPr/>
            </p:nvCxnSpPr>
            <p:spPr>
              <a:xfrm flipV="1">
                <a:off x="3223276" y="5245057"/>
                <a:ext cx="536512" cy="3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246D6549-4692-C544-97F1-19EBBADAFA66}"/>
                  </a:ext>
                </a:extLst>
              </p:cNvPr>
              <p:cNvGrpSpPr/>
              <p:nvPr/>
            </p:nvGrpSpPr>
            <p:grpSpPr>
              <a:xfrm>
                <a:off x="1798623" y="4936393"/>
                <a:ext cx="1424654" cy="815867"/>
                <a:chOff x="3664685" y="4872225"/>
                <a:chExt cx="1424654" cy="81586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1" name="TextBox 120">
                      <a:extLst>
                        <a:ext uri="{FF2B5EF4-FFF2-40B4-BE49-F238E27FC236}">
                          <a16:creationId xmlns:a16="http://schemas.microsoft.com/office/drawing/2014/main" id="{BC8D51AA-82E2-D240-8830-A550AAC1328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56341" y="5458339"/>
                      <a:ext cx="244439" cy="22975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1" name="TextBox 120">
                      <a:extLst>
                        <a:ext uri="{FF2B5EF4-FFF2-40B4-BE49-F238E27FC236}">
                          <a16:creationId xmlns:a16="http://schemas.microsoft.com/office/drawing/2014/main" id="{BC8D51AA-82E2-D240-8830-A550AAC1328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56341" y="5458339"/>
                      <a:ext cx="244439" cy="229753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l="-22222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4833E73A-DD53-A44D-B142-ABDEAFB855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64685" y="4872225"/>
                      <a:ext cx="1424654" cy="618094"/>
                    </a:xfrm>
                    <a:prstGeom prst="roundRect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marL="15875"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GB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𝐸𝑝𝑖𝑑</m:t>
                            </m:r>
                            <m:r>
                              <a:rPr lang="en-GB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GB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</m:oMath>
                        </m:oMathPara>
                      </a14:m>
                      <a:endParaRPr lang="de-DE" sz="14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  <a:p>
                      <a:pPr marL="15875"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GB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  <m:d>
                              <m:d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sz="1400" b="0" i="0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oMath>
                        </m:oMathPara>
                      </a14:m>
                      <a:endParaRPr lang="en-GB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4833E73A-DD53-A44D-B142-ABDEAFB855C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64685" y="4872225"/>
                      <a:ext cx="1424654" cy="618094"/>
                    </a:xfrm>
                    <a:prstGeom prst="roundRect">
                      <a:avLst/>
                    </a:prstGeom>
                    <a:blipFill>
                      <a:blip r:embed="rId40"/>
                      <a:stretch>
                        <a:fillRect/>
                      </a:stretch>
                    </a:blipFill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CE6D5848-FA00-D645-81A3-951B20827416}"/>
                  </a:ext>
                </a:extLst>
              </p:cNvPr>
              <p:cNvGrpSpPr/>
              <p:nvPr/>
            </p:nvGrpSpPr>
            <p:grpSpPr>
              <a:xfrm>
                <a:off x="3759788" y="4936392"/>
                <a:ext cx="1426904" cy="815868"/>
                <a:chOff x="6684622" y="4872224"/>
                <a:chExt cx="1426904" cy="81586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3C886032-C2B5-A04F-B332-EB60B00824E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05451" y="5472648"/>
                      <a:ext cx="227305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3C886032-C2B5-A04F-B332-EB60B00824E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05451" y="5472648"/>
                      <a:ext cx="227305" cy="215444"/>
                    </a:xfrm>
                    <a:prstGeom prst="rect">
                      <a:avLst/>
                    </a:prstGeom>
                    <a:blipFill>
                      <a:blip r:embed="rId41"/>
                      <a:stretch>
                        <a:fillRect l="-16667" r="-5556" b="-2941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46FA10C3-1932-1E49-92C9-21964C80D2E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84622" y="4872224"/>
                      <a:ext cx="1426904" cy="617330"/>
                    </a:xfrm>
                    <a:prstGeom prst="roundRect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GB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𝐸𝑝𝑖𝑑</m:t>
                            </m:r>
                            <m:r>
                              <a:rPr lang="en-GB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GB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oMath>
                        </m:oMathPara>
                      </a14:m>
                      <a:endParaRPr lang="de-DE" sz="1400" b="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de-DE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𝑇𝑟𝑒𝑎𝑡</m:t>
                            </m:r>
                            <m:d>
                              <m:d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d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</m:oMath>
                        </m:oMathPara>
                      </a14:m>
                      <a:endParaRPr lang="en-GB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46FA10C3-1932-1E49-92C9-21964C80D2E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84622" y="4872224"/>
                      <a:ext cx="1426904" cy="617330"/>
                    </a:xfrm>
                    <a:prstGeom prst="roundRect">
                      <a:avLst/>
                    </a:prstGeom>
                    <a:blipFill>
                      <a:blip r:embed="rId42"/>
                      <a:stretch>
                        <a:fillRect/>
                      </a:stretch>
                    </a:blipFill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55113BED-17C3-5F44-8F97-FA1B9BB50178}"/>
                  </a:ext>
                </a:extLst>
              </p:cNvPr>
              <p:cNvGrpSpPr/>
              <p:nvPr/>
            </p:nvGrpSpPr>
            <p:grpSpPr>
              <a:xfrm>
                <a:off x="-165777" y="4936392"/>
                <a:ext cx="1424654" cy="808713"/>
                <a:chOff x="657555" y="4872224"/>
                <a:chExt cx="1424654" cy="80871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7" name="TextBox 116">
                      <a:extLst>
                        <a:ext uri="{FF2B5EF4-FFF2-40B4-BE49-F238E27FC236}">
                          <a16:creationId xmlns:a16="http://schemas.microsoft.com/office/drawing/2014/main" id="{3329B64D-6845-9445-A89B-2725EFF0319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31446" y="5465493"/>
                      <a:ext cx="223138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17" name="TextBox 116">
                      <a:extLst>
                        <a:ext uri="{FF2B5EF4-FFF2-40B4-BE49-F238E27FC236}">
                          <a16:creationId xmlns:a16="http://schemas.microsoft.com/office/drawing/2014/main" id="{3329B64D-6845-9445-A89B-2725EFF0319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31446" y="5465493"/>
                      <a:ext cx="223138" cy="215444"/>
                    </a:xfrm>
                    <a:prstGeom prst="rect">
                      <a:avLst/>
                    </a:prstGeom>
                    <a:blipFill>
                      <a:blip r:embed="rId43"/>
                      <a:stretch>
                        <a:fillRect l="-16667" r="-5556" b="-2941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8" name="TextBox 117">
                      <a:extLst>
                        <a:ext uri="{FF2B5EF4-FFF2-40B4-BE49-F238E27FC236}">
                          <a16:creationId xmlns:a16="http://schemas.microsoft.com/office/drawing/2014/main" id="{AC49D642-C072-C44E-A08E-011AFC014AA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7555" y="4872224"/>
                      <a:ext cx="1424654" cy="617324"/>
                    </a:xfrm>
                    <a:prstGeom prst="roundRect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marL="49213"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GB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𝐸𝑝𝑖𝑑</m:t>
                            </m:r>
                            <m:r>
                              <a:rPr lang="en-GB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de-DE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oMath>
                        </m:oMathPara>
                      </a14:m>
                      <a:endParaRPr lang="de-DE" sz="14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  <a:p>
                      <a:pPr marL="49213"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de-DE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𝑀𝑎𝑛</m:t>
                            </m:r>
                            <m:d>
                              <m:d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</m:d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oMath>
                        </m:oMathPara>
                      </a14:m>
                      <a:endParaRPr lang="en-GB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18" name="TextBox 117">
                      <a:extLst>
                        <a:ext uri="{FF2B5EF4-FFF2-40B4-BE49-F238E27FC236}">
                          <a16:creationId xmlns:a16="http://schemas.microsoft.com/office/drawing/2014/main" id="{AC49D642-C072-C44E-A08E-011AFC014AA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7555" y="4872224"/>
                      <a:ext cx="1424654" cy="617324"/>
                    </a:xfrm>
                    <a:prstGeom prst="roundRect">
                      <a:avLst/>
                    </a:prstGeom>
                    <a:blipFill>
                      <a:blip r:embed="rId44"/>
                      <a:stretch>
                        <a:fillRect/>
                      </a:stretch>
                    </a:blipFill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B8E574B-0BC5-2343-8B74-AC7F40801FBF}"/>
                    </a:ext>
                  </a:extLst>
                </p:cNvPr>
                <p:cNvSpPr txBox="1"/>
                <p:nvPr/>
              </p:nvSpPr>
              <p:spPr>
                <a:xfrm rot="5400000">
                  <a:off x="3172916" y="5789588"/>
                  <a:ext cx="270877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1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1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B8E574B-0BC5-2343-8B74-AC7F40801F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172916" y="5789588"/>
                  <a:ext cx="270877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4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E3B54CAC-B7D6-A14E-8B3A-E980F0D8B16D}"/>
                    </a:ext>
                  </a:extLst>
                </p:cNvPr>
                <p:cNvSpPr txBox="1"/>
                <p:nvPr/>
              </p:nvSpPr>
              <p:spPr>
                <a:xfrm rot="5400000">
                  <a:off x="5140877" y="5786250"/>
                  <a:ext cx="270877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1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1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1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E3B54CAC-B7D6-A14E-8B3A-E980F0D8B1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140877" y="5786250"/>
                  <a:ext cx="270877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FDD149FE-5E6F-AB46-B954-3340755A3A49}"/>
                    </a:ext>
                  </a:extLst>
                </p:cNvPr>
                <p:cNvSpPr txBox="1"/>
                <p:nvPr/>
              </p:nvSpPr>
              <p:spPr>
                <a:xfrm rot="5400000">
                  <a:off x="7094065" y="5787625"/>
                  <a:ext cx="270877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1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1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1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FDD149FE-5E6F-AB46-B954-3340755A3A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094065" y="5787625"/>
                  <a:ext cx="270877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9197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1EB69-11BA-7748-AFEC-834D73ACB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Clusters ➝ Parclusters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670B15-5B8F-2C45-8786-6BEC24D966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6218129" cy="501872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Given an FO dtree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for a model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with clusters for each node</a:t>
                </a:r>
              </a:p>
              <a:p>
                <a:r>
                  <a:rPr lang="en-GB" dirty="0"/>
                  <a:t>Given a cluster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of a DPG node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Resulting parcluster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Local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/>
                  <a:t>Given a cluster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of a VE node</a:t>
                </a:r>
              </a:p>
              <a:p>
                <a:pPr lvl="1"/>
                <a:r>
                  <a:rPr lang="en-GB" dirty="0"/>
                  <a:t>Resulting parcluster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⊤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Local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GB" b="1" dirty="0">
                  <a:ea typeface="Cambria Math" panose="02040503050406030204" pitchFamily="18" charset="0"/>
                </a:endParaRPr>
              </a:p>
              <a:p>
                <a:r>
                  <a:rPr lang="en-GB" dirty="0"/>
                  <a:t>Given a cluster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from a leaf node with parfactor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Resulting parcluster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⊤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Local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GB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670B15-5B8F-2C45-8786-6BEC24D966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6218129" cy="5018723"/>
              </a:xfrm>
              <a:blipFill>
                <a:blip r:embed="rId2"/>
                <a:stretch>
                  <a:fillRect l="-1837" t="-2525" r="-1429" b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E355A-3318-1A4F-AE43-05C61B88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24</a:t>
            </a:fld>
            <a:endParaRPr lang="en-GB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72FB24F-6F27-B345-A637-629D3D7B6F3A}"/>
              </a:ext>
            </a:extLst>
          </p:cNvPr>
          <p:cNvGrpSpPr/>
          <p:nvPr/>
        </p:nvGrpSpPr>
        <p:grpSpPr>
          <a:xfrm>
            <a:off x="7086715" y="2000771"/>
            <a:ext cx="1428635" cy="551427"/>
            <a:chOff x="7086715" y="2018189"/>
            <a:chExt cx="1428635" cy="55142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2FB85EE-66A0-6840-9150-23AFC482BF4C}"/>
                </a:ext>
              </a:extLst>
            </p:cNvPr>
            <p:cNvSpPr/>
            <p:nvPr/>
          </p:nvSpPr>
          <p:spPr>
            <a:xfrm>
              <a:off x="7086715" y="2018189"/>
              <a:ext cx="1374321" cy="55142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23EAEC-7CC3-9041-88C2-54244311B4A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541117" y="2055933"/>
              <a:ext cx="475404" cy="475404"/>
            </a:xfrm>
            <a:prstGeom prst="ellips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929DBD76-EB1F-084A-9730-402B40AE0A69}"/>
                    </a:ext>
                  </a:extLst>
                </p:cNvPr>
                <p:cNvSpPr/>
                <p:nvPr/>
              </p:nvSpPr>
              <p:spPr>
                <a:xfrm>
                  <a:off x="7470040" y="2164188"/>
                  <a:ext cx="637161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:⊤</m:t>
                        </m:r>
                      </m:oMath>
                    </m:oMathPara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929DBD76-EB1F-084A-9730-402B40AE0A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0040" y="2164188"/>
                  <a:ext cx="637161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0AF2CE1-B96E-CA48-AF3D-479C865EC460}"/>
                    </a:ext>
                  </a:extLst>
                </p:cNvPr>
                <p:cNvSpPr/>
                <p:nvPr/>
              </p:nvSpPr>
              <p:spPr>
                <a:xfrm>
                  <a:off x="7969944" y="2160914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50AF2CE1-B96E-CA48-AF3D-479C865EC4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9944" y="2160914"/>
                  <a:ext cx="545406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1A25032-4FA8-B04E-BDC0-33769AC26A5C}"/>
              </a:ext>
            </a:extLst>
          </p:cNvPr>
          <p:cNvGrpSpPr/>
          <p:nvPr/>
        </p:nvGrpSpPr>
        <p:grpSpPr>
          <a:xfrm>
            <a:off x="7092996" y="2745511"/>
            <a:ext cx="1374321" cy="387827"/>
            <a:chOff x="7092996" y="2823892"/>
            <a:chExt cx="1374321" cy="38782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E42077C-EC9F-B543-B62A-C25789803BC0}"/>
                </a:ext>
              </a:extLst>
            </p:cNvPr>
            <p:cNvSpPr/>
            <p:nvPr/>
          </p:nvSpPr>
          <p:spPr>
            <a:xfrm>
              <a:off x="7092996" y="2823892"/>
              <a:ext cx="1374321" cy="38782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726C22-31C1-9D44-A23E-7218F525E2A5}"/>
                </a:ext>
              </a:extLst>
            </p:cNvPr>
            <p:cNvSpPr/>
            <p:nvPr/>
          </p:nvSpPr>
          <p:spPr>
            <a:xfrm>
              <a:off x="7898676" y="2975048"/>
              <a:ext cx="180000" cy="180000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F7A1FEB-A1F8-E64C-B13D-2EFB72DA6A96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7515379" y="2850062"/>
                  <a:ext cx="546481" cy="324841"/>
                </a:xfrm>
                <a:prstGeom prst="roundRect">
                  <a:avLst/>
                </a:prstGeom>
                <a:noFill/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lIns="72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</m:t>
                        </m:r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|⊤</m:t>
                            </m:r>
                          </m:sub>
                        </m:sSub>
                      </m:oMath>
                    </m:oMathPara>
                  </a14:m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F7A1FEB-A1F8-E64C-B13D-2EFB72DA6A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5379" y="2850062"/>
                  <a:ext cx="546481" cy="324841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 cap="flat" cmpd="sng" algn="ctr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EEF16CE-0276-0542-8457-DBF629E764DB}"/>
              </a:ext>
            </a:extLst>
          </p:cNvPr>
          <p:cNvSpPr txBox="1"/>
          <p:nvPr/>
        </p:nvSpPr>
        <p:spPr>
          <a:xfrm>
            <a:off x="7178780" y="1120055"/>
            <a:ext cx="1856841" cy="7386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400" dirty="0"/>
              <a:t>Let’s carry the constraint around for a bit to make it explicit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1A2735-CA6B-0D4F-B605-B2A13FAF66BE}"/>
              </a:ext>
            </a:extLst>
          </p:cNvPr>
          <p:cNvCxnSpPr>
            <a:cxnSpLocks/>
            <a:stCxn id="14" idx="2"/>
            <a:endCxn id="13" idx="0"/>
          </p:cNvCxnSpPr>
          <p:nvPr/>
        </p:nvCxnSpPr>
        <p:spPr>
          <a:xfrm flipH="1">
            <a:off x="7988676" y="1858719"/>
            <a:ext cx="118525" cy="103794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7887658-6147-AD46-8799-E400FDBCA600}"/>
              </a:ext>
            </a:extLst>
          </p:cNvPr>
          <p:cNvGrpSpPr/>
          <p:nvPr/>
        </p:nvGrpSpPr>
        <p:grpSpPr>
          <a:xfrm>
            <a:off x="7090920" y="4135437"/>
            <a:ext cx="1374321" cy="387827"/>
            <a:chOff x="7090920" y="4170273"/>
            <a:chExt cx="1374321" cy="38782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8CEC2FE-FC6A-7B45-976C-16D290B7F253}"/>
                </a:ext>
              </a:extLst>
            </p:cNvPr>
            <p:cNvSpPr/>
            <p:nvPr/>
          </p:nvSpPr>
          <p:spPr>
            <a:xfrm>
              <a:off x="7090920" y="4170273"/>
              <a:ext cx="1374321" cy="38782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id="{1B601270-D0DF-4B4E-9F4A-BF3C18CFD625}"/>
                    </a:ext>
                  </a:extLst>
                </p:cNvPr>
                <p:cNvSpPr/>
                <p:nvPr/>
              </p:nvSpPr>
              <p:spPr>
                <a:xfrm>
                  <a:off x="7312449" y="4200655"/>
                  <a:ext cx="932740" cy="306467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72000" rIns="3600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id="{1B601270-D0DF-4B4E-9F4A-BF3C18CFD6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2449" y="4200655"/>
                  <a:ext cx="932740" cy="306467"/>
                </a:xfrm>
                <a:prstGeom prst="roundRect">
                  <a:avLst/>
                </a:prstGeom>
                <a:blipFill>
                  <a:blip r:embed="rId6"/>
                  <a:stretch>
                    <a:fillRect l="-540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B333768-F79D-0C4D-AB2C-405B10D154A5}"/>
              </a:ext>
            </a:extLst>
          </p:cNvPr>
          <p:cNvGrpSpPr/>
          <p:nvPr/>
        </p:nvGrpSpPr>
        <p:grpSpPr>
          <a:xfrm>
            <a:off x="7084639" y="3477250"/>
            <a:ext cx="1464773" cy="464874"/>
            <a:chOff x="7084639" y="3477250"/>
            <a:chExt cx="1464773" cy="46487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B1DA0E0-D6A4-C644-A92F-B69FAE5394D0}"/>
                </a:ext>
              </a:extLst>
            </p:cNvPr>
            <p:cNvSpPr/>
            <p:nvPr/>
          </p:nvSpPr>
          <p:spPr>
            <a:xfrm>
              <a:off x="7084639" y="3477250"/>
              <a:ext cx="1374321" cy="464874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8F42438-0987-3047-8F6E-E503EA3828E2}"/>
                    </a:ext>
                  </a:extLst>
                </p:cNvPr>
                <p:cNvSpPr/>
                <p:nvPr/>
              </p:nvSpPr>
              <p:spPr>
                <a:xfrm>
                  <a:off x="7804208" y="3477250"/>
                  <a:ext cx="74520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dirty="0">
                    <a:solidFill>
                      <a:schemeClr val="bg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8F42438-0987-3047-8F6E-E503EA3828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4208" y="3477250"/>
                  <a:ext cx="745204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46ADE9C-E84A-EE47-9974-F5A6BEA936CD}"/>
                </a:ext>
              </a:extLst>
            </p:cNvPr>
            <p:cNvSpPr/>
            <p:nvPr/>
          </p:nvSpPr>
          <p:spPr>
            <a:xfrm>
              <a:off x="7806273" y="367208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12616BD-1193-664A-B788-151218435460}"/>
              </a:ext>
            </a:extLst>
          </p:cNvPr>
          <p:cNvGrpSpPr/>
          <p:nvPr/>
        </p:nvGrpSpPr>
        <p:grpSpPr>
          <a:xfrm>
            <a:off x="7101457" y="4764858"/>
            <a:ext cx="1374321" cy="575952"/>
            <a:chOff x="7101457" y="4895491"/>
            <a:chExt cx="1374321" cy="57595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51A16F5-FABC-E54D-9519-DA0518A709C1}"/>
                </a:ext>
              </a:extLst>
            </p:cNvPr>
            <p:cNvSpPr/>
            <p:nvPr/>
          </p:nvSpPr>
          <p:spPr>
            <a:xfrm>
              <a:off x="7101457" y="4895491"/>
              <a:ext cx="1374321" cy="57595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E3C5323-0214-FF4B-AE54-325FE29AF4AF}"/>
                    </a:ext>
                  </a:extLst>
                </p:cNvPr>
                <p:cNvSpPr/>
                <p:nvPr/>
              </p:nvSpPr>
              <p:spPr>
                <a:xfrm>
                  <a:off x="7541117" y="5092675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E3C5323-0214-FF4B-AE54-325FE29AF4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1117" y="5092675"/>
                  <a:ext cx="478080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43DB20C-293C-4340-A044-9371DD56B3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1439" y="4944951"/>
              <a:ext cx="0" cy="154541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99FA0A5-DEF8-1144-A5A9-563F5F3F4789}"/>
              </a:ext>
            </a:extLst>
          </p:cNvPr>
          <p:cNvGrpSpPr/>
          <p:nvPr/>
        </p:nvGrpSpPr>
        <p:grpSpPr>
          <a:xfrm>
            <a:off x="7107738" y="5549495"/>
            <a:ext cx="1374321" cy="833835"/>
            <a:chOff x="7107738" y="5619167"/>
            <a:chExt cx="1374321" cy="83383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C1251A3-E4C4-DC4D-B46B-D7878BDAFAD0}"/>
                </a:ext>
              </a:extLst>
            </p:cNvPr>
            <p:cNvSpPr/>
            <p:nvPr/>
          </p:nvSpPr>
          <p:spPr>
            <a:xfrm>
              <a:off x="7107738" y="5619167"/>
              <a:ext cx="1374321" cy="81659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1DFC7EE8-3014-3D4E-A353-4C436C6C8D34}"/>
                    </a:ext>
                  </a:extLst>
                </p:cNvPr>
                <p:cNvSpPr/>
                <p:nvPr/>
              </p:nvSpPr>
              <p:spPr>
                <a:xfrm>
                  <a:off x="7538441" y="6083670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1DFC7EE8-3014-3D4E-A353-4C436C6C8D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441" y="6083670"/>
                  <a:ext cx="478080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ounded Rectangle 38">
                  <a:extLst>
                    <a:ext uri="{FF2B5EF4-FFF2-40B4-BE49-F238E27FC236}">
                      <a16:creationId xmlns:a16="http://schemas.microsoft.com/office/drawing/2014/main" id="{2CA8611B-56E6-3847-B5E2-AF96D18B933C}"/>
                    </a:ext>
                  </a:extLst>
                </p:cNvPr>
                <p:cNvSpPr/>
                <p:nvPr/>
              </p:nvSpPr>
              <p:spPr>
                <a:xfrm>
                  <a:off x="7255882" y="5650740"/>
                  <a:ext cx="1065473" cy="510778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36000" rIns="0" rtlCol="0" anchor="ctr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𝐸𝑝𝑖𝑑</m:t>
                        </m:r>
                        <m:r>
                          <a:rPr lang="de-DE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de-DE" sz="120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9" name="Rounded Rectangle 38">
                  <a:extLst>
                    <a:ext uri="{FF2B5EF4-FFF2-40B4-BE49-F238E27FC236}">
                      <a16:creationId xmlns:a16="http://schemas.microsoft.com/office/drawing/2014/main" id="{2CA8611B-56E6-3847-B5E2-AF96D18B93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5882" y="5650740"/>
                  <a:ext cx="1065473" cy="510778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7F65B20-B70F-7449-96E6-60D63D669BC2}"/>
              </a:ext>
            </a:extLst>
          </p:cNvPr>
          <p:cNvCxnSpPr>
            <a:cxnSpLocks/>
            <a:stCxn id="46" idx="2"/>
            <a:endCxn id="45" idx="0"/>
          </p:cNvCxnSpPr>
          <p:nvPr/>
        </p:nvCxnSpPr>
        <p:spPr>
          <a:xfrm>
            <a:off x="7773876" y="2552198"/>
            <a:ext cx="6281" cy="193313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DF052A6-4653-E543-BAAA-15B2E88BCEB8}"/>
              </a:ext>
            </a:extLst>
          </p:cNvPr>
          <p:cNvCxnSpPr>
            <a:cxnSpLocks/>
            <a:stCxn id="44" idx="2"/>
            <a:endCxn id="43" idx="0"/>
          </p:cNvCxnSpPr>
          <p:nvPr/>
        </p:nvCxnSpPr>
        <p:spPr>
          <a:xfrm>
            <a:off x="7771800" y="3942124"/>
            <a:ext cx="6281" cy="193313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4C2DD58-B3CA-C94E-8EDB-104AD621649B}"/>
              </a:ext>
            </a:extLst>
          </p:cNvPr>
          <p:cNvCxnSpPr>
            <a:cxnSpLocks/>
            <a:stCxn id="42" idx="2"/>
            <a:endCxn id="41" idx="0"/>
          </p:cNvCxnSpPr>
          <p:nvPr/>
        </p:nvCxnSpPr>
        <p:spPr>
          <a:xfrm>
            <a:off x="7788618" y="5340810"/>
            <a:ext cx="6281" cy="208685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9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 ➝ FO Jtree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D049D5-0F6E-7B41-87C6-3EE496A947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Forming an FO jtree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dirty="0"/>
                  <a:t> from an FO dtree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of a model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/>
              </a:p>
              <a:p>
                <a:r>
                  <a:rPr lang="en-GB" dirty="0"/>
                  <a:t>Nodes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Parclusters resulting from clusters of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as shown on previous slide</a:t>
                </a:r>
              </a:p>
              <a:p>
                <a:pPr lvl="2"/>
                <a:r>
                  <a:rPr lang="en-GB" dirty="0"/>
                  <a:t>Each parcluster has a source node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  <a:p>
                <a:r>
                  <a:rPr lang="en-GB" dirty="0"/>
                  <a:t>Edges of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Add an edge between two parclusters whenever there is an edge between the source nodes of the two parclusters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D049D5-0F6E-7B41-87C6-3EE496A947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r="-1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029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 ➝ FO Jtree</a:t>
            </a:r>
          </a:p>
        </p:txBody>
      </p:sp>
      <p:sp>
        <p:nvSpPr>
          <p:cNvPr id="319" name="Content Placeholder 318">
            <a:extLst>
              <a:ext uri="{FF2B5EF4-FFF2-40B4-BE49-F238E27FC236}">
                <a16:creationId xmlns:a16="http://schemas.microsoft.com/office/drawing/2014/main" id="{A573926C-AC1C-C244-8B6E-E2CD3E81D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1"/>
            <a:ext cx="7886700" cy="1267749"/>
          </a:xfrm>
        </p:spPr>
        <p:txBody>
          <a:bodyPr>
            <a:normAutofit/>
          </a:bodyPr>
          <a:lstStyle/>
          <a:p>
            <a:r>
              <a:rPr lang="en-GB" dirty="0"/>
              <a:t>Result after transformation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Fulfils the three jtree properties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But is not minimal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26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778A6A-8C78-E14D-8D57-AAF2C30A1A7D}"/>
              </a:ext>
            </a:extLst>
          </p:cNvPr>
          <p:cNvGrpSpPr/>
          <p:nvPr/>
        </p:nvGrpSpPr>
        <p:grpSpPr>
          <a:xfrm>
            <a:off x="380977" y="2355524"/>
            <a:ext cx="3883305" cy="3571598"/>
            <a:chOff x="5114400" y="2870584"/>
            <a:chExt cx="3883305" cy="3571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38DC0469-C973-D748-B308-12EEC26E4B54}"/>
                    </a:ext>
                  </a:extLst>
                </p:cNvPr>
                <p:cNvSpPr/>
                <p:nvPr/>
              </p:nvSpPr>
              <p:spPr>
                <a:xfrm>
                  <a:off x="7919257" y="6056545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A46B976-F6D5-1B4F-A3B4-9891701BFD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257" y="6056545"/>
                  <a:ext cx="478080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25E87B0-0C14-324B-8EC1-E26FABF12EF7}"/>
                    </a:ext>
                  </a:extLst>
                </p:cNvPr>
                <p:cNvSpPr/>
                <p:nvPr/>
              </p:nvSpPr>
              <p:spPr>
                <a:xfrm>
                  <a:off x="7142535" y="6072850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6A394D7-813A-8E4D-93B7-3D0C8E2554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2535" y="6072850"/>
                  <a:ext cx="478080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1240680-B254-3C40-B84C-48EE7960A4F8}"/>
                </a:ext>
              </a:extLst>
            </p:cNvPr>
            <p:cNvCxnSpPr>
              <a:cxnSpLocks/>
              <a:endCxn id="39" idx="4"/>
            </p:cNvCxnSpPr>
            <p:nvPr/>
          </p:nvCxnSpPr>
          <p:spPr>
            <a:xfrm flipH="1" flipV="1">
              <a:off x="8158297" y="5732732"/>
              <a:ext cx="1282" cy="33063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BBED172-5307-894F-92EA-C6DF7724A510}"/>
                </a:ext>
              </a:extLst>
            </p:cNvPr>
            <p:cNvCxnSpPr>
              <a:cxnSpLocks/>
              <a:stCxn id="7" idx="0"/>
              <a:endCxn id="40" idx="4"/>
            </p:cNvCxnSpPr>
            <p:nvPr/>
          </p:nvCxnSpPr>
          <p:spPr>
            <a:xfrm flipV="1">
              <a:off x="7381575" y="5738971"/>
              <a:ext cx="1022" cy="33387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436610-B6ED-6842-B5AA-1AF95ACB63F2}"/>
                </a:ext>
              </a:extLst>
            </p:cNvPr>
            <p:cNvCxnSpPr>
              <a:cxnSpLocks/>
              <a:stCxn id="40" idx="0"/>
              <a:endCxn id="57" idx="4"/>
            </p:cNvCxnSpPr>
            <p:nvPr/>
          </p:nvCxnSpPr>
          <p:spPr>
            <a:xfrm flipV="1">
              <a:off x="7382597" y="5300554"/>
              <a:ext cx="0" cy="3664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3E6768D-E195-CE4E-8676-5423E742F842}"/>
                </a:ext>
              </a:extLst>
            </p:cNvPr>
            <p:cNvCxnSpPr>
              <a:cxnSpLocks/>
              <a:stCxn id="57" idx="0"/>
              <a:endCxn id="38" idx="4"/>
            </p:cNvCxnSpPr>
            <p:nvPr/>
          </p:nvCxnSpPr>
          <p:spPr>
            <a:xfrm flipV="1">
              <a:off x="7382597" y="4520898"/>
              <a:ext cx="313650" cy="3042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63C60AE-721E-7544-9DFA-44BFBAFA34EE}"/>
                </a:ext>
              </a:extLst>
            </p:cNvPr>
            <p:cNvCxnSpPr>
              <a:cxnSpLocks/>
              <a:stCxn id="55" idx="0"/>
              <a:endCxn id="41" idx="4"/>
            </p:cNvCxnSpPr>
            <p:nvPr/>
          </p:nvCxnSpPr>
          <p:spPr>
            <a:xfrm flipH="1" flipV="1">
              <a:off x="6885600" y="3121305"/>
              <a:ext cx="810647" cy="42864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09F9A06-B479-1A49-896A-113064569699}"/>
                </a:ext>
              </a:extLst>
            </p:cNvPr>
            <p:cNvCxnSpPr>
              <a:cxnSpLocks/>
              <a:stCxn id="51" idx="0"/>
              <a:endCxn id="41" idx="4"/>
            </p:cNvCxnSpPr>
            <p:nvPr/>
          </p:nvCxnSpPr>
          <p:spPr>
            <a:xfrm flipV="1">
              <a:off x="6172757" y="3121305"/>
              <a:ext cx="712843" cy="42299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0A8EDFE-1607-9142-B55F-72671738D98D}"/>
                    </a:ext>
                  </a:extLst>
                </p:cNvPr>
                <p:cNvSpPr/>
                <p:nvPr/>
              </p:nvSpPr>
              <p:spPr>
                <a:xfrm>
                  <a:off x="6429403" y="54497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0A8EDFE-1607-9142-B55F-72671738D9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9403" y="5449780"/>
                  <a:ext cx="1014380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E70FDA9-B926-2643-AF06-40E78E5E9EB8}"/>
                    </a:ext>
                  </a:extLst>
                </p:cNvPr>
                <p:cNvSpPr/>
                <p:nvPr/>
              </p:nvSpPr>
              <p:spPr>
                <a:xfrm>
                  <a:off x="6359540" y="2870584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E70FDA9-B926-2643-AF06-40E78E5E9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9540" y="2870584"/>
                  <a:ext cx="545406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63CE78CA-B047-7349-8567-3CB5A9ADD3EE}"/>
                    </a:ext>
                  </a:extLst>
                </p:cNvPr>
                <p:cNvSpPr/>
                <p:nvPr/>
              </p:nvSpPr>
              <p:spPr>
                <a:xfrm>
                  <a:off x="6701313" y="56541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63CE78CA-B047-7349-8567-3CB5A9ADD3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1313" y="5654155"/>
                  <a:ext cx="722314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DF3CD0D9-B5EC-CC46-A626-E30D197F35F3}"/>
                    </a:ext>
                  </a:extLst>
                </p:cNvPr>
                <p:cNvSpPr/>
                <p:nvPr/>
              </p:nvSpPr>
              <p:spPr>
                <a:xfrm>
                  <a:off x="5164574" y="5630355"/>
                  <a:ext cx="10857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DF3CD0D9-B5EC-CC46-A626-E30D197F35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4574" y="5630355"/>
                  <a:ext cx="1085746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8BD1E49-1DD5-A34D-8C88-6CBFB9067EC5}"/>
                    </a:ext>
                  </a:extLst>
                </p:cNvPr>
                <p:cNvSpPr/>
                <p:nvPr/>
              </p:nvSpPr>
              <p:spPr>
                <a:xfrm>
                  <a:off x="5952218" y="6064805"/>
                  <a:ext cx="440944" cy="3738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2068B59-76B0-A644-A839-6E1060C9DE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2218" y="6064805"/>
                  <a:ext cx="440944" cy="373885"/>
                </a:xfrm>
                <a:prstGeom prst="rect">
                  <a:avLst/>
                </a:prstGeom>
                <a:blipFill>
                  <a:blip r:embed="rId9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68A6850-6A2E-164E-9873-542D2321BF5F}"/>
                </a:ext>
              </a:extLst>
            </p:cNvPr>
            <p:cNvGrpSpPr/>
            <p:nvPr/>
          </p:nvGrpSpPr>
          <p:grpSpPr>
            <a:xfrm>
              <a:off x="7046763" y="4825150"/>
              <a:ext cx="681597" cy="475404"/>
              <a:chOff x="7063819" y="4683030"/>
              <a:chExt cx="681597" cy="475404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748E2B2-6785-F74B-9FB5-F43D195D0D0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19C0741B-B51B-D545-B671-89435BF4F142}"/>
                      </a:ext>
                    </a:extLst>
                  </p:cNvPr>
                  <p:cNvSpPr/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292624E-049E-3C48-970C-34ABE78CDF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830CF41-6E3E-5449-A14A-EB253F55BE25}"/>
                </a:ext>
              </a:extLst>
            </p:cNvPr>
            <p:cNvCxnSpPr>
              <a:cxnSpLocks/>
              <a:stCxn id="39" idx="0"/>
              <a:endCxn id="38" idx="4"/>
            </p:cNvCxnSpPr>
            <p:nvPr/>
          </p:nvCxnSpPr>
          <p:spPr>
            <a:xfrm flipH="1" flipV="1">
              <a:off x="7696247" y="4520898"/>
              <a:ext cx="462050" cy="11398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608428B-32CC-4D44-9519-C9FFC97FF2E5}"/>
                    </a:ext>
                  </a:extLst>
                </p:cNvPr>
                <p:cNvSpPr/>
                <p:nvPr/>
              </p:nvSpPr>
              <p:spPr>
                <a:xfrm>
                  <a:off x="8100280" y="5455616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608428B-32CC-4D44-9519-C9FFC97FF2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0280" y="5455616"/>
                  <a:ext cx="897425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D812FE5-1AA3-324A-9781-EF6308C2A5C0}"/>
                    </a:ext>
                  </a:extLst>
                </p:cNvPr>
                <p:cNvSpPr/>
                <p:nvPr/>
              </p:nvSpPr>
              <p:spPr>
                <a:xfrm>
                  <a:off x="8090637" y="5637308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D812FE5-1AA3-324A-9781-EF6308C2A5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0637" y="5637308"/>
                  <a:ext cx="722314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9733C1F-6E1F-D345-9982-A0CFB00DDB52}"/>
                    </a:ext>
                  </a:extLst>
                </p:cNvPr>
                <p:cNvSpPr/>
                <p:nvPr/>
              </p:nvSpPr>
              <p:spPr>
                <a:xfrm>
                  <a:off x="7624672" y="4107348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9733C1F-6E1F-D345-9982-A0CFB00DDB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4672" y="4107348"/>
                  <a:ext cx="724429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5129079-FF35-B54C-8782-55B5234132CE}"/>
                    </a:ext>
                  </a:extLst>
                </p:cNvPr>
                <p:cNvSpPr/>
                <p:nvPr/>
              </p:nvSpPr>
              <p:spPr>
                <a:xfrm>
                  <a:off x="7691614" y="428551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5129079-FF35-B54C-8782-55B5234132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614" y="4285510"/>
                  <a:ext cx="545406" cy="276999"/>
                </a:xfrm>
                <a:prstGeom prst="rect">
                  <a:avLst/>
                </a:prstGeom>
                <a:blipFill>
                  <a:blip r:embed="rId14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D2494FA-453D-CC4B-9016-15DB67101E4D}"/>
                    </a:ext>
                  </a:extLst>
                </p:cNvPr>
                <p:cNvSpPr/>
                <p:nvPr/>
              </p:nvSpPr>
              <p:spPr>
                <a:xfrm>
                  <a:off x="6511997" y="499376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9D2494FA-453D-CC4B-9016-15DB67101E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1997" y="4993765"/>
                  <a:ext cx="722313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246082C-D4D8-3B4F-85D6-94EDF58718A9}"/>
                    </a:ext>
                  </a:extLst>
                </p:cNvPr>
                <p:cNvSpPr/>
                <p:nvPr/>
              </p:nvSpPr>
              <p:spPr>
                <a:xfrm>
                  <a:off x="6831899" y="481606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246082C-D4D8-3B4F-85D6-94EDF58718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1899" y="4816066"/>
                  <a:ext cx="316112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0FB8634-3A3D-DA46-A21B-909FB7500B47}"/>
                </a:ext>
              </a:extLst>
            </p:cNvPr>
            <p:cNvCxnSpPr>
              <a:cxnSpLocks/>
              <a:stCxn id="38" idx="0"/>
              <a:endCxn id="55" idx="4"/>
            </p:cNvCxnSpPr>
            <p:nvPr/>
          </p:nvCxnSpPr>
          <p:spPr>
            <a:xfrm flipV="1">
              <a:off x="7696247" y="4025358"/>
              <a:ext cx="0" cy="42354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DF95EBE-0156-DB44-ACED-2051F2AEC423}"/>
                </a:ext>
              </a:extLst>
            </p:cNvPr>
            <p:cNvGrpSpPr/>
            <p:nvPr/>
          </p:nvGrpSpPr>
          <p:grpSpPr>
            <a:xfrm>
              <a:off x="7387468" y="3549954"/>
              <a:ext cx="637161" cy="475404"/>
              <a:chOff x="7090874" y="4683030"/>
              <a:chExt cx="637161" cy="475404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A1F835E-318C-0E40-AB53-77F13384337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643BEE5D-1941-F240-ABF2-DCCB91908F9A}"/>
                      </a:ext>
                    </a:extLst>
                  </p:cNvPr>
                  <p:cNvSpPr/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D4205FA-2540-644C-B3C6-A9285203F13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9767067-6B99-F242-AC73-9134191FE4F4}"/>
                    </a:ext>
                  </a:extLst>
                </p:cNvPr>
                <p:cNvSpPr/>
                <p:nvPr/>
              </p:nvSpPr>
              <p:spPr>
                <a:xfrm>
                  <a:off x="7887372" y="3705065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9767067-6B99-F242-AC73-9134191FE4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7372" y="3705065"/>
                  <a:ext cx="545406" cy="276999"/>
                </a:xfrm>
                <a:prstGeom prst="rect">
                  <a:avLst/>
                </a:prstGeom>
                <a:blipFill>
                  <a:blip r:embed="rId1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F4906C26-CD92-2E4E-9CBC-17CF5B2BAAAE}"/>
                    </a:ext>
                  </a:extLst>
                </p:cNvPr>
                <p:cNvSpPr/>
                <p:nvPr/>
              </p:nvSpPr>
              <p:spPr>
                <a:xfrm>
                  <a:off x="6520522" y="2999273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F4906C26-CD92-2E4E-9CBC-17CF5B2BAA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0522" y="2999273"/>
                  <a:ext cx="316112" cy="27699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E1783CF-5485-BB4B-8511-894F7AAA6A05}"/>
                    </a:ext>
                  </a:extLst>
                </p:cNvPr>
                <p:cNvSpPr/>
                <p:nvPr/>
              </p:nvSpPr>
              <p:spPr>
                <a:xfrm>
                  <a:off x="7903269" y="3530525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E1783CF-5485-BB4B-8511-894F7AAA6A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269" y="3530525"/>
                  <a:ext cx="316112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CA97583-921C-604C-B047-EFCCB5849167}"/>
                </a:ext>
              </a:extLst>
            </p:cNvPr>
            <p:cNvCxnSpPr>
              <a:cxnSpLocks/>
              <a:stCxn id="18" idx="0"/>
              <a:endCxn id="43" idx="4"/>
            </p:cNvCxnSpPr>
            <p:nvPr/>
          </p:nvCxnSpPr>
          <p:spPr>
            <a:xfrm flipV="1">
              <a:off x="6172690" y="5717918"/>
              <a:ext cx="0" cy="34688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28E6F6A-4CD7-7745-947C-A21AE50BE3A6}"/>
                </a:ext>
              </a:extLst>
            </p:cNvPr>
            <p:cNvCxnSpPr>
              <a:cxnSpLocks/>
              <a:stCxn id="43" idx="0"/>
              <a:endCxn id="53" idx="4"/>
            </p:cNvCxnSpPr>
            <p:nvPr/>
          </p:nvCxnSpPr>
          <p:spPr>
            <a:xfrm flipV="1">
              <a:off x="6172690" y="5270907"/>
              <a:ext cx="1221" cy="3750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213AE1D-E118-294F-AB9D-D517108B58C1}"/>
                </a:ext>
              </a:extLst>
            </p:cNvPr>
            <p:cNvCxnSpPr>
              <a:cxnSpLocks/>
              <a:stCxn id="53" idx="0"/>
              <a:endCxn id="42" idx="4"/>
            </p:cNvCxnSpPr>
            <p:nvPr/>
          </p:nvCxnSpPr>
          <p:spPr>
            <a:xfrm flipV="1">
              <a:off x="6173911" y="4464146"/>
              <a:ext cx="1036" cy="3313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AF080B0-B4E6-B149-8239-73C88AD812C7}"/>
                </a:ext>
              </a:extLst>
            </p:cNvPr>
            <p:cNvGrpSpPr/>
            <p:nvPr/>
          </p:nvGrpSpPr>
          <p:grpSpPr>
            <a:xfrm>
              <a:off x="5902797" y="4795503"/>
              <a:ext cx="579068" cy="475404"/>
              <a:chOff x="7128539" y="4683030"/>
              <a:chExt cx="579068" cy="475404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9947898-C02D-8A45-A5B2-8C717360551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9C1AF6EC-6051-4848-871F-654DB850D833}"/>
                      </a:ext>
                    </a:extLst>
                  </p:cNvPr>
                  <p:cNvSpPr/>
                  <p:nvPr/>
                </p:nvSpPr>
                <p:spPr>
                  <a:xfrm>
                    <a:off x="7128539" y="4791285"/>
                    <a:ext cx="579068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D1BA2283-CB5F-674F-9A37-AC157A2BCA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8539" y="4791285"/>
                    <a:ext cx="579068" cy="276999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F07D936-C6EB-604A-9F34-7F0830FC919E}"/>
                </a:ext>
              </a:extLst>
            </p:cNvPr>
            <p:cNvCxnSpPr>
              <a:cxnSpLocks/>
              <a:stCxn id="42" idx="0"/>
              <a:endCxn id="51" idx="4"/>
            </p:cNvCxnSpPr>
            <p:nvPr/>
          </p:nvCxnSpPr>
          <p:spPr>
            <a:xfrm flipH="1" flipV="1">
              <a:off x="6172757" y="4019708"/>
              <a:ext cx="2190" cy="37243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170495E-E7D5-9847-B668-66DECBF8190E}"/>
                </a:ext>
              </a:extLst>
            </p:cNvPr>
            <p:cNvGrpSpPr/>
            <p:nvPr/>
          </p:nvGrpSpPr>
          <p:grpSpPr>
            <a:xfrm>
              <a:off x="5849690" y="3544304"/>
              <a:ext cx="669029" cy="475404"/>
              <a:chOff x="7076586" y="4683030"/>
              <a:chExt cx="669029" cy="475404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204286C-87B7-8F43-8ED5-1C45F635959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8CD802A4-6B32-C548-A721-FC322CBC3728}"/>
                      </a:ext>
                    </a:extLst>
                  </p:cNvPr>
                  <p:cNvSpPr/>
                  <p:nvPr/>
                </p:nvSpPr>
                <p:spPr>
                  <a:xfrm>
                    <a:off x="7076586" y="4791285"/>
                    <a:ext cx="669029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2D4609D1-F725-7345-A351-645DD60496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6586" y="4791285"/>
                    <a:ext cx="669029" cy="27699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E33B88B-0F2F-524A-8E53-DDFD5B643408}"/>
                </a:ext>
              </a:extLst>
            </p:cNvPr>
            <p:cNvSpPr/>
            <p:nvPr/>
          </p:nvSpPr>
          <p:spPr>
            <a:xfrm>
              <a:off x="7660247" y="444889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CE09478-8AC0-5C42-BBB6-065BBBB9E20B}"/>
                </a:ext>
              </a:extLst>
            </p:cNvPr>
            <p:cNvSpPr/>
            <p:nvPr/>
          </p:nvSpPr>
          <p:spPr>
            <a:xfrm>
              <a:off x="8122297" y="566073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41D5996-47B9-E948-BD37-A34F506533B4}"/>
                </a:ext>
              </a:extLst>
            </p:cNvPr>
            <p:cNvSpPr/>
            <p:nvPr/>
          </p:nvSpPr>
          <p:spPr>
            <a:xfrm>
              <a:off x="7346597" y="566697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C13F24C-2AD8-DF47-94BE-84EA6BE674DF}"/>
                </a:ext>
              </a:extLst>
            </p:cNvPr>
            <p:cNvSpPr/>
            <p:nvPr/>
          </p:nvSpPr>
          <p:spPr>
            <a:xfrm>
              <a:off x="6849600" y="304930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27D96F2-321C-C541-BE40-C52D713A0AC3}"/>
                </a:ext>
              </a:extLst>
            </p:cNvPr>
            <p:cNvSpPr/>
            <p:nvPr/>
          </p:nvSpPr>
          <p:spPr>
            <a:xfrm>
              <a:off x="6138947" y="4392146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3D50E93-11EB-7146-BA58-4C9DAAB13030}"/>
                </a:ext>
              </a:extLst>
            </p:cNvPr>
            <p:cNvSpPr/>
            <p:nvPr/>
          </p:nvSpPr>
          <p:spPr>
            <a:xfrm>
              <a:off x="6136690" y="564591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DD18BD2-EDAE-E84F-B14C-960879BBA716}"/>
                    </a:ext>
                  </a:extLst>
                </p:cNvPr>
                <p:cNvSpPr/>
                <p:nvPr/>
              </p:nvSpPr>
              <p:spPr>
                <a:xfrm>
                  <a:off x="5824909" y="5463764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DD18BD2-EDAE-E84F-B14C-960879BBA7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4909" y="5463764"/>
                  <a:ext cx="316112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F48910CB-8F0E-8D45-A827-8380B4DDD38D}"/>
                    </a:ext>
                  </a:extLst>
                </p:cNvPr>
                <p:cNvSpPr/>
                <p:nvPr/>
              </p:nvSpPr>
              <p:spPr>
                <a:xfrm>
                  <a:off x="5114400" y="5001487"/>
                  <a:ext cx="110139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F48910CB-8F0E-8D45-A827-8380B4DDD3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4400" y="5001487"/>
                  <a:ext cx="1101392" cy="461665"/>
                </a:xfrm>
                <a:prstGeom prst="rect">
                  <a:avLst/>
                </a:prstGeom>
                <a:blipFill>
                  <a:blip r:embed="rId24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7BC87E47-65A3-404E-A651-B47CFDCDD493}"/>
                    </a:ext>
                  </a:extLst>
                </p:cNvPr>
                <p:cNvSpPr/>
                <p:nvPr/>
              </p:nvSpPr>
              <p:spPr>
                <a:xfrm>
                  <a:off x="5611614" y="4777600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7BC87E47-65A3-404E-A651-B47CFDCDD4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1614" y="4777600"/>
                  <a:ext cx="316112" cy="27699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0BBB1DF-FE45-D643-8A83-F1994F0B6956}"/>
                    </a:ext>
                  </a:extLst>
                </p:cNvPr>
                <p:cNvSpPr/>
                <p:nvPr/>
              </p:nvSpPr>
              <p:spPr>
                <a:xfrm>
                  <a:off x="5121955" y="4427614"/>
                  <a:ext cx="110139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0BBB1DF-FE45-D643-8A83-F1994F0B69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1955" y="4427614"/>
                  <a:ext cx="1101392" cy="276999"/>
                </a:xfrm>
                <a:prstGeom prst="rect">
                  <a:avLst/>
                </a:prstGeom>
                <a:blipFill>
                  <a:blip r:embed="rId2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B53876B6-5EE8-B94F-88EA-EC08C779B594}"/>
                    </a:ext>
                  </a:extLst>
                </p:cNvPr>
                <p:cNvSpPr/>
                <p:nvPr/>
              </p:nvSpPr>
              <p:spPr>
                <a:xfrm>
                  <a:off x="5447186" y="4222744"/>
                  <a:ext cx="77316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B53876B6-5EE8-B94F-88EA-EC08C779B5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7186" y="4222744"/>
                  <a:ext cx="773160" cy="27699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E0C3CA94-9ED8-4341-AADE-31C6A8ED1EEF}"/>
                    </a:ext>
                  </a:extLst>
                </p:cNvPr>
                <p:cNvSpPr/>
                <p:nvPr/>
              </p:nvSpPr>
              <p:spPr>
                <a:xfrm>
                  <a:off x="5425452" y="3749926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E0C3CA94-9ED8-4341-AADE-31C6A8ED1E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5452" y="3749926"/>
                  <a:ext cx="543803" cy="276999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BA24021E-60CE-1D41-AEDD-7C5B71401CB3}"/>
                    </a:ext>
                  </a:extLst>
                </p:cNvPr>
                <p:cNvSpPr/>
                <p:nvPr/>
              </p:nvSpPr>
              <p:spPr>
                <a:xfrm>
                  <a:off x="5289717" y="3553964"/>
                  <a:ext cx="7198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BA24021E-60CE-1D41-AEDD-7C5B71401C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9717" y="3553964"/>
                  <a:ext cx="719812" cy="276999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/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  <a:blipFill>
                <a:blip r:embed="rId3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/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  <a:blipFill>
                <a:blip r:embed="rId3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DB29A62-AA0A-BA45-B012-55B20AB9EFE1}"/>
              </a:ext>
            </a:extLst>
          </p:cNvPr>
          <p:cNvCxnSpPr>
            <a:cxnSpLocks/>
            <a:stCxn id="290" idx="0"/>
            <a:endCxn id="171" idx="2"/>
          </p:cNvCxnSpPr>
          <p:nvPr/>
        </p:nvCxnSpPr>
        <p:spPr>
          <a:xfrm flipH="1" flipV="1">
            <a:off x="8352905" y="5433569"/>
            <a:ext cx="4571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30814F7B-7B4A-9548-A4B3-3D8A873FA953}"/>
              </a:ext>
            </a:extLst>
          </p:cNvPr>
          <p:cNvCxnSpPr>
            <a:cxnSpLocks/>
            <a:stCxn id="291" idx="0"/>
            <a:endCxn id="172" idx="2"/>
          </p:cNvCxnSpPr>
          <p:nvPr/>
        </p:nvCxnSpPr>
        <p:spPr>
          <a:xfrm flipH="1" flipV="1">
            <a:off x="7072659" y="5439808"/>
            <a:ext cx="432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4CD9DF-52E6-C448-818B-04A2F6D2B9A0}"/>
              </a:ext>
            </a:extLst>
          </p:cNvPr>
          <p:cNvCxnSpPr>
            <a:cxnSpLocks/>
            <a:stCxn id="172" idx="0"/>
            <a:endCxn id="189" idx="2"/>
          </p:cNvCxnSpPr>
          <p:nvPr/>
        </p:nvCxnSpPr>
        <p:spPr>
          <a:xfrm flipV="1">
            <a:off x="7072659" y="471912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AD5D407-E0FD-8541-B9D8-D937FBFFF5D6}"/>
              </a:ext>
            </a:extLst>
          </p:cNvPr>
          <p:cNvCxnSpPr>
            <a:cxnSpLocks/>
            <a:stCxn id="189" idx="0"/>
            <a:endCxn id="170" idx="2"/>
          </p:cNvCxnSpPr>
          <p:nvPr/>
        </p:nvCxnSpPr>
        <p:spPr>
          <a:xfrm flipV="1">
            <a:off x="7074456" y="4119580"/>
            <a:ext cx="672740" cy="2747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AA68C6E-5393-E041-B4AC-1D082BEC99E9}"/>
              </a:ext>
            </a:extLst>
          </p:cNvPr>
          <p:cNvCxnSpPr>
            <a:cxnSpLocks/>
            <a:stCxn id="187" idx="0"/>
            <a:endCxn id="173" idx="2"/>
          </p:cNvCxnSpPr>
          <p:nvPr/>
        </p:nvCxnSpPr>
        <p:spPr>
          <a:xfrm flipH="1" flipV="1">
            <a:off x="6564170" y="2719987"/>
            <a:ext cx="1181507" cy="40184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9FC0971E-FD63-4C4E-847A-816DDF8E0E39}"/>
              </a:ext>
            </a:extLst>
          </p:cNvPr>
          <p:cNvCxnSpPr>
            <a:cxnSpLocks/>
            <a:stCxn id="183" idx="0"/>
            <a:endCxn id="173" idx="2"/>
          </p:cNvCxnSpPr>
          <p:nvPr/>
        </p:nvCxnSpPr>
        <p:spPr>
          <a:xfrm flipV="1">
            <a:off x="5267391" y="2719987"/>
            <a:ext cx="1296779" cy="3834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/>
              <p:nvPr/>
            </p:nvSpPr>
            <p:spPr>
              <a:xfrm>
                <a:off x="5045868" y="5906402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868" y="5906402"/>
                <a:ext cx="440944" cy="373885"/>
              </a:xfrm>
              <a:prstGeom prst="rect">
                <a:avLst/>
              </a:prstGeom>
              <a:blipFill>
                <a:blip r:embed="rId32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blipFill>
                <a:blip r:embed="rId33"/>
                <a:stretch>
                  <a:fillRect l="-2326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FA77FBAB-63D0-0D4A-8555-B0BF59A54C0D}"/>
              </a:ext>
            </a:extLst>
          </p:cNvPr>
          <p:cNvCxnSpPr>
            <a:cxnSpLocks/>
            <a:stCxn id="171" idx="0"/>
            <a:endCxn id="170" idx="2"/>
          </p:cNvCxnSpPr>
          <p:nvPr/>
        </p:nvCxnSpPr>
        <p:spPr>
          <a:xfrm flipH="1" flipV="1">
            <a:off x="7747196" y="4119580"/>
            <a:ext cx="605709" cy="803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394641F-977A-C04E-942C-F81C174F9A79}"/>
              </a:ext>
            </a:extLst>
          </p:cNvPr>
          <p:cNvCxnSpPr>
            <a:cxnSpLocks/>
            <a:stCxn id="170" idx="0"/>
            <a:endCxn id="187" idx="2"/>
          </p:cNvCxnSpPr>
          <p:nvPr/>
        </p:nvCxnSpPr>
        <p:spPr>
          <a:xfrm flipH="1" flipV="1">
            <a:off x="7745677" y="3446673"/>
            <a:ext cx="1519" cy="366440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blipFill>
                <a:blip r:embed="rId3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5E9C7B17-8711-2D44-9535-CE9514428B0D}"/>
              </a:ext>
            </a:extLst>
          </p:cNvPr>
          <p:cNvCxnSpPr>
            <a:cxnSpLocks/>
            <a:stCxn id="264" idx="0"/>
            <a:endCxn id="175" idx="2"/>
          </p:cNvCxnSpPr>
          <p:nvPr/>
        </p:nvCxnSpPr>
        <p:spPr>
          <a:xfrm flipV="1">
            <a:off x="5266341" y="5316600"/>
            <a:ext cx="0" cy="341074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CE7A4E2-DF17-9B43-85E5-12D343BE1D0C}"/>
              </a:ext>
            </a:extLst>
          </p:cNvPr>
          <p:cNvCxnSpPr>
            <a:cxnSpLocks/>
            <a:stCxn id="175" idx="0"/>
            <a:endCxn id="185" idx="2"/>
          </p:cNvCxnSpPr>
          <p:nvPr/>
        </p:nvCxnSpPr>
        <p:spPr>
          <a:xfrm flipV="1">
            <a:off x="5266341" y="4719122"/>
            <a:ext cx="3022" cy="2910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3A114CD5-DC17-4845-B012-3BFF0BF5FC73}"/>
              </a:ext>
            </a:extLst>
          </p:cNvPr>
          <p:cNvCxnSpPr>
            <a:cxnSpLocks/>
            <a:stCxn id="185" idx="0"/>
            <a:endCxn id="174" idx="2"/>
          </p:cNvCxnSpPr>
          <p:nvPr/>
        </p:nvCxnSpPr>
        <p:spPr>
          <a:xfrm flipH="1" flipV="1">
            <a:off x="5266341" y="4120973"/>
            <a:ext cx="3022" cy="2733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FDAA91F1-43D5-B849-B7F1-8481C58C7D1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422717" y="4394281"/>
                <a:ext cx="16932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FDAA91F1-43D5-B849-B7F1-8481C58C7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717" y="4394281"/>
                <a:ext cx="1693291" cy="324841"/>
              </a:xfrm>
              <a:prstGeom prst="roundRect">
                <a:avLst/>
              </a:prstGeom>
              <a:blipFill>
                <a:blip r:embed="rId35"/>
                <a:stretch>
                  <a:fillRect l="-1481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A19E2B50-D6D5-5843-A5E0-1FB6BF627AEA}"/>
              </a:ext>
            </a:extLst>
          </p:cNvPr>
          <p:cNvCxnSpPr>
            <a:cxnSpLocks/>
            <a:stCxn id="174" idx="0"/>
            <a:endCxn id="183" idx="2"/>
          </p:cNvCxnSpPr>
          <p:nvPr/>
        </p:nvCxnSpPr>
        <p:spPr>
          <a:xfrm flipV="1">
            <a:off x="5266341" y="3428299"/>
            <a:ext cx="1050" cy="386207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EEBB89B-921E-DB44-873B-80CA29BFA6A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679331" y="3103458"/>
                <a:ext cx="1176120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EEBB89B-921E-DB44-873B-80CA29BFA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331" y="3103458"/>
                <a:ext cx="1176120" cy="324841"/>
              </a:xfrm>
              <a:prstGeom prst="roundRect">
                <a:avLst/>
              </a:prstGeom>
              <a:blipFill>
                <a:blip r:embed="rId36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/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36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blipFill>
                <a:blip r:embed="rId37"/>
                <a:stretch>
                  <a:fillRect l="-39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/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/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blipFill>
                <a:blip r:embed="rId39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/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355E67F0-0C75-2241-8DE2-2B16CC6EBD7F}"/>
                  </a:ext>
                </a:extLst>
              </p:cNvPr>
              <p:cNvSpPr/>
              <p:nvPr/>
            </p:nvSpPr>
            <p:spPr>
              <a:xfrm>
                <a:off x="4493493" y="3814506"/>
                <a:ext cx="1545696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355E67F0-0C75-2241-8DE2-2B16CC6EB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3" y="3814506"/>
                <a:ext cx="1545696" cy="306467"/>
              </a:xfrm>
              <a:prstGeom prst="roundRect">
                <a:avLst/>
              </a:prstGeom>
              <a:blipFill>
                <a:blip r:embed="rId41"/>
                <a:stretch>
                  <a:fillRect l="-241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Rounded Rectangle 174">
                <a:extLst>
                  <a:ext uri="{FF2B5EF4-FFF2-40B4-BE49-F238E27FC236}">
                    <a16:creationId xmlns:a16="http://schemas.microsoft.com/office/drawing/2014/main" id="{32843279-8C40-A243-AA01-0351C3777D30}"/>
                  </a:ext>
                </a:extLst>
              </p:cNvPr>
              <p:cNvSpPr/>
              <p:nvPr/>
            </p:nvSpPr>
            <p:spPr>
              <a:xfrm>
                <a:off x="4493494" y="5010133"/>
                <a:ext cx="1545694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5" name="Rounded Rectangle 174">
                <a:extLst>
                  <a:ext uri="{FF2B5EF4-FFF2-40B4-BE49-F238E27FC236}">
                    <a16:creationId xmlns:a16="http://schemas.microsoft.com/office/drawing/2014/main" id="{32843279-8C40-A243-AA01-0351C3777D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4" y="5010133"/>
                <a:ext cx="1545694" cy="306467"/>
              </a:xfrm>
              <a:prstGeom prst="roundRect">
                <a:avLst/>
              </a:prstGeom>
              <a:blipFill>
                <a:blip r:embed="rId42"/>
                <a:stretch>
                  <a:fillRect l="-16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Rounded Rectangle 263">
                <a:extLst>
                  <a:ext uri="{FF2B5EF4-FFF2-40B4-BE49-F238E27FC236}">
                    <a16:creationId xmlns:a16="http://schemas.microsoft.com/office/drawing/2014/main" id="{E1E6E224-43C4-DC4A-8F0F-96E9A04B6B63}"/>
                  </a:ext>
                </a:extLst>
              </p:cNvPr>
              <p:cNvSpPr/>
              <p:nvPr/>
            </p:nvSpPr>
            <p:spPr>
              <a:xfrm>
                <a:off x="4493493" y="5657674"/>
                <a:ext cx="1545695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4" name="Rounded Rectangle 263">
                <a:extLst>
                  <a:ext uri="{FF2B5EF4-FFF2-40B4-BE49-F238E27FC236}">
                    <a16:creationId xmlns:a16="http://schemas.microsoft.com/office/drawing/2014/main" id="{E1E6E224-43C4-DC4A-8F0F-96E9A04B6B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3" y="5657674"/>
                <a:ext cx="1545695" cy="306467"/>
              </a:xfrm>
              <a:prstGeom prst="roundRect">
                <a:avLst/>
              </a:prstGeom>
              <a:blipFill>
                <a:blip r:embed="rId43"/>
                <a:stretch>
                  <a:fillRect l="-16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/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blipFill>
                <a:blip r:embed="rId4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/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blipFill>
                <a:blip r:embed="rId45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429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 ➝ FO Jtree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158239"/>
                <a:ext cx="4339799" cy="503199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Result after transformation </a:t>
                </a:r>
                <a:r>
                  <a:rPr lang="en-GB" dirty="0">
                    <a:solidFill>
                      <a:schemeClr val="accent1"/>
                    </a:solidFill>
                  </a:rPr>
                  <a:t>fulfils the three jtree properties</a:t>
                </a:r>
              </a:p>
              <a:p>
                <a:r>
                  <a:rPr lang="en-GB" dirty="0"/>
                  <a:t>Hold by construction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>
                    <a:solidFill>
                      <a:schemeClr val="tx1"/>
                    </a:solidFill>
                  </a:rPr>
                  <a:t>Parclusters can only </a:t>
                </a:r>
                <a:br>
                  <a:rPr lang="en-GB" dirty="0">
                    <a:solidFill>
                      <a:schemeClr val="tx1"/>
                    </a:solidFill>
                  </a:rPr>
                </a:br>
                <a:r>
                  <a:rPr lang="en-GB" dirty="0">
                    <a:solidFill>
                      <a:schemeClr val="tx1"/>
                    </a:solidFill>
                  </a:rPr>
                  <a:t>contain model PRVs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>
                    <a:solidFill>
                      <a:schemeClr val="tx1"/>
                    </a:solidFill>
                  </a:rPr>
                  <a:t>Each parfactor </a:t>
                </a:r>
                <a:r>
                  <a:rPr lang="en-GB" dirty="0"/>
                  <a:t>occurs </a:t>
                </a:r>
                <a:br>
                  <a:rPr lang="en-GB" dirty="0"/>
                </a:br>
                <a:r>
                  <a:rPr lang="en-GB" dirty="0"/>
                  <a:t>at a dtree leaf, which is </a:t>
                </a:r>
                <a:br>
                  <a:rPr lang="en-GB" dirty="0"/>
                </a:br>
                <a:r>
                  <a:rPr lang="en-GB" dirty="0"/>
                  <a:t>turned into a parcluster</a:t>
                </a:r>
                <a:endParaRPr lang="en-GB" dirty="0">
                  <a:solidFill>
                    <a:schemeClr val="tx1"/>
                  </a:solidFill>
                </a:endParaRP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Based on how </a:t>
                </a:r>
                <a:r>
                  <a:rPr lang="en-GB" dirty="0" err="1"/>
                  <a:t>cutset</a:t>
                </a:r>
                <a:r>
                  <a:rPr lang="en-GB" dirty="0"/>
                  <a:t>/</a:t>
                </a:r>
                <a:br>
                  <a:rPr lang="en-GB" dirty="0"/>
                </a:br>
                <a:r>
                  <a:rPr lang="en-GB" dirty="0"/>
                  <a:t>context are calculated*</a:t>
                </a:r>
              </a:p>
              <a:p>
                <a:pPr lvl="2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accent1"/>
                        </a:solidFill>
                        <a:latin typeface="Cambria Math" charset="0"/>
                      </a:rPr>
                      <m:t>𝑆𝑖𝑐𝑘</m:t>
                    </m:r>
                    <m:d>
                      <m:d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158239"/>
                <a:ext cx="4339799" cy="5031993"/>
              </a:xfrm>
              <a:blipFill>
                <a:blip r:embed="rId2"/>
                <a:stretch>
                  <a:fillRect l="-2332" t="-1763" r="-4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2BD443-038F-5D43-8877-3BDECB0974BE}"/>
                  </a:ext>
                </a:extLst>
              </p:cNvPr>
              <p:cNvSpPr/>
              <p:nvPr/>
            </p:nvSpPr>
            <p:spPr>
              <a:xfrm>
                <a:off x="4971495" y="1121785"/>
                <a:ext cx="3910007" cy="154426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360363" lvl="1" indent="-360363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GB" dirty="0"/>
              </a:p>
              <a:p>
                <a:pPr marL="360363" lvl="1" indent="-360363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 ∃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𝑪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en-GB" dirty="0"/>
              </a:p>
              <a:p>
                <a:pPr marL="360363" lvl="1" indent="-360363">
                  <a:buFont typeface="+mj-lt"/>
                  <a:buAutoNum type="arabicPeriod"/>
                </a:pPr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 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GB" dirty="0"/>
                  <a:t>, then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GB" dirty="0"/>
                  <a:t> on the path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2BD443-038F-5D43-8877-3BDECB097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495" y="1121785"/>
                <a:ext cx="3910007" cy="15442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AC72B46-3447-1A41-8D8A-F176CD73C3AC}"/>
                  </a:ext>
                </a:extLst>
              </p:cNvPr>
              <p:cNvSpPr/>
              <p:nvPr/>
            </p:nvSpPr>
            <p:spPr>
              <a:xfrm>
                <a:off x="8295019" y="6265891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AC72B46-3447-1A41-8D8A-F176CD73C3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5019" y="6265891"/>
                <a:ext cx="478080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E7B930B-FB33-4642-951C-973C9E3D18E3}"/>
                  </a:ext>
                </a:extLst>
              </p:cNvPr>
              <p:cNvSpPr/>
              <p:nvPr/>
            </p:nvSpPr>
            <p:spPr>
              <a:xfrm>
                <a:off x="7014774" y="6270849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E7B930B-FB33-4642-951C-973C9E3D1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774" y="6270849"/>
                <a:ext cx="478080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19C27CA-6020-204C-8280-7EF9D8F3912E}"/>
              </a:ext>
            </a:extLst>
          </p:cNvPr>
          <p:cNvCxnSpPr>
            <a:cxnSpLocks/>
            <a:stCxn id="60" idx="0"/>
            <a:endCxn id="54" idx="2"/>
          </p:cNvCxnSpPr>
          <p:nvPr/>
        </p:nvCxnSpPr>
        <p:spPr>
          <a:xfrm flipH="1" flipV="1">
            <a:off x="8534060" y="5717399"/>
            <a:ext cx="4571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3F7085-F8C0-BD4F-B6C0-28A92A0AC4B0}"/>
              </a:ext>
            </a:extLst>
          </p:cNvPr>
          <p:cNvCxnSpPr>
            <a:cxnSpLocks/>
            <a:stCxn id="61" idx="0"/>
            <a:endCxn id="55" idx="2"/>
          </p:cNvCxnSpPr>
          <p:nvPr/>
        </p:nvCxnSpPr>
        <p:spPr>
          <a:xfrm flipH="1" flipV="1">
            <a:off x="7253814" y="5723638"/>
            <a:ext cx="432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81A05A6-4A5C-F04F-88AC-5AC514107C66}"/>
              </a:ext>
            </a:extLst>
          </p:cNvPr>
          <p:cNvCxnSpPr>
            <a:cxnSpLocks/>
            <a:stCxn id="55" idx="0"/>
            <a:endCxn id="43" idx="2"/>
          </p:cNvCxnSpPr>
          <p:nvPr/>
        </p:nvCxnSpPr>
        <p:spPr>
          <a:xfrm flipV="1">
            <a:off x="7253814" y="500295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F8A479E-5794-3944-8495-057901CA6287}"/>
              </a:ext>
            </a:extLst>
          </p:cNvPr>
          <p:cNvCxnSpPr>
            <a:cxnSpLocks/>
            <a:stCxn id="43" idx="0"/>
            <a:endCxn id="53" idx="2"/>
          </p:cNvCxnSpPr>
          <p:nvPr/>
        </p:nvCxnSpPr>
        <p:spPr>
          <a:xfrm flipV="1">
            <a:off x="7255611" y="4403410"/>
            <a:ext cx="672740" cy="2747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13863CC-30E8-FD40-86E9-E3AC77A2999B}"/>
              </a:ext>
            </a:extLst>
          </p:cNvPr>
          <p:cNvCxnSpPr>
            <a:cxnSpLocks/>
            <a:stCxn id="46" idx="0"/>
            <a:endCxn id="56" idx="2"/>
          </p:cNvCxnSpPr>
          <p:nvPr/>
        </p:nvCxnSpPr>
        <p:spPr>
          <a:xfrm flipH="1" flipV="1">
            <a:off x="6745325" y="3003817"/>
            <a:ext cx="1181507" cy="40184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8ABE3D-04A6-F147-BFBA-BADA489A0EF1}"/>
              </a:ext>
            </a:extLst>
          </p:cNvPr>
          <p:cNvCxnSpPr>
            <a:cxnSpLocks/>
            <a:stCxn id="52" idx="0"/>
            <a:endCxn id="56" idx="2"/>
          </p:cNvCxnSpPr>
          <p:nvPr/>
        </p:nvCxnSpPr>
        <p:spPr>
          <a:xfrm flipV="1">
            <a:off x="5448546" y="3003817"/>
            <a:ext cx="1296779" cy="3834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CEAB258-6E25-3A4B-8EE7-66F02BB8C4E3}"/>
                  </a:ext>
                </a:extLst>
              </p:cNvPr>
              <p:cNvSpPr/>
              <p:nvPr/>
            </p:nvSpPr>
            <p:spPr>
              <a:xfrm>
                <a:off x="5227023" y="6190232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CEAB258-6E25-3A4B-8EE7-66F02BB8C4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023" y="6190232"/>
                <a:ext cx="440944" cy="373885"/>
              </a:xfrm>
              <a:prstGeom prst="rect">
                <a:avLst/>
              </a:prstGeom>
              <a:blipFill>
                <a:blip r:embed="rId6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1E9D993-CB8B-634F-9F53-60CB7BA9BE2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720015" y="467811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1E9D993-CB8B-634F-9F53-60CB7BA9B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015" y="4678110"/>
                <a:ext cx="1071191" cy="324841"/>
              </a:xfrm>
              <a:prstGeom prst="roundRect">
                <a:avLst/>
              </a:prstGeom>
              <a:blipFill>
                <a:blip r:embed="rId7"/>
                <a:stretch>
                  <a:fillRect l="-2326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CB9D50A-002B-0542-9C78-BD796F40E95C}"/>
              </a:ext>
            </a:extLst>
          </p:cNvPr>
          <p:cNvCxnSpPr>
            <a:cxnSpLocks/>
            <a:stCxn id="54" idx="0"/>
            <a:endCxn id="53" idx="2"/>
          </p:cNvCxnSpPr>
          <p:nvPr/>
        </p:nvCxnSpPr>
        <p:spPr>
          <a:xfrm flipH="1" flipV="1">
            <a:off x="7928351" y="4403410"/>
            <a:ext cx="605709" cy="803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7649D8F-D49F-CC49-8A38-9FFA701D3C77}"/>
              </a:ext>
            </a:extLst>
          </p:cNvPr>
          <p:cNvCxnSpPr>
            <a:cxnSpLocks/>
            <a:stCxn id="53" idx="0"/>
            <a:endCxn id="46" idx="2"/>
          </p:cNvCxnSpPr>
          <p:nvPr/>
        </p:nvCxnSpPr>
        <p:spPr>
          <a:xfrm flipH="1" flipV="1">
            <a:off x="7926832" y="3730503"/>
            <a:ext cx="1519" cy="366440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3655D35-894B-2640-9F27-47B934976BE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606501" y="3405662"/>
                <a:ext cx="640662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3655D35-894B-2640-9F27-47B934976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6501" y="3405662"/>
                <a:ext cx="640662" cy="32484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FBC0C8C-AB31-3D45-935E-F7F3E0ED3991}"/>
              </a:ext>
            </a:extLst>
          </p:cNvPr>
          <p:cNvCxnSpPr>
            <a:cxnSpLocks/>
            <a:stCxn id="59" idx="0"/>
            <a:endCxn id="58" idx="2"/>
          </p:cNvCxnSpPr>
          <p:nvPr/>
        </p:nvCxnSpPr>
        <p:spPr>
          <a:xfrm flipV="1">
            <a:off x="5447496" y="5600430"/>
            <a:ext cx="0" cy="341074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A8AD636-46D9-064D-8CB0-7FC814B84727}"/>
              </a:ext>
            </a:extLst>
          </p:cNvPr>
          <p:cNvCxnSpPr>
            <a:cxnSpLocks/>
            <a:stCxn id="58" idx="0"/>
            <a:endCxn id="50" idx="2"/>
          </p:cNvCxnSpPr>
          <p:nvPr/>
        </p:nvCxnSpPr>
        <p:spPr>
          <a:xfrm flipV="1">
            <a:off x="5447496" y="5002952"/>
            <a:ext cx="3022" cy="2910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B485BE1-755E-F84D-BB86-44702A7E7924}"/>
              </a:ext>
            </a:extLst>
          </p:cNvPr>
          <p:cNvCxnSpPr>
            <a:cxnSpLocks/>
            <a:stCxn id="50" idx="0"/>
            <a:endCxn id="57" idx="2"/>
          </p:cNvCxnSpPr>
          <p:nvPr/>
        </p:nvCxnSpPr>
        <p:spPr>
          <a:xfrm flipH="1" flipV="1">
            <a:off x="5447496" y="4404803"/>
            <a:ext cx="3022" cy="2733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7DF5DAA-7EC9-C64D-A721-76489509728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603872" y="4678111"/>
                <a:ext cx="16932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7DF5DAA-7EC9-C64D-A721-764895097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872" y="4678111"/>
                <a:ext cx="1693291" cy="324841"/>
              </a:xfrm>
              <a:prstGeom prst="roundRect">
                <a:avLst/>
              </a:prstGeom>
              <a:blipFill>
                <a:blip r:embed="rId9"/>
                <a:stretch>
                  <a:fillRect l="-1481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82AA83C-F441-724A-B9D3-D0DD892403D4}"/>
              </a:ext>
            </a:extLst>
          </p:cNvPr>
          <p:cNvCxnSpPr>
            <a:cxnSpLocks/>
            <a:stCxn id="57" idx="0"/>
            <a:endCxn id="52" idx="2"/>
          </p:cNvCxnSpPr>
          <p:nvPr/>
        </p:nvCxnSpPr>
        <p:spPr>
          <a:xfrm flipV="1">
            <a:off x="5447496" y="3712129"/>
            <a:ext cx="1050" cy="386207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B5A3FAA-03F8-1548-B250-52463259169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860486" y="3387288"/>
                <a:ext cx="1176120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B5A3FAA-03F8-1548-B250-524632591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486" y="3387288"/>
                <a:ext cx="1176120" cy="32484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CFF90692-1585-744D-9462-665511F90B93}"/>
                  </a:ext>
                </a:extLst>
              </p:cNvPr>
              <p:cNvSpPr/>
              <p:nvPr/>
            </p:nvSpPr>
            <p:spPr>
              <a:xfrm>
                <a:off x="7461981" y="4096943"/>
                <a:ext cx="932740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36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CFF90692-1585-744D-9462-665511F90B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981" y="4096943"/>
                <a:ext cx="932740" cy="306467"/>
              </a:xfrm>
              <a:prstGeom prst="roundRect">
                <a:avLst/>
              </a:prstGeom>
              <a:blipFill>
                <a:blip r:embed="rId11"/>
                <a:stretch>
                  <a:fillRect l="-540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C1D4F473-1E43-1B48-9C77-BECA5119F415}"/>
                  </a:ext>
                </a:extLst>
              </p:cNvPr>
              <p:cNvSpPr/>
              <p:nvPr/>
            </p:nvSpPr>
            <p:spPr>
              <a:xfrm>
                <a:off x="8005462" y="5206621"/>
                <a:ext cx="1057195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C1D4F473-1E43-1B48-9C77-BECA5119F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462" y="5206621"/>
                <a:ext cx="1057195" cy="51077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4FB4A601-4DDB-C04F-91C7-288AA156C492}"/>
                  </a:ext>
                </a:extLst>
              </p:cNvPr>
              <p:cNvSpPr/>
              <p:nvPr/>
            </p:nvSpPr>
            <p:spPr>
              <a:xfrm>
                <a:off x="6760740" y="521286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4FB4A601-4DDB-C04F-91C7-288AA156C4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740" y="5212860"/>
                <a:ext cx="986148" cy="510778"/>
              </a:xfrm>
              <a:prstGeom prst="roundRect">
                <a:avLst/>
              </a:prstGeom>
              <a:blipFill>
                <a:blip r:embed="rId13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1048901A-D2AC-9A41-8A13-9AF4C90104DD}"/>
                  </a:ext>
                </a:extLst>
              </p:cNvPr>
              <p:cNvSpPr/>
              <p:nvPr/>
            </p:nvSpPr>
            <p:spPr>
              <a:xfrm>
                <a:off x="6523906" y="2697350"/>
                <a:ext cx="442838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1048901A-D2AC-9A41-8A13-9AF4C90104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906" y="2697350"/>
                <a:ext cx="442838" cy="306467"/>
              </a:xfrm>
              <a:prstGeom prst="roundRect">
                <a:avLst/>
              </a:prstGeom>
              <a:blipFill>
                <a:blip r:embed="rId14"/>
                <a:stretch>
                  <a:fillRect l="-270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0246F439-BB89-DD4D-B697-032D6E399C14}"/>
                  </a:ext>
                </a:extLst>
              </p:cNvPr>
              <p:cNvSpPr/>
              <p:nvPr/>
            </p:nvSpPr>
            <p:spPr>
              <a:xfrm>
                <a:off x="4674648" y="4098336"/>
                <a:ext cx="1545696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0246F439-BB89-DD4D-B697-032D6E399C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648" y="4098336"/>
                <a:ext cx="1545696" cy="306467"/>
              </a:xfrm>
              <a:prstGeom prst="roundRect">
                <a:avLst/>
              </a:prstGeom>
              <a:blipFill>
                <a:blip r:embed="rId15"/>
                <a:stretch>
                  <a:fillRect l="-16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24F71ECB-874A-EB4A-A235-2EDBBFEEF536}"/>
                  </a:ext>
                </a:extLst>
              </p:cNvPr>
              <p:cNvSpPr/>
              <p:nvPr/>
            </p:nvSpPr>
            <p:spPr>
              <a:xfrm>
                <a:off x="4674649" y="5293963"/>
                <a:ext cx="1545694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24F71ECB-874A-EB4A-A235-2EDBBFEEF5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649" y="5293963"/>
                <a:ext cx="1545694" cy="306467"/>
              </a:xfrm>
              <a:prstGeom prst="roundRect">
                <a:avLst/>
              </a:prstGeom>
              <a:blipFill>
                <a:blip r:embed="rId16"/>
                <a:stretch>
                  <a:fillRect l="-16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7F6AD59C-D1A5-3145-89AC-5101ADD22FB5}"/>
                  </a:ext>
                </a:extLst>
              </p:cNvPr>
              <p:cNvSpPr/>
              <p:nvPr/>
            </p:nvSpPr>
            <p:spPr>
              <a:xfrm>
                <a:off x="4674648" y="5941504"/>
                <a:ext cx="1545695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7F6AD59C-D1A5-3145-89AC-5101ADD22F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648" y="5941504"/>
                <a:ext cx="1545695" cy="306467"/>
              </a:xfrm>
              <a:prstGeom prst="roundRect">
                <a:avLst/>
              </a:prstGeom>
              <a:blipFill>
                <a:blip r:embed="rId17"/>
                <a:stretch>
                  <a:fillRect l="-16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51A036F9-F0A3-A64F-AFFB-A76CE31E41DC}"/>
                  </a:ext>
                </a:extLst>
              </p:cNvPr>
              <p:cNvSpPr/>
              <p:nvPr/>
            </p:nvSpPr>
            <p:spPr>
              <a:xfrm>
                <a:off x="8005894" y="5839334"/>
                <a:ext cx="1065473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51A036F9-F0A3-A64F-AFFB-A76CE31E41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894" y="5839334"/>
                <a:ext cx="1065473" cy="510778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CD9DBAC0-2D24-E943-9A82-3249212006B3}"/>
                  </a:ext>
                </a:extLst>
              </p:cNvPr>
              <p:cNvSpPr/>
              <p:nvPr/>
            </p:nvSpPr>
            <p:spPr>
              <a:xfrm>
                <a:off x="6761172" y="5845573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CD9DBAC0-2D24-E943-9A82-3249212006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172" y="5845573"/>
                <a:ext cx="986148" cy="510778"/>
              </a:xfrm>
              <a:prstGeom prst="roundRect">
                <a:avLst/>
              </a:prstGeom>
              <a:blipFill>
                <a:blip r:embed="rId19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F2049D4-6819-8345-836E-A989EB3DDB3B}"/>
              </a:ext>
            </a:extLst>
          </p:cNvPr>
          <p:cNvSpPr txBox="1"/>
          <p:nvPr/>
        </p:nvSpPr>
        <p:spPr>
          <a:xfrm>
            <a:off x="1303478" y="5693015"/>
            <a:ext cx="33003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8588" algn="l"/>
              </a:tabLst>
            </a:pPr>
            <a:r>
              <a:rPr lang="en-GB" sz="1000" dirty="0">
                <a:solidFill>
                  <a:schemeClr val="accent3"/>
                </a:solidFill>
              </a:rPr>
              <a:t>*	Proof for </a:t>
            </a:r>
            <a:r>
              <a:rPr lang="en-GB" sz="1000" dirty="0" err="1">
                <a:solidFill>
                  <a:schemeClr val="accent3"/>
                </a:solidFill>
              </a:rPr>
              <a:t>jtrees</a:t>
            </a:r>
            <a:r>
              <a:rPr lang="en-GB" sz="1000" dirty="0">
                <a:solidFill>
                  <a:schemeClr val="accent3"/>
                </a:solidFill>
              </a:rPr>
              <a:t>: Adnan </a:t>
            </a:r>
            <a:r>
              <a:rPr lang="en-GB" sz="1000" dirty="0" err="1">
                <a:solidFill>
                  <a:schemeClr val="accent3"/>
                </a:solidFill>
              </a:rPr>
              <a:t>Darwiche</a:t>
            </a:r>
            <a:r>
              <a:rPr lang="en-GB" sz="1000" dirty="0">
                <a:solidFill>
                  <a:schemeClr val="accent3"/>
                </a:solidFill>
              </a:rPr>
              <a:t>: Recursive Conditioning. </a:t>
            </a:r>
          </a:p>
          <a:p>
            <a:pPr>
              <a:tabLst>
                <a:tab pos="128588" algn="l"/>
              </a:tabLst>
            </a:pPr>
            <a:r>
              <a:rPr lang="en-GB" sz="1000" dirty="0">
                <a:solidFill>
                  <a:schemeClr val="accent3"/>
                </a:solidFill>
              </a:rPr>
              <a:t>	In: </a:t>
            </a:r>
            <a:r>
              <a:rPr lang="en-GB" sz="1000" i="1" dirty="0">
                <a:solidFill>
                  <a:schemeClr val="accent3"/>
                </a:solidFill>
              </a:rPr>
              <a:t>Artificial Intelligence</a:t>
            </a:r>
            <a:r>
              <a:rPr lang="en-GB" sz="1000" dirty="0">
                <a:solidFill>
                  <a:schemeClr val="accent3"/>
                </a:solidFill>
              </a:rPr>
              <a:t>, 2001.</a:t>
            </a:r>
          </a:p>
          <a:p>
            <a:pPr>
              <a:tabLst>
                <a:tab pos="128588" algn="l"/>
              </a:tabLst>
            </a:pPr>
            <a:r>
              <a:rPr lang="en-GB" sz="1000" dirty="0">
                <a:solidFill>
                  <a:schemeClr val="accent3"/>
                </a:solidFill>
              </a:rPr>
              <a:t>	Proof for FO </a:t>
            </a:r>
            <a:r>
              <a:rPr lang="en-GB" sz="1000" dirty="0" err="1">
                <a:solidFill>
                  <a:schemeClr val="accent3"/>
                </a:solidFill>
              </a:rPr>
              <a:t>jtrees</a:t>
            </a:r>
            <a:r>
              <a:rPr lang="en-GB" sz="1000" dirty="0">
                <a:solidFill>
                  <a:schemeClr val="accent3"/>
                </a:solidFill>
              </a:rPr>
              <a:t>: Tanya B: Rescued from a Sea of </a:t>
            </a:r>
          </a:p>
          <a:p>
            <a:pPr>
              <a:tabLst>
                <a:tab pos="128588" algn="l"/>
              </a:tabLst>
            </a:pPr>
            <a:r>
              <a:rPr lang="en-GB" sz="1000" dirty="0">
                <a:solidFill>
                  <a:schemeClr val="accent3"/>
                </a:solidFill>
              </a:rPr>
              <a:t>	Queries: Exact Inference in Probabilistic Relational </a:t>
            </a:r>
          </a:p>
          <a:p>
            <a:pPr>
              <a:tabLst>
                <a:tab pos="128588" algn="l"/>
              </a:tabLst>
            </a:pPr>
            <a:r>
              <a:rPr lang="en-GB" sz="1000" dirty="0">
                <a:solidFill>
                  <a:schemeClr val="accent3"/>
                </a:solidFill>
              </a:rPr>
              <a:t>	Models. PhD thesis, 2020.</a:t>
            </a:r>
          </a:p>
        </p:txBody>
      </p:sp>
    </p:spTree>
    <p:extLst>
      <p:ext uri="{BB962C8B-B14F-4D97-AF65-F5344CB8AC3E}">
        <p14:creationId xmlns:p14="http://schemas.microsoft.com/office/powerpoint/2010/main" val="315162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Dtree ➝ FO Jtree</a:t>
            </a:r>
          </a:p>
        </p:txBody>
      </p:sp>
      <p:sp>
        <p:nvSpPr>
          <p:cNvPr id="319" name="Content Placeholder 318">
            <a:extLst>
              <a:ext uri="{FF2B5EF4-FFF2-40B4-BE49-F238E27FC236}">
                <a16:creationId xmlns:a16="http://schemas.microsoft.com/office/drawing/2014/main" id="{A573926C-AC1C-C244-8B6E-E2CD3E81D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Result after transformation </a:t>
            </a:r>
            <a:r>
              <a:rPr lang="en-GB" dirty="0">
                <a:solidFill>
                  <a:srgbClr val="C00000"/>
                </a:solidFill>
              </a:rPr>
              <a:t>not minimal</a:t>
            </a:r>
          </a:p>
          <a:p>
            <a:pPr lvl="1"/>
            <a:r>
              <a:rPr lang="en-GB" dirty="0"/>
              <a:t>Can remove complete parclusters </a:t>
            </a:r>
            <a:br>
              <a:rPr lang="en-GB" dirty="0"/>
            </a:br>
            <a:r>
              <a:rPr lang="en-GB" dirty="0"/>
              <a:t>and still have an FO jtree</a:t>
            </a:r>
          </a:p>
          <a:p>
            <a:pPr lvl="2"/>
            <a:r>
              <a:rPr lang="en-GB" dirty="0"/>
              <a:t>Even if we keep parclusters</a:t>
            </a:r>
            <a:br>
              <a:rPr lang="en-GB" dirty="0"/>
            </a:br>
            <a:r>
              <a:rPr lang="en-GB" dirty="0"/>
              <a:t>that carry constraint</a:t>
            </a:r>
            <a:br>
              <a:rPr lang="en-GB" dirty="0"/>
            </a:br>
            <a:r>
              <a:rPr lang="en-GB" dirty="0"/>
              <a:t>information that</a:t>
            </a:r>
            <a:br>
              <a:rPr lang="en-GB" dirty="0"/>
            </a:br>
            <a:r>
              <a:rPr lang="en-GB" dirty="0"/>
              <a:t>we would otherwise lose</a:t>
            </a:r>
          </a:p>
          <a:p>
            <a:pPr lvl="1"/>
            <a:r>
              <a:rPr lang="en-GB" dirty="0"/>
              <a:t>E.g., </a:t>
            </a:r>
          </a:p>
          <a:p>
            <a:pPr lvl="2"/>
            <a:r>
              <a:rPr lang="en-GB" dirty="0"/>
              <a:t>Parclusters </a:t>
            </a:r>
            <a:r>
              <a:rPr lang="en-GB" dirty="0">
                <a:solidFill>
                  <a:srgbClr val="C00000"/>
                </a:solidFill>
              </a:rPr>
              <a:t>marked</a:t>
            </a:r>
          </a:p>
          <a:p>
            <a:r>
              <a:rPr lang="en-GB" dirty="0"/>
              <a:t>Observation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Parclusters are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subsets of other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parclusters </a:t>
            </a:r>
          </a:p>
          <a:p>
            <a:pPr lvl="2"/>
            <a:r>
              <a:rPr lang="en-GB" dirty="0"/>
              <a:t>Use for minimisation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E1C0F49-830F-FD4C-A365-56B16EBCCA4C}"/>
                  </a:ext>
                </a:extLst>
              </p:cNvPr>
              <p:cNvSpPr/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E1C0F49-830F-FD4C-A365-56B16EBCCA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  <a:blipFill>
                <a:blip r:embed="rId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1DE769C4-C93E-8A46-806D-021831ACC41D}"/>
                  </a:ext>
                </a:extLst>
              </p:cNvPr>
              <p:cNvSpPr/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1DE769C4-C93E-8A46-806D-021831ACC4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  <a:blipFill>
                <a:blip r:embed="rId3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FF9888E-2478-BC4B-BC8C-7354D1295E6F}"/>
              </a:ext>
            </a:extLst>
          </p:cNvPr>
          <p:cNvCxnSpPr>
            <a:cxnSpLocks/>
            <a:stCxn id="113" idx="0"/>
            <a:endCxn id="107" idx="2"/>
          </p:cNvCxnSpPr>
          <p:nvPr/>
        </p:nvCxnSpPr>
        <p:spPr>
          <a:xfrm flipH="1" flipV="1">
            <a:off x="8352905" y="5433569"/>
            <a:ext cx="4571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A01E655-0F78-4640-9B71-E33E45FF967F}"/>
              </a:ext>
            </a:extLst>
          </p:cNvPr>
          <p:cNvCxnSpPr>
            <a:cxnSpLocks/>
            <a:stCxn id="114" idx="0"/>
            <a:endCxn id="108" idx="2"/>
          </p:cNvCxnSpPr>
          <p:nvPr/>
        </p:nvCxnSpPr>
        <p:spPr>
          <a:xfrm flipH="1" flipV="1">
            <a:off x="7072659" y="5439808"/>
            <a:ext cx="432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CC251ED-37DC-8B4A-9525-28EEA3F87F84}"/>
              </a:ext>
            </a:extLst>
          </p:cNvPr>
          <p:cNvCxnSpPr>
            <a:cxnSpLocks/>
            <a:stCxn id="108" idx="0"/>
            <a:endCxn id="96" idx="2"/>
          </p:cNvCxnSpPr>
          <p:nvPr/>
        </p:nvCxnSpPr>
        <p:spPr>
          <a:xfrm flipV="1">
            <a:off x="7072659" y="471912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F6510CF-F147-6448-BABC-FF36D1F5AA90}"/>
              </a:ext>
            </a:extLst>
          </p:cNvPr>
          <p:cNvCxnSpPr>
            <a:cxnSpLocks/>
            <a:stCxn id="96" idx="0"/>
            <a:endCxn id="106" idx="2"/>
          </p:cNvCxnSpPr>
          <p:nvPr/>
        </p:nvCxnSpPr>
        <p:spPr>
          <a:xfrm flipV="1">
            <a:off x="7074456" y="4119580"/>
            <a:ext cx="672740" cy="2747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068FDF5-D4DF-0245-B593-102011913EC2}"/>
              </a:ext>
            </a:extLst>
          </p:cNvPr>
          <p:cNvCxnSpPr>
            <a:cxnSpLocks/>
            <a:stCxn id="99" idx="0"/>
            <a:endCxn id="109" idx="2"/>
          </p:cNvCxnSpPr>
          <p:nvPr/>
        </p:nvCxnSpPr>
        <p:spPr>
          <a:xfrm flipH="1" flipV="1">
            <a:off x="6564170" y="2719987"/>
            <a:ext cx="1181507" cy="40184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7E83D2E-0B4B-464F-8DAD-03067CB8C24F}"/>
              </a:ext>
            </a:extLst>
          </p:cNvPr>
          <p:cNvCxnSpPr>
            <a:cxnSpLocks/>
            <a:stCxn id="105" idx="0"/>
            <a:endCxn id="109" idx="2"/>
          </p:cNvCxnSpPr>
          <p:nvPr/>
        </p:nvCxnSpPr>
        <p:spPr>
          <a:xfrm flipV="1">
            <a:off x="5267391" y="2719987"/>
            <a:ext cx="1296779" cy="3834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C0E720B-4D0F-A248-BFF2-749EF38E7BE3}"/>
                  </a:ext>
                </a:extLst>
              </p:cNvPr>
              <p:cNvSpPr/>
              <p:nvPr/>
            </p:nvSpPr>
            <p:spPr>
              <a:xfrm>
                <a:off x="5045868" y="5906402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C0E720B-4D0F-A248-BFF2-749EF38E7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868" y="5906402"/>
                <a:ext cx="440944" cy="373885"/>
              </a:xfrm>
              <a:prstGeom prst="rect">
                <a:avLst/>
              </a:prstGeom>
              <a:blipFill>
                <a:blip r:embed="rId4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A087EDA-80E0-CB43-9F67-1BDCAF0176B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A087EDA-80E0-CB43-9F67-1BDCAF017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blipFill>
                <a:blip r:embed="rId5"/>
                <a:stretch>
                  <a:fillRect l="-2326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D82F928-BC69-1D42-8BF4-E8111EC1116B}"/>
              </a:ext>
            </a:extLst>
          </p:cNvPr>
          <p:cNvCxnSpPr>
            <a:cxnSpLocks/>
            <a:stCxn id="107" idx="0"/>
            <a:endCxn id="106" idx="2"/>
          </p:cNvCxnSpPr>
          <p:nvPr/>
        </p:nvCxnSpPr>
        <p:spPr>
          <a:xfrm flipH="1" flipV="1">
            <a:off x="7747196" y="4119580"/>
            <a:ext cx="605709" cy="803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AFD92AB9-9D51-714B-BEE8-F211B0506D18}"/>
              </a:ext>
            </a:extLst>
          </p:cNvPr>
          <p:cNvCxnSpPr>
            <a:cxnSpLocks/>
            <a:stCxn id="106" idx="0"/>
            <a:endCxn id="99" idx="2"/>
          </p:cNvCxnSpPr>
          <p:nvPr/>
        </p:nvCxnSpPr>
        <p:spPr>
          <a:xfrm flipH="1" flipV="1">
            <a:off x="7745677" y="3446673"/>
            <a:ext cx="1519" cy="366440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62078E26-406D-2642-811F-2AA30396F8B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62078E26-406D-2642-811F-2AA30396F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046E541-CF14-B143-BD59-A91E168F3D52}"/>
              </a:ext>
            </a:extLst>
          </p:cNvPr>
          <p:cNvCxnSpPr>
            <a:cxnSpLocks/>
            <a:stCxn id="112" idx="0"/>
            <a:endCxn id="111" idx="2"/>
          </p:cNvCxnSpPr>
          <p:nvPr/>
        </p:nvCxnSpPr>
        <p:spPr>
          <a:xfrm flipV="1">
            <a:off x="5266341" y="5316600"/>
            <a:ext cx="0" cy="341074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E6D9155-5583-ED4A-AD87-22EBEB0CA34D}"/>
              </a:ext>
            </a:extLst>
          </p:cNvPr>
          <p:cNvCxnSpPr>
            <a:cxnSpLocks/>
            <a:stCxn id="111" idx="0"/>
            <a:endCxn id="103" idx="2"/>
          </p:cNvCxnSpPr>
          <p:nvPr/>
        </p:nvCxnSpPr>
        <p:spPr>
          <a:xfrm flipV="1">
            <a:off x="5266341" y="4719122"/>
            <a:ext cx="3022" cy="2910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D897491-8FF1-DF4D-8D15-19215703CD59}"/>
              </a:ext>
            </a:extLst>
          </p:cNvPr>
          <p:cNvCxnSpPr>
            <a:cxnSpLocks/>
            <a:stCxn id="103" idx="0"/>
            <a:endCxn id="110" idx="2"/>
          </p:cNvCxnSpPr>
          <p:nvPr/>
        </p:nvCxnSpPr>
        <p:spPr>
          <a:xfrm flipH="1" flipV="1">
            <a:off x="5266341" y="4120973"/>
            <a:ext cx="3022" cy="2733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12CC70B-60E5-1A42-B006-357693FD629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422717" y="4394281"/>
                <a:ext cx="16932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12CC70B-60E5-1A42-B006-357693FD6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717" y="4394281"/>
                <a:ext cx="1693291" cy="324841"/>
              </a:xfrm>
              <a:prstGeom prst="roundRect">
                <a:avLst/>
              </a:prstGeom>
              <a:blipFill>
                <a:blip r:embed="rId7"/>
                <a:stretch>
                  <a:fillRect l="-1481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8C41F63-65CE-AC46-AF36-204F970B2243}"/>
              </a:ext>
            </a:extLst>
          </p:cNvPr>
          <p:cNvCxnSpPr>
            <a:cxnSpLocks/>
            <a:stCxn id="110" idx="0"/>
            <a:endCxn id="105" idx="2"/>
          </p:cNvCxnSpPr>
          <p:nvPr/>
        </p:nvCxnSpPr>
        <p:spPr>
          <a:xfrm flipV="1">
            <a:off x="5266341" y="3428299"/>
            <a:ext cx="1050" cy="386207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EA5EAF6-0927-B64E-9DAC-6D7826C1D2F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679331" y="3103458"/>
                <a:ext cx="1176120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0EA5EAF6-0927-B64E-9DAC-6D7826C1D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331" y="3103458"/>
                <a:ext cx="1176120" cy="32484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ounded Rectangle 105">
                <a:extLst>
                  <a:ext uri="{FF2B5EF4-FFF2-40B4-BE49-F238E27FC236}">
                    <a16:creationId xmlns:a16="http://schemas.microsoft.com/office/drawing/2014/main" id="{6D0F78C8-953D-FB41-ABE1-0562C298E16A}"/>
                  </a:ext>
                </a:extLst>
              </p:cNvPr>
              <p:cNvSpPr/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36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6" name="Rounded Rectangle 105">
                <a:extLst>
                  <a:ext uri="{FF2B5EF4-FFF2-40B4-BE49-F238E27FC236}">
                    <a16:creationId xmlns:a16="http://schemas.microsoft.com/office/drawing/2014/main" id="{6D0F78C8-953D-FB41-ABE1-0562C298E1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blipFill>
                <a:blip r:embed="rId9"/>
                <a:stretch>
                  <a:fillRect l="-39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ounded Rectangle 106">
                <a:extLst>
                  <a:ext uri="{FF2B5EF4-FFF2-40B4-BE49-F238E27FC236}">
                    <a16:creationId xmlns:a16="http://schemas.microsoft.com/office/drawing/2014/main" id="{496BE9B4-FA53-934D-B6DC-3A042FC56F8D}"/>
                  </a:ext>
                </a:extLst>
              </p:cNvPr>
              <p:cNvSpPr/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7" name="Rounded Rectangle 106">
                <a:extLst>
                  <a:ext uri="{FF2B5EF4-FFF2-40B4-BE49-F238E27FC236}">
                    <a16:creationId xmlns:a16="http://schemas.microsoft.com/office/drawing/2014/main" id="{496BE9B4-FA53-934D-B6DC-3A042FC56F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ounded Rectangle 107">
                <a:extLst>
                  <a:ext uri="{FF2B5EF4-FFF2-40B4-BE49-F238E27FC236}">
                    <a16:creationId xmlns:a16="http://schemas.microsoft.com/office/drawing/2014/main" id="{968D8414-DF0C-E84E-9D28-34695DD7BA05}"/>
                  </a:ext>
                </a:extLst>
              </p:cNvPr>
              <p:cNvSpPr/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8" name="Rounded Rectangle 107">
                <a:extLst>
                  <a:ext uri="{FF2B5EF4-FFF2-40B4-BE49-F238E27FC236}">
                    <a16:creationId xmlns:a16="http://schemas.microsoft.com/office/drawing/2014/main" id="{968D8414-DF0C-E84E-9D28-34695DD7B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blipFill>
                <a:blip r:embed="rId11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ounded Rectangle 108">
                <a:extLst>
                  <a:ext uri="{FF2B5EF4-FFF2-40B4-BE49-F238E27FC236}">
                    <a16:creationId xmlns:a16="http://schemas.microsoft.com/office/drawing/2014/main" id="{92E867B9-9F05-D84A-AEA1-D595A4E70AE1}"/>
                  </a:ext>
                </a:extLst>
              </p:cNvPr>
              <p:cNvSpPr/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9" name="Rounded Rectangle 108">
                <a:extLst>
                  <a:ext uri="{FF2B5EF4-FFF2-40B4-BE49-F238E27FC236}">
                    <a16:creationId xmlns:a16="http://schemas.microsoft.com/office/drawing/2014/main" id="{92E867B9-9F05-D84A-AEA1-D595A4E70A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ounded Rectangle 109">
                <a:extLst>
                  <a:ext uri="{FF2B5EF4-FFF2-40B4-BE49-F238E27FC236}">
                    <a16:creationId xmlns:a16="http://schemas.microsoft.com/office/drawing/2014/main" id="{73DA2284-4055-E64D-BA71-F9F1887F6FA4}"/>
                  </a:ext>
                </a:extLst>
              </p:cNvPr>
              <p:cNvSpPr/>
              <p:nvPr/>
            </p:nvSpPr>
            <p:spPr>
              <a:xfrm>
                <a:off x="4493493" y="3814506"/>
                <a:ext cx="1545696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0" name="Rounded Rectangle 109">
                <a:extLst>
                  <a:ext uri="{FF2B5EF4-FFF2-40B4-BE49-F238E27FC236}">
                    <a16:creationId xmlns:a16="http://schemas.microsoft.com/office/drawing/2014/main" id="{73DA2284-4055-E64D-BA71-F9F1887F6F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3" y="3814506"/>
                <a:ext cx="1545696" cy="306467"/>
              </a:xfrm>
              <a:prstGeom prst="roundRect">
                <a:avLst/>
              </a:prstGeom>
              <a:blipFill>
                <a:blip r:embed="rId13"/>
                <a:stretch>
                  <a:fillRect l="-241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ounded Rectangle 110">
                <a:extLst>
                  <a:ext uri="{FF2B5EF4-FFF2-40B4-BE49-F238E27FC236}">
                    <a16:creationId xmlns:a16="http://schemas.microsoft.com/office/drawing/2014/main" id="{4C617B50-D5A2-D142-8327-A333306A68C7}"/>
                  </a:ext>
                </a:extLst>
              </p:cNvPr>
              <p:cNvSpPr/>
              <p:nvPr/>
            </p:nvSpPr>
            <p:spPr>
              <a:xfrm>
                <a:off x="4493494" y="5010133"/>
                <a:ext cx="1545694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1" name="Rounded Rectangle 110">
                <a:extLst>
                  <a:ext uri="{FF2B5EF4-FFF2-40B4-BE49-F238E27FC236}">
                    <a16:creationId xmlns:a16="http://schemas.microsoft.com/office/drawing/2014/main" id="{4C617B50-D5A2-D142-8327-A333306A68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4" y="5010133"/>
                <a:ext cx="1545694" cy="306467"/>
              </a:xfrm>
              <a:prstGeom prst="roundRect">
                <a:avLst/>
              </a:prstGeom>
              <a:blipFill>
                <a:blip r:embed="rId14"/>
                <a:stretch>
                  <a:fillRect l="-16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ounded Rectangle 111">
                <a:extLst>
                  <a:ext uri="{FF2B5EF4-FFF2-40B4-BE49-F238E27FC236}">
                    <a16:creationId xmlns:a16="http://schemas.microsoft.com/office/drawing/2014/main" id="{EC3F3E79-12FE-2B47-83FB-A184C6FA7978}"/>
                  </a:ext>
                </a:extLst>
              </p:cNvPr>
              <p:cNvSpPr/>
              <p:nvPr/>
            </p:nvSpPr>
            <p:spPr>
              <a:xfrm>
                <a:off x="4493493" y="5657674"/>
                <a:ext cx="1545695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2" name="Rounded Rectangle 111">
                <a:extLst>
                  <a:ext uri="{FF2B5EF4-FFF2-40B4-BE49-F238E27FC236}">
                    <a16:creationId xmlns:a16="http://schemas.microsoft.com/office/drawing/2014/main" id="{EC3F3E79-12FE-2B47-83FB-A184C6FA79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3" y="5657674"/>
                <a:ext cx="1545695" cy="306467"/>
              </a:xfrm>
              <a:prstGeom prst="roundRect">
                <a:avLst/>
              </a:prstGeom>
              <a:blipFill>
                <a:blip r:embed="rId15"/>
                <a:stretch>
                  <a:fillRect l="-16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ounded Rectangle 112">
                <a:extLst>
                  <a:ext uri="{FF2B5EF4-FFF2-40B4-BE49-F238E27FC236}">
                    <a16:creationId xmlns:a16="http://schemas.microsoft.com/office/drawing/2014/main" id="{CAC6D189-DBC2-7C45-BEC8-3686C65F75EE}"/>
                  </a:ext>
                </a:extLst>
              </p:cNvPr>
              <p:cNvSpPr/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3" name="Rounded Rectangle 112">
                <a:extLst>
                  <a:ext uri="{FF2B5EF4-FFF2-40B4-BE49-F238E27FC236}">
                    <a16:creationId xmlns:a16="http://schemas.microsoft.com/office/drawing/2014/main" id="{CAC6D189-DBC2-7C45-BEC8-3686C65F7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ounded Rectangle 113">
                <a:extLst>
                  <a:ext uri="{FF2B5EF4-FFF2-40B4-BE49-F238E27FC236}">
                    <a16:creationId xmlns:a16="http://schemas.microsoft.com/office/drawing/2014/main" id="{5A17C9EE-03E2-3F42-B9E5-FAE97A04C59F}"/>
                  </a:ext>
                </a:extLst>
              </p:cNvPr>
              <p:cNvSpPr/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14" name="Rounded Rectangle 113">
                <a:extLst>
                  <a:ext uri="{FF2B5EF4-FFF2-40B4-BE49-F238E27FC236}">
                    <a16:creationId xmlns:a16="http://schemas.microsoft.com/office/drawing/2014/main" id="{5A17C9EE-03E2-3F42-B9E5-FAE97A04C5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blipFill>
                <a:blip r:embed="rId17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3084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30C84-F3A0-4845-A39C-B3880B2C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AACF22-AD9B-8442-B30D-55F06F782F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Merge parclusters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with local models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iff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𝑔𝑟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𝑔𝑟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𝑔𝑟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𝑔𝑟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Assuming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⊤</m:t>
                    </m:r>
                  </m:oMath>
                </a14:m>
                <a:r>
                  <a:rPr lang="en-GB" dirty="0"/>
                  <a:t> constraints and same logvar names if the same domain is referenced (from normal form of FO dtree), then the following suffices: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∨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Checking on a PRV and logvar level instead of a grounded level</a:t>
                </a:r>
              </a:p>
              <a:p>
                <a:endParaRPr lang="en-GB" dirty="0"/>
              </a:p>
              <a:p>
                <a:pPr lvl="3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AACF22-AD9B-8442-B30D-55F06F782F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89B3F-C0DF-7140-B639-A2CBECDB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033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Many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Set of queries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i="1">
                            <a:latin typeface="Cambria Math" charset="0"/>
                          </a:rPr>
                          <m:t>𝑒𝑣𝑒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𝑏𝑜𝑏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i="1">
                            <a:latin typeface="Cambria Math" charset="0"/>
                          </a:rPr>
                          <m:t>𝑒𝑣𝑒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𝑓𝑙𝑜𝑜𝑑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)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de-DE" i="1">
                            <a:latin typeface="Cambria Math" charset="0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𝑣𝑖𝑟𝑢𝑠</m:t>
                        </m:r>
                        <m:r>
                          <a:rPr lang="de-DE" i="1">
                            <a:latin typeface="Cambria Math" charset="0"/>
                          </a:rPr>
                          <m:t>)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Combinations of variables</a:t>
                </a:r>
              </a:p>
              <a:p>
                <a:r>
                  <a:rPr lang="en-GB" dirty="0"/>
                  <a:t>Under evidence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smtClean="0">
                        <a:latin typeface="Cambria Math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de-DE" i="1"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b="0" i="1" smtClean="0">
                        <a:latin typeface="Cambria Math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  <m:r>
                      <a:rPr lang="de-DE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de-DE" b="0" i="1" dirty="0">
                  <a:latin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charset="0"/>
                          </a:rPr>
                          <m:t>𝑋</m:t>
                        </m:r>
                      </m:e>
                      <m:sup>
                        <m:r>
                          <a:rPr lang="de-DE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charset="0"/>
                      </a:rPr>
                      <m:t>∈{</m:t>
                    </m:r>
                    <m:r>
                      <a:rPr lang="de-DE" b="0" i="1" smtClean="0">
                        <a:latin typeface="Cambria Math" charset="0"/>
                      </a:rPr>
                      <m:t>𝑎𝑙𝑖𝑐𝑒</m:t>
                    </m:r>
                    <m:r>
                      <a:rPr lang="de-DE" b="0" i="1" smtClean="0">
                        <a:latin typeface="Cambria Math" charset="0"/>
                      </a:rPr>
                      <m:t>, </m:t>
                    </m:r>
                    <m:r>
                      <a:rPr lang="de-DE" b="0" i="1" smtClean="0">
                        <a:latin typeface="Cambria Math" charset="0"/>
                      </a:rPr>
                      <m:t>𝑒𝑣𝑒</m:t>
                    </m:r>
                    <m:r>
                      <a:rPr lang="de-DE" b="0" i="1" smtClean="0">
                        <a:latin typeface="Cambria Math" charset="0"/>
                      </a:rPr>
                      <m:t>}</m:t>
                    </m:r>
                  </m:oMath>
                </a14:m>
                <a:endParaRPr lang="de-DE" b="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932" t="-1823" b="-18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3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 anchor="b"/>
          <a:lstStyle/>
          <a:p>
            <a:r>
              <a:rPr lang="en-GB" dirty="0">
                <a:solidFill>
                  <a:srgbClr val="C00000"/>
                </a:solidFill>
              </a:rPr>
              <a:t>LVE restarts with initial model for each query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0DC3EB-52EE-9B4C-A303-3A8BC0368A8D}"/>
              </a:ext>
            </a:extLst>
          </p:cNvPr>
          <p:cNvGrpSpPr/>
          <p:nvPr/>
        </p:nvGrpSpPr>
        <p:grpSpPr>
          <a:xfrm>
            <a:off x="4604084" y="2639275"/>
            <a:ext cx="4408101" cy="2208228"/>
            <a:chOff x="4604084" y="2639275"/>
            <a:chExt cx="4408101" cy="220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86AF848-5650-8E47-9815-EDA72814A73D}"/>
                    </a:ext>
                  </a:extLst>
                </p:cNvPr>
                <p:cNvSpPr txBox="1"/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86AF848-5650-8E47-9815-EDA72814A7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256865"/>
                  <a:ext cx="648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 l="-1887" r="-1887" b="-606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31F6985-35CA-8F4C-A352-B4CD161392AD}"/>
                    </a:ext>
                  </a:extLst>
                </p:cNvPr>
                <p:cNvSpPr txBox="1"/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31F6985-35CA-8F4C-A352-B4CD161392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1863" y="2639275"/>
                  <a:ext cx="985062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1B532AA-0164-EE42-9E77-8AFFE5851BFF}"/>
                    </a:ext>
                  </a:extLst>
                </p:cNvPr>
                <p:cNvSpPr txBox="1"/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1B532AA-0164-EE42-9E77-8AFFE5851B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1224" y="2642307"/>
                  <a:ext cx="1144125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A133494-639E-E04E-98A2-8A79F81F8048}"/>
                    </a:ext>
                  </a:extLst>
                </p:cNvPr>
                <p:cNvSpPr txBox="1"/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A133494-639E-E04E-98A2-8A79F81F80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084" y="3858871"/>
                  <a:ext cx="1383249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7DA25B1-F544-2141-8400-B48506F41A5F}"/>
                    </a:ext>
                  </a:extLst>
                </p:cNvPr>
                <p:cNvSpPr txBox="1"/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7DA25B1-F544-2141-8400-B48506F41A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283" y="4457990"/>
                  <a:ext cx="1120628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639E521-C083-5247-9C01-1468732A114E}"/>
                    </a:ext>
                  </a:extLst>
                </p:cNvPr>
                <p:cNvSpPr txBox="1"/>
                <p:nvPr/>
              </p:nvSpPr>
              <p:spPr>
                <a:xfrm>
                  <a:off x="7511219" y="3850296"/>
                  <a:ext cx="1500966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charset="0"/>
                              </a:rPr>
                              <m:t>𝑃</m:t>
                            </m:r>
                          </m:e>
                        </m:d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639E521-C083-5247-9C01-1468732A1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9" y="3850296"/>
                  <a:ext cx="1500966" cy="389513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5556217-6765-0A40-95BE-37561C139865}"/>
                </a:ext>
              </a:extLst>
            </p:cNvPr>
            <p:cNvCxnSpPr>
              <a:stCxn id="39" idx="6"/>
              <a:endCxn id="65" idx="1"/>
            </p:cNvCxnSpPr>
            <p:nvPr/>
          </p:nvCxnSpPr>
          <p:spPr>
            <a:xfrm>
              <a:off x="6216925" y="2834032"/>
              <a:ext cx="499132" cy="1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C29E71E-491D-8A47-976E-BDECCADD3321}"/>
                </a:ext>
              </a:extLst>
            </p:cNvPr>
            <p:cNvCxnSpPr>
              <a:cxnSpLocks/>
              <a:stCxn id="40" idx="2"/>
              <a:endCxn id="65" idx="3"/>
            </p:cNvCxnSpPr>
            <p:nvPr/>
          </p:nvCxnSpPr>
          <p:spPr>
            <a:xfrm flipH="1" flipV="1">
              <a:off x="6860057" y="2835140"/>
              <a:ext cx="511167" cy="19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48EC01F-D3AB-ED47-B692-AF5E16C0BD7D}"/>
                </a:ext>
              </a:extLst>
            </p:cNvPr>
            <p:cNvCxnSpPr>
              <a:cxnSpLocks/>
              <a:stCxn id="41" idx="6"/>
              <a:endCxn id="61" idx="1"/>
            </p:cNvCxnSpPr>
            <p:nvPr/>
          </p:nvCxnSpPr>
          <p:spPr>
            <a:xfrm>
              <a:off x="5987333" y="4053628"/>
              <a:ext cx="4394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6FA1F9E-48E7-3D4F-8138-AA2E4E0E7DC3}"/>
                </a:ext>
              </a:extLst>
            </p:cNvPr>
            <p:cNvCxnSpPr>
              <a:cxnSpLocks/>
              <a:stCxn id="61" idx="0"/>
              <a:endCxn id="38" idx="4"/>
            </p:cNvCxnSpPr>
            <p:nvPr/>
          </p:nvCxnSpPr>
          <p:spPr>
            <a:xfrm flipV="1">
              <a:off x="6498736" y="3646378"/>
              <a:ext cx="287089" cy="3352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69D2025-02E4-2F46-A032-F6242E0066F4}"/>
                </a:ext>
              </a:extLst>
            </p:cNvPr>
            <p:cNvCxnSpPr>
              <a:cxnSpLocks/>
              <a:stCxn id="38" idx="4"/>
              <a:endCxn id="57" idx="0"/>
            </p:cNvCxnSpPr>
            <p:nvPr/>
          </p:nvCxnSpPr>
          <p:spPr>
            <a:xfrm>
              <a:off x="6785825" y="3646378"/>
              <a:ext cx="308081" cy="329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9DB0504-6065-114C-BD06-4DAE1A9CE85D}"/>
                </a:ext>
              </a:extLst>
            </p:cNvPr>
            <p:cNvCxnSpPr>
              <a:cxnSpLocks/>
              <a:stCxn id="43" idx="2"/>
              <a:endCxn id="57" idx="3"/>
            </p:cNvCxnSpPr>
            <p:nvPr/>
          </p:nvCxnSpPr>
          <p:spPr>
            <a:xfrm flipH="1">
              <a:off x="7165906" y="4045053"/>
              <a:ext cx="345313" cy="2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D3CFCA3-8774-0B47-A387-73C0810C6950}"/>
                </a:ext>
              </a:extLst>
            </p:cNvPr>
            <p:cNvCxnSpPr>
              <a:cxnSpLocks/>
              <a:stCxn id="61" idx="2"/>
              <a:endCxn id="42" idx="0"/>
            </p:cNvCxnSpPr>
            <p:nvPr/>
          </p:nvCxnSpPr>
          <p:spPr>
            <a:xfrm>
              <a:off x="6498736" y="4125628"/>
              <a:ext cx="315861" cy="3323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93C28A6-B3B0-2B4C-BD48-D427783B4793}"/>
                </a:ext>
              </a:extLst>
            </p:cNvPr>
            <p:cNvCxnSpPr>
              <a:cxnSpLocks/>
              <a:stCxn id="57" idx="2"/>
              <a:endCxn id="42" idx="0"/>
            </p:cNvCxnSpPr>
            <p:nvPr/>
          </p:nvCxnSpPr>
          <p:spPr>
            <a:xfrm flipH="1">
              <a:off x="6814597" y="4119775"/>
              <a:ext cx="279309" cy="3382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418B263-2A85-C949-A5A8-2313BB379362}"/>
                </a:ext>
              </a:extLst>
            </p:cNvPr>
            <p:cNvCxnSpPr>
              <a:cxnSpLocks/>
              <a:stCxn id="38" idx="0"/>
              <a:endCxn id="65" idx="2"/>
            </p:cNvCxnSpPr>
            <p:nvPr/>
          </p:nvCxnSpPr>
          <p:spPr>
            <a:xfrm flipV="1">
              <a:off x="6785825" y="2907140"/>
              <a:ext cx="2232" cy="3497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16C35FB-7D34-9240-9AF8-331E45E93DE4}"/>
                </a:ext>
              </a:extLst>
            </p:cNvPr>
            <p:cNvGrpSpPr/>
            <p:nvPr/>
          </p:nvGrpSpPr>
          <p:grpSpPr>
            <a:xfrm>
              <a:off x="6669977" y="2717060"/>
              <a:ext cx="521894" cy="393368"/>
              <a:chOff x="6669977" y="2717060"/>
              <a:chExt cx="521894" cy="393368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4F6977B-FA29-A544-BCA0-1A5198C74FB5}"/>
                  </a:ext>
                </a:extLst>
              </p:cNvPr>
              <p:cNvSpPr/>
              <p:nvPr/>
            </p:nvSpPr>
            <p:spPr>
              <a:xfrm>
                <a:off x="6669977" y="271706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1D9784C-FA74-2F42-8919-2D98AFE3D28F}"/>
                  </a:ext>
                </a:extLst>
              </p:cNvPr>
              <p:cNvSpPr/>
              <p:nvPr/>
            </p:nvSpPr>
            <p:spPr>
              <a:xfrm>
                <a:off x="6716057" y="27631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70DDEC1-BF33-3347-9F3B-61E5E2F3C1EB}"/>
                  </a:ext>
                </a:extLst>
              </p:cNvPr>
              <p:cNvSpPr/>
              <p:nvPr/>
            </p:nvSpPr>
            <p:spPr>
              <a:xfrm>
                <a:off x="6762137" y="28092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FF91B7C1-5267-A843-BE2D-38E6395922E5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2833429"/>
                    <a:ext cx="28809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FF91B7C1-5267-A843-BE2D-38E6395922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2833429"/>
                    <a:ext cx="288091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7391" r="-4348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AED5308-F2A8-D940-98C3-7E310F53700A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92260"/>
              <a:chOff x="6191042" y="3935548"/>
              <a:chExt cx="425774" cy="392260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77BD41D-3882-BF4C-9140-218B58AE52FB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DF27E59-05CF-C549-82D3-33AA80298C2E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B3055CE-255B-4A4B-AF4A-EEB269E5C327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5D58FD28-8D8B-1144-9540-0B754F85D778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5D58FD28-8D8B-1144-9540-0B754F85D77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93414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6000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CECA706-0535-EF4B-9249-4F0F71216DA7}"/>
                </a:ext>
              </a:extLst>
            </p:cNvPr>
            <p:cNvGrpSpPr/>
            <p:nvPr/>
          </p:nvGrpSpPr>
          <p:grpSpPr>
            <a:xfrm>
              <a:off x="6975826" y="3929695"/>
              <a:ext cx="516037" cy="397857"/>
              <a:chOff x="6975826" y="3929695"/>
              <a:chExt cx="516037" cy="397857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4D3451D-12DB-6843-91EF-842D78CBCBE7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0EDF9AE-9E43-A844-B87D-43F4B1F5882A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094E200-9165-CE46-B40E-0FFF63680313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E244CDC0-D012-EB42-894E-9CB6E932E45F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E244CDC0-D012-EB42-894E-9CB6E932E4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93414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6667" r="-4167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ECA55D-A86D-7441-9F4C-C8754D6C145C}"/>
              </a:ext>
            </a:extLst>
          </p:cNvPr>
          <p:cNvSpPr txBox="1"/>
          <p:nvPr/>
        </p:nvSpPr>
        <p:spPr>
          <a:xfrm>
            <a:off x="5825760" y="1328286"/>
            <a:ext cx="236900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Build a helper structure </a:t>
            </a:r>
            <a:br>
              <a:rPr lang="en-GB" dirty="0"/>
            </a:br>
            <a:r>
              <a:rPr lang="en-GB" dirty="0"/>
              <a:t>to precompute parts</a:t>
            </a:r>
          </a:p>
        </p:txBody>
      </p:sp>
    </p:spTree>
    <p:extLst>
      <p:ext uri="{BB962C8B-B14F-4D97-AF65-F5344CB8AC3E}">
        <p14:creationId xmlns:p14="http://schemas.microsoft.com/office/powerpoint/2010/main" val="36943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30C84-F3A0-4845-A39C-B3880B2C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AACF22-AD9B-8442-B30D-55F06F782F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Pre-processing necessary:</a:t>
                </a:r>
              </a:p>
              <a:p>
                <a:pPr lvl="1"/>
                <a:r>
                  <a:rPr lang="en-GB" dirty="0"/>
                  <a:t>Parclusters may contain a logvar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or a representative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GB" dirty="0"/>
              </a:p>
              <a:p>
                <a:r>
                  <a:rPr lang="en-GB" dirty="0"/>
                  <a:t>For each source DPG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Apply the inverse </a:t>
                </a:r>
                <a:br>
                  <a:rPr lang="en-GB" dirty="0"/>
                </a:br>
                <a:r>
                  <a:rPr lang="en-GB" dirty="0"/>
                  <a:t>substitution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to the one applied </a:t>
                </a:r>
                <a:br>
                  <a:rPr lang="en-GB" dirty="0"/>
                </a:br>
                <a:r>
                  <a:rPr lang="en-GB" dirty="0"/>
                  <a:t>during FO dtree </a:t>
                </a:r>
                <a:br>
                  <a:rPr lang="en-GB" dirty="0"/>
                </a:br>
                <a:r>
                  <a:rPr lang="en-GB" dirty="0"/>
                  <a:t>construction to all </a:t>
                </a:r>
                <a:br>
                  <a:rPr lang="en-GB" dirty="0"/>
                </a:br>
                <a:r>
                  <a:rPr lang="en-GB" dirty="0"/>
                  <a:t>parclusters that </a:t>
                </a:r>
                <a:br>
                  <a:rPr lang="en-GB" dirty="0"/>
                </a:br>
                <a:r>
                  <a:rPr lang="en-GB" dirty="0"/>
                  <a:t>come from </a:t>
                </a:r>
                <a:br>
                  <a:rPr lang="en-GB" dirty="0"/>
                </a:br>
                <a:r>
                  <a:rPr lang="en-GB" dirty="0"/>
                  <a:t>descendants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: </a:t>
                </a:r>
              </a:p>
              <a:p>
                <a:pPr lvl="1"/>
                <a:endParaRPr lang="en-GB" dirty="0"/>
              </a:p>
              <a:p>
                <a:endParaRPr lang="en-GB" dirty="0"/>
              </a:p>
              <a:p>
                <a:pPr lvl="3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AACF22-AD9B-8442-B30D-55F06F782F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89B3F-C0DF-7140-B639-A2CBECDB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D8C582-766A-F343-AA16-5EEDBFC7A104}"/>
                  </a:ext>
                </a:extLst>
              </p:cNvPr>
              <p:cNvSpPr/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D8C582-766A-F343-AA16-5EEDBFC7A1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4170044-6EA5-E546-97F7-136799F17750}"/>
                  </a:ext>
                </a:extLst>
              </p:cNvPr>
              <p:cNvSpPr/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4170044-6EA5-E546-97F7-136799F177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  <a:blipFill>
                <a:blip r:embed="rId4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31F282-A2F0-7743-827A-4306C807F0AF}"/>
              </a:ext>
            </a:extLst>
          </p:cNvPr>
          <p:cNvCxnSpPr>
            <a:cxnSpLocks/>
            <a:stCxn id="31" idx="0"/>
            <a:endCxn id="25" idx="2"/>
          </p:cNvCxnSpPr>
          <p:nvPr/>
        </p:nvCxnSpPr>
        <p:spPr>
          <a:xfrm flipH="1" flipV="1">
            <a:off x="8352905" y="5433569"/>
            <a:ext cx="4571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DE771F-2343-2041-AFCB-75767863ACF5}"/>
              </a:ext>
            </a:extLst>
          </p:cNvPr>
          <p:cNvCxnSpPr>
            <a:cxnSpLocks/>
            <a:stCxn id="32" idx="0"/>
            <a:endCxn id="26" idx="2"/>
          </p:cNvCxnSpPr>
          <p:nvPr/>
        </p:nvCxnSpPr>
        <p:spPr>
          <a:xfrm flipH="1" flipV="1">
            <a:off x="7072659" y="5439808"/>
            <a:ext cx="432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F2D210-75E3-D04B-8637-8D8E474B3F0A}"/>
              </a:ext>
            </a:extLst>
          </p:cNvPr>
          <p:cNvCxnSpPr>
            <a:cxnSpLocks/>
            <a:stCxn id="26" idx="0"/>
            <a:endCxn id="14" idx="2"/>
          </p:cNvCxnSpPr>
          <p:nvPr/>
        </p:nvCxnSpPr>
        <p:spPr>
          <a:xfrm flipV="1">
            <a:off x="7072659" y="471912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FE3482-D5F4-7A45-957F-E8F36505DE2C}"/>
              </a:ext>
            </a:extLst>
          </p:cNvPr>
          <p:cNvCxnSpPr>
            <a:cxnSpLocks/>
            <a:stCxn id="14" idx="0"/>
            <a:endCxn id="24" idx="2"/>
          </p:cNvCxnSpPr>
          <p:nvPr/>
        </p:nvCxnSpPr>
        <p:spPr>
          <a:xfrm flipV="1">
            <a:off x="7074456" y="4119580"/>
            <a:ext cx="672740" cy="2747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F0B654-3DEA-E14B-B078-48CB4FA859EF}"/>
              </a:ext>
            </a:extLst>
          </p:cNvPr>
          <p:cNvCxnSpPr>
            <a:cxnSpLocks/>
            <a:stCxn id="17" idx="0"/>
            <a:endCxn id="27" idx="2"/>
          </p:cNvCxnSpPr>
          <p:nvPr/>
        </p:nvCxnSpPr>
        <p:spPr>
          <a:xfrm flipH="1" flipV="1">
            <a:off x="6564170" y="2719987"/>
            <a:ext cx="1181507" cy="40184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314B1B-CEDF-5741-8CFA-57C4CE21F04B}"/>
              </a:ext>
            </a:extLst>
          </p:cNvPr>
          <p:cNvCxnSpPr>
            <a:cxnSpLocks/>
            <a:stCxn id="23" idx="0"/>
            <a:endCxn id="27" idx="2"/>
          </p:cNvCxnSpPr>
          <p:nvPr/>
        </p:nvCxnSpPr>
        <p:spPr>
          <a:xfrm flipV="1">
            <a:off x="5267391" y="2719987"/>
            <a:ext cx="1296779" cy="3834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C9FF081-0EEB-A34A-9ADA-9E2D6AA5360C}"/>
                  </a:ext>
                </a:extLst>
              </p:cNvPr>
              <p:cNvSpPr/>
              <p:nvPr/>
            </p:nvSpPr>
            <p:spPr>
              <a:xfrm>
                <a:off x="5045868" y="5906402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C9FF081-0EEB-A34A-9ADA-9E2D6AA536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868" y="5906402"/>
                <a:ext cx="440944" cy="373885"/>
              </a:xfrm>
              <a:prstGeom prst="rect">
                <a:avLst/>
              </a:prstGeom>
              <a:blipFill>
                <a:blip r:embed="rId5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037E3A-BF97-0D41-BF3F-6B6084DB7D0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037E3A-BF97-0D41-BF3F-6B6084DB7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blipFill>
                <a:blip r:embed="rId6"/>
                <a:stretch>
                  <a:fillRect l="-2326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40EECD-A5B3-1C40-A994-DB20608EB715}"/>
              </a:ext>
            </a:extLst>
          </p:cNvPr>
          <p:cNvCxnSpPr>
            <a:cxnSpLocks/>
            <a:stCxn id="25" idx="0"/>
            <a:endCxn id="24" idx="2"/>
          </p:cNvCxnSpPr>
          <p:nvPr/>
        </p:nvCxnSpPr>
        <p:spPr>
          <a:xfrm flipH="1" flipV="1">
            <a:off x="7747196" y="4119580"/>
            <a:ext cx="605709" cy="803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D60239-19E4-FA46-BFDC-484B43C78712}"/>
              </a:ext>
            </a:extLst>
          </p:cNvPr>
          <p:cNvCxnSpPr>
            <a:cxnSpLocks/>
            <a:stCxn id="24" idx="0"/>
            <a:endCxn id="17" idx="2"/>
          </p:cNvCxnSpPr>
          <p:nvPr/>
        </p:nvCxnSpPr>
        <p:spPr>
          <a:xfrm flipH="1" flipV="1">
            <a:off x="7745677" y="3446673"/>
            <a:ext cx="1519" cy="366440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4D5254A-DF5B-144A-A297-32DA293E9DA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4D5254A-DF5B-144A-A297-32DA293E9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773980-8DF7-1E4E-A3C1-DC75BCA45032}"/>
              </a:ext>
            </a:extLst>
          </p:cNvPr>
          <p:cNvCxnSpPr>
            <a:cxnSpLocks/>
            <a:stCxn id="30" idx="0"/>
            <a:endCxn id="29" idx="2"/>
          </p:cNvCxnSpPr>
          <p:nvPr/>
        </p:nvCxnSpPr>
        <p:spPr>
          <a:xfrm flipV="1">
            <a:off x="5266341" y="5316600"/>
            <a:ext cx="0" cy="341074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F8EB82-5815-9140-9CBE-6FDF7111E8EE}"/>
              </a:ext>
            </a:extLst>
          </p:cNvPr>
          <p:cNvCxnSpPr>
            <a:cxnSpLocks/>
            <a:stCxn id="29" idx="0"/>
            <a:endCxn id="21" idx="2"/>
          </p:cNvCxnSpPr>
          <p:nvPr/>
        </p:nvCxnSpPr>
        <p:spPr>
          <a:xfrm flipV="1">
            <a:off x="5266341" y="4719122"/>
            <a:ext cx="3022" cy="2910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0899D7-3CAF-8547-A2D9-A066E432D7B5}"/>
              </a:ext>
            </a:extLst>
          </p:cNvPr>
          <p:cNvCxnSpPr>
            <a:cxnSpLocks/>
            <a:stCxn id="21" idx="0"/>
            <a:endCxn id="28" idx="2"/>
          </p:cNvCxnSpPr>
          <p:nvPr/>
        </p:nvCxnSpPr>
        <p:spPr>
          <a:xfrm flipH="1" flipV="1">
            <a:off x="5266341" y="4120973"/>
            <a:ext cx="3022" cy="2733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A123D44-C559-8648-AB9B-74B258EA3C8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422717" y="4394281"/>
                <a:ext cx="16932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A123D44-C559-8648-AB9B-74B258EA3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717" y="4394281"/>
                <a:ext cx="1693291" cy="324841"/>
              </a:xfrm>
              <a:prstGeom prst="roundRect">
                <a:avLst/>
              </a:prstGeom>
              <a:blipFill>
                <a:blip r:embed="rId8"/>
                <a:stretch>
                  <a:fillRect l="-1481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2A41304-7577-DC4F-9D4D-8A80BB5C60CE}"/>
              </a:ext>
            </a:extLst>
          </p:cNvPr>
          <p:cNvCxnSpPr>
            <a:cxnSpLocks/>
            <a:stCxn id="28" idx="0"/>
            <a:endCxn id="23" idx="2"/>
          </p:cNvCxnSpPr>
          <p:nvPr/>
        </p:nvCxnSpPr>
        <p:spPr>
          <a:xfrm flipV="1">
            <a:off x="5266341" y="3428299"/>
            <a:ext cx="1050" cy="386207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44917E-9AEE-294F-9DA4-41D6A65853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679331" y="3103458"/>
                <a:ext cx="1176120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44917E-9AEE-294F-9DA4-41D6A65853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331" y="3103458"/>
                <a:ext cx="1176120" cy="32484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ED919D38-0973-234F-8BB3-9EE57B2A50D0}"/>
                  </a:ext>
                </a:extLst>
              </p:cNvPr>
              <p:cNvSpPr/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36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ED919D38-0973-234F-8BB3-9EE57B2A50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blipFill>
                <a:blip r:embed="rId10"/>
                <a:stretch>
                  <a:fillRect l="-39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E1823A8F-B44A-5440-BAAB-23868057E8A3}"/>
                  </a:ext>
                </a:extLst>
              </p:cNvPr>
              <p:cNvSpPr/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E1823A8F-B44A-5440-BAAB-23868057E8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BA10A155-786F-D64D-A808-2F24EDF862AF}"/>
                  </a:ext>
                </a:extLst>
              </p:cNvPr>
              <p:cNvSpPr/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BA10A155-786F-D64D-A808-2F24EDF862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blipFill>
                <a:blip r:embed="rId12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606888EE-7ADE-3548-83F7-8F4B9D8A313A}"/>
                  </a:ext>
                </a:extLst>
              </p:cNvPr>
              <p:cNvSpPr/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606888EE-7ADE-3548-83F7-8F4B9D8A31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2B5133F4-3E06-5F4A-BD26-DEC83CE89FBE}"/>
                  </a:ext>
                </a:extLst>
              </p:cNvPr>
              <p:cNvSpPr/>
              <p:nvPr/>
            </p:nvSpPr>
            <p:spPr>
              <a:xfrm>
                <a:off x="4493493" y="3814506"/>
                <a:ext cx="1545696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2B5133F4-3E06-5F4A-BD26-DEC83CE89F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3" y="3814506"/>
                <a:ext cx="1545696" cy="306467"/>
              </a:xfrm>
              <a:prstGeom prst="roundRect">
                <a:avLst/>
              </a:prstGeom>
              <a:blipFill>
                <a:blip r:embed="rId14"/>
                <a:stretch>
                  <a:fillRect l="-241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D98A975E-CA4A-9D43-A445-09AE9C7534AF}"/>
                  </a:ext>
                </a:extLst>
              </p:cNvPr>
              <p:cNvSpPr/>
              <p:nvPr/>
            </p:nvSpPr>
            <p:spPr>
              <a:xfrm>
                <a:off x="4493494" y="5010133"/>
                <a:ext cx="1545694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D98A975E-CA4A-9D43-A445-09AE9C7534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4" y="5010133"/>
                <a:ext cx="1545694" cy="306467"/>
              </a:xfrm>
              <a:prstGeom prst="roundRect">
                <a:avLst/>
              </a:prstGeom>
              <a:blipFill>
                <a:blip r:embed="rId15"/>
                <a:stretch>
                  <a:fillRect l="-16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44C9D8B7-B42B-EC45-AAFA-A500544DE723}"/>
                  </a:ext>
                </a:extLst>
              </p:cNvPr>
              <p:cNvSpPr/>
              <p:nvPr/>
            </p:nvSpPr>
            <p:spPr>
              <a:xfrm>
                <a:off x="4493493" y="5657674"/>
                <a:ext cx="1545695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44C9D8B7-B42B-EC45-AAFA-A500544DE7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3" y="5657674"/>
                <a:ext cx="1545695" cy="306467"/>
              </a:xfrm>
              <a:prstGeom prst="roundRect">
                <a:avLst/>
              </a:prstGeom>
              <a:blipFill>
                <a:blip r:embed="rId16"/>
                <a:stretch>
                  <a:fillRect l="-16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D29230BE-2608-5C4B-B76A-887ED4EF55D8}"/>
                  </a:ext>
                </a:extLst>
              </p:cNvPr>
              <p:cNvSpPr/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D29230BE-2608-5C4B-B76A-887ED4EF55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5544ECE9-4B61-CE46-A7DA-801C0FFE736E}"/>
                  </a:ext>
                </a:extLst>
              </p:cNvPr>
              <p:cNvSpPr/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5544ECE9-4B61-CE46-A7DA-801C0FFE73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blipFill>
                <a:blip r:embed="rId18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9FB9670-09C7-F447-B158-593C3F4BBE2B}"/>
                  </a:ext>
                </a:extLst>
              </p:cNvPr>
              <p:cNvSpPr/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9FB9670-09C7-F447-B158-593C3F4BBE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6527CAD-81E9-4248-91FB-558C6FB5D1B3}"/>
                  </a:ext>
                </a:extLst>
              </p:cNvPr>
              <p:cNvSpPr/>
              <p:nvPr/>
            </p:nvSpPr>
            <p:spPr>
              <a:xfrm>
                <a:off x="4313179" y="3111989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6527CAD-81E9-4248-91FB-558C6FB5D1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179" y="3111989"/>
                <a:ext cx="451086" cy="30777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C433E86-D00F-0842-8B5F-4102AAFF5905}"/>
                  </a:ext>
                </a:extLst>
              </p:cNvPr>
              <p:cNvSpPr/>
              <p:nvPr/>
            </p:nvSpPr>
            <p:spPr>
              <a:xfrm>
                <a:off x="4089079" y="4402812"/>
                <a:ext cx="4180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C433E86-D00F-0842-8B5F-4102AAFF59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079" y="4402812"/>
                <a:ext cx="418063" cy="3077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CE20502-AF53-A045-8E7C-B61B72E1C87B}"/>
                  </a:ext>
                </a:extLst>
              </p:cNvPr>
              <p:cNvSpPr/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CE20502-AF53-A045-8E7C-B61B72E1C8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6FD90F9-5F6C-A045-A985-7073A898E803}"/>
                  </a:ext>
                </a:extLst>
              </p:cNvPr>
              <p:cNvSpPr/>
              <p:nvPr/>
            </p:nvSpPr>
            <p:spPr>
              <a:xfrm>
                <a:off x="4128611" y="3811803"/>
                <a:ext cx="42575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6FD90F9-5F6C-A045-A985-7073A898E8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611" y="3811803"/>
                <a:ext cx="425758" cy="30777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6F7BFBF-4E73-9642-A16E-3F42B48C6927}"/>
                  </a:ext>
                </a:extLst>
              </p:cNvPr>
              <p:cNvSpPr/>
              <p:nvPr/>
            </p:nvSpPr>
            <p:spPr>
              <a:xfrm>
                <a:off x="4159315" y="5008823"/>
                <a:ext cx="4180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6F7BFBF-4E73-9642-A16E-3F42B48C6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9315" y="5008823"/>
                <a:ext cx="418063" cy="30777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FD32EBB-D496-B145-8932-26ED50B771B8}"/>
                  </a:ext>
                </a:extLst>
              </p:cNvPr>
              <p:cNvSpPr/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FD32EBB-D496-B145-8932-26ED50B77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F70FA65-070D-9F4A-89B4-3F6759DCE1D2}"/>
                  </a:ext>
                </a:extLst>
              </p:cNvPr>
              <p:cNvSpPr/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F70FA65-070D-9F4A-89B4-3F6759DCE1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BAA33254-5E5F-514E-A0A3-7759FA1F2577}"/>
              </a:ext>
            </a:extLst>
          </p:cNvPr>
          <p:cNvSpPr txBox="1"/>
          <p:nvPr/>
        </p:nvSpPr>
        <p:spPr>
          <a:xfrm>
            <a:off x="6325726" y="2168628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root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38486D3-C929-C347-8249-4F6C9CD75E2F}"/>
                  </a:ext>
                </a:extLst>
              </p:cNvPr>
              <p:cNvSpPr/>
              <p:nvPr/>
            </p:nvSpPr>
            <p:spPr>
              <a:xfrm>
                <a:off x="1693405" y="5210728"/>
                <a:ext cx="1919307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</m:t>
                      </m:r>
                      <m:sSup>
                        <m:sSup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38486D3-C929-C347-8249-4F6C9CD75E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3405" y="5210728"/>
                <a:ext cx="1919307" cy="1200329"/>
              </a:xfrm>
              <a:prstGeom prst="rect">
                <a:avLst/>
              </a:prstGeom>
              <a:blipFill>
                <a:blip r:embed="rId27"/>
                <a:stretch>
                  <a:fillRect l="-6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003A4912-4FDB-8C46-BDAF-7D6FF5B3D789}"/>
              </a:ext>
            </a:extLst>
          </p:cNvPr>
          <p:cNvSpPr/>
          <p:nvPr/>
        </p:nvSpPr>
        <p:spPr>
          <a:xfrm>
            <a:off x="5816870" y="3889150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7E2F56B-80EB-9040-982C-879EB95147F1}"/>
              </a:ext>
            </a:extLst>
          </p:cNvPr>
          <p:cNvSpPr/>
          <p:nvPr/>
        </p:nvSpPr>
        <p:spPr>
          <a:xfrm>
            <a:off x="5197260" y="4462845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F2ED4DD-8F04-1541-9C46-B589EC86C867}"/>
              </a:ext>
            </a:extLst>
          </p:cNvPr>
          <p:cNvSpPr/>
          <p:nvPr/>
        </p:nvSpPr>
        <p:spPr>
          <a:xfrm>
            <a:off x="5213408" y="5082640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957EB56-BDA2-DA45-A82F-F8A0DA94B5EE}"/>
              </a:ext>
            </a:extLst>
          </p:cNvPr>
          <p:cNvSpPr/>
          <p:nvPr/>
        </p:nvSpPr>
        <p:spPr>
          <a:xfrm>
            <a:off x="5822443" y="5082640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150F4A7-11B0-4749-9078-7B6B8E9FD82E}"/>
              </a:ext>
            </a:extLst>
          </p:cNvPr>
          <p:cNvSpPr/>
          <p:nvPr/>
        </p:nvSpPr>
        <p:spPr>
          <a:xfrm>
            <a:off x="5212443" y="5729830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782031C-754B-8A48-AAC9-73FCA6CCB6C3}"/>
              </a:ext>
            </a:extLst>
          </p:cNvPr>
          <p:cNvSpPr/>
          <p:nvPr/>
        </p:nvSpPr>
        <p:spPr>
          <a:xfrm>
            <a:off x="5821478" y="5729830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EE46B94-0CF9-BB4A-B576-465F34903B3D}"/>
              </a:ext>
            </a:extLst>
          </p:cNvPr>
          <p:cNvSpPr/>
          <p:nvPr/>
        </p:nvSpPr>
        <p:spPr>
          <a:xfrm>
            <a:off x="7272666" y="4465825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F21B21F-2F62-784B-8729-AC97CA8B751B}"/>
              </a:ext>
            </a:extLst>
          </p:cNvPr>
          <p:cNvSpPr/>
          <p:nvPr/>
        </p:nvSpPr>
        <p:spPr>
          <a:xfrm>
            <a:off x="8014858" y="3882078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E8C6ADA-72CC-544E-BA64-8C56C0A2F009}"/>
              </a:ext>
            </a:extLst>
          </p:cNvPr>
          <p:cNvSpPr/>
          <p:nvPr/>
        </p:nvSpPr>
        <p:spPr>
          <a:xfrm>
            <a:off x="7309616" y="5010133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8162495-3365-6A40-AAB3-E68E5D78332E}"/>
              </a:ext>
            </a:extLst>
          </p:cNvPr>
          <p:cNvSpPr/>
          <p:nvPr/>
        </p:nvSpPr>
        <p:spPr>
          <a:xfrm>
            <a:off x="8617897" y="5010133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0A76799-4E97-1B45-932E-F2D97B397C9E}"/>
              </a:ext>
            </a:extLst>
          </p:cNvPr>
          <p:cNvSpPr/>
          <p:nvPr/>
        </p:nvSpPr>
        <p:spPr>
          <a:xfrm>
            <a:off x="8528251" y="5180463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BE91E30-B9A0-B34B-8FCD-967AA0F0434B}"/>
              </a:ext>
            </a:extLst>
          </p:cNvPr>
          <p:cNvSpPr/>
          <p:nvPr/>
        </p:nvSpPr>
        <p:spPr>
          <a:xfrm>
            <a:off x="7094808" y="5189428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8EC60D9-69B2-CF48-87B4-12F241DB66B6}"/>
              </a:ext>
            </a:extLst>
          </p:cNvPr>
          <p:cNvSpPr/>
          <p:nvPr/>
        </p:nvSpPr>
        <p:spPr>
          <a:xfrm>
            <a:off x="7246862" y="5189428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F488391-6574-094F-A0BF-31CC97A6AD15}"/>
              </a:ext>
            </a:extLst>
          </p:cNvPr>
          <p:cNvSpPr/>
          <p:nvPr/>
        </p:nvSpPr>
        <p:spPr>
          <a:xfrm>
            <a:off x="7309616" y="5644392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A4069D2-CDFE-E243-B9A4-ED840BFFE9ED}"/>
              </a:ext>
            </a:extLst>
          </p:cNvPr>
          <p:cNvSpPr/>
          <p:nvPr/>
        </p:nvSpPr>
        <p:spPr>
          <a:xfrm>
            <a:off x="7094808" y="5823687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4BCE3C2-316B-F243-BF84-0E4C94B22A1D}"/>
              </a:ext>
            </a:extLst>
          </p:cNvPr>
          <p:cNvSpPr/>
          <p:nvPr/>
        </p:nvSpPr>
        <p:spPr>
          <a:xfrm>
            <a:off x="7246862" y="5823687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CB1BAC4-861D-6246-B7D9-C2D4AA8E339B}"/>
              </a:ext>
            </a:extLst>
          </p:cNvPr>
          <p:cNvSpPr/>
          <p:nvPr/>
        </p:nvSpPr>
        <p:spPr>
          <a:xfrm>
            <a:off x="8617897" y="5647202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277111A-5867-E749-87ED-27758B0A19B1}"/>
              </a:ext>
            </a:extLst>
          </p:cNvPr>
          <p:cNvSpPr/>
          <p:nvPr/>
        </p:nvSpPr>
        <p:spPr>
          <a:xfrm>
            <a:off x="8528251" y="5817532"/>
            <a:ext cx="138160" cy="168536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639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30C84-F3A0-4845-A39C-B3880B2C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AACF22-AD9B-8442-B30D-55F06F782F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Merging parclusters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into parcluster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Changes in FO jtree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|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𝑛𝑏𝑠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|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𝑛𝑏𝑠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e>
                    </m:d>
                  </m:oMath>
                </a14:m>
                <a:b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∪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|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𝑛𝑏𝑠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𝑛𝑏𝑠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AACF22-AD9B-8442-B30D-55F06F782F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89B3F-C0DF-7140-B639-A2CBECDB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1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Possible merging strategy</a:t>
                </a:r>
              </a:p>
              <a:p>
                <a:pPr lvl="1"/>
                <a:r>
                  <a:rPr lang="en-GB" dirty="0"/>
                  <a:t>Start at the leaves and merge </a:t>
                </a:r>
                <a:r>
                  <a:rPr lang="en-GB" dirty="0">
                    <a:solidFill>
                      <a:schemeClr val="accent1"/>
                    </a:solidFill>
                  </a:rPr>
                  <a:t>inbound</a:t>
                </a:r>
                <a:endParaRPr lang="en-GB" dirty="0"/>
              </a:p>
              <a:p>
                <a:pPr lvl="1"/>
                <a:r>
                  <a:rPr lang="en-GB" dirty="0"/>
                  <a:t>Until no further merging is possible</a:t>
                </a:r>
              </a:p>
              <a:p>
                <a:pPr lvl="2"/>
                <a:r>
                  <a:rPr lang="en-GB" dirty="0"/>
                  <a:t>No parcluster is a subset of another</a:t>
                </a:r>
              </a:p>
              <a:p>
                <a:r>
                  <a:rPr lang="en-GB" dirty="0"/>
                  <a:t>After merging, the </a:t>
                </a:r>
                <a:br>
                  <a:rPr lang="en-GB" dirty="0"/>
                </a:br>
                <a:r>
                  <a:rPr lang="en-GB" dirty="0"/>
                  <a:t>resulting FO jtree </a:t>
                </a:r>
                <a:br>
                  <a:rPr lang="en-GB" dirty="0"/>
                </a:br>
                <a:r>
                  <a:rPr lang="en-GB" dirty="0"/>
                  <a:t>is minimal</a:t>
                </a:r>
              </a:p>
              <a:p>
                <a:r>
                  <a:rPr lang="en-GB" dirty="0"/>
                  <a:t>E.g.,</a:t>
                </a:r>
              </a:p>
              <a:p>
                <a:pPr lvl="1"/>
                <a:r>
                  <a:rPr lang="en-GB" dirty="0"/>
                  <a:t>Start at leaves with</a:t>
                </a:r>
              </a:p>
              <a:p>
                <a:pPr lvl="2"/>
                <a:r>
                  <a:rPr lang="en-GB" dirty="0"/>
                  <a:t>local model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local model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local model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/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  <a:blipFill>
                <a:blip r:embed="rId3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/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  <a:blipFill>
                <a:blip r:embed="rId3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DB29A62-AA0A-BA45-B012-55B20AB9EFE1}"/>
              </a:ext>
            </a:extLst>
          </p:cNvPr>
          <p:cNvCxnSpPr>
            <a:cxnSpLocks/>
            <a:stCxn id="290" idx="0"/>
            <a:endCxn id="171" idx="2"/>
          </p:cNvCxnSpPr>
          <p:nvPr/>
        </p:nvCxnSpPr>
        <p:spPr>
          <a:xfrm flipH="1" flipV="1">
            <a:off x="8352905" y="5433569"/>
            <a:ext cx="4571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30814F7B-7B4A-9548-A4B3-3D8A873FA953}"/>
              </a:ext>
            </a:extLst>
          </p:cNvPr>
          <p:cNvCxnSpPr>
            <a:cxnSpLocks/>
            <a:stCxn id="291" idx="0"/>
            <a:endCxn id="172" idx="2"/>
          </p:cNvCxnSpPr>
          <p:nvPr/>
        </p:nvCxnSpPr>
        <p:spPr>
          <a:xfrm flipH="1" flipV="1">
            <a:off x="7072659" y="5439808"/>
            <a:ext cx="432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4CD9DF-52E6-C448-818B-04A2F6D2B9A0}"/>
              </a:ext>
            </a:extLst>
          </p:cNvPr>
          <p:cNvCxnSpPr>
            <a:cxnSpLocks/>
            <a:stCxn id="172" idx="0"/>
            <a:endCxn id="189" idx="2"/>
          </p:cNvCxnSpPr>
          <p:nvPr/>
        </p:nvCxnSpPr>
        <p:spPr>
          <a:xfrm flipV="1">
            <a:off x="7072659" y="471912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AD5D407-E0FD-8541-B9D8-D937FBFFF5D6}"/>
              </a:ext>
            </a:extLst>
          </p:cNvPr>
          <p:cNvCxnSpPr>
            <a:cxnSpLocks/>
            <a:stCxn id="189" idx="0"/>
            <a:endCxn id="170" idx="2"/>
          </p:cNvCxnSpPr>
          <p:nvPr/>
        </p:nvCxnSpPr>
        <p:spPr>
          <a:xfrm flipV="1">
            <a:off x="7074456" y="4119580"/>
            <a:ext cx="672740" cy="2747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AA68C6E-5393-E041-B4AC-1D082BEC99E9}"/>
              </a:ext>
            </a:extLst>
          </p:cNvPr>
          <p:cNvCxnSpPr>
            <a:cxnSpLocks/>
            <a:stCxn id="187" idx="0"/>
            <a:endCxn id="173" idx="2"/>
          </p:cNvCxnSpPr>
          <p:nvPr/>
        </p:nvCxnSpPr>
        <p:spPr>
          <a:xfrm flipH="1" flipV="1">
            <a:off x="6564170" y="2719987"/>
            <a:ext cx="1181507" cy="40184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9FC0971E-FD63-4C4E-847A-816DDF8E0E39}"/>
              </a:ext>
            </a:extLst>
          </p:cNvPr>
          <p:cNvCxnSpPr>
            <a:cxnSpLocks/>
            <a:stCxn id="183" idx="0"/>
            <a:endCxn id="173" idx="2"/>
          </p:cNvCxnSpPr>
          <p:nvPr/>
        </p:nvCxnSpPr>
        <p:spPr>
          <a:xfrm flipV="1">
            <a:off x="5267391" y="2719987"/>
            <a:ext cx="1296779" cy="3834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/>
              <p:nvPr/>
            </p:nvSpPr>
            <p:spPr>
              <a:xfrm>
                <a:off x="5045868" y="5906402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868" y="5906402"/>
                <a:ext cx="440944" cy="373885"/>
              </a:xfrm>
              <a:prstGeom prst="rect">
                <a:avLst/>
              </a:prstGeom>
              <a:blipFill>
                <a:blip r:embed="rId32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blipFill>
                <a:blip r:embed="rId33"/>
                <a:stretch>
                  <a:fillRect l="-3488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FA77FBAB-63D0-0D4A-8555-B0BF59A54C0D}"/>
              </a:ext>
            </a:extLst>
          </p:cNvPr>
          <p:cNvCxnSpPr>
            <a:cxnSpLocks/>
            <a:stCxn id="171" idx="0"/>
            <a:endCxn id="170" idx="2"/>
          </p:cNvCxnSpPr>
          <p:nvPr/>
        </p:nvCxnSpPr>
        <p:spPr>
          <a:xfrm flipH="1" flipV="1">
            <a:off x="7747196" y="4119580"/>
            <a:ext cx="605709" cy="803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394641F-977A-C04E-942C-F81C174F9A79}"/>
              </a:ext>
            </a:extLst>
          </p:cNvPr>
          <p:cNvCxnSpPr>
            <a:cxnSpLocks/>
            <a:stCxn id="170" idx="0"/>
            <a:endCxn id="187" idx="2"/>
          </p:cNvCxnSpPr>
          <p:nvPr/>
        </p:nvCxnSpPr>
        <p:spPr>
          <a:xfrm flipH="1" flipV="1">
            <a:off x="7745677" y="3446673"/>
            <a:ext cx="1519" cy="366440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blipFill>
                <a:blip r:embed="rId3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5E9C7B17-8711-2D44-9535-CE9514428B0D}"/>
              </a:ext>
            </a:extLst>
          </p:cNvPr>
          <p:cNvCxnSpPr>
            <a:cxnSpLocks/>
            <a:stCxn id="264" idx="0"/>
            <a:endCxn id="175" idx="2"/>
          </p:cNvCxnSpPr>
          <p:nvPr/>
        </p:nvCxnSpPr>
        <p:spPr>
          <a:xfrm flipV="1">
            <a:off x="5266341" y="5316600"/>
            <a:ext cx="0" cy="341074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CE7A4E2-DF17-9B43-85E5-12D343BE1D0C}"/>
              </a:ext>
            </a:extLst>
          </p:cNvPr>
          <p:cNvCxnSpPr>
            <a:cxnSpLocks/>
            <a:stCxn id="175" idx="0"/>
            <a:endCxn id="185" idx="2"/>
          </p:cNvCxnSpPr>
          <p:nvPr/>
        </p:nvCxnSpPr>
        <p:spPr>
          <a:xfrm flipV="1">
            <a:off x="5266341" y="4719122"/>
            <a:ext cx="3022" cy="2910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3A114CD5-DC17-4845-B012-3BFF0BF5FC73}"/>
              </a:ext>
            </a:extLst>
          </p:cNvPr>
          <p:cNvCxnSpPr>
            <a:cxnSpLocks/>
            <a:stCxn id="185" idx="0"/>
            <a:endCxn id="174" idx="2"/>
          </p:cNvCxnSpPr>
          <p:nvPr/>
        </p:nvCxnSpPr>
        <p:spPr>
          <a:xfrm flipH="1" flipV="1">
            <a:off x="5266341" y="4120973"/>
            <a:ext cx="3022" cy="2733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FDAA91F1-43D5-B849-B7F1-8481C58C7D1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422717" y="4394281"/>
                <a:ext cx="16932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FDAA91F1-43D5-B849-B7F1-8481C58C7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717" y="4394281"/>
                <a:ext cx="1693291" cy="324841"/>
              </a:xfrm>
              <a:prstGeom prst="roundRect">
                <a:avLst/>
              </a:prstGeom>
              <a:blipFill>
                <a:blip r:embed="rId35"/>
                <a:stretch>
                  <a:fillRect l="-2963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A19E2B50-D6D5-5843-A5E0-1FB6BF627AEA}"/>
              </a:ext>
            </a:extLst>
          </p:cNvPr>
          <p:cNvCxnSpPr>
            <a:cxnSpLocks/>
            <a:stCxn id="174" idx="0"/>
            <a:endCxn id="183" idx="2"/>
          </p:cNvCxnSpPr>
          <p:nvPr/>
        </p:nvCxnSpPr>
        <p:spPr>
          <a:xfrm flipV="1">
            <a:off x="5266341" y="3428299"/>
            <a:ext cx="1050" cy="386207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EEBB89B-921E-DB44-873B-80CA29BFA6A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679331" y="3103458"/>
                <a:ext cx="1176120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EEBB89B-921E-DB44-873B-80CA29BFA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331" y="3103458"/>
                <a:ext cx="1176120" cy="324841"/>
              </a:xfrm>
              <a:prstGeom prst="roundRect">
                <a:avLst/>
              </a:prstGeom>
              <a:blipFill>
                <a:blip r:embed="rId36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/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36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blipFill>
                <a:blip r:embed="rId37"/>
                <a:stretch>
                  <a:fillRect l="-39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/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/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blipFill>
                <a:blip r:embed="rId39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/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355E67F0-0C75-2241-8DE2-2B16CC6EBD7F}"/>
                  </a:ext>
                </a:extLst>
              </p:cNvPr>
              <p:cNvSpPr/>
              <p:nvPr/>
            </p:nvSpPr>
            <p:spPr>
              <a:xfrm>
                <a:off x="4493493" y="3814506"/>
                <a:ext cx="1545696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355E67F0-0C75-2241-8DE2-2B16CC6EB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3" y="3814506"/>
                <a:ext cx="1545696" cy="306467"/>
              </a:xfrm>
              <a:prstGeom prst="roundRect">
                <a:avLst/>
              </a:prstGeom>
              <a:blipFill>
                <a:blip r:embed="rId41"/>
                <a:stretch>
                  <a:fillRect l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Rounded Rectangle 174">
                <a:extLst>
                  <a:ext uri="{FF2B5EF4-FFF2-40B4-BE49-F238E27FC236}">
                    <a16:creationId xmlns:a16="http://schemas.microsoft.com/office/drawing/2014/main" id="{32843279-8C40-A243-AA01-0351C3777D30}"/>
                  </a:ext>
                </a:extLst>
              </p:cNvPr>
              <p:cNvSpPr/>
              <p:nvPr/>
            </p:nvSpPr>
            <p:spPr>
              <a:xfrm>
                <a:off x="4493494" y="5010133"/>
                <a:ext cx="1545694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5" name="Rounded Rectangle 174">
                <a:extLst>
                  <a:ext uri="{FF2B5EF4-FFF2-40B4-BE49-F238E27FC236}">
                    <a16:creationId xmlns:a16="http://schemas.microsoft.com/office/drawing/2014/main" id="{32843279-8C40-A243-AA01-0351C3777D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4" y="5010133"/>
                <a:ext cx="1545694" cy="306467"/>
              </a:xfrm>
              <a:prstGeom prst="roundRect">
                <a:avLst/>
              </a:prstGeom>
              <a:blipFill>
                <a:blip r:embed="rId42"/>
                <a:stretch>
                  <a:fillRect l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Rounded Rectangle 263">
                <a:extLst>
                  <a:ext uri="{FF2B5EF4-FFF2-40B4-BE49-F238E27FC236}">
                    <a16:creationId xmlns:a16="http://schemas.microsoft.com/office/drawing/2014/main" id="{E1E6E224-43C4-DC4A-8F0F-96E9A04B6B63}"/>
                  </a:ext>
                </a:extLst>
              </p:cNvPr>
              <p:cNvSpPr/>
              <p:nvPr/>
            </p:nvSpPr>
            <p:spPr>
              <a:xfrm>
                <a:off x="4493493" y="5657674"/>
                <a:ext cx="1545695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4" name="Rounded Rectangle 263">
                <a:extLst>
                  <a:ext uri="{FF2B5EF4-FFF2-40B4-BE49-F238E27FC236}">
                    <a16:creationId xmlns:a16="http://schemas.microsoft.com/office/drawing/2014/main" id="{E1E6E224-43C4-DC4A-8F0F-96E9A04B6B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3" y="5657674"/>
                <a:ext cx="1545695" cy="306467"/>
              </a:xfrm>
              <a:prstGeom prst="roundRect">
                <a:avLst/>
              </a:prstGeom>
              <a:blipFill>
                <a:blip r:embed="rId43"/>
                <a:stretch>
                  <a:fillRect l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/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blipFill>
                <a:blip r:embed="rId4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/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blipFill>
                <a:blip r:embed="rId45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BE08EEA-21AD-9546-8ECD-CD8F31C806F6}"/>
              </a:ext>
            </a:extLst>
          </p:cNvPr>
          <p:cNvCxnSpPr>
            <a:cxnSpLocks/>
          </p:cNvCxnSpPr>
          <p:nvPr/>
        </p:nvCxnSpPr>
        <p:spPr>
          <a:xfrm flipH="1" flipV="1">
            <a:off x="4162693" y="5190309"/>
            <a:ext cx="1" cy="9753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34D154B3-44AE-7844-BCC9-8959EA55E83F}"/>
              </a:ext>
            </a:extLst>
          </p:cNvPr>
          <p:cNvCxnSpPr>
            <a:cxnSpLocks/>
          </p:cNvCxnSpPr>
          <p:nvPr/>
        </p:nvCxnSpPr>
        <p:spPr>
          <a:xfrm flipH="1" flipV="1">
            <a:off x="6316565" y="5190309"/>
            <a:ext cx="1" cy="9753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E5F1EE25-6949-2E4A-8C91-58CA57E84AED}"/>
              </a:ext>
            </a:extLst>
          </p:cNvPr>
          <p:cNvCxnSpPr>
            <a:cxnSpLocks/>
          </p:cNvCxnSpPr>
          <p:nvPr/>
        </p:nvCxnSpPr>
        <p:spPr>
          <a:xfrm flipH="1" flipV="1">
            <a:off x="9009079" y="5189604"/>
            <a:ext cx="1" cy="9753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6370EE7-3BB1-AB4C-A1D6-7205FCB10CAB}"/>
                  </a:ext>
                </a:extLst>
              </p:cNvPr>
              <p:cNvSpPr/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6370EE7-3BB1-AB4C-A1D6-7205FCB10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9107C717-B39D-8940-BA75-BCE0AA4D9C20}"/>
                  </a:ext>
                </a:extLst>
              </p:cNvPr>
              <p:cNvSpPr/>
              <p:nvPr/>
            </p:nvSpPr>
            <p:spPr>
              <a:xfrm>
                <a:off x="4313179" y="3111989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9107C717-B39D-8940-BA75-BCE0AA4D9C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179" y="3111989"/>
                <a:ext cx="451086" cy="307777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6E12F92D-B75F-8243-BDD4-7590074B33CD}"/>
                  </a:ext>
                </a:extLst>
              </p:cNvPr>
              <p:cNvSpPr/>
              <p:nvPr/>
            </p:nvSpPr>
            <p:spPr>
              <a:xfrm>
                <a:off x="4089079" y="4402812"/>
                <a:ext cx="4180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6E12F92D-B75F-8243-BDD4-7590074B33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079" y="4402812"/>
                <a:ext cx="418063" cy="307777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2EC63CF3-50F3-BB4A-8C5A-17A05AC426DE}"/>
                  </a:ext>
                </a:extLst>
              </p:cNvPr>
              <p:cNvSpPr/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2EC63CF3-50F3-BB4A-8C5A-17A05AC426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B220267B-D494-CF47-843A-EF7E82B1CF7B}"/>
                  </a:ext>
                </a:extLst>
              </p:cNvPr>
              <p:cNvSpPr/>
              <p:nvPr/>
            </p:nvSpPr>
            <p:spPr>
              <a:xfrm>
                <a:off x="4128611" y="3811803"/>
                <a:ext cx="42575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B220267B-D494-CF47-843A-EF7E82B1CF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611" y="3811803"/>
                <a:ext cx="425758" cy="307777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DF1F690-DAA4-984D-8ED0-AFF28FD511D7}"/>
                  </a:ext>
                </a:extLst>
              </p:cNvPr>
              <p:cNvSpPr/>
              <p:nvPr/>
            </p:nvSpPr>
            <p:spPr>
              <a:xfrm>
                <a:off x="4159315" y="5008823"/>
                <a:ext cx="4180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DF1F690-DAA4-984D-8ED0-AFF28FD51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9315" y="5008823"/>
                <a:ext cx="418063" cy="307777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E0F3AC34-F57F-9540-8F3D-8B54958722C3}"/>
                  </a:ext>
                </a:extLst>
              </p:cNvPr>
              <p:cNvSpPr/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E0F3AC34-F57F-9540-8F3D-8B54958722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39AA859-C8C8-4A4D-9AB6-1B0F4CAA1EE1}"/>
                  </a:ext>
                </a:extLst>
              </p:cNvPr>
              <p:cNvSpPr/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39AA859-C8C8-4A4D-9AB6-1B0F4CAA1E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>
            <a:extLst>
              <a:ext uri="{FF2B5EF4-FFF2-40B4-BE49-F238E27FC236}">
                <a16:creationId xmlns:a16="http://schemas.microsoft.com/office/drawing/2014/main" id="{D1F18681-E186-2346-92CE-01799398ACC1}"/>
              </a:ext>
            </a:extLst>
          </p:cNvPr>
          <p:cNvSpPr txBox="1"/>
          <p:nvPr/>
        </p:nvSpPr>
        <p:spPr>
          <a:xfrm>
            <a:off x="6325726" y="2168628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root</a:t>
            </a:r>
          </a:p>
        </p:txBody>
      </p:sp>
    </p:spTree>
    <p:extLst>
      <p:ext uri="{BB962C8B-B14F-4D97-AF65-F5344CB8AC3E}">
        <p14:creationId xmlns:p14="http://schemas.microsoft.com/office/powerpoint/2010/main" val="3868832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Minimisation: Example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Consider leaf parcluster with local model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de-DE" b="0" dirty="0"/>
              </a:p>
              <a:p>
                <a:pPr lvl="1"/>
                <a:r>
                  <a:rPr lang="en-GB" dirty="0"/>
                  <a:t>Let us call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Merge </a:t>
                </a:r>
                <a:r>
                  <a:rPr lang="en-GB" dirty="0">
                    <a:solidFill>
                      <a:schemeClr val="accent1"/>
                    </a:solidFill>
                  </a:rPr>
                  <a:t>inbound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/>
                  <a:t> parcluster</a:t>
                </a:r>
                <a:br>
                  <a:rPr lang="en-GB" dirty="0"/>
                </a:br>
                <a:r>
                  <a:rPr lang="en-GB" dirty="0"/>
                  <a:t>identical ➝ merge</a:t>
                </a:r>
                <a:br>
                  <a:rPr lang="en-GB" dirty="0"/>
                </a:br>
                <a:r>
                  <a:rPr lang="en-GB" dirty="0"/>
                  <a:t>(call result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again)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/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  <a:blipFill>
                <a:blip r:embed="rId3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/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  <a:blipFill>
                <a:blip r:embed="rId3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DB29A62-AA0A-BA45-B012-55B20AB9EFE1}"/>
              </a:ext>
            </a:extLst>
          </p:cNvPr>
          <p:cNvCxnSpPr>
            <a:cxnSpLocks/>
            <a:stCxn id="290" idx="0"/>
            <a:endCxn id="171" idx="2"/>
          </p:cNvCxnSpPr>
          <p:nvPr/>
        </p:nvCxnSpPr>
        <p:spPr>
          <a:xfrm flipH="1" flipV="1">
            <a:off x="8352905" y="5433569"/>
            <a:ext cx="4571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30814F7B-7B4A-9548-A4B3-3D8A873FA953}"/>
              </a:ext>
            </a:extLst>
          </p:cNvPr>
          <p:cNvCxnSpPr>
            <a:cxnSpLocks/>
            <a:stCxn id="291" idx="0"/>
            <a:endCxn id="172" idx="2"/>
          </p:cNvCxnSpPr>
          <p:nvPr/>
        </p:nvCxnSpPr>
        <p:spPr>
          <a:xfrm flipH="1" flipV="1">
            <a:off x="7072659" y="5439808"/>
            <a:ext cx="432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4CD9DF-52E6-C448-818B-04A2F6D2B9A0}"/>
              </a:ext>
            </a:extLst>
          </p:cNvPr>
          <p:cNvCxnSpPr>
            <a:cxnSpLocks/>
            <a:stCxn id="172" idx="0"/>
            <a:endCxn id="189" idx="2"/>
          </p:cNvCxnSpPr>
          <p:nvPr/>
        </p:nvCxnSpPr>
        <p:spPr>
          <a:xfrm flipV="1">
            <a:off x="7072659" y="471912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AD5D407-E0FD-8541-B9D8-D937FBFFF5D6}"/>
              </a:ext>
            </a:extLst>
          </p:cNvPr>
          <p:cNvCxnSpPr>
            <a:cxnSpLocks/>
            <a:stCxn id="189" idx="0"/>
            <a:endCxn id="170" idx="2"/>
          </p:cNvCxnSpPr>
          <p:nvPr/>
        </p:nvCxnSpPr>
        <p:spPr>
          <a:xfrm flipV="1">
            <a:off x="7074456" y="4119580"/>
            <a:ext cx="672740" cy="2747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AA68C6E-5393-E041-B4AC-1D082BEC99E9}"/>
              </a:ext>
            </a:extLst>
          </p:cNvPr>
          <p:cNvCxnSpPr>
            <a:cxnSpLocks/>
            <a:stCxn id="187" idx="0"/>
            <a:endCxn id="173" idx="2"/>
          </p:cNvCxnSpPr>
          <p:nvPr/>
        </p:nvCxnSpPr>
        <p:spPr>
          <a:xfrm flipH="1" flipV="1">
            <a:off x="6564170" y="2719987"/>
            <a:ext cx="1181507" cy="40184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9FC0971E-FD63-4C4E-847A-816DDF8E0E39}"/>
              </a:ext>
            </a:extLst>
          </p:cNvPr>
          <p:cNvCxnSpPr>
            <a:cxnSpLocks/>
            <a:stCxn id="183" idx="0"/>
            <a:endCxn id="173" idx="2"/>
          </p:cNvCxnSpPr>
          <p:nvPr/>
        </p:nvCxnSpPr>
        <p:spPr>
          <a:xfrm flipV="1">
            <a:off x="5267391" y="2719987"/>
            <a:ext cx="1296779" cy="3834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/>
              <p:nvPr/>
            </p:nvSpPr>
            <p:spPr>
              <a:xfrm>
                <a:off x="5045868" y="5906402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868" y="5906402"/>
                <a:ext cx="440944" cy="373885"/>
              </a:xfrm>
              <a:prstGeom prst="rect">
                <a:avLst/>
              </a:prstGeom>
              <a:blipFill>
                <a:blip r:embed="rId32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blipFill>
                <a:blip r:embed="rId33"/>
                <a:stretch>
                  <a:fillRect l="-3488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FA77FBAB-63D0-0D4A-8555-B0BF59A54C0D}"/>
              </a:ext>
            </a:extLst>
          </p:cNvPr>
          <p:cNvCxnSpPr>
            <a:cxnSpLocks/>
            <a:stCxn id="171" idx="0"/>
            <a:endCxn id="170" idx="2"/>
          </p:cNvCxnSpPr>
          <p:nvPr/>
        </p:nvCxnSpPr>
        <p:spPr>
          <a:xfrm flipH="1" flipV="1">
            <a:off x="7747196" y="4119580"/>
            <a:ext cx="605709" cy="803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394641F-977A-C04E-942C-F81C174F9A79}"/>
              </a:ext>
            </a:extLst>
          </p:cNvPr>
          <p:cNvCxnSpPr>
            <a:cxnSpLocks/>
            <a:stCxn id="170" idx="0"/>
            <a:endCxn id="187" idx="2"/>
          </p:cNvCxnSpPr>
          <p:nvPr/>
        </p:nvCxnSpPr>
        <p:spPr>
          <a:xfrm flipH="1" flipV="1">
            <a:off x="7745677" y="3446673"/>
            <a:ext cx="1519" cy="366440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blipFill>
                <a:blip r:embed="rId3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5E9C7B17-8711-2D44-9535-CE9514428B0D}"/>
              </a:ext>
            </a:extLst>
          </p:cNvPr>
          <p:cNvCxnSpPr>
            <a:cxnSpLocks/>
            <a:stCxn id="264" idx="0"/>
            <a:endCxn id="175" idx="2"/>
          </p:cNvCxnSpPr>
          <p:nvPr/>
        </p:nvCxnSpPr>
        <p:spPr>
          <a:xfrm flipV="1">
            <a:off x="5266341" y="5316600"/>
            <a:ext cx="0" cy="341074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CE7A4E2-DF17-9B43-85E5-12D343BE1D0C}"/>
              </a:ext>
            </a:extLst>
          </p:cNvPr>
          <p:cNvCxnSpPr>
            <a:cxnSpLocks/>
            <a:stCxn id="175" idx="0"/>
            <a:endCxn id="185" idx="2"/>
          </p:cNvCxnSpPr>
          <p:nvPr/>
        </p:nvCxnSpPr>
        <p:spPr>
          <a:xfrm flipV="1">
            <a:off x="5266341" y="4719122"/>
            <a:ext cx="3022" cy="2910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3A114CD5-DC17-4845-B012-3BFF0BF5FC73}"/>
              </a:ext>
            </a:extLst>
          </p:cNvPr>
          <p:cNvCxnSpPr>
            <a:cxnSpLocks/>
            <a:stCxn id="185" idx="0"/>
            <a:endCxn id="174" idx="2"/>
          </p:cNvCxnSpPr>
          <p:nvPr/>
        </p:nvCxnSpPr>
        <p:spPr>
          <a:xfrm flipH="1" flipV="1">
            <a:off x="5266341" y="4120973"/>
            <a:ext cx="3022" cy="2733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FDAA91F1-43D5-B849-B7F1-8481C58C7D1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422717" y="4394281"/>
                <a:ext cx="16932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FDAA91F1-43D5-B849-B7F1-8481C58C7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717" y="4394281"/>
                <a:ext cx="1693291" cy="324841"/>
              </a:xfrm>
              <a:prstGeom prst="roundRect">
                <a:avLst/>
              </a:prstGeom>
              <a:blipFill>
                <a:blip r:embed="rId35"/>
                <a:stretch>
                  <a:fillRect l="-2963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A19E2B50-D6D5-5843-A5E0-1FB6BF627AEA}"/>
              </a:ext>
            </a:extLst>
          </p:cNvPr>
          <p:cNvCxnSpPr>
            <a:cxnSpLocks/>
            <a:stCxn id="174" idx="0"/>
            <a:endCxn id="183" idx="2"/>
          </p:cNvCxnSpPr>
          <p:nvPr/>
        </p:nvCxnSpPr>
        <p:spPr>
          <a:xfrm flipV="1">
            <a:off x="5266341" y="3428299"/>
            <a:ext cx="1050" cy="386207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EEBB89B-921E-DB44-873B-80CA29BFA6A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679331" y="3103458"/>
                <a:ext cx="1176120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EEBB89B-921E-DB44-873B-80CA29BFA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331" y="3103458"/>
                <a:ext cx="1176120" cy="324841"/>
              </a:xfrm>
              <a:prstGeom prst="roundRect">
                <a:avLst/>
              </a:prstGeom>
              <a:blipFill>
                <a:blip r:embed="rId36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/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36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blipFill>
                <a:blip r:embed="rId37"/>
                <a:stretch>
                  <a:fillRect l="-39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/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/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blipFill>
                <a:blip r:embed="rId39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/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355E67F0-0C75-2241-8DE2-2B16CC6EBD7F}"/>
                  </a:ext>
                </a:extLst>
              </p:cNvPr>
              <p:cNvSpPr/>
              <p:nvPr/>
            </p:nvSpPr>
            <p:spPr>
              <a:xfrm>
                <a:off x="4493493" y="3814506"/>
                <a:ext cx="1545696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355E67F0-0C75-2241-8DE2-2B16CC6EB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3" y="3814506"/>
                <a:ext cx="1545696" cy="306467"/>
              </a:xfrm>
              <a:prstGeom prst="roundRect">
                <a:avLst/>
              </a:prstGeom>
              <a:blipFill>
                <a:blip r:embed="rId41"/>
                <a:stretch>
                  <a:fillRect l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Rounded Rectangle 174">
                <a:extLst>
                  <a:ext uri="{FF2B5EF4-FFF2-40B4-BE49-F238E27FC236}">
                    <a16:creationId xmlns:a16="http://schemas.microsoft.com/office/drawing/2014/main" id="{32843279-8C40-A243-AA01-0351C3777D30}"/>
                  </a:ext>
                </a:extLst>
              </p:cNvPr>
              <p:cNvSpPr/>
              <p:nvPr/>
            </p:nvSpPr>
            <p:spPr>
              <a:xfrm>
                <a:off x="4493494" y="5010133"/>
                <a:ext cx="1545694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5" name="Rounded Rectangle 174">
                <a:extLst>
                  <a:ext uri="{FF2B5EF4-FFF2-40B4-BE49-F238E27FC236}">
                    <a16:creationId xmlns:a16="http://schemas.microsoft.com/office/drawing/2014/main" id="{32843279-8C40-A243-AA01-0351C3777D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4" y="5010133"/>
                <a:ext cx="1545694" cy="306467"/>
              </a:xfrm>
              <a:prstGeom prst="roundRect">
                <a:avLst/>
              </a:prstGeom>
              <a:blipFill>
                <a:blip r:embed="rId42"/>
                <a:stretch>
                  <a:fillRect l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Rounded Rectangle 263">
                <a:extLst>
                  <a:ext uri="{FF2B5EF4-FFF2-40B4-BE49-F238E27FC236}">
                    <a16:creationId xmlns:a16="http://schemas.microsoft.com/office/drawing/2014/main" id="{E1E6E224-43C4-DC4A-8F0F-96E9A04B6B63}"/>
                  </a:ext>
                </a:extLst>
              </p:cNvPr>
              <p:cNvSpPr/>
              <p:nvPr/>
            </p:nvSpPr>
            <p:spPr>
              <a:xfrm>
                <a:off x="4493493" y="5657674"/>
                <a:ext cx="1545695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4" name="Rounded Rectangle 263">
                <a:extLst>
                  <a:ext uri="{FF2B5EF4-FFF2-40B4-BE49-F238E27FC236}">
                    <a16:creationId xmlns:a16="http://schemas.microsoft.com/office/drawing/2014/main" id="{E1E6E224-43C4-DC4A-8F0F-96E9A04B6B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3" y="5657674"/>
                <a:ext cx="1545695" cy="306467"/>
              </a:xfrm>
              <a:prstGeom prst="roundRect">
                <a:avLst/>
              </a:prstGeom>
              <a:blipFill>
                <a:blip r:embed="rId43"/>
                <a:stretch>
                  <a:fillRect l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/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blipFill>
                <a:blip r:embed="rId4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/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blipFill>
                <a:blip r:embed="rId45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Freeform 67">
            <a:extLst>
              <a:ext uri="{FF2B5EF4-FFF2-40B4-BE49-F238E27FC236}">
                <a16:creationId xmlns:a16="http://schemas.microsoft.com/office/drawing/2014/main" id="{D789008E-A409-D842-9178-17F08F88FC18}"/>
              </a:ext>
            </a:extLst>
          </p:cNvPr>
          <p:cNvSpPr/>
          <p:nvPr/>
        </p:nvSpPr>
        <p:spPr>
          <a:xfrm>
            <a:off x="4162693" y="2586446"/>
            <a:ext cx="1915886" cy="3579223"/>
          </a:xfrm>
          <a:custGeom>
            <a:avLst/>
            <a:gdLst>
              <a:gd name="connsiteX0" fmla="*/ 0 w 1915886"/>
              <a:gd name="connsiteY0" fmla="*/ 3579223 h 3579223"/>
              <a:gd name="connsiteX1" fmla="*/ 0 w 1915886"/>
              <a:gd name="connsiteY1" fmla="*/ 557348 h 3579223"/>
              <a:gd name="connsiteX2" fmla="*/ 1915886 w 1915886"/>
              <a:gd name="connsiteY2" fmla="*/ 0 h 357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5886" h="3579223">
                <a:moveTo>
                  <a:pt x="0" y="3579223"/>
                </a:moveTo>
                <a:lnTo>
                  <a:pt x="0" y="557348"/>
                </a:lnTo>
                <a:lnTo>
                  <a:pt x="1915886" y="0"/>
                </a:lnTo>
              </a:path>
            </a:pathLst>
          </a:custGeom>
          <a:noFill/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/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BE5DF0D-C147-FC4A-8A90-F007C4B4BF8D}"/>
                  </a:ext>
                </a:extLst>
              </p:cNvPr>
              <p:cNvSpPr/>
              <p:nvPr/>
            </p:nvSpPr>
            <p:spPr>
              <a:xfrm>
                <a:off x="4313179" y="3111989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BE5DF0D-C147-FC4A-8A90-F007C4B4BF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179" y="3111989"/>
                <a:ext cx="451086" cy="307777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E9B4A7-C79C-6649-87C2-DB7506B2910B}"/>
                  </a:ext>
                </a:extLst>
              </p:cNvPr>
              <p:cNvSpPr/>
              <p:nvPr/>
            </p:nvSpPr>
            <p:spPr>
              <a:xfrm>
                <a:off x="4089079" y="4402812"/>
                <a:ext cx="4180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E9B4A7-C79C-6649-87C2-DB7506B291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079" y="4402812"/>
                <a:ext cx="418063" cy="307777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/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D070D66-C579-4F40-8942-466556DE8C98}"/>
                  </a:ext>
                </a:extLst>
              </p:cNvPr>
              <p:cNvSpPr/>
              <p:nvPr/>
            </p:nvSpPr>
            <p:spPr>
              <a:xfrm>
                <a:off x="4128611" y="3811803"/>
                <a:ext cx="42575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D070D66-C579-4F40-8942-466556DE8C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611" y="3811803"/>
                <a:ext cx="425758" cy="307777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58AA189-DB8A-6242-91BF-F1F95510E0B5}"/>
                  </a:ext>
                </a:extLst>
              </p:cNvPr>
              <p:cNvSpPr/>
              <p:nvPr/>
            </p:nvSpPr>
            <p:spPr>
              <a:xfrm>
                <a:off x="4159315" y="5008823"/>
                <a:ext cx="4180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58AA189-DB8A-6242-91BF-F1F95510E0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9315" y="5008823"/>
                <a:ext cx="418063" cy="307777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/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/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72B37E12-1308-8A44-862A-75DB375F105B}"/>
              </a:ext>
            </a:extLst>
          </p:cNvPr>
          <p:cNvSpPr txBox="1"/>
          <p:nvPr/>
        </p:nvSpPr>
        <p:spPr>
          <a:xfrm>
            <a:off x="6325726" y="2168628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root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4737D5C-C2FD-6E48-94A3-E054732B8D8B}"/>
                  </a:ext>
                </a:extLst>
              </p:cNvPr>
              <p:cNvSpPr/>
              <p:nvPr/>
            </p:nvSpPr>
            <p:spPr>
              <a:xfrm>
                <a:off x="4113038" y="5626227"/>
                <a:ext cx="483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4737D5C-C2FD-6E48-94A3-E054732B8D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038" y="5626227"/>
                <a:ext cx="483850" cy="369332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66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Minimisation: Example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Consider leaf parcluster with local model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en-GB" dirty="0"/>
                  <a:t>Let us call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Merge </a:t>
                </a:r>
                <a:r>
                  <a:rPr lang="en-GB" dirty="0">
                    <a:solidFill>
                      <a:schemeClr val="accent1"/>
                    </a:solidFill>
                  </a:rPr>
                  <a:t>inbound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/>
                  <a:t> parcluster</a:t>
                </a:r>
                <a:br>
                  <a:rPr lang="en-GB" dirty="0"/>
                </a:br>
                <a:r>
                  <a:rPr lang="en-GB" dirty="0"/>
                  <a:t>identical ➝ merge</a:t>
                </a:r>
                <a:br>
                  <a:rPr lang="en-GB" dirty="0"/>
                </a:br>
                <a:r>
                  <a:rPr lang="en-GB" dirty="0"/>
                  <a:t>(call result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again)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GB" dirty="0"/>
                  <a:t> parcluster </a:t>
                </a:r>
                <a:br>
                  <a:rPr lang="en-GB" dirty="0"/>
                </a:br>
                <a:r>
                  <a:rPr lang="en-GB" dirty="0"/>
                  <a:t>identical ➝ merge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/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  <a:blipFill>
                <a:blip r:embed="rId3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/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  <a:blipFill>
                <a:blip r:embed="rId3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DB29A62-AA0A-BA45-B012-55B20AB9EFE1}"/>
              </a:ext>
            </a:extLst>
          </p:cNvPr>
          <p:cNvCxnSpPr>
            <a:cxnSpLocks/>
            <a:stCxn id="290" idx="0"/>
            <a:endCxn id="171" idx="2"/>
          </p:cNvCxnSpPr>
          <p:nvPr/>
        </p:nvCxnSpPr>
        <p:spPr>
          <a:xfrm flipH="1" flipV="1">
            <a:off x="8352905" y="5433569"/>
            <a:ext cx="4571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30814F7B-7B4A-9548-A4B3-3D8A873FA953}"/>
              </a:ext>
            </a:extLst>
          </p:cNvPr>
          <p:cNvCxnSpPr>
            <a:cxnSpLocks/>
            <a:stCxn id="291" idx="0"/>
            <a:endCxn id="172" idx="2"/>
          </p:cNvCxnSpPr>
          <p:nvPr/>
        </p:nvCxnSpPr>
        <p:spPr>
          <a:xfrm flipH="1" flipV="1">
            <a:off x="7072659" y="5439808"/>
            <a:ext cx="432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4CD9DF-52E6-C448-818B-04A2F6D2B9A0}"/>
              </a:ext>
            </a:extLst>
          </p:cNvPr>
          <p:cNvCxnSpPr>
            <a:cxnSpLocks/>
            <a:stCxn id="172" idx="0"/>
            <a:endCxn id="189" idx="2"/>
          </p:cNvCxnSpPr>
          <p:nvPr/>
        </p:nvCxnSpPr>
        <p:spPr>
          <a:xfrm flipV="1">
            <a:off x="7072659" y="471912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AD5D407-E0FD-8541-B9D8-D937FBFFF5D6}"/>
              </a:ext>
            </a:extLst>
          </p:cNvPr>
          <p:cNvCxnSpPr>
            <a:cxnSpLocks/>
            <a:stCxn id="189" idx="0"/>
            <a:endCxn id="170" idx="2"/>
          </p:cNvCxnSpPr>
          <p:nvPr/>
        </p:nvCxnSpPr>
        <p:spPr>
          <a:xfrm flipV="1">
            <a:off x="7074456" y="4119580"/>
            <a:ext cx="672740" cy="2747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AA68C6E-5393-E041-B4AC-1D082BEC99E9}"/>
              </a:ext>
            </a:extLst>
          </p:cNvPr>
          <p:cNvCxnSpPr>
            <a:cxnSpLocks/>
            <a:stCxn id="187" idx="0"/>
            <a:endCxn id="173" idx="2"/>
          </p:cNvCxnSpPr>
          <p:nvPr/>
        </p:nvCxnSpPr>
        <p:spPr>
          <a:xfrm flipH="1" flipV="1">
            <a:off x="6564170" y="2719987"/>
            <a:ext cx="1181507" cy="40184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9FC0971E-FD63-4C4E-847A-816DDF8E0E39}"/>
              </a:ext>
            </a:extLst>
          </p:cNvPr>
          <p:cNvCxnSpPr>
            <a:cxnSpLocks/>
            <a:stCxn id="183" idx="0"/>
            <a:endCxn id="173" idx="2"/>
          </p:cNvCxnSpPr>
          <p:nvPr/>
        </p:nvCxnSpPr>
        <p:spPr>
          <a:xfrm flipV="1">
            <a:off x="5267391" y="2719987"/>
            <a:ext cx="1296779" cy="3834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/>
              <p:nvPr/>
            </p:nvSpPr>
            <p:spPr>
              <a:xfrm>
                <a:off x="5045868" y="5261963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868" y="5261963"/>
                <a:ext cx="440944" cy="373885"/>
              </a:xfrm>
              <a:prstGeom prst="rect">
                <a:avLst/>
              </a:prstGeom>
              <a:blipFill>
                <a:blip r:embed="rId32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blipFill>
                <a:blip r:embed="rId33"/>
                <a:stretch>
                  <a:fillRect l="-3488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FA77FBAB-63D0-0D4A-8555-B0BF59A54C0D}"/>
              </a:ext>
            </a:extLst>
          </p:cNvPr>
          <p:cNvCxnSpPr>
            <a:cxnSpLocks/>
            <a:stCxn id="171" idx="0"/>
            <a:endCxn id="170" idx="2"/>
          </p:cNvCxnSpPr>
          <p:nvPr/>
        </p:nvCxnSpPr>
        <p:spPr>
          <a:xfrm flipH="1" flipV="1">
            <a:off x="7747196" y="4119580"/>
            <a:ext cx="605709" cy="803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394641F-977A-C04E-942C-F81C174F9A79}"/>
              </a:ext>
            </a:extLst>
          </p:cNvPr>
          <p:cNvCxnSpPr>
            <a:cxnSpLocks/>
            <a:stCxn id="170" idx="0"/>
            <a:endCxn id="187" idx="2"/>
          </p:cNvCxnSpPr>
          <p:nvPr/>
        </p:nvCxnSpPr>
        <p:spPr>
          <a:xfrm flipH="1" flipV="1">
            <a:off x="7745677" y="3446673"/>
            <a:ext cx="1519" cy="366440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blipFill>
                <a:blip r:embed="rId3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CE7A4E2-DF17-9B43-85E5-12D343BE1D0C}"/>
              </a:ext>
            </a:extLst>
          </p:cNvPr>
          <p:cNvCxnSpPr>
            <a:cxnSpLocks/>
            <a:stCxn id="175" idx="0"/>
            <a:endCxn id="185" idx="2"/>
          </p:cNvCxnSpPr>
          <p:nvPr/>
        </p:nvCxnSpPr>
        <p:spPr>
          <a:xfrm flipV="1">
            <a:off x="5266341" y="4719122"/>
            <a:ext cx="3022" cy="2910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3A114CD5-DC17-4845-B012-3BFF0BF5FC73}"/>
              </a:ext>
            </a:extLst>
          </p:cNvPr>
          <p:cNvCxnSpPr>
            <a:cxnSpLocks/>
            <a:stCxn id="185" idx="0"/>
            <a:endCxn id="174" idx="2"/>
          </p:cNvCxnSpPr>
          <p:nvPr/>
        </p:nvCxnSpPr>
        <p:spPr>
          <a:xfrm flipH="1" flipV="1">
            <a:off x="5266341" y="4120973"/>
            <a:ext cx="3022" cy="2733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FDAA91F1-43D5-B849-B7F1-8481C58C7D1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422717" y="4394281"/>
                <a:ext cx="16932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FDAA91F1-43D5-B849-B7F1-8481C58C7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717" y="4394281"/>
                <a:ext cx="1693291" cy="324841"/>
              </a:xfrm>
              <a:prstGeom prst="roundRect">
                <a:avLst/>
              </a:prstGeom>
              <a:blipFill>
                <a:blip r:embed="rId35"/>
                <a:stretch>
                  <a:fillRect l="-2963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A19E2B50-D6D5-5843-A5E0-1FB6BF627AEA}"/>
              </a:ext>
            </a:extLst>
          </p:cNvPr>
          <p:cNvCxnSpPr>
            <a:cxnSpLocks/>
            <a:stCxn id="174" idx="0"/>
            <a:endCxn id="183" idx="2"/>
          </p:cNvCxnSpPr>
          <p:nvPr/>
        </p:nvCxnSpPr>
        <p:spPr>
          <a:xfrm flipV="1">
            <a:off x="5266341" y="3428299"/>
            <a:ext cx="1050" cy="386207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EEBB89B-921E-DB44-873B-80CA29BFA6A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679331" y="3103458"/>
                <a:ext cx="1176120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EEBB89B-921E-DB44-873B-80CA29BFA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331" y="3103458"/>
                <a:ext cx="1176120" cy="324841"/>
              </a:xfrm>
              <a:prstGeom prst="roundRect">
                <a:avLst/>
              </a:prstGeom>
              <a:blipFill>
                <a:blip r:embed="rId36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/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36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blipFill>
                <a:blip r:embed="rId37"/>
                <a:stretch>
                  <a:fillRect l="-39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/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/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blipFill>
                <a:blip r:embed="rId39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/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355E67F0-0C75-2241-8DE2-2B16CC6EBD7F}"/>
                  </a:ext>
                </a:extLst>
              </p:cNvPr>
              <p:cNvSpPr/>
              <p:nvPr/>
            </p:nvSpPr>
            <p:spPr>
              <a:xfrm>
                <a:off x="4493493" y="3814506"/>
                <a:ext cx="1545696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355E67F0-0C75-2241-8DE2-2B16CC6EB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3" y="3814506"/>
                <a:ext cx="1545696" cy="306467"/>
              </a:xfrm>
              <a:prstGeom prst="roundRect">
                <a:avLst/>
              </a:prstGeom>
              <a:blipFill>
                <a:blip r:embed="rId41"/>
                <a:stretch>
                  <a:fillRect l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Rounded Rectangle 174">
                <a:extLst>
                  <a:ext uri="{FF2B5EF4-FFF2-40B4-BE49-F238E27FC236}">
                    <a16:creationId xmlns:a16="http://schemas.microsoft.com/office/drawing/2014/main" id="{32843279-8C40-A243-AA01-0351C3777D30}"/>
                  </a:ext>
                </a:extLst>
              </p:cNvPr>
              <p:cNvSpPr/>
              <p:nvPr/>
            </p:nvSpPr>
            <p:spPr>
              <a:xfrm>
                <a:off x="4493494" y="5010133"/>
                <a:ext cx="1545694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5" name="Rounded Rectangle 174">
                <a:extLst>
                  <a:ext uri="{FF2B5EF4-FFF2-40B4-BE49-F238E27FC236}">
                    <a16:creationId xmlns:a16="http://schemas.microsoft.com/office/drawing/2014/main" id="{32843279-8C40-A243-AA01-0351C3777D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4" y="5010133"/>
                <a:ext cx="1545694" cy="306467"/>
              </a:xfrm>
              <a:prstGeom prst="roundRect">
                <a:avLst/>
              </a:prstGeom>
              <a:blipFill>
                <a:blip r:embed="rId42"/>
                <a:stretch>
                  <a:fillRect l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/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blipFill>
                <a:blip r:embed="rId4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/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blipFill>
                <a:blip r:embed="rId44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Freeform 67">
            <a:extLst>
              <a:ext uri="{FF2B5EF4-FFF2-40B4-BE49-F238E27FC236}">
                <a16:creationId xmlns:a16="http://schemas.microsoft.com/office/drawing/2014/main" id="{D789008E-A409-D842-9178-17F08F88FC18}"/>
              </a:ext>
            </a:extLst>
          </p:cNvPr>
          <p:cNvSpPr/>
          <p:nvPr/>
        </p:nvSpPr>
        <p:spPr>
          <a:xfrm>
            <a:off x="4162693" y="2586446"/>
            <a:ext cx="1915886" cy="3579223"/>
          </a:xfrm>
          <a:custGeom>
            <a:avLst/>
            <a:gdLst>
              <a:gd name="connsiteX0" fmla="*/ 0 w 1915886"/>
              <a:gd name="connsiteY0" fmla="*/ 3579223 h 3579223"/>
              <a:gd name="connsiteX1" fmla="*/ 0 w 1915886"/>
              <a:gd name="connsiteY1" fmla="*/ 557348 h 3579223"/>
              <a:gd name="connsiteX2" fmla="*/ 1915886 w 1915886"/>
              <a:gd name="connsiteY2" fmla="*/ 0 h 357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5886" h="3579223">
                <a:moveTo>
                  <a:pt x="0" y="3579223"/>
                </a:moveTo>
                <a:lnTo>
                  <a:pt x="0" y="557348"/>
                </a:lnTo>
                <a:lnTo>
                  <a:pt x="1915886" y="0"/>
                </a:lnTo>
              </a:path>
            </a:pathLst>
          </a:custGeom>
          <a:noFill/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/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BE5DF0D-C147-FC4A-8A90-F007C4B4BF8D}"/>
                  </a:ext>
                </a:extLst>
              </p:cNvPr>
              <p:cNvSpPr/>
              <p:nvPr/>
            </p:nvSpPr>
            <p:spPr>
              <a:xfrm>
                <a:off x="4313179" y="3111989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BE5DF0D-C147-FC4A-8A90-F007C4B4BF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179" y="3111989"/>
                <a:ext cx="451086" cy="307777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E9B4A7-C79C-6649-87C2-DB7506B2910B}"/>
                  </a:ext>
                </a:extLst>
              </p:cNvPr>
              <p:cNvSpPr/>
              <p:nvPr/>
            </p:nvSpPr>
            <p:spPr>
              <a:xfrm>
                <a:off x="4089079" y="4402812"/>
                <a:ext cx="41806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E9B4A7-C79C-6649-87C2-DB7506B291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079" y="4402812"/>
                <a:ext cx="418063" cy="307777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/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D070D66-C579-4F40-8942-466556DE8C98}"/>
                  </a:ext>
                </a:extLst>
              </p:cNvPr>
              <p:cNvSpPr/>
              <p:nvPr/>
            </p:nvSpPr>
            <p:spPr>
              <a:xfrm>
                <a:off x="4128611" y="3811803"/>
                <a:ext cx="42575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D070D66-C579-4F40-8942-466556DE8C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611" y="3811803"/>
                <a:ext cx="425758" cy="307777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/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/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FA4748BA-E26E-B542-838A-6FB5523E95A7}"/>
              </a:ext>
            </a:extLst>
          </p:cNvPr>
          <p:cNvSpPr txBox="1"/>
          <p:nvPr/>
        </p:nvSpPr>
        <p:spPr>
          <a:xfrm>
            <a:off x="6325726" y="2168628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root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9B59DCD-5B22-D44A-9E3B-491151112C0B}"/>
                  </a:ext>
                </a:extLst>
              </p:cNvPr>
              <p:cNvSpPr/>
              <p:nvPr/>
            </p:nvSpPr>
            <p:spPr>
              <a:xfrm>
                <a:off x="4127733" y="4978700"/>
                <a:ext cx="483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9B59DCD-5B22-D44A-9E3B-491151112C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733" y="4978700"/>
                <a:ext cx="483850" cy="369332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05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Minimisation: Example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Consider leaf parcluster with local model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en-GB" dirty="0"/>
                  <a:t>Let us call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Merge </a:t>
                </a:r>
                <a:r>
                  <a:rPr lang="en-GB" dirty="0">
                    <a:solidFill>
                      <a:schemeClr val="accent1"/>
                    </a:solidFill>
                  </a:rPr>
                  <a:t>inbound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/>
                  <a:t> parcluster</a:t>
                </a:r>
                <a:br>
                  <a:rPr lang="en-GB" dirty="0"/>
                </a:br>
                <a:r>
                  <a:rPr lang="en-GB" dirty="0"/>
                  <a:t>identical ➝ merge</a:t>
                </a:r>
                <a:br>
                  <a:rPr lang="en-GB" dirty="0"/>
                </a:br>
                <a:r>
                  <a:rPr lang="en-GB" dirty="0"/>
                  <a:t>(call result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again)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GB" dirty="0"/>
                  <a:t> parcluster </a:t>
                </a:r>
                <a:br>
                  <a:rPr lang="en-GB" dirty="0"/>
                </a:br>
                <a:r>
                  <a:rPr lang="en-GB" dirty="0"/>
                  <a:t>identical ➝ merge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GB" dirty="0"/>
                  <a:t> parcluster</a:t>
                </a:r>
                <a:br>
                  <a:rPr lang="en-GB" dirty="0"/>
                </a:br>
                <a:r>
                  <a:rPr lang="en-GB" dirty="0"/>
                  <a:t>identical ➝ merge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/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  <a:blipFill>
                <a:blip r:embed="rId3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/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  <a:blipFill>
                <a:blip r:embed="rId3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DB29A62-AA0A-BA45-B012-55B20AB9EFE1}"/>
              </a:ext>
            </a:extLst>
          </p:cNvPr>
          <p:cNvCxnSpPr>
            <a:cxnSpLocks/>
            <a:stCxn id="290" idx="0"/>
            <a:endCxn id="171" idx="2"/>
          </p:cNvCxnSpPr>
          <p:nvPr/>
        </p:nvCxnSpPr>
        <p:spPr>
          <a:xfrm flipH="1" flipV="1">
            <a:off x="8352905" y="5433569"/>
            <a:ext cx="4571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30814F7B-7B4A-9548-A4B3-3D8A873FA953}"/>
              </a:ext>
            </a:extLst>
          </p:cNvPr>
          <p:cNvCxnSpPr>
            <a:cxnSpLocks/>
            <a:stCxn id="291" idx="0"/>
            <a:endCxn id="172" idx="2"/>
          </p:cNvCxnSpPr>
          <p:nvPr/>
        </p:nvCxnSpPr>
        <p:spPr>
          <a:xfrm flipH="1" flipV="1">
            <a:off x="7072659" y="5439808"/>
            <a:ext cx="432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4CD9DF-52E6-C448-818B-04A2F6D2B9A0}"/>
              </a:ext>
            </a:extLst>
          </p:cNvPr>
          <p:cNvCxnSpPr>
            <a:cxnSpLocks/>
            <a:stCxn id="172" idx="0"/>
            <a:endCxn id="189" idx="2"/>
          </p:cNvCxnSpPr>
          <p:nvPr/>
        </p:nvCxnSpPr>
        <p:spPr>
          <a:xfrm flipV="1">
            <a:off x="7072659" y="471912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AD5D407-E0FD-8541-B9D8-D937FBFFF5D6}"/>
              </a:ext>
            </a:extLst>
          </p:cNvPr>
          <p:cNvCxnSpPr>
            <a:cxnSpLocks/>
            <a:stCxn id="189" idx="0"/>
            <a:endCxn id="170" idx="2"/>
          </p:cNvCxnSpPr>
          <p:nvPr/>
        </p:nvCxnSpPr>
        <p:spPr>
          <a:xfrm flipV="1">
            <a:off x="7074456" y="4119580"/>
            <a:ext cx="672740" cy="2747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AA68C6E-5393-E041-B4AC-1D082BEC99E9}"/>
              </a:ext>
            </a:extLst>
          </p:cNvPr>
          <p:cNvCxnSpPr>
            <a:cxnSpLocks/>
            <a:stCxn id="187" idx="0"/>
            <a:endCxn id="173" idx="2"/>
          </p:cNvCxnSpPr>
          <p:nvPr/>
        </p:nvCxnSpPr>
        <p:spPr>
          <a:xfrm flipH="1" flipV="1">
            <a:off x="6564170" y="2719987"/>
            <a:ext cx="1181507" cy="40184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9FC0971E-FD63-4C4E-847A-816DDF8E0E39}"/>
              </a:ext>
            </a:extLst>
          </p:cNvPr>
          <p:cNvCxnSpPr>
            <a:cxnSpLocks/>
            <a:stCxn id="183" idx="0"/>
            <a:endCxn id="173" idx="2"/>
          </p:cNvCxnSpPr>
          <p:nvPr/>
        </p:nvCxnSpPr>
        <p:spPr>
          <a:xfrm flipV="1">
            <a:off x="5267391" y="2719987"/>
            <a:ext cx="1296779" cy="3834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/>
              <p:nvPr/>
            </p:nvSpPr>
            <p:spPr>
              <a:xfrm>
                <a:off x="5045868" y="4643657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868" y="4643657"/>
                <a:ext cx="440944" cy="373885"/>
              </a:xfrm>
              <a:prstGeom prst="rect">
                <a:avLst/>
              </a:prstGeom>
              <a:blipFill>
                <a:blip r:embed="rId3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blipFill>
                <a:blip r:embed="rId33"/>
                <a:stretch>
                  <a:fillRect l="-3488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FA77FBAB-63D0-0D4A-8555-B0BF59A54C0D}"/>
              </a:ext>
            </a:extLst>
          </p:cNvPr>
          <p:cNvCxnSpPr>
            <a:cxnSpLocks/>
            <a:stCxn id="171" idx="0"/>
            <a:endCxn id="170" idx="2"/>
          </p:cNvCxnSpPr>
          <p:nvPr/>
        </p:nvCxnSpPr>
        <p:spPr>
          <a:xfrm flipH="1" flipV="1">
            <a:off x="7747196" y="4119580"/>
            <a:ext cx="605709" cy="803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394641F-977A-C04E-942C-F81C174F9A79}"/>
              </a:ext>
            </a:extLst>
          </p:cNvPr>
          <p:cNvCxnSpPr>
            <a:cxnSpLocks/>
            <a:stCxn id="170" idx="0"/>
            <a:endCxn id="187" idx="2"/>
          </p:cNvCxnSpPr>
          <p:nvPr/>
        </p:nvCxnSpPr>
        <p:spPr>
          <a:xfrm flipH="1" flipV="1">
            <a:off x="7745677" y="3446673"/>
            <a:ext cx="1519" cy="366440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blipFill>
                <a:blip r:embed="rId3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3A114CD5-DC17-4845-B012-3BFF0BF5FC73}"/>
              </a:ext>
            </a:extLst>
          </p:cNvPr>
          <p:cNvCxnSpPr>
            <a:cxnSpLocks/>
            <a:stCxn id="185" idx="0"/>
            <a:endCxn id="174" idx="2"/>
          </p:cNvCxnSpPr>
          <p:nvPr/>
        </p:nvCxnSpPr>
        <p:spPr>
          <a:xfrm flipH="1" flipV="1">
            <a:off x="5266341" y="4120973"/>
            <a:ext cx="3022" cy="2733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FDAA91F1-43D5-B849-B7F1-8481C58C7D1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422717" y="4394281"/>
                <a:ext cx="16932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FDAA91F1-43D5-B849-B7F1-8481C58C7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717" y="4394281"/>
                <a:ext cx="1693291" cy="324841"/>
              </a:xfrm>
              <a:prstGeom prst="roundRect">
                <a:avLst/>
              </a:prstGeom>
              <a:blipFill>
                <a:blip r:embed="rId35"/>
                <a:stretch>
                  <a:fillRect l="-2963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A19E2B50-D6D5-5843-A5E0-1FB6BF627AEA}"/>
              </a:ext>
            </a:extLst>
          </p:cNvPr>
          <p:cNvCxnSpPr>
            <a:cxnSpLocks/>
            <a:stCxn id="174" idx="0"/>
            <a:endCxn id="183" idx="2"/>
          </p:cNvCxnSpPr>
          <p:nvPr/>
        </p:nvCxnSpPr>
        <p:spPr>
          <a:xfrm flipV="1">
            <a:off x="5266341" y="3428299"/>
            <a:ext cx="1050" cy="386207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EEBB89B-921E-DB44-873B-80CA29BFA6A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679331" y="3103458"/>
                <a:ext cx="1176120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EEBB89B-921E-DB44-873B-80CA29BFA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331" y="3103458"/>
                <a:ext cx="1176120" cy="324841"/>
              </a:xfrm>
              <a:prstGeom prst="roundRect">
                <a:avLst/>
              </a:prstGeom>
              <a:blipFill>
                <a:blip r:embed="rId36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/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36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blipFill>
                <a:blip r:embed="rId37"/>
                <a:stretch>
                  <a:fillRect l="-39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/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/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blipFill>
                <a:blip r:embed="rId39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/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355E67F0-0C75-2241-8DE2-2B16CC6EBD7F}"/>
                  </a:ext>
                </a:extLst>
              </p:cNvPr>
              <p:cNvSpPr/>
              <p:nvPr/>
            </p:nvSpPr>
            <p:spPr>
              <a:xfrm>
                <a:off x="4493493" y="3814506"/>
                <a:ext cx="1545696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355E67F0-0C75-2241-8DE2-2B16CC6EB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3" y="3814506"/>
                <a:ext cx="1545696" cy="306467"/>
              </a:xfrm>
              <a:prstGeom prst="roundRect">
                <a:avLst/>
              </a:prstGeom>
              <a:blipFill>
                <a:blip r:embed="rId41"/>
                <a:stretch>
                  <a:fillRect l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/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/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blipFill>
                <a:blip r:embed="rId43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Freeform 67">
            <a:extLst>
              <a:ext uri="{FF2B5EF4-FFF2-40B4-BE49-F238E27FC236}">
                <a16:creationId xmlns:a16="http://schemas.microsoft.com/office/drawing/2014/main" id="{D789008E-A409-D842-9178-17F08F88FC18}"/>
              </a:ext>
            </a:extLst>
          </p:cNvPr>
          <p:cNvSpPr/>
          <p:nvPr/>
        </p:nvSpPr>
        <p:spPr>
          <a:xfrm>
            <a:off x="4162693" y="2586446"/>
            <a:ext cx="1915886" cy="3579223"/>
          </a:xfrm>
          <a:custGeom>
            <a:avLst/>
            <a:gdLst>
              <a:gd name="connsiteX0" fmla="*/ 0 w 1915886"/>
              <a:gd name="connsiteY0" fmla="*/ 3579223 h 3579223"/>
              <a:gd name="connsiteX1" fmla="*/ 0 w 1915886"/>
              <a:gd name="connsiteY1" fmla="*/ 557348 h 3579223"/>
              <a:gd name="connsiteX2" fmla="*/ 1915886 w 1915886"/>
              <a:gd name="connsiteY2" fmla="*/ 0 h 357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5886" h="3579223">
                <a:moveTo>
                  <a:pt x="0" y="3579223"/>
                </a:moveTo>
                <a:lnTo>
                  <a:pt x="0" y="557348"/>
                </a:lnTo>
                <a:lnTo>
                  <a:pt x="1915886" y="0"/>
                </a:lnTo>
              </a:path>
            </a:pathLst>
          </a:custGeom>
          <a:noFill/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/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BE5DF0D-C147-FC4A-8A90-F007C4B4BF8D}"/>
                  </a:ext>
                </a:extLst>
              </p:cNvPr>
              <p:cNvSpPr/>
              <p:nvPr/>
            </p:nvSpPr>
            <p:spPr>
              <a:xfrm>
                <a:off x="4313179" y="3111989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BE5DF0D-C147-FC4A-8A90-F007C4B4BF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179" y="3111989"/>
                <a:ext cx="451086" cy="307777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/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D070D66-C579-4F40-8942-466556DE8C98}"/>
                  </a:ext>
                </a:extLst>
              </p:cNvPr>
              <p:cNvSpPr/>
              <p:nvPr/>
            </p:nvSpPr>
            <p:spPr>
              <a:xfrm>
                <a:off x="4128611" y="3811803"/>
                <a:ext cx="42575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D070D66-C579-4F40-8942-466556DE8C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611" y="3811803"/>
                <a:ext cx="425758" cy="307777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/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/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05B70F92-8461-754F-9A84-698555EADB7A}"/>
              </a:ext>
            </a:extLst>
          </p:cNvPr>
          <p:cNvSpPr txBox="1"/>
          <p:nvPr/>
        </p:nvSpPr>
        <p:spPr>
          <a:xfrm>
            <a:off x="6325726" y="2168628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root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49C9790-EAA0-8A4B-9F2D-75C4488AC8A8}"/>
                  </a:ext>
                </a:extLst>
              </p:cNvPr>
              <p:cNvSpPr/>
              <p:nvPr/>
            </p:nvSpPr>
            <p:spPr>
              <a:xfrm>
                <a:off x="4078230" y="4372034"/>
                <a:ext cx="483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49C9790-EAA0-8A4B-9F2D-75C4488AC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230" y="4372034"/>
                <a:ext cx="483850" cy="369332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47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Minimisation: Example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Consider leaf parcluster with local model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en-GB" dirty="0"/>
                  <a:t>Let us call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Merge </a:t>
                </a:r>
                <a:r>
                  <a:rPr lang="en-GB" dirty="0">
                    <a:solidFill>
                      <a:schemeClr val="accent1"/>
                    </a:solidFill>
                  </a:rPr>
                  <a:t>inbound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/>
                  <a:t> parcluster</a:t>
                </a:r>
                <a:br>
                  <a:rPr lang="en-GB" dirty="0"/>
                </a:br>
                <a:r>
                  <a:rPr lang="en-GB" dirty="0"/>
                  <a:t>identical ➝ merge</a:t>
                </a:r>
                <a:br>
                  <a:rPr lang="en-GB" dirty="0"/>
                </a:br>
                <a:r>
                  <a:rPr lang="en-GB" dirty="0"/>
                  <a:t>(call result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again)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GB" dirty="0"/>
                  <a:t> parcluster </a:t>
                </a:r>
                <a:br>
                  <a:rPr lang="en-GB" dirty="0"/>
                </a:br>
                <a:r>
                  <a:rPr lang="en-GB" dirty="0"/>
                  <a:t>identical ➝ merge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GB" dirty="0"/>
                  <a:t> parcluster</a:t>
                </a:r>
                <a:br>
                  <a:rPr lang="en-GB" dirty="0"/>
                </a:br>
                <a:r>
                  <a:rPr lang="en-GB" dirty="0"/>
                  <a:t>identical ➝ merge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r>
                  <a:rPr lang="en-GB" dirty="0"/>
                  <a:t> parcluster subset</a:t>
                </a:r>
                <a:br>
                  <a:rPr lang="en-GB" dirty="0"/>
                </a:br>
                <a:r>
                  <a:rPr lang="en-GB" dirty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➝ merge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/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  <a:blipFill>
                <a:blip r:embed="rId3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/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  <a:blipFill>
                <a:blip r:embed="rId3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DB29A62-AA0A-BA45-B012-55B20AB9EFE1}"/>
              </a:ext>
            </a:extLst>
          </p:cNvPr>
          <p:cNvCxnSpPr>
            <a:cxnSpLocks/>
            <a:stCxn id="290" idx="0"/>
            <a:endCxn id="171" idx="2"/>
          </p:cNvCxnSpPr>
          <p:nvPr/>
        </p:nvCxnSpPr>
        <p:spPr>
          <a:xfrm flipH="1" flipV="1">
            <a:off x="8352905" y="5433569"/>
            <a:ext cx="4571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30814F7B-7B4A-9548-A4B3-3D8A873FA953}"/>
              </a:ext>
            </a:extLst>
          </p:cNvPr>
          <p:cNvCxnSpPr>
            <a:cxnSpLocks/>
            <a:stCxn id="291" idx="0"/>
            <a:endCxn id="172" idx="2"/>
          </p:cNvCxnSpPr>
          <p:nvPr/>
        </p:nvCxnSpPr>
        <p:spPr>
          <a:xfrm flipH="1" flipV="1">
            <a:off x="7072659" y="5439808"/>
            <a:ext cx="432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4CD9DF-52E6-C448-818B-04A2F6D2B9A0}"/>
              </a:ext>
            </a:extLst>
          </p:cNvPr>
          <p:cNvCxnSpPr>
            <a:cxnSpLocks/>
            <a:stCxn id="172" idx="0"/>
            <a:endCxn id="189" idx="2"/>
          </p:cNvCxnSpPr>
          <p:nvPr/>
        </p:nvCxnSpPr>
        <p:spPr>
          <a:xfrm flipV="1">
            <a:off x="7072659" y="471912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AD5D407-E0FD-8541-B9D8-D937FBFFF5D6}"/>
              </a:ext>
            </a:extLst>
          </p:cNvPr>
          <p:cNvCxnSpPr>
            <a:cxnSpLocks/>
            <a:stCxn id="189" idx="0"/>
            <a:endCxn id="170" idx="2"/>
          </p:cNvCxnSpPr>
          <p:nvPr/>
        </p:nvCxnSpPr>
        <p:spPr>
          <a:xfrm flipV="1">
            <a:off x="7074456" y="4119580"/>
            <a:ext cx="672740" cy="2747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AA68C6E-5393-E041-B4AC-1D082BEC99E9}"/>
              </a:ext>
            </a:extLst>
          </p:cNvPr>
          <p:cNvCxnSpPr>
            <a:cxnSpLocks/>
            <a:stCxn id="187" idx="0"/>
            <a:endCxn id="173" idx="2"/>
          </p:cNvCxnSpPr>
          <p:nvPr/>
        </p:nvCxnSpPr>
        <p:spPr>
          <a:xfrm flipH="1" flipV="1">
            <a:off x="6564170" y="2719987"/>
            <a:ext cx="1181507" cy="40184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9FC0971E-FD63-4C4E-847A-816DDF8E0E39}"/>
              </a:ext>
            </a:extLst>
          </p:cNvPr>
          <p:cNvCxnSpPr>
            <a:cxnSpLocks/>
            <a:stCxn id="183" idx="0"/>
            <a:endCxn id="173" idx="2"/>
          </p:cNvCxnSpPr>
          <p:nvPr/>
        </p:nvCxnSpPr>
        <p:spPr>
          <a:xfrm flipV="1">
            <a:off x="5267391" y="2719987"/>
            <a:ext cx="1296779" cy="3834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/>
              <p:nvPr/>
            </p:nvSpPr>
            <p:spPr>
              <a:xfrm>
                <a:off x="5045868" y="4034057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868" y="4034057"/>
                <a:ext cx="440944" cy="373885"/>
              </a:xfrm>
              <a:prstGeom prst="rect">
                <a:avLst/>
              </a:prstGeom>
              <a:blipFill>
                <a:blip r:embed="rId3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blipFill>
                <a:blip r:embed="rId33"/>
                <a:stretch>
                  <a:fillRect l="-3488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FA77FBAB-63D0-0D4A-8555-B0BF59A54C0D}"/>
              </a:ext>
            </a:extLst>
          </p:cNvPr>
          <p:cNvCxnSpPr>
            <a:cxnSpLocks/>
            <a:stCxn id="171" idx="0"/>
            <a:endCxn id="170" idx="2"/>
          </p:cNvCxnSpPr>
          <p:nvPr/>
        </p:nvCxnSpPr>
        <p:spPr>
          <a:xfrm flipH="1" flipV="1">
            <a:off x="7747196" y="4119580"/>
            <a:ext cx="605709" cy="803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394641F-977A-C04E-942C-F81C174F9A79}"/>
              </a:ext>
            </a:extLst>
          </p:cNvPr>
          <p:cNvCxnSpPr>
            <a:cxnSpLocks/>
            <a:stCxn id="170" idx="0"/>
            <a:endCxn id="187" idx="2"/>
          </p:cNvCxnSpPr>
          <p:nvPr/>
        </p:nvCxnSpPr>
        <p:spPr>
          <a:xfrm flipH="1" flipV="1">
            <a:off x="7745677" y="3446673"/>
            <a:ext cx="1519" cy="366440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blipFill>
                <a:blip r:embed="rId3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A19E2B50-D6D5-5843-A5E0-1FB6BF627AEA}"/>
              </a:ext>
            </a:extLst>
          </p:cNvPr>
          <p:cNvCxnSpPr>
            <a:cxnSpLocks/>
            <a:stCxn id="174" idx="0"/>
            <a:endCxn id="183" idx="2"/>
          </p:cNvCxnSpPr>
          <p:nvPr/>
        </p:nvCxnSpPr>
        <p:spPr>
          <a:xfrm flipV="1">
            <a:off x="5266341" y="3428299"/>
            <a:ext cx="1050" cy="386207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EEBB89B-921E-DB44-873B-80CA29BFA6A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679331" y="3103458"/>
                <a:ext cx="1176120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EEBB89B-921E-DB44-873B-80CA29BFA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331" y="3103458"/>
                <a:ext cx="1176120" cy="324841"/>
              </a:xfrm>
              <a:prstGeom prst="roundRect">
                <a:avLst/>
              </a:prstGeom>
              <a:blipFill>
                <a:blip r:embed="rId36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/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36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blipFill>
                <a:blip r:embed="rId37"/>
                <a:stretch>
                  <a:fillRect l="-39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/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/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blipFill>
                <a:blip r:embed="rId39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/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355E67F0-0C75-2241-8DE2-2B16CC6EBD7F}"/>
                  </a:ext>
                </a:extLst>
              </p:cNvPr>
              <p:cNvSpPr/>
              <p:nvPr/>
            </p:nvSpPr>
            <p:spPr>
              <a:xfrm>
                <a:off x="4493493" y="3814506"/>
                <a:ext cx="1545696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𝑁𝑎𝑡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4" name="Rounded Rectangle 173">
                <a:extLst>
                  <a:ext uri="{FF2B5EF4-FFF2-40B4-BE49-F238E27FC236}">
                    <a16:creationId xmlns:a16="http://schemas.microsoft.com/office/drawing/2014/main" id="{355E67F0-0C75-2241-8DE2-2B16CC6EB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3" y="3814506"/>
                <a:ext cx="1545696" cy="306467"/>
              </a:xfrm>
              <a:prstGeom prst="roundRect">
                <a:avLst/>
              </a:prstGeom>
              <a:blipFill>
                <a:blip r:embed="rId41"/>
                <a:stretch>
                  <a:fillRect l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/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/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blipFill>
                <a:blip r:embed="rId43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Freeform 67">
            <a:extLst>
              <a:ext uri="{FF2B5EF4-FFF2-40B4-BE49-F238E27FC236}">
                <a16:creationId xmlns:a16="http://schemas.microsoft.com/office/drawing/2014/main" id="{D789008E-A409-D842-9178-17F08F88FC18}"/>
              </a:ext>
            </a:extLst>
          </p:cNvPr>
          <p:cNvSpPr/>
          <p:nvPr/>
        </p:nvSpPr>
        <p:spPr>
          <a:xfrm>
            <a:off x="4162693" y="2586446"/>
            <a:ext cx="1915886" cy="3579223"/>
          </a:xfrm>
          <a:custGeom>
            <a:avLst/>
            <a:gdLst>
              <a:gd name="connsiteX0" fmla="*/ 0 w 1915886"/>
              <a:gd name="connsiteY0" fmla="*/ 3579223 h 3579223"/>
              <a:gd name="connsiteX1" fmla="*/ 0 w 1915886"/>
              <a:gd name="connsiteY1" fmla="*/ 557348 h 3579223"/>
              <a:gd name="connsiteX2" fmla="*/ 1915886 w 1915886"/>
              <a:gd name="connsiteY2" fmla="*/ 0 h 357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5886" h="3579223">
                <a:moveTo>
                  <a:pt x="0" y="3579223"/>
                </a:moveTo>
                <a:lnTo>
                  <a:pt x="0" y="557348"/>
                </a:lnTo>
                <a:lnTo>
                  <a:pt x="1915886" y="0"/>
                </a:lnTo>
              </a:path>
            </a:pathLst>
          </a:custGeom>
          <a:noFill/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/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BE5DF0D-C147-FC4A-8A90-F007C4B4BF8D}"/>
                  </a:ext>
                </a:extLst>
              </p:cNvPr>
              <p:cNvSpPr/>
              <p:nvPr/>
            </p:nvSpPr>
            <p:spPr>
              <a:xfrm>
                <a:off x="4313179" y="3111989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BE5DF0D-C147-FC4A-8A90-F007C4B4BF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179" y="3111989"/>
                <a:ext cx="451086" cy="307777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/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/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/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9A7B743A-FA28-6941-910D-57D0AAD270DB}"/>
              </a:ext>
            </a:extLst>
          </p:cNvPr>
          <p:cNvSpPr txBox="1"/>
          <p:nvPr/>
        </p:nvSpPr>
        <p:spPr>
          <a:xfrm>
            <a:off x="6325726" y="2168628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root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601B14A-FE62-C246-8EF5-DE4366C7459E}"/>
                  </a:ext>
                </a:extLst>
              </p:cNvPr>
              <p:cNvSpPr/>
              <p:nvPr/>
            </p:nvSpPr>
            <p:spPr>
              <a:xfrm>
                <a:off x="4099591" y="3779787"/>
                <a:ext cx="483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601B14A-FE62-C246-8EF5-DE4366C745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591" y="3779787"/>
                <a:ext cx="483850" cy="369332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851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Minimisation: Example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563236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Consider leaf parcluster with local model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en-GB" dirty="0"/>
                  <a:t>Let us call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Merge </a:t>
                </a:r>
                <a:r>
                  <a:rPr lang="en-GB" dirty="0">
                    <a:solidFill>
                      <a:schemeClr val="accent1"/>
                    </a:solidFill>
                  </a:rPr>
                  <a:t>inbound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/>
                  <a:t> parcluster</a:t>
                </a:r>
                <a:br>
                  <a:rPr lang="en-GB" dirty="0"/>
                </a:br>
                <a:r>
                  <a:rPr lang="en-GB" dirty="0"/>
                  <a:t>identical ➝ merge</a:t>
                </a:r>
                <a:br>
                  <a:rPr lang="en-GB" dirty="0"/>
                </a:br>
                <a:r>
                  <a:rPr lang="en-GB" dirty="0"/>
                  <a:t>(call result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again)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GB" dirty="0"/>
                  <a:t> parcluster </a:t>
                </a:r>
                <a:br>
                  <a:rPr lang="en-GB" dirty="0"/>
                </a:br>
                <a:r>
                  <a:rPr lang="en-GB" dirty="0"/>
                  <a:t>identical ➝ merge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GB" dirty="0"/>
                  <a:t> parcluster</a:t>
                </a:r>
                <a:br>
                  <a:rPr lang="en-GB" dirty="0"/>
                </a:br>
                <a:r>
                  <a:rPr lang="en-GB" dirty="0"/>
                  <a:t>identical ➝ merge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r>
                  <a:rPr lang="en-GB" dirty="0"/>
                  <a:t> parcluster subset</a:t>
                </a:r>
                <a:br>
                  <a:rPr lang="en-GB" dirty="0"/>
                </a:br>
                <a:r>
                  <a:rPr lang="en-GB" dirty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➝ merge</a:t>
                </a:r>
              </a:p>
              <a:p>
                <a:pPr lvl="2"/>
                <a:r>
                  <a:rPr lang="en-GB" dirty="0"/>
                  <a:t>Root parcluster subset</a:t>
                </a:r>
                <a:br>
                  <a:rPr lang="en-GB" dirty="0"/>
                </a:br>
                <a:r>
                  <a:rPr lang="en-GB" dirty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➝ merge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563236"/>
              </a:xfrm>
              <a:blipFill>
                <a:blip r:embed="rId2"/>
                <a:stretch>
                  <a:fillRect l="-1447" t="-15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/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  <a:blipFill>
                <a:blip r:embed="rId3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/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  <a:blipFill>
                <a:blip r:embed="rId3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DB29A62-AA0A-BA45-B012-55B20AB9EFE1}"/>
              </a:ext>
            </a:extLst>
          </p:cNvPr>
          <p:cNvCxnSpPr>
            <a:cxnSpLocks/>
            <a:stCxn id="290" idx="0"/>
            <a:endCxn id="171" idx="2"/>
          </p:cNvCxnSpPr>
          <p:nvPr/>
        </p:nvCxnSpPr>
        <p:spPr>
          <a:xfrm flipH="1" flipV="1">
            <a:off x="8352905" y="5433569"/>
            <a:ext cx="4571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30814F7B-7B4A-9548-A4B3-3D8A873FA953}"/>
              </a:ext>
            </a:extLst>
          </p:cNvPr>
          <p:cNvCxnSpPr>
            <a:cxnSpLocks/>
            <a:stCxn id="291" idx="0"/>
            <a:endCxn id="172" idx="2"/>
          </p:cNvCxnSpPr>
          <p:nvPr/>
        </p:nvCxnSpPr>
        <p:spPr>
          <a:xfrm flipH="1" flipV="1">
            <a:off x="7072659" y="5439808"/>
            <a:ext cx="432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4CD9DF-52E6-C448-818B-04A2F6D2B9A0}"/>
              </a:ext>
            </a:extLst>
          </p:cNvPr>
          <p:cNvCxnSpPr>
            <a:cxnSpLocks/>
            <a:stCxn id="172" idx="0"/>
            <a:endCxn id="189" idx="2"/>
          </p:cNvCxnSpPr>
          <p:nvPr/>
        </p:nvCxnSpPr>
        <p:spPr>
          <a:xfrm flipV="1">
            <a:off x="7072659" y="471912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AD5D407-E0FD-8541-B9D8-D937FBFFF5D6}"/>
              </a:ext>
            </a:extLst>
          </p:cNvPr>
          <p:cNvCxnSpPr>
            <a:cxnSpLocks/>
            <a:stCxn id="189" idx="0"/>
            <a:endCxn id="170" idx="2"/>
          </p:cNvCxnSpPr>
          <p:nvPr/>
        </p:nvCxnSpPr>
        <p:spPr>
          <a:xfrm flipV="1">
            <a:off x="7074456" y="4119580"/>
            <a:ext cx="672740" cy="2747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AA68C6E-5393-E041-B4AC-1D082BEC99E9}"/>
              </a:ext>
            </a:extLst>
          </p:cNvPr>
          <p:cNvCxnSpPr>
            <a:cxnSpLocks/>
            <a:stCxn id="187" idx="0"/>
            <a:endCxn id="173" idx="2"/>
          </p:cNvCxnSpPr>
          <p:nvPr/>
        </p:nvCxnSpPr>
        <p:spPr>
          <a:xfrm flipH="1" flipV="1">
            <a:off x="6564170" y="2719987"/>
            <a:ext cx="1181507" cy="40184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9FC0971E-FD63-4C4E-847A-816DDF8E0E39}"/>
              </a:ext>
            </a:extLst>
          </p:cNvPr>
          <p:cNvCxnSpPr>
            <a:cxnSpLocks/>
            <a:stCxn id="183" idx="0"/>
            <a:endCxn id="173" idx="2"/>
          </p:cNvCxnSpPr>
          <p:nvPr/>
        </p:nvCxnSpPr>
        <p:spPr>
          <a:xfrm flipV="1">
            <a:off x="5269391" y="2719987"/>
            <a:ext cx="1294779" cy="3834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/>
              <p:nvPr/>
            </p:nvSpPr>
            <p:spPr>
              <a:xfrm>
                <a:off x="5045868" y="3354785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868" y="3354785"/>
                <a:ext cx="440944" cy="373885"/>
              </a:xfrm>
              <a:prstGeom prst="rect">
                <a:avLst/>
              </a:prstGeom>
              <a:blipFill>
                <a:blip r:embed="rId3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blipFill>
                <a:blip r:embed="rId33"/>
                <a:stretch>
                  <a:fillRect l="-3488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FA77FBAB-63D0-0D4A-8555-B0BF59A54C0D}"/>
              </a:ext>
            </a:extLst>
          </p:cNvPr>
          <p:cNvCxnSpPr>
            <a:cxnSpLocks/>
            <a:stCxn id="171" idx="0"/>
            <a:endCxn id="170" idx="2"/>
          </p:cNvCxnSpPr>
          <p:nvPr/>
        </p:nvCxnSpPr>
        <p:spPr>
          <a:xfrm flipH="1" flipV="1">
            <a:off x="7747196" y="4119580"/>
            <a:ext cx="605709" cy="803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394641F-977A-C04E-942C-F81C174F9A79}"/>
              </a:ext>
            </a:extLst>
          </p:cNvPr>
          <p:cNvCxnSpPr>
            <a:cxnSpLocks/>
            <a:stCxn id="170" idx="0"/>
            <a:endCxn id="187" idx="2"/>
          </p:cNvCxnSpPr>
          <p:nvPr/>
        </p:nvCxnSpPr>
        <p:spPr>
          <a:xfrm flipH="1" flipV="1">
            <a:off x="7745677" y="3446673"/>
            <a:ext cx="1519" cy="366440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blipFill>
                <a:blip r:embed="rId3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EEBB89B-921E-DB44-873B-80CA29BFA6A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423954" y="3103458"/>
                <a:ext cx="1690874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36000" r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0EEBB89B-921E-DB44-873B-80CA29BFA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954" y="3103458"/>
                <a:ext cx="1690874" cy="324841"/>
              </a:xfrm>
              <a:prstGeom prst="roundRect">
                <a:avLst/>
              </a:prstGeom>
              <a:blipFill>
                <a:blip r:embed="rId35"/>
                <a:stretch>
                  <a:fillRect l="-1493" r="-746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/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36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blipFill>
                <a:blip r:embed="rId36"/>
                <a:stretch>
                  <a:fillRect l="-39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/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/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blipFill>
                <a:blip r:embed="rId38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/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751" y="2413520"/>
                <a:ext cx="442838" cy="306467"/>
              </a:xfrm>
              <a:prstGeom prst="round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/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/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blipFill>
                <a:blip r:embed="rId42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Freeform 67">
            <a:extLst>
              <a:ext uri="{FF2B5EF4-FFF2-40B4-BE49-F238E27FC236}">
                <a16:creationId xmlns:a16="http://schemas.microsoft.com/office/drawing/2014/main" id="{D789008E-A409-D842-9178-17F08F88FC18}"/>
              </a:ext>
            </a:extLst>
          </p:cNvPr>
          <p:cNvSpPr/>
          <p:nvPr/>
        </p:nvSpPr>
        <p:spPr>
          <a:xfrm>
            <a:off x="4162693" y="2586446"/>
            <a:ext cx="1915886" cy="3579223"/>
          </a:xfrm>
          <a:custGeom>
            <a:avLst/>
            <a:gdLst>
              <a:gd name="connsiteX0" fmla="*/ 0 w 1915886"/>
              <a:gd name="connsiteY0" fmla="*/ 3579223 h 3579223"/>
              <a:gd name="connsiteX1" fmla="*/ 0 w 1915886"/>
              <a:gd name="connsiteY1" fmla="*/ 557348 h 3579223"/>
              <a:gd name="connsiteX2" fmla="*/ 1915886 w 1915886"/>
              <a:gd name="connsiteY2" fmla="*/ 0 h 357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5886" h="3579223">
                <a:moveTo>
                  <a:pt x="0" y="3579223"/>
                </a:moveTo>
                <a:lnTo>
                  <a:pt x="0" y="557348"/>
                </a:lnTo>
                <a:lnTo>
                  <a:pt x="1915886" y="0"/>
                </a:lnTo>
              </a:path>
            </a:pathLst>
          </a:custGeom>
          <a:noFill/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/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/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/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/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9280318E-C8EF-1045-98D6-E38E9C60CAA2}"/>
              </a:ext>
            </a:extLst>
          </p:cNvPr>
          <p:cNvSpPr txBox="1"/>
          <p:nvPr/>
        </p:nvSpPr>
        <p:spPr>
          <a:xfrm>
            <a:off x="6325726" y="2168628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root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B879C0D-A271-0D40-84A3-B3D0FBAF79E6}"/>
                  </a:ext>
                </a:extLst>
              </p:cNvPr>
              <p:cNvSpPr/>
              <p:nvPr/>
            </p:nvSpPr>
            <p:spPr>
              <a:xfrm>
                <a:off x="4069295" y="3058967"/>
                <a:ext cx="483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B879C0D-A271-0D40-84A3-B3D0FBAF79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295" y="3058967"/>
                <a:ext cx="483850" cy="369332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556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Minimisation: Example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Consider leaf parcluster with local model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en-GB" dirty="0"/>
                  <a:t>Let us call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Merge </a:t>
                </a:r>
                <a:r>
                  <a:rPr lang="en-GB" dirty="0">
                    <a:solidFill>
                      <a:schemeClr val="accent1"/>
                    </a:solidFill>
                  </a:rPr>
                  <a:t>inbound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GB" dirty="0"/>
                  <a:t> parcluster</a:t>
                </a:r>
                <a:br>
                  <a:rPr lang="en-GB" dirty="0"/>
                </a:br>
                <a:r>
                  <a:rPr lang="en-GB" dirty="0"/>
                  <a:t>identical ➝ merge</a:t>
                </a:r>
                <a:br>
                  <a:rPr lang="en-GB" dirty="0"/>
                </a:br>
                <a:r>
                  <a:rPr lang="en-GB" dirty="0"/>
                  <a:t>(call result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again)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GB" dirty="0"/>
                  <a:t> parcluster </a:t>
                </a:r>
                <a:br>
                  <a:rPr lang="en-GB" dirty="0"/>
                </a:br>
                <a:r>
                  <a:rPr lang="en-GB" dirty="0"/>
                  <a:t>identical ➝ merge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GB" dirty="0"/>
                  <a:t> parcluster</a:t>
                </a:r>
                <a:br>
                  <a:rPr lang="en-GB" dirty="0"/>
                </a:br>
                <a:r>
                  <a:rPr lang="en-GB" dirty="0"/>
                  <a:t>identical ➝ merge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r>
                  <a:rPr lang="en-GB" dirty="0"/>
                  <a:t> parcluster subset</a:t>
                </a:r>
                <a:br>
                  <a:rPr lang="en-GB" dirty="0"/>
                </a:br>
                <a:r>
                  <a:rPr lang="en-GB" dirty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➝ merge</a:t>
                </a:r>
              </a:p>
              <a:p>
                <a:pPr lvl="2"/>
                <a:r>
                  <a:rPr lang="en-GB" dirty="0"/>
                  <a:t>Root parcluster subset</a:t>
                </a:r>
                <a:br>
                  <a:rPr lang="en-GB" dirty="0"/>
                </a:br>
                <a:r>
                  <a:rPr lang="en-GB" dirty="0"/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➝ merge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/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  <a:blipFill>
                <a:blip r:embed="rId3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/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  <a:blipFill>
                <a:blip r:embed="rId3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DB29A62-AA0A-BA45-B012-55B20AB9EFE1}"/>
              </a:ext>
            </a:extLst>
          </p:cNvPr>
          <p:cNvCxnSpPr>
            <a:cxnSpLocks/>
            <a:stCxn id="290" idx="0"/>
            <a:endCxn id="171" idx="2"/>
          </p:cNvCxnSpPr>
          <p:nvPr/>
        </p:nvCxnSpPr>
        <p:spPr>
          <a:xfrm flipH="1" flipV="1">
            <a:off x="8352905" y="5433569"/>
            <a:ext cx="4571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30814F7B-7B4A-9548-A4B3-3D8A873FA953}"/>
              </a:ext>
            </a:extLst>
          </p:cNvPr>
          <p:cNvCxnSpPr>
            <a:cxnSpLocks/>
            <a:stCxn id="291" idx="0"/>
            <a:endCxn id="172" idx="2"/>
          </p:cNvCxnSpPr>
          <p:nvPr/>
        </p:nvCxnSpPr>
        <p:spPr>
          <a:xfrm flipH="1" flipV="1">
            <a:off x="7072659" y="5439808"/>
            <a:ext cx="432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4CD9DF-52E6-C448-818B-04A2F6D2B9A0}"/>
              </a:ext>
            </a:extLst>
          </p:cNvPr>
          <p:cNvCxnSpPr>
            <a:cxnSpLocks/>
            <a:stCxn id="172" idx="0"/>
            <a:endCxn id="189" idx="2"/>
          </p:cNvCxnSpPr>
          <p:nvPr/>
        </p:nvCxnSpPr>
        <p:spPr>
          <a:xfrm flipV="1">
            <a:off x="7072659" y="471912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AD5D407-E0FD-8541-B9D8-D937FBFFF5D6}"/>
              </a:ext>
            </a:extLst>
          </p:cNvPr>
          <p:cNvCxnSpPr>
            <a:cxnSpLocks/>
            <a:stCxn id="189" idx="0"/>
            <a:endCxn id="170" idx="2"/>
          </p:cNvCxnSpPr>
          <p:nvPr/>
        </p:nvCxnSpPr>
        <p:spPr>
          <a:xfrm flipV="1">
            <a:off x="7074456" y="4119580"/>
            <a:ext cx="672740" cy="2747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AA68C6E-5393-E041-B4AC-1D082BEC99E9}"/>
              </a:ext>
            </a:extLst>
          </p:cNvPr>
          <p:cNvCxnSpPr>
            <a:cxnSpLocks/>
            <a:stCxn id="187" idx="0"/>
            <a:endCxn id="173" idx="2"/>
          </p:cNvCxnSpPr>
          <p:nvPr/>
        </p:nvCxnSpPr>
        <p:spPr>
          <a:xfrm flipH="1" flipV="1">
            <a:off x="7004078" y="2729174"/>
            <a:ext cx="741599" cy="39265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/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  <a:blipFill>
                <a:blip r:embed="rId3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blipFill>
                <a:blip r:embed="rId33"/>
                <a:stretch>
                  <a:fillRect l="-3488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FA77FBAB-63D0-0D4A-8555-B0BF59A54C0D}"/>
              </a:ext>
            </a:extLst>
          </p:cNvPr>
          <p:cNvCxnSpPr>
            <a:cxnSpLocks/>
            <a:stCxn id="171" idx="0"/>
            <a:endCxn id="170" idx="2"/>
          </p:cNvCxnSpPr>
          <p:nvPr/>
        </p:nvCxnSpPr>
        <p:spPr>
          <a:xfrm flipH="1" flipV="1">
            <a:off x="7747196" y="4119580"/>
            <a:ext cx="605709" cy="803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394641F-977A-C04E-942C-F81C174F9A79}"/>
              </a:ext>
            </a:extLst>
          </p:cNvPr>
          <p:cNvCxnSpPr>
            <a:cxnSpLocks/>
            <a:stCxn id="170" idx="0"/>
            <a:endCxn id="187" idx="2"/>
          </p:cNvCxnSpPr>
          <p:nvPr/>
        </p:nvCxnSpPr>
        <p:spPr>
          <a:xfrm flipH="1" flipV="1">
            <a:off x="7745677" y="3446673"/>
            <a:ext cx="1519" cy="366440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blipFill>
                <a:blip r:embed="rId3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/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36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blipFill>
                <a:blip r:embed="rId35"/>
                <a:stretch>
                  <a:fillRect l="-39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/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/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blipFill>
                <a:blip r:embed="rId37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/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blipFill>
                <a:blip r:embed="rId38"/>
                <a:stretch>
                  <a:fillRect l="-73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/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/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blipFill>
                <a:blip r:embed="rId40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Freeform 67">
            <a:extLst>
              <a:ext uri="{FF2B5EF4-FFF2-40B4-BE49-F238E27FC236}">
                <a16:creationId xmlns:a16="http://schemas.microsoft.com/office/drawing/2014/main" id="{D789008E-A409-D842-9178-17F08F88FC18}"/>
              </a:ext>
            </a:extLst>
          </p:cNvPr>
          <p:cNvSpPr/>
          <p:nvPr/>
        </p:nvSpPr>
        <p:spPr>
          <a:xfrm>
            <a:off x="4162693" y="2586446"/>
            <a:ext cx="1915886" cy="3579223"/>
          </a:xfrm>
          <a:custGeom>
            <a:avLst/>
            <a:gdLst>
              <a:gd name="connsiteX0" fmla="*/ 0 w 1915886"/>
              <a:gd name="connsiteY0" fmla="*/ 3579223 h 3579223"/>
              <a:gd name="connsiteX1" fmla="*/ 0 w 1915886"/>
              <a:gd name="connsiteY1" fmla="*/ 557348 h 3579223"/>
              <a:gd name="connsiteX2" fmla="*/ 1915886 w 1915886"/>
              <a:gd name="connsiteY2" fmla="*/ 0 h 357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5886" h="3579223">
                <a:moveTo>
                  <a:pt x="0" y="3579223"/>
                </a:moveTo>
                <a:lnTo>
                  <a:pt x="0" y="557348"/>
                </a:lnTo>
                <a:lnTo>
                  <a:pt x="1915886" y="0"/>
                </a:lnTo>
              </a:path>
            </a:pathLst>
          </a:custGeom>
          <a:noFill/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/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/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/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/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D79AF6C-9DCD-F24A-93B6-757EB00BFBA6}"/>
                  </a:ext>
                </a:extLst>
              </p:cNvPr>
              <p:cNvSpPr/>
              <p:nvPr/>
            </p:nvSpPr>
            <p:spPr>
              <a:xfrm>
                <a:off x="7808125" y="2354556"/>
                <a:ext cx="483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D79AF6C-9DCD-F24A-93B6-757EB00BFB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125" y="2354556"/>
                <a:ext cx="483850" cy="369332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8881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Minimisation: Example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Consider leaf parcluster with local model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en-GB" dirty="0"/>
                  <a:t>Let us call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At this point, we have reached</a:t>
                </a:r>
                <a:br>
                  <a:rPr lang="en-GB" dirty="0"/>
                </a:br>
                <a:r>
                  <a:rPr lang="en-GB" dirty="0"/>
                  <a:t>the former root and cannot</a:t>
                </a:r>
                <a:br>
                  <a:rPr lang="en-GB" dirty="0"/>
                </a:br>
                <a:r>
                  <a:rPr lang="en-GB" dirty="0"/>
                  <a:t>merge further inbound</a:t>
                </a:r>
              </a:p>
              <a:p>
                <a:pPr lvl="2"/>
                <a:r>
                  <a:rPr lang="en-GB" dirty="0"/>
                  <a:t>Also: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parcluster </a:t>
                </a:r>
                <a:br>
                  <a:rPr lang="en-GB" dirty="0"/>
                </a:br>
                <a:r>
                  <a:rPr lang="en-GB" dirty="0"/>
                  <a:t>contains logvar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, which is not </a:t>
                </a:r>
                <a:br>
                  <a:rPr lang="en-GB" dirty="0"/>
                </a:br>
                <a:r>
                  <a:rPr lang="en-GB" dirty="0"/>
                  <a:t>a subset or superset of the </a:t>
                </a:r>
                <a:br>
                  <a:rPr lang="en-GB" dirty="0"/>
                </a:br>
                <a:r>
                  <a:rPr lang="en-GB" dirty="0"/>
                  <a:t>logvars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GB" dirty="0"/>
                  <a:t>)</a:t>
                </a:r>
              </a:p>
              <a:p>
                <a:pPr lvl="1"/>
                <a:r>
                  <a:rPr lang="en-GB" dirty="0"/>
                  <a:t>Merging stops</a:t>
                </a:r>
                <a:br>
                  <a:rPr lang="en-GB" dirty="0"/>
                </a:br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/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  <a:blipFill>
                <a:blip r:embed="rId3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/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  <a:blipFill>
                <a:blip r:embed="rId3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DB29A62-AA0A-BA45-B012-55B20AB9EFE1}"/>
              </a:ext>
            </a:extLst>
          </p:cNvPr>
          <p:cNvCxnSpPr>
            <a:cxnSpLocks/>
            <a:stCxn id="290" idx="0"/>
            <a:endCxn id="171" idx="2"/>
          </p:cNvCxnSpPr>
          <p:nvPr/>
        </p:nvCxnSpPr>
        <p:spPr>
          <a:xfrm flipH="1" flipV="1">
            <a:off x="8352905" y="5433569"/>
            <a:ext cx="4571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30814F7B-7B4A-9548-A4B3-3D8A873FA953}"/>
              </a:ext>
            </a:extLst>
          </p:cNvPr>
          <p:cNvCxnSpPr>
            <a:cxnSpLocks/>
            <a:stCxn id="291" idx="0"/>
            <a:endCxn id="172" idx="2"/>
          </p:cNvCxnSpPr>
          <p:nvPr/>
        </p:nvCxnSpPr>
        <p:spPr>
          <a:xfrm flipH="1" flipV="1">
            <a:off x="7072659" y="5439808"/>
            <a:ext cx="432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4CD9DF-52E6-C448-818B-04A2F6D2B9A0}"/>
              </a:ext>
            </a:extLst>
          </p:cNvPr>
          <p:cNvCxnSpPr>
            <a:cxnSpLocks/>
            <a:stCxn id="172" idx="0"/>
            <a:endCxn id="189" idx="2"/>
          </p:cNvCxnSpPr>
          <p:nvPr/>
        </p:nvCxnSpPr>
        <p:spPr>
          <a:xfrm flipV="1">
            <a:off x="7072659" y="471912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AD5D407-E0FD-8541-B9D8-D937FBFFF5D6}"/>
              </a:ext>
            </a:extLst>
          </p:cNvPr>
          <p:cNvCxnSpPr>
            <a:cxnSpLocks/>
            <a:stCxn id="189" idx="0"/>
            <a:endCxn id="170" idx="2"/>
          </p:cNvCxnSpPr>
          <p:nvPr/>
        </p:nvCxnSpPr>
        <p:spPr>
          <a:xfrm flipV="1">
            <a:off x="7074456" y="4119580"/>
            <a:ext cx="672740" cy="2747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AA68C6E-5393-E041-B4AC-1D082BEC99E9}"/>
              </a:ext>
            </a:extLst>
          </p:cNvPr>
          <p:cNvCxnSpPr>
            <a:cxnSpLocks/>
            <a:stCxn id="187" idx="0"/>
            <a:endCxn id="173" idx="2"/>
          </p:cNvCxnSpPr>
          <p:nvPr/>
        </p:nvCxnSpPr>
        <p:spPr>
          <a:xfrm flipH="1" flipV="1">
            <a:off x="7004078" y="2729174"/>
            <a:ext cx="741599" cy="39265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/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  <a:blipFill>
                <a:blip r:embed="rId3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blipFill>
                <a:blip r:embed="rId33"/>
                <a:stretch>
                  <a:fillRect l="-3488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FA77FBAB-63D0-0D4A-8555-B0BF59A54C0D}"/>
              </a:ext>
            </a:extLst>
          </p:cNvPr>
          <p:cNvCxnSpPr>
            <a:cxnSpLocks/>
            <a:stCxn id="171" idx="0"/>
            <a:endCxn id="170" idx="2"/>
          </p:cNvCxnSpPr>
          <p:nvPr/>
        </p:nvCxnSpPr>
        <p:spPr>
          <a:xfrm flipH="1" flipV="1">
            <a:off x="7747196" y="4119580"/>
            <a:ext cx="605709" cy="803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394641F-977A-C04E-942C-F81C174F9A79}"/>
              </a:ext>
            </a:extLst>
          </p:cNvPr>
          <p:cNvCxnSpPr>
            <a:cxnSpLocks/>
            <a:stCxn id="170" idx="0"/>
            <a:endCxn id="187" idx="2"/>
          </p:cNvCxnSpPr>
          <p:nvPr/>
        </p:nvCxnSpPr>
        <p:spPr>
          <a:xfrm flipH="1" flipV="1">
            <a:off x="7745677" y="3446673"/>
            <a:ext cx="1519" cy="366440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blipFill>
                <a:blip r:embed="rId3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/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36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blipFill>
                <a:blip r:embed="rId35"/>
                <a:stretch>
                  <a:fillRect l="-39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/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/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blipFill>
                <a:blip r:embed="rId37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/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blipFill>
                <a:blip r:embed="rId38"/>
                <a:stretch>
                  <a:fillRect l="-73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/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/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blipFill>
                <a:blip r:embed="rId40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/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/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/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/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D79AF6C-9DCD-F24A-93B6-757EB00BFBA6}"/>
                  </a:ext>
                </a:extLst>
              </p:cNvPr>
              <p:cNvSpPr/>
              <p:nvPr/>
            </p:nvSpPr>
            <p:spPr>
              <a:xfrm>
                <a:off x="5746706" y="2382087"/>
                <a:ext cx="483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D79AF6C-9DCD-F24A-93B6-757EB00BFB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706" y="2382087"/>
                <a:ext cx="483850" cy="369332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4085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B6163-1FC4-A445-A0AD-2A600A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Outline: 3. Lifted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0942D-095A-5743-9021-C7CFDB682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GB" i="1" dirty="0"/>
              <a:t>Lifted variable elimination (LVE)</a:t>
            </a:r>
          </a:p>
          <a:p>
            <a:pPr lvl="1"/>
            <a:r>
              <a:rPr lang="en-GB" dirty="0"/>
              <a:t>Operators</a:t>
            </a:r>
          </a:p>
          <a:p>
            <a:pPr lvl="1"/>
            <a:r>
              <a:rPr lang="en-GB" dirty="0"/>
              <a:t>Algorithm</a:t>
            </a:r>
          </a:p>
          <a:p>
            <a:pPr lvl="1"/>
            <a:r>
              <a:rPr lang="en-GB" dirty="0"/>
              <a:t>Complexity (including first-order </a:t>
            </a:r>
            <a:r>
              <a:rPr lang="en-GB" dirty="0" err="1"/>
              <a:t>dtrees</a:t>
            </a:r>
            <a:r>
              <a:rPr lang="en-GB" dirty="0"/>
              <a:t>), completeness, tractability</a:t>
            </a:r>
          </a:p>
          <a:p>
            <a:pPr lvl="1"/>
            <a:r>
              <a:rPr lang="en-GB" dirty="0"/>
              <a:t>Variants</a:t>
            </a:r>
          </a:p>
          <a:p>
            <a:pPr marL="514350" indent="-514350">
              <a:buFont typeface="+mj-lt"/>
              <a:buAutoNum type="alphaUcPeriod"/>
            </a:pPr>
            <a:r>
              <a:rPr lang="en-GB" b="1" i="1" dirty="0">
                <a:solidFill>
                  <a:srgbClr val="C00000"/>
                </a:solidFill>
              </a:rPr>
              <a:t>Lifted junction tree algorithm (LJT)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First-order junction trees (FO </a:t>
            </a:r>
            <a:r>
              <a:rPr lang="en-GB" dirty="0" err="1">
                <a:solidFill>
                  <a:srgbClr val="C00000"/>
                </a:solidFill>
              </a:rPr>
              <a:t>jtrees</a:t>
            </a:r>
            <a:r>
              <a:rPr lang="en-GB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Algorithm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Complexity, completeness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Variants</a:t>
            </a:r>
          </a:p>
          <a:p>
            <a:pPr marL="514350" indent="-514350">
              <a:buFont typeface="+mj-lt"/>
              <a:buAutoNum type="alphaUcPeriod"/>
            </a:pPr>
            <a:r>
              <a:rPr lang="en-GB" i="1" dirty="0"/>
              <a:t>First-order knowledge compilation (FOKC)</a:t>
            </a:r>
          </a:p>
          <a:p>
            <a:pPr lvl="1"/>
            <a:r>
              <a:rPr lang="en-GB" dirty="0"/>
              <a:t>Normal form, circuits</a:t>
            </a:r>
          </a:p>
          <a:p>
            <a:pPr lvl="1"/>
            <a:r>
              <a:rPr lang="en-GB" dirty="0"/>
              <a:t>Algorithm</a:t>
            </a:r>
          </a:p>
          <a:p>
            <a:pPr lvl="1"/>
            <a:r>
              <a:rPr lang="en-GB" dirty="0"/>
              <a:t>Complexity, completeness</a:t>
            </a:r>
          </a:p>
          <a:p>
            <a:pPr marL="514350" indent="-514350">
              <a:buFont typeface="+mj-lt"/>
              <a:buAutoNum type="alphaUcPeriod"/>
            </a:pPr>
            <a:r>
              <a:rPr lang="en-GB" i="1" dirty="0"/>
              <a:t>Most probable assignment queries</a:t>
            </a:r>
          </a:p>
          <a:p>
            <a:pPr lvl="1"/>
            <a:r>
              <a:rPr lang="en-GB" dirty="0"/>
              <a:t>Distribution vs. assignment queries</a:t>
            </a:r>
          </a:p>
          <a:p>
            <a:pPr lvl="1"/>
            <a:r>
              <a:rPr lang="en-GB" dirty="0"/>
              <a:t>Most probable explanation (MPE) , Maximum-a-posteriori (MAP) assignments</a:t>
            </a:r>
          </a:p>
          <a:p>
            <a:pPr lvl="1"/>
            <a:r>
              <a:rPr lang="en-GB" dirty="0"/>
              <a:t>Changes in LVE, LJT, FOKC</a:t>
            </a:r>
          </a:p>
          <a:p>
            <a:pPr lvl="1"/>
            <a:r>
              <a:rPr lang="en-GB" dirty="0"/>
              <a:t>Complexity, completeness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3EB6C-B7E8-0449-A40C-56D4B80C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746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Minimisation: Example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Consider leaf parcluster with local model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Let us call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Merge </a:t>
                </a:r>
                <a:r>
                  <a:rPr lang="en-GB" dirty="0">
                    <a:solidFill>
                      <a:schemeClr val="accent1"/>
                    </a:solidFill>
                  </a:rPr>
                  <a:t>inbound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and neighbouring parcluster</a:t>
                </a:r>
                <a:br>
                  <a:rPr lang="en-GB" dirty="0"/>
                </a:br>
                <a:r>
                  <a:rPr lang="en-GB" dirty="0"/>
                  <a:t>identical ➝ merge</a:t>
                </a:r>
                <a:br>
                  <a:rPr lang="en-GB" dirty="0"/>
                </a:br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/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864" y="5982061"/>
                <a:ext cx="478080" cy="369332"/>
              </a:xfrm>
              <a:prstGeom prst="rect">
                <a:avLst/>
              </a:prstGeom>
              <a:blipFill>
                <a:blip r:embed="rId3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/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  <a:blipFill>
                <a:blip r:embed="rId3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DB29A62-AA0A-BA45-B012-55B20AB9EFE1}"/>
              </a:ext>
            </a:extLst>
          </p:cNvPr>
          <p:cNvCxnSpPr>
            <a:cxnSpLocks/>
            <a:stCxn id="290" idx="0"/>
            <a:endCxn id="171" idx="2"/>
          </p:cNvCxnSpPr>
          <p:nvPr/>
        </p:nvCxnSpPr>
        <p:spPr>
          <a:xfrm flipH="1" flipV="1">
            <a:off x="8352905" y="5433569"/>
            <a:ext cx="4571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30814F7B-7B4A-9548-A4B3-3D8A873FA953}"/>
              </a:ext>
            </a:extLst>
          </p:cNvPr>
          <p:cNvCxnSpPr>
            <a:cxnSpLocks/>
            <a:stCxn id="291" idx="0"/>
            <a:endCxn id="172" idx="2"/>
          </p:cNvCxnSpPr>
          <p:nvPr/>
        </p:nvCxnSpPr>
        <p:spPr>
          <a:xfrm flipH="1" flipV="1">
            <a:off x="7072659" y="5439808"/>
            <a:ext cx="432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4CD9DF-52E6-C448-818B-04A2F6D2B9A0}"/>
              </a:ext>
            </a:extLst>
          </p:cNvPr>
          <p:cNvCxnSpPr>
            <a:cxnSpLocks/>
            <a:stCxn id="172" idx="0"/>
            <a:endCxn id="189" idx="2"/>
          </p:cNvCxnSpPr>
          <p:nvPr/>
        </p:nvCxnSpPr>
        <p:spPr>
          <a:xfrm flipV="1">
            <a:off x="7072659" y="471912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AD5D407-E0FD-8541-B9D8-D937FBFFF5D6}"/>
              </a:ext>
            </a:extLst>
          </p:cNvPr>
          <p:cNvCxnSpPr>
            <a:cxnSpLocks/>
            <a:stCxn id="189" idx="0"/>
            <a:endCxn id="170" idx="2"/>
          </p:cNvCxnSpPr>
          <p:nvPr/>
        </p:nvCxnSpPr>
        <p:spPr>
          <a:xfrm flipV="1">
            <a:off x="7074456" y="4119580"/>
            <a:ext cx="672740" cy="2747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AA68C6E-5393-E041-B4AC-1D082BEC99E9}"/>
              </a:ext>
            </a:extLst>
          </p:cNvPr>
          <p:cNvCxnSpPr>
            <a:cxnSpLocks/>
            <a:stCxn id="187" idx="0"/>
            <a:endCxn id="173" idx="2"/>
          </p:cNvCxnSpPr>
          <p:nvPr/>
        </p:nvCxnSpPr>
        <p:spPr>
          <a:xfrm flipH="1" flipV="1">
            <a:off x="7004078" y="2729174"/>
            <a:ext cx="741599" cy="39265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/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  <a:blipFill>
                <a:blip r:embed="rId3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blipFill>
                <a:blip r:embed="rId33"/>
                <a:stretch>
                  <a:fillRect l="-3488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FA77FBAB-63D0-0D4A-8555-B0BF59A54C0D}"/>
              </a:ext>
            </a:extLst>
          </p:cNvPr>
          <p:cNvCxnSpPr>
            <a:cxnSpLocks/>
            <a:stCxn id="171" idx="0"/>
            <a:endCxn id="170" idx="2"/>
          </p:cNvCxnSpPr>
          <p:nvPr/>
        </p:nvCxnSpPr>
        <p:spPr>
          <a:xfrm flipH="1" flipV="1">
            <a:off x="7747196" y="4119580"/>
            <a:ext cx="605709" cy="803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394641F-977A-C04E-942C-F81C174F9A79}"/>
              </a:ext>
            </a:extLst>
          </p:cNvPr>
          <p:cNvCxnSpPr>
            <a:cxnSpLocks/>
            <a:stCxn id="170" idx="0"/>
            <a:endCxn id="187" idx="2"/>
          </p:cNvCxnSpPr>
          <p:nvPr/>
        </p:nvCxnSpPr>
        <p:spPr>
          <a:xfrm flipH="1" flipV="1">
            <a:off x="7745677" y="3446673"/>
            <a:ext cx="1519" cy="366440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blipFill>
                <a:blip r:embed="rId3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/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36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blipFill>
                <a:blip r:embed="rId35"/>
                <a:stretch>
                  <a:fillRect l="-39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/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/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blipFill>
                <a:blip r:embed="rId37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/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blipFill>
                <a:blip r:embed="rId38"/>
                <a:stretch>
                  <a:fillRect l="-73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/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90" name="Rounded Rectangle 289">
                <a:extLst>
                  <a:ext uri="{FF2B5EF4-FFF2-40B4-BE49-F238E27FC236}">
                    <a16:creationId xmlns:a16="http://schemas.microsoft.com/office/drawing/2014/main" id="{4537AE14-98B7-784C-A633-59FC1DFA6C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739" y="5555504"/>
                <a:ext cx="1065473" cy="510778"/>
              </a:xfrm>
              <a:prstGeom prst="round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/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blipFill>
                <a:blip r:embed="rId40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/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/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/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/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E056DE85-195E-8F4C-AF34-3A9D674B1045}"/>
              </a:ext>
            </a:extLst>
          </p:cNvPr>
          <p:cNvSpPr/>
          <p:nvPr/>
        </p:nvSpPr>
        <p:spPr>
          <a:xfrm>
            <a:off x="8447314" y="3309257"/>
            <a:ext cx="531223" cy="2926080"/>
          </a:xfrm>
          <a:custGeom>
            <a:avLst/>
            <a:gdLst>
              <a:gd name="connsiteX0" fmla="*/ 531223 w 531223"/>
              <a:gd name="connsiteY0" fmla="*/ 2926080 h 2926080"/>
              <a:gd name="connsiteX1" fmla="*/ 531223 w 531223"/>
              <a:gd name="connsiteY1" fmla="*/ 1428206 h 2926080"/>
              <a:gd name="connsiteX2" fmla="*/ 0 w 531223"/>
              <a:gd name="connsiteY2" fmla="*/ 679269 h 2926080"/>
              <a:gd name="connsiteX3" fmla="*/ 0 w 531223"/>
              <a:gd name="connsiteY3" fmla="*/ 0 h 2926080"/>
              <a:gd name="connsiteX4" fmla="*/ 0 w 531223"/>
              <a:gd name="connsiteY4" fmla="*/ 0 h 2926080"/>
              <a:gd name="connsiteX5" fmla="*/ 0 w 531223"/>
              <a:gd name="connsiteY5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223" h="2926080">
                <a:moveTo>
                  <a:pt x="531223" y="2926080"/>
                </a:moveTo>
                <a:lnTo>
                  <a:pt x="531223" y="1428206"/>
                </a:lnTo>
                <a:lnTo>
                  <a:pt x="0" y="679269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FECD362-9CB8-5444-83B7-380D6AB698B8}"/>
                  </a:ext>
                </a:extLst>
              </p:cNvPr>
              <p:cNvSpPr/>
              <p:nvPr/>
            </p:nvSpPr>
            <p:spPr>
              <a:xfrm>
                <a:off x="7555326" y="5963323"/>
                <a:ext cx="4891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FECD362-9CB8-5444-83B7-380D6AB69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326" y="5963323"/>
                <a:ext cx="489173" cy="369332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CF0C165-61B6-694A-ADC1-69A19C642F66}"/>
                  </a:ext>
                </a:extLst>
              </p:cNvPr>
              <p:cNvSpPr/>
              <p:nvPr/>
            </p:nvSpPr>
            <p:spPr>
              <a:xfrm>
                <a:off x="5746706" y="2382087"/>
                <a:ext cx="483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CF0C165-61B6-694A-ADC1-69A19C642F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706" y="2382087"/>
                <a:ext cx="483850" cy="369332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61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Minimisation: Example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Consider leaf parcluster with local model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Let us call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Merge </a:t>
                </a:r>
                <a:r>
                  <a:rPr lang="en-GB" dirty="0">
                    <a:solidFill>
                      <a:schemeClr val="accent1"/>
                    </a:solidFill>
                  </a:rPr>
                  <a:t>inbound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and neighbouring parcluster</a:t>
                </a:r>
                <a:br>
                  <a:rPr lang="en-GB" dirty="0"/>
                </a:br>
                <a:r>
                  <a:rPr lang="en-GB" dirty="0"/>
                  <a:t>identical ➝ merge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/>
                  <a:t> parcluster is a subset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merge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/>
              <p:nvPr/>
            </p:nvSpPr>
            <p:spPr>
              <a:xfrm>
                <a:off x="8113864" y="5345568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864" y="5345568"/>
                <a:ext cx="478080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/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  <a:blipFill>
                <a:blip r:embed="rId3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30814F7B-7B4A-9548-A4B3-3D8A873FA953}"/>
              </a:ext>
            </a:extLst>
          </p:cNvPr>
          <p:cNvCxnSpPr>
            <a:cxnSpLocks/>
            <a:stCxn id="291" idx="0"/>
            <a:endCxn id="172" idx="2"/>
          </p:cNvCxnSpPr>
          <p:nvPr/>
        </p:nvCxnSpPr>
        <p:spPr>
          <a:xfrm flipH="1" flipV="1">
            <a:off x="7072659" y="5439808"/>
            <a:ext cx="432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4CD9DF-52E6-C448-818B-04A2F6D2B9A0}"/>
              </a:ext>
            </a:extLst>
          </p:cNvPr>
          <p:cNvCxnSpPr>
            <a:cxnSpLocks/>
            <a:stCxn id="172" idx="0"/>
            <a:endCxn id="189" idx="2"/>
          </p:cNvCxnSpPr>
          <p:nvPr/>
        </p:nvCxnSpPr>
        <p:spPr>
          <a:xfrm flipV="1">
            <a:off x="7072659" y="471912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AD5D407-E0FD-8541-B9D8-D937FBFFF5D6}"/>
              </a:ext>
            </a:extLst>
          </p:cNvPr>
          <p:cNvCxnSpPr>
            <a:cxnSpLocks/>
            <a:stCxn id="189" idx="0"/>
            <a:endCxn id="170" idx="2"/>
          </p:cNvCxnSpPr>
          <p:nvPr/>
        </p:nvCxnSpPr>
        <p:spPr>
          <a:xfrm flipV="1">
            <a:off x="7074456" y="4119580"/>
            <a:ext cx="672740" cy="2747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AA68C6E-5393-E041-B4AC-1D082BEC99E9}"/>
              </a:ext>
            </a:extLst>
          </p:cNvPr>
          <p:cNvCxnSpPr>
            <a:cxnSpLocks/>
            <a:stCxn id="187" idx="0"/>
            <a:endCxn id="173" idx="2"/>
          </p:cNvCxnSpPr>
          <p:nvPr/>
        </p:nvCxnSpPr>
        <p:spPr>
          <a:xfrm flipH="1" flipV="1">
            <a:off x="7004078" y="2729174"/>
            <a:ext cx="741599" cy="39265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/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  <a:blipFill>
                <a:blip r:embed="rId3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blipFill>
                <a:blip r:embed="rId33"/>
                <a:stretch>
                  <a:fillRect l="-3488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FA77FBAB-63D0-0D4A-8555-B0BF59A54C0D}"/>
              </a:ext>
            </a:extLst>
          </p:cNvPr>
          <p:cNvCxnSpPr>
            <a:cxnSpLocks/>
            <a:stCxn id="171" idx="0"/>
            <a:endCxn id="170" idx="2"/>
          </p:cNvCxnSpPr>
          <p:nvPr/>
        </p:nvCxnSpPr>
        <p:spPr>
          <a:xfrm flipH="1" flipV="1">
            <a:off x="7747196" y="4119580"/>
            <a:ext cx="605709" cy="803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394641F-977A-C04E-942C-F81C174F9A79}"/>
              </a:ext>
            </a:extLst>
          </p:cNvPr>
          <p:cNvCxnSpPr>
            <a:cxnSpLocks/>
            <a:stCxn id="170" idx="0"/>
            <a:endCxn id="187" idx="2"/>
          </p:cNvCxnSpPr>
          <p:nvPr/>
        </p:nvCxnSpPr>
        <p:spPr>
          <a:xfrm flipH="1" flipV="1">
            <a:off x="7745677" y="3446673"/>
            <a:ext cx="1519" cy="366440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blipFill>
                <a:blip r:embed="rId3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/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36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826" y="3813113"/>
                <a:ext cx="932740" cy="306467"/>
              </a:xfrm>
              <a:prstGeom prst="roundRect">
                <a:avLst/>
              </a:prstGeom>
              <a:blipFill>
                <a:blip r:embed="rId35"/>
                <a:stretch>
                  <a:fillRect l="-394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/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1" name="Rounded Rectangle 170">
                <a:extLst>
                  <a:ext uri="{FF2B5EF4-FFF2-40B4-BE49-F238E27FC236}">
                    <a16:creationId xmlns:a16="http://schemas.microsoft.com/office/drawing/2014/main" id="{8540AB48-4DE4-0C45-8599-3959B65CBF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307" y="4922791"/>
                <a:ext cx="1057195" cy="510778"/>
              </a:xfrm>
              <a:prstGeom prst="round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/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blipFill>
                <a:blip r:embed="rId37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/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blipFill>
                <a:blip r:embed="rId38"/>
                <a:stretch>
                  <a:fillRect l="-73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/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blipFill>
                <a:blip r:embed="rId39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/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/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/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359A251-CD23-2843-8D56-AA5C71FD68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675" y="3810565"/>
                <a:ext cx="409728" cy="307777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/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E056DE85-195E-8F4C-AF34-3A9D674B1045}"/>
              </a:ext>
            </a:extLst>
          </p:cNvPr>
          <p:cNvSpPr/>
          <p:nvPr/>
        </p:nvSpPr>
        <p:spPr>
          <a:xfrm>
            <a:off x="8447314" y="3309257"/>
            <a:ext cx="531223" cy="2926080"/>
          </a:xfrm>
          <a:custGeom>
            <a:avLst/>
            <a:gdLst>
              <a:gd name="connsiteX0" fmla="*/ 531223 w 531223"/>
              <a:gd name="connsiteY0" fmla="*/ 2926080 h 2926080"/>
              <a:gd name="connsiteX1" fmla="*/ 531223 w 531223"/>
              <a:gd name="connsiteY1" fmla="*/ 1428206 h 2926080"/>
              <a:gd name="connsiteX2" fmla="*/ 0 w 531223"/>
              <a:gd name="connsiteY2" fmla="*/ 679269 h 2926080"/>
              <a:gd name="connsiteX3" fmla="*/ 0 w 531223"/>
              <a:gd name="connsiteY3" fmla="*/ 0 h 2926080"/>
              <a:gd name="connsiteX4" fmla="*/ 0 w 531223"/>
              <a:gd name="connsiteY4" fmla="*/ 0 h 2926080"/>
              <a:gd name="connsiteX5" fmla="*/ 0 w 531223"/>
              <a:gd name="connsiteY5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223" h="2926080">
                <a:moveTo>
                  <a:pt x="531223" y="2926080"/>
                </a:moveTo>
                <a:lnTo>
                  <a:pt x="531223" y="1428206"/>
                </a:lnTo>
                <a:lnTo>
                  <a:pt x="0" y="679269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FECD362-9CB8-5444-83B7-380D6AB698B8}"/>
                  </a:ext>
                </a:extLst>
              </p:cNvPr>
              <p:cNvSpPr/>
              <p:nvPr/>
            </p:nvSpPr>
            <p:spPr>
              <a:xfrm>
                <a:off x="7555326" y="5326830"/>
                <a:ext cx="4891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FECD362-9CB8-5444-83B7-380D6AB69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326" y="5326830"/>
                <a:ext cx="489173" cy="369332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F305D8C-7402-A842-904E-205C10AC6C49}"/>
                  </a:ext>
                </a:extLst>
              </p:cNvPr>
              <p:cNvSpPr/>
              <p:nvPr/>
            </p:nvSpPr>
            <p:spPr>
              <a:xfrm>
                <a:off x="5746706" y="2382087"/>
                <a:ext cx="483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F305D8C-7402-A842-904E-205C10AC6C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706" y="2382087"/>
                <a:ext cx="483850" cy="369332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882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Minimisation: Example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Consider leaf parcluster with local model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Let us call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Merge </a:t>
                </a:r>
                <a:r>
                  <a:rPr lang="en-GB" dirty="0">
                    <a:solidFill>
                      <a:schemeClr val="accent1"/>
                    </a:solidFill>
                  </a:rPr>
                  <a:t>inbound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and neighbouring parcluster</a:t>
                </a:r>
                <a:br>
                  <a:rPr lang="en-GB" dirty="0"/>
                </a:br>
                <a:r>
                  <a:rPr lang="en-GB" dirty="0"/>
                  <a:t>identical ➝ merge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/>
                  <a:t> parcluster is a subset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merge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parcluster is a subset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en-GB" dirty="0"/>
                  <a:t>➝ merge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/>
              <p:nvPr/>
            </p:nvSpPr>
            <p:spPr>
              <a:xfrm>
                <a:off x="7506047" y="4031150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047" y="4031150"/>
                <a:ext cx="478080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/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  <a:blipFill>
                <a:blip r:embed="rId3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30814F7B-7B4A-9548-A4B3-3D8A873FA953}"/>
              </a:ext>
            </a:extLst>
          </p:cNvPr>
          <p:cNvCxnSpPr>
            <a:cxnSpLocks/>
            <a:stCxn id="291" idx="0"/>
            <a:endCxn id="172" idx="2"/>
          </p:cNvCxnSpPr>
          <p:nvPr/>
        </p:nvCxnSpPr>
        <p:spPr>
          <a:xfrm flipH="1" flipV="1">
            <a:off x="7072659" y="5439808"/>
            <a:ext cx="432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4CD9DF-52E6-C448-818B-04A2F6D2B9A0}"/>
              </a:ext>
            </a:extLst>
          </p:cNvPr>
          <p:cNvCxnSpPr>
            <a:cxnSpLocks/>
            <a:stCxn id="172" idx="0"/>
            <a:endCxn id="189" idx="2"/>
          </p:cNvCxnSpPr>
          <p:nvPr/>
        </p:nvCxnSpPr>
        <p:spPr>
          <a:xfrm flipV="1">
            <a:off x="7072659" y="471912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AD5D407-E0FD-8541-B9D8-D937FBFFF5D6}"/>
              </a:ext>
            </a:extLst>
          </p:cNvPr>
          <p:cNvCxnSpPr>
            <a:cxnSpLocks/>
            <a:stCxn id="189" idx="0"/>
            <a:endCxn id="170" idx="2"/>
          </p:cNvCxnSpPr>
          <p:nvPr/>
        </p:nvCxnSpPr>
        <p:spPr>
          <a:xfrm flipV="1">
            <a:off x="7074456" y="4119580"/>
            <a:ext cx="675474" cy="2747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AA68C6E-5393-E041-B4AC-1D082BEC99E9}"/>
              </a:ext>
            </a:extLst>
          </p:cNvPr>
          <p:cNvCxnSpPr>
            <a:cxnSpLocks/>
            <a:stCxn id="187" idx="0"/>
            <a:endCxn id="173" idx="2"/>
          </p:cNvCxnSpPr>
          <p:nvPr/>
        </p:nvCxnSpPr>
        <p:spPr>
          <a:xfrm flipH="1" flipV="1">
            <a:off x="7004078" y="2729174"/>
            <a:ext cx="741599" cy="39265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/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  <a:blipFill>
                <a:blip r:embed="rId3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blipFill>
                <a:blip r:embed="rId33"/>
                <a:stretch>
                  <a:fillRect l="-3488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394641F-977A-C04E-942C-F81C174F9A79}"/>
              </a:ext>
            </a:extLst>
          </p:cNvPr>
          <p:cNvCxnSpPr>
            <a:cxnSpLocks/>
            <a:stCxn id="170" idx="0"/>
            <a:endCxn id="187" idx="2"/>
          </p:cNvCxnSpPr>
          <p:nvPr/>
        </p:nvCxnSpPr>
        <p:spPr>
          <a:xfrm flipH="1" flipV="1">
            <a:off x="7745677" y="3446673"/>
            <a:ext cx="4253" cy="366440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𝐸𝑝𝑖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346" y="3121832"/>
                <a:ext cx="640662" cy="324841"/>
              </a:xfrm>
              <a:prstGeom prst="roundRect">
                <a:avLst/>
              </a:prstGeom>
              <a:blipFill>
                <a:blip r:embed="rId3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/>
              <p:nvPr/>
            </p:nvSpPr>
            <p:spPr>
              <a:xfrm>
                <a:off x="6918075" y="3813113"/>
                <a:ext cx="1663709" cy="30646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72000" rIns="3600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0" name="Rounded Rectangle 169">
                <a:extLst>
                  <a:ext uri="{FF2B5EF4-FFF2-40B4-BE49-F238E27FC236}">
                    <a16:creationId xmlns:a16="http://schemas.microsoft.com/office/drawing/2014/main" id="{38A3310F-FC8F-1E46-AEB5-56CE52465B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075" y="3813113"/>
                <a:ext cx="1663709" cy="306467"/>
              </a:xfrm>
              <a:prstGeom prst="roundRect">
                <a:avLst/>
              </a:prstGeom>
              <a:blipFill>
                <a:blip r:embed="rId35"/>
                <a:stretch>
                  <a:fillRect l="-30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/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blipFill>
                <a:blip r:embed="rId36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/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blipFill>
                <a:blip r:embed="rId37"/>
                <a:stretch>
                  <a:fillRect l="-73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/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blipFill>
                <a:blip r:embed="rId38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/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FF7277F-023D-E243-B0CD-8389F4738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922" y="3120529"/>
                <a:ext cx="409728" cy="307777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/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/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E056DE85-195E-8F4C-AF34-3A9D674B1045}"/>
              </a:ext>
            </a:extLst>
          </p:cNvPr>
          <p:cNvSpPr/>
          <p:nvPr/>
        </p:nvSpPr>
        <p:spPr>
          <a:xfrm>
            <a:off x="8447314" y="3309257"/>
            <a:ext cx="531223" cy="2926080"/>
          </a:xfrm>
          <a:custGeom>
            <a:avLst/>
            <a:gdLst>
              <a:gd name="connsiteX0" fmla="*/ 531223 w 531223"/>
              <a:gd name="connsiteY0" fmla="*/ 2926080 h 2926080"/>
              <a:gd name="connsiteX1" fmla="*/ 531223 w 531223"/>
              <a:gd name="connsiteY1" fmla="*/ 1428206 h 2926080"/>
              <a:gd name="connsiteX2" fmla="*/ 0 w 531223"/>
              <a:gd name="connsiteY2" fmla="*/ 679269 h 2926080"/>
              <a:gd name="connsiteX3" fmla="*/ 0 w 531223"/>
              <a:gd name="connsiteY3" fmla="*/ 0 h 2926080"/>
              <a:gd name="connsiteX4" fmla="*/ 0 w 531223"/>
              <a:gd name="connsiteY4" fmla="*/ 0 h 2926080"/>
              <a:gd name="connsiteX5" fmla="*/ 0 w 531223"/>
              <a:gd name="connsiteY5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223" h="2926080">
                <a:moveTo>
                  <a:pt x="531223" y="2926080"/>
                </a:moveTo>
                <a:lnTo>
                  <a:pt x="531223" y="1428206"/>
                </a:lnTo>
                <a:lnTo>
                  <a:pt x="0" y="679269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FECD362-9CB8-5444-83B7-380D6AB698B8}"/>
                  </a:ext>
                </a:extLst>
              </p:cNvPr>
              <p:cNvSpPr/>
              <p:nvPr/>
            </p:nvSpPr>
            <p:spPr>
              <a:xfrm>
                <a:off x="6527320" y="3771457"/>
                <a:ext cx="4891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FECD362-9CB8-5444-83B7-380D6AB69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320" y="3771457"/>
                <a:ext cx="489173" cy="369332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FE1706-7551-CF4D-89C8-E9497CB99073}"/>
                  </a:ext>
                </a:extLst>
              </p:cNvPr>
              <p:cNvSpPr/>
              <p:nvPr/>
            </p:nvSpPr>
            <p:spPr>
              <a:xfrm>
                <a:off x="5746706" y="2382087"/>
                <a:ext cx="483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FE1706-7551-CF4D-89C8-E9497CB990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706" y="2382087"/>
                <a:ext cx="483850" cy="369332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65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Minimisation: Example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Consider leaf parcluster with local model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Let us call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Merge </a:t>
                </a:r>
                <a:r>
                  <a:rPr lang="en-GB" dirty="0">
                    <a:solidFill>
                      <a:schemeClr val="accent1"/>
                    </a:solidFill>
                  </a:rPr>
                  <a:t>inbound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and neighbouring parcluster</a:t>
                </a:r>
                <a:br>
                  <a:rPr lang="en-GB" dirty="0"/>
                </a:br>
                <a:r>
                  <a:rPr lang="en-GB" dirty="0"/>
                  <a:t>identical ➝ merge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/>
                  <a:t> parcluster is a subset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merge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dirty="0"/>
                  <a:t> parcluster is a subset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en-GB" dirty="0"/>
                  <a:t>➝ merge</a:t>
                </a:r>
              </a:p>
              <a:p>
                <a:pPr lvl="1"/>
                <a:r>
                  <a:rPr lang="en-GB" dirty="0"/>
                  <a:t>Merging cannot move further </a:t>
                </a:r>
                <a:br>
                  <a:rPr lang="en-GB" dirty="0"/>
                </a:br>
                <a:r>
                  <a:rPr lang="en-GB" dirty="0"/>
                  <a:t>inbound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is neither a subset nor a </a:t>
                </a:r>
                <a:br>
                  <a:rPr lang="en-GB" dirty="0"/>
                </a:br>
                <a:r>
                  <a:rPr lang="en-GB" dirty="0"/>
                  <a:t>superset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Merging stops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/>
              <p:nvPr/>
            </p:nvSpPr>
            <p:spPr>
              <a:xfrm>
                <a:off x="7507499" y="3358477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499" y="3358477"/>
                <a:ext cx="478080" cy="369332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/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  <a:blipFill>
                <a:blip r:embed="rId3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30814F7B-7B4A-9548-A4B3-3D8A873FA953}"/>
              </a:ext>
            </a:extLst>
          </p:cNvPr>
          <p:cNvCxnSpPr>
            <a:cxnSpLocks/>
            <a:stCxn id="291" idx="0"/>
            <a:endCxn id="172" idx="2"/>
          </p:cNvCxnSpPr>
          <p:nvPr/>
        </p:nvCxnSpPr>
        <p:spPr>
          <a:xfrm flipH="1" flipV="1">
            <a:off x="7072659" y="5439808"/>
            <a:ext cx="432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4CD9DF-52E6-C448-818B-04A2F6D2B9A0}"/>
              </a:ext>
            </a:extLst>
          </p:cNvPr>
          <p:cNvCxnSpPr>
            <a:cxnSpLocks/>
            <a:stCxn id="172" idx="0"/>
            <a:endCxn id="189" idx="2"/>
          </p:cNvCxnSpPr>
          <p:nvPr/>
        </p:nvCxnSpPr>
        <p:spPr>
          <a:xfrm flipV="1">
            <a:off x="7072659" y="471912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AD5D407-E0FD-8541-B9D8-D937FBFFF5D6}"/>
              </a:ext>
            </a:extLst>
          </p:cNvPr>
          <p:cNvCxnSpPr>
            <a:cxnSpLocks/>
            <a:stCxn id="189" idx="0"/>
            <a:endCxn id="187" idx="2"/>
          </p:cNvCxnSpPr>
          <p:nvPr/>
        </p:nvCxnSpPr>
        <p:spPr>
          <a:xfrm flipV="1">
            <a:off x="7074456" y="3446673"/>
            <a:ext cx="672084" cy="9476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AA68C6E-5393-E041-B4AC-1D082BEC99E9}"/>
              </a:ext>
            </a:extLst>
          </p:cNvPr>
          <p:cNvCxnSpPr>
            <a:cxnSpLocks/>
            <a:stCxn id="187" idx="0"/>
            <a:endCxn id="173" idx="2"/>
          </p:cNvCxnSpPr>
          <p:nvPr/>
        </p:nvCxnSpPr>
        <p:spPr>
          <a:xfrm flipH="1" flipV="1">
            <a:off x="7004078" y="2729174"/>
            <a:ext cx="742462" cy="39265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/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  <a:blipFill>
                <a:blip r:embed="rId3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blipFill>
                <a:blip r:embed="rId33"/>
                <a:stretch>
                  <a:fillRect l="-3488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12675" y="3121832"/>
                <a:ext cx="1867729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675" y="3121832"/>
                <a:ext cx="1867729" cy="324841"/>
              </a:xfrm>
              <a:prstGeom prst="roundRect">
                <a:avLst/>
              </a:prstGeom>
              <a:blipFill>
                <a:blip r:embed="rId3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/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blipFill>
                <a:blip r:embed="rId35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/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blipFill>
                <a:blip r:embed="rId36"/>
                <a:stretch>
                  <a:fillRect l="-73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/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blipFill>
                <a:blip r:embed="rId37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/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/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E056DE85-195E-8F4C-AF34-3A9D674B1045}"/>
              </a:ext>
            </a:extLst>
          </p:cNvPr>
          <p:cNvSpPr/>
          <p:nvPr/>
        </p:nvSpPr>
        <p:spPr>
          <a:xfrm>
            <a:off x="8447314" y="3309257"/>
            <a:ext cx="531223" cy="2926080"/>
          </a:xfrm>
          <a:custGeom>
            <a:avLst/>
            <a:gdLst>
              <a:gd name="connsiteX0" fmla="*/ 531223 w 531223"/>
              <a:gd name="connsiteY0" fmla="*/ 2926080 h 2926080"/>
              <a:gd name="connsiteX1" fmla="*/ 531223 w 531223"/>
              <a:gd name="connsiteY1" fmla="*/ 1428206 h 2926080"/>
              <a:gd name="connsiteX2" fmla="*/ 0 w 531223"/>
              <a:gd name="connsiteY2" fmla="*/ 679269 h 2926080"/>
              <a:gd name="connsiteX3" fmla="*/ 0 w 531223"/>
              <a:gd name="connsiteY3" fmla="*/ 0 h 2926080"/>
              <a:gd name="connsiteX4" fmla="*/ 0 w 531223"/>
              <a:gd name="connsiteY4" fmla="*/ 0 h 2926080"/>
              <a:gd name="connsiteX5" fmla="*/ 0 w 531223"/>
              <a:gd name="connsiteY5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223" h="2926080">
                <a:moveTo>
                  <a:pt x="531223" y="2926080"/>
                </a:moveTo>
                <a:lnTo>
                  <a:pt x="531223" y="1428206"/>
                </a:lnTo>
                <a:lnTo>
                  <a:pt x="0" y="679269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FECD362-9CB8-5444-83B7-380D6AB698B8}"/>
                  </a:ext>
                </a:extLst>
              </p:cNvPr>
              <p:cNvSpPr/>
              <p:nvPr/>
            </p:nvSpPr>
            <p:spPr>
              <a:xfrm>
                <a:off x="6425559" y="3099586"/>
                <a:ext cx="4891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FECD362-9CB8-5444-83B7-380D6AB69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559" y="3099586"/>
                <a:ext cx="489173" cy="369332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FE1706-7551-CF4D-89C8-E9497CB99073}"/>
                  </a:ext>
                </a:extLst>
              </p:cNvPr>
              <p:cNvSpPr/>
              <p:nvPr/>
            </p:nvSpPr>
            <p:spPr>
              <a:xfrm>
                <a:off x="5746706" y="2382087"/>
                <a:ext cx="483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FE1706-7551-CF4D-89C8-E9497CB990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706" y="2382087"/>
                <a:ext cx="483850" cy="369332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53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Minimisation: Example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Consider leaf parcluster with local model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Let us call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Merge </a:t>
                </a:r>
                <a:r>
                  <a:rPr lang="en-GB" dirty="0">
                    <a:solidFill>
                      <a:schemeClr val="accent1"/>
                    </a:solidFill>
                  </a:rPr>
                  <a:t>inbound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dirty="0"/>
                  <a:t> parcluster identical </a:t>
                </a:r>
                <a:br>
                  <a:rPr lang="en-GB" dirty="0"/>
                </a:br>
                <a:r>
                  <a:rPr lang="en-GB" dirty="0"/>
                  <a:t>➝ merge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44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/>
              <p:nvPr/>
            </p:nvSpPr>
            <p:spPr>
              <a:xfrm>
                <a:off x="7507499" y="3358477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499" y="3358477"/>
                <a:ext cx="478080" cy="369332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/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9" y="5987019"/>
                <a:ext cx="478080" cy="369332"/>
              </a:xfrm>
              <a:prstGeom prst="rect">
                <a:avLst/>
              </a:prstGeom>
              <a:blipFill>
                <a:blip r:embed="rId31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30814F7B-7B4A-9548-A4B3-3D8A873FA953}"/>
              </a:ext>
            </a:extLst>
          </p:cNvPr>
          <p:cNvCxnSpPr>
            <a:cxnSpLocks/>
            <a:stCxn id="291" idx="0"/>
            <a:endCxn id="172" idx="2"/>
          </p:cNvCxnSpPr>
          <p:nvPr/>
        </p:nvCxnSpPr>
        <p:spPr>
          <a:xfrm flipH="1" flipV="1">
            <a:off x="7072659" y="5439808"/>
            <a:ext cx="432" cy="121935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4CD9DF-52E6-C448-818B-04A2F6D2B9A0}"/>
              </a:ext>
            </a:extLst>
          </p:cNvPr>
          <p:cNvCxnSpPr>
            <a:cxnSpLocks/>
            <a:stCxn id="172" idx="0"/>
            <a:endCxn id="189" idx="2"/>
          </p:cNvCxnSpPr>
          <p:nvPr/>
        </p:nvCxnSpPr>
        <p:spPr>
          <a:xfrm flipV="1">
            <a:off x="7072659" y="471912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AD5D407-E0FD-8541-B9D8-D937FBFFF5D6}"/>
              </a:ext>
            </a:extLst>
          </p:cNvPr>
          <p:cNvCxnSpPr>
            <a:cxnSpLocks/>
            <a:stCxn id="189" idx="0"/>
            <a:endCxn id="187" idx="2"/>
          </p:cNvCxnSpPr>
          <p:nvPr/>
        </p:nvCxnSpPr>
        <p:spPr>
          <a:xfrm flipV="1">
            <a:off x="7074456" y="3446673"/>
            <a:ext cx="672084" cy="9476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AA68C6E-5393-E041-B4AC-1D082BEC99E9}"/>
              </a:ext>
            </a:extLst>
          </p:cNvPr>
          <p:cNvCxnSpPr>
            <a:cxnSpLocks/>
            <a:stCxn id="187" idx="0"/>
            <a:endCxn id="173" idx="2"/>
          </p:cNvCxnSpPr>
          <p:nvPr/>
        </p:nvCxnSpPr>
        <p:spPr>
          <a:xfrm flipH="1" flipV="1">
            <a:off x="7004078" y="2729174"/>
            <a:ext cx="742462" cy="39265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/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  <a:blipFill>
                <a:blip r:embed="rId3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blipFill>
                <a:blip r:embed="rId33"/>
                <a:stretch>
                  <a:fillRect l="-3488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12675" y="3121832"/>
                <a:ext cx="1867729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675" y="3121832"/>
                <a:ext cx="1867729" cy="324841"/>
              </a:xfrm>
              <a:prstGeom prst="roundRect">
                <a:avLst/>
              </a:prstGeom>
              <a:blipFill>
                <a:blip r:embed="rId34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/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blipFill>
                <a:blip r:embed="rId35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/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blipFill>
                <a:blip r:embed="rId36"/>
                <a:stretch>
                  <a:fillRect l="-73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/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id="{927B3D4C-F07C-7241-B925-B4638996B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017" y="5561743"/>
                <a:ext cx="986148" cy="510778"/>
              </a:xfrm>
              <a:prstGeom prst="roundRect">
                <a:avLst/>
              </a:prstGeom>
              <a:blipFill>
                <a:blip r:embed="rId37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/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/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479C44A-B510-8F4C-BC6B-DFA9A5834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556" y="5028076"/>
                <a:ext cx="451086" cy="307777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FECD362-9CB8-5444-83B7-380D6AB698B8}"/>
                  </a:ext>
                </a:extLst>
              </p:cNvPr>
              <p:cNvSpPr/>
              <p:nvPr/>
            </p:nvSpPr>
            <p:spPr>
              <a:xfrm>
                <a:off x="6425559" y="3099586"/>
                <a:ext cx="4891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FECD362-9CB8-5444-83B7-380D6AB69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559" y="3099586"/>
                <a:ext cx="489173" cy="369332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FE1706-7551-CF4D-89C8-E9497CB99073}"/>
                  </a:ext>
                </a:extLst>
              </p:cNvPr>
              <p:cNvSpPr/>
              <p:nvPr/>
            </p:nvSpPr>
            <p:spPr>
              <a:xfrm>
                <a:off x="5746706" y="2382087"/>
                <a:ext cx="483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FE1706-7551-CF4D-89C8-E9497CB990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706" y="2382087"/>
                <a:ext cx="483850" cy="369332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28C772A-D9CD-564E-89B8-1710E419C0B4}"/>
              </a:ext>
            </a:extLst>
          </p:cNvPr>
          <p:cNvCxnSpPr/>
          <p:nvPr/>
        </p:nvCxnSpPr>
        <p:spPr>
          <a:xfrm flipV="1">
            <a:off x="6230556" y="4407183"/>
            <a:ext cx="0" cy="17697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1B355A9-F7D2-F940-9ACD-17AA14C59411}"/>
                  </a:ext>
                </a:extLst>
              </p:cNvPr>
              <p:cNvSpPr/>
              <p:nvPr/>
            </p:nvSpPr>
            <p:spPr>
              <a:xfrm>
                <a:off x="6211512" y="5632466"/>
                <a:ext cx="4891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1B355A9-F7D2-F940-9ACD-17AA14C594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512" y="5632466"/>
                <a:ext cx="489173" cy="369332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913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Minimisation: Example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Consider leaf parcluster with local model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Let us call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Merge </a:t>
                </a:r>
                <a:r>
                  <a:rPr lang="en-GB" dirty="0">
                    <a:solidFill>
                      <a:schemeClr val="accent1"/>
                    </a:solidFill>
                  </a:rPr>
                  <a:t>inbound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dirty="0"/>
                  <a:t> parcluster identical </a:t>
                </a:r>
                <a:br>
                  <a:rPr lang="en-GB" dirty="0"/>
                </a:br>
                <a:r>
                  <a:rPr lang="en-GB" dirty="0"/>
                  <a:t>➝ merge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dirty="0"/>
                  <a:t> parcluster is a subset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merge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/>
              <p:nvPr/>
            </p:nvSpPr>
            <p:spPr>
              <a:xfrm>
                <a:off x="7507499" y="3358477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499" y="3358477"/>
                <a:ext cx="478080" cy="369332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/>
              <p:nvPr/>
            </p:nvSpPr>
            <p:spPr>
              <a:xfrm>
                <a:off x="6833619" y="5359488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619" y="5359488"/>
                <a:ext cx="478080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124CD9DF-52E6-C448-818B-04A2F6D2B9A0}"/>
              </a:ext>
            </a:extLst>
          </p:cNvPr>
          <p:cNvCxnSpPr>
            <a:cxnSpLocks/>
            <a:stCxn id="172" idx="0"/>
            <a:endCxn id="189" idx="2"/>
          </p:cNvCxnSpPr>
          <p:nvPr/>
        </p:nvCxnSpPr>
        <p:spPr>
          <a:xfrm flipV="1">
            <a:off x="7072659" y="4719121"/>
            <a:ext cx="1797" cy="209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AD5D407-E0FD-8541-B9D8-D937FBFFF5D6}"/>
              </a:ext>
            </a:extLst>
          </p:cNvPr>
          <p:cNvCxnSpPr>
            <a:cxnSpLocks/>
            <a:stCxn id="189" idx="0"/>
            <a:endCxn id="187" idx="2"/>
          </p:cNvCxnSpPr>
          <p:nvPr/>
        </p:nvCxnSpPr>
        <p:spPr>
          <a:xfrm flipV="1">
            <a:off x="7074456" y="3446673"/>
            <a:ext cx="672084" cy="9476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AA68C6E-5393-E041-B4AC-1D082BEC99E9}"/>
              </a:ext>
            </a:extLst>
          </p:cNvPr>
          <p:cNvCxnSpPr>
            <a:cxnSpLocks/>
            <a:stCxn id="187" idx="0"/>
            <a:endCxn id="173" idx="2"/>
          </p:cNvCxnSpPr>
          <p:nvPr/>
        </p:nvCxnSpPr>
        <p:spPr>
          <a:xfrm flipH="1" flipV="1">
            <a:off x="7004078" y="2729174"/>
            <a:ext cx="742462" cy="39265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/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071191" cy="324841"/>
              </a:xfrm>
              <a:prstGeom prst="roundRect">
                <a:avLst/>
              </a:prstGeom>
              <a:blipFill>
                <a:blip r:embed="rId6"/>
                <a:stretch>
                  <a:fillRect l="-3488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12675" y="3121832"/>
                <a:ext cx="1867729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675" y="3121832"/>
                <a:ext cx="1867729" cy="32484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/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Ins="360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𝐸𝑝𝑖𝑑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de-DE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72" name="Rounded Rectangle 171">
                <a:extLst>
                  <a:ext uri="{FF2B5EF4-FFF2-40B4-BE49-F238E27FC236}">
                    <a16:creationId xmlns:a16="http://schemas.microsoft.com/office/drawing/2014/main" id="{6546400F-251B-2346-940B-FFA9E48A3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585" y="4929030"/>
                <a:ext cx="986148" cy="510778"/>
              </a:xfrm>
              <a:prstGeom prst="roundRect">
                <a:avLst/>
              </a:prstGeom>
              <a:blipFill>
                <a:blip r:embed="rId8"/>
                <a:stretch>
                  <a:fillRect l="-37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/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blipFill>
                <a:blip r:embed="rId9"/>
                <a:stretch>
                  <a:fillRect l="-73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/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E1BB7B-3A7B-3D4E-ADDE-AEBEF4AA58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20" y="4407183"/>
                <a:ext cx="451086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FECD362-9CB8-5444-83B7-380D6AB698B8}"/>
                  </a:ext>
                </a:extLst>
              </p:cNvPr>
              <p:cNvSpPr/>
              <p:nvPr/>
            </p:nvSpPr>
            <p:spPr>
              <a:xfrm>
                <a:off x="6425559" y="3099586"/>
                <a:ext cx="4891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FECD362-9CB8-5444-83B7-380D6AB69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559" y="3099586"/>
                <a:ext cx="48917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FE1706-7551-CF4D-89C8-E9497CB99073}"/>
                  </a:ext>
                </a:extLst>
              </p:cNvPr>
              <p:cNvSpPr/>
              <p:nvPr/>
            </p:nvSpPr>
            <p:spPr>
              <a:xfrm>
                <a:off x="5746706" y="2382087"/>
                <a:ext cx="483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FE1706-7551-CF4D-89C8-E9497CB990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706" y="2382087"/>
                <a:ext cx="48385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EDDDB5-42A0-BB44-BF4F-A3D58205B5A0}"/>
              </a:ext>
            </a:extLst>
          </p:cNvPr>
          <p:cNvCxnSpPr/>
          <p:nvPr/>
        </p:nvCxnSpPr>
        <p:spPr>
          <a:xfrm flipV="1">
            <a:off x="6230556" y="4407183"/>
            <a:ext cx="0" cy="17697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D979287-F52F-7F4B-B4CF-44F63E21D3E3}"/>
                  </a:ext>
                </a:extLst>
              </p:cNvPr>
              <p:cNvSpPr/>
              <p:nvPr/>
            </p:nvSpPr>
            <p:spPr>
              <a:xfrm>
                <a:off x="6211512" y="5004935"/>
                <a:ext cx="4891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D979287-F52F-7F4B-B4CF-44F63E21D3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512" y="5004935"/>
                <a:ext cx="489173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090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Minimisation: Example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Consider leaf parcluster with local model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Let us call 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Merge </a:t>
                </a:r>
                <a:r>
                  <a:rPr lang="en-GB" dirty="0">
                    <a:solidFill>
                      <a:schemeClr val="accent1"/>
                    </a:solidFill>
                  </a:rPr>
                  <a:t>inbound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dirty="0"/>
                  <a:t> parcluster identical </a:t>
                </a:r>
                <a:br>
                  <a:rPr lang="en-GB" dirty="0"/>
                </a:br>
                <a:r>
                  <a:rPr lang="en-GB" dirty="0"/>
                  <a:t>➝ merge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dirty="0"/>
                  <a:t> parcluster is a subset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merge</a:t>
                </a:r>
              </a:p>
              <a:p>
                <a:pPr lvl="1"/>
                <a:r>
                  <a:rPr lang="en-GB" dirty="0"/>
                  <a:t>Merging cannot move further </a:t>
                </a:r>
                <a:br>
                  <a:rPr lang="en-GB" dirty="0"/>
                </a:br>
                <a:r>
                  <a:rPr lang="en-GB" dirty="0"/>
                  <a:t>inbound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is neither a subset nor a </a:t>
                </a:r>
                <a:br>
                  <a:rPr lang="en-GB" dirty="0"/>
                </a:br>
                <a:r>
                  <a:rPr lang="en-GB" dirty="0"/>
                  <a:t>superset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Merging stops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/>
              <p:nvPr/>
            </p:nvSpPr>
            <p:spPr>
              <a:xfrm>
                <a:off x="7507499" y="3358477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80EF3D6-9F58-8445-81B5-768F23C3AD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499" y="3358477"/>
                <a:ext cx="478080" cy="369332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/>
              <p:nvPr/>
            </p:nvSpPr>
            <p:spPr>
              <a:xfrm>
                <a:off x="7351047" y="4653171"/>
                <a:ext cx="478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3E139AE-4F74-0543-B625-354503B4F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1047" y="4653171"/>
                <a:ext cx="478080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DAD5D407-E0FD-8541-B9D8-D937FBFFF5D6}"/>
              </a:ext>
            </a:extLst>
          </p:cNvPr>
          <p:cNvCxnSpPr>
            <a:cxnSpLocks/>
            <a:stCxn id="189" idx="0"/>
            <a:endCxn id="187" idx="2"/>
          </p:cNvCxnSpPr>
          <p:nvPr/>
        </p:nvCxnSpPr>
        <p:spPr>
          <a:xfrm flipV="1">
            <a:off x="7536627" y="3446673"/>
            <a:ext cx="209913" cy="9476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AA68C6E-5393-E041-B4AC-1D082BEC99E9}"/>
              </a:ext>
            </a:extLst>
          </p:cNvPr>
          <p:cNvCxnSpPr>
            <a:cxnSpLocks/>
            <a:stCxn id="187" idx="0"/>
            <a:endCxn id="173" idx="2"/>
          </p:cNvCxnSpPr>
          <p:nvPr/>
        </p:nvCxnSpPr>
        <p:spPr>
          <a:xfrm flipH="1" flipV="1">
            <a:off x="7004078" y="2729174"/>
            <a:ext cx="742462" cy="392658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/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B8E9F26C-8810-9246-B2F2-26F99338D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605" y="2641689"/>
                <a:ext cx="440944" cy="373885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38860" y="4394280"/>
                <a:ext cx="1995534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F83FD295-C135-F544-AD42-06ED96EDC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860" y="4394280"/>
                <a:ext cx="1995534" cy="324841"/>
              </a:xfrm>
              <a:prstGeom prst="roundRect">
                <a:avLst/>
              </a:prstGeom>
              <a:blipFill>
                <a:blip r:embed="rId6"/>
                <a:stretch>
                  <a:fillRect l="-629"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12675" y="3121832"/>
                <a:ext cx="1867729" cy="324841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539AE430-FB3D-3F45-9FB8-FA05016F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675" y="3121832"/>
                <a:ext cx="1867729" cy="32484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/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36000" r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2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  <m:sub>
                          <m:r>
                            <a:rPr lang="de-DE" sz="12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|⊤</m:t>
                          </m:r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Rounded Rectangle 172">
                <a:extLst>
                  <a:ext uri="{FF2B5EF4-FFF2-40B4-BE49-F238E27FC236}">
                    <a16:creationId xmlns:a16="http://schemas.microsoft.com/office/drawing/2014/main" id="{9E319D56-12BA-654A-88D7-D0F2D15A07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449" y="2404333"/>
                <a:ext cx="1723257" cy="324841"/>
              </a:xfrm>
              <a:prstGeom prst="roundRect">
                <a:avLst/>
              </a:prstGeom>
              <a:blipFill>
                <a:blip r:embed="rId8"/>
                <a:stretch>
                  <a:fillRect l="-73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FECD362-9CB8-5444-83B7-380D6AB698B8}"/>
                  </a:ext>
                </a:extLst>
              </p:cNvPr>
              <p:cNvSpPr/>
              <p:nvPr/>
            </p:nvSpPr>
            <p:spPr>
              <a:xfrm>
                <a:off x="6425559" y="3099586"/>
                <a:ext cx="4891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FECD362-9CB8-5444-83B7-380D6AB69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559" y="3099586"/>
                <a:ext cx="48917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FE1706-7551-CF4D-89C8-E9497CB99073}"/>
                  </a:ext>
                </a:extLst>
              </p:cNvPr>
              <p:cNvSpPr/>
              <p:nvPr/>
            </p:nvSpPr>
            <p:spPr>
              <a:xfrm>
                <a:off x="5746706" y="2382087"/>
                <a:ext cx="4838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FE1706-7551-CF4D-89C8-E9497CB990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706" y="2382087"/>
                <a:ext cx="48385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EDDDB5-42A0-BB44-BF4F-A3D58205B5A0}"/>
              </a:ext>
            </a:extLst>
          </p:cNvPr>
          <p:cNvCxnSpPr/>
          <p:nvPr/>
        </p:nvCxnSpPr>
        <p:spPr>
          <a:xfrm flipV="1">
            <a:off x="6230556" y="4407183"/>
            <a:ext cx="0" cy="17697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D979287-F52F-7F4B-B4CF-44F63E21D3E3}"/>
                  </a:ext>
                </a:extLst>
              </p:cNvPr>
              <p:cNvSpPr/>
              <p:nvPr/>
            </p:nvSpPr>
            <p:spPr>
              <a:xfrm>
                <a:off x="6175652" y="4332578"/>
                <a:ext cx="4891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D979287-F52F-7F4B-B4CF-44F63E21D3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652" y="4332578"/>
                <a:ext cx="48917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52035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E3E2-1DE0-9D41-BA51-BD40CE614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Minimisation: Example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Resulting FO jtree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dirty="0"/>
                  <a:t> from FO dtree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given model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If we had started merging from leaf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inbound before merging from leaf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would be switched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19" name="Content Placeholder 318">
                <a:extLst>
                  <a:ext uri="{FF2B5EF4-FFF2-40B4-BE49-F238E27FC236}">
                    <a16:creationId xmlns:a16="http://schemas.microsoft.com/office/drawing/2014/main" id="{A573926C-AC1C-C244-8B6E-E2CD3E81D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730BB-737F-0F4A-B205-9A746017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47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6AAABA-6291-2C4E-8BD5-04BA4B27D203}"/>
              </a:ext>
            </a:extLst>
          </p:cNvPr>
          <p:cNvGrpSpPr/>
          <p:nvPr/>
        </p:nvGrpSpPr>
        <p:grpSpPr>
          <a:xfrm>
            <a:off x="5217512" y="2842650"/>
            <a:ext cx="3883305" cy="3571598"/>
            <a:chOff x="5114400" y="2870584"/>
            <a:chExt cx="3883305" cy="35715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5974A38-5730-8A44-A511-391D718D949E}"/>
                    </a:ext>
                  </a:extLst>
                </p:cNvPr>
                <p:cNvSpPr/>
                <p:nvPr/>
              </p:nvSpPr>
              <p:spPr>
                <a:xfrm>
                  <a:off x="7919257" y="6056545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A46B976-F6D5-1B4F-A3B4-9891701BFD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257" y="6056545"/>
                  <a:ext cx="478080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C97AE48-72F1-E14C-BEAB-7D332B9B76C2}"/>
                    </a:ext>
                  </a:extLst>
                </p:cNvPr>
                <p:cNvSpPr/>
                <p:nvPr/>
              </p:nvSpPr>
              <p:spPr>
                <a:xfrm>
                  <a:off x="7142535" y="6072850"/>
                  <a:ext cx="47808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6A394D7-813A-8E4D-93B7-3D0C8E2554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2535" y="6072850"/>
                  <a:ext cx="478080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6B97AEB-8098-9348-88EF-BAD81EA1D6B4}"/>
                </a:ext>
              </a:extLst>
            </p:cNvPr>
            <p:cNvCxnSpPr>
              <a:cxnSpLocks/>
              <a:endCxn id="54" idx="4"/>
            </p:cNvCxnSpPr>
            <p:nvPr/>
          </p:nvCxnSpPr>
          <p:spPr>
            <a:xfrm flipH="1" flipV="1">
              <a:off x="8158297" y="5732732"/>
              <a:ext cx="1282" cy="33063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FC80D4A-90B8-AC4C-B8F1-009C54E8AC81}"/>
                </a:ext>
              </a:extLst>
            </p:cNvPr>
            <p:cNvCxnSpPr>
              <a:cxnSpLocks/>
              <a:stCxn id="19" idx="0"/>
              <a:endCxn id="55" idx="4"/>
            </p:cNvCxnSpPr>
            <p:nvPr/>
          </p:nvCxnSpPr>
          <p:spPr>
            <a:xfrm flipV="1">
              <a:off x="7381575" y="5738971"/>
              <a:ext cx="1022" cy="333879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FEB0E54-DE0F-C846-99C7-AF2D2E3FA953}"/>
                </a:ext>
              </a:extLst>
            </p:cNvPr>
            <p:cNvCxnSpPr>
              <a:cxnSpLocks/>
              <a:stCxn id="55" idx="0"/>
              <a:endCxn id="72" idx="4"/>
            </p:cNvCxnSpPr>
            <p:nvPr/>
          </p:nvCxnSpPr>
          <p:spPr>
            <a:xfrm flipV="1">
              <a:off x="7382597" y="5300554"/>
              <a:ext cx="0" cy="36641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B7A8ABF-EB51-0C4F-A201-AC879D081FA9}"/>
                </a:ext>
              </a:extLst>
            </p:cNvPr>
            <p:cNvCxnSpPr>
              <a:cxnSpLocks/>
              <a:stCxn id="72" idx="0"/>
              <a:endCxn id="53" idx="4"/>
            </p:cNvCxnSpPr>
            <p:nvPr/>
          </p:nvCxnSpPr>
          <p:spPr>
            <a:xfrm flipV="1">
              <a:off x="7382597" y="4520898"/>
              <a:ext cx="313650" cy="3042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8703CBE-F2CB-0A4B-9F11-CB58D5440529}"/>
                </a:ext>
              </a:extLst>
            </p:cNvPr>
            <p:cNvCxnSpPr>
              <a:cxnSpLocks/>
              <a:stCxn id="70" idx="0"/>
              <a:endCxn id="56" idx="4"/>
            </p:cNvCxnSpPr>
            <p:nvPr/>
          </p:nvCxnSpPr>
          <p:spPr>
            <a:xfrm flipH="1" flipV="1">
              <a:off x="6885600" y="3121305"/>
              <a:ext cx="810647" cy="428649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13C4432-7C3A-9440-A59B-BE3BA4FA9667}"/>
                </a:ext>
              </a:extLst>
            </p:cNvPr>
            <p:cNvCxnSpPr>
              <a:cxnSpLocks/>
              <a:stCxn id="66" idx="0"/>
              <a:endCxn id="56" idx="4"/>
            </p:cNvCxnSpPr>
            <p:nvPr/>
          </p:nvCxnSpPr>
          <p:spPr>
            <a:xfrm flipV="1">
              <a:off x="6172757" y="3121305"/>
              <a:ext cx="712843" cy="42299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54791D6-37F3-D44C-9D62-0CFCE0AFC41D}"/>
                    </a:ext>
                  </a:extLst>
                </p:cNvPr>
                <p:cNvSpPr/>
                <p:nvPr/>
              </p:nvSpPr>
              <p:spPr>
                <a:xfrm>
                  <a:off x="6429403" y="5449780"/>
                  <a:ext cx="10143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2DCD7E9-6308-134D-812F-7B13013531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9403" y="5449780"/>
                  <a:ext cx="1014380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6C6535F-CF0D-9E4B-A946-E86FBD4ECCF9}"/>
                    </a:ext>
                  </a:extLst>
                </p:cNvPr>
                <p:cNvSpPr/>
                <p:nvPr/>
              </p:nvSpPr>
              <p:spPr>
                <a:xfrm>
                  <a:off x="6359540" y="2870584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DDC08F51-945B-8646-B454-F05352EACD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9540" y="2870584"/>
                  <a:ext cx="545406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F437E5D5-73AE-9042-81C4-D54E9037B91D}"/>
                    </a:ext>
                  </a:extLst>
                </p:cNvPr>
                <p:cNvSpPr/>
                <p:nvPr/>
              </p:nvSpPr>
              <p:spPr>
                <a:xfrm>
                  <a:off x="6701313" y="5654155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4994E8D-46A5-5249-A924-485C02D1B7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1313" y="5654155"/>
                  <a:ext cx="722314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71BF940F-E5E0-9144-AA27-CF5B7648CECB}"/>
                    </a:ext>
                  </a:extLst>
                </p:cNvPr>
                <p:cNvSpPr/>
                <p:nvPr/>
              </p:nvSpPr>
              <p:spPr>
                <a:xfrm>
                  <a:off x="5164574" y="5630355"/>
                  <a:ext cx="10857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59AD7F9A-0BE8-2547-B43E-D9EE017858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4574" y="5630355"/>
                  <a:ext cx="1085746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958B7B0-1322-D840-8234-A7B0C181EAAE}"/>
                    </a:ext>
                  </a:extLst>
                </p:cNvPr>
                <p:cNvSpPr/>
                <p:nvPr/>
              </p:nvSpPr>
              <p:spPr>
                <a:xfrm>
                  <a:off x="5952218" y="6064805"/>
                  <a:ext cx="440944" cy="3738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2068B59-76B0-A644-A839-6E1060C9DE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2218" y="6064805"/>
                  <a:ext cx="440944" cy="373885"/>
                </a:xfrm>
                <a:prstGeom prst="rect">
                  <a:avLst/>
                </a:prstGeom>
                <a:blipFill>
                  <a:blip r:embed="rId9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D1DA967-A72B-B044-9038-5DCA2E7A1140}"/>
                </a:ext>
              </a:extLst>
            </p:cNvPr>
            <p:cNvGrpSpPr/>
            <p:nvPr/>
          </p:nvGrpSpPr>
          <p:grpSpPr>
            <a:xfrm>
              <a:off x="7046763" y="4825150"/>
              <a:ext cx="681597" cy="475404"/>
              <a:chOff x="7063819" y="4683030"/>
              <a:chExt cx="681597" cy="475404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4306902-7EAE-574E-B1F9-0E391B5F92B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1DC785D8-3622-914F-A036-C7EDC9843281}"/>
                      </a:ext>
                    </a:extLst>
                  </p:cNvPr>
                  <p:cNvSpPr/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292624E-049E-3C48-970C-34ABE78CDF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3819" y="4791285"/>
                    <a:ext cx="681597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D42A989-A3E8-E941-82F9-F98EC17D54F6}"/>
                </a:ext>
              </a:extLst>
            </p:cNvPr>
            <p:cNvCxnSpPr>
              <a:cxnSpLocks/>
              <a:stCxn id="54" idx="0"/>
              <a:endCxn id="53" idx="4"/>
            </p:cNvCxnSpPr>
            <p:nvPr/>
          </p:nvCxnSpPr>
          <p:spPr>
            <a:xfrm flipH="1" flipV="1">
              <a:off x="7696247" y="4520898"/>
              <a:ext cx="462050" cy="113983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29D968F-C06C-2C41-9144-9FB122F55CB7}"/>
                    </a:ext>
                  </a:extLst>
                </p:cNvPr>
                <p:cNvSpPr/>
                <p:nvPr/>
              </p:nvSpPr>
              <p:spPr>
                <a:xfrm>
                  <a:off x="8100280" y="5455616"/>
                  <a:ext cx="897425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E5A4B72-C82C-AE43-92DF-C45CF279FA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0280" y="5455616"/>
                  <a:ext cx="897425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9DE87536-4ECF-FE41-9318-362AB82389E2}"/>
                    </a:ext>
                  </a:extLst>
                </p:cNvPr>
                <p:cNvSpPr/>
                <p:nvPr/>
              </p:nvSpPr>
              <p:spPr>
                <a:xfrm>
                  <a:off x="8090637" y="5637308"/>
                  <a:ext cx="7223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3E1D29B-1D40-8642-82B6-D11151600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90637" y="5637308"/>
                  <a:ext cx="722314" cy="461665"/>
                </a:xfrm>
                <a:prstGeom prst="rect">
                  <a:avLst/>
                </a:prstGeom>
                <a:blipFill>
                  <a:blip r:embed="rId12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13CD641-8AE5-BB4B-AC4C-96892FEDDF8B}"/>
                    </a:ext>
                  </a:extLst>
                </p:cNvPr>
                <p:cNvSpPr/>
                <p:nvPr/>
              </p:nvSpPr>
              <p:spPr>
                <a:xfrm>
                  <a:off x="7624672" y="4107348"/>
                  <a:ext cx="72442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FED9E5F-0514-C84D-ABA1-5B9BF30E5F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4672" y="4107348"/>
                  <a:ext cx="724429" cy="27699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347F935-70D5-2B40-ABEC-825CDE4AA85C}"/>
                    </a:ext>
                  </a:extLst>
                </p:cNvPr>
                <p:cNvSpPr/>
                <p:nvPr/>
              </p:nvSpPr>
              <p:spPr>
                <a:xfrm>
                  <a:off x="7691614" y="4285510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538168A-7961-FD4A-942F-DC5E8E7D9C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614" y="4285510"/>
                  <a:ext cx="545406" cy="276999"/>
                </a:xfrm>
                <a:prstGeom prst="rect">
                  <a:avLst/>
                </a:prstGeom>
                <a:blipFill>
                  <a:blip r:embed="rId14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096A278-4619-5D40-8025-965D3F6C416D}"/>
                    </a:ext>
                  </a:extLst>
                </p:cNvPr>
                <p:cNvSpPr/>
                <p:nvPr/>
              </p:nvSpPr>
              <p:spPr>
                <a:xfrm>
                  <a:off x="6511997" y="4993765"/>
                  <a:ext cx="7223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de-DE" sz="12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D33D38D-8B65-9043-A856-D1CC5A9D0C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1997" y="4993765"/>
                  <a:ext cx="722313" cy="461665"/>
                </a:xfrm>
                <a:prstGeom prst="rect">
                  <a:avLst/>
                </a:prstGeom>
                <a:blipFill>
                  <a:blip r:embed="rId15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163FA8AD-4744-1149-99DD-F368B536102A}"/>
                    </a:ext>
                  </a:extLst>
                </p:cNvPr>
                <p:cNvSpPr/>
                <p:nvPr/>
              </p:nvSpPr>
              <p:spPr>
                <a:xfrm>
                  <a:off x="6831899" y="4816066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BB7E672-FBBC-AD42-86A4-A7FC14D554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1899" y="4816066"/>
                  <a:ext cx="316112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39A4C38-EBC4-7E48-9BE0-48DFC4A12E43}"/>
                </a:ext>
              </a:extLst>
            </p:cNvPr>
            <p:cNvCxnSpPr>
              <a:cxnSpLocks/>
              <a:stCxn id="53" idx="0"/>
              <a:endCxn id="70" idx="4"/>
            </p:cNvCxnSpPr>
            <p:nvPr/>
          </p:nvCxnSpPr>
          <p:spPr>
            <a:xfrm flipV="1">
              <a:off x="7696247" y="4025358"/>
              <a:ext cx="0" cy="423540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C05B695-BD51-D643-A9F3-A8123D0CCFB5}"/>
                </a:ext>
              </a:extLst>
            </p:cNvPr>
            <p:cNvGrpSpPr/>
            <p:nvPr/>
          </p:nvGrpSpPr>
          <p:grpSpPr>
            <a:xfrm>
              <a:off x="7387468" y="3549954"/>
              <a:ext cx="637161" cy="475404"/>
              <a:chOff x="7090874" y="4683030"/>
              <a:chExt cx="637161" cy="475404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13AD7AF8-643A-4345-8B4D-26EFE5CB7A7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A3E3705-F1F1-9843-B205-A3E3A05BF110}"/>
                      </a:ext>
                    </a:extLst>
                  </p:cNvPr>
                  <p:cNvSpPr/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D4205FA-2540-644C-B3C6-A9285203F13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90874" y="4791285"/>
                    <a:ext cx="637161" cy="27699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EDB77C3-C0EA-BA47-9A05-4659AC67DA2B}"/>
                    </a:ext>
                  </a:extLst>
                </p:cNvPr>
                <p:cNvSpPr/>
                <p:nvPr/>
              </p:nvSpPr>
              <p:spPr>
                <a:xfrm>
                  <a:off x="7887372" y="3705065"/>
                  <a:ext cx="545406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329DD450-1DCD-0745-8D9D-19CD9E7CEB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7372" y="3705065"/>
                  <a:ext cx="545406" cy="276999"/>
                </a:xfrm>
                <a:prstGeom prst="rect">
                  <a:avLst/>
                </a:prstGeom>
                <a:blipFill>
                  <a:blip r:embed="rId18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3698A9D-E2CD-B540-81F8-03E1186A9E39}"/>
                    </a:ext>
                  </a:extLst>
                </p:cNvPr>
                <p:cNvSpPr/>
                <p:nvPr/>
              </p:nvSpPr>
              <p:spPr>
                <a:xfrm>
                  <a:off x="6520522" y="2999273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B655D83-8F4B-644A-A6BE-352F82DF95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0522" y="2999273"/>
                  <a:ext cx="316112" cy="27699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41AE7411-925D-ED4D-AD5C-6C90E91BFB4E}"/>
                    </a:ext>
                  </a:extLst>
                </p:cNvPr>
                <p:cNvSpPr/>
                <p:nvPr/>
              </p:nvSpPr>
              <p:spPr>
                <a:xfrm>
                  <a:off x="7903269" y="3530525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C3B538D-4AE0-0846-9017-4B411F9FDF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269" y="3530525"/>
                  <a:ext cx="316112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DE0AB41-8AA6-D444-8E29-775C60C90432}"/>
                </a:ext>
              </a:extLst>
            </p:cNvPr>
            <p:cNvCxnSpPr>
              <a:cxnSpLocks/>
              <a:stCxn id="32" idx="0"/>
              <a:endCxn id="58" idx="4"/>
            </p:cNvCxnSpPr>
            <p:nvPr/>
          </p:nvCxnSpPr>
          <p:spPr>
            <a:xfrm flipV="1">
              <a:off x="6172690" y="5717918"/>
              <a:ext cx="0" cy="346887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52B8388-5CB4-C043-AFF1-2ECD87C4BF58}"/>
                </a:ext>
              </a:extLst>
            </p:cNvPr>
            <p:cNvCxnSpPr>
              <a:cxnSpLocks/>
              <a:stCxn id="58" idx="0"/>
              <a:endCxn id="68" idx="4"/>
            </p:cNvCxnSpPr>
            <p:nvPr/>
          </p:nvCxnSpPr>
          <p:spPr>
            <a:xfrm flipV="1">
              <a:off x="6172690" y="5270907"/>
              <a:ext cx="1221" cy="3750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0C7B949-CB4E-F14A-AECB-0081107FEC6A}"/>
                </a:ext>
              </a:extLst>
            </p:cNvPr>
            <p:cNvCxnSpPr>
              <a:cxnSpLocks/>
              <a:stCxn id="68" idx="0"/>
              <a:endCxn id="57" idx="4"/>
            </p:cNvCxnSpPr>
            <p:nvPr/>
          </p:nvCxnSpPr>
          <p:spPr>
            <a:xfrm flipV="1">
              <a:off x="6173911" y="4464146"/>
              <a:ext cx="1036" cy="3313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662C0A0-A204-1B46-AC44-F7CE48BC7A5B}"/>
                </a:ext>
              </a:extLst>
            </p:cNvPr>
            <p:cNvGrpSpPr/>
            <p:nvPr/>
          </p:nvGrpSpPr>
          <p:grpSpPr>
            <a:xfrm>
              <a:off x="5902797" y="4795503"/>
              <a:ext cx="579068" cy="475404"/>
              <a:chOff x="7128539" y="4683030"/>
              <a:chExt cx="579068" cy="475404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31DB783-295A-8C47-97D1-E3678B503EC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3AE056D3-DC02-C844-A038-EF53AF072A58}"/>
                      </a:ext>
                    </a:extLst>
                  </p:cNvPr>
                  <p:cNvSpPr/>
                  <p:nvPr/>
                </p:nvSpPr>
                <p:spPr>
                  <a:xfrm>
                    <a:off x="7128539" y="4791285"/>
                    <a:ext cx="579068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D1BA2283-CB5F-674F-9A37-AC157A2BCA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28539" y="4791285"/>
                    <a:ext cx="579068" cy="276999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90CEAA9-6DD5-0A45-9C7E-C6EFBE73E8E2}"/>
                </a:ext>
              </a:extLst>
            </p:cNvPr>
            <p:cNvCxnSpPr>
              <a:cxnSpLocks/>
              <a:stCxn id="57" idx="0"/>
              <a:endCxn id="66" idx="4"/>
            </p:cNvCxnSpPr>
            <p:nvPr/>
          </p:nvCxnSpPr>
          <p:spPr>
            <a:xfrm flipH="1" flipV="1">
              <a:off x="6172757" y="4019708"/>
              <a:ext cx="2190" cy="372438"/>
            </a:xfrm>
            <a:prstGeom prst="line">
              <a:avLst/>
            </a:prstGeom>
            <a:ln w="12700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8566A12-BDCB-CD4F-8B1F-4555A26E88A3}"/>
                </a:ext>
              </a:extLst>
            </p:cNvPr>
            <p:cNvGrpSpPr/>
            <p:nvPr/>
          </p:nvGrpSpPr>
          <p:grpSpPr>
            <a:xfrm>
              <a:off x="5849690" y="3544304"/>
              <a:ext cx="669029" cy="475404"/>
              <a:chOff x="7076586" y="4683030"/>
              <a:chExt cx="669029" cy="475404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997103C-48A0-5A49-8A06-CC3F0324209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61951" y="4683030"/>
                <a:ext cx="475404" cy="47540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E9AC221C-4E36-6B4C-B7C6-459FD3DEBDEB}"/>
                      </a:ext>
                    </a:extLst>
                  </p:cNvPr>
                  <p:cNvSpPr/>
                  <p:nvPr/>
                </p:nvSpPr>
                <p:spPr>
                  <a:xfrm>
                    <a:off x="7076586" y="4791285"/>
                    <a:ext cx="669029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∀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de-DE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:⊤</m:t>
                          </m:r>
                        </m:oMath>
                      </m:oMathPara>
                    </a14:m>
                    <a:endParaRPr lang="en-GB" sz="1200" dirty="0"/>
                  </a:p>
                </p:txBody>
              </p:sp>
            </mc:Choice>
            <mc:Fallback xmlns=""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2D4609D1-F725-7345-A351-645DD60496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6586" y="4791285"/>
                    <a:ext cx="669029" cy="27699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067914F-712D-C741-87FE-36E67A820E05}"/>
                </a:ext>
              </a:extLst>
            </p:cNvPr>
            <p:cNvSpPr/>
            <p:nvPr/>
          </p:nvSpPr>
          <p:spPr>
            <a:xfrm>
              <a:off x="7660247" y="444889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4B93F38-B921-0E48-89A1-C7FC9A9CA2A5}"/>
                </a:ext>
              </a:extLst>
            </p:cNvPr>
            <p:cNvSpPr/>
            <p:nvPr/>
          </p:nvSpPr>
          <p:spPr>
            <a:xfrm>
              <a:off x="8122297" y="566073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5985679-CDC7-8846-89D6-6E0E652C1119}"/>
                </a:ext>
              </a:extLst>
            </p:cNvPr>
            <p:cNvSpPr/>
            <p:nvPr/>
          </p:nvSpPr>
          <p:spPr>
            <a:xfrm>
              <a:off x="7346597" y="566697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B021E99-62D4-6F41-BB57-E523804C3345}"/>
                </a:ext>
              </a:extLst>
            </p:cNvPr>
            <p:cNvSpPr/>
            <p:nvPr/>
          </p:nvSpPr>
          <p:spPr>
            <a:xfrm>
              <a:off x="6849600" y="304930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1C115D4-DF8A-3644-880E-4BB2DCEF9799}"/>
                </a:ext>
              </a:extLst>
            </p:cNvPr>
            <p:cNvSpPr/>
            <p:nvPr/>
          </p:nvSpPr>
          <p:spPr>
            <a:xfrm>
              <a:off x="6138947" y="4392146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62D4C04-AEA0-EC4B-AECC-01539ED12A0F}"/>
                </a:ext>
              </a:extLst>
            </p:cNvPr>
            <p:cNvSpPr/>
            <p:nvPr/>
          </p:nvSpPr>
          <p:spPr>
            <a:xfrm>
              <a:off x="6136690" y="564591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E773C1F-C56C-ED45-B611-084BC3BE2741}"/>
                    </a:ext>
                  </a:extLst>
                </p:cNvPr>
                <p:cNvSpPr/>
                <p:nvPr/>
              </p:nvSpPr>
              <p:spPr>
                <a:xfrm>
                  <a:off x="5824909" y="5463764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E62FE3C-C3A4-EA4D-B3FB-DB5A684CB5E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4909" y="5463764"/>
                  <a:ext cx="316112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3609B22D-B3A3-3A47-9480-9A8EB92B2C1E}"/>
                    </a:ext>
                  </a:extLst>
                </p:cNvPr>
                <p:cNvSpPr/>
                <p:nvPr/>
              </p:nvSpPr>
              <p:spPr>
                <a:xfrm>
                  <a:off x="5114400" y="5001487"/>
                  <a:ext cx="110139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5ABEF880-40F0-3E45-9584-7167CA0634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4400" y="5001487"/>
                  <a:ext cx="1101392" cy="461665"/>
                </a:xfrm>
                <a:prstGeom prst="rect">
                  <a:avLst/>
                </a:prstGeom>
                <a:blipFill>
                  <a:blip r:embed="rId24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445E2224-71BD-294F-AA27-B29ACDD83A1F}"/>
                    </a:ext>
                  </a:extLst>
                </p:cNvPr>
                <p:cNvSpPr/>
                <p:nvPr/>
              </p:nvSpPr>
              <p:spPr>
                <a:xfrm>
                  <a:off x="5611614" y="4777600"/>
                  <a:ext cx="3161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9FE3EE3-6547-3F40-B743-465AED6652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1614" y="4777600"/>
                  <a:ext cx="316112" cy="27699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D849111B-785C-FE4E-BA88-99B1583EBDDC}"/>
                    </a:ext>
                  </a:extLst>
                </p:cNvPr>
                <p:cNvSpPr/>
                <p:nvPr/>
              </p:nvSpPr>
              <p:spPr>
                <a:xfrm>
                  <a:off x="5121955" y="4427614"/>
                  <a:ext cx="110139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C95CEFC1-6E82-3346-8044-0CF0475017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1955" y="4427614"/>
                  <a:ext cx="1101392" cy="276999"/>
                </a:xfrm>
                <a:prstGeom prst="rect">
                  <a:avLst/>
                </a:prstGeom>
                <a:blipFill>
                  <a:blip r:embed="rId26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C716A91-60C6-5449-BC10-8CCDB27E055C}"/>
                    </a:ext>
                  </a:extLst>
                </p:cNvPr>
                <p:cNvSpPr/>
                <p:nvPr/>
              </p:nvSpPr>
              <p:spPr>
                <a:xfrm>
                  <a:off x="5447186" y="4222744"/>
                  <a:ext cx="77316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F2AE4361-7989-4848-847C-D4B7406CE6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7186" y="4222744"/>
                  <a:ext cx="773160" cy="27699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ABF776A1-D47D-3141-BB84-CB56F94BAE27}"/>
                    </a:ext>
                  </a:extLst>
                </p:cNvPr>
                <p:cNvSpPr/>
                <p:nvPr/>
              </p:nvSpPr>
              <p:spPr>
                <a:xfrm>
                  <a:off x="5425452" y="3749926"/>
                  <a:ext cx="543803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12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𝑝𝑖𝑑</m:t>
                        </m:r>
                      </m:oMath>
                    </m:oMathPara>
                  </a14:m>
                  <a:endParaRPr lang="de-DE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C9436028-3FFF-CA49-B21D-83CA9C8E38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5452" y="3749926"/>
                  <a:ext cx="543803" cy="276999"/>
                </a:xfrm>
                <a:prstGeom prst="rect">
                  <a:avLst/>
                </a:prstGeom>
                <a:blipFill>
                  <a:blip r:embed="rId2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FDA753BE-EE61-6E4C-99C3-B70950942247}"/>
                    </a:ext>
                  </a:extLst>
                </p:cNvPr>
                <p:cNvSpPr/>
                <p:nvPr/>
              </p:nvSpPr>
              <p:spPr>
                <a:xfrm>
                  <a:off x="5289717" y="3553964"/>
                  <a:ext cx="719812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2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9288D4C-BEF2-AE4A-BC56-97C127677E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9717" y="3553964"/>
                  <a:ext cx="719812" cy="276999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02D9ADA-03F0-1B44-BFDA-A8FF0C5BF74C}"/>
              </a:ext>
            </a:extLst>
          </p:cNvPr>
          <p:cNvGrpSpPr/>
          <p:nvPr/>
        </p:nvGrpSpPr>
        <p:grpSpPr>
          <a:xfrm>
            <a:off x="959484" y="3475106"/>
            <a:ext cx="3741734" cy="1556684"/>
            <a:chOff x="4691174" y="2837828"/>
            <a:chExt cx="4452825" cy="1867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929214D9-8E89-E54A-96BB-C799F3FB273E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6B1906CB-893E-9E4C-8DCF-CB7CBDA790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blipFill>
                  <a:blip r:embed="rId30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397A1F62-D7E7-B34F-A20A-E232795F989B}"/>
                    </a:ext>
                  </a:extLst>
                </p:cNvPr>
                <p:cNvSpPr txBox="1"/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67FC1AA-01F6-CE40-B020-9E3D6D3BAC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blipFill>
                  <a:blip r:embed="rId31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802652A8-0645-A047-B074-D1B3070D8848}"/>
                    </a:ext>
                  </a:extLst>
                </p:cNvPr>
                <p:cNvSpPr txBox="1"/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3DB72E4A-FD9E-4342-8E73-FF3FE3F991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blipFill>
                  <a:blip r:embed="rId32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B65D1E96-0000-C443-BE1B-9C4634F1F75B}"/>
                    </a:ext>
                  </a:extLst>
                </p:cNvPr>
                <p:cNvSpPr txBox="1"/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01278DFB-FF3C-8849-B66A-4CCEC0F614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blipFill>
                  <a:blip r:embed="rId33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4DB18389-3026-FC45-8D84-86E133BEE472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C87C1487-E205-7846-81C7-9DC7984A1D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blipFill>
                  <a:blip r:embed="rId34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D81DF0D6-C193-8144-A716-038CC53A9577}"/>
                    </a:ext>
                  </a:extLst>
                </p:cNvPr>
                <p:cNvSpPr txBox="1"/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27FFD3F3-3EEE-9A4C-BABF-1638308BD1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blipFill>
                  <a:blip r:embed="rId35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7482474-F9B1-1046-856C-DDAA1F28274B}"/>
                </a:ext>
              </a:extLst>
            </p:cNvPr>
            <p:cNvCxnSpPr>
              <a:stCxn id="76" idx="6"/>
              <a:endCxn id="102" idx="1"/>
            </p:cNvCxnSpPr>
            <p:nvPr/>
          </p:nvCxnSpPr>
          <p:spPr>
            <a:xfrm>
              <a:off x="6373687" y="3004902"/>
              <a:ext cx="342369" cy="4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7CEA25A-7A2C-EB40-89AA-A4624C098547}"/>
                </a:ext>
              </a:extLst>
            </p:cNvPr>
            <p:cNvCxnSpPr>
              <a:cxnSpLocks/>
              <a:stCxn id="77" idx="2"/>
              <a:endCxn id="102" idx="3"/>
            </p:cNvCxnSpPr>
            <p:nvPr/>
          </p:nvCxnSpPr>
          <p:spPr>
            <a:xfrm flipH="1">
              <a:off x="6860056" y="3007935"/>
              <a:ext cx="354406" cy="1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BD3A44D-6A81-2347-83D6-B530F8CD3749}"/>
                </a:ext>
              </a:extLst>
            </p:cNvPr>
            <p:cNvCxnSpPr>
              <a:cxnSpLocks/>
              <a:stCxn id="78" idx="6"/>
              <a:endCxn id="98" idx="1"/>
            </p:cNvCxnSpPr>
            <p:nvPr/>
          </p:nvCxnSpPr>
          <p:spPr>
            <a:xfrm>
              <a:off x="6074423" y="4050318"/>
              <a:ext cx="352313" cy="3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3A04DD5-8FE5-DC4D-89C1-22C06ABDCE5D}"/>
                </a:ext>
              </a:extLst>
            </p:cNvPr>
            <p:cNvCxnSpPr>
              <a:cxnSpLocks/>
              <a:stCxn id="98" idx="0"/>
              <a:endCxn id="75" idx="4"/>
            </p:cNvCxnSpPr>
            <p:nvPr/>
          </p:nvCxnSpPr>
          <p:spPr>
            <a:xfrm flipV="1">
              <a:off x="6498736" y="3678102"/>
              <a:ext cx="287089" cy="3035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CFB90B5-E03D-E74A-94C8-DEA1DF31F8EB}"/>
                </a:ext>
              </a:extLst>
            </p:cNvPr>
            <p:cNvCxnSpPr>
              <a:cxnSpLocks/>
              <a:stCxn id="75" idx="4"/>
              <a:endCxn id="94" idx="0"/>
            </p:cNvCxnSpPr>
            <p:nvPr/>
          </p:nvCxnSpPr>
          <p:spPr>
            <a:xfrm>
              <a:off x="6785825" y="3678102"/>
              <a:ext cx="308080" cy="2976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2FEF968-C0C1-FE42-AADB-95173DA9D720}"/>
                </a:ext>
              </a:extLst>
            </p:cNvPr>
            <p:cNvCxnSpPr>
              <a:cxnSpLocks/>
              <a:stCxn id="80" idx="2"/>
              <a:endCxn id="94" idx="3"/>
            </p:cNvCxnSpPr>
            <p:nvPr/>
          </p:nvCxnSpPr>
          <p:spPr>
            <a:xfrm flipH="1">
              <a:off x="7165906" y="4045570"/>
              <a:ext cx="345312" cy="22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072FD8-4BF4-2E40-8C7D-022BB71CE96F}"/>
                </a:ext>
              </a:extLst>
            </p:cNvPr>
            <p:cNvCxnSpPr>
              <a:cxnSpLocks/>
              <a:stCxn id="98" idx="2"/>
              <a:endCxn id="79" idx="0"/>
            </p:cNvCxnSpPr>
            <p:nvPr/>
          </p:nvCxnSpPr>
          <p:spPr>
            <a:xfrm>
              <a:off x="6498736" y="4125629"/>
              <a:ext cx="312035" cy="2452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E597C1B-5E4B-F042-BFD2-C2B244987252}"/>
                </a:ext>
              </a:extLst>
            </p:cNvPr>
            <p:cNvCxnSpPr>
              <a:cxnSpLocks/>
              <a:stCxn id="94" idx="2"/>
              <a:endCxn id="79" idx="0"/>
            </p:cNvCxnSpPr>
            <p:nvPr/>
          </p:nvCxnSpPr>
          <p:spPr>
            <a:xfrm flipH="1">
              <a:off x="6810771" y="4119774"/>
              <a:ext cx="283135" cy="251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8CC96D8-197B-9543-B0BB-A04ECD6E5BB2}"/>
                </a:ext>
              </a:extLst>
            </p:cNvPr>
            <p:cNvCxnSpPr>
              <a:cxnSpLocks/>
              <a:stCxn id="75" idx="0"/>
              <a:endCxn id="102" idx="2"/>
            </p:cNvCxnSpPr>
            <p:nvPr/>
          </p:nvCxnSpPr>
          <p:spPr>
            <a:xfrm flipV="1">
              <a:off x="6785825" y="3081319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59A22339-B087-5841-BF02-61CB639748D2}"/>
                </a:ext>
              </a:extLst>
            </p:cNvPr>
            <p:cNvGrpSpPr/>
            <p:nvPr/>
          </p:nvGrpSpPr>
          <p:grpSpPr>
            <a:xfrm>
              <a:off x="6669977" y="2891240"/>
              <a:ext cx="490293" cy="353996"/>
              <a:chOff x="6669977" y="2891240"/>
              <a:chExt cx="490293" cy="353996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8E64BE3B-0C01-7348-89EF-6A6048F614FA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D6D3A6B-3EB3-CB40-85D2-7479C2C0EA59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427AE03-2641-6346-BEBF-C5F995A48D19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946CA699-2455-8543-8844-C91E2DD4BAEA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3119C3BC-5D10-674A-822F-7B75CB9D82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blipFill>
                    <a:blip r:embed="rId36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875D8DBB-101F-FA45-B6AF-66DE0EBD1FB6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52887"/>
              <a:chOff x="6191042" y="3935548"/>
              <a:chExt cx="425774" cy="352887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EB9B17FC-996A-CE41-82A3-9E174F8F5BB2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10B9F91D-0EAE-5640-B980-A13700DA82FA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DE2EF2F-E4E0-5C42-9D23-721951F8151D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E50AC996-C563-7A4F-895E-7667362EC2C5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97" name="TextBox 196">
                    <a:extLst>
                      <a:ext uri="{FF2B5EF4-FFF2-40B4-BE49-F238E27FC236}">
                        <a16:creationId xmlns:a16="http://schemas.microsoft.com/office/drawing/2014/main" id="{96DB89CF-69D7-8A48-AC3B-B0B40E692F8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blipFill>
                    <a:blip r:embed="rId37"/>
                    <a:stretch>
                      <a:fillRect l="-22222" r="-5556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6E81ADB2-6B79-B94C-8AB4-B239D0474E14}"/>
                </a:ext>
              </a:extLst>
            </p:cNvPr>
            <p:cNvGrpSpPr/>
            <p:nvPr/>
          </p:nvGrpSpPr>
          <p:grpSpPr>
            <a:xfrm>
              <a:off x="6975826" y="3929695"/>
              <a:ext cx="483903" cy="358485"/>
              <a:chOff x="6975826" y="3929695"/>
              <a:chExt cx="483903" cy="358485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8145C1F-4D56-C34B-805D-3F5069D9D807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1DEC0AE-24B1-6D44-864E-1C2199C3C568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F252545-6CF6-004B-8FDE-72DEBE310B98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96F02EBF-FC02-B042-A1E9-859EF6E59FB4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3" name="TextBox 192">
                    <a:extLst>
                      <a:ext uri="{FF2B5EF4-FFF2-40B4-BE49-F238E27FC236}">
                        <a16:creationId xmlns:a16="http://schemas.microsoft.com/office/drawing/2014/main" id="{27117B4D-998F-6540-8F3D-EE3135F604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 l="-15789" r="-5263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5E2EF51-0A2B-6048-B686-E61BCF9AB225}"/>
              </a:ext>
            </a:extLst>
          </p:cNvPr>
          <p:cNvGrpSpPr/>
          <p:nvPr/>
        </p:nvGrpSpPr>
        <p:grpSpPr>
          <a:xfrm>
            <a:off x="209214" y="5474525"/>
            <a:ext cx="4977307" cy="765055"/>
            <a:chOff x="2024724" y="5448980"/>
            <a:chExt cx="5352469" cy="815868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40E1ED3-A49D-0647-B86C-9E12650CC5B9}"/>
                </a:ext>
              </a:extLst>
            </p:cNvPr>
            <p:cNvGrpSpPr/>
            <p:nvPr/>
          </p:nvGrpSpPr>
          <p:grpSpPr>
            <a:xfrm>
              <a:off x="2024724" y="5448980"/>
              <a:ext cx="5352469" cy="815868"/>
              <a:chOff x="-165777" y="4936392"/>
              <a:chExt cx="5352469" cy="815868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C93103CC-9F26-E341-8E04-63008B486698}"/>
                  </a:ext>
                </a:extLst>
              </p:cNvPr>
              <p:cNvCxnSpPr>
                <a:cxnSpLocks/>
                <a:stCxn id="116" idx="3"/>
                <a:endCxn id="120" idx="1"/>
              </p:cNvCxnSpPr>
              <p:nvPr/>
            </p:nvCxnSpPr>
            <p:spPr>
              <a:xfrm>
                <a:off x="1258877" y="5245055"/>
                <a:ext cx="539746" cy="3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86919456-FEDF-BA49-9FEF-7E6550338886}"/>
                  </a:ext>
                </a:extLst>
              </p:cNvPr>
              <p:cNvCxnSpPr>
                <a:cxnSpLocks/>
                <a:stCxn id="120" idx="3"/>
                <a:endCxn id="118" idx="1"/>
              </p:cNvCxnSpPr>
              <p:nvPr/>
            </p:nvCxnSpPr>
            <p:spPr>
              <a:xfrm flipV="1">
                <a:off x="3223276" y="5245057"/>
                <a:ext cx="536512" cy="3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B8BD2F36-3E75-684A-AA84-A005F23FD6E3}"/>
                  </a:ext>
                </a:extLst>
              </p:cNvPr>
              <p:cNvGrpSpPr/>
              <p:nvPr/>
            </p:nvGrpSpPr>
            <p:grpSpPr>
              <a:xfrm>
                <a:off x="1798623" y="4936393"/>
                <a:ext cx="1424654" cy="815867"/>
                <a:chOff x="3664685" y="4872225"/>
                <a:chExt cx="1424654" cy="81586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99B43DEB-EAE3-5145-8C01-077C8F0143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56341" y="5458339"/>
                      <a:ext cx="244439" cy="22975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1" name="TextBox 120">
                      <a:extLst>
                        <a:ext uri="{FF2B5EF4-FFF2-40B4-BE49-F238E27FC236}">
                          <a16:creationId xmlns:a16="http://schemas.microsoft.com/office/drawing/2014/main" id="{BC8D51AA-82E2-D240-8830-A550AAC1328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56341" y="5458339"/>
                      <a:ext cx="244439" cy="229753"/>
                    </a:xfrm>
                    <a:prstGeom prst="rect">
                      <a:avLst/>
                    </a:prstGeom>
                    <a:blipFill>
                      <a:blip r:embed="rId39"/>
                      <a:stretch>
                        <a:fillRect l="-22222" b="-22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D4406D44-3A54-A741-95CD-652DDBB40F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64685" y="4872225"/>
                      <a:ext cx="1424654" cy="618094"/>
                    </a:xfrm>
                    <a:prstGeom prst="roundRect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marL="15875"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GB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𝐸𝑝𝑖𝑑</m:t>
                            </m:r>
                            <m:r>
                              <a:rPr lang="en-GB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GB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</m:oMath>
                        </m:oMathPara>
                      </a14:m>
                      <a:endParaRPr lang="de-DE" sz="14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  <a:p>
                      <a:pPr marL="15875"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GB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  <m:d>
                              <m:d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sz="1400" b="0" i="0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oMath>
                        </m:oMathPara>
                      </a14:m>
                      <a:endParaRPr lang="en-GB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4833E73A-DD53-A44D-B142-ABDEAFB855C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64685" y="4872225"/>
                      <a:ext cx="1424654" cy="618094"/>
                    </a:xfrm>
                    <a:prstGeom prst="roundRect">
                      <a:avLst/>
                    </a:prstGeom>
                    <a:blipFill>
                      <a:blip r:embed="rId40"/>
                      <a:stretch>
                        <a:fillRect/>
                      </a:stretch>
                    </a:blipFill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7C961F4F-ADFE-1F4C-B18F-F7A92FAC5A8F}"/>
                  </a:ext>
                </a:extLst>
              </p:cNvPr>
              <p:cNvGrpSpPr/>
              <p:nvPr/>
            </p:nvGrpSpPr>
            <p:grpSpPr>
              <a:xfrm>
                <a:off x="3759788" y="4936392"/>
                <a:ext cx="1426904" cy="815868"/>
                <a:chOff x="6684622" y="4872224"/>
                <a:chExt cx="1426904" cy="81586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7" name="TextBox 116">
                      <a:extLst>
                        <a:ext uri="{FF2B5EF4-FFF2-40B4-BE49-F238E27FC236}">
                          <a16:creationId xmlns:a16="http://schemas.microsoft.com/office/drawing/2014/main" id="{F956CDD2-0016-8D40-B3D0-6E6E3E1DA49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05451" y="5472648"/>
                      <a:ext cx="227305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3C886032-C2B5-A04F-B332-EB60B00824E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05451" y="5472648"/>
                      <a:ext cx="227305" cy="215444"/>
                    </a:xfrm>
                    <a:prstGeom prst="rect">
                      <a:avLst/>
                    </a:prstGeom>
                    <a:blipFill>
                      <a:blip r:embed="rId41"/>
                      <a:stretch>
                        <a:fillRect l="-16667" r="-5556" b="-2941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8" name="TextBox 117">
                      <a:extLst>
                        <a:ext uri="{FF2B5EF4-FFF2-40B4-BE49-F238E27FC236}">
                          <a16:creationId xmlns:a16="http://schemas.microsoft.com/office/drawing/2014/main" id="{4BA44E36-2D1F-6A4F-9712-8521067B8EC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84622" y="4872224"/>
                      <a:ext cx="1426904" cy="617330"/>
                    </a:xfrm>
                    <a:prstGeom prst="roundRect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GB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𝐸𝑝𝑖𝑑</m:t>
                            </m:r>
                            <m:r>
                              <a:rPr lang="en-GB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GB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dirty="0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oMath>
                        </m:oMathPara>
                      </a14:m>
                      <a:endParaRPr lang="de-DE" sz="1400" b="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de-DE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𝑇𝑟𝑒𝑎𝑡</m:t>
                            </m:r>
                            <m:d>
                              <m:d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d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</m:oMath>
                        </m:oMathPara>
                      </a14:m>
                      <a:endParaRPr lang="en-GB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46FA10C3-1932-1E49-92C9-21964C80D2E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84622" y="4872224"/>
                      <a:ext cx="1426904" cy="617330"/>
                    </a:xfrm>
                    <a:prstGeom prst="roundRect">
                      <a:avLst/>
                    </a:prstGeom>
                    <a:blipFill>
                      <a:blip r:embed="rId42"/>
                      <a:stretch>
                        <a:fillRect/>
                      </a:stretch>
                    </a:blipFill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48223A0C-5F29-F044-8878-732365AB1FC7}"/>
                  </a:ext>
                </a:extLst>
              </p:cNvPr>
              <p:cNvGrpSpPr/>
              <p:nvPr/>
            </p:nvGrpSpPr>
            <p:grpSpPr>
              <a:xfrm>
                <a:off x="-165777" y="4936392"/>
                <a:ext cx="1424654" cy="808713"/>
                <a:chOff x="657555" y="4872224"/>
                <a:chExt cx="1424654" cy="80871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FCCE8F71-F591-0848-8578-04841E3C74E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31446" y="5465493"/>
                      <a:ext cx="223138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17" name="TextBox 116">
                      <a:extLst>
                        <a:ext uri="{FF2B5EF4-FFF2-40B4-BE49-F238E27FC236}">
                          <a16:creationId xmlns:a16="http://schemas.microsoft.com/office/drawing/2014/main" id="{3329B64D-6845-9445-A89B-2725EFF0319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31446" y="5465493"/>
                      <a:ext cx="223138" cy="215444"/>
                    </a:xfrm>
                    <a:prstGeom prst="rect">
                      <a:avLst/>
                    </a:prstGeom>
                    <a:blipFill>
                      <a:blip r:embed="rId43"/>
                      <a:stretch>
                        <a:fillRect l="-16667" r="-5556" b="-2941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6" name="TextBox 115">
                      <a:extLst>
                        <a:ext uri="{FF2B5EF4-FFF2-40B4-BE49-F238E27FC236}">
                          <a16:creationId xmlns:a16="http://schemas.microsoft.com/office/drawing/2014/main" id="{D6885652-188F-4147-B74D-C72EC5E1F5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7555" y="4872224"/>
                      <a:ext cx="1424654" cy="617324"/>
                    </a:xfrm>
                    <a:prstGeom prst="roundRect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marL="49213"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GB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𝐸𝑝𝑖𝑑</m:t>
                            </m:r>
                            <m:r>
                              <a:rPr lang="en-GB" sz="140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de-DE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oMath>
                        </m:oMathPara>
                      </a14:m>
                      <a:endParaRPr lang="de-DE" sz="14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  <a:p>
                      <a:pPr marL="49213"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de-DE" sz="1400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𝑀𝑎𝑛</m:t>
                            </m:r>
                            <m:d>
                              <m:dPr>
                                <m:ctrlP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</m:d>
                            <m:r>
                              <a:rPr lang="de-DE" sz="1400" b="0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oMath>
                        </m:oMathPara>
                      </a14:m>
                      <a:endParaRPr lang="en-GB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18" name="TextBox 117">
                      <a:extLst>
                        <a:ext uri="{FF2B5EF4-FFF2-40B4-BE49-F238E27FC236}">
                          <a16:creationId xmlns:a16="http://schemas.microsoft.com/office/drawing/2014/main" id="{AC49D642-C072-C44E-A08E-011AFC014AA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7555" y="4872224"/>
                      <a:ext cx="1424654" cy="617324"/>
                    </a:xfrm>
                    <a:prstGeom prst="roundRect">
                      <a:avLst/>
                    </a:prstGeom>
                    <a:blipFill>
                      <a:blip r:embed="rId44"/>
                      <a:stretch>
                        <a:fillRect/>
                      </a:stretch>
                    </a:blipFill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33FF8155-FA7F-9644-8470-D3A872CEF5B6}"/>
                    </a:ext>
                  </a:extLst>
                </p:cNvPr>
                <p:cNvSpPr txBox="1"/>
                <p:nvPr/>
              </p:nvSpPr>
              <p:spPr>
                <a:xfrm rot="5400000">
                  <a:off x="3172916" y="5789588"/>
                  <a:ext cx="270877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1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1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B8E574B-0BC5-2343-8B74-AC7F40801F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3172916" y="5789588"/>
                  <a:ext cx="270877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4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3B5FD90A-5BD1-904E-BE01-2B79E5AE4A7E}"/>
                    </a:ext>
                  </a:extLst>
                </p:cNvPr>
                <p:cNvSpPr txBox="1"/>
                <p:nvPr/>
              </p:nvSpPr>
              <p:spPr>
                <a:xfrm rot="5400000">
                  <a:off x="5140877" y="5786250"/>
                  <a:ext cx="270877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1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1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1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E3B54CAC-B7D6-A14E-8B3A-E980F0D8B1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140877" y="5786250"/>
                  <a:ext cx="270877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CF1E92D1-D81F-B84B-88EB-428CB4BA98B8}"/>
                    </a:ext>
                  </a:extLst>
                </p:cNvPr>
                <p:cNvSpPr txBox="1"/>
                <p:nvPr/>
              </p:nvSpPr>
              <p:spPr>
                <a:xfrm rot="5400000">
                  <a:off x="7094065" y="5787625"/>
                  <a:ext cx="270877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1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1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1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FDD149FE-5E6F-AB46-B954-3340755A3A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094065" y="5787625"/>
                  <a:ext cx="270877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975442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0432D-9A03-B94E-8B17-1EBC9419A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 Jtree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4A2573-D55E-F142-8A0A-5201C23AB8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Given a model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, the following steps are necessary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Bring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into the required normal form for FO dtree construction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Construct an FO dtree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for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de-DE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Translate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GB" dirty="0"/>
                  <a:t> into an FO jtree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GB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Apply inverse substitutions to parclusters of descendants of DPG nodes 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GB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dirty="0"/>
                  <a:t>Minimise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GB" dirty="0"/>
              </a:p>
              <a:p>
                <a:r>
                  <a:rPr lang="en-GB" dirty="0"/>
                  <a:t>Next?</a:t>
                </a:r>
              </a:p>
              <a:p>
                <a:r>
                  <a:rPr lang="en-GB" dirty="0"/>
                  <a:t>FO </a:t>
                </a:r>
                <a:r>
                  <a:rPr lang="en-GB" dirty="0" err="1"/>
                  <a:t>jtrees</a:t>
                </a:r>
                <a:r>
                  <a:rPr lang="en-GB" dirty="0"/>
                  <a:t> for query answering</a:t>
                </a:r>
              </a:p>
              <a:p>
                <a:pPr lvl="1"/>
                <a:r>
                  <a:rPr lang="en-GB" dirty="0"/>
                  <a:t>Messages need to be passed to ensure independence</a:t>
                </a:r>
              </a:p>
              <a:p>
                <a:pPr lvl="1"/>
                <a:r>
                  <a:rPr lang="en-GB" dirty="0"/>
                  <a:t>What about evidence?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4A2573-D55E-F142-8A0A-5201C23AB8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b="-5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3565A-1877-BD45-B8C3-56D381E1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CA89F4-05DF-A640-8B23-4A8A620EB41B}"/>
              </a:ext>
            </a:extLst>
          </p:cNvPr>
          <p:cNvSpPr/>
          <p:nvPr/>
        </p:nvSpPr>
        <p:spPr>
          <a:xfrm>
            <a:off x="861239" y="1158240"/>
            <a:ext cx="7531331" cy="3069909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3F0840-5982-3C48-939F-5F5A6C5AB0AD}"/>
              </a:ext>
            </a:extLst>
          </p:cNvPr>
          <p:cNvSpPr/>
          <p:nvPr/>
        </p:nvSpPr>
        <p:spPr>
          <a:xfrm>
            <a:off x="6525491" y="3940235"/>
            <a:ext cx="1867079" cy="2879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28306902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EF6E-FC4A-F543-A883-D1091F24A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Message Passing in FO Jtrees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430781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Ensure independence between parclusters</a:t>
                </a:r>
              </a:p>
              <a:p>
                <a:r>
                  <a:rPr lang="en-GB" dirty="0"/>
                  <a:t>Send messages based on two conditions</a:t>
                </a:r>
              </a:p>
              <a:p>
                <a:pPr marL="801688" lvl="1" indent="-344488">
                  <a:buFont typeface="Zapf Dingbats"/>
                  <a:buChar char="➝"/>
                </a:pPr>
                <a:r>
                  <a:rPr lang="en-GB" dirty="0"/>
                  <a:t>If a node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/>
                  <a:t> has received all messages from neighbours but one,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, node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/>
                  <a:t> calculates and sends a message to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de-DE" dirty="0"/>
              </a:p>
              <a:p>
                <a:pPr marL="801688" lvl="1" indent="-344488">
                  <a:buFont typeface="Zapf Dingbats"/>
                  <a:buChar char="➝"/>
                </a:pPr>
                <a:r>
                  <a:rPr lang="en-GB" dirty="0"/>
                  <a:t>If a node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has received all messages, then it calculates and sends messages to all neighbours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 that have not received a message yet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4307813"/>
              </a:xfrm>
              <a:blipFill>
                <a:blip r:embed="rId2"/>
                <a:stretch>
                  <a:fillRect l="-1447" t="-20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0A7AC-4933-6743-A8CC-0ACB85C4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49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310A24-D163-EB42-932F-0631A1BAA5AF}"/>
              </a:ext>
            </a:extLst>
          </p:cNvPr>
          <p:cNvGrpSpPr/>
          <p:nvPr/>
        </p:nvGrpSpPr>
        <p:grpSpPr>
          <a:xfrm>
            <a:off x="1561096" y="5467386"/>
            <a:ext cx="6328875" cy="986246"/>
            <a:chOff x="1561096" y="5467386"/>
            <a:chExt cx="6328875" cy="98624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1BE3FD7-E7D0-DC45-8F47-F42AF5C9AD47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986246"/>
              <a:chOff x="1561096" y="5467386"/>
              <a:chExt cx="6328875" cy="98624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DFB6380-9B61-764C-8F47-E0855A73005F}"/>
                  </a:ext>
                </a:extLst>
              </p:cNvPr>
              <p:cNvGrpSpPr/>
              <p:nvPr/>
            </p:nvGrpSpPr>
            <p:grpSpPr>
              <a:xfrm>
                <a:off x="1561096" y="5467386"/>
                <a:ext cx="6328875" cy="986246"/>
                <a:chOff x="-629405" y="4954798"/>
                <a:chExt cx="6328875" cy="986246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8BFF876D-B146-C64B-A5CB-BE8E0D929C2D}"/>
                    </a:ext>
                  </a:extLst>
                </p:cNvPr>
                <p:cNvCxnSpPr>
                  <a:cxnSpLocks/>
                  <a:stCxn id="19" idx="3"/>
                  <a:endCxn id="23" idx="1"/>
                </p:cNvCxnSpPr>
                <p:nvPr/>
              </p:nvCxnSpPr>
              <p:spPr>
                <a:xfrm>
                  <a:off x="98619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8AD97595-515E-3449-B6B7-2C1396FC8125}"/>
                    </a:ext>
                  </a:extLst>
                </p:cNvPr>
                <p:cNvCxnSpPr>
                  <a:cxnSpLocks/>
                  <a:stCxn id="23" idx="3"/>
                  <a:endCxn id="21" idx="1"/>
                </p:cNvCxnSpPr>
                <p:nvPr/>
              </p:nvCxnSpPr>
              <p:spPr>
                <a:xfrm>
                  <a:off x="335548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700254B5-F6F2-EB49-A879-0157873871C9}"/>
                    </a:ext>
                  </a:extLst>
                </p:cNvPr>
                <p:cNvGrpSpPr/>
                <p:nvPr/>
              </p:nvGrpSpPr>
              <p:grpSpPr>
                <a:xfrm>
                  <a:off x="1798623" y="4954798"/>
                  <a:ext cx="1556857" cy="982708"/>
                  <a:chOff x="3664685" y="4890630"/>
                  <a:chExt cx="1556857" cy="982708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6D5C95B2-61C8-174A-ACA9-01369ED7337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1273F21D-1A75-1140-BE30-EF3FD2ACEE1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l="-16667" r="-4167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3081EBD6-862F-8A41-BD31-0D98DCCD1CE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b="0" i="0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BC9EC143-8B45-5043-BF22-F470496C252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blipFill>
                        <a:blip r:embed="rId4"/>
                        <a:stretch>
                          <a:fillRect b="-1724"/>
                        </a:stretch>
                      </a:blipFill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5DCEDEB5-A100-6E49-8163-ED961AFCF503}"/>
                    </a:ext>
                  </a:extLst>
                </p:cNvPr>
                <p:cNvGrpSpPr/>
                <p:nvPr/>
              </p:nvGrpSpPr>
              <p:grpSpPr>
                <a:xfrm>
                  <a:off x="4167913" y="4954798"/>
                  <a:ext cx="1531557" cy="986246"/>
                  <a:chOff x="7092747" y="4890630"/>
                  <a:chExt cx="1531557" cy="98624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Box 19">
                        <a:extLst>
                          <a:ext uri="{FF2B5EF4-FFF2-40B4-BE49-F238E27FC236}">
                            <a16:creationId xmlns:a16="http://schemas.microsoft.com/office/drawing/2014/main" id="{14F0F00B-0B01-D846-926D-0668C7E6002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3BAEFA37-8DE0-6F42-B984-BAD17BBD098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16000" b="-2608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TextBox 20">
                        <a:extLst>
                          <a:ext uri="{FF2B5EF4-FFF2-40B4-BE49-F238E27FC236}">
                            <a16:creationId xmlns:a16="http://schemas.microsoft.com/office/drawing/2014/main" id="{FF53F54F-3B3A-0A4B-902D-9627C2424E7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𝑇𝑟𝑒𝑎𝑡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0D14BF4B-ADFA-334C-9C69-4DA7926D5C7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blipFill>
                        <a:blip r:embed="rId6"/>
                        <a:stretch>
                          <a:fillRect l="-5738" r="-1639" b="-1724"/>
                        </a:stretch>
                      </a:blipFill>
                      <a:ln>
                        <a:solidFill>
                          <a:srgbClr val="C0000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A2B2F59-E981-3D4B-AC26-66AC5A6294E6}"/>
                    </a:ext>
                  </a:extLst>
                </p:cNvPr>
                <p:cNvGrpSpPr/>
                <p:nvPr/>
              </p:nvGrpSpPr>
              <p:grpSpPr>
                <a:xfrm>
                  <a:off x="-629405" y="4954798"/>
                  <a:ext cx="1615595" cy="983031"/>
                  <a:chOff x="193927" y="4890630"/>
                  <a:chExt cx="1615595" cy="98303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8" name="TextBox 17">
                        <a:extLst>
                          <a:ext uri="{FF2B5EF4-FFF2-40B4-BE49-F238E27FC236}">
                            <a16:creationId xmlns:a16="http://schemas.microsoft.com/office/drawing/2014/main" id="{BC73EED6-9FB1-704C-85F7-B5BC64B5D65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23DB7B49-BFE0-9A43-A329-D9E39D7C81F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16667" r="-4167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TextBox 18">
                        <a:extLst>
                          <a:ext uri="{FF2B5EF4-FFF2-40B4-BE49-F238E27FC236}">
                            <a16:creationId xmlns:a16="http://schemas.microsoft.com/office/drawing/2014/main" id="{582D05B6-F720-B74A-8D7F-6254EADE4CD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𝑀𝑎𝑛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65B2CD31-A136-F341-A1CF-3BA729D807D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blipFill>
                        <a:blip r:embed="rId8"/>
                        <a:stretch>
                          <a:fillRect b="-1724"/>
                        </a:stretch>
                      </a:blipFill>
                      <a:ln>
                        <a:solidFill>
                          <a:schemeClr val="accent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3395C43D-C449-FD40-BD50-F7FF028767EA}"/>
                      </a:ext>
                    </a:extLst>
                  </p:cNvPr>
                  <p:cNvSpPr/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A23D2315-C3C6-D542-89F6-BCD8572BCC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379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12610DC2-53ED-A545-9526-8B49422F3DE9}"/>
                      </a:ext>
                    </a:extLst>
                  </p:cNvPr>
                  <p:cNvSpPr/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i="1" dirty="0">
                      <a:latin typeface="Cambria Math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399FF293-6217-9143-B9A5-AB0DB9DAF5F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82AD413-97A7-4945-BF90-CB08DDD5AF46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BA4766-7690-C84C-89B7-9D9842DA35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88BBD3F-72B1-724F-8D27-FEA147059AB3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E8E8C1-532D-834D-A9D2-4453822A43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309ECC9-60D3-5749-8014-30E6528488FB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ADD860-574A-DE4C-86B7-BB57A248E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74473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53AC-C48D-7142-8471-7E0158FF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Clustering of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2627211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Idea: Find subsets (clusters) of PRVs that are “enough” for certain queries</a:t>
                </a:r>
              </a:p>
              <a:p>
                <a:pPr lvl="1"/>
                <a:r>
                  <a:rPr lang="en-GB" dirty="0"/>
                  <a:t>E.g.,</a:t>
                </a:r>
              </a:p>
              <a:p>
                <a:pPr lvl="2"/>
                <a:r>
                  <a:rPr lang="en-GB" dirty="0">
                    <a:solidFill>
                      <a:schemeClr val="accent1"/>
                    </a:solidFill>
                  </a:rPr>
                  <a:t>For queries about instances of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charset="0"/>
                      </a:rPr>
                      <m:t>𝐸𝑝𝑖𝑑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are enough</a:t>
                </a:r>
                <a:endParaRPr lang="en-GB" dirty="0"/>
              </a:p>
              <a:p>
                <a:pPr lvl="2"/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For queries about instances of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charset="0"/>
                      </a:rPr>
                      <m:t>𝐸𝑝𝑖𝑑</m:t>
                    </m:r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are enough</a:t>
                </a:r>
              </a:p>
              <a:p>
                <a:pPr lvl="2"/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For queries about instances of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charset="0"/>
                      </a:rPr>
                      <m:t>𝐸𝑝𝑖𝑑</m:t>
                    </m:r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lvl="3"/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are enough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2627211"/>
              </a:xfrm>
              <a:blipFill>
                <a:blip r:embed="rId2"/>
                <a:stretch>
                  <a:fillRect l="-1286" t="-5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27D21-8C6F-7B4D-B2BD-611D52001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42227B-653E-9746-8765-F1935D03630D}"/>
                  </a:ext>
                </a:extLst>
              </p:cNvPr>
              <p:cNvSpPr txBox="1"/>
              <p:nvPr/>
            </p:nvSpPr>
            <p:spPr>
              <a:xfrm>
                <a:off x="4243107" y="4653992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42227B-653E-9746-8765-F1935D036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107" y="4653992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887" r="-1887"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8C9D56-DB83-704A-BC99-2C9A24F3E7FA}"/>
                  </a:ext>
                </a:extLst>
              </p:cNvPr>
              <p:cNvSpPr txBox="1"/>
              <p:nvPr/>
            </p:nvSpPr>
            <p:spPr>
              <a:xfrm>
                <a:off x="3013145" y="4036402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8C9D56-DB83-704A-BC99-2C9A24F3E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145" y="4036402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09B02C-8CAC-264D-ABD7-A0D84C6514D2}"/>
                  </a:ext>
                </a:extLst>
              </p:cNvPr>
              <p:cNvSpPr txBox="1"/>
              <p:nvPr/>
            </p:nvSpPr>
            <p:spPr>
              <a:xfrm>
                <a:off x="5152506" y="4039434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09B02C-8CAC-264D-ABD7-A0D84C651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506" y="4039434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38702-40BD-C945-A2F1-C8CF227F5C1D}"/>
                  </a:ext>
                </a:extLst>
              </p:cNvPr>
              <p:cNvSpPr txBox="1"/>
              <p:nvPr/>
            </p:nvSpPr>
            <p:spPr>
              <a:xfrm>
                <a:off x="1505798" y="5255998"/>
                <a:ext cx="138324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38702-40BD-C945-A2F1-C8CF227F5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798" y="5255998"/>
                <a:ext cx="1383249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365C1C-5256-4148-8552-44E2E5519A15}"/>
                  </a:ext>
                </a:extLst>
              </p:cNvPr>
              <p:cNvSpPr txBox="1"/>
              <p:nvPr/>
            </p:nvSpPr>
            <p:spPr>
              <a:xfrm>
                <a:off x="4035565" y="5855117"/>
                <a:ext cx="112062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365C1C-5256-4148-8552-44E2E5519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565" y="5855117"/>
                <a:ext cx="1120628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05D022-1B28-AE44-B908-3DD46E4CB22A}"/>
                  </a:ext>
                </a:extLst>
              </p:cNvPr>
              <p:cNvSpPr txBox="1"/>
              <p:nvPr/>
            </p:nvSpPr>
            <p:spPr>
              <a:xfrm>
                <a:off x="6322259" y="5255998"/>
                <a:ext cx="1639923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  <m:r>
                            <a:rPr lang="de-DE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05D022-1B28-AE44-B908-3DD46E4CB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259" y="5255998"/>
                <a:ext cx="1639923" cy="38951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B8FB87-DCC5-6544-982E-CE22DFDD7478}"/>
              </a:ext>
            </a:extLst>
          </p:cNvPr>
          <p:cNvCxnSpPr>
            <a:stCxn id="7" idx="6"/>
            <a:endCxn id="33" idx="1"/>
          </p:cNvCxnSpPr>
          <p:nvPr/>
        </p:nvCxnSpPr>
        <p:spPr>
          <a:xfrm>
            <a:off x="3998207" y="4231159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179FE4-B4E2-604F-8C35-9989E0268E31}"/>
              </a:ext>
            </a:extLst>
          </p:cNvPr>
          <p:cNvCxnSpPr>
            <a:cxnSpLocks/>
            <a:stCxn id="8" idx="2"/>
            <a:endCxn id="33" idx="3"/>
          </p:cNvCxnSpPr>
          <p:nvPr/>
        </p:nvCxnSpPr>
        <p:spPr>
          <a:xfrm flipH="1" flipV="1">
            <a:off x="4641339" y="4232267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83058-247B-1A42-86A1-8317B66561A1}"/>
              </a:ext>
            </a:extLst>
          </p:cNvPr>
          <p:cNvCxnSpPr>
            <a:cxnSpLocks/>
            <a:stCxn id="9" idx="6"/>
            <a:endCxn id="29" idx="1"/>
          </p:cNvCxnSpPr>
          <p:nvPr/>
        </p:nvCxnSpPr>
        <p:spPr>
          <a:xfrm>
            <a:off x="2889047" y="5450755"/>
            <a:ext cx="6397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92B997-CEAA-E548-AC85-0DEE6E93B3F3}"/>
              </a:ext>
            </a:extLst>
          </p:cNvPr>
          <p:cNvCxnSpPr>
            <a:cxnSpLocks/>
            <a:stCxn id="29" idx="0"/>
            <a:endCxn id="6" idx="4"/>
          </p:cNvCxnSpPr>
          <p:nvPr/>
        </p:nvCxnSpPr>
        <p:spPr>
          <a:xfrm flipV="1">
            <a:off x="3600749" y="5043505"/>
            <a:ext cx="966358" cy="33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878CD9-5407-BE45-B56C-1CFFED684B81}"/>
              </a:ext>
            </a:extLst>
          </p:cNvPr>
          <p:cNvCxnSpPr>
            <a:cxnSpLocks/>
            <a:stCxn id="6" idx="4"/>
            <a:endCxn id="25" idx="0"/>
          </p:cNvCxnSpPr>
          <p:nvPr/>
        </p:nvCxnSpPr>
        <p:spPr>
          <a:xfrm>
            <a:off x="4567107" y="5043505"/>
            <a:ext cx="978875" cy="337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C13318-73B7-8D46-92CF-ACF11826847E}"/>
              </a:ext>
            </a:extLst>
          </p:cNvPr>
          <p:cNvCxnSpPr>
            <a:cxnSpLocks/>
            <a:stCxn id="11" idx="2"/>
            <a:endCxn id="25" idx="3"/>
          </p:cNvCxnSpPr>
          <p:nvPr/>
        </p:nvCxnSpPr>
        <p:spPr>
          <a:xfrm flipH="1">
            <a:off x="5617982" y="5450755"/>
            <a:ext cx="704277" cy="2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19E02F9-8449-8F43-A87F-AD9EC19CB74E}"/>
              </a:ext>
            </a:extLst>
          </p:cNvPr>
          <p:cNvCxnSpPr>
            <a:cxnSpLocks/>
            <a:stCxn id="29" idx="2"/>
            <a:endCxn id="10" idx="0"/>
          </p:cNvCxnSpPr>
          <p:nvPr/>
        </p:nvCxnSpPr>
        <p:spPr>
          <a:xfrm>
            <a:off x="3600749" y="5522755"/>
            <a:ext cx="995130" cy="332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0E208C-0684-EA48-AD30-D31AD7352B90}"/>
              </a:ext>
            </a:extLst>
          </p:cNvPr>
          <p:cNvCxnSpPr>
            <a:cxnSpLocks/>
            <a:stCxn id="25" idx="2"/>
            <a:endCxn id="10" idx="0"/>
          </p:cNvCxnSpPr>
          <p:nvPr/>
        </p:nvCxnSpPr>
        <p:spPr>
          <a:xfrm flipH="1">
            <a:off x="4595879" y="5525477"/>
            <a:ext cx="950103" cy="329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5AC32E-BBEF-4E41-8218-E91AC7819F6A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4567107" y="4304267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DE022A-28A9-1E4E-A734-35418284E9EB}"/>
              </a:ext>
            </a:extLst>
          </p:cNvPr>
          <p:cNvGrpSpPr/>
          <p:nvPr/>
        </p:nvGrpSpPr>
        <p:grpSpPr>
          <a:xfrm>
            <a:off x="4451259" y="4114187"/>
            <a:ext cx="521894" cy="393368"/>
            <a:chOff x="6669977" y="2717060"/>
            <a:chExt cx="521894" cy="3933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01ED12-0B58-7940-917A-0ADF899586BD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81EB791-36E0-7545-B3C2-774AFBD9EA68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7B07B46-9336-1941-AFBC-562BFD11C57C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A757108-7309-294B-AAA6-27F8E256F671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2880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F91B7C1-5267-A843-BE2D-38E6395922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288091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7391" r="-4348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B8BAFD-3090-8A42-B795-48A301E6A03C}"/>
              </a:ext>
            </a:extLst>
          </p:cNvPr>
          <p:cNvGrpSpPr/>
          <p:nvPr/>
        </p:nvGrpSpPr>
        <p:grpSpPr>
          <a:xfrm>
            <a:off x="3293055" y="5332675"/>
            <a:ext cx="425774" cy="392260"/>
            <a:chOff x="6191042" y="3935548"/>
            <a:chExt cx="425774" cy="3922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1E69393-EA33-DF4D-96F7-BC9D71F596E5}"/>
                </a:ext>
              </a:extLst>
            </p:cNvPr>
            <p:cNvSpPr/>
            <p:nvPr/>
          </p:nvSpPr>
          <p:spPr>
            <a:xfrm>
              <a:off x="6380656" y="393554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3C853E2-09A7-9440-B33D-7662EFD17BB2}"/>
                </a:ext>
              </a:extLst>
            </p:cNvPr>
            <p:cNvSpPr/>
            <p:nvPr/>
          </p:nvSpPr>
          <p:spPr>
            <a:xfrm>
              <a:off x="6426736" y="398162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98A38BD-B397-1E48-A67C-195D86CA0BDC}"/>
                </a:ext>
              </a:extLst>
            </p:cNvPr>
            <p:cNvSpPr/>
            <p:nvPr/>
          </p:nvSpPr>
          <p:spPr>
            <a:xfrm>
              <a:off x="6472816" y="402770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EE192A6-C201-EC40-8B89-E28185D33559}"/>
                    </a:ext>
                  </a:extLst>
                </p:cNvPr>
                <p:cNvSpPr txBox="1"/>
                <p:nvPr/>
              </p:nvSpPr>
              <p:spPr>
                <a:xfrm>
                  <a:off x="6191042" y="4050809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D58FD28-8D8B-1144-9540-0B754F85D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042" y="4050809"/>
                  <a:ext cx="293414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6000" b="-217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B3D2BB-C441-044B-A4CD-649E5D41C433}"/>
              </a:ext>
            </a:extLst>
          </p:cNvPr>
          <p:cNvGrpSpPr/>
          <p:nvPr/>
        </p:nvGrpSpPr>
        <p:grpSpPr>
          <a:xfrm>
            <a:off x="5427902" y="5335397"/>
            <a:ext cx="516037" cy="397857"/>
            <a:chOff x="6975826" y="3929695"/>
            <a:chExt cx="516037" cy="3978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8295F0A-D1F5-3744-AFB2-0E57E86C57CD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5AB0B4-0388-9442-B76C-A268CE9648DA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C1A55C0-12ED-9144-BDA4-01E6C544B684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22071A1-B4E8-EA47-9D1A-005E7B2397F3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E244CDC0-D012-EB42-894E-9CB6E932E4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293414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6667" r="-4167" b="-217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BFD0DFF8-D0DA-D147-BA11-60EFAC0D9DF9}"/>
              </a:ext>
            </a:extLst>
          </p:cNvPr>
          <p:cNvSpPr/>
          <p:nvPr/>
        </p:nvSpPr>
        <p:spPr>
          <a:xfrm>
            <a:off x="2734491" y="3788229"/>
            <a:ext cx="3740876" cy="128838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03C9A5E-729E-434B-B728-ECC55524D8C2}"/>
              </a:ext>
            </a:extLst>
          </p:cNvPr>
          <p:cNvSpPr/>
          <p:nvPr/>
        </p:nvSpPr>
        <p:spPr>
          <a:xfrm>
            <a:off x="1366746" y="4553635"/>
            <a:ext cx="3930538" cy="1737491"/>
          </a:xfrm>
          <a:prstGeom prst="round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ADF00929-BE8D-4E43-AD98-27E7EDA5D773}"/>
              </a:ext>
            </a:extLst>
          </p:cNvPr>
          <p:cNvSpPr/>
          <p:nvPr/>
        </p:nvSpPr>
        <p:spPr>
          <a:xfrm>
            <a:off x="3985565" y="4618860"/>
            <a:ext cx="4069864" cy="1737491"/>
          </a:xfrm>
          <a:prstGeom prst="round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6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EF6E-FC4A-F543-A883-D1091F24A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Message Passing in FO Jtrees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430781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dirty="0"/>
                  <a:t> from sender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to receiver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Set of parfactors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To calculate</a:t>
                </a:r>
              </a:p>
              <a:p>
                <a:pPr lvl="2"/>
                <a:r>
                  <a:rPr lang="en-GB" dirty="0"/>
                  <a:t>Collect necessary information from local model and received messages: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nary>
                        <m:naryPr>
                          <m:chr m:val="⋃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𝑛𝑏𝑠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dirty="0"/>
              </a:p>
              <a:p>
                <a:pPr lvl="3"/>
                <a:r>
                  <a:rPr lang="en-GB" dirty="0"/>
                  <a:t>Ignore the message that came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(if it already exists)</a:t>
                </a:r>
              </a:p>
              <a:p>
                <a:pPr lvl="2"/>
                <a:r>
                  <a:rPr lang="en-GB" dirty="0"/>
                  <a:t>Call slightly modified LVE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dirty="0"/>
                  <a:t> as input model,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dirty="0"/>
                  <a:t> as query, and no evidence: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i="0" dirty="0" smtClean="0">
                            <a:latin typeface="Cambria Math" panose="02040503050406030204" pitchFamily="18" charset="0"/>
                          </a:rPr>
                          <m:t>LV</m:t>
                        </m:r>
                        <m:r>
                          <m:rPr>
                            <m:nor/>
                          </m:rPr>
                          <a:rPr lang="en-GB" i="0" dirty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,∅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Specification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LVE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: next slide</a:t>
                </a:r>
              </a:p>
              <a:p>
                <a:pPr lvl="3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4307813"/>
              </a:xfrm>
              <a:blipFill>
                <a:blip r:embed="rId2"/>
                <a:stretch>
                  <a:fillRect l="-1447" t="-1765" r="-1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0A7AC-4933-6743-A8CC-0ACB85C4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50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310A24-D163-EB42-932F-0631A1BAA5AF}"/>
              </a:ext>
            </a:extLst>
          </p:cNvPr>
          <p:cNvGrpSpPr/>
          <p:nvPr/>
        </p:nvGrpSpPr>
        <p:grpSpPr>
          <a:xfrm>
            <a:off x="1561096" y="5467386"/>
            <a:ext cx="6328875" cy="986246"/>
            <a:chOff x="1561096" y="5467386"/>
            <a:chExt cx="6328875" cy="98624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1BE3FD7-E7D0-DC45-8F47-F42AF5C9AD47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986246"/>
              <a:chOff x="1561096" y="5467386"/>
              <a:chExt cx="6328875" cy="98624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DFB6380-9B61-764C-8F47-E0855A73005F}"/>
                  </a:ext>
                </a:extLst>
              </p:cNvPr>
              <p:cNvGrpSpPr/>
              <p:nvPr/>
            </p:nvGrpSpPr>
            <p:grpSpPr>
              <a:xfrm>
                <a:off x="1561096" y="5467386"/>
                <a:ext cx="6328875" cy="986246"/>
                <a:chOff x="-629405" y="4954798"/>
                <a:chExt cx="6328875" cy="986246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8BFF876D-B146-C64B-A5CB-BE8E0D929C2D}"/>
                    </a:ext>
                  </a:extLst>
                </p:cNvPr>
                <p:cNvCxnSpPr>
                  <a:cxnSpLocks/>
                  <a:stCxn id="19" idx="3"/>
                  <a:endCxn id="23" idx="1"/>
                </p:cNvCxnSpPr>
                <p:nvPr/>
              </p:nvCxnSpPr>
              <p:spPr>
                <a:xfrm>
                  <a:off x="98619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8AD97595-515E-3449-B6B7-2C1396FC8125}"/>
                    </a:ext>
                  </a:extLst>
                </p:cNvPr>
                <p:cNvCxnSpPr>
                  <a:cxnSpLocks/>
                  <a:stCxn id="23" idx="3"/>
                  <a:endCxn id="21" idx="1"/>
                </p:cNvCxnSpPr>
                <p:nvPr/>
              </p:nvCxnSpPr>
              <p:spPr>
                <a:xfrm>
                  <a:off x="335548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700254B5-F6F2-EB49-A879-0157873871C9}"/>
                    </a:ext>
                  </a:extLst>
                </p:cNvPr>
                <p:cNvGrpSpPr/>
                <p:nvPr/>
              </p:nvGrpSpPr>
              <p:grpSpPr>
                <a:xfrm>
                  <a:off x="1798623" y="4954798"/>
                  <a:ext cx="1556857" cy="982708"/>
                  <a:chOff x="3664685" y="4890630"/>
                  <a:chExt cx="1556857" cy="982708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6D5C95B2-61C8-174A-ACA9-01369ED7337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1273F21D-1A75-1140-BE30-EF3FD2ACEE1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l="-16667" r="-4167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3081EBD6-862F-8A41-BD31-0D98DCCD1CE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b="0" i="0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BC9EC143-8B45-5043-BF22-F470496C252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blipFill>
                        <a:blip r:embed="rId4"/>
                        <a:stretch>
                          <a:fillRect b="-1724"/>
                        </a:stretch>
                      </a:blipFill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5DCEDEB5-A100-6E49-8163-ED961AFCF503}"/>
                    </a:ext>
                  </a:extLst>
                </p:cNvPr>
                <p:cNvGrpSpPr/>
                <p:nvPr/>
              </p:nvGrpSpPr>
              <p:grpSpPr>
                <a:xfrm>
                  <a:off x="4167913" y="4954798"/>
                  <a:ext cx="1531557" cy="986246"/>
                  <a:chOff x="7092747" y="4890630"/>
                  <a:chExt cx="1531557" cy="98624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Box 19">
                        <a:extLst>
                          <a:ext uri="{FF2B5EF4-FFF2-40B4-BE49-F238E27FC236}">
                            <a16:creationId xmlns:a16="http://schemas.microsoft.com/office/drawing/2014/main" id="{14F0F00B-0B01-D846-926D-0668C7E6002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3BAEFA37-8DE0-6F42-B984-BAD17BBD098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16000" b="-2608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TextBox 20">
                        <a:extLst>
                          <a:ext uri="{FF2B5EF4-FFF2-40B4-BE49-F238E27FC236}">
                            <a16:creationId xmlns:a16="http://schemas.microsoft.com/office/drawing/2014/main" id="{FF53F54F-3B3A-0A4B-902D-9627C2424E7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𝑇𝑟𝑒𝑎𝑡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0D14BF4B-ADFA-334C-9C69-4DA7926D5C7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blipFill>
                        <a:blip r:embed="rId6"/>
                        <a:stretch>
                          <a:fillRect l="-5738" r="-1639" b="-1724"/>
                        </a:stretch>
                      </a:blipFill>
                      <a:ln>
                        <a:solidFill>
                          <a:srgbClr val="C0000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A2B2F59-E981-3D4B-AC26-66AC5A6294E6}"/>
                    </a:ext>
                  </a:extLst>
                </p:cNvPr>
                <p:cNvGrpSpPr/>
                <p:nvPr/>
              </p:nvGrpSpPr>
              <p:grpSpPr>
                <a:xfrm>
                  <a:off x="-629405" y="4954798"/>
                  <a:ext cx="1615595" cy="983031"/>
                  <a:chOff x="193927" y="4890630"/>
                  <a:chExt cx="1615595" cy="98303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8" name="TextBox 17">
                        <a:extLst>
                          <a:ext uri="{FF2B5EF4-FFF2-40B4-BE49-F238E27FC236}">
                            <a16:creationId xmlns:a16="http://schemas.microsoft.com/office/drawing/2014/main" id="{BC73EED6-9FB1-704C-85F7-B5BC64B5D65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23DB7B49-BFE0-9A43-A329-D9E39D7C81F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16667" r="-4167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TextBox 18">
                        <a:extLst>
                          <a:ext uri="{FF2B5EF4-FFF2-40B4-BE49-F238E27FC236}">
                            <a16:creationId xmlns:a16="http://schemas.microsoft.com/office/drawing/2014/main" id="{582D05B6-F720-B74A-8D7F-6254EADE4CD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𝑀𝑎𝑛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65B2CD31-A136-F341-A1CF-3BA729D807D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blipFill>
                        <a:blip r:embed="rId8"/>
                        <a:stretch>
                          <a:fillRect b="-1724"/>
                        </a:stretch>
                      </a:blipFill>
                      <a:ln>
                        <a:solidFill>
                          <a:schemeClr val="accent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3395C43D-C449-FD40-BD50-F7FF028767EA}"/>
                      </a:ext>
                    </a:extLst>
                  </p:cNvPr>
                  <p:cNvSpPr/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A23D2315-C3C6-D542-89F6-BCD8572BCC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379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12610DC2-53ED-A545-9526-8B49422F3DE9}"/>
                      </a:ext>
                    </a:extLst>
                  </p:cNvPr>
                  <p:cNvSpPr/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i="1" dirty="0">
                      <a:latin typeface="Cambria Math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399FF293-6217-9143-B9A5-AB0DB9DAF5F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82AD413-97A7-4945-BF90-CB08DDD5AF46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BA4766-7690-C84C-89B7-9D9842DA35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88BBD3F-72B1-724F-8D27-FEA147059AB3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E8E8C1-532D-834D-A9D2-4453822A43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309ECC9-60D3-5749-8014-30E6528488FB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ADD860-574A-DE4C-86B7-BB57A248E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95697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4F80-4105-5A47-8A1C-8906BF68C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LVE for Message Passing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8123464" cy="5018723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DE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b="1" i="0" dirty="0" smtClean="0">
                            <a:latin typeface="Cambria Math" panose="02040503050406030204" pitchFamily="18" charset="0"/>
                          </a:rPr>
                          <m:t>LVE</m:t>
                        </m:r>
                      </m:e>
                      <m:sup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de-DE" b="0" i="0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Shatter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on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sz="28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sz="2800" dirty="0"/>
                  <a:t>, and on itself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Absorb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sz="2800" dirty="0"/>
                  <a:t> in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/>
                  <a:t>while</a:t>
                </a:r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contains non-query terms </a:t>
                </a:r>
                <a:r>
                  <a:rPr lang="en-GB" sz="2800" b="1" dirty="0"/>
                  <a:t>do</a:t>
                </a:r>
              </a:p>
              <a:p>
                <a:pPr marL="914400" lvl="2" indent="0">
                  <a:buNone/>
                </a:pPr>
                <a:r>
                  <a:rPr lang="en-GB" sz="2800" b="1" dirty="0"/>
                  <a:t>if</a:t>
                </a:r>
                <a:r>
                  <a:rPr lang="en-GB" sz="2800" dirty="0"/>
                  <a:t> a PRV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800" dirty="0"/>
                  <a:t> fulfils the preconditions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sz="2800" dirty="0"/>
                  <a:t> </a:t>
                </a:r>
                <a:r>
                  <a:rPr lang="en-GB" sz="2800" b="1" dirty="0"/>
                  <a:t>then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Apply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sz="2800" dirty="0"/>
                  <a:t> to </a:t>
                </a: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800" dirty="0"/>
                  <a:t> in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914400" lvl="2" indent="0">
                  <a:buNone/>
                </a:pPr>
                <a:r>
                  <a:rPr lang="en-GB" sz="2800" b="1" dirty="0"/>
                  <a:t>else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r>
                      <a:rPr lang="en-GB" sz="2800" i="1" dirty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Apply an enabling operator </a:t>
                </a:r>
                <a:br>
                  <a:rPr lang="en-GB" sz="2800" dirty="0"/>
                </a:br>
                <a:r>
                  <a:rPr lang="en-GB" sz="2800" dirty="0"/>
                  <a:t>	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multiply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convert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expand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de-DE" sz="2800" b="0" i="0" dirty="0">
                  <a:latin typeface="Cambria Math" panose="02040503050406030204" pitchFamily="18" charset="0"/>
                </a:endParaRPr>
              </a:p>
              <a:p>
                <a:pPr marL="1371600" lvl="3" indent="0">
                  <a:buNone/>
                </a:pPr>
                <a:r>
                  <a:rPr lang="de-DE" sz="2800" b="0" dirty="0"/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count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normalise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split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ground</m:t>
                    </m:r>
                  </m:oMath>
                </a14:m>
                <a:r>
                  <a:rPr lang="en-GB" sz="2800" dirty="0"/>
                  <a:t>) </a:t>
                </a:r>
                <a:br>
                  <a:rPr lang="en-GB" sz="2800" dirty="0"/>
                </a:br>
                <a:r>
                  <a:rPr lang="en-GB" sz="2800" dirty="0"/>
                  <a:t>	on some parfactors in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DE" sz="2800" b="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 </m:t>
                    </m:r>
                  </m:oMath>
                </a14:m>
                <a:r>
                  <a:rPr lang="en-GB" sz="2800" dirty="0"/>
                  <a:t>Multiply all parfactors in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sz="2800" dirty="0"/>
                  <a:t> into one parfactor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GB" sz="2800" dirty="0"/>
                  <a:t> Normalise the potentials in </a:t>
                </a:r>
                <a14:m>
                  <m:oMath xmlns:m="http://schemas.openxmlformats.org/officeDocument/2006/math">
                    <m:r>
                      <a:rPr lang="de-DE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/>
                  <a:t>return</a:t>
                </a:r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de-DE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b="1" dirty="0"/>
                  <a:t>return</a:t>
                </a:r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de-DE" sz="2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endParaRPr lang="en-GB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8123464" cy="5018723"/>
              </a:xfrm>
              <a:blipFill>
                <a:blip r:embed="rId2"/>
                <a:stretch>
                  <a:fillRect l="-313" t="-1010" r="-1094" b="-32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4360D-B38F-4846-B342-CC8FFE35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51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F2B896-E919-0049-9A2F-C0CDD920E790}"/>
              </a:ext>
            </a:extLst>
          </p:cNvPr>
          <p:cNvCxnSpPr>
            <a:cxnSpLocks/>
          </p:cNvCxnSpPr>
          <p:nvPr/>
        </p:nvCxnSpPr>
        <p:spPr>
          <a:xfrm>
            <a:off x="739833" y="4937760"/>
            <a:ext cx="801228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1CDD5EE-11E9-8D4C-9B47-78BDA0729CC2}"/>
              </a:ext>
            </a:extLst>
          </p:cNvPr>
          <p:cNvCxnSpPr>
            <a:cxnSpLocks/>
          </p:cNvCxnSpPr>
          <p:nvPr/>
        </p:nvCxnSpPr>
        <p:spPr>
          <a:xfrm>
            <a:off x="739833" y="5289665"/>
            <a:ext cx="801228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9CEAAD-9375-1D4A-ADFE-BBACB889522B}"/>
              </a:ext>
            </a:extLst>
          </p:cNvPr>
          <p:cNvCxnSpPr>
            <a:cxnSpLocks/>
          </p:cNvCxnSpPr>
          <p:nvPr/>
        </p:nvCxnSpPr>
        <p:spPr>
          <a:xfrm>
            <a:off x="739833" y="5630487"/>
            <a:ext cx="801228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1EA1B80-97DF-B246-84FC-B81414F140B5}"/>
              </a:ext>
            </a:extLst>
          </p:cNvPr>
          <p:cNvSpPr/>
          <p:nvPr/>
        </p:nvSpPr>
        <p:spPr>
          <a:xfrm>
            <a:off x="1064029" y="5772886"/>
            <a:ext cx="1346662" cy="38299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1658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EF6E-FC4A-F543-A883-D1091F24A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Message Passing in FO Jtrees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4307813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E.g.,</a:t>
                </a:r>
              </a:p>
              <a:p>
                <a:pPr lvl="1"/>
                <a:r>
                  <a:rPr lang="de-DE" dirty="0"/>
                  <a:t>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GB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Collect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∪∅</m:t>
                    </m:r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No further neighbours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LVE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𝐸𝑝𝑖𝑑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,∅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LVE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eliminates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𝑎𝑡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en-GB" dirty="0"/>
                  <a:t> from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Count-converting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𝑎𝑡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0" dirty="0" smtClean="0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𝑎𝑡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endParaRPr lang="de-DE" b="0" dirty="0"/>
              </a:p>
              <a:p>
                <a:pPr lvl="4"/>
                <a:r>
                  <a:rPr lang="en-GB" dirty="0"/>
                  <a:t>Summing out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𝑀𝑎𝑛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en-GB" dirty="0"/>
                  <a:t> and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#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𝑎𝑡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Returning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Send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4307813"/>
              </a:xfrm>
              <a:blipFill>
                <a:blip r:embed="rId2"/>
                <a:stretch>
                  <a:fillRect l="-1447" t="-20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0A7AC-4933-6743-A8CC-0ACB85C4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52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1B5DF4A-FAF5-7C49-B067-8E6924F9E0E2}"/>
              </a:ext>
            </a:extLst>
          </p:cNvPr>
          <p:cNvGrpSpPr/>
          <p:nvPr/>
        </p:nvGrpSpPr>
        <p:grpSpPr>
          <a:xfrm>
            <a:off x="1561096" y="4890726"/>
            <a:ext cx="6328875" cy="715089"/>
            <a:chOff x="1561096" y="5467386"/>
            <a:chExt cx="6328875" cy="71508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5B13354-90E5-B64D-A4D5-F09AC31DF7A0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715089"/>
              <a:chOff x="-629405" y="4954798"/>
              <a:chExt cx="6328875" cy="715089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84C4125-EFEF-B142-83B6-214DAC815334}"/>
                  </a:ext>
                </a:extLst>
              </p:cNvPr>
              <p:cNvCxnSpPr>
                <a:cxnSpLocks/>
                <a:stCxn id="33" idx="3"/>
                <a:endCxn id="31" idx="1"/>
              </p:cNvCxnSpPr>
              <p:nvPr/>
            </p:nvCxnSpPr>
            <p:spPr>
              <a:xfrm>
                <a:off x="98619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8638989-2700-194F-9113-C4DD6CB178D6}"/>
                  </a:ext>
                </a:extLst>
              </p:cNvPr>
              <p:cNvCxnSpPr>
                <a:cxnSpLocks/>
                <a:stCxn id="31" idx="3"/>
                <a:endCxn id="32" idx="1"/>
              </p:cNvCxnSpPr>
              <p:nvPr/>
            </p:nvCxnSpPr>
            <p:spPr>
              <a:xfrm>
                <a:off x="335548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2399337-7C27-5443-B457-75C139907734}"/>
                      </a:ext>
                    </a:extLst>
                  </p:cNvPr>
                  <p:cNvSpPr txBox="1"/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CD76787-C5FA-8945-80D4-6E58F712E6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blipFill>
                    <a:blip r:embed="rId3"/>
                    <a:stretch>
                      <a:fillRect b="-1724"/>
                    </a:stretch>
                  </a:blip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52FCFF5E-0695-2C4D-B494-8A0D17019250}"/>
                      </a:ext>
                    </a:extLst>
                  </p:cNvPr>
                  <p:cNvSpPr txBox="1"/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b="0" i="1" dirty="0">
                      <a:solidFill>
                        <a:srgbClr val="C00000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</m:oMath>
                      </m:oMathPara>
                    </a14:m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01ACAE2-6CDE-8D4E-99E6-01632EE76B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 l="-5738" r="-1639" b="-1724"/>
                    </a:stretch>
                  </a:blipFill>
                  <a:ln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8A594E91-0341-8C4F-B2F5-81FC459BD695}"/>
                      </a:ext>
                    </a:extLst>
                  </p:cNvPr>
                  <p:cNvSpPr txBox="1"/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accent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3E3B150-594C-674E-8AB3-9FA8F36A9B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 b="-1724"/>
                    </a:stretch>
                  </a:blipFill>
                  <a:ln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8CD58EF-B236-2E42-A6F6-0464D30EE512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74E89F2-D1AD-8D47-A414-CC31F668E4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89CD73F-7EC7-344A-9CC5-4CD30363BFEE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DA7FE97-7C4F-CD4D-9877-FB59C1D329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7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7964B56-4BAD-1146-A0E4-6B2C1A1261FE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2E18444-C9D7-864F-851E-648680E6C4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C9F4C2C8-EEE3-4143-88B0-8A9E0255A516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68223" y="4406485"/>
            <a:ext cx="12700" cy="2398659"/>
          </a:xfrm>
          <a:prstGeom prst="curvedConnector3">
            <a:avLst>
              <a:gd name="adj1" fmla="val 1800000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5E05F97-24CA-114B-A7F3-BDF05140E815}"/>
                  </a:ext>
                </a:extLst>
              </p:cNvPr>
              <p:cNvSpPr/>
              <p:nvPr/>
            </p:nvSpPr>
            <p:spPr>
              <a:xfrm>
                <a:off x="3301068" y="5803121"/>
                <a:ext cx="54700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5E05F97-24CA-114B-A7F3-BDF05140E8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068" y="5803121"/>
                <a:ext cx="547009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919BED9-508F-4749-9F26-37BC8F3992C4}"/>
                  </a:ext>
                </a:extLst>
              </p:cNvPr>
              <p:cNvSpPr txBox="1"/>
              <p:nvPr/>
            </p:nvSpPr>
            <p:spPr>
              <a:xfrm>
                <a:off x="3975835" y="5515779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919BED9-508F-4749-9F26-37BC8F399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835" y="5515779"/>
                <a:ext cx="293414" cy="276999"/>
              </a:xfrm>
              <a:prstGeom prst="rect">
                <a:avLst/>
              </a:prstGeom>
              <a:blipFill>
                <a:blip r:embed="rId10"/>
                <a:stretch>
                  <a:fillRect l="-16667" r="-4167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FB1105B-A07B-F14B-B724-493BC114315D}"/>
                  </a:ext>
                </a:extLst>
              </p:cNvPr>
              <p:cNvSpPr txBox="1"/>
              <p:nvPr/>
            </p:nvSpPr>
            <p:spPr>
              <a:xfrm>
                <a:off x="6326415" y="5519317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FB1105B-A07B-F14B-B724-493BC1143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415" y="5519317"/>
                <a:ext cx="293414" cy="276999"/>
              </a:xfrm>
              <a:prstGeom prst="rect">
                <a:avLst/>
              </a:prstGeom>
              <a:blipFill>
                <a:blip r:embed="rId11"/>
                <a:stretch>
                  <a:fillRect l="-16667" r="-4167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6867C94-87AC-3A4C-95F1-956095F9B2C5}"/>
                  </a:ext>
                </a:extLst>
              </p:cNvPr>
              <p:cNvSpPr txBox="1"/>
              <p:nvPr/>
            </p:nvSpPr>
            <p:spPr>
              <a:xfrm>
                <a:off x="1571116" y="5516102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6867C94-87AC-3A4C-95F1-956095F9B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116" y="5516102"/>
                <a:ext cx="293414" cy="276999"/>
              </a:xfrm>
              <a:prstGeom prst="rect">
                <a:avLst/>
              </a:prstGeom>
              <a:blipFill>
                <a:blip r:embed="rId12"/>
                <a:stretch>
                  <a:fillRect l="-16667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A3E3B63-E1AC-5A46-8C2A-B45D43809924}"/>
                  </a:ext>
                </a:extLst>
              </p:cNvPr>
              <p:cNvSpPr/>
              <p:nvPr/>
            </p:nvSpPr>
            <p:spPr>
              <a:xfrm>
                <a:off x="3220821" y="5207364"/>
                <a:ext cx="7241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A3E3B63-E1AC-5A46-8C2A-B45D438099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821" y="5207364"/>
                <a:ext cx="724173" cy="369332"/>
              </a:xfrm>
              <a:prstGeom prst="rect">
                <a:avLst/>
              </a:prstGeom>
              <a:blipFill>
                <a:blip r:embed="rId1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B3915B5-1518-E948-984D-4477C92F3358}"/>
                  </a:ext>
                </a:extLst>
              </p:cNvPr>
              <p:cNvSpPr/>
              <p:nvPr/>
            </p:nvSpPr>
            <p:spPr>
              <a:xfrm>
                <a:off x="5441528" y="5191683"/>
                <a:ext cx="101861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de-DE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B3915B5-1518-E948-984D-4477C92F3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528" y="5191683"/>
                <a:ext cx="1018612" cy="6463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052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EF6E-FC4A-F543-A883-D1091F24A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Message Passing in FO Jtrees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4307813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E.g.,</a:t>
                </a:r>
              </a:p>
              <a:p>
                <a:pPr lvl="1"/>
                <a:r>
                  <a:rPr lang="de-DE" dirty="0"/>
                  <a:t>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</m:oMath>
                </a14:m>
                <a:r>
                  <a:rPr lang="en-GB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Collect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∪∅</m:t>
                    </m:r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No further neighbours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LVE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𝐸𝑝𝑖𝑑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,∅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LVE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eliminates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/>
                  <a:t> from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Summing out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𝑇𝑟𝑒𝑎𝑡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Returning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Send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4307813"/>
              </a:xfrm>
              <a:blipFill>
                <a:blip r:embed="rId2"/>
                <a:stretch>
                  <a:fillRect l="-1447" t="-20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0A7AC-4933-6743-A8CC-0ACB85C4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53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1B5DF4A-FAF5-7C49-B067-8E6924F9E0E2}"/>
              </a:ext>
            </a:extLst>
          </p:cNvPr>
          <p:cNvGrpSpPr/>
          <p:nvPr/>
        </p:nvGrpSpPr>
        <p:grpSpPr>
          <a:xfrm>
            <a:off x="1561096" y="4890726"/>
            <a:ext cx="6328875" cy="715089"/>
            <a:chOff x="1561096" y="5467386"/>
            <a:chExt cx="6328875" cy="71508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5B13354-90E5-B64D-A4D5-F09AC31DF7A0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715089"/>
              <a:chOff x="-629405" y="4954798"/>
              <a:chExt cx="6328875" cy="715089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84C4125-EFEF-B142-83B6-214DAC815334}"/>
                  </a:ext>
                </a:extLst>
              </p:cNvPr>
              <p:cNvCxnSpPr>
                <a:cxnSpLocks/>
                <a:stCxn id="33" idx="3"/>
                <a:endCxn id="31" idx="1"/>
              </p:cNvCxnSpPr>
              <p:nvPr/>
            </p:nvCxnSpPr>
            <p:spPr>
              <a:xfrm>
                <a:off x="98619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8638989-2700-194F-9113-C4DD6CB178D6}"/>
                  </a:ext>
                </a:extLst>
              </p:cNvPr>
              <p:cNvCxnSpPr>
                <a:cxnSpLocks/>
                <a:stCxn id="31" idx="3"/>
                <a:endCxn id="32" idx="1"/>
              </p:cNvCxnSpPr>
              <p:nvPr/>
            </p:nvCxnSpPr>
            <p:spPr>
              <a:xfrm>
                <a:off x="335548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2399337-7C27-5443-B457-75C139907734}"/>
                      </a:ext>
                    </a:extLst>
                  </p:cNvPr>
                  <p:cNvSpPr txBox="1"/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CD76787-C5FA-8945-80D4-6E58F712E6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blipFill>
                    <a:blip r:embed="rId3"/>
                    <a:stretch>
                      <a:fillRect b="-1724"/>
                    </a:stretch>
                  </a:blip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52FCFF5E-0695-2C4D-B494-8A0D17019250}"/>
                      </a:ext>
                    </a:extLst>
                  </p:cNvPr>
                  <p:cNvSpPr txBox="1"/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b="0" i="1" dirty="0">
                      <a:solidFill>
                        <a:srgbClr val="C00000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</m:oMath>
                      </m:oMathPara>
                    </a14:m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01ACAE2-6CDE-8D4E-99E6-01632EE76B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 l="-5738" r="-1639" b="-1724"/>
                    </a:stretch>
                  </a:blipFill>
                  <a:ln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8A594E91-0341-8C4F-B2F5-81FC459BD695}"/>
                      </a:ext>
                    </a:extLst>
                  </p:cNvPr>
                  <p:cNvSpPr txBox="1"/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accent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3E3B150-594C-674E-8AB3-9FA8F36A9B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 b="-1724"/>
                    </a:stretch>
                  </a:blipFill>
                  <a:ln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8CD58EF-B236-2E42-A6F6-0464D30EE512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74E89F2-D1AD-8D47-A414-CC31F668E4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89CD73F-7EC7-344A-9CC5-4CD30363BFEE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DA7FE97-7C4F-CD4D-9877-FB59C1D329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7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7964B56-4BAD-1146-A0E4-6B2C1A1261FE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2E18444-C9D7-864F-851E-648680E6C4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5E05F97-24CA-114B-A7F3-BDF05140E815}"/>
                  </a:ext>
                </a:extLst>
              </p:cNvPr>
              <p:cNvSpPr/>
              <p:nvPr/>
            </p:nvSpPr>
            <p:spPr>
              <a:xfrm>
                <a:off x="4144676" y="5530237"/>
                <a:ext cx="54700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5E05F97-24CA-114B-A7F3-BDF05140E8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676" y="5530237"/>
                <a:ext cx="547009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urved Connector 35">
            <a:extLst>
              <a:ext uri="{FF2B5EF4-FFF2-40B4-BE49-F238E27FC236}">
                <a16:creationId xmlns:a16="http://schemas.microsoft.com/office/drawing/2014/main" id="{8D9779D1-D361-B54B-A024-48D9118D8F9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45873" y="4427495"/>
            <a:ext cx="12700" cy="2356640"/>
          </a:xfrm>
          <a:prstGeom prst="curvedConnector3">
            <a:avLst>
              <a:gd name="adj1" fmla="val 1875685"/>
            </a:avLst>
          </a:prstGeom>
          <a:ln w="28575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96FB770-F369-D748-BCF9-9119A2821C96}"/>
                  </a:ext>
                </a:extLst>
              </p:cNvPr>
              <p:cNvSpPr/>
              <p:nvPr/>
            </p:nvSpPr>
            <p:spPr>
              <a:xfrm>
                <a:off x="5685425" y="5799312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96FB770-F369-D748-BCF9-9119A2821C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425" y="5799312"/>
                <a:ext cx="533544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919BED9-508F-4749-9F26-37BC8F3992C4}"/>
                  </a:ext>
                </a:extLst>
              </p:cNvPr>
              <p:cNvSpPr txBox="1"/>
              <p:nvPr/>
            </p:nvSpPr>
            <p:spPr>
              <a:xfrm>
                <a:off x="3975835" y="5515779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919BED9-508F-4749-9F26-37BC8F399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835" y="5515779"/>
                <a:ext cx="293414" cy="276999"/>
              </a:xfrm>
              <a:prstGeom prst="rect">
                <a:avLst/>
              </a:prstGeom>
              <a:blipFill>
                <a:blip r:embed="rId11"/>
                <a:stretch>
                  <a:fillRect l="-16667" r="-4167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FB1105B-A07B-F14B-B724-493BC114315D}"/>
                  </a:ext>
                </a:extLst>
              </p:cNvPr>
              <p:cNvSpPr txBox="1"/>
              <p:nvPr/>
            </p:nvSpPr>
            <p:spPr>
              <a:xfrm>
                <a:off x="6326415" y="5519317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FB1105B-A07B-F14B-B724-493BC1143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415" y="5519317"/>
                <a:ext cx="293414" cy="276999"/>
              </a:xfrm>
              <a:prstGeom prst="rect">
                <a:avLst/>
              </a:prstGeom>
              <a:blipFill>
                <a:blip r:embed="rId12"/>
                <a:stretch>
                  <a:fillRect l="-16667" r="-4167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6867C94-87AC-3A4C-95F1-956095F9B2C5}"/>
                  </a:ext>
                </a:extLst>
              </p:cNvPr>
              <p:cNvSpPr txBox="1"/>
              <p:nvPr/>
            </p:nvSpPr>
            <p:spPr>
              <a:xfrm>
                <a:off x="1571116" y="5516102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6867C94-87AC-3A4C-95F1-956095F9B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116" y="5516102"/>
                <a:ext cx="293414" cy="276999"/>
              </a:xfrm>
              <a:prstGeom prst="rect">
                <a:avLst/>
              </a:prstGeom>
              <a:blipFill>
                <a:blip r:embed="rId13"/>
                <a:stretch>
                  <a:fillRect l="-16667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A3E3B63-E1AC-5A46-8C2A-B45D43809924}"/>
                  </a:ext>
                </a:extLst>
              </p:cNvPr>
              <p:cNvSpPr/>
              <p:nvPr/>
            </p:nvSpPr>
            <p:spPr>
              <a:xfrm>
                <a:off x="3220821" y="5207364"/>
                <a:ext cx="7241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A3E3B63-E1AC-5A46-8C2A-B45D438099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821" y="5207364"/>
                <a:ext cx="724173" cy="369332"/>
              </a:xfrm>
              <a:prstGeom prst="rect">
                <a:avLst/>
              </a:prstGeom>
              <a:blipFill>
                <a:blip r:embed="rId1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B3915B5-1518-E948-984D-4477C92F3358}"/>
                  </a:ext>
                </a:extLst>
              </p:cNvPr>
              <p:cNvSpPr/>
              <p:nvPr/>
            </p:nvSpPr>
            <p:spPr>
              <a:xfrm>
                <a:off x="5441528" y="5191683"/>
                <a:ext cx="101861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de-DE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B3915B5-1518-E948-984D-4477C92F3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528" y="5191683"/>
                <a:ext cx="1018612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85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EF6E-FC4A-F543-A883-D1091F24A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Message Passing in FO Jtrees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158240"/>
                <a:ext cx="8132965" cy="4307813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E.g.,</a:t>
                </a:r>
              </a:p>
              <a:p>
                <a:pPr lvl="1"/>
                <a:r>
                  <a:rPr lang="de-DE" dirty="0"/>
                  <a:t>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GB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Collect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</m:sSub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Further neighbour: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, sent 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LVE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𝐸𝑝𝑖𝑑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,∅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LVE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eliminates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from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Summing out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yielding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Summing out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from product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, yielding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Returning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23</m:t>
                            </m:r>
                          </m:sub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Send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23</m:t>
                            </m:r>
                          </m:sub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/>
              </a:p>
              <a:p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158240"/>
                <a:ext cx="8132965" cy="4307813"/>
              </a:xfrm>
              <a:blipFill>
                <a:blip r:embed="rId2"/>
                <a:stretch>
                  <a:fillRect l="-1246" t="-20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0A7AC-4933-6743-A8CC-0ACB85C4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54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1B5DF4A-FAF5-7C49-B067-8E6924F9E0E2}"/>
              </a:ext>
            </a:extLst>
          </p:cNvPr>
          <p:cNvGrpSpPr/>
          <p:nvPr/>
        </p:nvGrpSpPr>
        <p:grpSpPr>
          <a:xfrm>
            <a:off x="1561096" y="4890726"/>
            <a:ext cx="6328875" cy="715089"/>
            <a:chOff x="1561096" y="5467386"/>
            <a:chExt cx="6328875" cy="71508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5B13354-90E5-B64D-A4D5-F09AC31DF7A0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715089"/>
              <a:chOff x="-629405" y="4954798"/>
              <a:chExt cx="6328875" cy="715089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84C4125-EFEF-B142-83B6-214DAC815334}"/>
                  </a:ext>
                </a:extLst>
              </p:cNvPr>
              <p:cNvCxnSpPr>
                <a:cxnSpLocks/>
                <a:stCxn id="33" idx="3"/>
                <a:endCxn id="31" idx="1"/>
              </p:cNvCxnSpPr>
              <p:nvPr/>
            </p:nvCxnSpPr>
            <p:spPr>
              <a:xfrm>
                <a:off x="98619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8638989-2700-194F-9113-C4DD6CB178D6}"/>
                  </a:ext>
                </a:extLst>
              </p:cNvPr>
              <p:cNvCxnSpPr>
                <a:cxnSpLocks/>
                <a:stCxn id="31" idx="3"/>
                <a:endCxn id="32" idx="1"/>
              </p:cNvCxnSpPr>
              <p:nvPr/>
            </p:nvCxnSpPr>
            <p:spPr>
              <a:xfrm>
                <a:off x="335548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2399337-7C27-5443-B457-75C139907734}"/>
                      </a:ext>
                    </a:extLst>
                  </p:cNvPr>
                  <p:cNvSpPr txBox="1"/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CD76787-C5FA-8945-80D4-6E58F712E6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blipFill>
                    <a:blip r:embed="rId3"/>
                    <a:stretch>
                      <a:fillRect b="-1724"/>
                    </a:stretch>
                  </a:blip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52FCFF5E-0695-2C4D-B494-8A0D17019250}"/>
                      </a:ext>
                    </a:extLst>
                  </p:cNvPr>
                  <p:cNvSpPr txBox="1"/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b="0" i="1" dirty="0">
                      <a:solidFill>
                        <a:srgbClr val="C00000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</m:oMath>
                      </m:oMathPara>
                    </a14:m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01ACAE2-6CDE-8D4E-99E6-01632EE76B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 l="-5738" r="-1639" b="-1724"/>
                    </a:stretch>
                  </a:blipFill>
                  <a:ln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8A594E91-0341-8C4F-B2F5-81FC459BD695}"/>
                      </a:ext>
                    </a:extLst>
                  </p:cNvPr>
                  <p:cNvSpPr txBox="1"/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accent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3E3B150-594C-674E-8AB3-9FA8F36A9B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 b="-1724"/>
                    </a:stretch>
                  </a:blipFill>
                  <a:ln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8CD58EF-B236-2E42-A6F6-0464D30EE512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74E89F2-D1AD-8D47-A414-CC31F668E4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89CD73F-7EC7-344A-9CC5-4CD30363BFEE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DA7FE97-7C4F-CD4D-9877-FB59C1D329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7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7964B56-4BAD-1146-A0E4-6B2C1A1261FE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2E18444-C9D7-864F-851E-648680E6C4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5E05F97-24CA-114B-A7F3-BDF05140E815}"/>
                  </a:ext>
                </a:extLst>
              </p:cNvPr>
              <p:cNvSpPr/>
              <p:nvPr/>
            </p:nvSpPr>
            <p:spPr>
              <a:xfrm>
                <a:off x="4144676" y="5530237"/>
                <a:ext cx="54700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5E05F97-24CA-114B-A7F3-BDF05140E8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676" y="5530237"/>
                <a:ext cx="547009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96FB770-F369-D748-BCF9-9119A2821C96}"/>
                  </a:ext>
                </a:extLst>
              </p:cNvPr>
              <p:cNvSpPr/>
              <p:nvPr/>
            </p:nvSpPr>
            <p:spPr>
              <a:xfrm>
                <a:off x="4863854" y="5530237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96FB770-F369-D748-BCF9-9119A2821C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854" y="5530237"/>
                <a:ext cx="533544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F4532092-B86A-944B-BCB0-BE66E61AADD8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68223" y="4406485"/>
            <a:ext cx="12700" cy="2398659"/>
          </a:xfrm>
          <a:prstGeom prst="curvedConnector3">
            <a:avLst>
              <a:gd name="adj1" fmla="val 4191346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558796-D869-944A-973E-A3B3BAE96C27}"/>
                  </a:ext>
                </a:extLst>
              </p:cNvPr>
              <p:cNvSpPr/>
              <p:nvPr/>
            </p:nvSpPr>
            <p:spPr>
              <a:xfrm>
                <a:off x="3307800" y="6107089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558796-D869-944A-973E-A3B3BAE96C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800" y="6107089"/>
                <a:ext cx="533544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919BED9-508F-4749-9F26-37BC8F3992C4}"/>
                  </a:ext>
                </a:extLst>
              </p:cNvPr>
              <p:cNvSpPr txBox="1"/>
              <p:nvPr/>
            </p:nvSpPr>
            <p:spPr>
              <a:xfrm>
                <a:off x="3975835" y="5515779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919BED9-508F-4749-9F26-37BC8F399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835" y="5515779"/>
                <a:ext cx="293414" cy="276999"/>
              </a:xfrm>
              <a:prstGeom prst="rect">
                <a:avLst/>
              </a:prstGeom>
              <a:blipFill>
                <a:blip r:embed="rId12"/>
                <a:stretch>
                  <a:fillRect l="-16667" r="-4167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FB1105B-A07B-F14B-B724-493BC114315D}"/>
                  </a:ext>
                </a:extLst>
              </p:cNvPr>
              <p:cNvSpPr txBox="1"/>
              <p:nvPr/>
            </p:nvSpPr>
            <p:spPr>
              <a:xfrm>
                <a:off x="6326415" y="5519317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FB1105B-A07B-F14B-B724-493BC1143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415" y="5519317"/>
                <a:ext cx="293414" cy="276999"/>
              </a:xfrm>
              <a:prstGeom prst="rect">
                <a:avLst/>
              </a:prstGeom>
              <a:blipFill>
                <a:blip r:embed="rId13"/>
                <a:stretch>
                  <a:fillRect l="-16667" r="-4167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6867C94-87AC-3A4C-95F1-956095F9B2C5}"/>
                  </a:ext>
                </a:extLst>
              </p:cNvPr>
              <p:cNvSpPr txBox="1"/>
              <p:nvPr/>
            </p:nvSpPr>
            <p:spPr>
              <a:xfrm>
                <a:off x="1571116" y="5516102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6867C94-87AC-3A4C-95F1-956095F9B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116" y="5516102"/>
                <a:ext cx="293414" cy="276999"/>
              </a:xfrm>
              <a:prstGeom prst="rect">
                <a:avLst/>
              </a:prstGeom>
              <a:blipFill>
                <a:blip r:embed="rId14"/>
                <a:stretch>
                  <a:fillRect l="-16667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A3E3B63-E1AC-5A46-8C2A-B45D43809924}"/>
                  </a:ext>
                </a:extLst>
              </p:cNvPr>
              <p:cNvSpPr/>
              <p:nvPr/>
            </p:nvSpPr>
            <p:spPr>
              <a:xfrm>
                <a:off x="3220821" y="5207364"/>
                <a:ext cx="7241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A3E3B63-E1AC-5A46-8C2A-B45D438099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821" y="5207364"/>
                <a:ext cx="724173" cy="369332"/>
              </a:xfrm>
              <a:prstGeom prst="rect">
                <a:avLst/>
              </a:prstGeom>
              <a:blipFill>
                <a:blip r:embed="rId1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B3915B5-1518-E948-984D-4477C92F3358}"/>
                  </a:ext>
                </a:extLst>
              </p:cNvPr>
              <p:cNvSpPr/>
              <p:nvPr/>
            </p:nvSpPr>
            <p:spPr>
              <a:xfrm>
                <a:off x="5441528" y="5191683"/>
                <a:ext cx="101861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de-DE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B3915B5-1518-E948-984D-4477C92F3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528" y="5191683"/>
                <a:ext cx="1018612" cy="6463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800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EF6E-FC4A-F543-A883-D1091F24A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Message Passing in FO Jtrees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4307813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E.g.,</a:t>
                </a:r>
              </a:p>
              <a:p>
                <a:pPr lvl="1"/>
                <a:r>
                  <a:rPr lang="de-DE" dirty="0"/>
                  <a:t>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GB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Collect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Further neighbour: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, sent 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LVE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𝐸𝑝𝑖𝑑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,∅</m:t>
                        </m:r>
                      </m:e>
                    </m:d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LVE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eliminates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from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Summing out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, yielding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Returning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Send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/>
              </a:p>
              <a:p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4307813"/>
              </a:xfrm>
              <a:blipFill>
                <a:blip r:embed="rId2"/>
                <a:stretch>
                  <a:fillRect l="-1447" t="-20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0A7AC-4933-6743-A8CC-0ACB85C4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55</a:t>
            </a:fld>
            <a:endParaRPr lang="en-GB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1B5DF4A-FAF5-7C49-B067-8E6924F9E0E2}"/>
              </a:ext>
            </a:extLst>
          </p:cNvPr>
          <p:cNvGrpSpPr/>
          <p:nvPr/>
        </p:nvGrpSpPr>
        <p:grpSpPr>
          <a:xfrm>
            <a:off x="1561096" y="4890726"/>
            <a:ext cx="6328875" cy="715089"/>
            <a:chOff x="1561096" y="5467386"/>
            <a:chExt cx="6328875" cy="71508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5B13354-90E5-B64D-A4D5-F09AC31DF7A0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715089"/>
              <a:chOff x="-629405" y="4954798"/>
              <a:chExt cx="6328875" cy="715089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84C4125-EFEF-B142-83B6-214DAC815334}"/>
                  </a:ext>
                </a:extLst>
              </p:cNvPr>
              <p:cNvCxnSpPr>
                <a:cxnSpLocks/>
                <a:stCxn id="33" idx="3"/>
                <a:endCxn id="31" idx="1"/>
              </p:cNvCxnSpPr>
              <p:nvPr/>
            </p:nvCxnSpPr>
            <p:spPr>
              <a:xfrm>
                <a:off x="98619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8638989-2700-194F-9113-C4DD6CB178D6}"/>
                  </a:ext>
                </a:extLst>
              </p:cNvPr>
              <p:cNvCxnSpPr>
                <a:cxnSpLocks/>
                <a:stCxn id="31" idx="3"/>
                <a:endCxn id="32" idx="1"/>
              </p:cNvCxnSpPr>
              <p:nvPr/>
            </p:nvCxnSpPr>
            <p:spPr>
              <a:xfrm>
                <a:off x="335548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2399337-7C27-5443-B457-75C139907734}"/>
                      </a:ext>
                    </a:extLst>
                  </p:cNvPr>
                  <p:cNvSpPr txBox="1"/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0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CD76787-C5FA-8945-80D4-6E58F712E6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blipFill>
                    <a:blip r:embed="rId3"/>
                    <a:stretch>
                      <a:fillRect b="-1724"/>
                    </a:stretch>
                  </a:blip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52FCFF5E-0695-2C4D-B494-8A0D17019250}"/>
                      </a:ext>
                    </a:extLst>
                  </p:cNvPr>
                  <p:cNvSpPr txBox="1"/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b="0" i="1" dirty="0">
                      <a:solidFill>
                        <a:srgbClr val="C00000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</m:oMath>
                      </m:oMathPara>
                    </a14:m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01ACAE2-6CDE-8D4E-99E6-01632EE76B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 l="-5738" r="-1639" b="-1724"/>
                    </a:stretch>
                  </a:blipFill>
                  <a:ln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8A594E91-0341-8C4F-B2F5-81FC459BD695}"/>
                      </a:ext>
                    </a:extLst>
                  </p:cNvPr>
                  <p:cNvSpPr txBox="1"/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accent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E3E3B150-594C-674E-8AB3-9FA8F36A9B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 b="-1724"/>
                    </a:stretch>
                  </a:blipFill>
                  <a:ln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8CD58EF-B236-2E42-A6F6-0464D30EE512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74E89F2-D1AD-8D47-A414-CC31F668E4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89CD73F-7EC7-344A-9CC5-4CD30363BFEE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DA7FE97-7C4F-CD4D-9877-FB59C1D329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7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7964B56-4BAD-1146-A0E4-6B2C1A1261FE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2E18444-C9D7-864F-851E-648680E6C4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5E05F97-24CA-114B-A7F3-BDF05140E815}"/>
                  </a:ext>
                </a:extLst>
              </p:cNvPr>
              <p:cNvSpPr/>
              <p:nvPr/>
            </p:nvSpPr>
            <p:spPr>
              <a:xfrm>
                <a:off x="4144676" y="5530237"/>
                <a:ext cx="54700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5E05F97-24CA-114B-A7F3-BDF05140E8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676" y="5530237"/>
                <a:ext cx="547009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96FB770-F369-D748-BCF9-9119A2821C96}"/>
                  </a:ext>
                </a:extLst>
              </p:cNvPr>
              <p:cNvSpPr/>
              <p:nvPr/>
            </p:nvSpPr>
            <p:spPr>
              <a:xfrm>
                <a:off x="4863854" y="5530237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96FB770-F369-D748-BCF9-9119A2821C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854" y="5530237"/>
                <a:ext cx="533544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26B5A8E6-A410-3744-9442-E1E40954590B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45873" y="4427495"/>
            <a:ext cx="12700" cy="2356640"/>
          </a:xfrm>
          <a:prstGeom prst="curvedConnector3">
            <a:avLst>
              <a:gd name="adj1" fmla="val 428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60573DF-D04C-CD4E-9CBF-3DEABC076CBD}"/>
                  </a:ext>
                </a:extLst>
              </p:cNvPr>
              <p:cNvSpPr/>
              <p:nvPr/>
            </p:nvSpPr>
            <p:spPr>
              <a:xfrm>
                <a:off x="5685425" y="6107089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60573DF-D04C-CD4E-9CBF-3DEABC076C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425" y="6107089"/>
                <a:ext cx="533544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558796-D869-944A-973E-A3B3BAE96C27}"/>
                  </a:ext>
                </a:extLst>
              </p:cNvPr>
              <p:cNvSpPr/>
              <p:nvPr/>
            </p:nvSpPr>
            <p:spPr>
              <a:xfrm>
                <a:off x="1753310" y="5530237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9558796-D869-944A-973E-A3B3BAE96C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310" y="5530237"/>
                <a:ext cx="533544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919BED9-508F-4749-9F26-37BC8F3992C4}"/>
                  </a:ext>
                </a:extLst>
              </p:cNvPr>
              <p:cNvSpPr txBox="1"/>
              <p:nvPr/>
            </p:nvSpPr>
            <p:spPr>
              <a:xfrm>
                <a:off x="3975835" y="5515779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919BED9-508F-4749-9F26-37BC8F399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835" y="5515779"/>
                <a:ext cx="293414" cy="276999"/>
              </a:xfrm>
              <a:prstGeom prst="rect">
                <a:avLst/>
              </a:prstGeom>
              <a:blipFill>
                <a:blip r:embed="rId13"/>
                <a:stretch>
                  <a:fillRect l="-16667" r="-4167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FB1105B-A07B-F14B-B724-493BC114315D}"/>
                  </a:ext>
                </a:extLst>
              </p:cNvPr>
              <p:cNvSpPr txBox="1"/>
              <p:nvPr/>
            </p:nvSpPr>
            <p:spPr>
              <a:xfrm>
                <a:off x="6326415" y="5519317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FB1105B-A07B-F14B-B724-493BC1143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415" y="5519317"/>
                <a:ext cx="293414" cy="276999"/>
              </a:xfrm>
              <a:prstGeom prst="rect">
                <a:avLst/>
              </a:prstGeom>
              <a:blipFill>
                <a:blip r:embed="rId14"/>
                <a:stretch>
                  <a:fillRect l="-16667" r="-4167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6867C94-87AC-3A4C-95F1-956095F9B2C5}"/>
                  </a:ext>
                </a:extLst>
              </p:cNvPr>
              <p:cNvSpPr txBox="1"/>
              <p:nvPr/>
            </p:nvSpPr>
            <p:spPr>
              <a:xfrm>
                <a:off x="1571116" y="5516102"/>
                <a:ext cx="2934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6867C94-87AC-3A4C-95F1-956095F9B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116" y="5516102"/>
                <a:ext cx="293414" cy="276999"/>
              </a:xfrm>
              <a:prstGeom prst="rect">
                <a:avLst/>
              </a:prstGeom>
              <a:blipFill>
                <a:blip r:embed="rId15"/>
                <a:stretch>
                  <a:fillRect l="-16667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A3E3B63-E1AC-5A46-8C2A-B45D43809924}"/>
                  </a:ext>
                </a:extLst>
              </p:cNvPr>
              <p:cNvSpPr/>
              <p:nvPr/>
            </p:nvSpPr>
            <p:spPr>
              <a:xfrm>
                <a:off x="3220821" y="5207364"/>
                <a:ext cx="7241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A3E3B63-E1AC-5A46-8C2A-B45D438099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821" y="5207364"/>
                <a:ext cx="724173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B3915B5-1518-E948-984D-4477C92F3358}"/>
                  </a:ext>
                </a:extLst>
              </p:cNvPr>
              <p:cNvSpPr/>
              <p:nvPr/>
            </p:nvSpPr>
            <p:spPr>
              <a:xfrm>
                <a:off x="5441528" y="5191683"/>
                <a:ext cx="101861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de-DE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B3915B5-1518-E948-984D-4477C92F3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528" y="5191683"/>
                <a:ext cx="1018612" cy="64633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307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2E3BF-7572-5F4B-8C24-EEBC86F32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Message Passing: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B70DF1-6F9B-E941-9890-DBC96E56B3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Given an FO jtree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dirty="0"/>
                  <a:t>, send messages if one of the two conditions is true</a:t>
                </a:r>
              </a:p>
              <a:p>
                <a:pPr marL="801688" lvl="1" indent="-344488">
                  <a:buFont typeface="Zapf Dingbats"/>
                  <a:buChar char="➝"/>
                </a:pPr>
                <a:r>
                  <a:rPr lang="en-GB" dirty="0"/>
                  <a:t>If a node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/>
                  <a:t> has received all messages from neighbours but one,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, node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/>
                  <a:t> calculates and sends a message to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de-DE" dirty="0"/>
              </a:p>
              <a:p>
                <a:pPr marL="801688" lvl="1" indent="-344488">
                  <a:buFont typeface="Zapf Dingbats"/>
                  <a:buChar char="➝"/>
                </a:pPr>
                <a:r>
                  <a:rPr lang="en-GB" dirty="0"/>
                  <a:t>If a node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has received all messages, then it calculates and sends messages to all neighbours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 that have not received a message yet</a:t>
                </a:r>
              </a:p>
              <a:p>
                <a:r>
                  <a:rPr lang="en-GB" dirty="0"/>
                  <a:t>To calculate a message:</a:t>
                </a:r>
              </a:p>
              <a:p>
                <a:pPr lvl="2"/>
                <a:r>
                  <a:rPr lang="en-GB" dirty="0"/>
                  <a:t>Collect necessary information from local model and received messages: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nary>
                        <m:naryPr>
                          <m:chr m:val="⋃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𝑛𝑏𝑠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dirty="0"/>
              </a:p>
              <a:p>
                <a:pPr lvl="2"/>
                <a:r>
                  <a:rPr lang="en-GB" dirty="0"/>
                  <a:t>Call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dirty="0">
                            <a:latin typeface="Cambria Math" panose="02040503050406030204" pitchFamily="18" charset="0"/>
                          </a:rPr>
                          <m:t>LVE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,∅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B70DF1-6F9B-E941-9890-DBC96E56B3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b="-194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F577F-C84E-9948-B8D9-1DF1624A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2ACA22-65C1-1745-A937-E5DBD64820C2}"/>
              </a:ext>
            </a:extLst>
          </p:cNvPr>
          <p:cNvSpPr/>
          <p:nvPr/>
        </p:nvSpPr>
        <p:spPr>
          <a:xfrm>
            <a:off x="861239" y="1158240"/>
            <a:ext cx="7531331" cy="4851862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76024-C062-EB46-A352-D53CBC230BA1}"/>
              </a:ext>
            </a:extLst>
          </p:cNvPr>
          <p:cNvSpPr/>
          <p:nvPr/>
        </p:nvSpPr>
        <p:spPr>
          <a:xfrm>
            <a:off x="6525491" y="5722188"/>
            <a:ext cx="1867079" cy="2879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Message Passing</a:t>
            </a:r>
          </a:p>
        </p:txBody>
      </p:sp>
    </p:spTree>
    <p:extLst>
      <p:ext uri="{BB962C8B-B14F-4D97-AF65-F5344CB8AC3E}">
        <p14:creationId xmlns:p14="http://schemas.microsoft.com/office/powerpoint/2010/main" val="34037736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EF6E-FC4A-F543-A883-D1091F24A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Query Answering in FO Jtrees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4413042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After message passing, the parclusters are independent from each other given the messages</a:t>
                </a:r>
              </a:p>
              <a:p>
                <a:pPr lvl="1"/>
                <a:r>
                  <a:rPr lang="en-GB" dirty="0"/>
                  <a:t>Prepared for query answering</a:t>
                </a:r>
              </a:p>
              <a:p>
                <a:r>
                  <a:rPr lang="en-GB" dirty="0"/>
                  <a:t>For each query with query term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Find parcluster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s.t.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Collect information from local model and messages, </a:t>
                </a:r>
                <a:r>
                  <a:rPr lang="en-GB" dirty="0" err="1"/>
                  <a:t>i.e</a:t>
                </a:r>
                <a:r>
                  <a:rPr lang="en-GB" dirty="0"/>
                  <a:t>,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nary>
                        <m:naryPr>
                          <m:chr m:val="⋃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𝑛𝑏𝑠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Call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LVE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,∅</m:t>
                        </m:r>
                      </m:e>
                    </m:d>
                  </m:oMath>
                </a14:m>
                <a:r>
                  <a:rPr lang="en-GB" dirty="0"/>
                  <a:t> and return or store result of the call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4413042"/>
              </a:xfrm>
              <a:blipFill>
                <a:blip r:embed="rId2"/>
                <a:stretch>
                  <a:fillRect l="-1447" t="-2006" b="-171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0A7AC-4933-6743-A8CC-0ACB85C4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57</a:t>
            </a:fld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70BB6B-754A-C24E-A5F8-0D89AD55609C}"/>
              </a:ext>
            </a:extLst>
          </p:cNvPr>
          <p:cNvGrpSpPr/>
          <p:nvPr/>
        </p:nvGrpSpPr>
        <p:grpSpPr>
          <a:xfrm>
            <a:off x="1561096" y="5472636"/>
            <a:ext cx="6328875" cy="1038390"/>
            <a:chOff x="1561096" y="5564079"/>
            <a:chExt cx="6328875" cy="103839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94C3B73-667D-574C-A028-1D116B714A09}"/>
                </a:ext>
              </a:extLst>
            </p:cNvPr>
            <p:cNvGrpSpPr/>
            <p:nvPr/>
          </p:nvGrpSpPr>
          <p:grpSpPr>
            <a:xfrm>
              <a:off x="1561096" y="5564079"/>
              <a:ext cx="6328875" cy="1038390"/>
              <a:chOff x="1561096" y="5564079"/>
              <a:chExt cx="6328875" cy="1038390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4A910F2-E7C8-9441-B818-1FB1291872E4}"/>
                  </a:ext>
                </a:extLst>
              </p:cNvPr>
              <p:cNvGrpSpPr/>
              <p:nvPr/>
            </p:nvGrpSpPr>
            <p:grpSpPr>
              <a:xfrm>
                <a:off x="1561096" y="5564079"/>
                <a:ext cx="6328875" cy="715089"/>
                <a:chOff x="1561096" y="5467386"/>
                <a:chExt cx="6328875" cy="71508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02D7A9C6-9F10-E841-9187-22B7B16A038E}"/>
                    </a:ext>
                  </a:extLst>
                </p:cNvPr>
                <p:cNvGrpSpPr/>
                <p:nvPr/>
              </p:nvGrpSpPr>
              <p:grpSpPr>
                <a:xfrm>
                  <a:off x="1561096" y="5467386"/>
                  <a:ext cx="6328875" cy="715089"/>
                  <a:chOff x="-629405" y="4954798"/>
                  <a:chExt cx="6328875" cy="71508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3DDBC3CC-5FAD-5E4C-BF17-7851B51D6F63}"/>
                      </a:ext>
                    </a:extLst>
                  </p:cNvPr>
                  <p:cNvCxnSpPr>
                    <a:cxnSpLocks/>
                    <a:stCxn id="64" idx="3"/>
                    <a:endCxn id="62" idx="1"/>
                  </p:cNvCxnSpPr>
                  <p:nvPr/>
                </p:nvCxnSpPr>
                <p:spPr>
                  <a:xfrm>
                    <a:off x="986190" y="5312343"/>
                    <a:ext cx="81243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A119D023-9CBA-CC42-9999-4A56E50FC745}"/>
                      </a:ext>
                    </a:extLst>
                  </p:cNvPr>
                  <p:cNvCxnSpPr>
                    <a:cxnSpLocks/>
                    <a:stCxn id="62" idx="3"/>
                    <a:endCxn id="63" idx="1"/>
                  </p:cNvCxnSpPr>
                  <p:nvPr/>
                </p:nvCxnSpPr>
                <p:spPr>
                  <a:xfrm>
                    <a:off x="3355480" y="5312343"/>
                    <a:ext cx="81243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2" name="TextBox 61">
                        <a:extLst>
                          <a:ext uri="{FF2B5EF4-FFF2-40B4-BE49-F238E27FC236}">
                            <a16:creationId xmlns:a16="http://schemas.microsoft.com/office/drawing/2014/main" id="{0340D29A-38BE-2542-9712-7F1C53C9262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98623" y="4954798"/>
                        <a:ext cx="1556857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b="0" i="0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3CD76787-C5FA-8945-80D4-6E58F712E6A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798623" y="4954798"/>
                        <a:ext cx="1556857" cy="715089"/>
                      </a:xfrm>
                      <a:prstGeom prst="roundRect">
                        <a:avLst/>
                      </a:prstGeom>
                      <a:blipFill>
                        <a:blip r:embed="rId3"/>
                        <a:stretch>
                          <a:fillRect b="-1724"/>
                        </a:stretch>
                      </a:blipFill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3" name="TextBox 62">
                        <a:extLst>
                          <a:ext uri="{FF2B5EF4-FFF2-40B4-BE49-F238E27FC236}">
                            <a16:creationId xmlns:a16="http://schemas.microsoft.com/office/drawing/2014/main" id="{91F60530-F12B-C94B-AC62-AFDA13C14EC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67913" y="4954798"/>
                        <a:ext cx="1531557" cy="715089"/>
                      </a:xfrm>
                      <a:prstGeom prst="round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𝑇𝑟𝑒𝑎𝑡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0" name="TextBox 29">
                        <a:extLst>
                          <a:ext uri="{FF2B5EF4-FFF2-40B4-BE49-F238E27FC236}">
                            <a16:creationId xmlns:a16="http://schemas.microsoft.com/office/drawing/2014/main" id="{001ACAE2-6CDE-8D4E-99E6-01632EE76B1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67913" y="4954798"/>
                        <a:ext cx="1531557" cy="715089"/>
                      </a:xfrm>
                      <a:prstGeom prst="roundRect">
                        <a:avLst/>
                      </a:prstGeom>
                      <a:blipFill>
                        <a:blip r:embed="rId4"/>
                        <a:stretch>
                          <a:fillRect l="-5738" r="-1639" b="-1724"/>
                        </a:stretch>
                      </a:blipFill>
                      <a:ln>
                        <a:solidFill>
                          <a:srgbClr val="C0000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4" name="TextBox 63">
                        <a:extLst>
                          <a:ext uri="{FF2B5EF4-FFF2-40B4-BE49-F238E27FC236}">
                            <a16:creationId xmlns:a16="http://schemas.microsoft.com/office/drawing/2014/main" id="{28D0B889-1889-3D47-A64A-77378E99130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629405" y="4954798"/>
                        <a:ext cx="1615595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𝑀𝑎𝑛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1" name="TextBox 30">
                        <a:extLst>
                          <a:ext uri="{FF2B5EF4-FFF2-40B4-BE49-F238E27FC236}">
                            <a16:creationId xmlns:a16="http://schemas.microsoft.com/office/drawing/2014/main" id="{E3E3B150-594C-674E-8AB3-9FA8F36A9B1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629405" y="4954798"/>
                        <a:ext cx="1615595" cy="715089"/>
                      </a:xfrm>
                      <a:prstGeom prst="roundRect">
                        <a:avLst/>
                      </a:prstGeom>
                      <a:blipFill>
                        <a:blip r:embed="rId5"/>
                        <a:stretch>
                          <a:fillRect b="-1724"/>
                        </a:stretch>
                      </a:blipFill>
                      <a:ln>
                        <a:solidFill>
                          <a:schemeClr val="accent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F649CE26-06A7-F14D-8B7B-9D71302DB247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2893561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solidFill>
                      <a:schemeClr val="accent1"/>
                    </a:solidFill>
                  </p:spPr>
                  <p:txBody>
                    <a:bodyPr vert="vert270" wrap="square" lIns="36000" tIns="0" rIns="0" bIns="0" rtlCol="0">
                      <a:no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374E89F2-D1AD-8D47-A414-CC31F668E47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2893561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blipFill>
                      <a:blip r:embed="rId6"/>
                      <a:stretch>
                        <a:fillRect b="-476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D68EEEEE-E496-5E40-8A7D-7972518A3702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5262852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</p:spPr>
                  <p:txBody>
                    <a:bodyPr vert="vert270" wrap="square" lIns="36000" tIns="0" rIns="0" bIns="0" rtlCol="0">
                      <a:no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DDA7FE97-7C4F-CD4D-9877-FB59C1D3294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5262852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blipFill>
                      <a:blip r:embed="rId7"/>
                      <a:stretch>
                        <a:fillRect b="-476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6AEB2ECC-69E2-CF4C-BA47-37DEB05D2D37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7606843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solidFill>
                      <a:srgbClr val="C00000"/>
                    </a:solidFill>
                  </p:spPr>
                  <p:txBody>
                    <a:bodyPr vert="vert270" wrap="square" lIns="36000" tIns="0" rIns="0" bIns="0" rtlCol="0">
                      <a:no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42E18444-C9D7-864F-851E-648680E6C4C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7606843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blipFill>
                      <a:blip r:embed="rId8"/>
                      <a:stretch>
                        <a:fillRect b="-476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92F724F0-DE8C-DC40-962E-3ECDD9CDEEBB}"/>
                      </a:ext>
                    </a:extLst>
                  </p:cNvPr>
                  <p:cNvSpPr/>
                  <p:nvPr/>
                </p:nvSpPr>
                <p:spPr>
                  <a:xfrm>
                    <a:off x="4437066" y="6201123"/>
                    <a:ext cx="63132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92F724F0-DE8C-DC40-962E-3ECDD9CDEEB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7066" y="6201123"/>
                    <a:ext cx="631327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EF6451AF-D792-DF41-BEB7-735DC94546C3}"/>
                      </a:ext>
                    </a:extLst>
                  </p:cNvPr>
                  <p:cNvSpPr/>
                  <p:nvPr/>
                </p:nvSpPr>
                <p:spPr>
                  <a:xfrm>
                    <a:off x="4863854" y="6203590"/>
                    <a:ext cx="63664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EF6451AF-D792-DF41-BEB7-735DC94546C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63854" y="6203590"/>
                    <a:ext cx="636649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9257FA64-039D-BA4A-80BA-DCC170AA87B3}"/>
                      </a:ext>
                    </a:extLst>
                  </p:cNvPr>
                  <p:cNvSpPr/>
                  <p:nvPr/>
                </p:nvSpPr>
                <p:spPr>
                  <a:xfrm>
                    <a:off x="7071689" y="6188201"/>
                    <a:ext cx="63664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9257FA64-039D-BA4A-80BA-DCC170AA87B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1689" y="6188201"/>
                    <a:ext cx="636649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DAE4E81B-DBCB-D54D-888C-E3CEBA1835B9}"/>
                      </a:ext>
                    </a:extLst>
                  </p:cNvPr>
                  <p:cNvSpPr/>
                  <p:nvPr/>
                </p:nvSpPr>
                <p:spPr>
                  <a:xfrm>
                    <a:off x="2173037" y="6233137"/>
                    <a:ext cx="63664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DAE4E81B-DBCB-D54D-888C-E3CEBA1835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73037" y="6233137"/>
                    <a:ext cx="636649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665887E6-8751-3D44-9057-2F2388848301}"/>
                      </a:ext>
                    </a:extLst>
                  </p:cNvPr>
                  <p:cNvSpPr txBox="1"/>
                  <p:nvPr/>
                </p:nvSpPr>
                <p:spPr>
                  <a:xfrm>
                    <a:off x="4282772" y="6233137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665887E6-8751-3D44-9057-2F23888483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2772" y="6233137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7DC622D6-C8F0-B249-8553-DA3892780B68}"/>
                      </a:ext>
                    </a:extLst>
                  </p:cNvPr>
                  <p:cNvSpPr txBox="1"/>
                  <p:nvPr/>
                </p:nvSpPr>
                <p:spPr>
                  <a:xfrm>
                    <a:off x="6894515" y="620765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7DC622D6-C8F0-B249-8553-DA3892780B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94515" y="6207650"/>
                    <a:ext cx="293414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044D40F5-E032-DF4C-8469-10EDBC4768DC}"/>
                      </a:ext>
                    </a:extLst>
                  </p:cNvPr>
                  <p:cNvSpPr txBox="1"/>
                  <p:nvPr/>
                </p:nvSpPr>
                <p:spPr>
                  <a:xfrm>
                    <a:off x="2026328" y="6266381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044D40F5-E032-DF4C-8469-10EDBC4768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26328" y="6266381"/>
                    <a:ext cx="293414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66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48208E0C-17E6-4D40-813D-8FE5ADDF8658}"/>
                    </a:ext>
                  </a:extLst>
                </p:cNvPr>
                <p:cNvSpPr/>
                <p:nvPr/>
              </p:nvSpPr>
              <p:spPr>
                <a:xfrm>
                  <a:off x="3220821" y="5880717"/>
                  <a:ext cx="72417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48208E0C-17E6-4D40-813D-8FE5ADDF86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0821" y="5880717"/>
                  <a:ext cx="724173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1379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1DC8594-EB5A-D447-B953-04653AD2A738}"/>
                    </a:ext>
                  </a:extLst>
                </p:cNvPr>
                <p:cNvSpPr/>
                <p:nvPr/>
              </p:nvSpPr>
              <p:spPr>
                <a:xfrm>
                  <a:off x="5441528" y="5865036"/>
                  <a:ext cx="101861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i="1" dirty="0"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1DC8594-EB5A-D447-B953-04653AD2A7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1528" y="5865036"/>
                  <a:ext cx="1018612" cy="64633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F32B75A4-B611-3B4E-AE01-09F6AE8B616D}"/>
              </a:ext>
            </a:extLst>
          </p:cNvPr>
          <p:cNvSpPr/>
          <p:nvPr/>
        </p:nvSpPr>
        <p:spPr>
          <a:xfrm>
            <a:off x="861239" y="2415973"/>
            <a:ext cx="7531331" cy="2621540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2ACE311-1BE7-6746-AF10-BAEC3C0F7169}"/>
              </a:ext>
            </a:extLst>
          </p:cNvPr>
          <p:cNvSpPr/>
          <p:nvPr/>
        </p:nvSpPr>
        <p:spPr>
          <a:xfrm>
            <a:off x="6525491" y="2414640"/>
            <a:ext cx="1867079" cy="2879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Query Answering</a:t>
            </a:r>
          </a:p>
        </p:txBody>
      </p:sp>
    </p:spTree>
    <p:extLst>
      <p:ext uri="{BB962C8B-B14F-4D97-AF65-F5344CB8AC3E}">
        <p14:creationId xmlns:p14="http://schemas.microsoft.com/office/powerpoint/2010/main" val="23285800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EF6E-FC4A-F543-A883-D1091F24A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Query Answering in FO Jtrees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4413042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err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All parclusters contain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en-GB" dirty="0"/>
                  <a:t>, choose one at random, 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Collect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</m:sSub>
                    <m:r>
                      <a:rPr lang="de-DE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Call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LVE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de-DE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,∅</m:t>
                        </m:r>
                      </m:e>
                    </m:d>
                  </m:oMath>
                </a14:m>
                <a:r>
                  <a:rPr lang="en-GB" dirty="0"/>
                  <a:t>, yielding a parfactor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GB" dirty="0"/>
                  <a:t> containing the probability distribution over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What about evidence?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4413042"/>
              </a:xfrm>
              <a:blipFill>
                <a:blip r:embed="rId2"/>
                <a:stretch>
                  <a:fillRect l="-1447" t="-20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0A7AC-4933-6743-A8CC-0ACB85C4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58</a:t>
            </a:fld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9F75E-9790-014B-B452-9B4B8860B647}"/>
              </a:ext>
            </a:extLst>
          </p:cNvPr>
          <p:cNvGrpSpPr/>
          <p:nvPr/>
        </p:nvGrpSpPr>
        <p:grpSpPr>
          <a:xfrm>
            <a:off x="1561096" y="5472636"/>
            <a:ext cx="6328875" cy="1038390"/>
            <a:chOff x="1561096" y="5564079"/>
            <a:chExt cx="6328875" cy="103839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77074B0-6D03-1F47-AE73-F50D4B5EE127}"/>
                </a:ext>
              </a:extLst>
            </p:cNvPr>
            <p:cNvGrpSpPr/>
            <p:nvPr/>
          </p:nvGrpSpPr>
          <p:grpSpPr>
            <a:xfrm>
              <a:off x="1561096" y="5564079"/>
              <a:ext cx="6328875" cy="1038390"/>
              <a:chOff x="1561096" y="5564079"/>
              <a:chExt cx="6328875" cy="1038390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F61B202-AE01-9F4B-A7C4-4BA42CCDC0B7}"/>
                  </a:ext>
                </a:extLst>
              </p:cNvPr>
              <p:cNvGrpSpPr/>
              <p:nvPr/>
            </p:nvGrpSpPr>
            <p:grpSpPr>
              <a:xfrm>
                <a:off x="1561096" y="5564079"/>
                <a:ext cx="6328875" cy="715089"/>
                <a:chOff x="1561096" y="5467386"/>
                <a:chExt cx="6328875" cy="715089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8EFEC2CD-B694-6E4A-97A8-465B934B5270}"/>
                    </a:ext>
                  </a:extLst>
                </p:cNvPr>
                <p:cNvGrpSpPr/>
                <p:nvPr/>
              </p:nvGrpSpPr>
              <p:grpSpPr>
                <a:xfrm>
                  <a:off x="1561096" y="5467386"/>
                  <a:ext cx="6328875" cy="715089"/>
                  <a:chOff x="-629405" y="4954798"/>
                  <a:chExt cx="6328875" cy="715089"/>
                </a:xfrm>
              </p:grpSpPr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47056F90-1B17-6B46-A3B6-9AA24528DA07}"/>
                      </a:ext>
                    </a:extLst>
                  </p:cNvPr>
                  <p:cNvCxnSpPr>
                    <a:cxnSpLocks/>
                    <a:stCxn id="63" idx="3"/>
                    <a:endCxn id="61" idx="1"/>
                  </p:cNvCxnSpPr>
                  <p:nvPr/>
                </p:nvCxnSpPr>
                <p:spPr>
                  <a:xfrm>
                    <a:off x="986190" y="5312343"/>
                    <a:ext cx="81243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63187CA7-B408-5441-B9C9-AA61A356618F}"/>
                      </a:ext>
                    </a:extLst>
                  </p:cNvPr>
                  <p:cNvCxnSpPr>
                    <a:cxnSpLocks/>
                    <a:stCxn id="61" idx="3"/>
                    <a:endCxn id="62" idx="1"/>
                  </p:cNvCxnSpPr>
                  <p:nvPr/>
                </p:nvCxnSpPr>
                <p:spPr>
                  <a:xfrm>
                    <a:off x="3355480" y="5312343"/>
                    <a:ext cx="81243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1" name="TextBox 60">
                        <a:extLst>
                          <a:ext uri="{FF2B5EF4-FFF2-40B4-BE49-F238E27FC236}">
                            <a16:creationId xmlns:a16="http://schemas.microsoft.com/office/drawing/2014/main" id="{F70690B5-6580-9A4C-AF73-AC86EE71692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98623" y="4954798"/>
                        <a:ext cx="1556857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b="0" i="0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3CD76787-C5FA-8945-80D4-6E58F712E6A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798623" y="4954798"/>
                        <a:ext cx="1556857" cy="715089"/>
                      </a:xfrm>
                      <a:prstGeom prst="roundRect">
                        <a:avLst/>
                      </a:prstGeom>
                      <a:blipFill>
                        <a:blip r:embed="rId3"/>
                        <a:stretch>
                          <a:fillRect b="-1724"/>
                        </a:stretch>
                      </a:blipFill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2" name="TextBox 61">
                        <a:extLst>
                          <a:ext uri="{FF2B5EF4-FFF2-40B4-BE49-F238E27FC236}">
                            <a16:creationId xmlns:a16="http://schemas.microsoft.com/office/drawing/2014/main" id="{5917E09E-3324-8840-8C9F-99D47FBDA2B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67913" y="4954798"/>
                        <a:ext cx="1531557" cy="715089"/>
                      </a:xfrm>
                      <a:prstGeom prst="round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𝑇𝑟𝑒𝑎𝑡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0" name="TextBox 29">
                        <a:extLst>
                          <a:ext uri="{FF2B5EF4-FFF2-40B4-BE49-F238E27FC236}">
                            <a16:creationId xmlns:a16="http://schemas.microsoft.com/office/drawing/2014/main" id="{001ACAE2-6CDE-8D4E-99E6-01632EE76B1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67913" y="4954798"/>
                        <a:ext cx="1531557" cy="715089"/>
                      </a:xfrm>
                      <a:prstGeom prst="roundRect">
                        <a:avLst/>
                      </a:prstGeom>
                      <a:blipFill>
                        <a:blip r:embed="rId4"/>
                        <a:stretch>
                          <a:fillRect l="-5738" r="-1639" b="-1724"/>
                        </a:stretch>
                      </a:blipFill>
                      <a:ln>
                        <a:solidFill>
                          <a:srgbClr val="C0000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3" name="TextBox 62">
                        <a:extLst>
                          <a:ext uri="{FF2B5EF4-FFF2-40B4-BE49-F238E27FC236}">
                            <a16:creationId xmlns:a16="http://schemas.microsoft.com/office/drawing/2014/main" id="{C5DBA11E-789C-4B42-A9C8-D99338E859B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629405" y="4954798"/>
                        <a:ext cx="1615595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𝑀𝑎𝑛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1" name="TextBox 30">
                        <a:extLst>
                          <a:ext uri="{FF2B5EF4-FFF2-40B4-BE49-F238E27FC236}">
                            <a16:creationId xmlns:a16="http://schemas.microsoft.com/office/drawing/2014/main" id="{E3E3B150-594C-674E-8AB3-9FA8F36A9B1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629405" y="4954798"/>
                        <a:ext cx="1615595" cy="715089"/>
                      </a:xfrm>
                      <a:prstGeom prst="roundRect">
                        <a:avLst/>
                      </a:prstGeom>
                      <a:blipFill>
                        <a:blip r:embed="rId5"/>
                        <a:stretch>
                          <a:fillRect b="-1724"/>
                        </a:stretch>
                      </a:blipFill>
                      <a:ln>
                        <a:solidFill>
                          <a:schemeClr val="accent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DB217E86-A611-4B4E-9B55-8D89BEF45756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2893561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solidFill>
                      <a:schemeClr val="accent1"/>
                    </a:solidFill>
                  </p:spPr>
                  <p:txBody>
                    <a:bodyPr vert="vert270" wrap="square" lIns="36000" tIns="0" rIns="0" bIns="0" rtlCol="0">
                      <a:no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374E89F2-D1AD-8D47-A414-CC31F668E47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2893561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blipFill>
                      <a:blip r:embed="rId6"/>
                      <a:stretch>
                        <a:fillRect b="-476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9D2D5EE5-FAE0-4B4B-9CB4-21E27368DE31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5262852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</p:spPr>
                  <p:txBody>
                    <a:bodyPr vert="vert270" wrap="square" lIns="36000" tIns="0" rIns="0" bIns="0" rtlCol="0">
                      <a:no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DDA7FE97-7C4F-CD4D-9877-FB59C1D3294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5262852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blipFill>
                      <a:blip r:embed="rId7"/>
                      <a:stretch>
                        <a:fillRect b="-476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DCB5D88B-0F6A-9846-B547-2A1906471E10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7606843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solidFill>
                      <a:srgbClr val="C00000"/>
                    </a:solidFill>
                  </p:spPr>
                  <p:txBody>
                    <a:bodyPr vert="vert270" wrap="square" lIns="36000" tIns="0" rIns="0" bIns="0" rtlCol="0">
                      <a:no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42E18444-C9D7-864F-851E-648680E6C4C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7606843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blipFill>
                      <a:blip r:embed="rId8"/>
                      <a:stretch>
                        <a:fillRect b="-476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340FCE84-4A7F-2F4D-B745-13148380150F}"/>
                      </a:ext>
                    </a:extLst>
                  </p:cNvPr>
                  <p:cNvSpPr/>
                  <p:nvPr/>
                </p:nvSpPr>
                <p:spPr>
                  <a:xfrm>
                    <a:off x="4437066" y="6201123"/>
                    <a:ext cx="63132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340FCE84-4A7F-2F4D-B745-13148380150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7066" y="6201123"/>
                    <a:ext cx="631327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BBFCA71C-039B-C64B-A946-33B0E7CEF69B}"/>
                      </a:ext>
                    </a:extLst>
                  </p:cNvPr>
                  <p:cNvSpPr/>
                  <p:nvPr/>
                </p:nvSpPr>
                <p:spPr>
                  <a:xfrm>
                    <a:off x="4863854" y="6203590"/>
                    <a:ext cx="63664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BBFCA71C-039B-C64B-A946-33B0E7CEF69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63854" y="6203590"/>
                    <a:ext cx="636649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FD804C87-C657-7B4C-B194-B404DA13C289}"/>
                      </a:ext>
                    </a:extLst>
                  </p:cNvPr>
                  <p:cNvSpPr/>
                  <p:nvPr/>
                </p:nvSpPr>
                <p:spPr>
                  <a:xfrm>
                    <a:off x="7071689" y="6188201"/>
                    <a:ext cx="63664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FD804C87-C657-7B4C-B194-B404DA13C28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1689" y="6188201"/>
                    <a:ext cx="636649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F2684D08-7F26-DF4C-81ED-B53A86984ADE}"/>
                      </a:ext>
                    </a:extLst>
                  </p:cNvPr>
                  <p:cNvSpPr/>
                  <p:nvPr/>
                </p:nvSpPr>
                <p:spPr>
                  <a:xfrm>
                    <a:off x="2173037" y="6233137"/>
                    <a:ext cx="63664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F2684D08-7F26-DF4C-81ED-B53A86984A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73037" y="6233137"/>
                    <a:ext cx="636649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E6833137-2EFE-D74A-B6CA-EB4DDE12F6CD}"/>
                      </a:ext>
                    </a:extLst>
                  </p:cNvPr>
                  <p:cNvSpPr txBox="1"/>
                  <p:nvPr/>
                </p:nvSpPr>
                <p:spPr>
                  <a:xfrm>
                    <a:off x="4282772" y="6233137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E6833137-2EFE-D74A-B6CA-EB4DDE12F6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2772" y="6233137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6EF54125-C17F-8F4C-9C08-64E9CE7812BE}"/>
                      </a:ext>
                    </a:extLst>
                  </p:cNvPr>
                  <p:cNvSpPr txBox="1"/>
                  <p:nvPr/>
                </p:nvSpPr>
                <p:spPr>
                  <a:xfrm>
                    <a:off x="6894515" y="620765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6EF54125-C17F-8F4C-9C08-64E9CE7812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94515" y="6207650"/>
                    <a:ext cx="293414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DA6623B7-A468-6645-91C9-AF7DD7A31008}"/>
                      </a:ext>
                    </a:extLst>
                  </p:cNvPr>
                  <p:cNvSpPr txBox="1"/>
                  <p:nvPr/>
                </p:nvSpPr>
                <p:spPr>
                  <a:xfrm>
                    <a:off x="2026328" y="6266381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DA6623B7-A468-6645-91C9-AF7DD7A310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26328" y="6266381"/>
                    <a:ext cx="293414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66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2FA5D14-07A3-8F47-AB4D-7227099461F5}"/>
                    </a:ext>
                  </a:extLst>
                </p:cNvPr>
                <p:cNvSpPr/>
                <p:nvPr/>
              </p:nvSpPr>
              <p:spPr>
                <a:xfrm>
                  <a:off x="3220821" y="5880717"/>
                  <a:ext cx="72417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2FA5D14-07A3-8F47-AB4D-7227099461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0821" y="5880717"/>
                  <a:ext cx="724173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1379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A6D0F54B-D0F5-FB41-8205-2412A16BBD27}"/>
                    </a:ext>
                  </a:extLst>
                </p:cNvPr>
                <p:cNvSpPr/>
                <p:nvPr/>
              </p:nvSpPr>
              <p:spPr>
                <a:xfrm>
                  <a:off x="5441528" y="5865036"/>
                  <a:ext cx="101861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i="1" dirty="0"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A6D0F54B-D0F5-FB41-8205-2412A16BBD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1528" y="5865036"/>
                  <a:ext cx="1018612" cy="64633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9235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EF6E-FC4A-F543-A883-D1091F24A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Evidence in FO Jtrees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7886700" cy="430914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Evidence applies to PRVs in some parclusters</a:t>
                </a:r>
              </a:p>
              <a:p>
                <a:pPr lvl="1"/>
                <a:r>
                  <a:rPr lang="en-GB" dirty="0"/>
                  <a:t>Changes the distributions in local models</a:t>
                </a:r>
              </a:p>
              <a:p>
                <a:pPr lvl="1"/>
                <a:r>
                  <a:rPr lang="en-GB" dirty="0"/>
                  <a:t>Information sent in messages might change</a:t>
                </a:r>
              </a:p>
              <a:p>
                <a:pPr lvl="2"/>
                <a:r>
                  <a:rPr lang="en-GB" dirty="0"/>
                  <a:t>Even if summed out and therefore hidden from the other parclusters</a:t>
                </a:r>
              </a:p>
              <a:p>
                <a:r>
                  <a:rPr lang="en-GB" dirty="0"/>
                  <a:t>Therefore, handle evidence before sending messages</a:t>
                </a:r>
              </a:p>
              <a:p>
                <a:r>
                  <a:rPr lang="en-GB" dirty="0"/>
                  <a:t>Given a set of evidence parfactors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d>
                                      <m:d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b="1" i="1">
                                            <a:latin typeface="Cambria Math" panose="02040503050406030204" pitchFamily="18" charset="0"/>
                                          </a:rPr>
                                          <m:t>𝑿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For </a:t>
                </a:r>
                <a:r>
                  <a:rPr lang="en-GB" i="1" dirty="0"/>
                  <a:t>each</a:t>
                </a:r>
                <a:r>
                  <a:rPr lang="en-GB" dirty="0"/>
                  <a:t> parcluster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where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Shatter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on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Absorb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de-DE" b="1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Only, then send messages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7886700" cy="4309146"/>
              </a:xfrm>
              <a:blipFill>
                <a:blip r:embed="rId2"/>
                <a:stretch>
                  <a:fillRect l="-1286" t="-35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0A7AC-4933-6743-A8CC-0ACB85C4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59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310A24-D163-EB42-932F-0631A1BAA5AF}"/>
              </a:ext>
            </a:extLst>
          </p:cNvPr>
          <p:cNvGrpSpPr/>
          <p:nvPr/>
        </p:nvGrpSpPr>
        <p:grpSpPr>
          <a:xfrm>
            <a:off x="1561096" y="5467386"/>
            <a:ext cx="6328875" cy="986246"/>
            <a:chOff x="1561096" y="5467386"/>
            <a:chExt cx="6328875" cy="98624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1BE3FD7-E7D0-DC45-8F47-F42AF5C9AD47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986246"/>
              <a:chOff x="1561096" y="5467386"/>
              <a:chExt cx="6328875" cy="98624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DFB6380-9B61-764C-8F47-E0855A73005F}"/>
                  </a:ext>
                </a:extLst>
              </p:cNvPr>
              <p:cNvGrpSpPr/>
              <p:nvPr/>
            </p:nvGrpSpPr>
            <p:grpSpPr>
              <a:xfrm>
                <a:off x="1561096" y="5467386"/>
                <a:ext cx="6328875" cy="986246"/>
                <a:chOff x="-629405" y="4954798"/>
                <a:chExt cx="6328875" cy="986246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8BFF876D-B146-C64B-A5CB-BE8E0D929C2D}"/>
                    </a:ext>
                  </a:extLst>
                </p:cNvPr>
                <p:cNvCxnSpPr>
                  <a:cxnSpLocks/>
                  <a:stCxn id="19" idx="3"/>
                  <a:endCxn id="23" idx="1"/>
                </p:cNvCxnSpPr>
                <p:nvPr/>
              </p:nvCxnSpPr>
              <p:spPr>
                <a:xfrm>
                  <a:off x="98619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8AD97595-515E-3449-B6B7-2C1396FC8125}"/>
                    </a:ext>
                  </a:extLst>
                </p:cNvPr>
                <p:cNvCxnSpPr>
                  <a:cxnSpLocks/>
                  <a:stCxn id="23" idx="3"/>
                  <a:endCxn id="21" idx="1"/>
                </p:cNvCxnSpPr>
                <p:nvPr/>
              </p:nvCxnSpPr>
              <p:spPr>
                <a:xfrm>
                  <a:off x="335548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700254B5-F6F2-EB49-A879-0157873871C9}"/>
                    </a:ext>
                  </a:extLst>
                </p:cNvPr>
                <p:cNvGrpSpPr/>
                <p:nvPr/>
              </p:nvGrpSpPr>
              <p:grpSpPr>
                <a:xfrm>
                  <a:off x="1798623" y="4954798"/>
                  <a:ext cx="1556857" cy="982708"/>
                  <a:chOff x="3664685" y="4890630"/>
                  <a:chExt cx="1556857" cy="982708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6D5C95B2-61C8-174A-ACA9-01369ED7337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1273F21D-1A75-1140-BE30-EF3FD2ACEE1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l="-16667" r="-4167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3081EBD6-862F-8A41-BD31-0D98DCCD1CE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b="0" i="0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BC9EC143-8B45-5043-BF22-F470496C252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blipFill>
                        <a:blip r:embed="rId4"/>
                        <a:stretch>
                          <a:fillRect b="-1724"/>
                        </a:stretch>
                      </a:blipFill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5DCEDEB5-A100-6E49-8163-ED961AFCF503}"/>
                    </a:ext>
                  </a:extLst>
                </p:cNvPr>
                <p:cNvGrpSpPr/>
                <p:nvPr/>
              </p:nvGrpSpPr>
              <p:grpSpPr>
                <a:xfrm>
                  <a:off x="4167913" y="4954798"/>
                  <a:ext cx="1531557" cy="986246"/>
                  <a:chOff x="7092747" y="4890630"/>
                  <a:chExt cx="1531557" cy="98624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Box 19">
                        <a:extLst>
                          <a:ext uri="{FF2B5EF4-FFF2-40B4-BE49-F238E27FC236}">
                            <a16:creationId xmlns:a16="http://schemas.microsoft.com/office/drawing/2014/main" id="{14F0F00B-0B01-D846-926D-0668C7E6002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3BAEFA37-8DE0-6F42-B984-BAD17BBD098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16000" b="-2608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TextBox 20">
                        <a:extLst>
                          <a:ext uri="{FF2B5EF4-FFF2-40B4-BE49-F238E27FC236}">
                            <a16:creationId xmlns:a16="http://schemas.microsoft.com/office/drawing/2014/main" id="{FF53F54F-3B3A-0A4B-902D-9627C2424E7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𝑇𝑟𝑒𝑎𝑡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0D14BF4B-ADFA-334C-9C69-4DA7926D5C7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blipFill>
                        <a:blip r:embed="rId6"/>
                        <a:stretch>
                          <a:fillRect l="-5738" r="-1639" b="-1724"/>
                        </a:stretch>
                      </a:blipFill>
                      <a:ln>
                        <a:solidFill>
                          <a:srgbClr val="C0000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A2B2F59-E981-3D4B-AC26-66AC5A6294E6}"/>
                    </a:ext>
                  </a:extLst>
                </p:cNvPr>
                <p:cNvGrpSpPr/>
                <p:nvPr/>
              </p:nvGrpSpPr>
              <p:grpSpPr>
                <a:xfrm>
                  <a:off x="-629405" y="4954798"/>
                  <a:ext cx="1615595" cy="983031"/>
                  <a:chOff x="193927" y="4890630"/>
                  <a:chExt cx="1615595" cy="98303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8" name="TextBox 17">
                        <a:extLst>
                          <a:ext uri="{FF2B5EF4-FFF2-40B4-BE49-F238E27FC236}">
                            <a16:creationId xmlns:a16="http://schemas.microsoft.com/office/drawing/2014/main" id="{BC73EED6-9FB1-704C-85F7-B5BC64B5D65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23DB7B49-BFE0-9A43-A329-D9E39D7C81F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16667" r="-4167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TextBox 18">
                        <a:extLst>
                          <a:ext uri="{FF2B5EF4-FFF2-40B4-BE49-F238E27FC236}">
                            <a16:creationId xmlns:a16="http://schemas.microsoft.com/office/drawing/2014/main" id="{582D05B6-F720-B74A-8D7F-6254EADE4CD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𝑀𝑎𝑛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65B2CD31-A136-F341-A1CF-3BA729D807D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blipFill>
                        <a:blip r:embed="rId8"/>
                        <a:stretch>
                          <a:fillRect b="-1724"/>
                        </a:stretch>
                      </a:blipFill>
                      <a:ln>
                        <a:solidFill>
                          <a:schemeClr val="accent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3395C43D-C449-FD40-BD50-F7FF028767EA}"/>
                      </a:ext>
                    </a:extLst>
                  </p:cNvPr>
                  <p:cNvSpPr/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A23D2315-C3C6-D542-89F6-BCD8572BCC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379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12610DC2-53ED-A545-9526-8B49422F3DE9}"/>
                      </a:ext>
                    </a:extLst>
                  </p:cNvPr>
                  <p:cNvSpPr/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i="1" dirty="0">
                      <a:latin typeface="Cambria Math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399FF293-6217-9143-B9A5-AB0DB9DAF5F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82AD413-97A7-4945-BF90-CB08DDD5AF46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BA4766-7690-C84C-89B7-9D9842DA35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88BBD3F-72B1-724F-8D27-FEA147059AB3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E8E8C1-532D-834D-A9D2-4453822A43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309ECC9-60D3-5749-8014-30E6528488FB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ADD860-574A-DE4C-86B7-BB57A248E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A1F9B30-20E8-4E4B-97B5-FA0DDC9369AB}"/>
              </a:ext>
            </a:extLst>
          </p:cNvPr>
          <p:cNvSpPr/>
          <p:nvPr/>
        </p:nvSpPr>
        <p:spPr>
          <a:xfrm>
            <a:off x="861239" y="2923048"/>
            <a:ext cx="7531331" cy="1895302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ACBF8E-B1C4-2A40-B796-C881B1FA468A}"/>
              </a:ext>
            </a:extLst>
          </p:cNvPr>
          <p:cNvSpPr/>
          <p:nvPr/>
        </p:nvSpPr>
        <p:spPr>
          <a:xfrm>
            <a:off x="6525491" y="4530436"/>
            <a:ext cx="1867079" cy="2879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Evidence Entering</a:t>
            </a:r>
          </a:p>
        </p:txBody>
      </p:sp>
    </p:spTree>
    <p:extLst>
      <p:ext uri="{BB962C8B-B14F-4D97-AF65-F5344CB8AC3E}">
        <p14:creationId xmlns:p14="http://schemas.microsoft.com/office/powerpoint/2010/main" val="274605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53AC-C48D-7142-8471-7E0158FF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Clustering of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2627211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GB" dirty="0"/>
                  <a:t>But: If only parfactors used that contain the PRVs of a cluster, information stored in all other parfactors ignored</a:t>
                </a:r>
              </a:p>
              <a:p>
                <a:pPr lvl="1"/>
                <a:r>
                  <a:rPr lang="en-GB" dirty="0"/>
                  <a:t>E.g.,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➝ misses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➝ misses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➝ misses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r>
                  <a:rPr lang="en-GB" dirty="0"/>
                  <a:t>Only correct if clusters are </a:t>
                </a:r>
                <a:r>
                  <a:rPr lang="en-GB" i="1" dirty="0"/>
                  <a:t>independent</a:t>
                </a:r>
                <a:r>
                  <a:rPr lang="en-GB" dirty="0"/>
                  <a:t> from each other</a:t>
                </a:r>
              </a:p>
              <a:p>
                <a:pPr lvl="1"/>
                <a:r>
                  <a:rPr lang="en-GB" dirty="0"/>
                  <a:t>How can we achieve independence?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2627211"/>
              </a:xfrm>
              <a:blipFill>
                <a:blip r:embed="rId2"/>
                <a:stretch>
                  <a:fillRect l="-965" t="-3846" b="-4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27D21-8C6F-7B4D-B2BD-611D52001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42227B-653E-9746-8765-F1935D03630D}"/>
                  </a:ext>
                </a:extLst>
              </p:cNvPr>
              <p:cNvSpPr txBox="1"/>
              <p:nvPr/>
            </p:nvSpPr>
            <p:spPr>
              <a:xfrm>
                <a:off x="4243107" y="4653992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42227B-653E-9746-8765-F1935D036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107" y="4653992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887" r="-1887"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8C9D56-DB83-704A-BC99-2C9A24F3E7FA}"/>
                  </a:ext>
                </a:extLst>
              </p:cNvPr>
              <p:cNvSpPr txBox="1"/>
              <p:nvPr/>
            </p:nvSpPr>
            <p:spPr>
              <a:xfrm>
                <a:off x="3013145" y="4036402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8C9D56-DB83-704A-BC99-2C9A24F3E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145" y="4036402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09B02C-8CAC-264D-ABD7-A0D84C6514D2}"/>
                  </a:ext>
                </a:extLst>
              </p:cNvPr>
              <p:cNvSpPr txBox="1"/>
              <p:nvPr/>
            </p:nvSpPr>
            <p:spPr>
              <a:xfrm>
                <a:off x="5152506" y="4039434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09B02C-8CAC-264D-ABD7-A0D84C651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506" y="4039434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38702-40BD-C945-A2F1-C8CF227F5C1D}"/>
                  </a:ext>
                </a:extLst>
              </p:cNvPr>
              <p:cNvSpPr txBox="1"/>
              <p:nvPr/>
            </p:nvSpPr>
            <p:spPr>
              <a:xfrm>
                <a:off x="1505798" y="5255998"/>
                <a:ext cx="138324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38702-40BD-C945-A2F1-C8CF227F5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798" y="5255998"/>
                <a:ext cx="1383249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365C1C-5256-4148-8552-44E2E5519A15}"/>
                  </a:ext>
                </a:extLst>
              </p:cNvPr>
              <p:cNvSpPr txBox="1"/>
              <p:nvPr/>
            </p:nvSpPr>
            <p:spPr>
              <a:xfrm>
                <a:off x="4035565" y="5855117"/>
                <a:ext cx="112062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365C1C-5256-4148-8552-44E2E5519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565" y="5855117"/>
                <a:ext cx="1120628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05D022-1B28-AE44-B908-3DD46E4CB22A}"/>
                  </a:ext>
                </a:extLst>
              </p:cNvPr>
              <p:cNvSpPr txBox="1"/>
              <p:nvPr/>
            </p:nvSpPr>
            <p:spPr>
              <a:xfrm>
                <a:off x="6322259" y="5255998"/>
                <a:ext cx="1639923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  <m:r>
                            <a:rPr lang="de-DE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05D022-1B28-AE44-B908-3DD46E4CB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259" y="5255998"/>
                <a:ext cx="1639923" cy="389513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B8FB87-DCC5-6544-982E-CE22DFDD7478}"/>
              </a:ext>
            </a:extLst>
          </p:cNvPr>
          <p:cNvCxnSpPr>
            <a:stCxn id="7" idx="6"/>
            <a:endCxn id="33" idx="1"/>
          </p:cNvCxnSpPr>
          <p:nvPr/>
        </p:nvCxnSpPr>
        <p:spPr>
          <a:xfrm>
            <a:off x="3998207" y="4231159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179FE4-B4E2-604F-8C35-9989E0268E31}"/>
              </a:ext>
            </a:extLst>
          </p:cNvPr>
          <p:cNvCxnSpPr>
            <a:cxnSpLocks/>
            <a:stCxn id="8" idx="2"/>
            <a:endCxn id="33" idx="3"/>
          </p:cNvCxnSpPr>
          <p:nvPr/>
        </p:nvCxnSpPr>
        <p:spPr>
          <a:xfrm flipH="1" flipV="1">
            <a:off x="4641339" y="4232267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83058-247B-1A42-86A1-8317B66561A1}"/>
              </a:ext>
            </a:extLst>
          </p:cNvPr>
          <p:cNvCxnSpPr>
            <a:cxnSpLocks/>
            <a:stCxn id="9" idx="6"/>
            <a:endCxn id="29" idx="1"/>
          </p:cNvCxnSpPr>
          <p:nvPr/>
        </p:nvCxnSpPr>
        <p:spPr>
          <a:xfrm>
            <a:off x="2889047" y="5450755"/>
            <a:ext cx="6397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92B997-CEAA-E548-AC85-0DEE6E93B3F3}"/>
              </a:ext>
            </a:extLst>
          </p:cNvPr>
          <p:cNvCxnSpPr>
            <a:cxnSpLocks/>
            <a:stCxn id="29" idx="0"/>
            <a:endCxn id="6" idx="4"/>
          </p:cNvCxnSpPr>
          <p:nvPr/>
        </p:nvCxnSpPr>
        <p:spPr>
          <a:xfrm flipV="1">
            <a:off x="3600749" y="5043505"/>
            <a:ext cx="966358" cy="33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878CD9-5407-BE45-B56C-1CFFED684B81}"/>
              </a:ext>
            </a:extLst>
          </p:cNvPr>
          <p:cNvCxnSpPr>
            <a:cxnSpLocks/>
            <a:stCxn id="6" idx="4"/>
            <a:endCxn id="25" idx="0"/>
          </p:cNvCxnSpPr>
          <p:nvPr/>
        </p:nvCxnSpPr>
        <p:spPr>
          <a:xfrm>
            <a:off x="4567107" y="5043505"/>
            <a:ext cx="978875" cy="337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C13318-73B7-8D46-92CF-ACF11826847E}"/>
              </a:ext>
            </a:extLst>
          </p:cNvPr>
          <p:cNvCxnSpPr>
            <a:cxnSpLocks/>
            <a:stCxn id="11" idx="2"/>
            <a:endCxn id="25" idx="3"/>
          </p:cNvCxnSpPr>
          <p:nvPr/>
        </p:nvCxnSpPr>
        <p:spPr>
          <a:xfrm flipH="1">
            <a:off x="5617982" y="5450755"/>
            <a:ext cx="704277" cy="2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19E02F9-8449-8F43-A87F-AD9EC19CB74E}"/>
              </a:ext>
            </a:extLst>
          </p:cNvPr>
          <p:cNvCxnSpPr>
            <a:cxnSpLocks/>
            <a:stCxn id="29" idx="2"/>
            <a:endCxn id="10" idx="0"/>
          </p:cNvCxnSpPr>
          <p:nvPr/>
        </p:nvCxnSpPr>
        <p:spPr>
          <a:xfrm>
            <a:off x="3600749" y="5522755"/>
            <a:ext cx="995130" cy="332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0E208C-0684-EA48-AD30-D31AD7352B90}"/>
              </a:ext>
            </a:extLst>
          </p:cNvPr>
          <p:cNvCxnSpPr>
            <a:cxnSpLocks/>
            <a:stCxn id="25" idx="2"/>
            <a:endCxn id="10" idx="0"/>
          </p:cNvCxnSpPr>
          <p:nvPr/>
        </p:nvCxnSpPr>
        <p:spPr>
          <a:xfrm flipH="1">
            <a:off x="4595879" y="5525477"/>
            <a:ext cx="950103" cy="329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5AC32E-BBEF-4E41-8218-E91AC7819F6A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4567107" y="4304267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DE022A-28A9-1E4E-A734-35418284E9EB}"/>
              </a:ext>
            </a:extLst>
          </p:cNvPr>
          <p:cNvGrpSpPr/>
          <p:nvPr/>
        </p:nvGrpSpPr>
        <p:grpSpPr>
          <a:xfrm>
            <a:off x="4451259" y="4114187"/>
            <a:ext cx="521894" cy="393368"/>
            <a:chOff x="6669977" y="2717060"/>
            <a:chExt cx="521894" cy="3933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01ED12-0B58-7940-917A-0ADF899586BD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81EB791-36E0-7545-B3C2-774AFBD9EA68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7B07B46-9336-1941-AFBC-562BFD11C57C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A757108-7309-294B-AAA6-27F8E256F671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2880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F91B7C1-5267-A843-BE2D-38E6395922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288091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7391" r="-4348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B8BAFD-3090-8A42-B795-48A301E6A03C}"/>
              </a:ext>
            </a:extLst>
          </p:cNvPr>
          <p:cNvGrpSpPr/>
          <p:nvPr/>
        </p:nvGrpSpPr>
        <p:grpSpPr>
          <a:xfrm>
            <a:off x="3293055" y="5332675"/>
            <a:ext cx="425774" cy="392260"/>
            <a:chOff x="6191042" y="3935548"/>
            <a:chExt cx="425774" cy="3922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1E69393-EA33-DF4D-96F7-BC9D71F596E5}"/>
                </a:ext>
              </a:extLst>
            </p:cNvPr>
            <p:cNvSpPr/>
            <p:nvPr/>
          </p:nvSpPr>
          <p:spPr>
            <a:xfrm>
              <a:off x="6380656" y="393554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3C853E2-09A7-9440-B33D-7662EFD17BB2}"/>
                </a:ext>
              </a:extLst>
            </p:cNvPr>
            <p:cNvSpPr/>
            <p:nvPr/>
          </p:nvSpPr>
          <p:spPr>
            <a:xfrm>
              <a:off x="6426736" y="398162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98A38BD-B397-1E48-A67C-195D86CA0BDC}"/>
                </a:ext>
              </a:extLst>
            </p:cNvPr>
            <p:cNvSpPr/>
            <p:nvPr/>
          </p:nvSpPr>
          <p:spPr>
            <a:xfrm>
              <a:off x="6472816" y="402770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EE192A6-C201-EC40-8B89-E28185D33559}"/>
                    </a:ext>
                  </a:extLst>
                </p:cNvPr>
                <p:cNvSpPr txBox="1"/>
                <p:nvPr/>
              </p:nvSpPr>
              <p:spPr>
                <a:xfrm>
                  <a:off x="6191042" y="4050809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D58FD28-8D8B-1144-9540-0B754F85D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042" y="4050809"/>
                  <a:ext cx="293414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6000" b="-217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B3D2BB-C441-044B-A4CD-649E5D41C433}"/>
              </a:ext>
            </a:extLst>
          </p:cNvPr>
          <p:cNvGrpSpPr/>
          <p:nvPr/>
        </p:nvGrpSpPr>
        <p:grpSpPr>
          <a:xfrm>
            <a:off x="5427902" y="5335397"/>
            <a:ext cx="516037" cy="397857"/>
            <a:chOff x="6975826" y="3929695"/>
            <a:chExt cx="516037" cy="3978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8295F0A-D1F5-3744-AFB2-0E57E86C57CD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5AB0B4-0388-9442-B76C-A268CE9648DA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C1A55C0-12ED-9144-BDA4-01E6C544B684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22071A1-B4E8-EA47-9D1A-005E7B2397F3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E244CDC0-D012-EB42-894E-9CB6E932E4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293414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6667" r="-4167" b="-217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BFD0DFF8-D0DA-D147-BA11-60EFAC0D9DF9}"/>
              </a:ext>
            </a:extLst>
          </p:cNvPr>
          <p:cNvSpPr/>
          <p:nvPr/>
        </p:nvSpPr>
        <p:spPr>
          <a:xfrm>
            <a:off x="2734491" y="3788229"/>
            <a:ext cx="3740876" cy="128838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03C9A5E-729E-434B-B728-ECC55524D8C2}"/>
              </a:ext>
            </a:extLst>
          </p:cNvPr>
          <p:cNvSpPr/>
          <p:nvPr/>
        </p:nvSpPr>
        <p:spPr>
          <a:xfrm>
            <a:off x="1366746" y="4553635"/>
            <a:ext cx="3930538" cy="1737491"/>
          </a:xfrm>
          <a:prstGeom prst="round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EBE3289A-D8E7-9A48-849C-5B16C3384B66}"/>
              </a:ext>
            </a:extLst>
          </p:cNvPr>
          <p:cNvSpPr/>
          <p:nvPr/>
        </p:nvSpPr>
        <p:spPr>
          <a:xfrm>
            <a:off x="3985565" y="4618860"/>
            <a:ext cx="4069864" cy="1737491"/>
          </a:xfrm>
          <a:prstGeom prst="round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44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EF6E-FC4A-F543-A883-D1091F24A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Evidence in FO Jtrees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7886700" cy="4309146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E.g., given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 as evidence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Shatter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on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r>
                  <a:rPr lang="en-GB" dirty="0"/>
                  <a:t>, yielding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en-GB" dirty="0"/>
                  <a:t>Absorb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GB" dirty="0"/>
                  <a:t>, yielding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2"/>
                <a:r>
                  <a:rPr lang="de-DE" dirty="0"/>
                  <a:t>Result: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Shatter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on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</m:oMath>
                </a14:m>
                <a:r>
                  <a:rPr lang="en-GB" dirty="0"/>
                  <a:t>, yielding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en-GB" dirty="0"/>
                  <a:t>Absorb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bSup>
                  </m:oMath>
                </a14:m>
                <a:r>
                  <a:rPr lang="en-GB" dirty="0"/>
                  <a:t>, yielding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2"/>
                <a:r>
                  <a:rPr lang="de-DE" dirty="0"/>
                  <a:t>Result: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Then, send messages based on the local models that have absorbed the evidence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7886700" cy="4309146"/>
              </a:xfrm>
              <a:blipFill>
                <a:blip r:embed="rId2"/>
                <a:stretch>
                  <a:fillRect l="-1447" t="-20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0A7AC-4933-6743-A8CC-0ACB85C4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60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310A24-D163-EB42-932F-0631A1BAA5AF}"/>
              </a:ext>
            </a:extLst>
          </p:cNvPr>
          <p:cNvGrpSpPr/>
          <p:nvPr/>
        </p:nvGrpSpPr>
        <p:grpSpPr>
          <a:xfrm>
            <a:off x="1561096" y="5467386"/>
            <a:ext cx="6328875" cy="986246"/>
            <a:chOff x="1561096" y="5467386"/>
            <a:chExt cx="6328875" cy="98624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1BE3FD7-E7D0-DC45-8F47-F42AF5C9AD47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986246"/>
              <a:chOff x="1561096" y="5467386"/>
              <a:chExt cx="6328875" cy="98624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DFB6380-9B61-764C-8F47-E0855A73005F}"/>
                  </a:ext>
                </a:extLst>
              </p:cNvPr>
              <p:cNvGrpSpPr/>
              <p:nvPr/>
            </p:nvGrpSpPr>
            <p:grpSpPr>
              <a:xfrm>
                <a:off x="1561096" y="5467386"/>
                <a:ext cx="6328875" cy="986246"/>
                <a:chOff x="-629405" y="4954798"/>
                <a:chExt cx="6328875" cy="986246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8BFF876D-B146-C64B-A5CB-BE8E0D929C2D}"/>
                    </a:ext>
                  </a:extLst>
                </p:cNvPr>
                <p:cNvCxnSpPr>
                  <a:cxnSpLocks/>
                  <a:stCxn id="19" idx="3"/>
                  <a:endCxn id="23" idx="1"/>
                </p:cNvCxnSpPr>
                <p:nvPr/>
              </p:nvCxnSpPr>
              <p:spPr>
                <a:xfrm>
                  <a:off x="98619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8AD97595-515E-3449-B6B7-2C1396FC8125}"/>
                    </a:ext>
                  </a:extLst>
                </p:cNvPr>
                <p:cNvCxnSpPr>
                  <a:cxnSpLocks/>
                  <a:stCxn id="23" idx="3"/>
                  <a:endCxn id="21" idx="1"/>
                </p:cNvCxnSpPr>
                <p:nvPr/>
              </p:nvCxnSpPr>
              <p:spPr>
                <a:xfrm>
                  <a:off x="335548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700254B5-F6F2-EB49-A879-0157873871C9}"/>
                    </a:ext>
                  </a:extLst>
                </p:cNvPr>
                <p:cNvGrpSpPr/>
                <p:nvPr/>
              </p:nvGrpSpPr>
              <p:grpSpPr>
                <a:xfrm>
                  <a:off x="1798623" y="4954798"/>
                  <a:ext cx="1556857" cy="982708"/>
                  <a:chOff x="3664685" y="4890630"/>
                  <a:chExt cx="1556857" cy="982708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6D5C95B2-61C8-174A-ACA9-01369ED7337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1273F21D-1A75-1140-BE30-EF3FD2ACEE1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l="-16667" r="-4167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3081EBD6-862F-8A41-BD31-0D98DCCD1CE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b="0" i="0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BC9EC143-8B45-5043-BF22-F470496C252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blipFill>
                        <a:blip r:embed="rId4"/>
                        <a:stretch>
                          <a:fillRect b="-1724"/>
                        </a:stretch>
                      </a:blipFill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5DCEDEB5-A100-6E49-8163-ED961AFCF503}"/>
                    </a:ext>
                  </a:extLst>
                </p:cNvPr>
                <p:cNvGrpSpPr/>
                <p:nvPr/>
              </p:nvGrpSpPr>
              <p:grpSpPr>
                <a:xfrm>
                  <a:off x="4167913" y="4954798"/>
                  <a:ext cx="1531557" cy="986246"/>
                  <a:chOff x="7092747" y="4890630"/>
                  <a:chExt cx="1531557" cy="98624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Box 19">
                        <a:extLst>
                          <a:ext uri="{FF2B5EF4-FFF2-40B4-BE49-F238E27FC236}">
                            <a16:creationId xmlns:a16="http://schemas.microsoft.com/office/drawing/2014/main" id="{14F0F00B-0B01-D846-926D-0668C7E6002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3BAEFA37-8DE0-6F42-B984-BAD17BBD098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16000" b="-2608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TextBox 20">
                        <a:extLst>
                          <a:ext uri="{FF2B5EF4-FFF2-40B4-BE49-F238E27FC236}">
                            <a16:creationId xmlns:a16="http://schemas.microsoft.com/office/drawing/2014/main" id="{FF53F54F-3B3A-0A4B-902D-9627C2424E7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𝑇𝑟𝑒𝑎𝑡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0D14BF4B-ADFA-334C-9C69-4DA7926D5C7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blipFill>
                        <a:blip r:embed="rId6"/>
                        <a:stretch>
                          <a:fillRect l="-5738" r="-1639" b="-1724"/>
                        </a:stretch>
                      </a:blipFill>
                      <a:ln>
                        <a:solidFill>
                          <a:srgbClr val="C0000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A2B2F59-E981-3D4B-AC26-66AC5A6294E6}"/>
                    </a:ext>
                  </a:extLst>
                </p:cNvPr>
                <p:cNvGrpSpPr/>
                <p:nvPr/>
              </p:nvGrpSpPr>
              <p:grpSpPr>
                <a:xfrm>
                  <a:off x="-629405" y="4954798"/>
                  <a:ext cx="1615595" cy="983031"/>
                  <a:chOff x="193927" y="4890630"/>
                  <a:chExt cx="1615595" cy="98303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8" name="TextBox 17">
                        <a:extLst>
                          <a:ext uri="{FF2B5EF4-FFF2-40B4-BE49-F238E27FC236}">
                            <a16:creationId xmlns:a16="http://schemas.microsoft.com/office/drawing/2014/main" id="{BC73EED6-9FB1-704C-85F7-B5BC64B5D65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23DB7B49-BFE0-9A43-A329-D9E39D7C81F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16667" r="-4167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TextBox 18">
                        <a:extLst>
                          <a:ext uri="{FF2B5EF4-FFF2-40B4-BE49-F238E27FC236}">
                            <a16:creationId xmlns:a16="http://schemas.microsoft.com/office/drawing/2014/main" id="{582D05B6-F720-B74A-8D7F-6254EADE4CD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𝑀𝑎𝑛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65B2CD31-A136-F341-A1CF-3BA729D807D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blipFill>
                        <a:blip r:embed="rId8"/>
                        <a:stretch>
                          <a:fillRect b="-1724"/>
                        </a:stretch>
                      </a:blipFill>
                      <a:ln>
                        <a:solidFill>
                          <a:schemeClr val="accent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3395C43D-C449-FD40-BD50-F7FF028767EA}"/>
                      </a:ext>
                    </a:extLst>
                  </p:cNvPr>
                  <p:cNvSpPr/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A23D2315-C3C6-D542-89F6-BCD8572BCC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379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12610DC2-53ED-A545-9526-8B49422F3DE9}"/>
                      </a:ext>
                    </a:extLst>
                  </p:cNvPr>
                  <p:cNvSpPr/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i="1" dirty="0">
                      <a:latin typeface="Cambria Math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399FF293-6217-9143-B9A5-AB0DB9DAF5F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82AD413-97A7-4945-BF90-CB08DDD5AF46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BA4766-7690-C84C-89B7-9D9842DA35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88BBD3F-72B1-724F-8D27-FEA147059AB3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E8E8C1-532D-834D-A9D2-4453822A43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309ECC9-60D3-5749-8014-30E6528488FB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ADD860-574A-DE4C-86B7-BB57A248E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175004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EF6E-FC4A-F543-A883-D1091F24A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Evidence in FO Jtrees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7886700" cy="4309146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E.g., given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𝑒𝑣𝑒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en-GB" dirty="0"/>
                  <a:t> as evidence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GB" dirty="0"/>
                  <a:t> does not change compared to previous example</a:t>
                </a:r>
              </a:p>
              <a:p>
                <a:pPr lvl="1"/>
                <a:r>
                  <a:rPr lang="en-GB" dirty="0"/>
                  <a:t>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</m:oMath>
                </a14:m>
                <a:r>
                  <a:rPr lang="en-GB" dirty="0"/>
                  <a:t> calculated based on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LVE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𝐸𝑝𝑖𝑑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,∅</m:t>
                        </m:r>
                      </m:e>
                    </m:d>
                  </m:oMath>
                </a14:m>
                <a:r>
                  <a:rPr lang="en-GB" dirty="0"/>
                  <a:t>, yielding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GB" dirty="0"/>
                  <a:t> calculated based on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LVE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𝐸𝑝𝑖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,∅</m:t>
                        </m:r>
                      </m:e>
                    </m:d>
                  </m:oMath>
                </a14:m>
                <a:r>
                  <a:rPr lang="en-GB" dirty="0"/>
                  <a:t>, yielding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calculated based on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>
                      <m:sSubPr>
                        <m:ctrlP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>
                            <a:latin typeface="Cambria Math" panose="02040503050406030204" pitchFamily="18" charset="0"/>
                          </a:rPr>
                          <m:t>LVE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Sup>
                              <m:sSubSup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𝐸𝑝𝑖𝑑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,∅</m:t>
                        </m:r>
                      </m:e>
                    </m:d>
                  </m:oMath>
                </a14:m>
                <a:r>
                  <a:rPr lang="en-GB" dirty="0"/>
                  <a:t>, yielding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7886700" cy="4309146"/>
              </a:xfrm>
              <a:blipFill>
                <a:blip r:embed="rId2"/>
                <a:stretch>
                  <a:fillRect l="-1447" t="-20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0A7AC-4933-6743-A8CC-0ACB85C4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61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310A24-D163-EB42-932F-0631A1BAA5AF}"/>
              </a:ext>
            </a:extLst>
          </p:cNvPr>
          <p:cNvGrpSpPr/>
          <p:nvPr/>
        </p:nvGrpSpPr>
        <p:grpSpPr>
          <a:xfrm>
            <a:off x="1561096" y="5467386"/>
            <a:ext cx="6328875" cy="990755"/>
            <a:chOff x="1561096" y="5467386"/>
            <a:chExt cx="6328875" cy="99075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1BE3FD7-E7D0-DC45-8F47-F42AF5C9AD47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990755"/>
              <a:chOff x="1561096" y="5467386"/>
              <a:chExt cx="6328875" cy="99075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DFB6380-9B61-764C-8F47-E0855A73005F}"/>
                  </a:ext>
                </a:extLst>
              </p:cNvPr>
              <p:cNvGrpSpPr/>
              <p:nvPr/>
            </p:nvGrpSpPr>
            <p:grpSpPr>
              <a:xfrm>
                <a:off x="1561096" y="5467386"/>
                <a:ext cx="6328875" cy="990755"/>
                <a:chOff x="-629405" y="4954798"/>
                <a:chExt cx="6328875" cy="990755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8BFF876D-B146-C64B-A5CB-BE8E0D929C2D}"/>
                    </a:ext>
                  </a:extLst>
                </p:cNvPr>
                <p:cNvCxnSpPr>
                  <a:cxnSpLocks/>
                  <a:stCxn id="19" idx="3"/>
                  <a:endCxn id="23" idx="1"/>
                </p:cNvCxnSpPr>
                <p:nvPr/>
              </p:nvCxnSpPr>
              <p:spPr>
                <a:xfrm>
                  <a:off x="98619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8AD97595-515E-3449-B6B7-2C1396FC8125}"/>
                    </a:ext>
                  </a:extLst>
                </p:cNvPr>
                <p:cNvCxnSpPr>
                  <a:cxnSpLocks/>
                  <a:stCxn id="23" idx="3"/>
                  <a:endCxn id="21" idx="1"/>
                </p:cNvCxnSpPr>
                <p:nvPr/>
              </p:nvCxnSpPr>
              <p:spPr>
                <a:xfrm>
                  <a:off x="335548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700254B5-F6F2-EB49-A879-0157873871C9}"/>
                    </a:ext>
                  </a:extLst>
                </p:cNvPr>
                <p:cNvGrpSpPr/>
                <p:nvPr/>
              </p:nvGrpSpPr>
              <p:grpSpPr>
                <a:xfrm>
                  <a:off x="1798623" y="4954798"/>
                  <a:ext cx="1556857" cy="990755"/>
                  <a:chOff x="3664685" y="4890630"/>
                  <a:chExt cx="1556857" cy="990755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6D5C95B2-61C8-174A-ACA9-01369ED7337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04272" y="5604386"/>
                        <a:ext cx="685252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de-DE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6D5C95B2-61C8-174A-ACA9-01369ED7337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04272" y="5604386"/>
                        <a:ext cx="685252" cy="276999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l="-7273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3081EBD6-862F-8A41-BD31-0D98DCCD1CE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b="0" i="0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BC9EC143-8B45-5043-BF22-F470496C252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blipFill>
                        <a:blip r:embed="rId4"/>
                        <a:stretch>
                          <a:fillRect b="-1724"/>
                        </a:stretch>
                      </a:blipFill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5DCEDEB5-A100-6E49-8163-ED961AFCF503}"/>
                    </a:ext>
                  </a:extLst>
                </p:cNvPr>
                <p:cNvGrpSpPr/>
                <p:nvPr/>
              </p:nvGrpSpPr>
              <p:grpSpPr>
                <a:xfrm>
                  <a:off x="4167913" y="4954798"/>
                  <a:ext cx="1531557" cy="990755"/>
                  <a:chOff x="7092747" y="4890630"/>
                  <a:chExt cx="1531557" cy="990755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Box 19">
                        <a:extLst>
                          <a:ext uri="{FF2B5EF4-FFF2-40B4-BE49-F238E27FC236}">
                            <a16:creationId xmlns:a16="http://schemas.microsoft.com/office/drawing/2014/main" id="{14F0F00B-0B01-D846-926D-0668C7E6002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554033" y="5604386"/>
                        <a:ext cx="685251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0" name="TextBox 19">
                        <a:extLst>
                          <a:ext uri="{FF2B5EF4-FFF2-40B4-BE49-F238E27FC236}">
                            <a16:creationId xmlns:a16="http://schemas.microsoft.com/office/drawing/2014/main" id="{14F0F00B-0B01-D846-926D-0668C7E6002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554033" y="5604386"/>
                        <a:ext cx="685251" cy="27699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7273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TextBox 20">
                        <a:extLst>
                          <a:ext uri="{FF2B5EF4-FFF2-40B4-BE49-F238E27FC236}">
                            <a16:creationId xmlns:a16="http://schemas.microsoft.com/office/drawing/2014/main" id="{FF53F54F-3B3A-0A4B-902D-9627C2424E7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𝑇𝑟𝑒𝑎𝑡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0D14BF4B-ADFA-334C-9C69-4DA7926D5C7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blipFill>
                        <a:blip r:embed="rId6"/>
                        <a:stretch>
                          <a:fillRect l="-5738" r="-1639" b="-1724"/>
                        </a:stretch>
                      </a:blipFill>
                      <a:ln>
                        <a:solidFill>
                          <a:srgbClr val="C0000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A2B2F59-E981-3D4B-AC26-66AC5A6294E6}"/>
                    </a:ext>
                  </a:extLst>
                </p:cNvPr>
                <p:cNvGrpSpPr/>
                <p:nvPr/>
              </p:nvGrpSpPr>
              <p:grpSpPr>
                <a:xfrm>
                  <a:off x="-629405" y="4954798"/>
                  <a:ext cx="1615595" cy="983031"/>
                  <a:chOff x="193927" y="4890630"/>
                  <a:chExt cx="1615595" cy="98303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8" name="TextBox 17">
                        <a:extLst>
                          <a:ext uri="{FF2B5EF4-FFF2-40B4-BE49-F238E27FC236}">
                            <a16:creationId xmlns:a16="http://schemas.microsoft.com/office/drawing/2014/main" id="{BC73EED6-9FB1-704C-85F7-B5BC64B5D65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23DB7B49-BFE0-9A43-A329-D9E39D7C81F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16667" r="-4167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TextBox 18">
                        <a:extLst>
                          <a:ext uri="{FF2B5EF4-FFF2-40B4-BE49-F238E27FC236}">
                            <a16:creationId xmlns:a16="http://schemas.microsoft.com/office/drawing/2014/main" id="{582D05B6-F720-B74A-8D7F-6254EADE4CD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𝑀𝑎𝑛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65B2CD31-A136-F341-A1CF-3BA729D807D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blipFill>
                        <a:blip r:embed="rId8"/>
                        <a:stretch>
                          <a:fillRect b="-1724"/>
                        </a:stretch>
                      </a:blipFill>
                      <a:ln>
                        <a:solidFill>
                          <a:schemeClr val="accent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3395C43D-C449-FD40-BD50-F7FF028767EA}"/>
                      </a:ext>
                    </a:extLst>
                  </p:cNvPr>
                  <p:cNvSpPr/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A23D2315-C3C6-D542-89F6-BCD8572BCC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379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12610DC2-53ED-A545-9526-8B49422F3DE9}"/>
                      </a:ext>
                    </a:extLst>
                  </p:cNvPr>
                  <p:cNvSpPr/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i="1" dirty="0">
                      <a:latin typeface="Cambria Math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399FF293-6217-9143-B9A5-AB0DB9DAF5F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82AD413-97A7-4945-BF90-CB08DDD5AF46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BA4766-7690-C84C-89B7-9D9842DA35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88BBD3F-72B1-724F-8D27-FEA147059AB3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E8E8C1-532D-834D-A9D2-4453822A43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309ECC9-60D3-5749-8014-30E6528488FB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ADD860-574A-DE4C-86B7-BB57A248E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4148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EF6E-FC4A-F543-A883-D1091F24A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Evidence and Queries in FO Jtrees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After evidence handling</a:t>
                </a:r>
              </a:p>
              <a:p>
                <a:pPr lvl="1"/>
                <a:r>
                  <a:rPr lang="en-GB" dirty="0"/>
                  <a:t>All queries are answered in an FO jtree with handled evidence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dirty="0"/>
                  <a:t> yield results conditional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So, given evidence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dirty="0"/>
                  <a:t> and query terms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GB" dirty="0"/>
                  <a:t> for a model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The posed queries are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|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 1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, w.r.t.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FO jtree constructed without specific evidence</a:t>
                </a:r>
              </a:p>
              <a:p>
                <a:pPr lvl="1"/>
                <a:r>
                  <a:rPr lang="en-GB" dirty="0"/>
                  <a:t>Reuse for different evidence sets</a:t>
                </a:r>
              </a:p>
              <a:p>
                <a:pPr lvl="2"/>
                <a:r>
                  <a:rPr lang="en-GB" dirty="0"/>
                  <a:t>As long as model stays the same</a:t>
                </a:r>
              </a:p>
              <a:p>
                <a:pPr lvl="1"/>
                <a:r>
                  <a:rPr lang="en-GB" dirty="0"/>
                  <a:t>Reset the local models before entering new evidence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0A7AC-4933-6743-A8CC-0ACB85C4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62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310A24-D163-EB42-932F-0631A1BAA5AF}"/>
              </a:ext>
            </a:extLst>
          </p:cNvPr>
          <p:cNvGrpSpPr/>
          <p:nvPr/>
        </p:nvGrpSpPr>
        <p:grpSpPr>
          <a:xfrm>
            <a:off x="1561096" y="5467386"/>
            <a:ext cx="6328875" cy="986246"/>
            <a:chOff x="1561096" y="5467386"/>
            <a:chExt cx="6328875" cy="98624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1BE3FD7-E7D0-DC45-8F47-F42AF5C9AD47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986246"/>
              <a:chOff x="1561096" y="5467386"/>
              <a:chExt cx="6328875" cy="98624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DFB6380-9B61-764C-8F47-E0855A73005F}"/>
                  </a:ext>
                </a:extLst>
              </p:cNvPr>
              <p:cNvGrpSpPr/>
              <p:nvPr/>
            </p:nvGrpSpPr>
            <p:grpSpPr>
              <a:xfrm>
                <a:off x="1561096" y="5467386"/>
                <a:ext cx="6328875" cy="986246"/>
                <a:chOff x="-629405" y="4954798"/>
                <a:chExt cx="6328875" cy="986246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8BFF876D-B146-C64B-A5CB-BE8E0D929C2D}"/>
                    </a:ext>
                  </a:extLst>
                </p:cNvPr>
                <p:cNvCxnSpPr>
                  <a:cxnSpLocks/>
                  <a:stCxn id="19" idx="3"/>
                  <a:endCxn id="23" idx="1"/>
                </p:cNvCxnSpPr>
                <p:nvPr/>
              </p:nvCxnSpPr>
              <p:spPr>
                <a:xfrm>
                  <a:off x="98619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8AD97595-515E-3449-B6B7-2C1396FC8125}"/>
                    </a:ext>
                  </a:extLst>
                </p:cNvPr>
                <p:cNvCxnSpPr>
                  <a:cxnSpLocks/>
                  <a:stCxn id="23" idx="3"/>
                  <a:endCxn id="21" idx="1"/>
                </p:cNvCxnSpPr>
                <p:nvPr/>
              </p:nvCxnSpPr>
              <p:spPr>
                <a:xfrm>
                  <a:off x="335548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700254B5-F6F2-EB49-A879-0157873871C9}"/>
                    </a:ext>
                  </a:extLst>
                </p:cNvPr>
                <p:cNvGrpSpPr/>
                <p:nvPr/>
              </p:nvGrpSpPr>
              <p:grpSpPr>
                <a:xfrm>
                  <a:off x="1798623" y="4954798"/>
                  <a:ext cx="1556857" cy="982708"/>
                  <a:chOff x="3664685" y="4890630"/>
                  <a:chExt cx="1556857" cy="982708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6D5C95B2-61C8-174A-ACA9-01369ED7337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1273F21D-1A75-1140-BE30-EF3FD2ACEE1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l="-16667" r="-4167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3081EBD6-862F-8A41-BD31-0D98DCCD1CE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b="0" i="0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BC9EC143-8B45-5043-BF22-F470496C252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blipFill>
                        <a:blip r:embed="rId4"/>
                        <a:stretch>
                          <a:fillRect b="-1724"/>
                        </a:stretch>
                      </a:blipFill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5DCEDEB5-A100-6E49-8163-ED961AFCF503}"/>
                    </a:ext>
                  </a:extLst>
                </p:cNvPr>
                <p:cNvGrpSpPr/>
                <p:nvPr/>
              </p:nvGrpSpPr>
              <p:grpSpPr>
                <a:xfrm>
                  <a:off x="4167913" y="4954798"/>
                  <a:ext cx="1531557" cy="986246"/>
                  <a:chOff x="7092747" y="4890630"/>
                  <a:chExt cx="1531557" cy="98624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Box 19">
                        <a:extLst>
                          <a:ext uri="{FF2B5EF4-FFF2-40B4-BE49-F238E27FC236}">
                            <a16:creationId xmlns:a16="http://schemas.microsoft.com/office/drawing/2014/main" id="{14F0F00B-0B01-D846-926D-0668C7E6002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3BAEFA37-8DE0-6F42-B984-BAD17BBD098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16000" b="-2608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TextBox 20">
                        <a:extLst>
                          <a:ext uri="{FF2B5EF4-FFF2-40B4-BE49-F238E27FC236}">
                            <a16:creationId xmlns:a16="http://schemas.microsoft.com/office/drawing/2014/main" id="{FF53F54F-3B3A-0A4B-902D-9627C2424E7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𝑇𝑟𝑒𝑎𝑡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0D14BF4B-ADFA-334C-9C69-4DA7926D5C7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blipFill>
                        <a:blip r:embed="rId6"/>
                        <a:stretch>
                          <a:fillRect l="-5738" r="-1639" b="-1724"/>
                        </a:stretch>
                      </a:blipFill>
                      <a:ln>
                        <a:solidFill>
                          <a:srgbClr val="C0000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A2B2F59-E981-3D4B-AC26-66AC5A6294E6}"/>
                    </a:ext>
                  </a:extLst>
                </p:cNvPr>
                <p:cNvGrpSpPr/>
                <p:nvPr/>
              </p:nvGrpSpPr>
              <p:grpSpPr>
                <a:xfrm>
                  <a:off x="-629405" y="4954798"/>
                  <a:ext cx="1615595" cy="983031"/>
                  <a:chOff x="193927" y="4890630"/>
                  <a:chExt cx="1615595" cy="98303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8" name="TextBox 17">
                        <a:extLst>
                          <a:ext uri="{FF2B5EF4-FFF2-40B4-BE49-F238E27FC236}">
                            <a16:creationId xmlns:a16="http://schemas.microsoft.com/office/drawing/2014/main" id="{BC73EED6-9FB1-704C-85F7-B5BC64B5D65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23DB7B49-BFE0-9A43-A329-D9E39D7C81F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16667" r="-4167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TextBox 18">
                        <a:extLst>
                          <a:ext uri="{FF2B5EF4-FFF2-40B4-BE49-F238E27FC236}">
                            <a16:creationId xmlns:a16="http://schemas.microsoft.com/office/drawing/2014/main" id="{582D05B6-F720-B74A-8D7F-6254EADE4CD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𝑀𝑎𝑛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65B2CD31-A136-F341-A1CF-3BA729D807D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blipFill>
                        <a:blip r:embed="rId8"/>
                        <a:stretch>
                          <a:fillRect b="-1724"/>
                        </a:stretch>
                      </a:blipFill>
                      <a:ln>
                        <a:solidFill>
                          <a:schemeClr val="accent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3395C43D-C449-FD40-BD50-F7FF028767EA}"/>
                      </a:ext>
                    </a:extLst>
                  </p:cNvPr>
                  <p:cNvSpPr/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A23D2315-C3C6-D542-89F6-BCD8572BCC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379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12610DC2-53ED-A545-9526-8B49422F3DE9}"/>
                      </a:ext>
                    </a:extLst>
                  </p:cNvPr>
                  <p:cNvSpPr/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i="1" dirty="0">
                      <a:latin typeface="Cambria Math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399FF293-6217-9143-B9A5-AB0DB9DAF5F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82AD413-97A7-4945-BF90-CB08DDD5AF46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BA4766-7690-C84C-89B7-9D9842DA35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88BBD3F-72B1-724F-8D27-FEA147059AB3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E8E8C1-532D-834D-A9D2-4453822A43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309ECC9-60D3-5749-8014-30E6528488FB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ADD860-574A-DE4C-86B7-BB57A248E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413317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4F80-4105-5A47-8A1C-8906BF68C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LJT: Algorithm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19811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b="1" dirty="0">
                        <a:latin typeface="Cambria Math" panose="02040503050406030204" pitchFamily="18" charset="0"/>
                      </a:rPr>
                      <m:t>𝐋𝐉𝐓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r>
                          <a:rPr lang="de-DE" dirty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457200" lvl="1" indent="0">
                  <a:buNone/>
                </a:pPr>
                <a:r>
                  <a:rPr lang="en-GB" sz="2800" dirty="0"/>
                  <a:t>Construct an FO jtree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sz="2800" dirty="0"/>
                  <a:t> for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dirty="0"/>
                  <a:t>Enter evidence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sz="28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GB" sz="2800" dirty="0"/>
                  <a:t> into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GB" sz="2800" dirty="0"/>
              </a:p>
              <a:p>
                <a:pPr marL="457200" lvl="1" indent="0">
                  <a:buNone/>
                </a:pPr>
                <a:r>
                  <a:rPr lang="en-GB" sz="2800" dirty="0"/>
                  <a:t>Pass message in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de-DE" sz="2800" dirty="0"/>
              </a:p>
              <a:p>
                <a:pPr marL="457200" lvl="1" indent="0">
                  <a:buNone/>
                </a:pPr>
                <a:r>
                  <a:rPr lang="en-GB" sz="2800" dirty="0"/>
                  <a:t>Answer queries with query terms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28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sz="28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800" i="1" dirty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de-DE" sz="2800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28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800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sz="2800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GB" sz="2800" dirty="0"/>
                  <a:t> in </a:t>
                </a:r>
                <a14:m>
                  <m:oMath xmlns:m="http://schemas.openxmlformats.org/officeDocument/2006/math">
                    <m:r>
                      <a:rPr lang="de-DE" sz="2800" i="1" dirty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GB" sz="2800" dirty="0"/>
              </a:p>
              <a:p>
                <a:endParaRPr lang="en-GB" dirty="0"/>
              </a:p>
              <a:p>
                <a:r>
                  <a:rPr lang="en-GB" dirty="0"/>
                  <a:t>Look for blue boxes on the previous slides to find the descriptions of each step</a:t>
                </a:r>
              </a:p>
              <a:p>
                <a:pPr lvl="1"/>
                <a:endParaRPr lang="en-GB" dirty="0"/>
              </a:p>
              <a:p>
                <a:r>
                  <a:rPr lang="en-GB" i="1" dirty="0">
                    <a:solidFill>
                      <a:srgbClr val="C00000"/>
                    </a:solidFill>
                  </a:rPr>
                  <a:t>Constant</a:t>
                </a:r>
                <a:r>
                  <a:rPr lang="en-GB" dirty="0">
                    <a:solidFill>
                      <a:srgbClr val="C00000"/>
                    </a:solidFill>
                  </a:rPr>
                  <a:t> overhead for FO jtree construction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Payoff if given multiple queries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198111"/>
              </a:xfrm>
              <a:blipFill>
                <a:blip r:embed="rId2"/>
                <a:stretch>
                  <a:fillRect l="-1447" b="-7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4360D-B38F-4846-B342-CC8FFE35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63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E86EDE-275C-1A40-A0CB-DF8FE4E62D91}"/>
              </a:ext>
            </a:extLst>
          </p:cNvPr>
          <p:cNvSpPr/>
          <p:nvPr/>
        </p:nvSpPr>
        <p:spPr>
          <a:xfrm>
            <a:off x="861239" y="3965171"/>
            <a:ext cx="7531331" cy="881149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051097-5C90-FF4B-81DB-BBA98C6E866A}"/>
              </a:ext>
            </a:extLst>
          </p:cNvPr>
          <p:cNvSpPr/>
          <p:nvPr/>
        </p:nvSpPr>
        <p:spPr>
          <a:xfrm>
            <a:off x="6525491" y="4558406"/>
            <a:ext cx="1867079" cy="2879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Step Name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125595-057F-9443-ADC4-2170E475B0C8}"/>
              </a:ext>
            </a:extLst>
          </p:cNvPr>
          <p:cNvCxnSpPr>
            <a:cxnSpLocks/>
            <a:stCxn id="3" idx="1"/>
            <a:endCxn id="3" idx="3"/>
          </p:cNvCxnSpPr>
          <p:nvPr/>
        </p:nvCxnSpPr>
        <p:spPr>
          <a:xfrm>
            <a:off x="628650" y="3757296"/>
            <a:ext cx="7886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21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53C87-AEB4-1C46-BBDD-1C465F59F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to Ground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93BA39-3910-ED49-AE46-0FC9FE62ED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Propositional Junction Tree Algorithm (JT)</a:t>
                </a:r>
              </a:p>
              <a:p>
                <a:pPr lvl="1"/>
                <a:r>
                  <a:rPr lang="en-GB" dirty="0"/>
                  <a:t>Same algorithm, only with propositional model</a:t>
                </a:r>
              </a:p>
              <a:p>
                <a:pPr lvl="1"/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93BA39-3910-ED49-AE46-0FC9FE62ED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7111A-7B47-0548-8583-1900181F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64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CC1D53-3304-5744-B5B3-B651B7DD3FA8}"/>
              </a:ext>
            </a:extLst>
          </p:cNvPr>
          <p:cNvGrpSpPr/>
          <p:nvPr/>
        </p:nvGrpSpPr>
        <p:grpSpPr>
          <a:xfrm>
            <a:off x="124336" y="2155710"/>
            <a:ext cx="8923510" cy="4425945"/>
            <a:chOff x="124336" y="2155710"/>
            <a:chExt cx="8923510" cy="44259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E875495-90D4-F446-B70C-781C25B4C0DB}"/>
                    </a:ext>
                  </a:extLst>
                </p:cNvPr>
                <p:cNvSpPr txBox="1"/>
                <p:nvPr/>
              </p:nvSpPr>
              <p:spPr>
                <a:xfrm>
                  <a:off x="5373887" y="2201542"/>
                  <a:ext cx="300915" cy="2815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E875495-90D4-F446-B70C-781C25B4C0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3887" y="2201542"/>
                  <a:ext cx="300915" cy="281552"/>
                </a:xfrm>
                <a:prstGeom prst="rect">
                  <a:avLst/>
                </a:prstGeom>
                <a:blipFill>
                  <a:blip r:embed="rId3"/>
                  <a:stretch>
                    <a:fillRect l="-24000" r="-4000" b="-291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5E33DA3-5A8B-4F43-80B4-52867B7CBC6B}"/>
                    </a:ext>
                  </a:extLst>
                </p:cNvPr>
                <p:cNvSpPr txBox="1"/>
                <p:nvPr/>
              </p:nvSpPr>
              <p:spPr>
                <a:xfrm>
                  <a:off x="5665958" y="2201542"/>
                  <a:ext cx="300915" cy="28020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5E33DA3-5A8B-4F43-80B4-52867B7CBC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5958" y="2201542"/>
                  <a:ext cx="300915" cy="280205"/>
                </a:xfrm>
                <a:prstGeom prst="rect">
                  <a:avLst/>
                </a:prstGeom>
                <a:blipFill>
                  <a:blip r:embed="rId4"/>
                  <a:stretch>
                    <a:fillRect l="-24000" b="-3478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3FA8D63-6989-E14B-AE0A-B59AC59CDD25}"/>
                    </a:ext>
                  </a:extLst>
                </p:cNvPr>
                <p:cNvSpPr txBox="1"/>
                <p:nvPr/>
              </p:nvSpPr>
              <p:spPr>
                <a:xfrm>
                  <a:off x="5363993" y="3046258"/>
                  <a:ext cx="300915" cy="2815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3FA8D63-6989-E14B-AE0A-B59AC59CDD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3993" y="3046258"/>
                  <a:ext cx="300915" cy="281552"/>
                </a:xfrm>
                <a:prstGeom prst="rect">
                  <a:avLst/>
                </a:prstGeom>
                <a:blipFill>
                  <a:blip r:embed="rId5"/>
                  <a:stretch>
                    <a:fillRect l="-20000" t="-4545" r="-4000" b="-31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A231079-4725-0944-9AA3-E957A11AD319}"/>
                    </a:ext>
                  </a:extLst>
                </p:cNvPr>
                <p:cNvSpPr txBox="1"/>
                <p:nvPr/>
              </p:nvSpPr>
              <p:spPr>
                <a:xfrm>
                  <a:off x="5670423" y="3048759"/>
                  <a:ext cx="300916" cy="2790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A231079-4725-0944-9AA3-E957A11AD3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0423" y="3048759"/>
                  <a:ext cx="300916" cy="279051"/>
                </a:xfrm>
                <a:prstGeom prst="rect">
                  <a:avLst/>
                </a:prstGeom>
                <a:blipFill>
                  <a:blip r:embed="rId6"/>
                  <a:stretch>
                    <a:fillRect l="-24000" t="-4545" r="-4000" b="-31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FB972CF-8843-F64B-B4B5-6C9090FAE370}"/>
                    </a:ext>
                  </a:extLst>
                </p:cNvPr>
                <p:cNvSpPr txBox="1"/>
                <p:nvPr/>
              </p:nvSpPr>
              <p:spPr>
                <a:xfrm>
                  <a:off x="2764235" y="4017848"/>
                  <a:ext cx="300915" cy="2807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B1785A7D-7654-7649-9D8A-D1E849435A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4235" y="4017848"/>
                  <a:ext cx="300915" cy="280718"/>
                </a:xfrm>
                <a:prstGeom prst="rect">
                  <a:avLst/>
                </a:prstGeom>
                <a:blipFill>
                  <a:blip r:embed="rId7"/>
                  <a:stretch>
                    <a:fillRect l="-25000" r="-4167" b="-3478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5E634CD-DC30-EE49-80A9-F80EB444ED13}"/>
                    </a:ext>
                  </a:extLst>
                </p:cNvPr>
                <p:cNvSpPr txBox="1"/>
                <p:nvPr/>
              </p:nvSpPr>
              <p:spPr>
                <a:xfrm>
                  <a:off x="5389475" y="3948040"/>
                  <a:ext cx="300915" cy="2807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F4EF4369-C41B-224A-969A-73FD9672F7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9475" y="3948040"/>
                  <a:ext cx="300915" cy="280718"/>
                </a:xfrm>
                <a:prstGeom prst="rect">
                  <a:avLst/>
                </a:prstGeom>
                <a:blipFill>
                  <a:blip r:embed="rId8"/>
                  <a:stretch>
                    <a:fillRect l="-20000" r="-400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08B0965-E3F2-BC44-A523-5870B093CAA9}"/>
                    </a:ext>
                  </a:extLst>
                </p:cNvPr>
                <p:cNvSpPr txBox="1"/>
                <p:nvPr/>
              </p:nvSpPr>
              <p:spPr>
                <a:xfrm>
                  <a:off x="8124013" y="3945990"/>
                  <a:ext cx="300915" cy="2821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48A9839F-1FEC-DA45-98A9-664FD7BE22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4013" y="3945990"/>
                  <a:ext cx="300915" cy="282129"/>
                </a:xfrm>
                <a:prstGeom prst="rect">
                  <a:avLst/>
                </a:prstGeom>
                <a:blipFill>
                  <a:blip r:embed="rId9"/>
                  <a:stretch>
                    <a:fillRect l="-25000" r="-4167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50C7961-C6D5-844E-8252-B61F645E5F1C}"/>
                    </a:ext>
                  </a:extLst>
                </p:cNvPr>
                <p:cNvSpPr txBox="1"/>
                <p:nvPr/>
              </p:nvSpPr>
              <p:spPr>
                <a:xfrm>
                  <a:off x="198381" y="5727316"/>
                  <a:ext cx="300916" cy="2835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35F130D9-71DA-ED4B-80AF-EFAED0E095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381" y="5727316"/>
                  <a:ext cx="300916" cy="283539"/>
                </a:xfrm>
                <a:prstGeom prst="rect">
                  <a:avLst/>
                </a:prstGeom>
                <a:blipFill>
                  <a:blip r:embed="rId10"/>
                  <a:stretch>
                    <a:fillRect l="-25000" r="-4167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60503F0-0B17-004D-AB0F-0ED6C2BC32AB}"/>
                    </a:ext>
                  </a:extLst>
                </p:cNvPr>
                <p:cNvSpPr txBox="1"/>
                <p:nvPr/>
              </p:nvSpPr>
              <p:spPr>
                <a:xfrm>
                  <a:off x="2038670" y="5738291"/>
                  <a:ext cx="300915" cy="2809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charset="0"/>
                              </a:rPr>
                              <m:t>4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5B47A797-94AC-DB4A-832A-3CD465F669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670" y="5738291"/>
                  <a:ext cx="300915" cy="280974"/>
                </a:xfrm>
                <a:prstGeom prst="rect">
                  <a:avLst/>
                </a:prstGeom>
                <a:blipFill>
                  <a:blip r:embed="rId11"/>
                  <a:stretch>
                    <a:fillRect l="-25000" r="-4167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37EAF1C-BDC2-7D47-AFC2-11677AF809AE}"/>
                    </a:ext>
                  </a:extLst>
                </p:cNvPr>
                <p:cNvSpPr txBox="1"/>
                <p:nvPr/>
              </p:nvSpPr>
              <p:spPr>
                <a:xfrm>
                  <a:off x="6850825" y="5745955"/>
                  <a:ext cx="300916" cy="2877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54FEE0FE-709F-1240-8C9D-0B272D029E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825" y="5745955"/>
                  <a:ext cx="300916" cy="287771"/>
                </a:xfrm>
                <a:prstGeom prst="rect">
                  <a:avLst/>
                </a:prstGeom>
                <a:blipFill>
                  <a:blip r:embed="rId12"/>
                  <a:stretch>
                    <a:fillRect l="-24000" r="-4000" b="-3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3C177EE-4808-F947-8926-E0501E5217B4}"/>
                    </a:ext>
                  </a:extLst>
                </p:cNvPr>
                <p:cNvSpPr txBox="1"/>
                <p:nvPr/>
              </p:nvSpPr>
              <p:spPr>
                <a:xfrm>
                  <a:off x="8691114" y="5756930"/>
                  <a:ext cx="300916" cy="2877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charset="0"/>
                              </a:rPr>
                              <m:t>6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8D80B20A-9298-F74D-A692-D8B62372F3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1114" y="5756930"/>
                  <a:ext cx="300916" cy="287771"/>
                </a:xfrm>
                <a:prstGeom prst="rect">
                  <a:avLst/>
                </a:prstGeom>
                <a:blipFill>
                  <a:blip r:embed="rId13"/>
                  <a:stretch>
                    <a:fillRect l="-29167" r="-4167" b="-291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386587D-BB4C-3A48-889C-10A5605C4B80}"/>
                    </a:ext>
                  </a:extLst>
                </p:cNvPr>
                <p:cNvSpPr txBox="1"/>
                <p:nvPr/>
              </p:nvSpPr>
              <p:spPr>
                <a:xfrm>
                  <a:off x="4097259" y="5575751"/>
                  <a:ext cx="300915" cy="2835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C79152D6-E366-9B45-8FF6-C94920430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7259" y="5575751"/>
                  <a:ext cx="300915" cy="283539"/>
                </a:xfrm>
                <a:prstGeom prst="rect">
                  <a:avLst/>
                </a:prstGeom>
                <a:blipFill>
                  <a:blip r:embed="rId14"/>
                  <a:stretch>
                    <a:fillRect l="-25000" r="-4167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FCB97-C32A-D942-9E7A-A4F96B3E3B11}"/>
                    </a:ext>
                  </a:extLst>
                </p:cNvPr>
                <p:cNvSpPr txBox="1"/>
                <p:nvPr/>
              </p:nvSpPr>
              <p:spPr>
                <a:xfrm>
                  <a:off x="4717161" y="5585817"/>
                  <a:ext cx="300916" cy="2877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C151A8FE-273D-9A40-BDBF-A7B052BFA4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7161" y="5585817"/>
                  <a:ext cx="300916" cy="287771"/>
                </a:xfrm>
                <a:prstGeom prst="rect">
                  <a:avLst/>
                </a:prstGeom>
                <a:blipFill>
                  <a:blip r:embed="rId15"/>
                  <a:stretch>
                    <a:fillRect l="-24000" r="-400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7759B9F-6C47-8041-9353-8F55CACB8693}"/>
                </a:ext>
              </a:extLst>
            </p:cNvPr>
            <p:cNvGrpSpPr/>
            <p:nvPr/>
          </p:nvGrpSpPr>
          <p:grpSpPr>
            <a:xfrm>
              <a:off x="124336" y="2155710"/>
              <a:ext cx="8923510" cy="4425945"/>
              <a:chOff x="124336" y="2155710"/>
              <a:chExt cx="8923510" cy="44259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8F3BE6BA-CEA5-3F46-957F-67A2C3917FC8}"/>
                      </a:ext>
                    </a:extLst>
                  </p:cNvPr>
                  <p:cNvSpPr txBox="1"/>
                  <p:nvPr/>
                </p:nvSpPr>
                <p:spPr>
                  <a:xfrm>
                    <a:off x="3694669" y="2155710"/>
                    <a:ext cx="1631092" cy="715089"/>
                  </a:xfrm>
                  <a:prstGeom prst="round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7625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 smtClean="0">
                              <a:latin typeface="Cambria Math" panose="02040503050406030204" pitchFamily="18" charset="0"/>
                            </a:rPr>
                            <m:t>𝑀𝑎𝑛</m:t>
                          </m:r>
                          <m:r>
                            <a:rPr lang="en-GB" i="1" dirty="0" err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 smtClean="0">
                              <a:latin typeface="Cambria Math" panose="02040503050406030204" pitchFamily="18" charset="0"/>
                            </a:rPr>
                            <m:t>𝑤𝑎𝑟</m:t>
                          </m:r>
                        </m:oMath>
                      </m:oMathPara>
                    </a14:m>
                    <a:endParaRPr lang="en-GB" baseline="-25000" dirty="0"/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spc="-150" dirty="0" smtClean="0">
                              <a:latin typeface="Cambria Math" panose="02040503050406030204" pitchFamily="18" charset="0"/>
                            </a:rPr>
                            <m:t>𝐷𝑖𝑠</m:t>
                          </m:r>
                          <m:r>
                            <a:rPr lang="de-DE" b="0" i="1" spc="-300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pc="-150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i="1" spc="-150" dirty="0" smtClean="0">
                              <a:latin typeface="Cambria Math" panose="02040503050406030204" pitchFamily="18" charset="0"/>
                            </a:rPr>
                            <m:t>𝑖𝑟𝑒</m:t>
                          </m:r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spc="-150" dirty="0" err="1">
                              <a:latin typeface="Cambria Math" panose="02040503050406030204" pitchFamily="18" charset="0"/>
                            </a:rPr>
                            <m:t>𝐷𝑖𝑠</m:t>
                          </m:r>
                          <m:r>
                            <a:rPr lang="de-DE" b="0" i="1" spc="-300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pc="-150" dirty="0" smtClean="0">
                              <a:latin typeface="Cambria Math" panose="02040503050406030204" pitchFamily="18" charset="0"/>
                            </a:rPr>
                            <m:t>𝑓𝑙𝑜𝑜𝑑</m:t>
                          </m:r>
                        </m:oMath>
                      </m:oMathPara>
                    </a14:m>
                    <a:endParaRPr lang="en-GB" spc="-150" baseline="-25000" dirty="0"/>
                  </a:p>
                </p:txBody>
              </p:sp>
            </mc:Choice>
            <mc:Fallback xmlns="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B067C9E1-512D-2947-A497-CD057B0C28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94669" y="2155710"/>
                    <a:ext cx="1631092" cy="715089"/>
                  </a:xfrm>
                  <a:prstGeom prst="roundRect">
                    <a:avLst/>
                  </a:prstGeom>
                  <a:blipFill>
                    <a:blip r:embed="rId16"/>
                    <a:stretch>
                      <a:fillRect l="-2308" r="-230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21D4337C-8D35-CC41-A1F0-93530D6E7F30}"/>
                      </a:ext>
                    </a:extLst>
                  </p:cNvPr>
                  <p:cNvSpPr txBox="1"/>
                  <p:nvPr/>
                </p:nvSpPr>
                <p:spPr>
                  <a:xfrm>
                    <a:off x="3657598" y="3041071"/>
                    <a:ext cx="1705233" cy="701043"/>
                  </a:xfrm>
                  <a:prstGeom prst="round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 smtClean="0">
                              <a:latin typeface="Cambria Math" panose="02040503050406030204" pitchFamily="18" charset="0"/>
                            </a:rPr>
                            <m:t>𝑀𝑎𝑛</m:t>
                          </m:r>
                          <m:r>
                            <a:rPr lang="en-GB" i="1" dirty="0" err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 smtClean="0">
                              <a:latin typeface="Cambria Math" panose="02040503050406030204" pitchFamily="18" charset="0"/>
                            </a:rPr>
                            <m:t>𝑣𝑖𝑟𝑢𝑠</m:t>
                          </m:r>
                        </m:oMath>
                      </m:oMathPara>
                    </a14:m>
                    <a:endParaRPr lang="en-GB" baseline="-25000" dirty="0"/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pc="-150" dirty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spc="-150" dirty="0" smtClean="0">
                              <a:latin typeface="Cambria Math" panose="02040503050406030204" pitchFamily="18" charset="0"/>
                            </a:rPr>
                            <m:t>𝐷𝑖𝑠</m:t>
                          </m:r>
                          <m:r>
                            <a:rPr lang="en-GB" i="1" spc="-300" dirty="0" err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spc="-150" dirty="0" err="1" smtClean="0">
                              <a:latin typeface="Cambria Math" panose="02040503050406030204" pitchFamily="18" charset="0"/>
                            </a:rPr>
                            <m:t>𝑓𝑖𝑟𝑒</m:t>
                          </m:r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spc="-150" dirty="0" err="1">
                              <a:latin typeface="Cambria Math" panose="02040503050406030204" pitchFamily="18" charset="0"/>
                            </a:rPr>
                            <m:t>𝐷𝑖𝑠</m:t>
                          </m:r>
                          <m:r>
                            <a:rPr lang="en-GB" i="1" spc="-300" dirty="0" err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pc="-150" dirty="0" smtClean="0">
                              <a:latin typeface="Cambria Math" panose="02040503050406030204" pitchFamily="18" charset="0"/>
                            </a:rPr>
                            <m:t>𝑓𝑙𝑜𝑜𝑑</m:t>
                          </m:r>
                        </m:oMath>
                      </m:oMathPara>
                    </a14:m>
                    <a:endParaRPr lang="en-GB" spc="-150" baseline="-25000" dirty="0"/>
                  </a:p>
                </p:txBody>
              </p:sp>
            </mc:Choice>
            <mc:Fallback xmlns="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1334A360-5240-CB4B-8ED5-75975D9B5C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57598" y="3041071"/>
                    <a:ext cx="1705233" cy="701043"/>
                  </a:xfrm>
                  <a:prstGeom prst="roundRect">
                    <a:avLst/>
                  </a:prstGeom>
                  <a:blipFill>
                    <a:blip r:embed="rId17"/>
                    <a:stretch>
                      <a:fillRect l="-5926" r="-741" b="-1724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FD3F483E-9779-7A49-A165-0392CC39B080}"/>
                      </a:ext>
                    </a:extLst>
                  </p:cNvPr>
                  <p:cNvSpPr txBox="1"/>
                  <p:nvPr/>
                </p:nvSpPr>
                <p:spPr>
                  <a:xfrm>
                    <a:off x="1057840" y="4019596"/>
                    <a:ext cx="1705233" cy="715089"/>
                  </a:xfrm>
                  <a:prstGeom prst="round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err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en-GB" i="1" dirty="0" err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2A95D9A9-6F42-374E-9F8F-51D981F4AB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7840" y="4019596"/>
                    <a:ext cx="1705233" cy="715089"/>
                  </a:xfrm>
                  <a:prstGeom prst="roundRect">
                    <a:avLst/>
                  </a:prstGeom>
                  <a:blipFill>
                    <a:blip r:embed="rId18"/>
                    <a:stretch>
                      <a:fillRect l="-4380" r="-73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ECE0DC2B-1571-FF4A-9972-A40E4779DD0C}"/>
                      </a:ext>
                    </a:extLst>
                  </p:cNvPr>
                  <p:cNvSpPr txBox="1"/>
                  <p:nvPr/>
                </p:nvSpPr>
                <p:spPr>
                  <a:xfrm>
                    <a:off x="3657598" y="3953866"/>
                    <a:ext cx="1705233" cy="715089"/>
                  </a:xfrm>
                  <a:prstGeom prst="round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𝑒𝑣𝑒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4582CB74-C46D-A34F-8F42-4AFDF3ECB7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57598" y="3953866"/>
                    <a:ext cx="1705233" cy="715089"/>
                  </a:xfrm>
                  <a:prstGeom prst="roundRect">
                    <a:avLst/>
                  </a:prstGeom>
                  <a:blipFill>
                    <a:blip r:embed="rId19"/>
                    <a:stretch>
                      <a:fillRect l="-74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3F40BBD6-9E3E-9341-A01D-D18772B6F494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853" y="3949955"/>
                    <a:ext cx="1705233" cy="715089"/>
                  </a:xfrm>
                  <a:prstGeom prst="round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𝑏𝑜𝑏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𝑏𝑜𝑏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8B9C1961-07A5-0040-800F-F4B0852F983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84853" y="3949955"/>
                    <a:ext cx="1705233" cy="715089"/>
                  </a:xfrm>
                  <a:prstGeom prst="roundRect">
                    <a:avLst/>
                  </a:prstGeom>
                  <a:blipFill>
                    <a:blip r:embed="rId20"/>
                    <a:stretch>
                      <a:fillRect l="-7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97CAEA0A-6152-CD4B-8666-EF6A01DED56D}"/>
                      </a:ext>
                    </a:extLst>
                  </p:cNvPr>
                  <p:cNvSpPr txBox="1"/>
                  <p:nvPr/>
                </p:nvSpPr>
                <p:spPr>
                  <a:xfrm>
                    <a:off x="124336" y="5020042"/>
                    <a:ext cx="1705233" cy="708067"/>
                  </a:xfrm>
                  <a:prstGeom prst="round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GB" baseline="-25000" dirty="0"/>
                  </a:p>
                </p:txBody>
              </p:sp>
            </mc:Choice>
            <mc:Fallback xmlns="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5F38E5C2-7EB2-5946-AD0B-7662C1A59A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4336" y="5020042"/>
                    <a:ext cx="1705233" cy="708067"/>
                  </a:xfrm>
                  <a:prstGeom prst="roundRect">
                    <a:avLst/>
                  </a:prstGeom>
                  <a:blipFill>
                    <a:blip r:embed="rId21"/>
                    <a:stretch>
                      <a:fillRect r="-6618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B2D35675-AC3A-3949-BD8C-28B5AA564566}"/>
                      </a:ext>
                    </a:extLst>
                  </p:cNvPr>
                  <p:cNvSpPr txBox="1"/>
                  <p:nvPr/>
                </p:nvSpPr>
                <p:spPr>
                  <a:xfrm>
                    <a:off x="1989436" y="5012227"/>
                    <a:ext cx="1705233" cy="708067"/>
                  </a:xfrm>
                  <a:prstGeom prst="round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</m:oMath>
                      </m:oMathPara>
                    </a14:m>
                    <a:endParaRPr lang="de-DE" i="1" dirty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GB" baseline="-25000" dirty="0"/>
                  </a:p>
                </p:txBody>
              </p:sp>
            </mc:Choice>
            <mc:Fallback xmlns="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29533CA7-93A9-414F-A3CA-51615E8E8C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89436" y="5012227"/>
                    <a:ext cx="1705233" cy="708067"/>
                  </a:xfrm>
                  <a:prstGeom prst="roundRect">
                    <a:avLst/>
                  </a:prstGeom>
                  <a:blipFill>
                    <a:blip r:embed="rId22"/>
                    <a:stretch>
                      <a:fillRect l="-3676" b="-350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411F59C5-DCD3-9649-8446-3AB3D3853851}"/>
                      </a:ext>
                    </a:extLst>
                  </p:cNvPr>
                  <p:cNvSpPr txBox="1"/>
                  <p:nvPr/>
                </p:nvSpPr>
                <p:spPr>
                  <a:xfrm>
                    <a:off x="2759796" y="5873588"/>
                    <a:ext cx="1705233" cy="708067"/>
                  </a:xfrm>
                  <a:prstGeom prst="round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GB" baseline="-25000" dirty="0"/>
                  </a:p>
                </p:txBody>
              </p:sp>
            </mc:Choice>
            <mc:Fallback xmlns="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D1BCAF53-255B-594B-8F40-8C2EEF693D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59796" y="5873588"/>
                    <a:ext cx="1705233" cy="708067"/>
                  </a:xfrm>
                  <a:prstGeom prst="round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DB3AA413-B135-4946-A9AD-FA1FAF51A4E1}"/>
                      </a:ext>
                    </a:extLst>
                  </p:cNvPr>
                  <p:cNvSpPr txBox="1"/>
                  <p:nvPr/>
                </p:nvSpPr>
                <p:spPr>
                  <a:xfrm>
                    <a:off x="4624896" y="5865773"/>
                    <a:ext cx="1705233" cy="708067"/>
                  </a:xfrm>
                  <a:prstGeom prst="round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GB" baseline="-25000" dirty="0"/>
                  </a:p>
                </p:txBody>
              </p:sp>
            </mc:Choice>
            <mc:Fallback xmlns="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E48FA158-404D-424B-949A-B93A757269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24896" y="5865773"/>
                    <a:ext cx="1705233" cy="708067"/>
                  </a:xfrm>
                  <a:prstGeom prst="round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F83D095B-D519-D648-B214-8A56B5969D72}"/>
                      </a:ext>
                    </a:extLst>
                  </p:cNvPr>
                  <p:cNvSpPr txBox="1"/>
                  <p:nvPr/>
                </p:nvSpPr>
                <p:spPr>
                  <a:xfrm>
                    <a:off x="5477513" y="5020042"/>
                    <a:ext cx="1705233" cy="708067"/>
                  </a:xfrm>
                  <a:prstGeom prst="round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𝑏𝑜𝑏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𝑏𝑜𝑏</m:t>
                          </m:r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GB" baseline="-25000" dirty="0"/>
                  </a:p>
                </p:txBody>
              </p:sp>
            </mc:Choice>
            <mc:Fallback xmlns="">
              <p:sp>
                <p:nvSpPr>
                  <p:cNvPr id="130" name="TextBox 129">
                    <a:extLst>
                      <a:ext uri="{FF2B5EF4-FFF2-40B4-BE49-F238E27FC236}">
                        <a16:creationId xmlns:a16="http://schemas.microsoft.com/office/drawing/2014/main" id="{75A4F456-9AE5-3942-8309-2B054D5FC5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77513" y="5020042"/>
                    <a:ext cx="1705233" cy="708067"/>
                  </a:xfrm>
                  <a:prstGeom prst="roundRect">
                    <a:avLst/>
                  </a:prstGeom>
                  <a:blipFill>
                    <a:blip r:embed="rId25"/>
                    <a:stretch>
                      <a:fillRect l="-73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8A063579-13B7-1A4B-ADB6-800B4FBB258C}"/>
                      </a:ext>
                    </a:extLst>
                  </p:cNvPr>
                  <p:cNvSpPr txBox="1"/>
                  <p:nvPr/>
                </p:nvSpPr>
                <p:spPr>
                  <a:xfrm>
                    <a:off x="7342613" y="5012227"/>
                    <a:ext cx="1705233" cy="708067"/>
                  </a:xfrm>
                  <a:prstGeom prst="round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𝑏𝑜𝑏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𝑏𝑜𝑏</m:t>
                          </m:r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GB" baseline="-25000" dirty="0"/>
                  </a:p>
                </p:txBody>
              </p:sp>
            </mc:Choice>
            <mc:Fallback xmlns=""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33DA2F84-11C6-C642-B537-2365B3883F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42613" y="5012227"/>
                    <a:ext cx="1705233" cy="708067"/>
                  </a:xfrm>
                  <a:prstGeom prst="roundRect">
                    <a:avLst/>
                  </a:prstGeom>
                  <a:blipFill>
                    <a:blip r:embed="rId26"/>
                    <a:stretch>
                      <a:fillRect l="-73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6D688CB-C41C-9B40-9AFF-1F2AAF3CD0C0}"/>
                  </a:ext>
                </a:extLst>
              </p:cNvPr>
              <p:cNvCxnSpPr>
                <a:stCxn id="21" idx="0"/>
                <a:endCxn id="20" idx="2"/>
              </p:cNvCxnSpPr>
              <p:nvPr/>
            </p:nvCxnSpPr>
            <p:spPr>
              <a:xfrm flipV="1">
                <a:off x="4510215" y="2870799"/>
                <a:ext cx="0" cy="17027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9C93D19-FAB7-094B-B568-16C0417E3F8B}"/>
                  </a:ext>
                </a:extLst>
              </p:cNvPr>
              <p:cNvCxnSpPr>
                <a:stCxn id="21" idx="2"/>
                <a:endCxn id="23" idx="0"/>
              </p:cNvCxnSpPr>
              <p:nvPr/>
            </p:nvCxnSpPr>
            <p:spPr>
              <a:xfrm>
                <a:off x="4510215" y="3742114"/>
                <a:ext cx="0" cy="21175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73467F7-C31E-B946-B898-25FB3E435058}"/>
                  </a:ext>
                </a:extLst>
              </p:cNvPr>
              <p:cNvCxnSpPr>
                <a:stCxn id="21" idx="3"/>
                <a:endCxn id="24" idx="0"/>
              </p:cNvCxnSpPr>
              <p:nvPr/>
            </p:nvCxnSpPr>
            <p:spPr>
              <a:xfrm>
                <a:off x="5362831" y="3391593"/>
                <a:ext cx="1874639" cy="55836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99B2B49-196A-8E42-969B-5B5615A96A2E}"/>
                  </a:ext>
                </a:extLst>
              </p:cNvPr>
              <p:cNvCxnSpPr>
                <a:stCxn id="22" idx="0"/>
                <a:endCxn id="21" idx="1"/>
              </p:cNvCxnSpPr>
              <p:nvPr/>
            </p:nvCxnSpPr>
            <p:spPr>
              <a:xfrm flipV="1">
                <a:off x="1910457" y="3391593"/>
                <a:ext cx="1747141" cy="62800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63806F1-2490-8E47-9450-EF469950C949}"/>
                  </a:ext>
                </a:extLst>
              </p:cNvPr>
              <p:cNvCxnSpPr>
                <a:stCxn id="23" idx="2"/>
                <a:endCxn id="28" idx="0"/>
              </p:cNvCxnSpPr>
              <p:nvPr/>
            </p:nvCxnSpPr>
            <p:spPr>
              <a:xfrm>
                <a:off x="4510215" y="4668955"/>
                <a:ext cx="967298" cy="1196818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2C5CF2A-C175-1043-B0FC-E734DC0E801B}"/>
                  </a:ext>
                </a:extLst>
              </p:cNvPr>
              <p:cNvCxnSpPr>
                <a:stCxn id="27" idx="0"/>
                <a:endCxn id="23" idx="2"/>
              </p:cNvCxnSpPr>
              <p:nvPr/>
            </p:nvCxnSpPr>
            <p:spPr>
              <a:xfrm flipV="1">
                <a:off x="3612413" y="4668955"/>
                <a:ext cx="897802" cy="120463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2EE2D2B-AC26-484A-87BA-582DD4FFD8E4}"/>
                  </a:ext>
                </a:extLst>
              </p:cNvPr>
              <p:cNvCxnSpPr>
                <a:stCxn id="29" idx="0"/>
                <a:endCxn id="24" idx="2"/>
              </p:cNvCxnSpPr>
              <p:nvPr/>
            </p:nvCxnSpPr>
            <p:spPr>
              <a:xfrm flipV="1">
                <a:off x="6330130" y="4665044"/>
                <a:ext cx="907340" cy="354998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4B5689D-2A58-8C45-A82D-83A317EFEC58}"/>
                  </a:ext>
                </a:extLst>
              </p:cNvPr>
              <p:cNvCxnSpPr>
                <a:stCxn id="24" idx="2"/>
                <a:endCxn id="30" idx="0"/>
              </p:cNvCxnSpPr>
              <p:nvPr/>
            </p:nvCxnSpPr>
            <p:spPr>
              <a:xfrm>
                <a:off x="7237470" y="4665044"/>
                <a:ext cx="957760" cy="34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EBAC4E0-3DB7-F047-BE82-8FF42206F115}"/>
                  </a:ext>
                </a:extLst>
              </p:cNvPr>
              <p:cNvCxnSpPr>
                <a:stCxn id="22" idx="2"/>
                <a:endCxn id="26" idx="0"/>
              </p:cNvCxnSpPr>
              <p:nvPr/>
            </p:nvCxnSpPr>
            <p:spPr>
              <a:xfrm>
                <a:off x="1910457" y="4734685"/>
                <a:ext cx="931596" cy="27754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5C774A6-E2F7-7345-A36A-7EFB7FFB7FCC}"/>
                  </a:ext>
                </a:extLst>
              </p:cNvPr>
              <p:cNvCxnSpPr>
                <a:stCxn id="22" idx="2"/>
                <a:endCxn id="25" idx="0"/>
              </p:cNvCxnSpPr>
              <p:nvPr/>
            </p:nvCxnSpPr>
            <p:spPr>
              <a:xfrm flipH="1">
                <a:off x="976953" y="4734685"/>
                <a:ext cx="933504" cy="28535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721536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Junction Tree: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>
                <a:solidFill>
                  <a:schemeClr val="accent1"/>
                </a:solidFill>
              </a:rPr>
              <a:t>periphery</a:t>
            </a:r>
            <a:r>
              <a:rPr lang="en-US" dirty="0"/>
              <a:t> to </a:t>
            </a:r>
            <a:r>
              <a:rPr lang="en-US" dirty="0" err="1">
                <a:solidFill>
                  <a:schemeClr val="accent3"/>
                </a:solidFill>
              </a:rPr>
              <a:t>centre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/>
              <a:t>and 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65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7077660-E347-CE4B-BB71-83D40A237DD3}"/>
                  </a:ext>
                </a:extLst>
              </p:cNvPr>
              <p:cNvSpPr txBox="1"/>
              <p:nvPr/>
            </p:nvSpPr>
            <p:spPr>
              <a:xfrm>
                <a:off x="256037" y="4715747"/>
                <a:ext cx="502252" cy="300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7077660-E347-CE4B-BB71-83D40A237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37" y="4715747"/>
                <a:ext cx="502252" cy="300788"/>
              </a:xfrm>
              <a:prstGeom prst="rect">
                <a:avLst/>
              </a:prstGeom>
              <a:blipFill>
                <a:blip r:embed="rId3"/>
                <a:stretch>
                  <a:fillRect l="-4878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7936E450-DF4F-6C48-885C-92ADDEF6CE60}"/>
                  </a:ext>
                </a:extLst>
              </p:cNvPr>
              <p:cNvSpPr txBox="1"/>
              <p:nvPr/>
            </p:nvSpPr>
            <p:spPr>
              <a:xfrm>
                <a:off x="3694669" y="5570214"/>
                <a:ext cx="502252" cy="300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7936E450-DF4F-6C48-885C-92ADDEF6C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669" y="5570214"/>
                <a:ext cx="502252" cy="300788"/>
              </a:xfrm>
              <a:prstGeom prst="rect">
                <a:avLst/>
              </a:prstGeom>
              <a:blipFill>
                <a:blip r:embed="rId4"/>
                <a:stretch>
                  <a:fillRect l="-5000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7A6FD38-636D-5A4C-AB0C-CC026C28C7FC}"/>
                  </a:ext>
                </a:extLst>
              </p:cNvPr>
              <p:cNvSpPr txBox="1"/>
              <p:nvPr/>
            </p:nvSpPr>
            <p:spPr>
              <a:xfrm>
                <a:off x="5702259" y="4723062"/>
                <a:ext cx="502252" cy="300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67A6FD38-636D-5A4C-AB0C-CC026C28C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259" y="4723062"/>
                <a:ext cx="502252" cy="300788"/>
              </a:xfrm>
              <a:prstGeom prst="rect">
                <a:avLst/>
              </a:prstGeom>
              <a:blipFill>
                <a:blip r:embed="rId5"/>
                <a:stretch>
                  <a:fillRect l="-4878"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5A25BA4-52C2-6B45-B928-1F4EC9597661}"/>
                  </a:ext>
                </a:extLst>
              </p:cNvPr>
              <p:cNvSpPr txBox="1"/>
              <p:nvPr/>
            </p:nvSpPr>
            <p:spPr>
              <a:xfrm>
                <a:off x="2974092" y="4711439"/>
                <a:ext cx="487315" cy="300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65A25BA4-52C2-6B45-B928-1F4EC9597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092" y="4711439"/>
                <a:ext cx="487315" cy="300788"/>
              </a:xfrm>
              <a:prstGeom prst="rect">
                <a:avLst/>
              </a:prstGeom>
              <a:blipFill>
                <a:blip r:embed="rId6"/>
                <a:stretch>
                  <a:fillRect l="-7500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8ED6547-C961-0342-A1B8-1A69DBEA160F}"/>
                  </a:ext>
                </a:extLst>
              </p:cNvPr>
              <p:cNvSpPr txBox="1"/>
              <p:nvPr/>
            </p:nvSpPr>
            <p:spPr>
              <a:xfrm>
                <a:off x="4970062" y="5530711"/>
                <a:ext cx="487315" cy="300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8ED6547-C961-0342-A1B8-1A69DBEA1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062" y="5530711"/>
                <a:ext cx="487315" cy="300788"/>
              </a:xfrm>
              <a:prstGeom prst="rect">
                <a:avLst/>
              </a:prstGeom>
              <a:blipFill>
                <a:blip r:embed="rId7"/>
                <a:stretch>
                  <a:fillRect l="-5000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9C1B764-A669-E140-A234-73EC458F41C5}"/>
                  </a:ext>
                </a:extLst>
              </p:cNvPr>
              <p:cNvSpPr txBox="1"/>
              <p:nvPr/>
            </p:nvSpPr>
            <p:spPr>
              <a:xfrm>
                <a:off x="8324264" y="4701052"/>
                <a:ext cx="487315" cy="300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9C1B764-A669-E140-A234-73EC458F4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264" y="4701052"/>
                <a:ext cx="487315" cy="300788"/>
              </a:xfrm>
              <a:prstGeom prst="rect">
                <a:avLst/>
              </a:prstGeom>
              <a:blipFill>
                <a:blip r:embed="rId8"/>
                <a:stretch>
                  <a:fillRect l="-5000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C3B6339-71DA-5942-91A0-DC9EB5B48E76}"/>
                  </a:ext>
                </a:extLst>
              </p:cNvPr>
              <p:cNvSpPr txBox="1"/>
              <p:nvPr/>
            </p:nvSpPr>
            <p:spPr>
              <a:xfrm>
                <a:off x="6085869" y="2193897"/>
                <a:ext cx="48731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𝑤𝑎𝑟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C3B6339-71DA-5942-91A0-DC9EB5B48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5869" y="2193897"/>
                <a:ext cx="487315" cy="276999"/>
              </a:xfrm>
              <a:prstGeom prst="rect">
                <a:avLst/>
              </a:prstGeom>
              <a:blipFill>
                <a:blip r:embed="rId9"/>
                <a:stretch>
                  <a:fillRect l="-10000" r="-12500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129C6F0-C4E0-8440-93AF-546BCE43E193}"/>
                  </a:ext>
                </a:extLst>
              </p:cNvPr>
              <p:cNvSpPr txBox="1"/>
              <p:nvPr/>
            </p:nvSpPr>
            <p:spPr>
              <a:xfrm>
                <a:off x="1321546" y="3697596"/>
                <a:ext cx="6622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129C6F0-C4E0-8440-93AF-546BCE43E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546" y="3697596"/>
                <a:ext cx="662233" cy="276999"/>
              </a:xfrm>
              <a:prstGeom prst="rect">
                <a:avLst/>
              </a:prstGeom>
              <a:blipFill>
                <a:blip r:embed="rId10"/>
                <a:stretch>
                  <a:fillRect l="-3774" r="-1887" b="-13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F7E8FCE-760A-1042-BC4D-CD212E9E05EA}"/>
                  </a:ext>
                </a:extLst>
              </p:cNvPr>
              <p:cNvSpPr txBox="1"/>
              <p:nvPr/>
            </p:nvSpPr>
            <p:spPr>
              <a:xfrm>
                <a:off x="3222453" y="3689151"/>
                <a:ext cx="5388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F7E8FCE-760A-1042-BC4D-CD212E9E0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453" y="3689151"/>
                <a:ext cx="538802" cy="276999"/>
              </a:xfrm>
              <a:prstGeom prst="rect">
                <a:avLst/>
              </a:prstGeom>
              <a:blipFill>
                <a:blip r:embed="rId11"/>
                <a:stretch>
                  <a:fillRect l="-4651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39EE00D-5C07-5C41-AB16-95EDF6165E9C}"/>
                  </a:ext>
                </a:extLst>
              </p:cNvPr>
              <p:cNvSpPr txBox="1"/>
              <p:nvPr/>
            </p:nvSpPr>
            <p:spPr>
              <a:xfrm>
                <a:off x="7282585" y="3665141"/>
                <a:ext cx="5622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𝑏𝑜𝑏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39EE00D-5C07-5C41-AB16-95EDF6165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585" y="3665141"/>
                <a:ext cx="562270" cy="276999"/>
              </a:xfrm>
              <a:prstGeom prst="rect">
                <a:avLst/>
              </a:prstGeom>
              <a:blipFill>
                <a:blip r:embed="rId12"/>
                <a:stretch>
                  <a:fillRect l="-4348" b="-1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A53C50E7-38E6-0E43-893A-A999DEE4FEF5}"/>
                  </a:ext>
                </a:extLst>
              </p:cNvPr>
              <p:cNvSpPr txBox="1"/>
              <p:nvPr/>
            </p:nvSpPr>
            <p:spPr>
              <a:xfrm>
                <a:off x="2781280" y="3010984"/>
                <a:ext cx="78713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𝑣𝑖𝑟𝑢𝑠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A53C50E7-38E6-0E43-893A-A999DEE4F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280" y="3010984"/>
                <a:ext cx="787137" cy="276999"/>
              </a:xfrm>
              <a:prstGeom prst="rect">
                <a:avLst/>
              </a:prstGeom>
              <a:blipFill>
                <a:blip r:embed="rId13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726D5882-9112-4445-8203-1E899B1ABAB6}"/>
                  </a:ext>
                </a:extLst>
              </p:cNvPr>
              <p:cNvSpPr txBox="1"/>
              <p:nvPr/>
            </p:nvSpPr>
            <p:spPr>
              <a:xfrm>
                <a:off x="2052784" y="2987900"/>
                <a:ext cx="787137" cy="289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𝑏𝑎𝑐𝑘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726D5882-9112-4445-8203-1E899B1AB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784" y="2987900"/>
                <a:ext cx="787137" cy="289182"/>
              </a:xfrm>
              <a:prstGeom prst="rect">
                <a:avLst/>
              </a:prstGeom>
              <a:blipFill>
                <a:blip r:embed="rId14"/>
                <a:stretch>
                  <a:fillRect l="-4762"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C34FAABE-654A-7B40-9095-0A9D734134C9}"/>
                  </a:ext>
                </a:extLst>
              </p:cNvPr>
              <p:cNvSpPr txBox="1"/>
              <p:nvPr/>
            </p:nvSpPr>
            <p:spPr>
              <a:xfrm>
                <a:off x="2061505" y="3316857"/>
                <a:ext cx="787137" cy="289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𝑏𝑎𝑐𝑘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C34FAABE-654A-7B40-9095-0A9D73413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505" y="3316857"/>
                <a:ext cx="787137" cy="289182"/>
              </a:xfrm>
              <a:prstGeom prst="rect">
                <a:avLst/>
              </a:prstGeom>
              <a:blipFill>
                <a:blip r:embed="rId15"/>
                <a:stretch>
                  <a:fillRect l="-3175" r="-1587"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1A248C9C-A15B-8E47-83E7-5D0AF100B704}"/>
                  </a:ext>
                </a:extLst>
              </p:cNvPr>
              <p:cNvSpPr txBox="1"/>
              <p:nvPr/>
            </p:nvSpPr>
            <p:spPr>
              <a:xfrm>
                <a:off x="2792674" y="3305332"/>
                <a:ext cx="787137" cy="289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𝑏𝑎𝑐𝑘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1A248C9C-A15B-8E47-83E7-5D0AF100B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674" y="3305332"/>
                <a:ext cx="787137" cy="289182"/>
              </a:xfrm>
              <a:prstGeom prst="rect">
                <a:avLst/>
              </a:prstGeom>
              <a:blipFill>
                <a:blip r:embed="rId16"/>
                <a:stretch>
                  <a:fillRect l="-4762"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2BC8E2E9-87F2-ED4F-BDCA-BADA0F271729}"/>
                  </a:ext>
                </a:extLst>
              </p:cNvPr>
              <p:cNvSpPr txBox="1"/>
              <p:nvPr/>
            </p:nvSpPr>
            <p:spPr>
              <a:xfrm>
                <a:off x="1491015" y="4598088"/>
                <a:ext cx="787137" cy="300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𝑏𝑎𝑐𝑘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2BC8E2E9-87F2-ED4F-BDCA-BADA0F271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015" y="4598088"/>
                <a:ext cx="787137" cy="300788"/>
              </a:xfrm>
              <a:prstGeom prst="rect">
                <a:avLst/>
              </a:prstGeom>
              <a:blipFill>
                <a:blip r:embed="rId17"/>
                <a:stretch>
                  <a:fillRect l="-6349" r="-15873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D133406-366C-C248-B34A-E1DD8D878AD4}"/>
                  </a:ext>
                </a:extLst>
              </p:cNvPr>
              <p:cNvSpPr txBox="1"/>
              <p:nvPr/>
            </p:nvSpPr>
            <p:spPr>
              <a:xfrm>
                <a:off x="1491015" y="4812149"/>
                <a:ext cx="787137" cy="300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𝑏𝑎𝑐𝑘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D133406-366C-C248-B34A-E1DD8D878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015" y="4812149"/>
                <a:ext cx="787137" cy="300788"/>
              </a:xfrm>
              <a:prstGeom prst="rect">
                <a:avLst/>
              </a:prstGeom>
              <a:blipFill>
                <a:blip r:embed="rId18"/>
                <a:stretch>
                  <a:fillRect l="-6349" r="-15873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E9FA44A6-7FDA-844F-AB14-2DB277108EF1}"/>
                  </a:ext>
                </a:extLst>
              </p:cNvPr>
              <p:cNvSpPr txBox="1"/>
              <p:nvPr/>
            </p:nvSpPr>
            <p:spPr>
              <a:xfrm>
                <a:off x="4109848" y="4623655"/>
                <a:ext cx="787137" cy="300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𝑏𝑎𝑐𝑘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E9FA44A6-7FDA-844F-AB14-2DB277108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848" y="4623655"/>
                <a:ext cx="787137" cy="300788"/>
              </a:xfrm>
              <a:prstGeom prst="rect">
                <a:avLst/>
              </a:prstGeom>
              <a:blipFill>
                <a:blip r:embed="rId19"/>
                <a:stretch>
                  <a:fillRect l="-9677" r="-14516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7341F6C-6C02-E84B-B21C-4E8640B934C4}"/>
                  </a:ext>
                </a:extLst>
              </p:cNvPr>
              <p:cNvSpPr txBox="1"/>
              <p:nvPr/>
            </p:nvSpPr>
            <p:spPr>
              <a:xfrm>
                <a:off x="4109848" y="4837716"/>
                <a:ext cx="787137" cy="300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𝑏𝑎𝑐𝑘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7341F6C-6C02-E84B-B21C-4E8640B93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848" y="4837716"/>
                <a:ext cx="787137" cy="300788"/>
              </a:xfrm>
              <a:prstGeom prst="rect">
                <a:avLst/>
              </a:prstGeom>
              <a:blipFill>
                <a:blip r:embed="rId20"/>
                <a:stretch>
                  <a:fillRect l="-9677" r="-14516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49FCCC39-6B3A-0146-ACA4-35D1397B40A2}"/>
                  </a:ext>
                </a:extLst>
              </p:cNvPr>
              <p:cNvSpPr txBox="1"/>
              <p:nvPr/>
            </p:nvSpPr>
            <p:spPr>
              <a:xfrm>
                <a:off x="6782590" y="4535094"/>
                <a:ext cx="787137" cy="300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𝑏𝑎𝑐𝑘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49FCCC39-6B3A-0146-ACA4-35D1397B4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590" y="4535094"/>
                <a:ext cx="787137" cy="300788"/>
              </a:xfrm>
              <a:prstGeom prst="rect">
                <a:avLst/>
              </a:prstGeom>
              <a:blipFill>
                <a:blip r:embed="rId21"/>
                <a:stretch>
                  <a:fillRect l="-6349" r="-15873" b="-1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814032CF-9E32-5142-B058-33D6E739C4C2}"/>
                  </a:ext>
                </a:extLst>
              </p:cNvPr>
              <p:cNvSpPr txBox="1"/>
              <p:nvPr/>
            </p:nvSpPr>
            <p:spPr>
              <a:xfrm>
                <a:off x="6782590" y="4749155"/>
                <a:ext cx="787137" cy="300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𝑏𝑎𝑐𝑘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814032CF-9E32-5142-B058-33D6E739C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590" y="4749155"/>
                <a:ext cx="787137" cy="300788"/>
              </a:xfrm>
              <a:prstGeom prst="rect">
                <a:avLst/>
              </a:prstGeom>
              <a:blipFill>
                <a:blip r:embed="rId22"/>
                <a:stretch>
                  <a:fillRect l="-6349" r="-15873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4" name="Group 283">
            <a:extLst>
              <a:ext uri="{FF2B5EF4-FFF2-40B4-BE49-F238E27FC236}">
                <a16:creationId xmlns:a16="http://schemas.microsoft.com/office/drawing/2014/main" id="{09BE35D8-EE3D-3145-8F6D-666E73780768}"/>
              </a:ext>
            </a:extLst>
          </p:cNvPr>
          <p:cNvGrpSpPr/>
          <p:nvPr/>
        </p:nvGrpSpPr>
        <p:grpSpPr>
          <a:xfrm>
            <a:off x="108000" y="2160000"/>
            <a:ext cx="8923510" cy="4425945"/>
            <a:chOff x="124336" y="2155710"/>
            <a:chExt cx="8923510" cy="44259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5" name="TextBox 284">
                  <a:extLst>
                    <a:ext uri="{FF2B5EF4-FFF2-40B4-BE49-F238E27FC236}">
                      <a16:creationId xmlns:a16="http://schemas.microsoft.com/office/drawing/2014/main" id="{7275DCC9-7E7C-B246-AE66-659C88C6167B}"/>
                    </a:ext>
                  </a:extLst>
                </p:cNvPr>
                <p:cNvSpPr txBox="1"/>
                <p:nvPr/>
              </p:nvSpPr>
              <p:spPr>
                <a:xfrm>
                  <a:off x="5373887" y="2201542"/>
                  <a:ext cx="300915" cy="2815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85" name="TextBox 284">
                  <a:extLst>
                    <a:ext uri="{FF2B5EF4-FFF2-40B4-BE49-F238E27FC236}">
                      <a16:creationId xmlns:a16="http://schemas.microsoft.com/office/drawing/2014/main" id="{7275DCC9-7E7C-B246-AE66-659C88C616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3887" y="2201542"/>
                  <a:ext cx="300915" cy="281552"/>
                </a:xfrm>
                <a:prstGeom prst="rect">
                  <a:avLst/>
                </a:prstGeom>
                <a:blipFill>
                  <a:blip r:embed="rId23"/>
                  <a:stretch>
                    <a:fillRect l="-2400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6" name="TextBox 285">
                  <a:extLst>
                    <a:ext uri="{FF2B5EF4-FFF2-40B4-BE49-F238E27FC236}">
                      <a16:creationId xmlns:a16="http://schemas.microsoft.com/office/drawing/2014/main" id="{F24C420B-1DFA-8F41-AC03-443B1751A331}"/>
                    </a:ext>
                  </a:extLst>
                </p:cNvPr>
                <p:cNvSpPr txBox="1"/>
                <p:nvPr/>
              </p:nvSpPr>
              <p:spPr>
                <a:xfrm>
                  <a:off x="5665958" y="2201542"/>
                  <a:ext cx="300915" cy="28020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86" name="TextBox 285">
                  <a:extLst>
                    <a:ext uri="{FF2B5EF4-FFF2-40B4-BE49-F238E27FC236}">
                      <a16:creationId xmlns:a16="http://schemas.microsoft.com/office/drawing/2014/main" id="{F24C420B-1DFA-8F41-AC03-443B1751A3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5958" y="2201542"/>
                  <a:ext cx="300915" cy="280205"/>
                </a:xfrm>
                <a:prstGeom prst="rect">
                  <a:avLst/>
                </a:prstGeom>
                <a:blipFill>
                  <a:blip r:embed="rId24"/>
                  <a:stretch>
                    <a:fillRect l="-2400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7" name="TextBox 286">
                  <a:extLst>
                    <a:ext uri="{FF2B5EF4-FFF2-40B4-BE49-F238E27FC236}">
                      <a16:creationId xmlns:a16="http://schemas.microsoft.com/office/drawing/2014/main" id="{D8FF12BC-7BE6-FB4F-8CF5-24B2563893C5}"/>
                    </a:ext>
                  </a:extLst>
                </p:cNvPr>
                <p:cNvSpPr txBox="1"/>
                <p:nvPr/>
              </p:nvSpPr>
              <p:spPr>
                <a:xfrm>
                  <a:off x="5363993" y="3046258"/>
                  <a:ext cx="300915" cy="2815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87" name="TextBox 286">
                  <a:extLst>
                    <a:ext uri="{FF2B5EF4-FFF2-40B4-BE49-F238E27FC236}">
                      <a16:creationId xmlns:a16="http://schemas.microsoft.com/office/drawing/2014/main" id="{D8FF12BC-7BE6-FB4F-8CF5-24B2563893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3993" y="3046258"/>
                  <a:ext cx="300915" cy="281552"/>
                </a:xfrm>
                <a:prstGeom prst="rect">
                  <a:avLst/>
                </a:prstGeom>
                <a:blipFill>
                  <a:blip r:embed="rId25"/>
                  <a:stretch>
                    <a:fillRect l="-24000" t="-4545" b="-31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8" name="TextBox 287">
                  <a:extLst>
                    <a:ext uri="{FF2B5EF4-FFF2-40B4-BE49-F238E27FC236}">
                      <a16:creationId xmlns:a16="http://schemas.microsoft.com/office/drawing/2014/main" id="{233D418D-251D-D045-9878-9ABD5DA3A0A4}"/>
                    </a:ext>
                  </a:extLst>
                </p:cNvPr>
                <p:cNvSpPr txBox="1"/>
                <p:nvPr/>
              </p:nvSpPr>
              <p:spPr>
                <a:xfrm>
                  <a:off x="5670423" y="3048759"/>
                  <a:ext cx="300916" cy="2790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88" name="TextBox 287">
                  <a:extLst>
                    <a:ext uri="{FF2B5EF4-FFF2-40B4-BE49-F238E27FC236}">
                      <a16:creationId xmlns:a16="http://schemas.microsoft.com/office/drawing/2014/main" id="{233D418D-251D-D045-9878-9ABD5DA3A0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0423" y="3048759"/>
                  <a:ext cx="300916" cy="279051"/>
                </a:xfrm>
                <a:prstGeom prst="rect">
                  <a:avLst/>
                </a:prstGeom>
                <a:blipFill>
                  <a:blip r:embed="rId26"/>
                  <a:stretch>
                    <a:fillRect l="-24000" r="-4000" b="-3636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9" name="TextBox 288">
                  <a:extLst>
                    <a:ext uri="{FF2B5EF4-FFF2-40B4-BE49-F238E27FC236}">
                      <a16:creationId xmlns:a16="http://schemas.microsoft.com/office/drawing/2014/main" id="{97101F03-7E66-FF40-A967-FFF8535DF651}"/>
                    </a:ext>
                  </a:extLst>
                </p:cNvPr>
                <p:cNvSpPr txBox="1"/>
                <p:nvPr/>
              </p:nvSpPr>
              <p:spPr>
                <a:xfrm>
                  <a:off x="2764235" y="4017848"/>
                  <a:ext cx="300915" cy="2807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89" name="TextBox 288">
                  <a:extLst>
                    <a:ext uri="{FF2B5EF4-FFF2-40B4-BE49-F238E27FC236}">
                      <a16:creationId xmlns:a16="http://schemas.microsoft.com/office/drawing/2014/main" id="{97101F03-7E66-FF40-A967-FFF8535DF6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4235" y="4017848"/>
                  <a:ext cx="300915" cy="280718"/>
                </a:xfrm>
                <a:prstGeom prst="rect">
                  <a:avLst/>
                </a:prstGeom>
                <a:blipFill>
                  <a:blip r:embed="rId27"/>
                  <a:stretch>
                    <a:fillRect l="-29167" r="-4167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0" name="TextBox 289">
                  <a:extLst>
                    <a:ext uri="{FF2B5EF4-FFF2-40B4-BE49-F238E27FC236}">
                      <a16:creationId xmlns:a16="http://schemas.microsoft.com/office/drawing/2014/main" id="{94CF9B9C-099A-6448-BE63-EE4468E74DE1}"/>
                    </a:ext>
                  </a:extLst>
                </p:cNvPr>
                <p:cNvSpPr txBox="1"/>
                <p:nvPr/>
              </p:nvSpPr>
              <p:spPr>
                <a:xfrm>
                  <a:off x="5389475" y="3948040"/>
                  <a:ext cx="300915" cy="2807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90" name="TextBox 289">
                  <a:extLst>
                    <a:ext uri="{FF2B5EF4-FFF2-40B4-BE49-F238E27FC236}">
                      <a16:creationId xmlns:a16="http://schemas.microsoft.com/office/drawing/2014/main" id="{94CF9B9C-099A-6448-BE63-EE4468E74D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9475" y="3948040"/>
                  <a:ext cx="300915" cy="280718"/>
                </a:xfrm>
                <a:prstGeom prst="rect">
                  <a:avLst/>
                </a:prstGeom>
                <a:blipFill>
                  <a:blip r:embed="rId28"/>
                  <a:stretch>
                    <a:fillRect l="-2400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1" name="TextBox 290">
                  <a:extLst>
                    <a:ext uri="{FF2B5EF4-FFF2-40B4-BE49-F238E27FC236}">
                      <a16:creationId xmlns:a16="http://schemas.microsoft.com/office/drawing/2014/main" id="{A5688231-EF57-924E-880B-7DC0151BCCA1}"/>
                    </a:ext>
                  </a:extLst>
                </p:cNvPr>
                <p:cNvSpPr txBox="1"/>
                <p:nvPr/>
              </p:nvSpPr>
              <p:spPr>
                <a:xfrm>
                  <a:off x="8124013" y="3945990"/>
                  <a:ext cx="300915" cy="2821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91" name="TextBox 290">
                  <a:extLst>
                    <a:ext uri="{FF2B5EF4-FFF2-40B4-BE49-F238E27FC236}">
                      <a16:creationId xmlns:a16="http://schemas.microsoft.com/office/drawing/2014/main" id="{A5688231-EF57-924E-880B-7DC0151BCC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4013" y="3945990"/>
                  <a:ext cx="300915" cy="282129"/>
                </a:xfrm>
                <a:prstGeom prst="rect">
                  <a:avLst/>
                </a:prstGeom>
                <a:blipFill>
                  <a:blip r:embed="rId29"/>
                  <a:stretch>
                    <a:fillRect l="-24000" r="-400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2" name="TextBox 291">
                  <a:extLst>
                    <a:ext uri="{FF2B5EF4-FFF2-40B4-BE49-F238E27FC236}">
                      <a16:creationId xmlns:a16="http://schemas.microsoft.com/office/drawing/2014/main" id="{5E4C294D-BA4B-1A42-8094-3473CEE97FDF}"/>
                    </a:ext>
                  </a:extLst>
                </p:cNvPr>
                <p:cNvSpPr txBox="1"/>
                <p:nvPr/>
              </p:nvSpPr>
              <p:spPr>
                <a:xfrm>
                  <a:off x="198381" y="5727316"/>
                  <a:ext cx="300916" cy="2835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92" name="TextBox 291">
                  <a:extLst>
                    <a:ext uri="{FF2B5EF4-FFF2-40B4-BE49-F238E27FC236}">
                      <a16:creationId xmlns:a16="http://schemas.microsoft.com/office/drawing/2014/main" id="{5E4C294D-BA4B-1A42-8094-3473CEE97F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381" y="5727316"/>
                  <a:ext cx="300916" cy="283539"/>
                </a:xfrm>
                <a:prstGeom prst="rect">
                  <a:avLst/>
                </a:prstGeom>
                <a:blipFill>
                  <a:blip r:embed="rId30"/>
                  <a:stretch>
                    <a:fillRect l="-24000" r="-4000" b="-25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050469CE-07CE-2849-A5E0-8517D3427B06}"/>
                    </a:ext>
                  </a:extLst>
                </p:cNvPr>
                <p:cNvSpPr txBox="1"/>
                <p:nvPr/>
              </p:nvSpPr>
              <p:spPr>
                <a:xfrm>
                  <a:off x="2038670" y="5738291"/>
                  <a:ext cx="300915" cy="2809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charset="0"/>
                              </a:rPr>
                              <m:t>4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93" name="TextBox 292">
                  <a:extLst>
                    <a:ext uri="{FF2B5EF4-FFF2-40B4-BE49-F238E27FC236}">
                      <a16:creationId xmlns:a16="http://schemas.microsoft.com/office/drawing/2014/main" id="{050469CE-07CE-2849-A5E0-8517D3427B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670" y="5738291"/>
                  <a:ext cx="300915" cy="280974"/>
                </a:xfrm>
                <a:prstGeom prst="rect">
                  <a:avLst/>
                </a:prstGeom>
                <a:blipFill>
                  <a:blip r:embed="rId31"/>
                  <a:stretch>
                    <a:fillRect l="-24000" r="-400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4" name="TextBox 293">
                  <a:extLst>
                    <a:ext uri="{FF2B5EF4-FFF2-40B4-BE49-F238E27FC236}">
                      <a16:creationId xmlns:a16="http://schemas.microsoft.com/office/drawing/2014/main" id="{20722CE0-1998-2543-A5A6-45CDF9432F70}"/>
                    </a:ext>
                  </a:extLst>
                </p:cNvPr>
                <p:cNvSpPr txBox="1"/>
                <p:nvPr/>
              </p:nvSpPr>
              <p:spPr>
                <a:xfrm>
                  <a:off x="6850825" y="5745955"/>
                  <a:ext cx="300916" cy="2877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94" name="TextBox 293">
                  <a:extLst>
                    <a:ext uri="{FF2B5EF4-FFF2-40B4-BE49-F238E27FC236}">
                      <a16:creationId xmlns:a16="http://schemas.microsoft.com/office/drawing/2014/main" id="{20722CE0-1998-2543-A5A6-45CDF9432F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825" y="5745955"/>
                  <a:ext cx="300916" cy="287771"/>
                </a:xfrm>
                <a:prstGeom prst="rect">
                  <a:avLst/>
                </a:prstGeom>
                <a:blipFill>
                  <a:blip r:embed="rId32"/>
                  <a:stretch>
                    <a:fillRect l="-24000" r="-4000" b="-3478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5" name="TextBox 294">
                  <a:extLst>
                    <a:ext uri="{FF2B5EF4-FFF2-40B4-BE49-F238E27FC236}">
                      <a16:creationId xmlns:a16="http://schemas.microsoft.com/office/drawing/2014/main" id="{9C1158F2-06D4-4441-9331-2D61831725FB}"/>
                    </a:ext>
                  </a:extLst>
                </p:cNvPr>
                <p:cNvSpPr txBox="1"/>
                <p:nvPr/>
              </p:nvSpPr>
              <p:spPr>
                <a:xfrm>
                  <a:off x="8691114" y="5756930"/>
                  <a:ext cx="300916" cy="2877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charset="0"/>
                              </a:rPr>
                              <m:t>6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95" name="TextBox 294">
                  <a:extLst>
                    <a:ext uri="{FF2B5EF4-FFF2-40B4-BE49-F238E27FC236}">
                      <a16:creationId xmlns:a16="http://schemas.microsoft.com/office/drawing/2014/main" id="{9C1158F2-06D4-4441-9331-2D61831725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1114" y="5756930"/>
                  <a:ext cx="300916" cy="287771"/>
                </a:xfrm>
                <a:prstGeom prst="rect">
                  <a:avLst/>
                </a:prstGeom>
                <a:blipFill>
                  <a:blip r:embed="rId33"/>
                  <a:stretch>
                    <a:fillRect l="-24000" r="-4000" b="-3478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6" name="TextBox 295">
                  <a:extLst>
                    <a:ext uri="{FF2B5EF4-FFF2-40B4-BE49-F238E27FC236}">
                      <a16:creationId xmlns:a16="http://schemas.microsoft.com/office/drawing/2014/main" id="{EA86A75F-0496-554B-AD87-4D16E7016BBE}"/>
                    </a:ext>
                  </a:extLst>
                </p:cNvPr>
                <p:cNvSpPr txBox="1"/>
                <p:nvPr/>
              </p:nvSpPr>
              <p:spPr>
                <a:xfrm>
                  <a:off x="4097259" y="5575751"/>
                  <a:ext cx="300915" cy="2835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96" name="TextBox 295">
                  <a:extLst>
                    <a:ext uri="{FF2B5EF4-FFF2-40B4-BE49-F238E27FC236}">
                      <a16:creationId xmlns:a16="http://schemas.microsoft.com/office/drawing/2014/main" id="{EA86A75F-0496-554B-AD87-4D16E7016B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7259" y="5575751"/>
                  <a:ext cx="300915" cy="283539"/>
                </a:xfrm>
                <a:prstGeom prst="rect">
                  <a:avLst/>
                </a:prstGeom>
                <a:blipFill>
                  <a:blip r:embed="rId34"/>
                  <a:stretch>
                    <a:fillRect l="-24000" r="-4000" b="-25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7" name="TextBox 296">
                  <a:extLst>
                    <a:ext uri="{FF2B5EF4-FFF2-40B4-BE49-F238E27FC236}">
                      <a16:creationId xmlns:a16="http://schemas.microsoft.com/office/drawing/2014/main" id="{EFD0B3DF-E863-0A49-AA3C-3F2F995FC5D7}"/>
                    </a:ext>
                  </a:extLst>
                </p:cNvPr>
                <p:cNvSpPr txBox="1"/>
                <p:nvPr/>
              </p:nvSpPr>
              <p:spPr>
                <a:xfrm>
                  <a:off x="4717161" y="5585817"/>
                  <a:ext cx="300916" cy="2877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97" name="TextBox 296">
                  <a:extLst>
                    <a:ext uri="{FF2B5EF4-FFF2-40B4-BE49-F238E27FC236}">
                      <a16:creationId xmlns:a16="http://schemas.microsoft.com/office/drawing/2014/main" id="{EFD0B3DF-E863-0A49-AA3C-3F2F995FC5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7161" y="5585817"/>
                  <a:ext cx="300916" cy="287771"/>
                </a:xfrm>
                <a:prstGeom prst="rect">
                  <a:avLst/>
                </a:prstGeom>
                <a:blipFill>
                  <a:blip r:embed="rId35"/>
                  <a:stretch>
                    <a:fillRect l="-24000" r="-4000" b="-25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BB1BE447-71C5-174C-8DD7-01B3BC3506C7}"/>
                </a:ext>
              </a:extLst>
            </p:cNvPr>
            <p:cNvGrpSpPr/>
            <p:nvPr/>
          </p:nvGrpSpPr>
          <p:grpSpPr>
            <a:xfrm>
              <a:off x="124336" y="2155710"/>
              <a:ext cx="8923510" cy="4425945"/>
              <a:chOff x="124336" y="2155710"/>
              <a:chExt cx="8923510" cy="44259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A238AA57-0E10-704B-86DD-81DEF1D5834E}"/>
                      </a:ext>
                    </a:extLst>
                  </p:cNvPr>
                  <p:cNvSpPr txBox="1"/>
                  <p:nvPr/>
                </p:nvSpPr>
                <p:spPr>
                  <a:xfrm>
                    <a:off x="3694669" y="2155710"/>
                    <a:ext cx="1631092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7625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𝑀𝑎𝑛</m:t>
                          </m:r>
                          <m:r>
                            <a:rPr lang="en-GB" i="1" dirty="0" err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𝑤𝑎𝑟</m:t>
                          </m:r>
                        </m:oMath>
                      </m:oMathPara>
                    </a14:m>
                    <a:endParaRPr lang="en-GB" baseline="-25000" dirty="0">
                      <a:solidFill>
                        <a:schemeClr val="tx1"/>
                      </a:solidFill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spc="-15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𝐷𝑖𝑠</m:t>
                          </m:r>
                          <m:r>
                            <a:rPr lang="de-DE" b="0" i="1" spc="-3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pc="-15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i="1" spc="-15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𝑖𝑟𝑒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spc="-150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𝐷𝑖𝑠</m:t>
                          </m:r>
                          <m:r>
                            <a:rPr lang="de-DE" b="0" i="1" spc="-3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pc="-15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𝑓𝑙𝑜𝑜𝑑</m:t>
                          </m:r>
                        </m:oMath>
                      </m:oMathPara>
                    </a14:m>
                    <a:endParaRPr lang="en-GB" spc="-15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A238AA57-0E10-704B-86DD-81DEF1D583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94669" y="2155710"/>
                    <a:ext cx="1631092" cy="715089"/>
                  </a:xfrm>
                  <a:prstGeom prst="roundRect">
                    <a:avLst/>
                  </a:prstGeom>
                  <a:blipFill>
                    <a:blip r:embed="rId47"/>
                    <a:stretch>
                      <a:fillRect l="-3077" r="-153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0" name="TextBox 299">
                    <a:extLst>
                      <a:ext uri="{FF2B5EF4-FFF2-40B4-BE49-F238E27FC236}">
                        <a16:creationId xmlns:a16="http://schemas.microsoft.com/office/drawing/2014/main" id="{8C09EC22-5C6F-1843-A5D5-D30141B5E290}"/>
                      </a:ext>
                    </a:extLst>
                  </p:cNvPr>
                  <p:cNvSpPr txBox="1"/>
                  <p:nvPr/>
                </p:nvSpPr>
                <p:spPr>
                  <a:xfrm>
                    <a:off x="3657598" y="3041071"/>
                    <a:ext cx="1705233" cy="701043"/>
                  </a:xfrm>
                  <a:prstGeom prst="roundRect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𝑀𝑎𝑛</m:t>
                          </m:r>
                          <m:r>
                            <a:rPr lang="en-GB" i="1" dirty="0" err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𝑣𝑖𝑟𝑢𝑠</m:t>
                          </m:r>
                        </m:oMath>
                      </m:oMathPara>
                    </a14:m>
                    <a:endParaRPr lang="en-GB" baseline="-25000" dirty="0">
                      <a:solidFill>
                        <a:schemeClr val="accent3"/>
                      </a:solidFill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pc="-150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spc="-150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𝐷𝑖𝑠</m:t>
                          </m:r>
                          <m:r>
                            <a:rPr lang="en-GB" i="1" spc="-300" dirty="0" err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spc="-150" dirty="0" err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𝑓𝑖𝑟𝑒</m:t>
                          </m:r>
                          <m:r>
                            <a:rPr lang="en-GB" i="1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spc="-150" dirty="0" err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𝐷𝑖𝑠</m:t>
                          </m:r>
                          <m:r>
                            <a:rPr lang="en-GB" i="1" spc="-300" dirty="0" err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pc="-150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𝑓𝑙𝑜𝑜𝑑</m:t>
                          </m:r>
                        </m:oMath>
                      </m:oMathPara>
                    </a14:m>
                    <a:endParaRPr lang="en-GB" spc="-150" baseline="-25000" dirty="0">
                      <a:solidFill>
                        <a:schemeClr val="accent3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0" name="TextBox 299">
                    <a:extLst>
                      <a:ext uri="{FF2B5EF4-FFF2-40B4-BE49-F238E27FC236}">
                        <a16:creationId xmlns:a16="http://schemas.microsoft.com/office/drawing/2014/main" id="{8C09EC22-5C6F-1843-A5D5-D30141B5E2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57598" y="3041071"/>
                    <a:ext cx="1705233" cy="701043"/>
                  </a:xfrm>
                  <a:prstGeom prst="roundRect">
                    <a:avLst/>
                  </a:prstGeom>
                  <a:blipFill>
                    <a:blip r:embed="rId37"/>
                    <a:stretch>
                      <a:fillRect l="-5147" r="-735" b="-1786"/>
                    </a:stretch>
                  </a:blipFill>
                  <a:ln>
                    <a:solidFill>
                      <a:schemeClr val="accent3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1" name="TextBox 300">
                    <a:extLst>
                      <a:ext uri="{FF2B5EF4-FFF2-40B4-BE49-F238E27FC236}">
                        <a16:creationId xmlns:a16="http://schemas.microsoft.com/office/drawing/2014/main" id="{EAE89F1A-957C-094F-BF8B-20EED9EDCF12}"/>
                      </a:ext>
                    </a:extLst>
                  </p:cNvPr>
                  <p:cNvSpPr txBox="1"/>
                  <p:nvPr/>
                </p:nvSpPr>
                <p:spPr>
                  <a:xfrm>
                    <a:off x="1057840" y="4019596"/>
                    <a:ext cx="1705233" cy="715089"/>
                  </a:xfrm>
                  <a:prstGeom prst="round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err="1" smtClean="0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en-GB" i="1" dirty="0" err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01" name="TextBox 300">
                    <a:extLst>
                      <a:ext uri="{FF2B5EF4-FFF2-40B4-BE49-F238E27FC236}">
                        <a16:creationId xmlns:a16="http://schemas.microsoft.com/office/drawing/2014/main" id="{EAE89F1A-957C-094F-BF8B-20EED9EDCF1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7840" y="4019596"/>
                    <a:ext cx="1705233" cy="715089"/>
                  </a:xfrm>
                  <a:prstGeom prst="roundRect">
                    <a:avLst/>
                  </a:prstGeom>
                  <a:blipFill>
                    <a:blip r:embed="rId38"/>
                    <a:stretch>
                      <a:fillRect l="-4412" r="-147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2" name="TextBox 301">
                    <a:extLst>
                      <a:ext uri="{FF2B5EF4-FFF2-40B4-BE49-F238E27FC236}">
                        <a16:creationId xmlns:a16="http://schemas.microsoft.com/office/drawing/2014/main" id="{33706A67-F83A-BC41-824C-7F1777B4477C}"/>
                      </a:ext>
                    </a:extLst>
                  </p:cNvPr>
                  <p:cNvSpPr txBox="1"/>
                  <p:nvPr/>
                </p:nvSpPr>
                <p:spPr>
                  <a:xfrm>
                    <a:off x="3657598" y="3953866"/>
                    <a:ext cx="1705233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2" name="TextBox 301">
                    <a:extLst>
                      <a:ext uri="{FF2B5EF4-FFF2-40B4-BE49-F238E27FC236}">
                        <a16:creationId xmlns:a16="http://schemas.microsoft.com/office/drawing/2014/main" id="{33706A67-F83A-BC41-824C-7F1777B447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57598" y="3953866"/>
                    <a:ext cx="1705233" cy="715089"/>
                  </a:xfrm>
                  <a:prstGeom prst="roundRect">
                    <a:avLst/>
                  </a:prstGeom>
                  <a:blipFill>
                    <a:blip r:embed="rId3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70F02B89-AE24-D347-9771-66B28244C483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853" y="3949955"/>
                    <a:ext cx="1705233" cy="715089"/>
                  </a:xfrm>
                  <a:prstGeom prst="roundRect">
                    <a:avLst/>
                  </a:prstGeom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𝑏𝑜𝑏</m:t>
                          </m:r>
                          <m:r>
                            <a:rPr lang="en-GB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latin typeface="Cambria Math" panose="02040503050406030204" pitchFamily="18" charset="0"/>
                            </a:rPr>
                            <m:t>𝑏𝑜𝑏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03" name="TextBox 302">
                    <a:extLst>
                      <a:ext uri="{FF2B5EF4-FFF2-40B4-BE49-F238E27FC236}">
                        <a16:creationId xmlns:a16="http://schemas.microsoft.com/office/drawing/2014/main" id="{70F02B89-AE24-D347-9771-66B28244C48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84853" y="3949955"/>
                    <a:ext cx="1705233" cy="715089"/>
                  </a:xfrm>
                  <a:prstGeom prst="roundRect">
                    <a:avLst/>
                  </a:prstGeom>
                  <a:blipFill>
                    <a:blip r:embed="rId40"/>
                    <a:stretch>
                      <a:fillRect l="-73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4" name="TextBox 303">
                    <a:extLst>
                      <a:ext uri="{FF2B5EF4-FFF2-40B4-BE49-F238E27FC236}">
                        <a16:creationId xmlns:a16="http://schemas.microsoft.com/office/drawing/2014/main" id="{94902A1E-CF57-4741-B227-A12B2AFD6E47}"/>
                      </a:ext>
                    </a:extLst>
                  </p:cNvPr>
                  <p:cNvSpPr txBox="1"/>
                  <p:nvPr/>
                </p:nvSpPr>
                <p:spPr>
                  <a:xfrm>
                    <a:off x="124336" y="5020042"/>
                    <a:ext cx="1705233" cy="708067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GB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4" name="TextBox 303">
                    <a:extLst>
                      <a:ext uri="{FF2B5EF4-FFF2-40B4-BE49-F238E27FC236}">
                        <a16:creationId xmlns:a16="http://schemas.microsoft.com/office/drawing/2014/main" id="{94902A1E-CF57-4741-B227-A12B2AFD6E4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4336" y="5020042"/>
                    <a:ext cx="1705233" cy="708067"/>
                  </a:xfrm>
                  <a:prstGeom prst="roundRect">
                    <a:avLst/>
                  </a:prstGeom>
                  <a:blipFill>
                    <a:blip r:embed="rId51"/>
                    <a:stretch>
                      <a:fillRect r="-661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5" name="TextBox 304">
                    <a:extLst>
                      <a:ext uri="{FF2B5EF4-FFF2-40B4-BE49-F238E27FC236}">
                        <a16:creationId xmlns:a16="http://schemas.microsoft.com/office/drawing/2014/main" id="{515F2FA5-A2A9-8642-8CB1-C68398B97219}"/>
                      </a:ext>
                    </a:extLst>
                  </p:cNvPr>
                  <p:cNvSpPr txBox="1"/>
                  <p:nvPr/>
                </p:nvSpPr>
                <p:spPr>
                  <a:xfrm>
                    <a:off x="1989436" y="5012227"/>
                    <a:ext cx="1705233" cy="708067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GB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5" name="TextBox 304">
                    <a:extLst>
                      <a:ext uri="{FF2B5EF4-FFF2-40B4-BE49-F238E27FC236}">
                        <a16:creationId xmlns:a16="http://schemas.microsoft.com/office/drawing/2014/main" id="{515F2FA5-A2A9-8642-8CB1-C68398B972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89436" y="5012227"/>
                    <a:ext cx="1705233" cy="708067"/>
                  </a:xfrm>
                  <a:prstGeom prst="roundRect">
                    <a:avLst/>
                  </a:prstGeom>
                  <a:blipFill>
                    <a:blip r:embed="rId52"/>
                    <a:stretch>
                      <a:fillRect l="-3650" b="-1724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6" name="TextBox 305">
                    <a:extLst>
                      <a:ext uri="{FF2B5EF4-FFF2-40B4-BE49-F238E27FC236}">
                        <a16:creationId xmlns:a16="http://schemas.microsoft.com/office/drawing/2014/main" id="{AA15E873-8437-EA42-9390-C5E9D2A3D56D}"/>
                      </a:ext>
                    </a:extLst>
                  </p:cNvPr>
                  <p:cNvSpPr txBox="1"/>
                  <p:nvPr/>
                </p:nvSpPr>
                <p:spPr>
                  <a:xfrm>
                    <a:off x="2759796" y="5873588"/>
                    <a:ext cx="1705233" cy="708067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GB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6" name="TextBox 305">
                    <a:extLst>
                      <a:ext uri="{FF2B5EF4-FFF2-40B4-BE49-F238E27FC236}">
                        <a16:creationId xmlns:a16="http://schemas.microsoft.com/office/drawing/2014/main" id="{AA15E873-8437-EA42-9390-C5E9D2A3D56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59796" y="5873588"/>
                    <a:ext cx="1705233" cy="708067"/>
                  </a:xfrm>
                  <a:prstGeom prst="roundRect">
                    <a:avLst/>
                  </a:prstGeom>
                  <a:blipFill>
                    <a:blip r:embed="rId53"/>
                    <a:stretch>
                      <a:fillRect l="-74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7" name="TextBox 306">
                    <a:extLst>
                      <a:ext uri="{FF2B5EF4-FFF2-40B4-BE49-F238E27FC236}">
                        <a16:creationId xmlns:a16="http://schemas.microsoft.com/office/drawing/2014/main" id="{EFAAE3E3-924A-624E-B4F2-5C37F15DAA81}"/>
                      </a:ext>
                    </a:extLst>
                  </p:cNvPr>
                  <p:cNvSpPr txBox="1"/>
                  <p:nvPr/>
                </p:nvSpPr>
                <p:spPr>
                  <a:xfrm>
                    <a:off x="4624896" y="5865773"/>
                    <a:ext cx="1705233" cy="708067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GB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7" name="TextBox 306">
                    <a:extLst>
                      <a:ext uri="{FF2B5EF4-FFF2-40B4-BE49-F238E27FC236}">
                        <a16:creationId xmlns:a16="http://schemas.microsoft.com/office/drawing/2014/main" id="{EFAAE3E3-924A-624E-B4F2-5C37F15DAA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24896" y="5865773"/>
                    <a:ext cx="1705233" cy="708067"/>
                  </a:xfrm>
                  <a:prstGeom prst="roundRect">
                    <a:avLst/>
                  </a:prstGeom>
                  <a:blipFill>
                    <a:blip r:embed="rId54"/>
                    <a:stretch>
                      <a:fillRect l="-735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8" name="TextBox 307">
                    <a:extLst>
                      <a:ext uri="{FF2B5EF4-FFF2-40B4-BE49-F238E27FC236}">
                        <a16:creationId xmlns:a16="http://schemas.microsoft.com/office/drawing/2014/main" id="{DF7DDC50-56A6-FE4D-8C47-F7114B57F0B8}"/>
                      </a:ext>
                    </a:extLst>
                  </p:cNvPr>
                  <p:cNvSpPr txBox="1"/>
                  <p:nvPr/>
                </p:nvSpPr>
                <p:spPr>
                  <a:xfrm>
                    <a:off x="5477513" y="5020042"/>
                    <a:ext cx="1705233" cy="708067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𝑏𝑜𝑏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𝑏𝑜𝑏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GB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8" name="TextBox 307">
                    <a:extLst>
                      <a:ext uri="{FF2B5EF4-FFF2-40B4-BE49-F238E27FC236}">
                        <a16:creationId xmlns:a16="http://schemas.microsoft.com/office/drawing/2014/main" id="{DF7DDC50-56A6-FE4D-8C47-F7114B57F0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77513" y="5020042"/>
                    <a:ext cx="1705233" cy="708067"/>
                  </a:xfrm>
                  <a:prstGeom prst="roundRect">
                    <a:avLst/>
                  </a:prstGeom>
                  <a:blipFill>
                    <a:blip r:embed="rId55"/>
                    <a:stretch>
                      <a:fillRect l="-735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9" name="TextBox 308">
                    <a:extLst>
                      <a:ext uri="{FF2B5EF4-FFF2-40B4-BE49-F238E27FC236}">
                        <a16:creationId xmlns:a16="http://schemas.microsoft.com/office/drawing/2014/main" id="{817DCFB6-6519-4747-BD57-EFD056986DFD}"/>
                      </a:ext>
                    </a:extLst>
                  </p:cNvPr>
                  <p:cNvSpPr txBox="1"/>
                  <p:nvPr/>
                </p:nvSpPr>
                <p:spPr>
                  <a:xfrm>
                    <a:off x="7342613" y="5012227"/>
                    <a:ext cx="1705233" cy="708067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𝑏𝑜𝑏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𝑏𝑜𝑏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GB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9" name="TextBox 308">
                    <a:extLst>
                      <a:ext uri="{FF2B5EF4-FFF2-40B4-BE49-F238E27FC236}">
                        <a16:creationId xmlns:a16="http://schemas.microsoft.com/office/drawing/2014/main" id="{817DCFB6-6519-4747-BD57-EFD056986D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42613" y="5012227"/>
                    <a:ext cx="1705233" cy="708067"/>
                  </a:xfrm>
                  <a:prstGeom prst="roundRect">
                    <a:avLst/>
                  </a:prstGeom>
                  <a:blipFill>
                    <a:blip r:embed="rId56"/>
                    <a:stretch>
                      <a:fillRect l="-735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AF64CAE8-A4D3-C04A-939B-FCF08EF529CE}"/>
                  </a:ext>
                </a:extLst>
              </p:cNvPr>
              <p:cNvCxnSpPr>
                <a:stCxn id="300" idx="0"/>
                <a:endCxn id="299" idx="2"/>
              </p:cNvCxnSpPr>
              <p:nvPr/>
            </p:nvCxnSpPr>
            <p:spPr>
              <a:xfrm flipV="1">
                <a:off x="4510215" y="2870799"/>
                <a:ext cx="0" cy="17027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78935B91-C192-E043-BB99-05D524677B27}"/>
                  </a:ext>
                </a:extLst>
              </p:cNvPr>
              <p:cNvCxnSpPr>
                <a:stCxn id="300" idx="2"/>
                <a:endCxn id="302" idx="0"/>
              </p:cNvCxnSpPr>
              <p:nvPr/>
            </p:nvCxnSpPr>
            <p:spPr>
              <a:xfrm>
                <a:off x="4510215" y="3742114"/>
                <a:ext cx="0" cy="21175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45A29B37-0905-9444-90DC-FCEF305EC1FD}"/>
                  </a:ext>
                </a:extLst>
              </p:cNvPr>
              <p:cNvCxnSpPr>
                <a:stCxn id="300" idx="3"/>
                <a:endCxn id="303" idx="0"/>
              </p:cNvCxnSpPr>
              <p:nvPr/>
            </p:nvCxnSpPr>
            <p:spPr>
              <a:xfrm>
                <a:off x="5362831" y="3391593"/>
                <a:ext cx="1874639" cy="55836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EC7D8C82-FC74-364F-8722-B3E3E671395A}"/>
                  </a:ext>
                </a:extLst>
              </p:cNvPr>
              <p:cNvCxnSpPr>
                <a:stCxn id="301" idx="0"/>
                <a:endCxn id="300" idx="1"/>
              </p:cNvCxnSpPr>
              <p:nvPr/>
            </p:nvCxnSpPr>
            <p:spPr>
              <a:xfrm flipV="1">
                <a:off x="1910457" y="3391593"/>
                <a:ext cx="1747141" cy="62800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2AD852CF-174D-D744-8054-3D9C43855509}"/>
                  </a:ext>
                </a:extLst>
              </p:cNvPr>
              <p:cNvCxnSpPr>
                <a:stCxn id="302" idx="2"/>
                <a:endCxn id="307" idx="0"/>
              </p:cNvCxnSpPr>
              <p:nvPr/>
            </p:nvCxnSpPr>
            <p:spPr>
              <a:xfrm>
                <a:off x="4510215" y="4668955"/>
                <a:ext cx="967298" cy="1196818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3EA81316-4BC1-3E45-B344-9376CD1A9AD2}"/>
                  </a:ext>
                </a:extLst>
              </p:cNvPr>
              <p:cNvCxnSpPr>
                <a:stCxn id="306" idx="0"/>
                <a:endCxn id="302" idx="2"/>
              </p:cNvCxnSpPr>
              <p:nvPr/>
            </p:nvCxnSpPr>
            <p:spPr>
              <a:xfrm flipV="1">
                <a:off x="3612413" y="4668955"/>
                <a:ext cx="897802" cy="120463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315A9FAF-1BC6-5449-8BA8-16B06CFCA41B}"/>
                  </a:ext>
                </a:extLst>
              </p:cNvPr>
              <p:cNvCxnSpPr>
                <a:stCxn id="308" idx="0"/>
                <a:endCxn id="303" idx="2"/>
              </p:cNvCxnSpPr>
              <p:nvPr/>
            </p:nvCxnSpPr>
            <p:spPr>
              <a:xfrm flipV="1">
                <a:off x="6330130" y="4665044"/>
                <a:ext cx="907340" cy="354998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7F304FBC-A373-B842-ADD6-BEC2CDB4A5BD}"/>
                  </a:ext>
                </a:extLst>
              </p:cNvPr>
              <p:cNvCxnSpPr>
                <a:stCxn id="303" idx="2"/>
                <a:endCxn id="309" idx="0"/>
              </p:cNvCxnSpPr>
              <p:nvPr/>
            </p:nvCxnSpPr>
            <p:spPr>
              <a:xfrm>
                <a:off x="7237470" y="4665044"/>
                <a:ext cx="957760" cy="34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3B645EC6-1713-2748-86DF-062129605648}"/>
                  </a:ext>
                </a:extLst>
              </p:cNvPr>
              <p:cNvCxnSpPr>
                <a:stCxn id="301" idx="2"/>
                <a:endCxn id="305" idx="0"/>
              </p:cNvCxnSpPr>
              <p:nvPr/>
            </p:nvCxnSpPr>
            <p:spPr>
              <a:xfrm>
                <a:off x="1910457" y="4734685"/>
                <a:ext cx="931596" cy="27754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C7DA6ED9-C2F8-9D42-8B0E-EC50B310C12D}"/>
                  </a:ext>
                </a:extLst>
              </p:cNvPr>
              <p:cNvCxnSpPr>
                <a:stCxn id="301" idx="2"/>
                <a:endCxn id="304" idx="0"/>
              </p:cNvCxnSpPr>
              <p:nvPr/>
            </p:nvCxnSpPr>
            <p:spPr>
              <a:xfrm flipH="1">
                <a:off x="976953" y="4734685"/>
                <a:ext cx="933504" cy="28535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3192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24 L -0.02049 0.132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" y="66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0.00625 -0.10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-5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26858 -0.070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0" y="-351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0.00312 -0.0997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50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0.27813 -0.0620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-31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0.18629 -0.1932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6" y="-967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0.07917 -0.227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0835 -0.078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-391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51128 -0.0516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56" y="-259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38229 -0.045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22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27847 -0.0694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4" y="-347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0.07691 0.1032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527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0.38229 0.054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270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59878 0.0483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31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1427 0.143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719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111E-6 L -0.10608 0.1847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923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111E-6 L 0.0427 0.1842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921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0.12796 0.1060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53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85185E-6 L -0.03177 0.2268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1134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85185E-6 L 0.11077 0.1497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8" y="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4" grpId="1"/>
      <p:bldP spid="140" grpId="0"/>
      <p:bldP spid="140" grpId="1"/>
      <p:bldP spid="141" grpId="0"/>
      <p:bldP spid="141" grpId="1"/>
      <p:bldP spid="142" grpId="0"/>
      <p:bldP spid="142" grpId="1"/>
      <p:bldP spid="143" grpId="0"/>
      <p:bldP spid="143" grpId="1"/>
      <p:bldP spid="144" grpId="0"/>
      <p:bldP spid="144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166" grpId="0"/>
      <p:bldP spid="166" grpId="1"/>
      <p:bldP spid="167" grpId="0"/>
      <p:bldP spid="167" grpId="1"/>
      <p:bldP spid="168" grpId="0"/>
      <p:bldP spid="168" grpId="1"/>
      <p:bldP spid="169" grpId="0"/>
      <p:bldP spid="169" grpId="1"/>
      <p:bldP spid="170" grpId="0"/>
      <p:bldP spid="170" grpId="1"/>
      <p:bldP spid="171" grpId="0"/>
      <p:bldP spid="171" grpId="1"/>
      <p:bldP spid="172" grpId="0"/>
      <p:bldP spid="172" grpId="1"/>
      <p:bldP spid="173" grpId="0"/>
      <p:bldP spid="173" grpId="1"/>
      <p:bldP spid="174" grpId="0"/>
      <p:bldP spid="174" grpId="1"/>
      <p:bldP spid="175" grpId="0"/>
      <p:bldP spid="175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Junction Tree: Symmetry ➝ Inefficiency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Identical messages incoming</a:t>
            </a:r>
          </a:p>
          <a:p>
            <a:r>
              <a:rPr lang="en-US" sz="2400" dirty="0">
                <a:solidFill>
                  <a:schemeClr val="accent6"/>
                </a:solidFill>
              </a:rPr>
              <a:t>Information already present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Calculating identical messages + sending information partially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66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5363993" y="2885838"/>
                <a:ext cx="300915" cy="281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993" y="2885838"/>
                <a:ext cx="300915" cy="281552"/>
              </a:xfrm>
              <a:prstGeom prst="rect">
                <a:avLst/>
              </a:prstGeom>
              <a:blipFill>
                <a:blip r:embed="rId2"/>
                <a:stretch>
                  <a:fillRect l="-20000" r="-4000" b="-304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5670423" y="2888339"/>
                <a:ext cx="300916" cy="279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423" y="2888339"/>
                <a:ext cx="300916" cy="279051"/>
              </a:xfrm>
              <a:prstGeom prst="rect">
                <a:avLst/>
              </a:prstGeom>
              <a:blipFill>
                <a:blip r:embed="rId3"/>
                <a:stretch>
                  <a:fillRect l="-24000" r="-4000" b="-347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5389475" y="3787620"/>
                <a:ext cx="300915" cy="2807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2</m:t>
                          </m:r>
                        </m:sub>
                        <m:sup>
                          <m:r>
                            <a:rPr lang="de-DE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475" y="3787620"/>
                <a:ext cx="300915" cy="280718"/>
              </a:xfrm>
              <a:prstGeom prst="rect">
                <a:avLst/>
              </a:prstGeom>
              <a:blipFill rotWithShape="0">
                <a:blip r:embed="rId7"/>
                <a:stretch>
                  <a:fillRect l="-28571" t="-2174" r="-8163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4097259" y="5575751"/>
                <a:ext cx="300915" cy="283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7259" y="5575751"/>
                <a:ext cx="300915" cy="283539"/>
              </a:xfrm>
              <a:prstGeom prst="rect">
                <a:avLst/>
              </a:prstGeom>
              <a:blipFill rotWithShape="0">
                <a:blip r:embed="rId13"/>
                <a:stretch>
                  <a:fillRect l="-28571" t="-2174" r="-8163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4717161" y="5585817"/>
                <a:ext cx="300916" cy="2877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de-DE" b="0" i="1" smtClean="0">
                              <a:latin typeface="Cambria Math" charset="0"/>
                            </a:rPr>
                            <m:t>3</m:t>
                          </m:r>
                        </m:sub>
                        <m:sup>
                          <m:r>
                            <a:rPr lang="de-DE" b="0" i="1" smtClean="0">
                              <a:latin typeface="Cambria Math" charset="0"/>
                            </a:rPr>
                            <m:t>5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161" y="5585817"/>
                <a:ext cx="300916" cy="287771"/>
              </a:xfrm>
              <a:prstGeom prst="rect">
                <a:avLst/>
              </a:prstGeom>
              <a:blipFill rotWithShape="0">
                <a:blip r:embed="rId14"/>
                <a:stretch>
                  <a:fillRect l="-28571" r="-8163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>
                <a:off x="247295" y="5575751"/>
                <a:ext cx="2724018" cy="952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de-DE" b="0" i="1" smtClean="0">
                        <a:latin typeface="Cambria Math" charset="0"/>
                      </a:rPr>
                      <m:t>:</m:t>
                    </m:r>
                    <m:r>
                      <a:rPr lang="de-DE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Eliminate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charset="0"/>
                      </a:rPr>
                      <m:t>𝑇𝑟𝑒𝑎𝑡</m:t>
                    </m:r>
                    <m:r>
                      <m:rPr>
                        <m:nor/>
                      </m:rPr>
                      <a:rPr lang="de-DE" i="0">
                        <a:latin typeface="Cambria Math" charset="0"/>
                      </a:rPr>
                      <m:t>.</m:t>
                    </m:r>
                    <m:r>
                      <a:rPr lang="de-DE" i="1">
                        <a:latin typeface="Cambria Math" charset="0"/>
                      </a:rPr>
                      <m:t>𝑒𝑣𝑒</m:t>
                    </m:r>
                    <m:r>
                      <m:rPr>
                        <m:nor/>
                      </m:rPr>
                      <a:rPr lang="de-DE" i="0">
                        <a:latin typeface="Cambria Math" charset="0"/>
                      </a:rPr>
                      <m:t>.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	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295" y="5575751"/>
                <a:ext cx="2724018" cy="952248"/>
              </a:xfrm>
              <a:prstGeom prst="rect">
                <a:avLst/>
              </a:prstGeom>
              <a:blipFill>
                <a:blip r:embed="rId15"/>
                <a:stretch>
                  <a:fillRect t="-2632" b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6422790" y="5498841"/>
                <a:ext cx="2685390" cy="9578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1113"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de-DE" i="1">
                        <a:latin typeface="Cambria Math" charset="0"/>
                      </a:rPr>
                      <m:t>: </m:t>
                    </m:r>
                  </m:oMath>
                </a14:m>
                <a:r>
                  <a:rPr lang="en-US" dirty="0"/>
                  <a:t>Eliminate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charset="0"/>
                      </a:rPr>
                      <m:t>𝑇𝑟𝑒𝑎𝑡</m:t>
                    </m:r>
                    <m:r>
                      <m:rPr>
                        <m:nor/>
                      </m:rPr>
                      <a:rPr lang="de-DE" i="0">
                        <a:latin typeface="Cambria Math" charset="0"/>
                      </a:rPr>
                      <m:t>.</m:t>
                    </m:r>
                    <m:r>
                      <a:rPr lang="de-DE" i="1">
                        <a:latin typeface="Cambria Math" charset="0"/>
                      </a:rPr>
                      <m:t>𝑒𝑣𝑒</m:t>
                    </m:r>
                    <m:r>
                      <m:rPr>
                        <m:nor/>
                      </m:rPr>
                      <a:rPr lang="de-DE" i="0">
                        <a:latin typeface="Cambria Math" charset="0"/>
                      </a:rPr>
                      <m:t>.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pPr marL="11113" lvl="1"/>
                <a:r>
                  <a:rPr lang="en-GB" dirty="0"/>
                  <a:t>	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790" y="5498841"/>
                <a:ext cx="2685390" cy="957891"/>
              </a:xfrm>
              <a:prstGeom prst="rect">
                <a:avLst/>
              </a:prstGeom>
              <a:blipFill>
                <a:blip r:embed="rId16"/>
                <a:stretch>
                  <a:fillRect t="-1316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/>
              <p:cNvSpPr/>
              <p:nvPr/>
            </p:nvSpPr>
            <p:spPr>
              <a:xfrm>
                <a:off x="5601103" y="3740602"/>
                <a:ext cx="1101712" cy="393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2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2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5" name="Rectangle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1103" y="3740602"/>
                <a:ext cx="1101712" cy="393121"/>
              </a:xfrm>
              <a:prstGeom prst="rect">
                <a:avLst/>
              </a:prstGeom>
              <a:blipFill>
                <a:blip r:embed="rId17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/>
              <p:cNvSpPr/>
              <p:nvPr/>
            </p:nvSpPr>
            <p:spPr>
              <a:xfrm>
                <a:off x="5857884" y="2829034"/>
                <a:ext cx="7234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  <m:t>𝑒𝑣𝑒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87" name="Rectangle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884" y="2829034"/>
                <a:ext cx="723467" cy="369332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2638278" y="5550117"/>
                <a:ext cx="1121461" cy="393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𝑏𝑎𝑐𝑘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278" y="5550117"/>
                <a:ext cx="1121461" cy="39312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/>
              <p:cNvSpPr/>
              <p:nvPr/>
            </p:nvSpPr>
            <p:spPr>
              <a:xfrm>
                <a:off x="5439565" y="5541600"/>
                <a:ext cx="1121461" cy="393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𝑏𝑎𝑐𝑘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0" name="Rectangle 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565" y="5541600"/>
                <a:ext cx="1121461" cy="39312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449550" y="3748942"/>
                <a:ext cx="972061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𝑏𝑎𝑐𝑘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550" y="3748942"/>
                <a:ext cx="972061" cy="381515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/>
              <p:cNvSpPr/>
              <p:nvPr/>
            </p:nvSpPr>
            <p:spPr>
              <a:xfrm>
                <a:off x="382627" y="4588517"/>
                <a:ext cx="3714631" cy="679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1113"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charset="0"/>
                          </a:rPr>
                          <m:t>𝑒𝑣𝑒</m:t>
                        </m:r>
                      </m:sub>
                    </m:sSub>
                    <m:r>
                      <a:rPr lang="de-DE" i="1">
                        <a:latin typeface="Cambria Math" charset="0"/>
                      </a:rPr>
                      <m:t>: </m:t>
                    </m:r>
                  </m:oMath>
                </a14:m>
                <a:r>
                  <a:rPr lang="en-US" dirty="0"/>
                  <a:t>Eliminate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charset="0"/>
                      </a:rPr>
                      <m:t>𝑇𝑟𝑎𝑣𝑒𝑙</m:t>
                    </m:r>
                    <m:r>
                      <m:rPr>
                        <m:nor/>
                      </m:rPr>
                      <a:rPr lang="de-DE" i="0">
                        <a:latin typeface="Cambria Math" charset="0"/>
                      </a:rPr>
                      <m:t>.</m:t>
                    </m:r>
                    <m:r>
                      <a:rPr lang="de-DE" i="1">
                        <a:latin typeface="Cambria Math" charset="0"/>
                      </a:rPr>
                      <m:t>𝑒𝑣𝑒</m:t>
                    </m:r>
                    <m:r>
                      <a:rPr lang="de-DE" b="0" i="1" smtClean="0">
                        <a:latin typeface="Cambria Math" charset="0"/>
                      </a:rPr>
                      <m:t>, </m:t>
                    </m:r>
                    <m:r>
                      <a:rPr lang="de-DE" b="0" i="1" smtClean="0">
                        <a:latin typeface="Cambria Math" charset="0"/>
                      </a:rPr>
                      <m:t>𝑆𝑖𝑐𝑘</m:t>
                    </m:r>
                    <m:r>
                      <m:rPr>
                        <m:nor/>
                      </m:rPr>
                      <a:rPr lang="de-DE" b="0" i="0" smtClean="0">
                        <a:latin typeface="Cambria Math" charset="0"/>
                      </a:rPr>
                      <m:t>.</m:t>
                    </m:r>
                    <m:r>
                      <a:rPr lang="de-DE" b="0" i="1" smtClean="0">
                        <a:latin typeface="Cambria Math" charset="0"/>
                      </a:rPr>
                      <m:t>𝑒𝑣𝑒</m:t>
                    </m:r>
                  </m:oMath>
                </a14:m>
                <a:r>
                  <a:rPr lang="en-GB" dirty="0"/>
                  <a:t> 	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de-DE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de-DE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91" name="Rectangle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27" y="4588517"/>
                <a:ext cx="3714631" cy="679994"/>
              </a:xfrm>
              <a:prstGeom prst="rect">
                <a:avLst/>
              </a:prstGeom>
              <a:blipFill>
                <a:blip r:embed="rId27"/>
                <a:stretch>
                  <a:fillRect t="-1818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394694" y="2834141"/>
                <a:ext cx="14075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  <m:t>𝑏𝑜𝑏</m:t>
                          </m:r>
                        </m:sub>
                      </m:sSub>
                      <m:r>
                        <a:rPr lang="de-DE" i="1">
                          <a:solidFill>
                            <a:schemeClr val="accent2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de-DE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2"/>
                              </a:solidFill>
                              <a:latin typeface="Cambria Math" charset="0"/>
                            </a:rPr>
                            <m:t>𝑎𝑙𝑖𝑐𝑒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4694" y="2834141"/>
                <a:ext cx="1407565" cy="369332"/>
              </a:xfrm>
              <a:prstGeom prst="rect">
                <a:avLst/>
              </a:prstGeom>
              <a:blipFill rotWithShape="0">
                <a:blip r:embed="rId28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601073" y="2838843"/>
                <a:ext cx="7798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de-DE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de-DE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𝑎𝑟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073" y="2838843"/>
                <a:ext cx="779829" cy="369332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7E07B5A-E4E4-2C4F-B50C-BAD6E264704B}"/>
                  </a:ext>
                </a:extLst>
              </p:cNvPr>
              <p:cNvSpPr txBox="1"/>
              <p:nvPr/>
            </p:nvSpPr>
            <p:spPr>
              <a:xfrm>
                <a:off x="3641262" y="3045361"/>
                <a:ext cx="1705233" cy="701043"/>
              </a:xfrm>
              <a:prstGeom prst="roundRect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en-GB" i="1" dirty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dirty="0" err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𝑀𝑎𝑛</m:t>
                      </m:r>
                      <m:r>
                        <a:rPr lang="en-GB" i="1" dirty="0" err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i="1" dirty="0" err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𝑣𝑖𝑟𝑢𝑠</m:t>
                      </m:r>
                    </m:oMath>
                  </m:oMathPara>
                </a14:m>
                <a:endParaRPr lang="en-GB" baseline="-25000" dirty="0">
                  <a:solidFill>
                    <a:schemeClr val="accent3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pc="-150" dirty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GB" i="1" spc="-150" dirty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𝐷𝑖𝑠</m:t>
                      </m:r>
                      <m:r>
                        <a:rPr lang="en-GB" i="1" spc="-300" dirty="0" err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i="1" spc="-150" dirty="0" err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𝑓𝑖𝑟𝑒</m:t>
                      </m:r>
                      <m:r>
                        <a:rPr lang="en-GB" i="1" dirty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spc="-150" dirty="0" err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𝐷𝑖𝑠</m:t>
                      </m:r>
                      <m:r>
                        <a:rPr lang="en-GB" i="1" spc="-300" dirty="0" err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b="0" i="1" spc="-150" dirty="0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𝑓𝑙𝑜𝑜𝑑</m:t>
                      </m:r>
                    </m:oMath>
                  </m:oMathPara>
                </a14:m>
                <a:endParaRPr lang="en-GB" spc="-150" baseline="-250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7E07B5A-E4E4-2C4F-B50C-BAD6E2647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262" y="3045361"/>
                <a:ext cx="1705233" cy="701043"/>
              </a:xfrm>
              <a:prstGeom prst="roundRect">
                <a:avLst/>
              </a:prstGeom>
              <a:blipFill>
                <a:blip r:embed="rId30"/>
                <a:stretch>
                  <a:fillRect l="-5147" r="-735" b="-1786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7E8EC80-FA53-854F-A701-34E61DD85C8E}"/>
                  </a:ext>
                </a:extLst>
              </p:cNvPr>
              <p:cNvSpPr txBox="1"/>
              <p:nvPr/>
            </p:nvSpPr>
            <p:spPr>
              <a:xfrm>
                <a:off x="3641262" y="3958156"/>
                <a:ext cx="1705233" cy="715089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en-GB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en-GB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𝑒𝑣𝑒</m:t>
                      </m:r>
                      <m:r>
                        <a:rPr lang="en-GB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  <m:r>
                        <a:rPr lang="en-GB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𝑒𝑣𝑒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7E8EC80-FA53-854F-A701-34E61DD85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262" y="3958156"/>
                <a:ext cx="1705233" cy="715089"/>
              </a:xfrm>
              <a:prstGeom prst="round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E199887-6509-7349-8EB9-6A4E6594137F}"/>
                  </a:ext>
                </a:extLst>
              </p:cNvPr>
              <p:cNvSpPr txBox="1"/>
              <p:nvPr/>
            </p:nvSpPr>
            <p:spPr>
              <a:xfrm>
                <a:off x="2743460" y="5877878"/>
                <a:ext cx="1705233" cy="708067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en-GB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en-GB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𝑒𝑣𝑒</m:t>
                      </m:r>
                      <m:r>
                        <a:rPr lang="en-GB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  <m:r>
                        <a:rPr lang="en-GB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𝑒𝑣𝑒</m:t>
                      </m:r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i="1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E199887-6509-7349-8EB9-6A4E65941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460" y="5877878"/>
                <a:ext cx="1705233" cy="708067"/>
              </a:xfrm>
              <a:prstGeom prst="roundRect">
                <a:avLst/>
              </a:prstGeom>
              <a:blipFill>
                <a:blip r:embed="rId32"/>
                <a:stretch>
                  <a:fillRect l="-74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525FAB6-77E7-CA44-A24B-17936C106442}"/>
                  </a:ext>
                </a:extLst>
              </p:cNvPr>
              <p:cNvSpPr txBox="1"/>
              <p:nvPr/>
            </p:nvSpPr>
            <p:spPr>
              <a:xfrm>
                <a:off x="4608560" y="5870063"/>
                <a:ext cx="1705233" cy="708067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en-GB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en-GB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i="1" dirty="0" err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𝑒𝑣𝑒</m:t>
                      </m:r>
                      <m:r>
                        <a:rPr lang="en-GB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  <m:r>
                        <a:rPr lang="en-GB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𝑒𝑣𝑒</m:t>
                      </m:r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i="1" baseline="-25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525FAB6-77E7-CA44-A24B-17936C106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560" y="5870063"/>
                <a:ext cx="1705233" cy="708067"/>
              </a:xfrm>
              <a:prstGeom prst="roundRect">
                <a:avLst/>
              </a:prstGeom>
              <a:blipFill>
                <a:blip r:embed="rId33"/>
                <a:stretch>
                  <a:fillRect l="-73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2AE78C8-7709-8845-AF05-A91ADFACA1A2}"/>
              </a:ext>
            </a:extLst>
          </p:cNvPr>
          <p:cNvCxnSpPr>
            <a:stCxn id="32" idx="0"/>
          </p:cNvCxnSpPr>
          <p:nvPr/>
        </p:nvCxnSpPr>
        <p:spPr>
          <a:xfrm flipV="1">
            <a:off x="4493879" y="2875089"/>
            <a:ext cx="0" cy="17027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1687040-6BE9-304A-902F-FF1D3E06F0B1}"/>
              </a:ext>
            </a:extLst>
          </p:cNvPr>
          <p:cNvCxnSpPr>
            <a:stCxn id="32" idx="2"/>
            <a:endCxn id="33" idx="0"/>
          </p:cNvCxnSpPr>
          <p:nvPr/>
        </p:nvCxnSpPr>
        <p:spPr>
          <a:xfrm>
            <a:off x="4493879" y="3746404"/>
            <a:ext cx="0" cy="2117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EA51996-645B-5A42-9031-2445619810A3}"/>
              </a:ext>
            </a:extLst>
          </p:cNvPr>
          <p:cNvCxnSpPr>
            <a:stCxn id="32" idx="3"/>
          </p:cNvCxnSpPr>
          <p:nvPr/>
        </p:nvCxnSpPr>
        <p:spPr>
          <a:xfrm>
            <a:off x="5346495" y="3395883"/>
            <a:ext cx="1874639" cy="55836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9312EEE-CD95-A64D-BEF9-BB9A6E15BDAC}"/>
              </a:ext>
            </a:extLst>
          </p:cNvPr>
          <p:cNvCxnSpPr>
            <a:endCxn id="32" idx="1"/>
          </p:cNvCxnSpPr>
          <p:nvPr/>
        </p:nvCxnSpPr>
        <p:spPr>
          <a:xfrm flipV="1">
            <a:off x="1894121" y="3395883"/>
            <a:ext cx="1747141" cy="62800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3E26C47-BF3A-8846-A5D8-590D310256DF}"/>
              </a:ext>
            </a:extLst>
          </p:cNvPr>
          <p:cNvCxnSpPr>
            <a:stCxn id="33" idx="2"/>
            <a:endCxn id="35" idx="0"/>
          </p:cNvCxnSpPr>
          <p:nvPr/>
        </p:nvCxnSpPr>
        <p:spPr>
          <a:xfrm>
            <a:off x="4493879" y="4673245"/>
            <a:ext cx="967298" cy="119681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99A6D87-591D-7349-A13D-F31C660D3862}"/>
              </a:ext>
            </a:extLst>
          </p:cNvPr>
          <p:cNvCxnSpPr>
            <a:stCxn id="34" idx="0"/>
            <a:endCxn id="33" idx="2"/>
          </p:cNvCxnSpPr>
          <p:nvPr/>
        </p:nvCxnSpPr>
        <p:spPr>
          <a:xfrm flipV="1">
            <a:off x="3596077" y="4673245"/>
            <a:ext cx="897802" cy="120463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7B0C340-5DEC-454B-8577-3C1824B9D491}"/>
                  </a:ext>
                </a:extLst>
              </p:cNvPr>
              <p:cNvSpPr/>
              <p:nvPr/>
            </p:nvSpPr>
            <p:spPr>
              <a:xfrm>
                <a:off x="7811557" y="3725470"/>
                <a:ext cx="972061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𝑏𝑎𝑐𝑘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7B0C340-5DEC-454B-8577-3C1824B9D4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1557" y="3725470"/>
                <a:ext cx="972061" cy="38151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5B5A2C6-0785-2145-BBFF-0F5278BE13A7}"/>
                  </a:ext>
                </a:extLst>
              </p:cNvPr>
              <p:cNvSpPr/>
              <p:nvPr/>
            </p:nvSpPr>
            <p:spPr>
              <a:xfrm>
                <a:off x="907779" y="3549844"/>
                <a:ext cx="985526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𝑏𝑎𝑐𝑘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5B5A2C6-0785-2145-BBFF-0F5278BE13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779" y="3549844"/>
                <a:ext cx="985526" cy="38151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363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7" grpId="0"/>
      <p:bldP spid="89" grpId="0"/>
      <p:bldP spid="90" grpId="0"/>
      <p:bldP spid="5" grpId="0"/>
      <p:bldP spid="91" grpId="0"/>
      <p:bldP spid="6" grpId="0"/>
      <p:bldP spid="7" grpId="0"/>
      <p:bldP spid="44" grpId="0"/>
      <p:bldP spid="4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53C87-AEB4-1C46-BBDD-1C465F59F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Compact Encoding of Jtrees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7111A-7B47-0548-8583-1900181F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67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CC1D53-3304-5744-B5B3-B651B7DD3FA8}"/>
              </a:ext>
            </a:extLst>
          </p:cNvPr>
          <p:cNvGrpSpPr/>
          <p:nvPr/>
        </p:nvGrpSpPr>
        <p:grpSpPr>
          <a:xfrm>
            <a:off x="110245" y="1079688"/>
            <a:ext cx="8923510" cy="4425945"/>
            <a:chOff x="124336" y="2155710"/>
            <a:chExt cx="8923510" cy="44259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E875495-90D4-F446-B70C-781C25B4C0DB}"/>
                    </a:ext>
                  </a:extLst>
                </p:cNvPr>
                <p:cNvSpPr txBox="1"/>
                <p:nvPr/>
              </p:nvSpPr>
              <p:spPr>
                <a:xfrm>
                  <a:off x="5373887" y="2201542"/>
                  <a:ext cx="300915" cy="2815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E875495-90D4-F446-B70C-781C25B4C0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3887" y="2201542"/>
                  <a:ext cx="300915" cy="281552"/>
                </a:xfrm>
                <a:prstGeom prst="rect">
                  <a:avLst/>
                </a:prstGeom>
                <a:blipFill>
                  <a:blip r:embed="rId2"/>
                  <a:stretch>
                    <a:fillRect l="-2400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5E33DA3-5A8B-4F43-80B4-52867B7CBC6B}"/>
                    </a:ext>
                  </a:extLst>
                </p:cNvPr>
                <p:cNvSpPr txBox="1"/>
                <p:nvPr/>
              </p:nvSpPr>
              <p:spPr>
                <a:xfrm>
                  <a:off x="5665958" y="2201542"/>
                  <a:ext cx="300915" cy="28020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5E33DA3-5A8B-4F43-80B4-52867B7CBC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5958" y="2201542"/>
                  <a:ext cx="300915" cy="280205"/>
                </a:xfrm>
                <a:prstGeom prst="rect">
                  <a:avLst/>
                </a:prstGeom>
                <a:blipFill>
                  <a:blip r:embed="rId3"/>
                  <a:stretch>
                    <a:fillRect l="-2400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3FA8D63-6989-E14B-AE0A-B59AC59CDD25}"/>
                    </a:ext>
                  </a:extLst>
                </p:cNvPr>
                <p:cNvSpPr txBox="1"/>
                <p:nvPr/>
              </p:nvSpPr>
              <p:spPr>
                <a:xfrm>
                  <a:off x="5363993" y="3046258"/>
                  <a:ext cx="300915" cy="2815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3FA8D63-6989-E14B-AE0A-B59AC59CDD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3993" y="3046258"/>
                  <a:ext cx="300915" cy="281552"/>
                </a:xfrm>
                <a:prstGeom prst="rect">
                  <a:avLst/>
                </a:prstGeom>
                <a:blipFill>
                  <a:blip r:embed="rId4"/>
                  <a:stretch>
                    <a:fillRect l="-2400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A231079-4725-0944-9AA3-E957A11AD319}"/>
                    </a:ext>
                  </a:extLst>
                </p:cNvPr>
                <p:cNvSpPr txBox="1"/>
                <p:nvPr/>
              </p:nvSpPr>
              <p:spPr>
                <a:xfrm>
                  <a:off x="5670423" y="3048759"/>
                  <a:ext cx="300916" cy="2790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A231079-4725-0944-9AA3-E957A11AD3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0423" y="3048759"/>
                  <a:ext cx="300916" cy="279051"/>
                </a:xfrm>
                <a:prstGeom prst="rect">
                  <a:avLst/>
                </a:prstGeom>
                <a:blipFill>
                  <a:blip r:embed="rId5"/>
                  <a:stretch>
                    <a:fillRect l="-24000" r="-4000" b="-3478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FB972CF-8843-F64B-B4B5-6C9090FAE370}"/>
                    </a:ext>
                  </a:extLst>
                </p:cNvPr>
                <p:cNvSpPr txBox="1"/>
                <p:nvPr/>
              </p:nvSpPr>
              <p:spPr>
                <a:xfrm>
                  <a:off x="2764235" y="4017848"/>
                  <a:ext cx="300915" cy="2807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FB972CF-8843-F64B-B4B5-6C9090FAE3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4235" y="4017848"/>
                  <a:ext cx="300915" cy="280718"/>
                </a:xfrm>
                <a:prstGeom prst="rect">
                  <a:avLst/>
                </a:prstGeom>
                <a:blipFill>
                  <a:blip r:embed="rId6"/>
                  <a:stretch>
                    <a:fillRect l="-29167" r="-4167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5E634CD-DC30-EE49-80A9-F80EB444ED13}"/>
                    </a:ext>
                  </a:extLst>
                </p:cNvPr>
                <p:cNvSpPr txBox="1"/>
                <p:nvPr/>
              </p:nvSpPr>
              <p:spPr>
                <a:xfrm>
                  <a:off x="5389475" y="3948040"/>
                  <a:ext cx="300915" cy="2807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5E634CD-DC30-EE49-80A9-F80EB444ED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9475" y="3948040"/>
                  <a:ext cx="300915" cy="280718"/>
                </a:xfrm>
                <a:prstGeom prst="rect">
                  <a:avLst/>
                </a:prstGeom>
                <a:blipFill>
                  <a:blip r:embed="rId7"/>
                  <a:stretch>
                    <a:fillRect l="-2400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08B0965-E3F2-BC44-A523-5870B093CAA9}"/>
                    </a:ext>
                  </a:extLst>
                </p:cNvPr>
                <p:cNvSpPr txBox="1"/>
                <p:nvPr/>
              </p:nvSpPr>
              <p:spPr>
                <a:xfrm>
                  <a:off x="8124013" y="3945990"/>
                  <a:ext cx="300915" cy="2821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08B0965-E3F2-BC44-A523-5870B093CA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4013" y="3945990"/>
                  <a:ext cx="300915" cy="282129"/>
                </a:xfrm>
                <a:prstGeom prst="rect">
                  <a:avLst/>
                </a:prstGeom>
                <a:blipFill>
                  <a:blip r:embed="rId8"/>
                  <a:stretch>
                    <a:fillRect l="-25000" r="-4167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50C7961-C6D5-844E-8252-B61F645E5F1C}"/>
                    </a:ext>
                  </a:extLst>
                </p:cNvPr>
                <p:cNvSpPr txBox="1"/>
                <p:nvPr/>
              </p:nvSpPr>
              <p:spPr>
                <a:xfrm>
                  <a:off x="198381" y="5727316"/>
                  <a:ext cx="300916" cy="2835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50C7961-C6D5-844E-8252-B61F645E5F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381" y="5727316"/>
                  <a:ext cx="300916" cy="283539"/>
                </a:xfrm>
                <a:prstGeom prst="rect">
                  <a:avLst/>
                </a:prstGeom>
                <a:blipFill>
                  <a:blip r:embed="rId9"/>
                  <a:stretch>
                    <a:fillRect l="-29167" r="-4167" b="-291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60503F0-0B17-004D-AB0F-0ED6C2BC32AB}"/>
                    </a:ext>
                  </a:extLst>
                </p:cNvPr>
                <p:cNvSpPr txBox="1"/>
                <p:nvPr/>
              </p:nvSpPr>
              <p:spPr>
                <a:xfrm>
                  <a:off x="2038670" y="5738291"/>
                  <a:ext cx="300915" cy="2809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60503F0-0B17-004D-AB0F-0ED6C2BC3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670" y="5738291"/>
                  <a:ext cx="300915" cy="280974"/>
                </a:xfrm>
                <a:prstGeom prst="rect">
                  <a:avLst/>
                </a:prstGeom>
                <a:blipFill>
                  <a:blip r:embed="rId10"/>
                  <a:stretch>
                    <a:fillRect l="-24000" r="-4000" b="-304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37EAF1C-BDC2-7D47-AFC2-11677AF809AE}"/>
                    </a:ext>
                  </a:extLst>
                </p:cNvPr>
                <p:cNvSpPr txBox="1"/>
                <p:nvPr/>
              </p:nvSpPr>
              <p:spPr>
                <a:xfrm>
                  <a:off x="6850825" y="5745955"/>
                  <a:ext cx="300916" cy="2877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37EAF1C-BDC2-7D47-AFC2-11677AF809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825" y="5745955"/>
                  <a:ext cx="300916" cy="287771"/>
                </a:xfrm>
                <a:prstGeom prst="rect">
                  <a:avLst/>
                </a:prstGeom>
                <a:blipFill>
                  <a:blip r:embed="rId11"/>
                  <a:stretch>
                    <a:fillRect l="-24000" r="-8000" b="-3478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3C177EE-4808-F947-8926-E0501E5217B4}"/>
                    </a:ext>
                  </a:extLst>
                </p:cNvPr>
                <p:cNvSpPr txBox="1"/>
                <p:nvPr/>
              </p:nvSpPr>
              <p:spPr>
                <a:xfrm>
                  <a:off x="8691114" y="5756930"/>
                  <a:ext cx="300916" cy="2877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6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3C177EE-4808-F947-8926-E0501E5217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1114" y="5756930"/>
                  <a:ext cx="300916" cy="287771"/>
                </a:xfrm>
                <a:prstGeom prst="rect">
                  <a:avLst/>
                </a:prstGeom>
                <a:blipFill>
                  <a:blip r:embed="rId12"/>
                  <a:stretch>
                    <a:fillRect l="-24000" r="-4000" b="-3478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386587D-BB4C-3A48-889C-10A5605C4B80}"/>
                    </a:ext>
                  </a:extLst>
                </p:cNvPr>
                <p:cNvSpPr txBox="1"/>
                <p:nvPr/>
              </p:nvSpPr>
              <p:spPr>
                <a:xfrm>
                  <a:off x="4097259" y="5575751"/>
                  <a:ext cx="300915" cy="2835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386587D-BB4C-3A48-889C-10A5605C4B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7259" y="5575751"/>
                  <a:ext cx="300915" cy="283539"/>
                </a:xfrm>
                <a:prstGeom prst="rect">
                  <a:avLst/>
                </a:prstGeom>
                <a:blipFill>
                  <a:blip r:embed="rId13"/>
                  <a:stretch>
                    <a:fillRect l="-29167" r="-4167" b="-291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FCB97-C32A-D942-9E7A-A4F96B3E3B11}"/>
                    </a:ext>
                  </a:extLst>
                </p:cNvPr>
                <p:cNvSpPr txBox="1"/>
                <p:nvPr/>
              </p:nvSpPr>
              <p:spPr>
                <a:xfrm>
                  <a:off x="4717161" y="5585817"/>
                  <a:ext cx="300916" cy="2877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FCB97-C32A-D942-9E7A-A4F96B3E3B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7161" y="5585817"/>
                  <a:ext cx="300916" cy="287771"/>
                </a:xfrm>
                <a:prstGeom prst="rect">
                  <a:avLst/>
                </a:prstGeom>
                <a:blipFill>
                  <a:blip r:embed="rId14"/>
                  <a:stretch>
                    <a:fillRect l="-24000" r="-4000" b="-25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7759B9F-6C47-8041-9353-8F55CACB8693}"/>
                </a:ext>
              </a:extLst>
            </p:cNvPr>
            <p:cNvGrpSpPr/>
            <p:nvPr/>
          </p:nvGrpSpPr>
          <p:grpSpPr>
            <a:xfrm>
              <a:off x="124336" y="2155710"/>
              <a:ext cx="8923510" cy="4425945"/>
              <a:chOff x="124336" y="2155710"/>
              <a:chExt cx="8923510" cy="44259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8F3BE6BA-CEA5-3F46-957F-67A2C3917FC8}"/>
                      </a:ext>
                    </a:extLst>
                  </p:cNvPr>
                  <p:cNvSpPr txBox="1"/>
                  <p:nvPr/>
                </p:nvSpPr>
                <p:spPr>
                  <a:xfrm>
                    <a:off x="3694669" y="2155710"/>
                    <a:ext cx="1631092" cy="715089"/>
                  </a:xfrm>
                  <a:prstGeom prst="roundRect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7625"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𝑀𝑎𝑛</m:t>
                          </m:r>
                          <m:r>
                            <a:rPr lang="en-GB" i="1" dirty="0" err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𝑤𝑎𝑟</m:t>
                          </m:r>
                        </m:oMath>
                      </m:oMathPara>
                    </a14:m>
                    <a:endParaRPr lang="en-GB" baseline="-25000" dirty="0">
                      <a:solidFill>
                        <a:schemeClr val="accent1"/>
                      </a:solidFill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spc="-15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𝐷𝑖𝑠</m:t>
                          </m:r>
                          <m:r>
                            <a:rPr lang="de-DE" b="0" i="1" spc="-30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pc="-15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GB" i="1" spc="-15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𝑖𝑟𝑒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spc="-150" dirty="0" err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𝐷𝑖𝑠</m:t>
                          </m:r>
                          <m:r>
                            <a:rPr lang="de-DE" b="0" i="1" spc="-30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pc="-15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𝑓𝑙𝑜𝑜𝑑</m:t>
                          </m:r>
                        </m:oMath>
                      </m:oMathPara>
                    </a14:m>
                    <a:endParaRPr lang="en-GB" spc="-150" baseline="-250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8F3BE6BA-CEA5-3F46-957F-67A2C3917F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94669" y="2155710"/>
                    <a:ext cx="1631092" cy="715089"/>
                  </a:xfrm>
                  <a:prstGeom prst="roundRect">
                    <a:avLst/>
                  </a:prstGeom>
                  <a:blipFill>
                    <a:blip r:embed="rId15"/>
                    <a:stretch>
                      <a:fillRect l="-2308" r="-2308"/>
                    </a:stretch>
                  </a:blipFill>
                  <a:ln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21D4337C-8D35-CC41-A1F0-93530D6E7F30}"/>
                      </a:ext>
                    </a:extLst>
                  </p:cNvPr>
                  <p:cNvSpPr txBox="1"/>
                  <p:nvPr/>
                </p:nvSpPr>
                <p:spPr>
                  <a:xfrm>
                    <a:off x="3657598" y="3041071"/>
                    <a:ext cx="1705233" cy="701043"/>
                  </a:xfrm>
                  <a:prstGeom prst="roundRect">
                    <a:avLst/>
                  </a:prstGeom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𝑀𝑎𝑛</m:t>
                          </m:r>
                          <m:r>
                            <a:rPr lang="en-GB" i="1" dirty="0" err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𝑣𝑖𝑟𝑢𝑠</m:t>
                          </m:r>
                        </m:oMath>
                      </m:oMathPara>
                    </a14:m>
                    <a:endParaRPr lang="en-GB" baseline="-25000" dirty="0">
                      <a:solidFill>
                        <a:schemeClr val="accent1"/>
                      </a:solidFill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pc="-15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spc="-15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𝐷𝑖𝑠</m:t>
                          </m:r>
                          <m:r>
                            <a:rPr lang="en-GB" i="1" spc="-300" dirty="0" err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spc="-150" dirty="0" err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𝑓𝑖𝑟𝑒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spc="-150" dirty="0" err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𝐷𝑖𝑠</m:t>
                          </m:r>
                          <m:r>
                            <a:rPr lang="en-GB" i="1" spc="-300" dirty="0" err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pc="-15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𝑓𝑙𝑜𝑜𝑑</m:t>
                          </m:r>
                        </m:oMath>
                      </m:oMathPara>
                    </a14:m>
                    <a:endParaRPr lang="en-GB" spc="-150" baseline="-250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21D4337C-8D35-CC41-A1F0-93530D6E7F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57598" y="3041071"/>
                    <a:ext cx="1705233" cy="701043"/>
                  </a:xfrm>
                  <a:prstGeom prst="roundRect">
                    <a:avLst/>
                  </a:prstGeom>
                  <a:blipFill>
                    <a:blip r:embed="rId16"/>
                    <a:stretch>
                      <a:fillRect l="-5147" r="-735" b="-1754"/>
                    </a:stretch>
                  </a:blipFill>
                  <a:ln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FD3F483E-9779-7A49-A165-0392CC39B080}"/>
                      </a:ext>
                    </a:extLst>
                  </p:cNvPr>
                  <p:cNvSpPr txBox="1"/>
                  <p:nvPr/>
                </p:nvSpPr>
                <p:spPr>
                  <a:xfrm>
                    <a:off x="1057840" y="4019596"/>
                    <a:ext cx="1705233" cy="715089"/>
                  </a:xfrm>
                  <a:prstGeom prst="roundRect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  <m:r>
                            <a:rPr lang="en-GB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err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en-GB" i="1" dirty="0" err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FD3F483E-9779-7A49-A165-0392CC39B0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7840" y="4019596"/>
                    <a:ext cx="1705233" cy="715089"/>
                  </a:xfrm>
                  <a:prstGeom prst="roundRect">
                    <a:avLst/>
                  </a:prstGeom>
                  <a:blipFill>
                    <a:blip r:embed="rId17"/>
                    <a:stretch>
                      <a:fillRect l="-4412" r="-1471"/>
                    </a:stretch>
                  </a:blip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ECE0DC2B-1571-FF4A-9972-A40E4779DD0C}"/>
                      </a:ext>
                    </a:extLst>
                  </p:cNvPr>
                  <p:cNvSpPr txBox="1"/>
                  <p:nvPr/>
                </p:nvSpPr>
                <p:spPr>
                  <a:xfrm>
                    <a:off x="3657598" y="3953866"/>
                    <a:ext cx="1705233" cy="715089"/>
                  </a:xfrm>
                  <a:prstGeom prst="roundRect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en-GB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en-GB" i="1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ECE0DC2B-1571-FF4A-9972-A40E4779DD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57598" y="3953866"/>
                    <a:ext cx="1705233" cy="715089"/>
                  </a:xfrm>
                  <a:prstGeom prst="round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3F40BBD6-9E3E-9341-A01D-D18772B6F494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853" y="3949955"/>
                    <a:ext cx="1705233" cy="715089"/>
                  </a:xfrm>
                  <a:prstGeom prst="roundRect">
                    <a:avLst/>
                  </a:prstGeom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𝑏𝑜𝑏</m:t>
                          </m:r>
                          <m:r>
                            <a:rPr lang="en-GB" i="1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en-GB" i="1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𝑏𝑜𝑏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3F40BBD6-9E3E-9341-A01D-D18772B6F4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84853" y="3949955"/>
                    <a:ext cx="1705233" cy="715089"/>
                  </a:xfrm>
                  <a:prstGeom prst="roundRect">
                    <a:avLst/>
                  </a:prstGeom>
                  <a:blipFill>
                    <a:blip r:embed="rId19"/>
                    <a:stretch>
                      <a:fillRect l="-735"/>
                    </a:stretch>
                  </a:blip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97CAEA0A-6152-CD4B-8666-EF6A01DED56D}"/>
                      </a:ext>
                    </a:extLst>
                  </p:cNvPr>
                  <p:cNvSpPr txBox="1"/>
                  <p:nvPr/>
                </p:nvSpPr>
                <p:spPr>
                  <a:xfrm>
                    <a:off x="124336" y="5020042"/>
                    <a:ext cx="1705233" cy="708067"/>
                  </a:xfrm>
                  <a:prstGeom prst="roundRect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solidFill>
                        <a:srgbClr val="C00000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GB" baseline="-25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97CAEA0A-6152-CD4B-8666-EF6A01DED56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4336" y="5020042"/>
                    <a:ext cx="1705233" cy="708067"/>
                  </a:xfrm>
                  <a:prstGeom prst="roundRect">
                    <a:avLst/>
                  </a:prstGeom>
                  <a:blipFill>
                    <a:blip r:embed="rId20"/>
                    <a:stretch>
                      <a:fillRect r="-6618"/>
                    </a:stretch>
                  </a:blipFill>
                  <a:ln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B2D35675-AC3A-3949-BD8C-28B5AA564566}"/>
                      </a:ext>
                    </a:extLst>
                  </p:cNvPr>
                  <p:cNvSpPr txBox="1"/>
                  <p:nvPr/>
                </p:nvSpPr>
                <p:spPr>
                  <a:xfrm>
                    <a:off x="1989436" y="5012227"/>
                    <a:ext cx="1705233" cy="708067"/>
                  </a:xfrm>
                  <a:prstGeom prst="roundRect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</m:oMath>
                      </m:oMathPara>
                    </a14:m>
                    <a:endParaRPr lang="de-DE" i="1" dirty="0">
                      <a:solidFill>
                        <a:srgbClr val="C00000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𝑎𝑙𝑖𝑐𝑒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GB" baseline="-25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B2D35675-AC3A-3949-BD8C-28B5AA5645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89436" y="5012227"/>
                    <a:ext cx="1705233" cy="708067"/>
                  </a:xfrm>
                  <a:prstGeom prst="roundRect">
                    <a:avLst/>
                  </a:prstGeom>
                  <a:blipFill>
                    <a:blip r:embed="rId21"/>
                    <a:stretch>
                      <a:fillRect l="-4444" b="-1724"/>
                    </a:stretch>
                  </a:blipFill>
                  <a:ln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411F59C5-DCD3-9649-8446-3AB3D3853851}"/>
                      </a:ext>
                    </a:extLst>
                  </p:cNvPr>
                  <p:cNvSpPr txBox="1"/>
                  <p:nvPr/>
                </p:nvSpPr>
                <p:spPr>
                  <a:xfrm>
                    <a:off x="2759796" y="5873588"/>
                    <a:ext cx="1705233" cy="708067"/>
                  </a:xfrm>
                  <a:prstGeom prst="roundRect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solidFill>
                        <a:srgbClr val="C00000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GB" baseline="-25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411F59C5-DCD3-9649-8446-3AB3D38538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59796" y="5873588"/>
                    <a:ext cx="1705233" cy="708067"/>
                  </a:xfrm>
                  <a:prstGeom prst="roundRect">
                    <a:avLst/>
                  </a:prstGeom>
                  <a:blipFill>
                    <a:blip r:embed="rId22"/>
                    <a:stretch>
                      <a:fillRect l="-741"/>
                    </a:stretch>
                  </a:blipFill>
                  <a:ln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DB3AA413-B135-4946-A9AD-FA1FAF51A4E1}"/>
                      </a:ext>
                    </a:extLst>
                  </p:cNvPr>
                  <p:cNvSpPr txBox="1"/>
                  <p:nvPr/>
                </p:nvSpPr>
                <p:spPr>
                  <a:xfrm>
                    <a:off x="4624896" y="5865773"/>
                    <a:ext cx="1705233" cy="708067"/>
                  </a:xfrm>
                  <a:prstGeom prst="roundRect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solidFill>
                        <a:srgbClr val="C00000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GB" baseline="-25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DB3AA413-B135-4946-A9AD-FA1FAF51A4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24896" y="5865773"/>
                    <a:ext cx="1705233" cy="708067"/>
                  </a:xfrm>
                  <a:prstGeom prst="round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F83D095B-D519-D648-B214-8A56B5969D72}"/>
                      </a:ext>
                    </a:extLst>
                  </p:cNvPr>
                  <p:cNvSpPr txBox="1"/>
                  <p:nvPr/>
                </p:nvSpPr>
                <p:spPr>
                  <a:xfrm>
                    <a:off x="5477513" y="5020042"/>
                    <a:ext cx="1705233" cy="708067"/>
                  </a:xfrm>
                  <a:prstGeom prst="roundRect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𝑏𝑜𝑏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solidFill>
                        <a:srgbClr val="C00000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𝑏𝑜𝑏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GB" baseline="-25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F83D095B-D519-D648-B214-8A56B5969D7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77513" y="5020042"/>
                    <a:ext cx="1705233" cy="708067"/>
                  </a:xfrm>
                  <a:prstGeom prst="roundRect">
                    <a:avLst/>
                  </a:prstGeom>
                  <a:blipFill>
                    <a:blip r:embed="rId24"/>
                    <a:stretch>
                      <a:fillRect l="-735"/>
                    </a:stretch>
                  </a:blipFill>
                  <a:ln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8A063579-13B7-1A4B-ADB6-800B4FBB258C}"/>
                      </a:ext>
                    </a:extLst>
                  </p:cNvPr>
                  <p:cNvSpPr txBox="1"/>
                  <p:nvPr/>
                </p:nvSpPr>
                <p:spPr>
                  <a:xfrm>
                    <a:off x="7342613" y="5012227"/>
                    <a:ext cx="1705233" cy="708067"/>
                  </a:xfrm>
                  <a:prstGeom prst="roundRect">
                    <a:avLst/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err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𝑏𝑜𝑏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de-DE" i="1" dirty="0">
                      <a:solidFill>
                        <a:srgbClr val="C00000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𝑏𝑜𝑏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i="1" baseline="-2500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GB" baseline="-25000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8A063579-13B7-1A4B-ADB6-800B4FBB25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42613" y="5012227"/>
                    <a:ext cx="1705233" cy="708067"/>
                  </a:xfrm>
                  <a:prstGeom prst="roundRect">
                    <a:avLst/>
                  </a:prstGeom>
                  <a:blipFill>
                    <a:blip r:embed="rId25"/>
                    <a:stretch>
                      <a:fillRect l="-735"/>
                    </a:stretch>
                  </a:blipFill>
                  <a:ln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6D688CB-C41C-9B40-9AFF-1F2AAF3CD0C0}"/>
                  </a:ext>
                </a:extLst>
              </p:cNvPr>
              <p:cNvCxnSpPr>
                <a:stCxn id="21" idx="0"/>
                <a:endCxn id="20" idx="2"/>
              </p:cNvCxnSpPr>
              <p:nvPr/>
            </p:nvCxnSpPr>
            <p:spPr>
              <a:xfrm flipV="1">
                <a:off x="4510215" y="2870799"/>
                <a:ext cx="0" cy="17027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9C93D19-FAB7-094B-B568-16C0417E3F8B}"/>
                  </a:ext>
                </a:extLst>
              </p:cNvPr>
              <p:cNvCxnSpPr>
                <a:stCxn id="21" idx="2"/>
                <a:endCxn id="23" idx="0"/>
              </p:cNvCxnSpPr>
              <p:nvPr/>
            </p:nvCxnSpPr>
            <p:spPr>
              <a:xfrm>
                <a:off x="4510215" y="3742114"/>
                <a:ext cx="0" cy="21175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73467F7-C31E-B946-B898-25FB3E435058}"/>
                  </a:ext>
                </a:extLst>
              </p:cNvPr>
              <p:cNvCxnSpPr>
                <a:stCxn id="21" idx="3"/>
                <a:endCxn id="24" idx="0"/>
              </p:cNvCxnSpPr>
              <p:nvPr/>
            </p:nvCxnSpPr>
            <p:spPr>
              <a:xfrm>
                <a:off x="5362831" y="3391593"/>
                <a:ext cx="1874639" cy="55836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99B2B49-196A-8E42-969B-5B5615A96A2E}"/>
                  </a:ext>
                </a:extLst>
              </p:cNvPr>
              <p:cNvCxnSpPr>
                <a:stCxn id="22" idx="0"/>
                <a:endCxn id="21" idx="1"/>
              </p:cNvCxnSpPr>
              <p:nvPr/>
            </p:nvCxnSpPr>
            <p:spPr>
              <a:xfrm flipV="1">
                <a:off x="1910457" y="3391593"/>
                <a:ext cx="1747141" cy="62800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63806F1-2490-8E47-9450-EF469950C949}"/>
                  </a:ext>
                </a:extLst>
              </p:cNvPr>
              <p:cNvCxnSpPr>
                <a:stCxn id="23" idx="2"/>
                <a:endCxn id="28" idx="0"/>
              </p:cNvCxnSpPr>
              <p:nvPr/>
            </p:nvCxnSpPr>
            <p:spPr>
              <a:xfrm>
                <a:off x="4510215" y="4668955"/>
                <a:ext cx="967298" cy="1196818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2C5CF2A-C175-1043-B0FC-E734DC0E801B}"/>
                  </a:ext>
                </a:extLst>
              </p:cNvPr>
              <p:cNvCxnSpPr>
                <a:stCxn id="27" idx="0"/>
                <a:endCxn id="23" idx="2"/>
              </p:cNvCxnSpPr>
              <p:nvPr/>
            </p:nvCxnSpPr>
            <p:spPr>
              <a:xfrm flipV="1">
                <a:off x="3612413" y="4668955"/>
                <a:ext cx="897802" cy="120463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2EE2D2B-AC26-484A-87BA-582DD4FFD8E4}"/>
                  </a:ext>
                </a:extLst>
              </p:cNvPr>
              <p:cNvCxnSpPr>
                <a:stCxn id="29" idx="0"/>
                <a:endCxn id="24" idx="2"/>
              </p:cNvCxnSpPr>
              <p:nvPr/>
            </p:nvCxnSpPr>
            <p:spPr>
              <a:xfrm flipV="1">
                <a:off x="6330130" y="4665044"/>
                <a:ext cx="907340" cy="354998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4B5689D-2A58-8C45-A82D-83A317EFEC58}"/>
                  </a:ext>
                </a:extLst>
              </p:cNvPr>
              <p:cNvCxnSpPr>
                <a:stCxn id="24" idx="2"/>
                <a:endCxn id="30" idx="0"/>
              </p:cNvCxnSpPr>
              <p:nvPr/>
            </p:nvCxnSpPr>
            <p:spPr>
              <a:xfrm>
                <a:off x="7237470" y="4665044"/>
                <a:ext cx="957760" cy="34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EBAC4E0-3DB7-F047-BE82-8FF42206F115}"/>
                  </a:ext>
                </a:extLst>
              </p:cNvPr>
              <p:cNvCxnSpPr>
                <a:stCxn id="22" idx="2"/>
                <a:endCxn id="26" idx="0"/>
              </p:cNvCxnSpPr>
              <p:nvPr/>
            </p:nvCxnSpPr>
            <p:spPr>
              <a:xfrm>
                <a:off x="1910457" y="4734685"/>
                <a:ext cx="931596" cy="27754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5C774A6-E2F7-7345-A36A-7EFB7FFB7FCC}"/>
                  </a:ext>
                </a:extLst>
              </p:cNvPr>
              <p:cNvCxnSpPr>
                <a:stCxn id="22" idx="2"/>
                <a:endCxn id="25" idx="0"/>
              </p:cNvCxnSpPr>
              <p:nvPr/>
            </p:nvCxnSpPr>
            <p:spPr>
              <a:xfrm flipH="1">
                <a:off x="976953" y="4734685"/>
                <a:ext cx="933504" cy="28535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DA9E7B8-9DBC-A247-9A33-EE9834ABD5F4}"/>
              </a:ext>
            </a:extLst>
          </p:cNvPr>
          <p:cNvGrpSpPr/>
          <p:nvPr/>
        </p:nvGrpSpPr>
        <p:grpSpPr>
          <a:xfrm>
            <a:off x="1538632" y="5640469"/>
            <a:ext cx="6328875" cy="986246"/>
            <a:chOff x="1561096" y="5467386"/>
            <a:chExt cx="6328875" cy="98624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4FD40B2-B190-3C44-9006-4FACF604ABB8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986246"/>
              <a:chOff x="-629405" y="4954798"/>
              <a:chExt cx="6328875" cy="986246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399DAE2-79FA-C345-AEE0-4D98F78D6716}"/>
                  </a:ext>
                </a:extLst>
              </p:cNvPr>
              <p:cNvCxnSpPr>
                <a:cxnSpLocks/>
                <a:stCxn id="55" idx="3"/>
                <a:endCxn id="59" idx="1"/>
              </p:cNvCxnSpPr>
              <p:nvPr/>
            </p:nvCxnSpPr>
            <p:spPr>
              <a:xfrm>
                <a:off x="98619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7360B35-134E-FC46-A11F-047B0603228B}"/>
                  </a:ext>
                </a:extLst>
              </p:cNvPr>
              <p:cNvCxnSpPr>
                <a:cxnSpLocks/>
                <a:stCxn id="59" idx="3"/>
                <a:endCxn id="57" idx="1"/>
              </p:cNvCxnSpPr>
              <p:nvPr/>
            </p:nvCxnSpPr>
            <p:spPr>
              <a:xfrm>
                <a:off x="335548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7C4FA4F-7454-A24B-987A-4EB253F8F056}"/>
                  </a:ext>
                </a:extLst>
              </p:cNvPr>
              <p:cNvGrpSpPr/>
              <p:nvPr/>
            </p:nvGrpSpPr>
            <p:grpSpPr>
              <a:xfrm>
                <a:off x="1798623" y="4954798"/>
                <a:ext cx="1556857" cy="982708"/>
                <a:chOff x="3664685" y="4890630"/>
                <a:chExt cx="1556857" cy="98270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DE81453B-BF20-6A4D-9414-618B77DF4A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02466" y="5596339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1273F21D-1A75-1140-BE30-EF3FD2ACEE1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302466" y="5596339"/>
                      <a:ext cx="293414" cy="276999"/>
                    </a:xfrm>
                    <a:prstGeom prst="rect">
                      <a:avLst/>
                    </a:prstGeom>
                    <a:blipFill>
                      <a:blip r:embed="rId26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02F91895-694C-3949-903D-CD4B70A1B56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64685" y="4890630"/>
                      <a:ext cx="1556857" cy="715089"/>
                    </a:xfrm>
                    <a:prstGeom prst="roundRect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marL="15875"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GB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𝐸𝑝𝑖𝑑</m:t>
                            </m:r>
                            <m:r>
                              <a:rPr lang="en-GB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GB" i="1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</m:oMath>
                        </m:oMathPara>
                      </a14:m>
                      <a:endParaRPr lang="de-DE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  <a:p>
                      <a:pPr marL="15875"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GB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  <m:d>
                              <m:dPr>
                                <m:ctrlPr>
                                  <a:rPr lang="de-DE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dirty="0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de-DE" b="0" i="0" dirty="0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oMath>
                        </m:oMathPara>
                      </a14:m>
                      <a:endParaRPr lang="en-GB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BC9EC143-8B45-5043-BF22-F470496C252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64685" y="4890630"/>
                      <a:ext cx="1556857" cy="715089"/>
                    </a:xfrm>
                    <a:prstGeom prst="roundRect">
                      <a:avLst/>
                    </a:prstGeom>
                    <a:blipFill>
                      <a:blip r:embed="rId27"/>
                      <a:stretch>
                        <a:fillRect b="-1724"/>
                      </a:stretch>
                    </a:blipFill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E6DD8EB0-0986-AD44-AD31-66262E2CD8A0}"/>
                  </a:ext>
                </a:extLst>
              </p:cNvPr>
              <p:cNvGrpSpPr/>
              <p:nvPr/>
            </p:nvGrpSpPr>
            <p:grpSpPr>
              <a:xfrm>
                <a:off x="4167913" y="4954798"/>
                <a:ext cx="1531557" cy="986246"/>
                <a:chOff x="7092747" y="4890630"/>
                <a:chExt cx="1531557" cy="98624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7F202E6A-AF02-EE47-B940-1A3879CD82E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711818" y="5599877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3BAEFA37-8DE0-6F42-B984-BAD17BBD098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711818" y="5599877"/>
                      <a:ext cx="293414" cy="276999"/>
                    </a:xfrm>
                    <a:prstGeom prst="rect">
                      <a:avLst/>
                    </a:prstGeom>
                    <a:blipFill>
                      <a:blip r:embed="rId28"/>
                      <a:stretch>
                        <a:fillRect l="-16000" b="-2608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EC08C151-B327-0B46-B518-38FA8CF55F3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92747" y="4890630"/>
                      <a:ext cx="1531557" cy="715089"/>
                    </a:xfrm>
                    <a:prstGeom prst="roundRect">
                      <a:avLst/>
                    </a:prstGeom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de-DE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GB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𝐸𝑝𝑖𝑑</m:t>
                            </m:r>
                            <m:r>
                              <a:rPr lang="en-GB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en-GB" i="1" dirty="0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dirty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oMath>
                        </m:oMathPara>
                      </a14:m>
                      <a:endParaRPr lang="de-DE" b="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endParaRPr>
                    </a:p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de-DE" i="1" dirty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𝑇𝑟𝑒𝑎𝑡</m:t>
                            </m:r>
                            <m:d>
                              <m:dPr>
                                <m:ctrlPr>
                                  <a:rPr lang="de-DE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dirty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  <m:r>
                                  <a:rPr lang="de-DE" i="1" dirty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de-DE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d>
                            <m:r>
                              <a:rPr lang="de-DE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</m:oMath>
                        </m:oMathPara>
                      </a14:m>
                      <a:endParaRPr lang="en-GB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0D14BF4B-ADFA-334C-9C69-4DA7926D5C7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92747" y="4890630"/>
                      <a:ext cx="1531557" cy="715089"/>
                    </a:xfrm>
                    <a:prstGeom prst="roundRect">
                      <a:avLst/>
                    </a:prstGeom>
                    <a:blipFill>
                      <a:blip r:embed="rId29"/>
                      <a:stretch>
                        <a:fillRect l="-5738" r="-1639" b="-1724"/>
                      </a:stretch>
                    </a:blipFill>
                    <a:ln>
                      <a:solidFill>
                        <a:srgbClr val="C0000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6DB5CD7-8C70-4B4F-B349-29ECC079A485}"/>
                  </a:ext>
                </a:extLst>
              </p:cNvPr>
              <p:cNvGrpSpPr/>
              <p:nvPr/>
            </p:nvGrpSpPr>
            <p:grpSpPr>
              <a:xfrm>
                <a:off x="-629405" y="4954798"/>
                <a:ext cx="1615595" cy="983031"/>
                <a:chOff x="193927" y="4890630"/>
                <a:chExt cx="1615595" cy="98303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DAC78963-23F4-C54A-A123-4B6E411107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5017" y="5596662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23DB7B49-BFE0-9A43-A329-D9E39D7C81F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5017" y="5596662"/>
                      <a:ext cx="293414" cy="276999"/>
                    </a:xfrm>
                    <a:prstGeom prst="rect">
                      <a:avLst/>
                    </a:prstGeom>
                    <a:blipFill>
                      <a:blip r:embed="rId30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TextBox 54">
                      <a:extLst>
                        <a:ext uri="{FF2B5EF4-FFF2-40B4-BE49-F238E27FC236}">
                          <a16:creationId xmlns:a16="http://schemas.microsoft.com/office/drawing/2014/main" id="{28FE22B2-CE5E-E248-97E5-17A072BC8AA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3927" y="4890630"/>
                      <a:ext cx="1615595" cy="715089"/>
                    </a:xfrm>
                    <a:prstGeom prst="roundRect">
                      <a:avLst/>
                    </a:prstGeom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pPr marL="49213"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GB" i="1" dirty="0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𝐸𝑝𝑖𝑑</m:t>
                            </m:r>
                            <m:r>
                              <a:rPr lang="en-GB" i="1" dirty="0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 </m:t>
                            </m:r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𝑁𝑎𝑡</m:t>
                            </m:r>
                            <m:d>
                              <m:dPr>
                                <m:ctrlP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</m:oMath>
                        </m:oMathPara>
                      </a14:m>
                      <a:endPara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endParaRPr>
                    </a:p>
                    <a:p>
                      <a:pPr marL="49213"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𝑀𝑎𝑛</m:t>
                            </m:r>
                            <m:d>
                              <m:dPr>
                                <m:ctrlP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</m:d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oMath>
                        </m:oMathPara>
                      </a14:m>
                      <a:endParaRPr lang="en-GB" dirty="0">
                        <a:solidFill>
                          <a:schemeClr val="accent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65B2CD31-A136-F341-A1CF-3BA729D807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3927" y="4890630"/>
                      <a:ext cx="1615595" cy="715089"/>
                    </a:xfrm>
                    <a:prstGeom prst="roundRect">
                      <a:avLst/>
                    </a:prstGeom>
                    <a:blipFill>
                      <a:blip r:embed="rId31"/>
                      <a:stretch>
                        <a:fillRect b="-1724"/>
                      </a:stretch>
                    </a:blipFill>
                    <a:ln>
                      <a:solidFill>
                        <a:schemeClr val="accent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D9DC2F0-AF5A-F641-A71F-EDF84154BBA0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BA4766-7690-C84C-89B7-9D9842DA35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73410C5C-087E-9448-8936-A9AE809E7A63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E8E8C1-532D-834D-A9D2-4453822A43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83D182F-589E-084E-B364-598ABA1A3C5D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ADD860-574A-DE4C-86B7-BB57A248E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502205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AF0F1-EA6F-634C-8B52-0E0FDC57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Message Calculation Strategies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495ABB-A907-5A4B-AD2F-AC163250FF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01872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Message calculation strategy seen so far </a:t>
                </a:r>
              </a:p>
              <a:p>
                <a:pPr lvl="1"/>
                <a:r>
                  <a:rPr lang="en-GB" dirty="0"/>
                  <a:t>Eliminate all non-separator PRVs from all messages but the one that came from receiver and the local model</a:t>
                </a:r>
              </a:p>
              <a:p>
                <a:pPr lvl="1"/>
                <a:r>
                  <a:rPr lang="en-GB" dirty="0"/>
                  <a:t>Called </a:t>
                </a:r>
                <a:r>
                  <a:rPr lang="en-GB" i="1" dirty="0"/>
                  <a:t>Shafer-Shenoy</a:t>
                </a:r>
                <a:r>
                  <a:rPr lang="en-GB" dirty="0"/>
                  <a:t> architecture after the two researchers who first presented the scheme</a:t>
                </a:r>
              </a:p>
              <a:p>
                <a:r>
                  <a:rPr lang="en-GB" dirty="0"/>
                  <a:t>Another strategy for JT exists, called </a:t>
                </a:r>
                <a:r>
                  <a:rPr lang="en-GB" i="1" dirty="0" err="1"/>
                  <a:t>Hugin</a:t>
                </a:r>
                <a:r>
                  <a:rPr lang="en-GB" dirty="0"/>
                  <a:t> architecture</a:t>
                </a:r>
              </a:p>
              <a:p>
                <a:pPr lvl="1"/>
                <a:r>
                  <a:rPr lang="en-GB" dirty="0"/>
                  <a:t>Multiply the factors of local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into one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Multiply each incoming 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Store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r>
                  <a:rPr lang="en-GB" dirty="0"/>
                  <a:t> as well</a:t>
                </a:r>
              </a:p>
              <a:p>
                <a:pPr lvl="2"/>
                <a:r>
                  <a:rPr lang="en-GB" dirty="0"/>
                  <a:t>Each message consists of only one factor (no longer a set)</a:t>
                </a:r>
              </a:p>
              <a:p>
                <a:pPr lvl="1"/>
                <a:r>
                  <a:rPr lang="en-GB" dirty="0"/>
                  <a:t>When sending 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pPr lvl="2"/>
                <a:r>
                  <a:rPr lang="en-GB" dirty="0"/>
                  <a:t>Eliminate all non-separator </a:t>
                </a:r>
                <a:r>
                  <a:rPr lang="en-GB" dirty="0" err="1"/>
                  <a:t>randvars</a:t>
                </a:r>
                <a:r>
                  <a:rPr lang="en-GB" dirty="0"/>
                  <a:t> from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𝑗𝑖</m:t>
                            </m:r>
                          </m:sub>
                        </m:sSub>
                      </m:den>
                    </m:f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I.e., divide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r>
                  <a:rPr lang="en-GB" dirty="0"/>
                  <a:t> first</a:t>
                </a:r>
              </a:p>
              <a:p>
                <a:pPr lvl="3"/>
                <a:r>
                  <a:rPr lang="en-GB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r>
                  <a:rPr lang="en-GB" dirty="0"/>
                  <a:t> does not exist, then divide by a symbolic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dirty="0"/>
                  <a:t> (or no division)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495ABB-A907-5A4B-AD2F-AC163250FF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018723"/>
              </a:xfrm>
              <a:blipFill>
                <a:blip r:embed="rId2"/>
                <a:stretch>
                  <a:fillRect l="-1286" t="-2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37ED6-75ED-B34C-AF11-3071FD824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029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AF0F1-EA6F-634C-8B52-0E0FDC57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Message Calculation Strategies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495ABB-A907-5A4B-AD2F-AC163250FF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i="1" dirty="0"/>
                  <a:t>Hugin</a:t>
                </a:r>
                <a:r>
                  <a:rPr lang="en-GB" dirty="0"/>
                  <a:t> architecture continued</a:t>
                </a:r>
              </a:p>
              <a:p>
                <a:pPr lvl="1"/>
                <a:r>
                  <a:rPr lang="en-GB" dirty="0"/>
                  <a:t>May enlarge the factors at each node to the worst-case size of each node</a:t>
                </a:r>
              </a:p>
              <a:p>
                <a:pPr lvl="2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May lead to more involved multiplications</a:t>
                </a:r>
              </a:p>
              <a:p>
                <a:pPr lvl="2"/>
                <a:r>
                  <a:rPr lang="en-GB" dirty="0"/>
                  <a:t>E.g., multiplying 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</m:oMath>
                </a14:m>
                <a:r>
                  <a:rPr lang="en-GB" dirty="0"/>
                  <a:t> more involved then multiplying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en-GB" dirty="0"/>
                  <a:t> into an intermediate result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Pays off if the nodes of the jtree have a high degree</a:t>
                </a:r>
              </a:p>
              <a:p>
                <a:pPr lvl="2"/>
                <a:r>
                  <a:rPr lang="en-GB" dirty="0"/>
                  <a:t>Many duplicate multiplications </a:t>
                </a:r>
                <a:br>
                  <a:rPr lang="en-GB" dirty="0"/>
                </a:br>
                <a:r>
                  <a:rPr lang="en-GB" dirty="0"/>
                  <a:t>during message calculation</a:t>
                </a:r>
              </a:p>
              <a:p>
                <a:pPr lvl="2"/>
                <a:r>
                  <a:rPr lang="en-GB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have </a:t>
                </a:r>
                <a:br>
                  <a:rPr lang="en-GB" dirty="0"/>
                </a:br>
                <a:r>
                  <a:rPr lang="en-GB" dirty="0"/>
                  <a:t>to be multiplied for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Requires a division operator for factors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495ABB-A907-5A4B-AD2F-AC163250FF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37ED6-75ED-B34C-AF11-3071FD824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FB3AE9C-21F2-6941-859C-1F12ED49F404}"/>
                  </a:ext>
                </a:extLst>
              </p:cNvPr>
              <p:cNvSpPr txBox="1"/>
              <p:nvPr/>
            </p:nvSpPr>
            <p:spPr>
              <a:xfrm>
                <a:off x="6957023" y="4926328"/>
                <a:ext cx="984070" cy="40862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7200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FB3AE9C-21F2-6941-859C-1F12ED49F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023" y="4926328"/>
                <a:ext cx="984070" cy="40862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63059F-EC69-CC4F-AAC8-EFCD1A4BC1B9}"/>
              </a:ext>
            </a:extLst>
          </p:cNvPr>
          <p:cNvCxnSpPr>
            <a:cxnSpLocks/>
            <a:stCxn id="5" idx="1"/>
            <a:endCxn id="26" idx="1"/>
          </p:cNvCxnSpPr>
          <p:nvPr/>
        </p:nvCxnSpPr>
        <p:spPr>
          <a:xfrm flipH="1">
            <a:off x="6377966" y="5130640"/>
            <a:ext cx="579057" cy="2613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258D95-615A-1342-A1FE-EC67C8B63E9C}"/>
              </a:ext>
            </a:extLst>
          </p:cNvPr>
          <p:cNvCxnSpPr>
            <a:cxnSpLocks/>
            <a:stCxn id="5" idx="1"/>
            <a:endCxn id="25" idx="1"/>
          </p:cNvCxnSpPr>
          <p:nvPr/>
        </p:nvCxnSpPr>
        <p:spPr>
          <a:xfrm flipH="1" flipV="1">
            <a:off x="6377966" y="4885009"/>
            <a:ext cx="579057" cy="245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FCAC0E-98D2-0D40-8939-46F05CEEDFA7}"/>
              </a:ext>
            </a:extLst>
          </p:cNvPr>
          <p:cNvCxnSpPr>
            <a:cxnSpLocks/>
            <a:stCxn id="5" idx="3"/>
            <a:endCxn id="27" idx="3"/>
          </p:cNvCxnSpPr>
          <p:nvPr/>
        </p:nvCxnSpPr>
        <p:spPr>
          <a:xfrm flipV="1">
            <a:off x="7941093" y="4885009"/>
            <a:ext cx="573657" cy="2456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ED02AA-2FB9-0540-B495-C0F097E5DEE3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7174737" y="4563290"/>
            <a:ext cx="274321" cy="3630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474CB2-1D66-9B45-8B4B-CF8B29012276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7449058" y="4563290"/>
            <a:ext cx="230689" cy="3630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2E10F2-1EB7-EE44-87B0-D4CA70032989}"/>
              </a:ext>
            </a:extLst>
          </p:cNvPr>
          <p:cNvCxnSpPr>
            <a:cxnSpLocks/>
            <a:stCxn id="5" idx="3"/>
            <a:endCxn id="28" idx="3"/>
          </p:cNvCxnSpPr>
          <p:nvPr/>
        </p:nvCxnSpPr>
        <p:spPr>
          <a:xfrm>
            <a:off x="7941093" y="5130640"/>
            <a:ext cx="574257" cy="2613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105AC9-7EF2-CE4D-A91F-B9749971A684}"/>
                  </a:ext>
                </a:extLst>
              </p:cNvPr>
              <p:cNvSpPr txBox="1"/>
              <p:nvPr/>
            </p:nvSpPr>
            <p:spPr>
              <a:xfrm>
                <a:off x="6377966" y="4731120"/>
                <a:ext cx="5050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105AC9-7EF2-CE4D-A91F-B9749971A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966" y="4731120"/>
                <a:ext cx="505010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CB1A210-1A30-EF45-BF66-38EDA6CFAD97}"/>
                  </a:ext>
                </a:extLst>
              </p:cNvPr>
              <p:cNvSpPr txBox="1"/>
              <p:nvPr/>
            </p:nvSpPr>
            <p:spPr>
              <a:xfrm>
                <a:off x="6377966" y="5238073"/>
                <a:ext cx="5050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CB1A210-1A30-EF45-BF66-38EDA6CFA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966" y="5238073"/>
                <a:ext cx="505010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2F5D12-4A1F-F24C-9FA1-2CFF1BC10A9B}"/>
                  </a:ext>
                </a:extLst>
              </p:cNvPr>
              <p:cNvSpPr txBox="1"/>
              <p:nvPr/>
            </p:nvSpPr>
            <p:spPr>
              <a:xfrm>
                <a:off x="8009740" y="4731120"/>
                <a:ext cx="5050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2F5D12-4A1F-F24C-9FA1-2CFF1BC10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740" y="4731120"/>
                <a:ext cx="505010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7F0A3C7-0AF9-2A43-B503-6C3ACD780EC7}"/>
                  </a:ext>
                </a:extLst>
              </p:cNvPr>
              <p:cNvSpPr txBox="1"/>
              <p:nvPr/>
            </p:nvSpPr>
            <p:spPr>
              <a:xfrm>
                <a:off x="8010340" y="5238073"/>
                <a:ext cx="5050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7F0A3C7-0AF9-2A43-B503-6C3ACD780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340" y="5238073"/>
                <a:ext cx="50501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D0FEE5-B403-4143-81E3-2B123A095650}"/>
                  </a:ext>
                </a:extLst>
              </p:cNvPr>
              <p:cNvSpPr txBox="1"/>
              <p:nvPr/>
            </p:nvSpPr>
            <p:spPr>
              <a:xfrm>
                <a:off x="6769353" y="4498033"/>
                <a:ext cx="5050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D0FEE5-B403-4143-81E3-2B123A095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353" y="4498033"/>
                <a:ext cx="505010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3A002AB-F234-2440-BE8C-7E61EC5EC279}"/>
                  </a:ext>
                </a:extLst>
              </p:cNvPr>
              <p:cNvSpPr txBox="1"/>
              <p:nvPr/>
            </p:nvSpPr>
            <p:spPr>
              <a:xfrm>
                <a:off x="7600761" y="4498033"/>
                <a:ext cx="5050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3A002AB-F234-2440-BE8C-7E61EC5EC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0761" y="4498033"/>
                <a:ext cx="50501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9F87208-7788-C54F-AB66-81CE3E1E731D}"/>
                  </a:ext>
                </a:extLst>
              </p:cNvPr>
              <p:cNvSpPr txBox="1"/>
              <p:nvPr/>
            </p:nvSpPr>
            <p:spPr>
              <a:xfrm>
                <a:off x="7261296" y="5301580"/>
                <a:ext cx="3876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9F87208-7788-C54F-AB66-81CE3E1E7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296" y="5301580"/>
                <a:ext cx="387607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C1E099B8-2B1E-E244-8167-DDA4AA915260}"/>
              </a:ext>
            </a:extLst>
          </p:cNvPr>
          <p:cNvGrpSpPr/>
          <p:nvPr/>
        </p:nvGrpSpPr>
        <p:grpSpPr>
          <a:xfrm>
            <a:off x="7311897" y="814069"/>
            <a:ext cx="1694942" cy="738189"/>
            <a:chOff x="7147861" y="882718"/>
            <a:chExt cx="1694942" cy="738189"/>
          </a:xfrm>
        </p:grpSpPr>
        <p:sp>
          <p:nvSpPr>
            <p:cNvPr id="40" name="Cloud Callout 39">
              <a:extLst>
                <a:ext uri="{FF2B5EF4-FFF2-40B4-BE49-F238E27FC236}">
                  <a16:creationId xmlns:a16="http://schemas.microsoft.com/office/drawing/2014/main" id="{90994E91-8123-BE49-AF06-C6A0CE0575AB}"/>
                </a:ext>
              </a:extLst>
            </p:cNvPr>
            <p:cNvSpPr/>
            <p:nvPr/>
          </p:nvSpPr>
          <p:spPr>
            <a:xfrm>
              <a:off x="7147861" y="882718"/>
              <a:ext cx="1694942" cy="738189"/>
            </a:xfrm>
            <a:prstGeom prst="cloudCallout">
              <a:avLst>
                <a:gd name="adj1" fmla="val -109237"/>
                <a:gd name="adj2" fmla="val 16123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93F4B20-6C25-4246-BF59-C5C3CE04922A}"/>
                </a:ext>
              </a:extLst>
            </p:cNvPr>
            <p:cNvSpPr txBox="1"/>
            <p:nvPr/>
          </p:nvSpPr>
          <p:spPr>
            <a:xfrm>
              <a:off x="7290429" y="904904"/>
              <a:ext cx="14665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What about a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Lifted </a:t>
              </a:r>
              <a:r>
                <a:rPr lang="en-GB" dirty="0" err="1">
                  <a:solidFill>
                    <a:schemeClr val="bg1"/>
                  </a:solidFill>
                </a:rPr>
                <a:t>Hugin</a:t>
              </a:r>
              <a:r>
                <a:rPr lang="en-GB" dirty="0">
                  <a:solidFill>
                    <a:schemeClr val="bg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101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53AC-C48D-7142-8471-7E0158FF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Clustering of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39"/>
                <a:ext cx="7886700" cy="263293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Remember: Global Markov Property</a:t>
                </a:r>
              </a:p>
              <a:p>
                <a:pPr lvl="1"/>
                <a:r>
                  <a:rPr lang="en-GB" dirty="0"/>
                  <a:t>Any two subsets of variables are conditionally independent given a separating subset</a:t>
                </a:r>
              </a:p>
              <a:p>
                <a:pPr lvl="1"/>
                <a:r>
                  <a:rPr lang="en-GB" dirty="0"/>
                  <a:t>E.g.,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charset="0"/>
                      </a:rPr>
                      <m:t>𝑁𝑎𝑡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charset="0"/>
                      </a:rPr>
                      <m:t>𝑀𝑎𝑛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</a:t>
                </a:r>
                <a:br>
                  <a:rPr lang="en-GB" dirty="0">
                    <a:solidFill>
                      <a:schemeClr val="accent1"/>
                    </a:solidFill>
                  </a:rPr>
                </a:br>
                <a:r>
                  <a:rPr lang="en-GB" dirty="0">
                    <a:solidFill>
                      <a:schemeClr val="accent1"/>
                    </a:solidFill>
                  </a:rPr>
                  <a:t>➝ independent of the rest given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𝐸𝑝𝑖𝑑</m:t>
                    </m:r>
                    <m:r>
                      <a:rPr lang="de-DE" i="1">
                        <a:latin typeface="Cambria Math" charset="0"/>
                      </a:rPr>
                      <m:t> </m:t>
                    </m:r>
                  </m:oMath>
                </a14:m>
                <a:endParaRPr lang="de-DE" i="1" dirty="0">
                  <a:latin typeface="Cambria Math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𝑇𝑟𝑎𝑣𝑒𝑙</m:t>
                    </m:r>
                    <m:d>
                      <m:d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b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➝ independent of the rest given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𝐸𝑝𝑖𝑑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C00000"/>
                        </a:solidFill>
                        <a:latin typeface="Cambria Math" charset="0"/>
                      </a:rPr>
                      <m:t>𝐸𝑝𝑖𝑑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 </a:t>
                </a:r>
                <a:br>
                  <a:rPr lang="en-GB" dirty="0">
                    <a:solidFill>
                      <a:srgbClr val="C00000"/>
                    </a:solidFill>
                  </a:rPr>
                </a:br>
                <a:r>
                  <a:rPr lang="en-GB" dirty="0">
                    <a:solidFill>
                      <a:srgbClr val="C00000"/>
                    </a:solidFill>
                  </a:rPr>
                  <a:t>➝ independent of the rest given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𝐸𝑝𝑖𝑑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𝑆𝑖𝑐𝑘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39"/>
                <a:ext cx="7886700" cy="2632935"/>
              </a:xfrm>
              <a:blipFill>
                <a:blip r:embed="rId2"/>
                <a:stretch>
                  <a:fillRect l="-1286" t="-5742" b="-28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27D21-8C6F-7B4D-B2BD-611D52001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42227B-653E-9746-8765-F1935D03630D}"/>
                  </a:ext>
                </a:extLst>
              </p:cNvPr>
              <p:cNvSpPr txBox="1"/>
              <p:nvPr/>
            </p:nvSpPr>
            <p:spPr>
              <a:xfrm>
                <a:off x="4243107" y="4653992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42227B-653E-9746-8765-F1935D036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107" y="4653992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887" r="-1887"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8C9D56-DB83-704A-BC99-2C9A24F3E7FA}"/>
                  </a:ext>
                </a:extLst>
              </p:cNvPr>
              <p:cNvSpPr txBox="1"/>
              <p:nvPr/>
            </p:nvSpPr>
            <p:spPr>
              <a:xfrm>
                <a:off x="3013145" y="4036402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8C9D56-DB83-704A-BC99-2C9A24F3E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145" y="4036402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09B02C-8CAC-264D-ABD7-A0D84C6514D2}"/>
                  </a:ext>
                </a:extLst>
              </p:cNvPr>
              <p:cNvSpPr txBox="1"/>
              <p:nvPr/>
            </p:nvSpPr>
            <p:spPr>
              <a:xfrm>
                <a:off x="5152506" y="4039434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09B02C-8CAC-264D-ABD7-A0D84C651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506" y="4039434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38702-40BD-C945-A2F1-C8CF227F5C1D}"/>
                  </a:ext>
                </a:extLst>
              </p:cNvPr>
              <p:cNvSpPr txBox="1"/>
              <p:nvPr/>
            </p:nvSpPr>
            <p:spPr>
              <a:xfrm>
                <a:off x="1505798" y="5255998"/>
                <a:ext cx="138324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38702-40BD-C945-A2F1-C8CF227F5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798" y="5255998"/>
                <a:ext cx="1383249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365C1C-5256-4148-8552-44E2E5519A15}"/>
                  </a:ext>
                </a:extLst>
              </p:cNvPr>
              <p:cNvSpPr txBox="1"/>
              <p:nvPr/>
            </p:nvSpPr>
            <p:spPr>
              <a:xfrm>
                <a:off x="4035565" y="5855117"/>
                <a:ext cx="112062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365C1C-5256-4148-8552-44E2E5519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565" y="5855117"/>
                <a:ext cx="1120628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B8FB87-DCC5-6544-982E-CE22DFDD7478}"/>
              </a:ext>
            </a:extLst>
          </p:cNvPr>
          <p:cNvCxnSpPr>
            <a:stCxn id="7" idx="6"/>
            <a:endCxn id="33" idx="1"/>
          </p:cNvCxnSpPr>
          <p:nvPr/>
        </p:nvCxnSpPr>
        <p:spPr>
          <a:xfrm>
            <a:off x="3998207" y="4231159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179FE4-B4E2-604F-8C35-9989E0268E31}"/>
              </a:ext>
            </a:extLst>
          </p:cNvPr>
          <p:cNvCxnSpPr>
            <a:cxnSpLocks/>
            <a:stCxn id="8" idx="2"/>
            <a:endCxn id="33" idx="3"/>
          </p:cNvCxnSpPr>
          <p:nvPr/>
        </p:nvCxnSpPr>
        <p:spPr>
          <a:xfrm flipH="1" flipV="1">
            <a:off x="4641339" y="4232267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83058-247B-1A42-86A1-8317B66561A1}"/>
              </a:ext>
            </a:extLst>
          </p:cNvPr>
          <p:cNvCxnSpPr>
            <a:cxnSpLocks/>
            <a:stCxn id="9" idx="6"/>
            <a:endCxn id="29" idx="1"/>
          </p:cNvCxnSpPr>
          <p:nvPr/>
        </p:nvCxnSpPr>
        <p:spPr>
          <a:xfrm>
            <a:off x="2889047" y="5450755"/>
            <a:ext cx="6397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92B997-CEAA-E548-AC85-0DEE6E93B3F3}"/>
              </a:ext>
            </a:extLst>
          </p:cNvPr>
          <p:cNvCxnSpPr>
            <a:cxnSpLocks/>
            <a:stCxn id="29" idx="0"/>
            <a:endCxn id="6" idx="4"/>
          </p:cNvCxnSpPr>
          <p:nvPr/>
        </p:nvCxnSpPr>
        <p:spPr>
          <a:xfrm flipV="1">
            <a:off x="3600749" y="5043505"/>
            <a:ext cx="966358" cy="33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878CD9-5407-BE45-B56C-1CFFED684B81}"/>
              </a:ext>
            </a:extLst>
          </p:cNvPr>
          <p:cNvCxnSpPr>
            <a:cxnSpLocks/>
            <a:stCxn id="6" idx="4"/>
            <a:endCxn id="25" idx="0"/>
          </p:cNvCxnSpPr>
          <p:nvPr/>
        </p:nvCxnSpPr>
        <p:spPr>
          <a:xfrm>
            <a:off x="4567107" y="5043505"/>
            <a:ext cx="978875" cy="337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C13318-73B7-8D46-92CF-ACF11826847E}"/>
              </a:ext>
            </a:extLst>
          </p:cNvPr>
          <p:cNvCxnSpPr>
            <a:cxnSpLocks/>
            <a:stCxn id="39" idx="2"/>
            <a:endCxn id="25" idx="3"/>
          </p:cNvCxnSpPr>
          <p:nvPr/>
        </p:nvCxnSpPr>
        <p:spPr>
          <a:xfrm flipH="1">
            <a:off x="5617982" y="5450755"/>
            <a:ext cx="704277" cy="2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19E02F9-8449-8F43-A87F-AD9EC19CB74E}"/>
              </a:ext>
            </a:extLst>
          </p:cNvPr>
          <p:cNvCxnSpPr>
            <a:cxnSpLocks/>
            <a:stCxn id="29" idx="2"/>
            <a:endCxn id="10" idx="0"/>
          </p:cNvCxnSpPr>
          <p:nvPr/>
        </p:nvCxnSpPr>
        <p:spPr>
          <a:xfrm>
            <a:off x="3600749" y="5522755"/>
            <a:ext cx="995130" cy="332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0E208C-0684-EA48-AD30-D31AD7352B90}"/>
              </a:ext>
            </a:extLst>
          </p:cNvPr>
          <p:cNvCxnSpPr>
            <a:cxnSpLocks/>
            <a:stCxn id="25" idx="2"/>
            <a:endCxn id="10" idx="0"/>
          </p:cNvCxnSpPr>
          <p:nvPr/>
        </p:nvCxnSpPr>
        <p:spPr>
          <a:xfrm flipH="1">
            <a:off x="4595879" y="5525477"/>
            <a:ext cx="950103" cy="329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5AC32E-BBEF-4E41-8218-E91AC7819F6A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4567107" y="4304267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DE022A-28A9-1E4E-A734-35418284E9EB}"/>
              </a:ext>
            </a:extLst>
          </p:cNvPr>
          <p:cNvGrpSpPr/>
          <p:nvPr/>
        </p:nvGrpSpPr>
        <p:grpSpPr>
          <a:xfrm>
            <a:off x="4451259" y="4114187"/>
            <a:ext cx="521894" cy="393368"/>
            <a:chOff x="6669977" y="2717060"/>
            <a:chExt cx="521894" cy="3933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01ED12-0B58-7940-917A-0ADF899586BD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81EB791-36E0-7545-B3C2-774AFBD9EA68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7B07B46-9336-1941-AFBC-562BFD11C57C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A757108-7309-294B-AAA6-27F8E256F671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2880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F91B7C1-5267-A843-BE2D-38E6395922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288091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7391" r="-4348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B8BAFD-3090-8A42-B795-48A301E6A03C}"/>
              </a:ext>
            </a:extLst>
          </p:cNvPr>
          <p:cNvGrpSpPr/>
          <p:nvPr/>
        </p:nvGrpSpPr>
        <p:grpSpPr>
          <a:xfrm>
            <a:off x="3293055" y="5332675"/>
            <a:ext cx="425774" cy="392260"/>
            <a:chOff x="6191042" y="3935548"/>
            <a:chExt cx="425774" cy="3922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1E69393-EA33-DF4D-96F7-BC9D71F596E5}"/>
                </a:ext>
              </a:extLst>
            </p:cNvPr>
            <p:cNvSpPr/>
            <p:nvPr/>
          </p:nvSpPr>
          <p:spPr>
            <a:xfrm>
              <a:off x="6380656" y="393554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3C853E2-09A7-9440-B33D-7662EFD17BB2}"/>
                </a:ext>
              </a:extLst>
            </p:cNvPr>
            <p:cNvSpPr/>
            <p:nvPr/>
          </p:nvSpPr>
          <p:spPr>
            <a:xfrm>
              <a:off x="6426736" y="398162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98A38BD-B397-1E48-A67C-195D86CA0BDC}"/>
                </a:ext>
              </a:extLst>
            </p:cNvPr>
            <p:cNvSpPr/>
            <p:nvPr/>
          </p:nvSpPr>
          <p:spPr>
            <a:xfrm>
              <a:off x="6472816" y="402770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EE192A6-C201-EC40-8B89-E28185D33559}"/>
                    </a:ext>
                  </a:extLst>
                </p:cNvPr>
                <p:cNvSpPr txBox="1"/>
                <p:nvPr/>
              </p:nvSpPr>
              <p:spPr>
                <a:xfrm>
                  <a:off x="6191042" y="4050809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D58FD28-8D8B-1144-9540-0B754F85D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042" y="4050809"/>
                  <a:ext cx="293414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6000" b="-217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B3D2BB-C441-044B-A4CD-649E5D41C433}"/>
              </a:ext>
            </a:extLst>
          </p:cNvPr>
          <p:cNvGrpSpPr/>
          <p:nvPr/>
        </p:nvGrpSpPr>
        <p:grpSpPr>
          <a:xfrm>
            <a:off x="5427902" y="5335397"/>
            <a:ext cx="516037" cy="397857"/>
            <a:chOff x="6975826" y="3929695"/>
            <a:chExt cx="516037" cy="3978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8295F0A-D1F5-3744-AFB2-0E57E86C57CD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5AB0B4-0388-9442-B76C-A268CE9648DA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C1A55C0-12ED-9144-BDA4-01E6C544B684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22071A1-B4E8-EA47-9D1A-005E7B2397F3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E244CDC0-D012-EB42-894E-9CB6E932E4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293414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6667" r="-4167" b="-217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BFD0DFF8-D0DA-D147-BA11-60EFAC0D9DF9}"/>
              </a:ext>
            </a:extLst>
          </p:cNvPr>
          <p:cNvSpPr/>
          <p:nvPr/>
        </p:nvSpPr>
        <p:spPr>
          <a:xfrm>
            <a:off x="2734491" y="3788229"/>
            <a:ext cx="3740876" cy="128838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03C9A5E-729E-434B-B728-ECC55524D8C2}"/>
              </a:ext>
            </a:extLst>
          </p:cNvPr>
          <p:cNvSpPr/>
          <p:nvPr/>
        </p:nvSpPr>
        <p:spPr>
          <a:xfrm>
            <a:off x="1366746" y="4553635"/>
            <a:ext cx="3930538" cy="1737491"/>
          </a:xfrm>
          <a:prstGeom prst="round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369EA6B-A4F5-4940-AD59-7C2FA3EBE8DC}"/>
                  </a:ext>
                </a:extLst>
              </p:cNvPr>
              <p:cNvSpPr txBox="1"/>
              <p:nvPr/>
            </p:nvSpPr>
            <p:spPr>
              <a:xfrm>
                <a:off x="6322259" y="5255998"/>
                <a:ext cx="1639923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  <m:r>
                            <a:rPr lang="de-DE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369EA6B-A4F5-4940-AD59-7C2FA3EBE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259" y="5255998"/>
                <a:ext cx="1639923" cy="389513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0CAD26C-F970-5F43-9279-BC1BFD9065A3}"/>
              </a:ext>
            </a:extLst>
          </p:cNvPr>
          <p:cNvSpPr/>
          <p:nvPr/>
        </p:nvSpPr>
        <p:spPr>
          <a:xfrm>
            <a:off x="3985565" y="4618860"/>
            <a:ext cx="4069864" cy="173749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25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AF0F1-EA6F-634C-8B52-0E0FDC57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Message Calculation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95ABB-A907-5A4B-AD2F-AC163250F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Lifted </a:t>
            </a:r>
            <a:r>
              <a:rPr lang="en-GB" dirty="0" err="1"/>
              <a:t>Hugin</a:t>
            </a:r>
            <a:r>
              <a:rPr lang="en-GB" dirty="0"/>
              <a:t>?</a:t>
            </a:r>
          </a:p>
          <a:p>
            <a:pPr lvl="1"/>
            <a:r>
              <a:rPr lang="en-GB" dirty="0"/>
              <a:t>Arguments pro and con also apply to lifted version</a:t>
            </a:r>
          </a:p>
          <a:p>
            <a:pPr lvl="2"/>
            <a:r>
              <a:rPr lang="en-GB" dirty="0"/>
              <a:t>May enlarge the factors at each node to the worst-case size of each node</a:t>
            </a:r>
          </a:p>
          <a:p>
            <a:pPr lvl="2"/>
            <a:r>
              <a:rPr lang="en-GB" dirty="0"/>
              <a:t>May lead to more involved multiplications</a:t>
            </a:r>
          </a:p>
          <a:p>
            <a:pPr lvl="2"/>
            <a:r>
              <a:rPr lang="en-GB" dirty="0"/>
              <a:t>Pays off if the nodes of the jtree have a high degree</a:t>
            </a:r>
          </a:p>
          <a:p>
            <a:pPr lvl="2"/>
            <a:r>
              <a:rPr lang="en-GB" dirty="0"/>
              <a:t>Requires a division operator for factors</a:t>
            </a:r>
          </a:p>
          <a:p>
            <a:pPr lvl="1"/>
            <a:r>
              <a:rPr lang="en-GB" dirty="0"/>
              <a:t>Main obstacle: So far, no lifted division operator</a:t>
            </a:r>
          </a:p>
          <a:p>
            <a:pPr lvl="2"/>
            <a:r>
              <a:rPr lang="en-GB" dirty="0"/>
              <a:t>We are working on it @Moritz</a:t>
            </a:r>
          </a:p>
          <a:p>
            <a:pPr lvl="1"/>
            <a:r>
              <a:rPr lang="en-GB" dirty="0"/>
              <a:t>Also, CAUTION: In general, parfactors may be multiplied with different logvars such that previously unnecessary count conversions might become necessary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37ED6-75ED-B34C-AF11-3071FD824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3857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7F4EA-18A5-2043-8A59-C88F73E91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 terms of Lifting: Is it that simple?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AA5844-4FE1-F142-8591-D7D3DF1F67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448010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/>
                  <a:t>Algorithm-induced </a:t>
                </a:r>
                <a:r>
                  <a:rPr lang="en-GB" dirty="0">
                    <a:solidFill>
                      <a:srgbClr val="C00000"/>
                    </a:solidFill>
                  </a:rPr>
                  <a:t>groundings</a:t>
                </a:r>
                <a:r>
                  <a:rPr lang="en-GB" dirty="0"/>
                  <a:t> due to message passing</a:t>
                </a:r>
              </a:p>
              <a:p>
                <a:pPr lvl="1"/>
                <a:r>
                  <a:rPr lang="en-GB" dirty="0"/>
                  <a:t>For message calculation, non-separator PRVs are eliminated with separator PRVs as the query terms containing logvars</a:t>
                </a:r>
              </a:p>
              <a:p>
                <a:pPr lvl="2"/>
                <a:r>
                  <a:rPr lang="en-GB" dirty="0"/>
                  <a:t>Non-separator PRVs have to fulfil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en-GB" dirty="0"/>
                  <a:t> preconditions</a:t>
                </a:r>
              </a:p>
              <a:p>
                <a:pPr marL="1714500" lvl="3" indent="-342900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𝑔𝑟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d>
                              <m:d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𝒳</m:t>
                                    </m:r>
                                  </m:sub>
                                </m:sSub>
                              </m:e>
                            </m:d>
                          </m:sub>
                        </m:sSub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=∅</m:t>
                    </m:r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714500" lvl="3" indent="-342900">
                  <a:buFont typeface="+mj-lt"/>
                  <a:buAutoNum type="arabicPeriod"/>
                </a:pP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|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GB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𝒳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&gt;1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GB" dirty="0"/>
              </a:p>
              <a:p>
                <a:pPr marL="1714500" lvl="3" indent="-342900">
                  <a:buFont typeface="+mj-lt"/>
                  <a:buAutoNum type="arabicPeriod"/>
                </a:pPr>
                <a:r>
                  <a:rPr lang="en-GB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𝑒𝑥𝑐𝑙</m:t>
                        </m:r>
                      </m:sup>
                    </m:sSup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𝑙𝑣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count-normalised w.r.t.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𝑐𝑜𝑚</m:t>
                        </m:r>
                      </m:sup>
                    </m:sSup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, with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GB" dirty="0"/>
                  <a:t> the set of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Preconditions 1 + 3 fulfilled by construction</a:t>
                </a:r>
              </a:p>
              <a:p>
                <a:pPr lvl="2"/>
                <a:r>
                  <a:rPr lang="en-GB" dirty="0"/>
                  <a:t>Precondition 2 may not be fulfilled ➝ can cause groundings</a:t>
                </a:r>
              </a:p>
              <a:p>
                <a:pPr lvl="2"/>
                <a:r>
                  <a:rPr lang="en-GB" dirty="0"/>
                  <a:t>E.g., logvar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/>
                  <a:t> added to PRVs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𝐸𝑝𝑖𝑑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charset="0"/>
                      </a:rPr>
                      <m:t>𝑆𝑖𝑐𝑘</m:t>
                    </m:r>
                    <m:d>
                      <m:d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𝑇𝑟𝑒𝑎𝑡</m:t>
                    </m:r>
                    <m:d>
                      <m:d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lvl="3"/>
                <a:r>
                  <a:rPr lang="en-GB" dirty="0"/>
                  <a:t>When calculating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, one has to eliminate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charset="0"/>
                      </a:rPr>
                      <m:t>𝑇𝑟𝑎𝑣𝑒𝑙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</a:p>
              <a:p>
                <a:pPr lvl="4"/>
                <a:r>
                  <a:rPr lang="en-GB" dirty="0">
                    <a:solidFill>
                      <a:schemeClr val="tx1"/>
                    </a:solidFill>
                  </a:rPr>
                  <a:t>But: it does not contain both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charset="0"/>
                      </a:rPr>
                      <m:t>𝑋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and a count conversion does not apply as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occurs in two PRVs ➝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gets </a:t>
                </a:r>
                <a:r>
                  <a:rPr lang="en-GB" dirty="0">
                    <a:solidFill>
                      <a:srgbClr val="C00000"/>
                    </a:solidFill>
                  </a:rPr>
                  <a:t>grounded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AA5844-4FE1-F142-8591-D7D3DF1F67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4480103"/>
              </a:xfrm>
              <a:blipFill>
                <a:blip r:embed="rId2"/>
                <a:stretch>
                  <a:fillRect l="-1286" t="-1695" b="-2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6CFB6-C34F-3446-8109-C61A721D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71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8BB579-0158-0144-8D25-A9CE8A88718F}"/>
              </a:ext>
            </a:extLst>
          </p:cNvPr>
          <p:cNvGrpSpPr/>
          <p:nvPr/>
        </p:nvGrpSpPr>
        <p:grpSpPr>
          <a:xfrm>
            <a:off x="1025616" y="5640469"/>
            <a:ext cx="7277318" cy="715089"/>
            <a:chOff x="1048080" y="5467386"/>
            <a:chExt cx="7277318" cy="7150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1855EF-17C1-0C4B-BE16-4A304A87BAE4}"/>
                </a:ext>
              </a:extLst>
            </p:cNvPr>
            <p:cNvGrpSpPr/>
            <p:nvPr/>
          </p:nvGrpSpPr>
          <p:grpSpPr>
            <a:xfrm>
              <a:off x="1048080" y="5467386"/>
              <a:ext cx="7277318" cy="715089"/>
              <a:chOff x="-1142421" y="4954798"/>
              <a:chExt cx="7277318" cy="715089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8531981-D6A2-A141-AD21-F6E73944C8C8}"/>
                  </a:ext>
                </a:extLst>
              </p:cNvPr>
              <p:cNvCxnSpPr>
                <a:cxnSpLocks/>
                <a:stCxn id="16" idx="3"/>
                <a:endCxn id="20" idx="1"/>
              </p:cNvCxnSpPr>
              <p:nvPr/>
            </p:nvCxnSpPr>
            <p:spPr>
              <a:xfrm>
                <a:off x="585594" y="5312343"/>
                <a:ext cx="73147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A5E768D-FFB6-6B48-9628-88BD4E14580A}"/>
                  </a:ext>
                </a:extLst>
              </p:cNvPr>
              <p:cNvCxnSpPr>
                <a:cxnSpLocks/>
                <a:stCxn id="20" idx="3"/>
                <a:endCxn id="18" idx="1"/>
              </p:cNvCxnSpPr>
              <p:nvPr/>
            </p:nvCxnSpPr>
            <p:spPr>
              <a:xfrm>
                <a:off x="3320645" y="5312343"/>
                <a:ext cx="75536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39CE54DB-4444-DB41-97F8-AB16429FE13D}"/>
                      </a:ext>
                    </a:extLst>
                  </p:cNvPr>
                  <p:cNvSpPr txBox="1"/>
                  <p:nvPr/>
                </p:nvSpPr>
                <p:spPr>
                  <a:xfrm>
                    <a:off x="1317065" y="4954798"/>
                    <a:ext cx="2003580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39CE54DB-4444-DB41-97F8-AB16429FE1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7065" y="4954798"/>
                    <a:ext cx="2003580" cy="715089"/>
                  </a:xfrm>
                  <a:prstGeom prst="roundRect">
                    <a:avLst/>
                  </a:prstGeom>
                  <a:blipFill>
                    <a:blip r:embed="rId3"/>
                    <a:stretch>
                      <a:fillRect l="-4375" b="-1754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75F36935-59F1-F941-AC8C-EE32F808E61F}"/>
                      </a:ext>
                    </a:extLst>
                  </p:cNvPr>
                  <p:cNvSpPr txBox="1"/>
                  <p:nvPr/>
                </p:nvSpPr>
                <p:spPr>
                  <a:xfrm>
                    <a:off x="4076007" y="4954798"/>
                    <a:ext cx="2058890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oMath>
                      </m:oMathPara>
                    </a14:m>
                    <a:endParaRPr lang="de-DE" b="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75F36935-59F1-F941-AC8C-EE32F808E6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76007" y="4954798"/>
                    <a:ext cx="2058890" cy="715089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 l="-552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8DFA15F0-585C-D14F-B62D-C52A5BA5A9E4}"/>
                      </a:ext>
                    </a:extLst>
                  </p:cNvPr>
                  <p:cNvSpPr txBox="1"/>
                  <p:nvPr/>
                </p:nvSpPr>
                <p:spPr>
                  <a:xfrm>
                    <a:off x="-1142421" y="4954798"/>
                    <a:ext cx="1728015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8DFA15F0-585C-D14F-B62D-C52A5BA5A9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142421" y="4954798"/>
                    <a:ext cx="1728015" cy="715089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 l="-507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1041E9C-DD9E-9146-8660-E9176E819D23}"/>
                    </a:ext>
                  </a:extLst>
                </p:cNvPr>
                <p:cNvSpPr txBox="1"/>
                <p:nvPr/>
              </p:nvSpPr>
              <p:spPr>
                <a:xfrm rot="5400000">
                  <a:off x="2492965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1041E9C-DD9E-9146-8660-E9176E819D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492965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6"/>
                  <a:stretch>
                    <a:fillRect l="-4167"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9C09F4A-653D-2C4B-86C3-268BD417AE2E}"/>
                    </a:ext>
                  </a:extLst>
                </p:cNvPr>
                <p:cNvSpPr txBox="1"/>
                <p:nvPr/>
              </p:nvSpPr>
              <p:spPr>
                <a:xfrm rot="5400000">
                  <a:off x="5228016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9C09F4A-653D-2C4B-86C3-268BD417AE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28016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8239694-89D4-1743-89FF-EC6A64E2451F}"/>
                    </a:ext>
                  </a:extLst>
                </p:cNvPr>
                <p:cNvSpPr txBox="1"/>
                <p:nvPr/>
              </p:nvSpPr>
              <p:spPr>
                <a:xfrm rot="5400000">
                  <a:off x="8042269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8239694-89D4-1743-89FF-EC6A64E245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8042269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8"/>
                  <a:stretch>
                    <a:fillRect l="-4167"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09A44B2-2E86-5944-986D-D758C4542C57}"/>
                  </a:ext>
                </a:extLst>
              </p:cNvPr>
              <p:cNvSpPr/>
              <p:nvPr/>
            </p:nvSpPr>
            <p:spPr>
              <a:xfrm>
                <a:off x="5366760" y="6013674"/>
                <a:ext cx="101662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latin typeface="Cambria Math" charset="0"/>
                        </a:rPr>
                        <m:t>𝐸𝑝𝑖𝑑</m:t>
                      </m:r>
                      <m:d>
                        <m:dPr>
                          <m:ctrlPr>
                            <a:rPr lang="de-DE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de-DE" sz="1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dirty="0">
                              <a:latin typeface="Cambria Math" charset="0"/>
                            </a:rPr>
                            <m:t>𝑋</m:t>
                          </m:r>
                          <m:r>
                            <a:rPr lang="de-DE" sz="14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09A44B2-2E86-5944-986D-D758C4542C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760" y="6013674"/>
                <a:ext cx="101662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37BD0B4-D68B-FE42-947A-E48A9E5DF05B}"/>
                  </a:ext>
                </a:extLst>
              </p:cNvPr>
              <p:cNvSpPr/>
              <p:nvPr/>
            </p:nvSpPr>
            <p:spPr>
              <a:xfrm>
                <a:off x="2694538" y="6016558"/>
                <a:ext cx="87055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latin typeface="Cambria Math" charset="0"/>
                        </a:rPr>
                        <m:t>𝐸𝑝𝑖𝑑</m:t>
                      </m:r>
                      <m:d>
                        <m:dPr>
                          <m:ctrlPr>
                            <a:rPr lang="de-DE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de-DE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37BD0B4-D68B-FE42-947A-E48A9E5DF0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538" y="6016558"/>
                <a:ext cx="870559" cy="307777"/>
              </a:xfrm>
              <a:prstGeom prst="rect">
                <a:avLst/>
              </a:prstGeom>
              <a:blipFill>
                <a:blip r:embed="rId10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25C748B9-681B-B448-8EBF-39E110D68D9B}"/>
              </a:ext>
            </a:extLst>
          </p:cNvPr>
          <p:cNvCxnSpPr>
            <a:cxnSpLocks/>
            <a:stCxn id="20" idx="2"/>
            <a:endCxn id="18" idx="2"/>
          </p:cNvCxnSpPr>
          <p:nvPr/>
        </p:nvCxnSpPr>
        <p:spPr>
          <a:xfrm rot="16200000" flipH="1">
            <a:off x="5880190" y="4962259"/>
            <a:ext cx="12700" cy="2786597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156A742-4BE5-D94F-9527-174B55283CB1}"/>
                  </a:ext>
                </a:extLst>
              </p:cNvPr>
              <p:cNvSpPr/>
              <p:nvPr/>
            </p:nvSpPr>
            <p:spPr>
              <a:xfrm>
                <a:off x="4396457" y="6389664"/>
                <a:ext cx="53354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156A742-4BE5-D94F-9527-174B55283C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457" y="6389664"/>
                <a:ext cx="533544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094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2845F-FED0-4C42-A5F8-4CA5E71A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Conditions on Groundings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EDF7C1-DA57-D540-92A9-6768867EF2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For a lifted calculation of 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dirty="0"/>
                  <a:t>, it necessarily has to hold that </a:t>
                </a:r>
              </a:p>
              <a:p>
                <a:pPr lvl="1"/>
                <a:r>
                  <a:rPr lang="en-GB" dirty="0"/>
                  <a:t>for each PRV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i.e.,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has to be eliminated:</a:t>
                </a:r>
              </a:p>
              <a:p>
                <a:pPr lvl="2"/>
                <a:r>
                  <a:rPr lang="en-GB" dirty="0"/>
                  <a:t>for each separator PRV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GB" dirty="0"/>
                  <a:t>	(Cond. 1)</a:t>
                </a:r>
              </a:p>
              <a:p>
                <a:r>
                  <a:rPr lang="en-GB" dirty="0"/>
                  <a:t>If Cond. 1 does not hold, i.e.,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⊈</m:t>
                    </m:r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GB" dirty="0"/>
                  <a:t>, one may induce Cond. 1 by count conversion</a:t>
                </a:r>
              </a:p>
              <a:p>
                <a:pPr lvl="1"/>
                <a:r>
                  <a:rPr lang="en-GB" dirty="0"/>
                  <a:t>If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de-DE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de-DE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accent4"/>
                    </a:solidFill>
                  </a:rPr>
                  <a:t> are countable </a:t>
                </a:r>
                <a:r>
                  <a:rPr lang="en-GB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dirty="0"/>
                  <a:t>	(Cond. 2)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EDF7C1-DA57-D540-92A9-6768867EF2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515" r="-3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70DC7-5882-494D-84A3-EB82D8087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72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333C54-AE30-134E-B6BA-5C723D6217F5}"/>
              </a:ext>
            </a:extLst>
          </p:cNvPr>
          <p:cNvGrpSpPr/>
          <p:nvPr/>
        </p:nvGrpSpPr>
        <p:grpSpPr>
          <a:xfrm>
            <a:off x="1025616" y="5640469"/>
            <a:ext cx="7277318" cy="715089"/>
            <a:chOff x="1048080" y="5467386"/>
            <a:chExt cx="7277318" cy="7150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FF2CAC1-F9B4-D940-8F06-06B093C88892}"/>
                </a:ext>
              </a:extLst>
            </p:cNvPr>
            <p:cNvGrpSpPr/>
            <p:nvPr/>
          </p:nvGrpSpPr>
          <p:grpSpPr>
            <a:xfrm>
              <a:off x="1048080" y="5467386"/>
              <a:ext cx="7277318" cy="715089"/>
              <a:chOff x="-1142421" y="4954798"/>
              <a:chExt cx="7277318" cy="715089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E2279DA-A887-FE4C-860D-F8EACEBC4A6B}"/>
                  </a:ext>
                </a:extLst>
              </p:cNvPr>
              <p:cNvCxnSpPr>
                <a:cxnSpLocks/>
                <a:stCxn id="14" idx="3"/>
                <a:endCxn id="12" idx="1"/>
              </p:cNvCxnSpPr>
              <p:nvPr/>
            </p:nvCxnSpPr>
            <p:spPr>
              <a:xfrm>
                <a:off x="585594" y="5312343"/>
                <a:ext cx="73147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37B54A2-5C7A-444D-8610-1584DBB8F040}"/>
                  </a:ext>
                </a:extLst>
              </p:cNvPr>
              <p:cNvCxnSpPr>
                <a:cxnSpLocks/>
                <a:stCxn id="12" idx="3"/>
                <a:endCxn id="13" idx="1"/>
              </p:cNvCxnSpPr>
              <p:nvPr/>
            </p:nvCxnSpPr>
            <p:spPr>
              <a:xfrm>
                <a:off x="3320645" y="5312343"/>
                <a:ext cx="75536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0D2182F2-64F7-F342-B8C5-E561AC1839F9}"/>
                      </a:ext>
                    </a:extLst>
                  </p:cNvPr>
                  <p:cNvSpPr txBox="1"/>
                  <p:nvPr/>
                </p:nvSpPr>
                <p:spPr>
                  <a:xfrm>
                    <a:off x="1317065" y="4954798"/>
                    <a:ext cx="2003580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0D2182F2-64F7-F342-B8C5-E561AC1839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7065" y="4954798"/>
                    <a:ext cx="2003580" cy="715089"/>
                  </a:xfrm>
                  <a:prstGeom prst="roundRect">
                    <a:avLst/>
                  </a:prstGeom>
                  <a:blipFill>
                    <a:blip r:embed="rId3"/>
                    <a:stretch>
                      <a:fillRect l="-4375" b="-1754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301BC3A-1930-0941-BB04-31B0AE6033B9}"/>
                      </a:ext>
                    </a:extLst>
                  </p:cNvPr>
                  <p:cNvSpPr txBox="1"/>
                  <p:nvPr/>
                </p:nvSpPr>
                <p:spPr>
                  <a:xfrm>
                    <a:off x="4076007" y="4954798"/>
                    <a:ext cx="2058890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oMath>
                      </m:oMathPara>
                    </a14:m>
                    <a:endParaRPr lang="de-DE" b="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301BC3A-1930-0941-BB04-31B0AE6033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76007" y="4954798"/>
                    <a:ext cx="2058890" cy="715089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 l="-552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ED0BF7C-A756-7C42-A1E3-81804F2FBEE1}"/>
                      </a:ext>
                    </a:extLst>
                  </p:cNvPr>
                  <p:cNvSpPr txBox="1"/>
                  <p:nvPr/>
                </p:nvSpPr>
                <p:spPr>
                  <a:xfrm>
                    <a:off x="-1142421" y="4954798"/>
                    <a:ext cx="1728015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ED0BF7C-A756-7C42-A1E3-81804F2FBE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142421" y="4954798"/>
                    <a:ext cx="1728015" cy="715089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 l="-507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FB7E3F1-1B93-C840-84C6-4667BB1A34E8}"/>
                    </a:ext>
                  </a:extLst>
                </p:cNvPr>
                <p:cNvSpPr txBox="1"/>
                <p:nvPr/>
              </p:nvSpPr>
              <p:spPr>
                <a:xfrm rot="5400000">
                  <a:off x="2492965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FB7E3F1-1B93-C840-84C6-4667BB1A34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492965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6"/>
                  <a:stretch>
                    <a:fillRect l="-4167"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95A7B31-08CA-8344-B66E-97E74BB7F4C4}"/>
                    </a:ext>
                  </a:extLst>
                </p:cNvPr>
                <p:cNvSpPr txBox="1"/>
                <p:nvPr/>
              </p:nvSpPr>
              <p:spPr>
                <a:xfrm rot="5400000">
                  <a:off x="5228016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95A7B31-08CA-8344-B66E-97E74BB7F4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28016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9D773CB-A7B9-F247-8B4E-18FEEC8F1B86}"/>
                    </a:ext>
                  </a:extLst>
                </p:cNvPr>
                <p:cNvSpPr txBox="1"/>
                <p:nvPr/>
              </p:nvSpPr>
              <p:spPr>
                <a:xfrm rot="5400000">
                  <a:off x="8042269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9D773CB-A7B9-F247-8B4E-18FEEC8F1B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8042269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8"/>
                  <a:stretch>
                    <a:fillRect l="-4167"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95212FA-4BCB-DA45-8113-86B523F94BE0}"/>
                  </a:ext>
                </a:extLst>
              </p:cNvPr>
              <p:cNvSpPr/>
              <p:nvPr/>
            </p:nvSpPr>
            <p:spPr>
              <a:xfrm>
                <a:off x="5366760" y="6013674"/>
                <a:ext cx="101662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𝐸𝑝𝑖𝑑</m:t>
                      </m:r>
                      <m:d>
                        <m:dPr>
                          <m:ctrlPr>
                            <a:rPr lang="de-DE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>
                          <a:solidFill>
                            <a:schemeClr val="tx1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𝑋</m:t>
                          </m:r>
                          <m:r>
                            <a:rPr lang="de-DE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95212FA-4BCB-DA45-8113-86B523F94B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760" y="6013674"/>
                <a:ext cx="101662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566AAB1-C65F-5743-A166-7D9D8088500F}"/>
                  </a:ext>
                </a:extLst>
              </p:cNvPr>
              <p:cNvSpPr/>
              <p:nvPr/>
            </p:nvSpPr>
            <p:spPr>
              <a:xfrm>
                <a:off x="2694538" y="6016558"/>
                <a:ext cx="87055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𝐸𝑝𝑖𝑑</m:t>
                      </m:r>
                      <m:d>
                        <m:dPr>
                          <m:ctrlPr>
                            <a:rPr lang="de-DE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566AAB1-C65F-5743-A166-7D9D808850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538" y="6016558"/>
                <a:ext cx="870559" cy="307777"/>
              </a:xfrm>
              <a:prstGeom prst="rect">
                <a:avLst/>
              </a:prstGeom>
              <a:blipFill>
                <a:blip r:embed="rId10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1ED6017-6D78-BE48-8534-EC8C0F22BEF7}"/>
              </a:ext>
            </a:extLst>
          </p:cNvPr>
          <p:cNvGrpSpPr/>
          <p:nvPr/>
        </p:nvGrpSpPr>
        <p:grpSpPr>
          <a:xfrm>
            <a:off x="1543678" y="4526563"/>
            <a:ext cx="6328875" cy="715089"/>
            <a:chOff x="1561096" y="5467386"/>
            <a:chExt cx="6328875" cy="71508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6270F84-1E30-0A4E-AA32-1018C4AC2719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715089"/>
              <a:chOff x="-629405" y="4954798"/>
              <a:chExt cx="6328875" cy="71508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A1F29CD-6173-9C4F-9A57-27096D45363E}"/>
                  </a:ext>
                </a:extLst>
              </p:cNvPr>
              <p:cNvCxnSpPr>
                <a:cxnSpLocks/>
                <a:stCxn id="26" idx="3"/>
                <a:endCxn id="24" idx="1"/>
              </p:cNvCxnSpPr>
              <p:nvPr/>
            </p:nvCxnSpPr>
            <p:spPr>
              <a:xfrm>
                <a:off x="98619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8C05A59-87F3-5742-A819-E7D12D309F25}"/>
                  </a:ext>
                </a:extLst>
              </p:cNvPr>
              <p:cNvCxnSpPr>
                <a:cxnSpLocks/>
                <a:stCxn id="24" idx="3"/>
                <a:endCxn id="25" idx="1"/>
              </p:cNvCxnSpPr>
              <p:nvPr/>
            </p:nvCxnSpPr>
            <p:spPr>
              <a:xfrm>
                <a:off x="335548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27081C43-177B-E645-88A7-C759DFA41FB9}"/>
                      </a:ext>
                    </a:extLst>
                  </p:cNvPr>
                  <p:cNvSpPr txBox="1"/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27081C43-177B-E645-88A7-C759DFA41F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blipFill>
                    <a:blip r:embed="rId11"/>
                    <a:stretch>
                      <a:fillRect b="-1695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4E970C66-D1C7-5C4B-B2EE-B12C42577352}"/>
                      </a:ext>
                    </a:extLst>
                  </p:cNvPr>
                  <p:cNvSpPr txBox="1"/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b="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4E970C66-D1C7-5C4B-B2EE-B12C425773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blipFill>
                    <a:blip r:embed="rId12"/>
                    <a:stretch>
                      <a:fillRect l="-4878" r="-813" b="-1695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C094067-C39A-B541-A80D-D5ED26DD1D46}"/>
                      </a:ext>
                    </a:extLst>
                  </p:cNvPr>
                  <p:cNvSpPr txBox="1"/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C094067-C39A-B541-A80D-D5ED26DD1D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blipFill>
                    <a:blip r:embed="rId13"/>
                    <a:stretch>
                      <a:fillRect b="-1695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3D65081-815A-9946-8E88-160671D0924B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3D65081-815A-9946-8E88-160671D092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FD300DD-94CD-7647-9793-07279CEE86C7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FD300DD-94CD-7647-9793-07279CEE86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D8D6D84-A246-4141-A66F-ADC21DBCDCCC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D8D6D84-A246-4141-A66F-ADC21DBCDC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6"/>
                  <a:stretch>
                    <a:fillRect l="-41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BF4A9FD-90F1-7449-89BC-B4667DF0D4BF}"/>
                  </a:ext>
                </a:extLst>
              </p:cNvPr>
              <p:cNvSpPr/>
              <p:nvPr/>
            </p:nvSpPr>
            <p:spPr>
              <a:xfrm>
                <a:off x="5519473" y="4877985"/>
                <a:ext cx="83061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de-DE" sz="1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dirty="0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BF4A9FD-90F1-7449-89BC-B4667DF0D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473" y="4877985"/>
                <a:ext cx="830612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5BE7F6B-DD8B-E14A-97E3-46DF40D75D5C}"/>
                  </a:ext>
                </a:extLst>
              </p:cNvPr>
              <p:cNvSpPr/>
              <p:nvPr/>
            </p:nvSpPr>
            <p:spPr>
              <a:xfrm>
                <a:off x="3260176" y="4877985"/>
                <a:ext cx="6023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de-DE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5BE7F6B-DD8B-E14A-97E3-46DF40D75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176" y="4877985"/>
                <a:ext cx="602344" cy="307777"/>
              </a:xfrm>
              <a:prstGeom prst="rect">
                <a:avLst/>
              </a:prstGeom>
              <a:blipFill>
                <a:blip r:embed="rId1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3C8D82DE-B1C6-4641-A24A-DE1CC9B1A719}"/>
              </a:ext>
            </a:extLst>
          </p:cNvPr>
          <p:cNvSpPr txBox="1"/>
          <p:nvPr/>
        </p:nvSpPr>
        <p:spPr>
          <a:xfrm>
            <a:off x="3092294" y="4318484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✓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8935A5-178C-3D4B-B5C3-2A2716826E1C}"/>
              </a:ext>
            </a:extLst>
          </p:cNvPr>
          <p:cNvSpPr/>
          <p:nvPr/>
        </p:nvSpPr>
        <p:spPr>
          <a:xfrm>
            <a:off x="2671577" y="5373487"/>
            <a:ext cx="519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✗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F5225D-A0C7-8B41-B158-3145C9FC1790}"/>
              </a:ext>
            </a:extLst>
          </p:cNvPr>
          <p:cNvSpPr txBox="1"/>
          <p:nvPr/>
        </p:nvSpPr>
        <p:spPr>
          <a:xfrm>
            <a:off x="2689354" y="5352452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accent4"/>
                </a:solidFill>
              </a:rPr>
              <a:t>✓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E7B2DB-4E6A-964D-923C-623696C27627}"/>
              </a:ext>
            </a:extLst>
          </p:cNvPr>
          <p:cNvSpPr txBox="1"/>
          <p:nvPr/>
        </p:nvSpPr>
        <p:spPr>
          <a:xfrm>
            <a:off x="3601742" y="431508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29F205-F903-8948-94DB-BEA612A33CDC}"/>
              </a:ext>
            </a:extLst>
          </p:cNvPr>
          <p:cNvSpPr txBox="1"/>
          <p:nvPr/>
        </p:nvSpPr>
        <p:spPr>
          <a:xfrm>
            <a:off x="5490462" y="4321912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C13589-D936-684D-9657-901BBE2A6ACF}"/>
              </a:ext>
            </a:extLst>
          </p:cNvPr>
          <p:cNvSpPr txBox="1"/>
          <p:nvPr/>
        </p:nvSpPr>
        <p:spPr>
          <a:xfrm>
            <a:off x="5927035" y="4321776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✓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20F7284-0E37-414F-A048-A6B987C5D5C9}"/>
              </a:ext>
            </a:extLst>
          </p:cNvPr>
          <p:cNvSpPr/>
          <p:nvPr/>
        </p:nvSpPr>
        <p:spPr>
          <a:xfrm>
            <a:off x="3116073" y="5360175"/>
            <a:ext cx="519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✗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C7572E0-7770-CA45-A64D-BA7B1899A645}"/>
              </a:ext>
            </a:extLst>
          </p:cNvPr>
          <p:cNvSpPr/>
          <p:nvPr/>
        </p:nvSpPr>
        <p:spPr>
          <a:xfrm>
            <a:off x="5393888" y="5444339"/>
            <a:ext cx="519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✗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F2A4B5F-6796-C44B-B25C-FDA414BCEE6D}"/>
              </a:ext>
            </a:extLst>
          </p:cNvPr>
          <p:cNvSpPr/>
          <p:nvPr/>
        </p:nvSpPr>
        <p:spPr>
          <a:xfrm>
            <a:off x="5838384" y="5431027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✓</a:t>
            </a: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B87C3AC-12BE-144F-85F6-44A1C71A229C}"/>
              </a:ext>
            </a:extLst>
          </p:cNvPr>
          <p:cNvSpPr txBox="1"/>
          <p:nvPr/>
        </p:nvSpPr>
        <p:spPr>
          <a:xfrm>
            <a:off x="3129663" y="5347583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accent4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84327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0" grpId="1"/>
      <p:bldP spid="31" grpId="0"/>
      <p:bldP spid="32" grpId="0"/>
      <p:bldP spid="33" grpId="0"/>
      <p:bldP spid="34" grpId="0"/>
      <p:bldP spid="35" grpId="0"/>
      <p:bldP spid="35" grpId="1"/>
      <p:bldP spid="36" grpId="0"/>
      <p:bldP spid="37" grpId="0"/>
      <p:bldP spid="4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2845F-FED0-4C42-A5F8-4CA5E71A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Conditions on Groundings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EDF7C1-DA57-D540-92A9-6768867EF2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7886700" cy="3257522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/>
                  <a:t>Problem with induced Cond. 1 using count conversions on the logvars in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en-GB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𝑙𝑣</m:t>
                    </m:r>
                    <m:d>
                      <m:d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:</a:t>
                </a:r>
                <a:endParaRPr lang="en-GB" dirty="0"/>
              </a:p>
              <a:p>
                <a:pPr lvl="1"/>
                <a:r>
                  <a:rPr lang="en-GB" dirty="0"/>
                  <a:t>Logvars that were previously not counted are now counted</a:t>
                </a:r>
              </a:p>
              <a:p>
                <a:pPr lvl="1"/>
                <a:r>
                  <a:rPr lang="en-GB" dirty="0"/>
                  <a:t>All receiving parclusters need to be able to handle the counted versions, which needs to be checked</a:t>
                </a:r>
              </a:p>
              <a:p>
                <a:pPr lvl="2"/>
                <a:r>
                  <a:rPr lang="en-GB" dirty="0"/>
                  <a:t>If a newly counted logvar arrives at a parcluster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, it has to be </a:t>
                </a:r>
                <a:r>
                  <a:rPr lang="en-GB" dirty="0">
                    <a:solidFill>
                      <a:srgbClr val="7030A0"/>
                    </a:solidFill>
                  </a:rPr>
                  <a:t>countable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7030A0"/>
                    </a:solidFill>
                  </a:rPr>
                  <a:t> </a:t>
                </a:r>
                <a:r>
                  <a:rPr lang="en-GB" dirty="0"/>
                  <a:t>as well	(Cond. 3)</a:t>
                </a:r>
              </a:p>
              <a:p>
                <a:pPr lvl="3"/>
                <a:r>
                  <a:rPr lang="en-GB" dirty="0"/>
                  <a:t>For further calculations, since they refer to the same set of </a:t>
                </a:r>
                <a:r>
                  <a:rPr lang="en-GB" dirty="0" err="1"/>
                  <a:t>randvars</a:t>
                </a:r>
                <a:r>
                  <a:rPr lang="en-GB" dirty="0"/>
                  <a:t>, they have to occur in the same form, i.e., at one point the logvar has to be counted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as well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EDF7C1-DA57-D540-92A9-6768867EF2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7886700" cy="3257522"/>
              </a:xfrm>
              <a:blipFill>
                <a:blip r:embed="rId2"/>
                <a:stretch>
                  <a:fillRect l="-1286" t="-2326" r="-1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70DC7-5882-494D-84A3-EB82D8087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73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333C54-AE30-134E-B6BA-5C723D6217F5}"/>
              </a:ext>
            </a:extLst>
          </p:cNvPr>
          <p:cNvGrpSpPr/>
          <p:nvPr/>
        </p:nvGrpSpPr>
        <p:grpSpPr>
          <a:xfrm>
            <a:off x="1025616" y="5640469"/>
            <a:ext cx="7277318" cy="715089"/>
            <a:chOff x="1048080" y="5467386"/>
            <a:chExt cx="7277318" cy="7150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FF2CAC1-F9B4-D940-8F06-06B093C88892}"/>
                </a:ext>
              </a:extLst>
            </p:cNvPr>
            <p:cNvGrpSpPr/>
            <p:nvPr/>
          </p:nvGrpSpPr>
          <p:grpSpPr>
            <a:xfrm>
              <a:off x="1048080" y="5467386"/>
              <a:ext cx="7277318" cy="715089"/>
              <a:chOff x="-1142421" y="4954798"/>
              <a:chExt cx="7277318" cy="715089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E2279DA-A887-FE4C-860D-F8EACEBC4A6B}"/>
                  </a:ext>
                </a:extLst>
              </p:cNvPr>
              <p:cNvCxnSpPr>
                <a:cxnSpLocks/>
                <a:stCxn id="14" idx="3"/>
                <a:endCxn id="12" idx="1"/>
              </p:cNvCxnSpPr>
              <p:nvPr/>
            </p:nvCxnSpPr>
            <p:spPr>
              <a:xfrm>
                <a:off x="585594" y="5312343"/>
                <a:ext cx="73147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37B54A2-5C7A-444D-8610-1584DBB8F040}"/>
                  </a:ext>
                </a:extLst>
              </p:cNvPr>
              <p:cNvCxnSpPr>
                <a:cxnSpLocks/>
                <a:stCxn id="12" idx="3"/>
                <a:endCxn id="13" idx="1"/>
              </p:cNvCxnSpPr>
              <p:nvPr/>
            </p:nvCxnSpPr>
            <p:spPr>
              <a:xfrm>
                <a:off x="3320645" y="5312343"/>
                <a:ext cx="75536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0D2182F2-64F7-F342-B8C5-E561AC1839F9}"/>
                      </a:ext>
                    </a:extLst>
                  </p:cNvPr>
                  <p:cNvSpPr txBox="1"/>
                  <p:nvPr/>
                </p:nvSpPr>
                <p:spPr>
                  <a:xfrm>
                    <a:off x="1317065" y="4954798"/>
                    <a:ext cx="2003580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0D2182F2-64F7-F342-B8C5-E561AC1839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7065" y="4954798"/>
                    <a:ext cx="2003580" cy="715089"/>
                  </a:xfrm>
                  <a:prstGeom prst="roundRect">
                    <a:avLst/>
                  </a:prstGeom>
                  <a:blipFill>
                    <a:blip r:embed="rId3"/>
                    <a:stretch>
                      <a:fillRect l="-4375" b="-1754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301BC3A-1930-0941-BB04-31B0AE6033B9}"/>
                      </a:ext>
                    </a:extLst>
                  </p:cNvPr>
                  <p:cNvSpPr txBox="1"/>
                  <p:nvPr/>
                </p:nvSpPr>
                <p:spPr>
                  <a:xfrm>
                    <a:off x="4076007" y="4954798"/>
                    <a:ext cx="2058890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oMath>
                      </m:oMathPara>
                    </a14:m>
                    <a:endParaRPr lang="de-DE" b="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301BC3A-1930-0941-BB04-31B0AE6033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76007" y="4954798"/>
                    <a:ext cx="2058890" cy="715089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 l="-552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ED0BF7C-A756-7C42-A1E3-81804F2FBEE1}"/>
                      </a:ext>
                    </a:extLst>
                  </p:cNvPr>
                  <p:cNvSpPr txBox="1"/>
                  <p:nvPr/>
                </p:nvSpPr>
                <p:spPr>
                  <a:xfrm>
                    <a:off x="-1142421" y="4954798"/>
                    <a:ext cx="1728015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CED0BF7C-A756-7C42-A1E3-81804F2FBEE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142421" y="4954798"/>
                    <a:ext cx="1728015" cy="715089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 l="-507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FB7E3F1-1B93-C840-84C6-4667BB1A34E8}"/>
                    </a:ext>
                  </a:extLst>
                </p:cNvPr>
                <p:cNvSpPr txBox="1"/>
                <p:nvPr/>
              </p:nvSpPr>
              <p:spPr>
                <a:xfrm rot="5400000">
                  <a:off x="2492965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FB7E3F1-1B93-C840-84C6-4667BB1A34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492965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6"/>
                  <a:stretch>
                    <a:fillRect l="-4167"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95A7B31-08CA-8344-B66E-97E74BB7F4C4}"/>
                    </a:ext>
                  </a:extLst>
                </p:cNvPr>
                <p:cNvSpPr txBox="1"/>
                <p:nvPr/>
              </p:nvSpPr>
              <p:spPr>
                <a:xfrm rot="5400000">
                  <a:off x="5228016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95A7B31-08CA-8344-B66E-97E74BB7F4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28016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9D773CB-A7B9-F247-8B4E-18FEEC8F1B86}"/>
                    </a:ext>
                  </a:extLst>
                </p:cNvPr>
                <p:cNvSpPr txBox="1"/>
                <p:nvPr/>
              </p:nvSpPr>
              <p:spPr>
                <a:xfrm rot="5400000">
                  <a:off x="8042269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9D773CB-A7B9-F247-8B4E-18FEEC8F1B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8042269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8"/>
                  <a:stretch>
                    <a:fillRect l="-4167"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95212FA-4BCB-DA45-8113-86B523F94BE0}"/>
                  </a:ext>
                </a:extLst>
              </p:cNvPr>
              <p:cNvSpPr/>
              <p:nvPr/>
            </p:nvSpPr>
            <p:spPr>
              <a:xfrm>
                <a:off x="5366760" y="6013674"/>
                <a:ext cx="101662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𝐸𝑝𝑖𝑑</m:t>
                      </m:r>
                      <m:d>
                        <m:dPr>
                          <m:ctrlPr>
                            <a:rPr lang="de-DE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>
                          <a:solidFill>
                            <a:schemeClr val="tx1"/>
                          </a:solidFill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𝑋</m:t>
                          </m:r>
                          <m:r>
                            <a:rPr lang="de-DE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95212FA-4BCB-DA45-8113-86B523F94B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760" y="6013674"/>
                <a:ext cx="1016625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566AAB1-C65F-5743-A166-7D9D8088500F}"/>
                  </a:ext>
                </a:extLst>
              </p:cNvPr>
              <p:cNvSpPr/>
              <p:nvPr/>
            </p:nvSpPr>
            <p:spPr>
              <a:xfrm>
                <a:off x="2694538" y="6016558"/>
                <a:ext cx="87055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𝐸𝑝𝑖𝑑</m:t>
                      </m:r>
                      <m:d>
                        <m:dPr>
                          <m:ctrlPr>
                            <a:rPr lang="de-DE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566AAB1-C65F-5743-A166-7D9D808850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538" y="6016558"/>
                <a:ext cx="870559" cy="307777"/>
              </a:xfrm>
              <a:prstGeom prst="rect">
                <a:avLst/>
              </a:prstGeom>
              <a:blipFill>
                <a:blip r:embed="rId10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1ED6017-6D78-BE48-8534-EC8C0F22BEF7}"/>
              </a:ext>
            </a:extLst>
          </p:cNvPr>
          <p:cNvGrpSpPr/>
          <p:nvPr/>
        </p:nvGrpSpPr>
        <p:grpSpPr>
          <a:xfrm>
            <a:off x="1543678" y="4526563"/>
            <a:ext cx="6328875" cy="715089"/>
            <a:chOff x="1561096" y="5467386"/>
            <a:chExt cx="6328875" cy="71508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6270F84-1E30-0A4E-AA32-1018C4AC2719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715089"/>
              <a:chOff x="-629405" y="4954798"/>
              <a:chExt cx="6328875" cy="715089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A1F29CD-6173-9C4F-9A57-27096D45363E}"/>
                  </a:ext>
                </a:extLst>
              </p:cNvPr>
              <p:cNvCxnSpPr>
                <a:cxnSpLocks/>
                <a:stCxn id="26" idx="3"/>
                <a:endCxn id="24" idx="1"/>
              </p:cNvCxnSpPr>
              <p:nvPr/>
            </p:nvCxnSpPr>
            <p:spPr>
              <a:xfrm>
                <a:off x="98619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8C05A59-87F3-5742-A819-E7D12D309F25}"/>
                  </a:ext>
                </a:extLst>
              </p:cNvPr>
              <p:cNvCxnSpPr>
                <a:cxnSpLocks/>
                <a:stCxn id="24" idx="3"/>
                <a:endCxn id="25" idx="1"/>
              </p:cNvCxnSpPr>
              <p:nvPr/>
            </p:nvCxnSpPr>
            <p:spPr>
              <a:xfrm>
                <a:off x="335548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27081C43-177B-E645-88A7-C759DFA41FB9}"/>
                      </a:ext>
                    </a:extLst>
                  </p:cNvPr>
                  <p:cNvSpPr txBox="1"/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27081C43-177B-E645-88A7-C759DFA41F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blipFill>
                    <a:blip r:embed="rId11"/>
                    <a:stretch>
                      <a:fillRect b="-1695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4E970C66-D1C7-5C4B-B2EE-B12C42577352}"/>
                      </a:ext>
                    </a:extLst>
                  </p:cNvPr>
                  <p:cNvSpPr txBox="1"/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b="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4E970C66-D1C7-5C4B-B2EE-B12C425773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blipFill>
                    <a:blip r:embed="rId12"/>
                    <a:stretch>
                      <a:fillRect l="-4878" r="-813" b="-1695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C094067-C39A-B541-A80D-D5ED26DD1D46}"/>
                      </a:ext>
                    </a:extLst>
                  </p:cNvPr>
                  <p:cNvSpPr txBox="1"/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C094067-C39A-B541-A80D-D5ED26DD1D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blipFill>
                    <a:blip r:embed="rId13"/>
                    <a:stretch>
                      <a:fillRect b="-1695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3D65081-815A-9946-8E88-160671D0924B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3D65081-815A-9946-8E88-160671D092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FD300DD-94CD-7647-9793-07279CEE86C7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FD300DD-94CD-7647-9793-07279CEE86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D8D6D84-A246-4141-A66F-ADC21DBCDCCC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D8D6D84-A246-4141-A66F-ADC21DBCDC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6"/>
                  <a:stretch>
                    <a:fillRect l="-41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BF4A9FD-90F1-7449-89BC-B4667DF0D4BF}"/>
                  </a:ext>
                </a:extLst>
              </p:cNvPr>
              <p:cNvSpPr/>
              <p:nvPr/>
            </p:nvSpPr>
            <p:spPr>
              <a:xfrm>
                <a:off x="5519473" y="4877985"/>
                <a:ext cx="83061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de-DE" sz="1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i="1" dirty="0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BF4A9FD-90F1-7449-89BC-B4667DF0D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473" y="4877985"/>
                <a:ext cx="830612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5BE7F6B-DD8B-E14A-97E3-46DF40D75D5C}"/>
                  </a:ext>
                </a:extLst>
              </p:cNvPr>
              <p:cNvSpPr/>
              <p:nvPr/>
            </p:nvSpPr>
            <p:spPr>
              <a:xfrm>
                <a:off x="3260176" y="4877985"/>
                <a:ext cx="6023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de-DE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5BE7F6B-DD8B-E14A-97E3-46DF40D75D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176" y="4877985"/>
                <a:ext cx="602344" cy="307777"/>
              </a:xfrm>
              <a:prstGeom prst="rect">
                <a:avLst/>
              </a:prstGeom>
              <a:blipFill>
                <a:blip r:embed="rId1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3C8D82DE-B1C6-4641-A24A-DE1CC9B1A719}"/>
              </a:ext>
            </a:extLst>
          </p:cNvPr>
          <p:cNvSpPr txBox="1"/>
          <p:nvPr/>
        </p:nvSpPr>
        <p:spPr>
          <a:xfrm>
            <a:off x="3092294" y="4318484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✓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8935A5-178C-3D4B-B5C3-2A2716826E1C}"/>
              </a:ext>
            </a:extLst>
          </p:cNvPr>
          <p:cNvSpPr/>
          <p:nvPr/>
        </p:nvSpPr>
        <p:spPr>
          <a:xfrm>
            <a:off x="2671577" y="5373487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accent4"/>
                </a:solidFill>
              </a:rPr>
              <a:t>✓</a:t>
            </a:r>
            <a:endParaRPr lang="en-GB" sz="3200" dirty="0">
              <a:solidFill>
                <a:schemeClr val="accent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E7B2DB-4E6A-964D-923C-623696C27627}"/>
              </a:ext>
            </a:extLst>
          </p:cNvPr>
          <p:cNvSpPr txBox="1"/>
          <p:nvPr/>
        </p:nvSpPr>
        <p:spPr>
          <a:xfrm>
            <a:off x="3601742" y="431508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29F205-F903-8948-94DB-BEA612A33CDC}"/>
              </a:ext>
            </a:extLst>
          </p:cNvPr>
          <p:cNvSpPr txBox="1"/>
          <p:nvPr/>
        </p:nvSpPr>
        <p:spPr>
          <a:xfrm>
            <a:off x="5490462" y="4321912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C13589-D936-684D-9657-901BBE2A6ACF}"/>
              </a:ext>
            </a:extLst>
          </p:cNvPr>
          <p:cNvSpPr txBox="1"/>
          <p:nvPr/>
        </p:nvSpPr>
        <p:spPr>
          <a:xfrm>
            <a:off x="5927035" y="4321776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✓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20F7284-0E37-414F-A048-A6B987C5D5C9}"/>
              </a:ext>
            </a:extLst>
          </p:cNvPr>
          <p:cNvSpPr/>
          <p:nvPr/>
        </p:nvSpPr>
        <p:spPr>
          <a:xfrm>
            <a:off x="3124782" y="5360175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accent4"/>
                </a:solidFill>
              </a:rPr>
              <a:t>✓</a:t>
            </a:r>
            <a:endParaRPr lang="en-GB" sz="3200" dirty="0">
              <a:solidFill>
                <a:schemeClr val="accent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C7572E0-7770-CA45-A64D-BA7B1899A645}"/>
              </a:ext>
            </a:extLst>
          </p:cNvPr>
          <p:cNvSpPr/>
          <p:nvPr/>
        </p:nvSpPr>
        <p:spPr>
          <a:xfrm>
            <a:off x="5393888" y="5444339"/>
            <a:ext cx="519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✗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F2A4B5F-6796-C44B-B25C-FDA414BCEE6D}"/>
              </a:ext>
            </a:extLst>
          </p:cNvPr>
          <p:cNvSpPr/>
          <p:nvPr/>
        </p:nvSpPr>
        <p:spPr>
          <a:xfrm>
            <a:off x="5838384" y="5431027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✓</a:t>
            </a:r>
            <a:endParaRPr lang="en-GB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3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F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F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A6496-D702-8140-BA57-EDC6F0287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6BC237-5348-AF4A-9D3C-55BC5823A7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7886700" cy="405991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Extra step at end of construction called fusion</a:t>
                </a:r>
              </a:p>
              <a:p>
                <a:pPr lvl="1"/>
                <a:r>
                  <a:rPr lang="en-GB" dirty="0"/>
                  <a:t>Test each possible 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dirty="0"/>
                  <a:t> for each PRV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to eliminate and each separator PRV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 based on the three conditions</a:t>
                </a:r>
              </a:p>
              <a:p>
                <a:pPr lvl="2"/>
                <a:r>
                  <a:rPr lang="en-GB" dirty="0"/>
                  <a:t>If Cond. 1 holds: no groundings for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; continue</a:t>
                </a:r>
              </a:p>
              <a:p>
                <a:pPr lvl="2"/>
                <a:r>
                  <a:rPr lang="en-GB" dirty="0"/>
                  <a:t>Otherwise:</a:t>
                </a:r>
              </a:p>
              <a:p>
                <a:pPr lvl="3"/>
                <a:r>
                  <a:rPr lang="en-GB" dirty="0"/>
                  <a:t>If Cond. 2 holds: check Cond. 3</a:t>
                </a:r>
              </a:p>
              <a:p>
                <a:pPr lvl="4"/>
                <a:r>
                  <a:rPr lang="en-GB" dirty="0"/>
                  <a:t>If Cond. 3 holds: no groundings for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dirty="0"/>
                  <a:t>; continue</a:t>
                </a:r>
              </a:p>
              <a:p>
                <a:pPr lvl="4"/>
                <a:r>
                  <a:rPr lang="en-GB" dirty="0"/>
                  <a:t>Otherwise: </a:t>
                </a:r>
                <a:r>
                  <a:rPr lang="en-GB" dirty="0">
                    <a:solidFill>
                      <a:srgbClr val="C00000"/>
                    </a:solidFill>
                  </a:rPr>
                  <a:t>groundings</a:t>
                </a:r>
                <a:r>
                  <a:rPr lang="en-GB" dirty="0"/>
                  <a:t>; mark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dirty="0"/>
                  <a:t>; continue with next message</a:t>
                </a:r>
              </a:p>
              <a:p>
                <a:pPr lvl="3"/>
                <a:r>
                  <a:rPr lang="en-GB" dirty="0"/>
                  <a:t>Otherwise: </a:t>
                </a:r>
                <a:r>
                  <a:rPr lang="en-GB" dirty="0">
                    <a:solidFill>
                      <a:srgbClr val="C00000"/>
                    </a:solidFill>
                  </a:rPr>
                  <a:t>groundings</a:t>
                </a:r>
                <a:r>
                  <a:rPr lang="en-GB" dirty="0"/>
                  <a:t>; mark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dirty="0"/>
                  <a:t>; continue with next message</a:t>
                </a:r>
              </a:p>
              <a:p>
                <a:pPr lvl="1"/>
                <a:r>
                  <a:rPr lang="en-GB" dirty="0"/>
                  <a:t>For each 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dirty="0"/>
                  <a:t> marked:</a:t>
                </a:r>
              </a:p>
              <a:p>
                <a:pPr lvl="2"/>
                <a:r>
                  <a:rPr lang="en-GB" dirty="0"/>
                  <a:t>Merge parclusters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(as in minimisation)</a:t>
                </a:r>
              </a:p>
              <a:p>
                <a:pPr lvl="1"/>
                <a:r>
                  <a:rPr lang="en-GB" dirty="0"/>
                  <a:t>E.g.,</a:t>
                </a:r>
              </a:p>
              <a:p>
                <a:pPr lvl="2"/>
                <a:r>
                  <a:rPr lang="en-GB" dirty="0"/>
                  <a:t>Testing marks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➝ merge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pPr lvl="3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6BC237-5348-AF4A-9D3C-55BC5823A7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7886700" cy="4059910"/>
              </a:xfrm>
              <a:blipFill>
                <a:blip r:embed="rId2"/>
                <a:stretch>
                  <a:fillRect l="-1286" t="-37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C91AE-F839-8E45-892E-654BB78CF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74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B3D571-51EF-9E41-B04D-C36A8818E945}"/>
              </a:ext>
            </a:extLst>
          </p:cNvPr>
          <p:cNvGrpSpPr/>
          <p:nvPr/>
        </p:nvGrpSpPr>
        <p:grpSpPr>
          <a:xfrm>
            <a:off x="1025616" y="5640469"/>
            <a:ext cx="7277318" cy="715089"/>
            <a:chOff x="1048080" y="5467386"/>
            <a:chExt cx="7277318" cy="7150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DD29FAE-BB91-4D4F-85EA-08A1F6667D5D}"/>
                </a:ext>
              </a:extLst>
            </p:cNvPr>
            <p:cNvGrpSpPr/>
            <p:nvPr/>
          </p:nvGrpSpPr>
          <p:grpSpPr>
            <a:xfrm>
              <a:off x="1048080" y="5467386"/>
              <a:ext cx="7277318" cy="715089"/>
              <a:chOff x="-1142421" y="4954798"/>
              <a:chExt cx="7277318" cy="715089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4DEDCF2-B246-0D48-B31F-C1B4C9618741}"/>
                  </a:ext>
                </a:extLst>
              </p:cNvPr>
              <p:cNvCxnSpPr>
                <a:cxnSpLocks/>
                <a:stCxn id="14" idx="3"/>
                <a:endCxn id="12" idx="1"/>
              </p:cNvCxnSpPr>
              <p:nvPr/>
            </p:nvCxnSpPr>
            <p:spPr>
              <a:xfrm>
                <a:off x="585594" y="5312343"/>
                <a:ext cx="73147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E95B08B-8286-3149-88B1-00F20A65A2C7}"/>
                  </a:ext>
                </a:extLst>
              </p:cNvPr>
              <p:cNvCxnSpPr>
                <a:cxnSpLocks/>
                <a:stCxn id="12" idx="3"/>
                <a:endCxn id="13" idx="1"/>
              </p:cNvCxnSpPr>
              <p:nvPr/>
            </p:nvCxnSpPr>
            <p:spPr>
              <a:xfrm>
                <a:off x="3320645" y="5312343"/>
                <a:ext cx="75536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C35575F-688A-CA42-82A9-DC8006BCA6AD}"/>
                      </a:ext>
                    </a:extLst>
                  </p:cNvPr>
                  <p:cNvSpPr txBox="1"/>
                  <p:nvPr/>
                </p:nvSpPr>
                <p:spPr>
                  <a:xfrm>
                    <a:off x="1317065" y="4954798"/>
                    <a:ext cx="2003580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C35575F-688A-CA42-82A9-DC8006BCA6A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7065" y="4954798"/>
                    <a:ext cx="2003580" cy="715089"/>
                  </a:xfrm>
                  <a:prstGeom prst="roundRect">
                    <a:avLst/>
                  </a:prstGeom>
                  <a:blipFill>
                    <a:blip r:embed="rId3"/>
                    <a:stretch>
                      <a:fillRect l="-4375" b="-1754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2055407C-B6D9-2C43-86A4-9AD368281E4C}"/>
                      </a:ext>
                    </a:extLst>
                  </p:cNvPr>
                  <p:cNvSpPr txBox="1"/>
                  <p:nvPr/>
                </p:nvSpPr>
                <p:spPr>
                  <a:xfrm>
                    <a:off x="4076007" y="4954798"/>
                    <a:ext cx="2058890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oMath>
                      </m:oMathPara>
                    </a14:m>
                    <a:endParaRPr lang="de-DE" b="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2055407C-B6D9-2C43-86A4-9AD368281E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76007" y="4954798"/>
                    <a:ext cx="2058890" cy="715089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 l="-552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18C501F3-198B-3E4E-BFC4-7196D9FAF7E3}"/>
                      </a:ext>
                    </a:extLst>
                  </p:cNvPr>
                  <p:cNvSpPr txBox="1"/>
                  <p:nvPr/>
                </p:nvSpPr>
                <p:spPr>
                  <a:xfrm>
                    <a:off x="-1142421" y="4954798"/>
                    <a:ext cx="1728015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18C501F3-198B-3E4E-BFC4-7196D9FAF7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142421" y="4954798"/>
                    <a:ext cx="1728015" cy="715089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 l="-507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1470EF7-3765-1C4F-8794-DBD8F210F363}"/>
                    </a:ext>
                  </a:extLst>
                </p:cNvPr>
                <p:cNvSpPr txBox="1"/>
                <p:nvPr/>
              </p:nvSpPr>
              <p:spPr>
                <a:xfrm rot="5400000">
                  <a:off x="2492965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1470EF7-3765-1C4F-8794-DBD8F210F3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492965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6"/>
                  <a:stretch>
                    <a:fillRect l="-4167"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C73B64C-E7A3-914D-A826-FD5E763F9837}"/>
                    </a:ext>
                  </a:extLst>
                </p:cNvPr>
                <p:cNvSpPr txBox="1"/>
                <p:nvPr/>
              </p:nvSpPr>
              <p:spPr>
                <a:xfrm rot="5400000">
                  <a:off x="5228016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C73B64C-E7A3-914D-A826-FD5E763F98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28016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11C19EA-ACEB-4E42-A614-985431369228}"/>
                    </a:ext>
                  </a:extLst>
                </p:cNvPr>
                <p:cNvSpPr txBox="1"/>
                <p:nvPr/>
              </p:nvSpPr>
              <p:spPr>
                <a:xfrm rot="5400000">
                  <a:off x="8042269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11C19EA-ACEB-4E42-A614-9854313692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8042269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8"/>
                  <a:stretch>
                    <a:fillRect l="-4167"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8D6AAED-AD4A-F747-B16F-59A4EF880F44}"/>
              </a:ext>
            </a:extLst>
          </p:cNvPr>
          <p:cNvSpPr/>
          <p:nvPr/>
        </p:nvSpPr>
        <p:spPr>
          <a:xfrm>
            <a:off x="2671577" y="5373487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903193-46D2-044A-A9D1-A21D56C72806}"/>
              </a:ext>
            </a:extLst>
          </p:cNvPr>
          <p:cNvSpPr/>
          <p:nvPr/>
        </p:nvSpPr>
        <p:spPr>
          <a:xfrm>
            <a:off x="3124782" y="5360175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7030A0"/>
                </a:solidFill>
              </a:rPr>
              <a:t>✓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2915EE-5A56-E94B-92E6-F2FCA386884B}"/>
              </a:ext>
            </a:extLst>
          </p:cNvPr>
          <p:cNvSpPr/>
          <p:nvPr/>
        </p:nvSpPr>
        <p:spPr>
          <a:xfrm>
            <a:off x="5393888" y="5444339"/>
            <a:ext cx="519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</a:rPr>
              <a:t>✗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178E61-BBAA-CC47-A540-28A0B22AF48C}"/>
              </a:ext>
            </a:extLst>
          </p:cNvPr>
          <p:cNvSpPr/>
          <p:nvPr/>
        </p:nvSpPr>
        <p:spPr>
          <a:xfrm>
            <a:off x="5838384" y="5431027"/>
            <a:ext cx="492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chemeClr val="accent1"/>
                </a:solidFill>
              </a:rPr>
              <a:t>✓</a:t>
            </a:r>
            <a:endParaRPr lang="en-GB" sz="3200" dirty="0">
              <a:solidFill>
                <a:srgbClr val="C0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DD0005-38A0-E44E-AFC5-3FBD751B08E4}"/>
              </a:ext>
            </a:extLst>
          </p:cNvPr>
          <p:cNvGrpSpPr/>
          <p:nvPr/>
        </p:nvGrpSpPr>
        <p:grpSpPr>
          <a:xfrm>
            <a:off x="3839868" y="4303033"/>
            <a:ext cx="4463066" cy="1021556"/>
            <a:chOff x="1048080" y="5316384"/>
            <a:chExt cx="4463066" cy="102155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5DF8F9F-B6B8-E04E-BB1C-1402A6847D58}"/>
                </a:ext>
              </a:extLst>
            </p:cNvPr>
            <p:cNvGrpSpPr/>
            <p:nvPr/>
          </p:nvGrpSpPr>
          <p:grpSpPr>
            <a:xfrm>
              <a:off x="1048080" y="5316384"/>
              <a:ext cx="4463066" cy="1021556"/>
              <a:chOff x="-1142421" y="4803796"/>
              <a:chExt cx="4463066" cy="1021556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A9813A1-FB17-864C-BF2C-19488BEF8948}"/>
                  </a:ext>
                </a:extLst>
              </p:cNvPr>
              <p:cNvCxnSpPr>
                <a:cxnSpLocks/>
                <a:stCxn id="28" idx="3"/>
                <a:endCxn id="26" idx="1"/>
              </p:cNvCxnSpPr>
              <p:nvPr/>
            </p:nvCxnSpPr>
            <p:spPr>
              <a:xfrm>
                <a:off x="585594" y="5312343"/>
                <a:ext cx="731471" cy="22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98FD1AEA-D929-1F41-B533-CB41112E9137}"/>
                      </a:ext>
                    </a:extLst>
                  </p:cNvPr>
                  <p:cNvSpPr txBox="1"/>
                  <p:nvPr/>
                </p:nvSpPr>
                <p:spPr>
                  <a:xfrm>
                    <a:off x="1317065" y="4803796"/>
                    <a:ext cx="2003580" cy="1021556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dirty="0">
                      <a:solidFill>
                        <a:schemeClr val="tx1"/>
                      </a:solidFill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98FD1AEA-D929-1F41-B533-CB41112E913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7065" y="4803796"/>
                    <a:ext cx="2003580" cy="1021556"/>
                  </a:xfrm>
                  <a:prstGeom prst="roundRect">
                    <a:avLst/>
                  </a:prstGeom>
                  <a:blipFill>
                    <a:blip r:embed="rId9"/>
                    <a:stretch>
                      <a:fillRect l="-4375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9688A9B1-B20C-1E4A-B027-60A740CF9703}"/>
                      </a:ext>
                    </a:extLst>
                  </p:cNvPr>
                  <p:cNvSpPr txBox="1"/>
                  <p:nvPr/>
                </p:nvSpPr>
                <p:spPr>
                  <a:xfrm>
                    <a:off x="-1142421" y="4954798"/>
                    <a:ext cx="1728015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9688A9B1-B20C-1E4A-B027-60A740CF97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142421" y="4954798"/>
                    <a:ext cx="1728015" cy="715089"/>
                  </a:xfrm>
                  <a:prstGeom prst="roundRect">
                    <a:avLst/>
                  </a:prstGeom>
                  <a:blipFill>
                    <a:blip r:embed="rId10"/>
                    <a:stretch>
                      <a:fillRect l="-434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000B2C5-907B-B749-B34A-B6812BCF123D}"/>
                    </a:ext>
                  </a:extLst>
                </p:cNvPr>
                <p:cNvSpPr txBox="1"/>
                <p:nvPr/>
              </p:nvSpPr>
              <p:spPr>
                <a:xfrm rot="5400000">
                  <a:off x="2492965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000B2C5-907B-B749-B34A-B6812BCF12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492965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2E33FBC-01C8-D342-AD45-704DED56C288}"/>
                    </a:ext>
                  </a:extLst>
                </p:cNvPr>
                <p:cNvSpPr txBox="1"/>
                <p:nvPr/>
              </p:nvSpPr>
              <p:spPr>
                <a:xfrm rot="5400000">
                  <a:off x="5228016" y="6049016"/>
                  <a:ext cx="270879" cy="295377"/>
                </a:xfrm>
                <a:prstGeom prst="round1Rect">
                  <a:avLst>
                    <a:gd name="adj" fmla="val 50000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2E33FBC-01C8-D342-AD45-704DED56C2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28016" y="6049016"/>
                  <a:ext cx="270879" cy="295377"/>
                </a:xfrm>
                <a:prstGeom prst="round1Rect">
                  <a:avLst>
                    <a:gd name="adj" fmla="val 50000"/>
                  </a:avLst>
                </a:prstGeom>
                <a:blipFill>
                  <a:blip r:embed="rId12"/>
                  <a:stretch>
                    <a:fillRect l="-4167" b="-434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F091920F-5545-4C40-9FB2-8DD278FD873C}"/>
              </a:ext>
            </a:extLst>
          </p:cNvPr>
          <p:cNvSpPr/>
          <p:nvPr/>
        </p:nvSpPr>
        <p:spPr>
          <a:xfrm>
            <a:off x="1072798" y="1471446"/>
            <a:ext cx="7230136" cy="2756401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BD64DD-FB10-194E-9CED-61D7B5CE2F6E}"/>
              </a:ext>
            </a:extLst>
          </p:cNvPr>
          <p:cNvSpPr/>
          <p:nvPr/>
        </p:nvSpPr>
        <p:spPr>
          <a:xfrm>
            <a:off x="6435854" y="3937638"/>
            <a:ext cx="1867079" cy="2879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Fusion</a:t>
            </a:r>
          </a:p>
        </p:txBody>
      </p:sp>
    </p:spTree>
    <p:extLst>
      <p:ext uri="{BB962C8B-B14F-4D97-AF65-F5344CB8AC3E}">
        <p14:creationId xmlns:p14="http://schemas.microsoft.com/office/powerpoint/2010/main" val="412950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F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F30A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28BA4-697C-C44C-97BC-A498FAF8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LJT: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8EC210-8E64-0D4F-AB26-1B9987B819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Uses also the notion of lifted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chemeClr val="tx1"/>
                    </a:solidFill>
                  </a:rPr>
                  <a:t>largest ground width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largest counting width</a:t>
                </a:r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GB" dirty="0"/>
                  <a:t>As FO jtree constructed from FO dtree,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identical between LVE and LJT</a:t>
                </a:r>
              </a:p>
              <a:p>
                <a:pPr lvl="2"/>
                <a:r>
                  <a:rPr lang="en-GB" dirty="0"/>
                  <a:t>Fusion may change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in terms of the FO jtree</a:t>
                </a:r>
              </a:p>
              <a:p>
                <a:pPr lvl="3"/>
                <a:r>
                  <a:rPr lang="en-GB" dirty="0"/>
                  <a:t>But in terms of the LVE calculations in the merged parcluster,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is still the same with multiple nodes being combined into one</a:t>
                </a:r>
              </a:p>
              <a:p>
                <a:pPr lvl="3"/>
                <a:r>
                  <a:rPr lang="de-DE" dirty="0"/>
                  <a:t>F</a:t>
                </a:r>
                <a:r>
                  <a:rPr lang="en-GB" dirty="0"/>
                  <a:t>or simplicity, let us consider models that all fulfil Cond. 1 in fusion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is identical for both LJT and LVE</a:t>
                </a:r>
              </a:p>
              <a:p>
                <a:pPr lvl="3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8EC210-8E64-0D4F-AB26-1B9987B819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37273-BCE8-2C47-9F08-5868CE5C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7908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28BA4-697C-C44C-97BC-A498FAF8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LJT: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8EC210-8E64-0D4F-AB26-1B9987B819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LJT complexity based on complexity of LVE: </a:t>
                </a:r>
                <a:endParaRPr lang="en-GB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GB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Complexity of individual steps</a:t>
                </a:r>
              </a:p>
              <a:p>
                <a:pPr lvl="1"/>
                <a:r>
                  <a:rPr lang="en-GB" dirty="0"/>
                  <a:t>Construction: linear in number of nodes, no calculations; negligible compared to later steps</a:t>
                </a:r>
              </a:p>
              <a:p>
                <a:pPr lvl="1"/>
                <a:r>
                  <a:rPr lang="en-GB" dirty="0"/>
                  <a:t>Evidence entering: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Absorbing evidence complexity: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3"/>
                <a:r>
                  <a:rPr lang="en-GB" dirty="0"/>
                  <a:t>Visits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GB" dirty="0"/>
                  <a:t> lines, possibly exponentiates the potentials</a:t>
                </a:r>
              </a:p>
              <a:p>
                <a:pPr lvl="2"/>
                <a:r>
                  <a:rPr lang="en-GB" dirty="0"/>
                  <a:t>At each node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GB" dirty="0"/>
                  <a:t> number of nodes in FO jtree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For each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dirty="0"/>
                  <a:t> evidence parfactors ➝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de-DE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lvl="3"/>
                <a:r>
                  <a:rPr lang="en-GB" dirty="0"/>
                  <a:t>Assuming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GB" dirty="0"/>
                  <a:t> ➝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First two steps accumulated: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8EC210-8E64-0D4F-AB26-1B9987B819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2273" b="-10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37273-BCE8-2C47-9F08-5868CE5C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64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28BA4-697C-C44C-97BC-A498FAF8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LJT: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8EC210-8E64-0D4F-AB26-1B9987B819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Complexity of individual steps</a:t>
                </a:r>
              </a:p>
              <a:p>
                <a:pPr lvl="1"/>
                <a:r>
                  <a:rPr lang="en-GB" dirty="0"/>
                  <a:t>First two steps accumulated: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Message passing: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Calculating one message = answering one query on a parcluster</a:t>
                </a:r>
              </a:p>
              <a:p>
                <a:pPr lvl="3"/>
                <a:r>
                  <a:rPr lang="en-GB" dirty="0"/>
                  <a:t>Worst-case parfactor size at parcluster: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#</m:t>
                            </m:r>
                          </m:sub>
                        </m:sSub>
                      </m:sup>
                    </m:sSup>
                  </m:oMath>
                </a14:m>
                <a:endParaRPr lang="de-DE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lvl="3"/>
                <a:r>
                  <a:rPr lang="en-GB" dirty="0"/>
                  <a:t>Elimination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PRVs goes through each line, potentials may be exponentiated ➝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Two messages per edge,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dirty="0"/>
                  <a:t> edges in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dirty="0"/>
                  <a:t>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Query answering: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de-DE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/>
                  <a:t>Each query answered in one parcluster ➝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With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query terms ➝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All four steps accumulated: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#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8EC210-8E64-0D4F-AB26-1B9987B819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2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37273-BCE8-2C47-9F08-5868CE5C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36702-C3C1-1C40-A2C4-83EAD7074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to LVE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C807B6-ACA0-1245-A043-28C50FC09F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8397904" cy="534322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For both holds: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dirty="0"/>
                  <a:t> bounded from below by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,…, </m:t>
                                </m:r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</m:t>
                            </m:r>
                          </m:lim>
                        </m:limLow>
                      </m:fName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func>
                  </m:oMath>
                </a14:m>
                <a:endParaRPr lang="en-GB" dirty="0"/>
              </a:p>
              <a:p>
                <a:r>
                  <a:rPr lang="en-GB" dirty="0"/>
                  <a:t>LVE complexity of one query </a:t>
                </a:r>
                <a:br>
                  <a:rPr lang="en-GB" dirty="0"/>
                </a:br>
                <a:r>
                  <a:rPr lang="en-GB" dirty="0"/>
                  <a:t>= LJT complexity of message passing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vs.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Actual number of calculations:</a:t>
                </a:r>
              </a:p>
              <a:p>
                <a:pPr lvl="2"/>
                <a:r>
                  <a:rPr lang="en-GB" dirty="0"/>
                  <a:t>In LVE: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𝐿𝑉𝐸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For message pass: 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𝐿𝑉𝐸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/>
                  <a:t>For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/>
                  <a:t> queries</a:t>
                </a:r>
              </a:p>
              <a:p>
                <a:pPr lvl="1"/>
                <a:r>
                  <a:rPr lang="en-GB" dirty="0"/>
                  <a:t>LVE: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/>
                  <a:t> </a:t>
                </a:r>
              </a:p>
              <a:p>
                <a:pPr lvl="1"/>
                <a:r>
                  <a:rPr lang="en-GB" dirty="0"/>
                  <a:t>LJT: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Difference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vs.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LVE has complexity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/>
                  <a:t> for one query</a:t>
                </a:r>
              </a:p>
              <a:p>
                <a:pPr lvl="2"/>
                <a:r>
                  <a:rPr lang="en-GB" dirty="0"/>
                  <a:t>LJT only complexity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/>
                  <a:t> for one query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C807B6-ACA0-1245-A043-28C50FC09F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8397904" cy="5343228"/>
              </a:xfrm>
              <a:blipFill>
                <a:blip r:embed="rId2"/>
                <a:stretch>
                  <a:fillRect l="-1208" t="-23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AC4C0-DF09-1047-B3E7-726218A3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571626-84F0-CF45-91F2-8755241196C3}"/>
                  </a:ext>
                </a:extLst>
              </p:cNvPr>
              <p:cNvSpPr txBox="1"/>
              <p:nvPr/>
            </p:nvSpPr>
            <p:spPr>
              <a:xfrm>
                <a:off x="5772150" y="2650921"/>
                <a:ext cx="2743200" cy="120032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dirty="0"/>
                  <a:t>LJT only pays off if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GB" dirty="0"/>
                  <a:t>, most likely, starting with third query (two queries in LVE = one message pass)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571626-84F0-CF45-91F2-875524119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150" y="2650921"/>
                <a:ext cx="2743200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896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217DB-A552-4647-B4DC-A9FAE07B2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LJT: Completeness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434DAD-3118-4D47-B06D-A778797F5D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Completeness results from LVE also hold for LJT</a:t>
                </a:r>
              </a:p>
              <a:p>
                <a:pPr lvl="1"/>
                <a:r>
                  <a:rPr lang="en-GB" dirty="0"/>
                  <a:t>Proof using the FO jtree properties and the fusion conditions on a case basis regarding separators:</a:t>
                </a:r>
              </a:p>
              <a:p>
                <a:pPr lvl="2"/>
                <a:r>
                  <a:rPr lang="en-GB" dirty="0"/>
                  <a:t>Separators containing only propositional </a:t>
                </a:r>
                <a:r>
                  <a:rPr lang="en-GB" dirty="0" err="1"/>
                  <a:t>randvars</a:t>
                </a:r>
                <a:endParaRPr lang="en-GB" dirty="0"/>
              </a:p>
              <a:p>
                <a:pPr lvl="3"/>
                <a:r>
                  <a:rPr lang="en-GB" dirty="0"/>
                  <a:t>Do not interfere with elimination order 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Separators additionally containing one-logvar PRVs</a:t>
                </a:r>
              </a:p>
              <a:p>
                <a:pPr lvl="3"/>
                <a:r>
                  <a:rPr lang="en-GB" dirty="0"/>
                  <a:t>Do not interfere with elimination order for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GB" dirty="0">
                        <a:latin typeface="Cambria Math" panose="02040503050406030204" pitchFamily="18" charset="0"/>
                      </a:rPr>
                      <m:t>out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Two-logvar PRVs within a parcluster eliminable</a:t>
                </a:r>
              </a:p>
              <a:p>
                <a:pPr lvl="4"/>
                <a:r>
                  <a:rPr lang="en-GB" dirty="0"/>
                  <a:t>One logvar PRVs within a parcluster eliminable</a:t>
                </a:r>
              </a:p>
              <a:p>
                <a:pPr lvl="5"/>
                <a:r>
                  <a:rPr lang="en-GB" dirty="0"/>
                  <a:t>Given all available counting versions</a:t>
                </a:r>
              </a:p>
              <a:p>
                <a:pPr lvl="5"/>
                <a:r>
                  <a:rPr lang="en-GB" dirty="0"/>
                  <a:t>(Along the lines of completeness proof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𝑝𝑟𝑣</m:t>
                        </m:r>
                      </m:sup>
                    </m:sSup>
                  </m:oMath>
                </a14:m>
                <a:r>
                  <a:rPr lang="en-GB" dirty="0"/>
                  <a:t>)</a:t>
                </a:r>
              </a:p>
              <a:p>
                <a:pPr lvl="2"/>
                <a:r>
                  <a:rPr lang="en-GB" dirty="0"/>
                  <a:t>Separators additionally containing two-logvar PRVs </a:t>
                </a:r>
              </a:p>
              <a:p>
                <a:pPr lvl="3"/>
                <a:r>
                  <a:rPr lang="en-GB" dirty="0"/>
                  <a:t>All two-logvar PRVs eliminable</a:t>
                </a:r>
              </a:p>
              <a:p>
                <a:pPr lvl="4"/>
                <a:r>
                  <a:rPr lang="en-GB" dirty="0"/>
                  <a:t>If inequality constraint between them ➝ same parcluster, eliminable within one parcluster using group inversion</a:t>
                </a:r>
              </a:p>
              <a:p>
                <a:pPr lvl="3"/>
                <a:r>
                  <a:rPr lang="en-GB" dirty="0"/>
                  <a:t>Because of fusion, PRVs with less logvars also part of separator or eliminable (may it be through extra count conversion)</a:t>
                </a:r>
              </a:p>
              <a:p>
                <a:pPr lvl="4"/>
                <a:r>
                  <a:rPr lang="en-GB" dirty="0"/>
                  <a:t>Else parclusters would have been merged</a:t>
                </a:r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434DAD-3118-4D47-B06D-A778797F5D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2273" b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79412-8499-0441-AC38-8B5F3257E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232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53AC-C48D-7142-8471-7E0158FF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Clustering of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79364-18FC-4D4A-BB78-1BBFC400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58241"/>
            <a:ext cx="7886700" cy="166540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Put clusters and their separators into a graph structure where</a:t>
            </a:r>
          </a:p>
          <a:p>
            <a:pPr lvl="1"/>
            <a:r>
              <a:rPr lang="en-GB" dirty="0"/>
              <a:t>Nodes are clusters with parfactors assigned containing the cluster PRVs (</a:t>
            </a:r>
            <a:r>
              <a:rPr lang="en-GB" i="1" dirty="0"/>
              <a:t>local model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Edges are labelled with the separator between neighbouring nodes</a:t>
            </a:r>
          </a:p>
          <a:p>
            <a:pPr lvl="1"/>
            <a:r>
              <a:rPr lang="en-GB" dirty="0"/>
              <a:t>If two nodes contain the same PRV, every node on the path between the two nodes contain the PRV (</a:t>
            </a:r>
            <a:r>
              <a:rPr lang="en-GB" i="1" dirty="0"/>
              <a:t>running intersection property</a:t>
            </a:r>
            <a:r>
              <a:rPr lang="en-GB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27D21-8C6F-7B4D-B2BD-611D52001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42227B-653E-9746-8765-F1935D03630D}"/>
                  </a:ext>
                </a:extLst>
              </p:cNvPr>
              <p:cNvSpPr txBox="1"/>
              <p:nvPr/>
            </p:nvSpPr>
            <p:spPr>
              <a:xfrm>
                <a:off x="4243107" y="4653992"/>
                <a:ext cx="648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442227B-653E-9746-8765-F1935D036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107" y="4653992"/>
                <a:ext cx="648000" cy="389513"/>
              </a:xfrm>
              <a:prstGeom prst="ellipse">
                <a:avLst/>
              </a:prstGeom>
              <a:blipFill>
                <a:blip r:embed="rId3"/>
                <a:stretch>
                  <a:fillRect l="-1887" r="-1887" b="-60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8C9D56-DB83-704A-BC99-2C9A24F3E7FA}"/>
                  </a:ext>
                </a:extLst>
              </p:cNvPr>
              <p:cNvSpPr txBox="1"/>
              <p:nvPr/>
            </p:nvSpPr>
            <p:spPr>
              <a:xfrm>
                <a:off x="3013145" y="4036402"/>
                <a:ext cx="985062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𝑁𝑎𝑡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8C9D56-DB83-704A-BC99-2C9A24F3E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145" y="4036402"/>
                <a:ext cx="985062" cy="389513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09B02C-8CAC-264D-ABD7-A0D84C6514D2}"/>
                  </a:ext>
                </a:extLst>
              </p:cNvPr>
              <p:cNvSpPr txBox="1"/>
              <p:nvPr/>
            </p:nvSpPr>
            <p:spPr>
              <a:xfrm>
                <a:off x="5152506" y="4039434"/>
                <a:ext cx="1144125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𝑀𝑎𝑛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09B02C-8CAC-264D-ABD7-A0D84C651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506" y="4039434"/>
                <a:ext cx="1144125" cy="389513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38702-40BD-C945-A2F1-C8CF227F5C1D}"/>
                  </a:ext>
                </a:extLst>
              </p:cNvPr>
              <p:cNvSpPr txBox="1"/>
              <p:nvPr/>
            </p:nvSpPr>
            <p:spPr>
              <a:xfrm>
                <a:off x="1505798" y="5255998"/>
                <a:ext cx="1383249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𝑇𝑟𝑎𝑣𝑒𝑙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A38702-40BD-C945-A2F1-C8CF227F5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798" y="5255998"/>
                <a:ext cx="1383249" cy="38951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365C1C-5256-4148-8552-44E2E5519A15}"/>
                  </a:ext>
                </a:extLst>
              </p:cNvPr>
              <p:cNvSpPr txBox="1"/>
              <p:nvPr/>
            </p:nvSpPr>
            <p:spPr>
              <a:xfrm>
                <a:off x="4035565" y="5855117"/>
                <a:ext cx="1120628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𝑆𝑖𝑐𝑘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365C1C-5256-4148-8552-44E2E5519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565" y="5855117"/>
                <a:ext cx="1120628" cy="389513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B8FB87-DCC5-6544-982E-CE22DFDD7478}"/>
              </a:ext>
            </a:extLst>
          </p:cNvPr>
          <p:cNvCxnSpPr>
            <a:stCxn id="7" idx="6"/>
            <a:endCxn id="33" idx="1"/>
          </p:cNvCxnSpPr>
          <p:nvPr/>
        </p:nvCxnSpPr>
        <p:spPr>
          <a:xfrm>
            <a:off x="3998207" y="4231159"/>
            <a:ext cx="499132" cy="1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179FE4-B4E2-604F-8C35-9989E0268E31}"/>
              </a:ext>
            </a:extLst>
          </p:cNvPr>
          <p:cNvCxnSpPr>
            <a:cxnSpLocks/>
            <a:stCxn id="8" idx="2"/>
            <a:endCxn id="33" idx="3"/>
          </p:cNvCxnSpPr>
          <p:nvPr/>
        </p:nvCxnSpPr>
        <p:spPr>
          <a:xfrm flipH="1" flipV="1">
            <a:off x="4641339" y="4232267"/>
            <a:ext cx="511167" cy="1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83058-247B-1A42-86A1-8317B66561A1}"/>
              </a:ext>
            </a:extLst>
          </p:cNvPr>
          <p:cNvCxnSpPr>
            <a:cxnSpLocks/>
            <a:stCxn id="9" idx="6"/>
            <a:endCxn id="29" idx="1"/>
          </p:cNvCxnSpPr>
          <p:nvPr/>
        </p:nvCxnSpPr>
        <p:spPr>
          <a:xfrm>
            <a:off x="2889047" y="5450755"/>
            <a:ext cx="6397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92B997-CEAA-E548-AC85-0DEE6E93B3F3}"/>
              </a:ext>
            </a:extLst>
          </p:cNvPr>
          <p:cNvCxnSpPr>
            <a:cxnSpLocks/>
            <a:stCxn id="29" idx="0"/>
            <a:endCxn id="6" idx="4"/>
          </p:cNvCxnSpPr>
          <p:nvPr/>
        </p:nvCxnSpPr>
        <p:spPr>
          <a:xfrm flipV="1">
            <a:off x="3600749" y="5043505"/>
            <a:ext cx="966358" cy="335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878CD9-5407-BE45-B56C-1CFFED684B81}"/>
              </a:ext>
            </a:extLst>
          </p:cNvPr>
          <p:cNvCxnSpPr>
            <a:cxnSpLocks/>
            <a:stCxn id="6" idx="4"/>
            <a:endCxn id="25" idx="0"/>
          </p:cNvCxnSpPr>
          <p:nvPr/>
        </p:nvCxnSpPr>
        <p:spPr>
          <a:xfrm>
            <a:off x="4567107" y="5043505"/>
            <a:ext cx="978875" cy="3379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C13318-73B7-8D46-92CF-ACF11826847E}"/>
              </a:ext>
            </a:extLst>
          </p:cNvPr>
          <p:cNvCxnSpPr>
            <a:cxnSpLocks/>
            <a:stCxn id="54" idx="2"/>
            <a:endCxn id="25" idx="3"/>
          </p:cNvCxnSpPr>
          <p:nvPr/>
        </p:nvCxnSpPr>
        <p:spPr>
          <a:xfrm flipH="1">
            <a:off x="5617982" y="5450755"/>
            <a:ext cx="704277" cy="2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19E02F9-8449-8F43-A87F-AD9EC19CB74E}"/>
              </a:ext>
            </a:extLst>
          </p:cNvPr>
          <p:cNvCxnSpPr>
            <a:cxnSpLocks/>
            <a:stCxn id="29" idx="2"/>
            <a:endCxn id="10" idx="0"/>
          </p:cNvCxnSpPr>
          <p:nvPr/>
        </p:nvCxnSpPr>
        <p:spPr>
          <a:xfrm>
            <a:off x="3600749" y="5522755"/>
            <a:ext cx="995130" cy="332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0E208C-0684-EA48-AD30-D31AD7352B90}"/>
              </a:ext>
            </a:extLst>
          </p:cNvPr>
          <p:cNvCxnSpPr>
            <a:cxnSpLocks/>
            <a:stCxn id="25" idx="2"/>
            <a:endCxn id="10" idx="0"/>
          </p:cNvCxnSpPr>
          <p:nvPr/>
        </p:nvCxnSpPr>
        <p:spPr>
          <a:xfrm flipH="1">
            <a:off x="4595879" y="5525477"/>
            <a:ext cx="950103" cy="329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5AC32E-BBEF-4E41-8218-E91AC7819F6A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4567107" y="4304267"/>
            <a:ext cx="2232" cy="349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DE022A-28A9-1E4E-A734-35418284E9EB}"/>
              </a:ext>
            </a:extLst>
          </p:cNvPr>
          <p:cNvGrpSpPr/>
          <p:nvPr/>
        </p:nvGrpSpPr>
        <p:grpSpPr>
          <a:xfrm>
            <a:off x="4451259" y="4114187"/>
            <a:ext cx="521894" cy="393368"/>
            <a:chOff x="6669977" y="2717060"/>
            <a:chExt cx="521894" cy="39336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01ED12-0B58-7940-917A-0ADF899586BD}"/>
                </a:ext>
              </a:extLst>
            </p:cNvPr>
            <p:cNvSpPr/>
            <p:nvPr/>
          </p:nvSpPr>
          <p:spPr>
            <a:xfrm>
              <a:off x="6669977" y="271706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81EB791-36E0-7545-B3C2-774AFBD9EA68}"/>
                </a:ext>
              </a:extLst>
            </p:cNvPr>
            <p:cNvSpPr/>
            <p:nvPr/>
          </p:nvSpPr>
          <p:spPr>
            <a:xfrm>
              <a:off x="6716057" y="276314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7B07B46-9336-1941-AFBC-562BFD11C57C}"/>
                </a:ext>
              </a:extLst>
            </p:cNvPr>
            <p:cNvSpPr/>
            <p:nvPr/>
          </p:nvSpPr>
          <p:spPr>
            <a:xfrm>
              <a:off x="6762137" y="2809220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A757108-7309-294B-AAA6-27F8E256F671}"/>
                    </a:ext>
                  </a:extLst>
                </p:cNvPr>
                <p:cNvSpPr txBox="1"/>
                <p:nvPr/>
              </p:nvSpPr>
              <p:spPr>
                <a:xfrm>
                  <a:off x="6903780" y="2833429"/>
                  <a:ext cx="2880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F91B7C1-5267-A843-BE2D-38E6395922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780" y="2833429"/>
                  <a:ext cx="288091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7391" r="-4348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B8BAFD-3090-8A42-B795-48A301E6A03C}"/>
              </a:ext>
            </a:extLst>
          </p:cNvPr>
          <p:cNvGrpSpPr/>
          <p:nvPr/>
        </p:nvGrpSpPr>
        <p:grpSpPr>
          <a:xfrm>
            <a:off x="3293055" y="5332675"/>
            <a:ext cx="425774" cy="392260"/>
            <a:chOff x="6191042" y="3935548"/>
            <a:chExt cx="425774" cy="3922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1E69393-EA33-DF4D-96F7-BC9D71F596E5}"/>
                </a:ext>
              </a:extLst>
            </p:cNvPr>
            <p:cNvSpPr/>
            <p:nvPr/>
          </p:nvSpPr>
          <p:spPr>
            <a:xfrm>
              <a:off x="6380656" y="393554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3C853E2-09A7-9440-B33D-7662EFD17BB2}"/>
                </a:ext>
              </a:extLst>
            </p:cNvPr>
            <p:cNvSpPr/>
            <p:nvPr/>
          </p:nvSpPr>
          <p:spPr>
            <a:xfrm>
              <a:off x="6426736" y="398162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98A38BD-B397-1E48-A67C-195D86CA0BDC}"/>
                </a:ext>
              </a:extLst>
            </p:cNvPr>
            <p:cNvSpPr/>
            <p:nvPr/>
          </p:nvSpPr>
          <p:spPr>
            <a:xfrm>
              <a:off x="6472816" y="4027708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0EE192A6-C201-EC40-8B89-E28185D33559}"/>
                    </a:ext>
                  </a:extLst>
                </p:cNvPr>
                <p:cNvSpPr txBox="1"/>
                <p:nvPr/>
              </p:nvSpPr>
              <p:spPr>
                <a:xfrm>
                  <a:off x="6191042" y="4050809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D58FD28-8D8B-1144-9540-0B754F85D7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1042" y="4050809"/>
                  <a:ext cx="293414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6000" b="-217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B3D2BB-C441-044B-A4CD-649E5D41C433}"/>
              </a:ext>
            </a:extLst>
          </p:cNvPr>
          <p:cNvGrpSpPr/>
          <p:nvPr/>
        </p:nvGrpSpPr>
        <p:grpSpPr>
          <a:xfrm>
            <a:off x="5427902" y="5335397"/>
            <a:ext cx="516037" cy="397857"/>
            <a:chOff x="6975826" y="3929695"/>
            <a:chExt cx="516037" cy="39785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8295F0A-D1F5-3744-AFB2-0E57E86C57CD}"/>
                </a:ext>
              </a:extLst>
            </p:cNvPr>
            <p:cNvSpPr/>
            <p:nvPr/>
          </p:nvSpPr>
          <p:spPr>
            <a:xfrm>
              <a:off x="6975826" y="392969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5AB0B4-0388-9442-B76C-A268CE9648DA}"/>
                </a:ext>
              </a:extLst>
            </p:cNvPr>
            <p:cNvSpPr/>
            <p:nvPr/>
          </p:nvSpPr>
          <p:spPr>
            <a:xfrm>
              <a:off x="7021906" y="397577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C1A55C0-12ED-9144-BDA4-01E6C544B684}"/>
                </a:ext>
              </a:extLst>
            </p:cNvPr>
            <p:cNvSpPr/>
            <p:nvPr/>
          </p:nvSpPr>
          <p:spPr>
            <a:xfrm>
              <a:off x="7067986" y="4021855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22071A1-B4E8-EA47-9D1A-005E7B2397F3}"/>
                    </a:ext>
                  </a:extLst>
                </p:cNvPr>
                <p:cNvSpPr txBox="1"/>
                <p:nvPr/>
              </p:nvSpPr>
              <p:spPr>
                <a:xfrm>
                  <a:off x="7198449" y="4050553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E244CDC0-D012-EB42-894E-9CB6E932E4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449" y="4050553"/>
                  <a:ext cx="293414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6667" r="-4167" b="-217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BFD0DFF8-D0DA-D147-BA11-60EFAC0D9DF9}"/>
              </a:ext>
            </a:extLst>
          </p:cNvPr>
          <p:cNvSpPr/>
          <p:nvPr/>
        </p:nvSpPr>
        <p:spPr>
          <a:xfrm>
            <a:off x="2734491" y="3788229"/>
            <a:ext cx="3740876" cy="128838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03C9A5E-729E-434B-B728-ECC55524D8C2}"/>
              </a:ext>
            </a:extLst>
          </p:cNvPr>
          <p:cNvSpPr/>
          <p:nvPr/>
        </p:nvSpPr>
        <p:spPr>
          <a:xfrm>
            <a:off x="1366746" y="4553635"/>
            <a:ext cx="3930538" cy="1737491"/>
          </a:xfrm>
          <a:prstGeom prst="round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DB63D21-0D39-D649-AA91-2E6085B3CFF7}"/>
              </a:ext>
            </a:extLst>
          </p:cNvPr>
          <p:cNvCxnSpPr>
            <a:cxnSpLocks/>
            <a:stCxn id="47" idx="3"/>
            <a:endCxn id="55" idx="1"/>
          </p:cNvCxnSpPr>
          <p:nvPr/>
        </p:nvCxnSpPr>
        <p:spPr>
          <a:xfrm>
            <a:off x="3176691" y="3125270"/>
            <a:ext cx="8124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96548C8-E233-BF46-8C08-80E4B1CBB563}"/>
              </a:ext>
            </a:extLst>
          </p:cNvPr>
          <p:cNvCxnSpPr>
            <a:cxnSpLocks/>
            <a:stCxn id="55" idx="3"/>
            <a:endCxn id="51" idx="1"/>
          </p:cNvCxnSpPr>
          <p:nvPr/>
        </p:nvCxnSpPr>
        <p:spPr>
          <a:xfrm>
            <a:off x="5545981" y="3125270"/>
            <a:ext cx="8124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71946FA-C89C-134E-B0EF-ADE600A16E4F}"/>
              </a:ext>
            </a:extLst>
          </p:cNvPr>
          <p:cNvGrpSpPr/>
          <p:nvPr/>
        </p:nvGrpSpPr>
        <p:grpSpPr>
          <a:xfrm>
            <a:off x="3989124" y="2767725"/>
            <a:ext cx="1556857" cy="982708"/>
            <a:chOff x="3664685" y="4890630"/>
            <a:chExt cx="1556857" cy="982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8092128-EFEA-B14A-BA2B-50839D485BD5}"/>
                    </a:ext>
                  </a:extLst>
                </p:cNvPr>
                <p:cNvSpPr txBox="1"/>
                <p:nvPr/>
              </p:nvSpPr>
              <p:spPr>
                <a:xfrm>
                  <a:off x="4302466" y="5596339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8092128-EFEA-B14A-BA2B-50839D485B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2466" y="5596339"/>
                  <a:ext cx="29341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6667" r="-4167" b="-2608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FA35ECBC-663F-7043-A9AB-D9151B41C81A}"/>
                    </a:ext>
                  </a:extLst>
                </p:cNvPr>
                <p:cNvSpPr txBox="1"/>
                <p:nvPr/>
              </p:nvSpPr>
              <p:spPr>
                <a:xfrm>
                  <a:off x="3664685" y="4890630"/>
                  <a:ext cx="1556857" cy="715089"/>
                </a:xfrm>
                <a:prstGeom prst="roundRect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15875"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𝐸𝑝𝑖𝑑</m:t>
                        </m:r>
                        <m:r>
                          <a:rPr lang="en-GB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GB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de-DE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</a:endParaRPr>
                </a:p>
                <a:p>
                  <a:pPr marL="15875"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FA35ECBC-663F-7043-A9AB-D9151B41C8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4685" y="4890630"/>
                  <a:ext cx="1556857" cy="715089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2858633-E63C-CA4D-9E04-47685F8F967A}"/>
              </a:ext>
            </a:extLst>
          </p:cNvPr>
          <p:cNvGrpSpPr/>
          <p:nvPr/>
        </p:nvGrpSpPr>
        <p:grpSpPr>
          <a:xfrm>
            <a:off x="6358414" y="2767725"/>
            <a:ext cx="1531557" cy="986246"/>
            <a:chOff x="7092747" y="4890630"/>
            <a:chExt cx="1531557" cy="9862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E2CCC87-3B92-8B48-BAB2-AA4EE39AB4A7}"/>
                    </a:ext>
                  </a:extLst>
                </p:cNvPr>
                <p:cNvSpPr txBox="1"/>
                <p:nvPr/>
              </p:nvSpPr>
              <p:spPr>
                <a:xfrm>
                  <a:off x="7711818" y="5599877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E2CCC87-3B92-8B48-BAB2-AA4EE39AB4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1818" y="5599877"/>
                  <a:ext cx="29341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6000" b="-217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0D419EF-FAE7-0C4D-B8AF-DA0D7B80BAA5}"/>
                    </a:ext>
                  </a:extLst>
                </p:cNvPr>
                <p:cNvSpPr txBox="1"/>
                <p:nvPr/>
              </p:nvSpPr>
              <p:spPr>
                <a:xfrm>
                  <a:off x="7092747" y="4890630"/>
                  <a:ext cx="1531557" cy="715089"/>
                </a:xfrm>
                <a:prstGeom prst="roundRect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𝐸𝑝𝑖𝑑</m:t>
                        </m:r>
                        <m:r>
                          <a:rPr lang="en-GB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GB" i="1" dirty="0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de-DE" b="0" i="1" dirty="0">
                    <a:solidFill>
                      <a:srgbClr val="C00000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i="1" dirty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60D419EF-FAE7-0C4D-B8AF-DA0D7B80BA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2747" y="4890630"/>
                  <a:ext cx="1531557" cy="715089"/>
                </a:xfrm>
                <a:prstGeom prst="roundRect">
                  <a:avLst/>
                </a:prstGeom>
                <a:blipFill>
                  <a:blip r:embed="rId15"/>
                  <a:stretch>
                    <a:fillRect l="-1639"/>
                  </a:stretch>
                </a:blipFill>
                <a:ln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AC2349B-9546-3D4A-9C1D-D28F30621065}"/>
              </a:ext>
            </a:extLst>
          </p:cNvPr>
          <p:cNvGrpSpPr/>
          <p:nvPr/>
        </p:nvGrpSpPr>
        <p:grpSpPr>
          <a:xfrm>
            <a:off x="1561096" y="2767725"/>
            <a:ext cx="1615595" cy="983031"/>
            <a:chOff x="193927" y="4890630"/>
            <a:chExt cx="1615595" cy="9830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3DB7B49-BFE0-9A43-A329-D9E39D7C81F6}"/>
                    </a:ext>
                  </a:extLst>
                </p:cNvPr>
                <p:cNvSpPr txBox="1"/>
                <p:nvPr/>
              </p:nvSpPr>
              <p:spPr>
                <a:xfrm>
                  <a:off x="855017" y="5596662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3DB7B49-BFE0-9A43-A329-D9E39D7C81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017" y="5596662"/>
                  <a:ext cx="293414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16667" r="-4167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E75BA8B0-C13D-4F43-AB1B-5A1C0AE50264}"/>
                    </a:ext>
                  </a:extLst>
                </p:cNvPr>
                <p:cNvSpPr txBox="1"/>
                <p:nvPr/>
              </p:nvSpPr>
              <p:spPr>
                <a:xfrm>
                  <a:off x="193927" y="4890630"/>
                  <a:ext cx="1615595" cy="715089"/>
                </a:xfrm>
                <a:prstGeom prst="roundRect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49213"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𝐸𝑝𝑖𝑑</m:t>
                        </m:r>
                        <m:r>
                          <a:rPr lang="en-GB" i="1" dirty="0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𝑁𝑎𝑡</m:t>
                        </m:r>
                        <m:d>
                          <m:dPr>
                            <m:ctrlP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oMath>
                    </m:oMathPara>
                  </a14:m>
                  <a:endPara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 marL="49213"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𝑀𝑎𝑛</m:t>
                        </m:r>
                        <m:d>
                          <m:dPr>
                            <m:ctrlP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E75BA8B0-C13D-4F43-AB1B-5A1C0AE502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927" y="4890630"/>
                  <a:ext cx="1615595" cy="71508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3C02B62-202C-2448-BA2A-3C50A993CD04}"/>
                  </a:ext>
                </a:extLst>
              </p:cNvPr>
              <p:cNvSpPr/>
              <p:nvPr/>
            </p:nvSpPr>
            <p:spPr>
              <a:xfrm>
                <a:off x="3220821" y="3089595"/>
                <a:ext cx="7241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3C02B62-202C-2448-BA2A-3C50A993CD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821" y="3089595"/>
                <a:ext cx="724173" cy="369332"/>
              </a:xfrm>
              <a:prstGeom prst="rect">
                <a:avLst/>
              </a:prstGeom>
              <a:blipFill>
                <a:blip r:embed="rId1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0680600-EA5F-A143-9A7C-04D60A7B4446}"/>
                  </a:ext>
                </a:extLst>
              </p:cNvPr>
              <p:cNvSpPr/>
              <p:nvPr/>
            </p:nvSpPr>
            <p:spPr>
              <a:xfrm>
                <a:off x="5441528" y="3073914"/>
                <a:ext cx="101861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charset="0"/>
                        </a:rPr>
                        <m:t>𝐸𝑝𝑖𝑑</m:t>
                      </m:r>
                    </m:oMath>
                  </m:oMathPara>
                </a14:m>
                <a:endParaRPr lang="de-DE" i="1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0680600-EA5F-A143-9A7C-04D60A7B44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528" y="3073914"/>
                <a:ext cx="1018612" cy="64633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A4EA564-E8FC-7147-A275-C48499059773}"/>
                  </a:ext>
                </a:extLst>
              </p:cNvPr>
              <p:cNvSpPr txBox="1"/>
              <p:nvPr/>
            </p:nvSpPr>
            <p:spPr>
              <a:xfrm>
                <a:off x="6322259" y="5255998"/>
                <a:ext cx="1639923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charset="0"/>
                        </a:rPr>
                        <m:t>𝑇𝑟𝑒𝑎𝑡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charset="0"/>
                            </a:rPr>
                            <m:t>𝑋</m:t>
                          </m:r>
                          <m:r>
                            <a:rPr lang="de-DE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A4EA564-E8FC-7147-A275-C48499059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259" y="5255998"/>
                <a:ext cx="1639923" cy="389513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BCDD96F1-A94A-4944-A610-2FEB6663408F}"/>
              </a:ext>
            </a:extLst>
          </p:cNvPr>
          <p:cNvSpPr/>
          <p:nvPr/>
        </p:nvSpPr>
        <p:spPr>
          <a:xfrm>
            <a:off x="3985565" y="4618860"/>
            <a:ext cx="4069864" cy="173749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27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76E0C-7745-B844-9E56-A71F74507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LJT: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95E78-5233-7C4B-84B4-9A6850C25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Available at:</a:t>
            </a:r>
          </a:p>
          <a:p>
            <a:pPr lvl="1"/>
            <a:r>
              <a:rPr lang="en-GB" dirty="0">
                <a:hlinkClick r:id="rId2"/>
              </a:rPr>
              <a:t>https://www.ifis.uni-luebeck.de/index.php?id=518&amp;L=2</a:t>
            </a:r>
            <a:endParaRPr lang="en-GB" dirty="0"/>
          </a:p>
          <a:p>
            <a:pPr lvl="1"/>
            <a:r>
              <a:rPr lang="en-GB" dirty="0"/>
              <a:t>Based on the LVE implementation by </a:t>
            </a:r>
            <a:r>
              <a:rPr lang="en-GB" dirty="0" err="1"/>
              <a:t>Taghipour</a:t>
            </a:r>
            <a:endParaRPr lang="en-GB" dirty="0"/>
          </a:p>
          <a:p>
            <a:pPr lvl="2"/>
            <a:r>
              <a:rPr lang="en-GB" dirty="0"/>
              <a:t>Available at:</a:t>
            </a:r>
          </a:p>
          <a:p>
            <a:pPr lvl="3"/>
            <a:r>
              <a:rPr lang="en-GB" dirty="0">
                <a:hlinkClick r:id="rId3"/>
              </a:rPr>
              <a:t>https://dtai.cs.kuleuven.be/software/gcfove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Includes an implementation of the propositional junction tree algorithm for comparison</a:t>
            </a:r>
          </a:p>
          <a:p>
            <a:r>
              <a:rPr lang="en-GB" dirty="0"/>
              <a:t>Input: BLOG files</a:t>
            </a:r>
          </a:p>
          <a:p>
            <a:pPr lvl="1"/>
            <a:r>
              <a:rPr lang="en-GB" dirty="0"/>
              <a:t>Based on Bayesian Logic Programming Language</a:t>
            </a:r>
          </a:p>
          <a:p>
            <a:pPr lvl="2"/>
            <a:r>
              <a:rPr lang="en-GB" dirty="0">
                <a:hlinkClick r:id="rId4"/>
              </a:rPr>
              <a:t>https://bayesianlogic.github.io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DF237-0B49-8942-B38F-07B6C9DCE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7543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14A5A-7DB3-1D42-AD31-E3DC2CF8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Runtimes: Increasing Domain Sizes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A0AC51-54FF-D448-B3D2-BB744CF3499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/>
                  <a:t>Example model</a:t>
                </a:r>
              </a:p>
              <a:p>
                <a:pPr lvl="1"/>
                <a:r>
                  <a:rPr lang="en-GB" dirty="0">
                    <a:ea typeface="Cambria Math" panose="02040503050406030204" pitchFamily="18" charset="0"/>
                  </a:rPr>
                  <a:t>All domain sizes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br>
                  <a:rPr lang="de-DE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2,4,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…,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200, …,1000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No evidence</a:t>
                </a:r>
              </a:p>
              <a:p>
                <a:pPr lvl="1"/>
                <a:r>
                  <a:rPr lang="en-GB" dirty="0"/>
                  <a:t>Queries: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𝑁𝑎𝑡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𝑀𝑎𝑛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Test trade-off (overhead vs. faster inference)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A0AC51-54FF-D448-B3D2-BB744CF349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932" t="-1763" r="-3257" b="-68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13DBE35-0926-1E4E-A4E1-0022E6C56D6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Test increasing</a:t>
                </a:r>
              </a:p>
              <a:p>
                <a:pPr lvl="1"/>
                <a:r>
                  <a:rPr lang="en-GB" dirty="0"/>
                  <a:t>Ground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Default: 3</a:t>
                </a:r>
              </a:p>
              <a:p>
                <a:pPr lvl="1"/>
                <a:r>
                  <a:rPr lang="en-GB" dirty="0"/>
                  <a:t>Counting width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Default: 1</a:t>
                </a:r>
              </a:p>
              <a:p>
                <a:pPr lvl="1"/>
                <a:r>
                  <a:rPr lang="en-GB" dirty="0"/>
                  <a:t>Number of nodes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Default: 3</a:t>
                </a:r>
              </a:p>
              <a:p>
                <a:pPr lvl="1"/>
                <a:r>
                  <a:rPr lang="en-GB" dirty="0"/>
                  <a:t>Domain size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Default: 1000</a:t>
                </a:r>
              </a:p>
              <a:p>
                <a:pPr lvl="1"/>
                <a:r>
                  <a:rPr lang="en-GB" dirty="0"/>
                  <a:t>Based on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13DBE35-0926-1E4E-A4E1-0022E6C56D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280" b="-15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4E01F-0F8D-5F44-9D52-0E26BFF6F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81</a:t>
            </a:fld>
            <a:endParaRPr lang="en-GB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B374A5F-449C-D24C-AABA-14A4016161C7}"/>
              </a:ext>
            </a:extLst>
          </p:cNvPr>
          <p:cNvGrpSpPr/>
          <p:nvPr/>
        </p:nvGrpSpPr>
        <p:grpSpPr>
          <a:xfrm>
            <a:off x="4825509" y="1332752"/>
            <a:ext cx="3741734" cy="1556684"/>
            <a:chOff x="4691174" y="2837828"/>
            <a:chExt cx="4452825" cy="1867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4990E57-385F-7240-AB52-FEB41D5D43BB}"/>
                    </a:ext>
                  </a:extLst>
                </p:cNvPr>
                <p:cNvSpPr txBox="1"/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4990E57-385F-7240-AB52-FEB41D5D43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1825" y="3343955"/>
                  <a:ext cx="648000" cy="334148"/>
                </a:xfrm>
                <a:prstGeom prst="ellipse">
                  <a:avLst/>
                </a:prstGeom>
                <a:blipFill>
                  <a:blip r:embed="rId7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46BE2699-2461-7844-BB48-71EBB22EB02C}"/>
                    </a:ext>
                  </a:extLst>
                </p:cNvPr>
                <p:cNvSpPr txBox="1"/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𝑁𝑎𝑡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46BE2699-2461-7844-BB48-71EBB22E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8625" y="2837828"/>
                  <a:ext cx="985062" cy="334148"/>
                </a:xfrm>
                <a:prstGeom prst="ellipse">
                  <a:avLst/>
                </a:prstGeom>
                <a:blipFill>
                  <a:blip r:embed="rId8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646ED3DB-1BFC-764D-AC5E-D2071CB87912}"/>
                    </a:ext>
                  </a:extLst>
                </p:cNvPr>
                <p:cNvSpPr txBox="1"/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𝑀𝑎𝑛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646ED3DB-1BFC-764D-AC5E-D2071CB879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4462" y="2840861"/>
                  <a:ext cx="1144125" cy="334148"/>
                </a:xfrm>
                <a:prstGeom prst="ellipse">
                  <a:avLst/>
                </a:prstGeom>
                <a:blipFill>
                  <a:blip r:embed="rId9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701EF3B7-6231-A24F-9917-C6DEE0DABB7C}"/>
                    </a:ext>
                  </a:extLst>
                </p:cNvPr>
                <p:cNvSpPr txBox="1"/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 charset="0"/>
                          </a:rPr>
                          <m:t>𝑇𝑟𝑎𝑣𝑒𝑙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701EF3B7-6231-A24F-9917-C6DEE0DAB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1174" y="3883244"/>
                  <a:ext cx="1383249" cy="334148"/>
                </a:xfrm>
                <a:prstGeom prst="ellipse">
                  <a:avLst/>
                </a:prstGeom>
                <a:blipFill>
                  <a:blip r:embed="rId10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F3B034CF-840F-3E4F-88F5-E508FDFF278A}"/>
                    </a:ext>
                  </a:extLst>
                </p:cNvPr>
                <p:cNvSpPr txBox="1"/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𝑆𝑖𝑐𝑘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F3B034CF-840F-3E4F-88F5-E508FDFF27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0457" y="4370900"/>
                  <a:ext cx="1120628" cy="334148"/>
                </a:xfrm>
                <a:prstGeom prst="ellipse">
                  <a:avLst/>
                </a:prstGeom>
                <a:blipFill>
                  <a:blip r:embed="rId11"/>
                  <a:stretch>
                    <a:fillRect b="-8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64BCBFED-8BF8-5B40-B647-FFFB12467398}"/>
                    </a:ext>
                  </a:extLst>
                </p:cNvPr>
                <p:cNvSpPr txBox="1"/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𝑋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64BCBFED-8BF8-5B40-B647-FFFB124673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1218" y="3878496"/>
                  <a:ext cx="1632781" cy="334148"/>
                </a:xfrm>
                <a:prstGeom prst="ellipse">
                  <a:avLst/>
                </a:prstGeom>
                <a:blipFill>
                  <a:blip r:embed="rId12"/>
                  <a:stretch>
                    <a:fillRect b="-125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71BE310-50CB-9F4F-84D0-359A7DB774E9}"/>
                </a:ext>
              </a:extLst>
            </p:cNvPr>
            <p:cNvCxnSpPr>
              <a:stCxn id="76" idx="6"/>
              <a:endCxn id="102" idx="1"/>
            </p:cNvCxnSpPr>
            <p:nvPr/>
          </p:nvCxnSpPr>
          <p:spPr>
            <a:xfrm>
              <a:off x="6373687" y="3004902"/>
              <a:ext cx="342369" cy="4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53A1D5A-C40E-0843-A883-D3CD643F8502}"/>
                </a:ext>
              </a:extLst>
            </p:cNvPr>
            <p:cNvCxnSpPr>
              <a:cxnSpLocks/>
              <a:stCxn id="77" idx="2"/>
              <a:endCxn id="102" idx="3"/>
            </p:cNvCxnSpPr>
            <p:nvPr/>
          </p:nvCxnSpPr>
          <p:spPr>
            <a:xfrm flipH="1">
              <a:off x="6860056" y="3007935"/>
              <a:ext cx="354406" cy="13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4B036FB-4286-074C-919E-0D7BEED2CEF1}"/>
                </a:ext>
              </a:extLst>
            </p:cNvPr>
            <p:cNvCxnSpPr>
              <a:cxnSpLocks/>
              <a:stCxn id="78" idx="6"/>
              <a:endCxn id="98" idx="1"/>
            </p:cNvCxnSpPr>
            <p:nvPr/>
          </p:nvCxnSpPr>
          <p:spPr>
            <a:xfrm>
              <a:off x="6074423" y="4050318"/>
              <a:ext cx="352313" cy="3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13969E9-BEBF-FC4B-913C-55F09BF54619}"/>
                </a:ext>
              </a:extLst>
            </p:cNvPr>
            <p:cNvCxnSpPr>
              <a:cxnSpLocks/>
              <a:stCxn id="98" idx="0"/>
              <a:endCxn id="75" idx="4"/>
            </p:cNvCxnSpPr>
            <p:nvPr/>
          </p:nvCxnSpPr>
          <p:spPr>
            <a:xfrm flipV="1">
              <a:off x="6498736" y="3678102"/>
              <a:ext cx="287089" cy="3035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DAEDB76-21AC-EA4A-9EB8-B2DF55A9F531}"/>
                </a:ext>
              </a:extLst>
            </p:cNvPr>
            <p:cNvCxnSpPr>
              <a:cxnSpLocks/>
              <a:stCxn id="75" idx="4"/>
              <a:endCxn id="94" idx="0"/>
            </p:cNvCxnSpPr>
            <p:nvPr/>
          </p:nvCxnSpPr>
          <p:spPr>
            <a:xfrm>
              <a:off x="6785825" y="3678102"/>
              <a:ext cx="308080" cy="2976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FB8E3E8-B165-C143-BEC8-5DCB1B860623}"/>
                </a:ext>
              </a:extLst>
            </p:cNvPr>
            <p:cNvCxnSpPr>
              <a:cxnSpLocks/>
              <a:stCxn id="80" idx="2"/>
              <a:endCxn id="94" idx="3"/>
            </p:cNvCxnSpPr>
            <p:nvPr/>
          </p:nvCxnSpPr>
          <p:spPr>
            <a:xfrm flipH="1">
              <a:off x="7165906" y="4045570"/>
              <a:ext cx="345312" cy="22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68AB2FD-7367-A84B-A646-221C3C1A047C}"/>
                </a:ext>
              </a:extLst>
            </p:cNvPr>
            <p:cNvCxnSpPr>
              <a:cxnSpLocks/>
              <a:stCxn id="98" idx="2"/>
              <a:endCxn id="79" idx="0"/>
            </p:cNvCxnSpPr>
            <p:nvPr/>
          </p:nvCxnSpPr>
          <p:spPr>
            <a:xfrm>
              <a:off x="6498736" y="4125629"/>
              <a:ext cx="312035" cy="2452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F385E8A-36B9-1149-B636-1E58D55F4E73}"/>
                </a:ext>
              </a:extLst>
            </p:cNvPr>
            <p:cNvCxnSpPr>
              <a:cxnSpLocks/>
              <a:stCxn id="94" idx="2"/>
              <a:endCxn id="79" idx="0"/>
            </p:cNvCxnSpPr>
            <p:nvPr/>
          </p:nvCxnSpPr>
          <p:spPr>
            <a:xfrm flipH="1">
              <a:off x="6810771" y="4119774"/>
              <a:ext cx="283135" cy="251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39E99DC-C369-E44A-90F0-41D47CB00D44}"/>
                </a:ext>
              </a:extLst>
            </p:cNvPr>
            <p:cNvCxnSpPr>
              <a:cxnSpLocks/>
              <a:stCxn id="75" idx="0"/>
              <a:endCxn id="102" idx="2"/>
            </p:cNvCxnSpPr>
            <p:nvPr/>
          </p:nvCxnSpPr>
          <p:spPr>
            <a:xfrm flipV="1">
              <a:off x="6785825" y="3081319"/>
              <a:ext cx="2232" cy="2626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D177C3F-FC3E-974D-839E-3D2CC4CF4725}"/>
                </a:ext>
              </a:extLst>
            </p:cNvPr>
            <p:cNvGrpSpPr/>
            <p:nvPr/>
          </p:nvGrpSpPr>
          <p:grpSpPr>
            <a:xfrm>
              <a:off x="6669977" y="2891240"/>
              <a:ext cx="490293" cy="353996"/>
              <a:chOff x="6669977" y="2891240"/>
              <a:chExt cx="490293" cy="353996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42BDA177-0669-A049-BB6B-87C109875374}"/>
                  </a:ext>
                </a:extLst>
              </p:cNvPr>
              <p:cNvSpPr/>
              <p:nvPr/>
            </p:nvSpPr>
            <p:spPr>
              <a:xfrm>
                <a:off x="6669977" y="289124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E0A7E51-46A7-6146-8822-16E02CDFF99F}"/>
                  </a:ext>
                </a:extLst>
              </p:cNvPr>
              <p:cNvSpPr/>
              <p:nvPr/>
            </p:nvSpPr>
            <p:spPr>
              <a:xfrm>
                <a:off x="6716057" y="293732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9B04927-D2FD-B54A-B5C9-5C4B2500D1C5}"/>
                  </a:ext>
                </a:extLst>
              </p:cNvPr>
              <p:cNvSpPr/>
              <p:nvPr/>
            </p:nvSpPr>
            <p:spPr>
              <a:xfrm>
                <a:off x="6762137" y="2983400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9653FEEC-23EC-B44F-81B6-8831A288287A}"/>
                      </a:ext>
                    </a:extLst>
                  </p:cNvPr>
                  <p:cNvSpPr txBox="1"/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9653FEEC-23EC-B44F-81B6-8831A28828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03780" y="3007609"/>
                    <a:ext cx="256490" cy="23762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5556" b="-2941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68834E01-C739-CB4E-802A-83E19F4E2989}"/>
                </a:ext>
              </a:extLst>
            </p:cNvPr>
            <p:cNvGrpSpPr/>
            <p:nvPr/>
          </p:nvGrpSpPr>
          <p:grpSpPr>
            <a:xfrm>
              <a:off x="6191042" y="3935548"/>
              <a:ext cx="425774" cy="352887"/>
              <a:chOff x="6191042" y="3935548"/>
              <a:chExt cx="425774" cy="352887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1B31EB01-6A71-CA42-820A-3CB6D7FFF8CA}"/>
                  </a:ext>
                </a:extLst>
              </p:cNvPr>
              <p:cNvSpPr/>
              <p:nvPr/>
            </p:nvSpPr>
            <p:spPr>
              <a:xfrm>
                <a:off x="6380656" y="393554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EC58D501-1E51-3741-9658-A6B887D97805}"/>
                  </a:ext>
                </a:extLst>
              </p:cNvPr>
              <p:cNvSpPr/>
              <p:nvPr/>
            </p:nvSpPr>
            <p:spPr>
              <a:xfrm>
                <a:off x="6426736" y="398162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F771081-412E-DE45-A3DE-E0F46E124258}"/>
                  </a:ext>
                </a:extLst>
              </p:cNvPr>
              <p:cNvSpPr/>
              <p:nvPr/>
            </p:nvSpPr>
            <p:spPr>
              <a:xfrm>
                <a:off x="6472816" y="4027708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02C038ED-E3EA-D642-9972-15CE0E9EC668}"/>
                      </a:ext>
                    </a:extLst>
                  </p:cNvPr>
                  <p:cNvSpPr txBox="1"/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02C038ED-E3EA-D642-9972-15CE0E9EC6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1042" y="4050809"/>
                    <a:ext cx="261280" cy="237626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6667" r="-5556" b="-3125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2C394C6-9C5D-8442-8849-C758286489CD}"/>
                </a:ext>
              </a:extLst>
            </p:cNvPr>
            <p:cNvGrpSpPr/>
            <p:nvPr/>
          </p:nvGrpSpPr>
          <p:grpSpPr>
            <a:xfrm>
              <a:off x="6975826" y="3929695"/>
              <a:ext cx="483903" cy="358485"/>
              <a:chOff x="6975826" y="3929695"/>
              <a:chExt cx="483903" cy="358485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18C9B35-4735-F445-B9D9-788D70418206}"/>
                  </a:ext>
                </a:extLst>
              </p:cNvPr>
              <p:cNvSpPr/>
              <p:nvPr/>
            </p:nvSpPr>
            <p:spPr>
              <a:xfrm>
                <a:off x="6975826" y="392969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462EE05-F65F-0449-8304-7B832155A4F8}"/>
                  </a:ext>
                </a:extLst>
              </p:cNvPr>
              <p:cNvSpPr/>
              <p:nvPr/>
            </p:nvSpPr>
            <p:spPr>
              <a:xfrm>
                <a:off x="7021906" y="397577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B088CE98-3EA9-4B4E-ACA2-DFA1D223B214}"/>
                  </a:ext>
                </a:extLst>
              </p:cNvPr>
              <p:cNvSpPr/>
              <p:nvPr/>
            </p:nvSpPr>
            <p:spPr>
              <a:xfrm>
                <a:off x="7067986" y="4021855"/>
                <a:ext cx="144000" cy="14400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5DADB6E2-4FFB-B747-9BA6-97B516F55BDF}"/>
                      </a:ext>
                    </a:extLst>
                  </p:cNvPr>
                  <p:cNvSpPr txBox="1"/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1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5DADB6E2-4FFB-B747-9BA6-97B516F55B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8449" y="4050553"/>
                    <a:ext cx="261280" cy="237627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22222" r="-5556" b="-31250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9920799-D220-184D-875E-AC370426B881}"/>
                  </a:ext>
                </a:extLst>
              </p:cNvPr>
              <p:cNvSpPr/>
              <p:nvPr/>
            </p:nvSpPr>
            <p:spPr>
              <a:xfrm>
                <a:off x="5346691" y="6065956"/>
                <a:ext cx="2995692" cy="4085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9920799-D220-184D-875E-AC370426B8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691" y="6065956"/>
                <a:ext cx="2995692" cy="408510"/>
              </a:xfrm>
              <a:prstGeom prst="rect">
                <a:avLst/>
              </a:prstGeom>
              <a:blipFill>
                <a:blip r:embed="rId1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78842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60E1-F8C6-4845-BEDA-601618D85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Step-wise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75B10-E744-6F4A-9957-3FCBAA261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82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72E4D7-0947-BE4F-8BCE-D5E219262765}"/>
                  </a:ext>
                </a:extLst>
              </p:cNvPr>
              <p:cNvSpPr txBox="1"/>
              <p:nvPr/>
            </p:nvSpPr>
            <p:spPr>
              <a:xfrm>
                <a:off x="2953855" y="6180751"/>
                <a:ext cx="3338798" cy="540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/>
                  <a:t>Runtimes in milliseconds</a:t>
                </a:r>
              </a:p>
              <a:p>
                <a:pPr algn="ctr"/>
                <a:r>
                  <a:rPr lang="en-GB" sz="1400" dirty="0"/>
                  <a:t>Default: </a:t>
                </a:r>
                <a14:m>
                  <m:oMath xmlns:m="http://schemas.openxmlformats.org/officeDocument/2006/math">
                    <m:r>
                      <a:rPr lang="en-GB" sz="14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1400" b="0" i="0" dirty="0" smtClean="0">
                        <a:latin typeface="Cambria Math" panose="02040503050406030204" pitchFamily="18" charset="0"/>
                      </a:rPr>
                      <m:t>=1000,</m:t>
                    </m:r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=3,</m:t>
                    </m:r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=3, </m:t>
                    </m:r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sz="1400" i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72E4D7-0947-BE4F-8BCE-D5E219262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855" y="6180751"/>
                <a:ext cx="3338798" cy="540725"/>
              </a:xfrm>
              <a:prstGeom prst="rect">
                <a:avLst/>
              </a:prstGeom>
              <a:blipFill>
                <a:blip r:embed="rId2"/>
                <a:stretch>
                  <a:fillRect t="-2326" b="-69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2CB691-3774-EE41-8356-F056C347F768}"/>
                  </a:ext>
                </a:extLst>
              </p:cNvPr>
              <p:cNvSpPr txBox="1"/>
              <p:nvPr/>
            </p:nvSpPr>
            <p:spPr>
              <a:xfrm>
                <a:off x="5905575" y="3299534"/>
                <a:ext cx="1901033" cy="322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2CB691-3774-EE41-8356-F056C347F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75" y="3299534"/>
                <a:ext cx="1901033" cy="322909"/>
              </a:xfrm>
              <a:prstGeom prst="rect">
                <a:avLst/>
              </a:prstGeom>
              <a:blipFill>
                <a:blip r:embed="rId3"/>
                <a:stretch>
                  <a:fillRect t="-3846" b="-1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25C56F-CBB6-C842-AFAC-5D78C7AE9E69}"/>
                  </a:ext>
                </a:extLst>
              </p:cNvPr>
              <p:cNvSpPr txBox="1"/>
              <p:nvPr/>
            </p:nvSpPr>
            <p:spPr>
              <a:xfrm>
                <a:off x="5930391" y="5960242"/>
                <a:ext cx="18514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25C56F-CBB6-C842-AFAC-5D78C7AE9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391" y="5960242"/>
                <a:ext cx="1851404" cy="307777"/>
              </a:xfrm>
              <a:prstGeom prst="rect">
                <a:avLst/>
              </a:prstGeom>
              <a:blipFill>
                <a:blip r:embed="rId4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F52558C-A97A-3A4C-916B-454E02A9C131}"/>
                  </a:ext>
                </a:extLst>
              </p:cNvPr>
              <p:cNvSpPr txBox="1"/>
              <p:nvPr/>
            </p:nvSpPr>
            <p:spPr>
              <a:xfrm>
                <a:off x="1357727" y="5960242"/>
                <a:ext cx="1944700" cy="325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F52558C-A97A-3A4C-916B-454E02A9C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727" y="5960242"/>
                <a:ext cx="1944700" cy="325282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0BEAB7FD-7025-A443-99CD-BD2FF9BDC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1" y="3800242"/>
            <a:ext cx="3402857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B4302A-B133-6842-BB2D-85650ACA4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4664" y="1139534"/>
            <a:ext cx="3402857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07C8AF-FABF-D642-AC3A-C35C5BF33F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650" y="1139534"/>
            <a:ext cx="3402857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9381E3-7546-CD48-9C00-74792C2FD5F6}"/>
                  </a:ext>
                </a:extLst>
              </p:cNvPr>
              <p:cNvSpPr txBox="1"/>
              <p:nvPr/>
            </p:nvSpPr>
            <p:spPr>
              <a:xfrm>
                <a:off x="1310599" y="3299534"/>
                <a:ext cx="20389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1000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9381E3-7546-CD48-9C00-74792C2FD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599" y="3299534"/>
                <a:ext cx="2038955" cy="307777"/>
              </a:xfrm>
              <a:prstGeom prst="rect">
                <a:avLst/>
              </a:prstGeom>
              <a:blipFill>
                <a:blip r:embed="rId9"/>
                <a:stretch>
                  <a:fillRect t="-4000" b="-1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97EE4D10-D439-FA45-9458-233D70BE83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4664" y="3800242"/>
            <a:ext cx="3402857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347C27D-4B76-B34B-80C2-F6F3ED447523}"/>
                  </a:ext>
                </a:extLst>
              </p:cNvPr>
              <p:cNvSpPr/>
              <p:nvPr/>
            </p:nvSpPr>
            <p:spPr>
              <a:xfrm>
                <a:off x="5988804" y="354424"/>
                <a:ext cx="2995692" cy="4085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347C27D-4B76-B34B-80C2-F6F3ED4475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804" y="354424"/>
                <a:ext cx="2995692" cy="408510"/>
              </a:xfrm>
              <a:prstGeom prst="rect">
                <a:avLst/>
              </a:prstGeom>
              <a:blipFill>
                <a:blip r:embed="rId11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02645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60E1-F8C6-4845-BEDA-601618D85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Queries answering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75B10-E744-6F4A-9957-3FCBAA261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72E4D7-0947-BE4F-8BCE-D5E219262765}"/>
                  </a:ext>
                </a:extLst>
              </p:cNvPr>
              <p:cNvSpPr txBox="1"/>
              <p:nvPr/>
            </p:nvSpPr>
            <p:spPr>
              <a:xfrm>
                <a:off x="2953855" y="6180751"/>
                <a:ext cx="3338798" cy="540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400" dirty="0"/>
                  <a:t>Runtimes in milliseconds</a:t>
                </a:r>
              </a:p>
              <a:p>
                <a:pPr algn="ctr"/>
                <a:r>
                  <a:rPr lang="en-GB" sz="1400" dirty="0"/>
                  <a:t>Default: </a:t>
                </a:r>
                <a14:m>
                  <m:oMath xmlns:m="http://schemas.openxmlformats.org/officeDocument/2006/math">
                    <m:r>
                      <a:rPr lang="en-GB" sz="14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sz="1400" b="0" i="0" dirty="0" smtClean="0">
                        <a:latin typeface="Cambria Math" panose="02040503050406030204" pitchFamily="18" charset="0"/>
                      </a:rPr>
                      <m:t>=1000,</m:t>
                    </m:r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=3,</m:t>
                    </m:r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=3, </m:t>
                    </m:r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sz="1400" i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72E4D7-0947-BE4F-8BCE-D5E219262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855" y="6180751"/>
                <a:ext cx="3338798" cy="540725"/>
              </a:xfrm>
              <a:prstGeom prst="rect">
                <a:avLst/>
              </a:prstGeom>
              <a:blipFill>
                <a:blip r:embed="rId2"/>
                <a:stretch>
                  <a:fillRect t="-2326" b="-69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2CB691-3774-EE41-8356-F056C347F768}"/>
                  </a:ext>
                </a:extLst>
              </p:cNvPr>
              <p:cNvSpPr txBox="1"/>
              <p:nvPr/>
            </p:nvSpPr>
            <p:spPr>
              <a:xfrm>
                <a:off x="5905575" y="3299534"/>
                <a:ext cx="1901033" cy="322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2CB691-3774-EE41-8356-F056C347F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75" y="3299534"/>
                <a:ext cx="1901033" cy="322909"/>
              </a:xfrm>
              <a:prstGeom prst="rect">
                <a:avLst/>
              </a:prstGeom>
              <a:blipFill>
                <a:blip r:embed="rId3"/>
                <a:stretch>
                  <a:fillRect t="-3846" b="-1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25C56F-CBB6-C842-AFAC-5D78C7AE9E69}"/>
                  </a:ext>
                </a:extLst>
              </p:cNvPr>
              <p:cNvSpPr txBox="1"/>
              <p:nvPr/>
            </p:nvSpPr>
            <p:spPr>
              <a:xfrm>
                <a:off x="5930391" y="5960242"/>
                <a:ext cx="18514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25C56F-CBB6-C842-AFAC-5D78C7AE9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391" y="5960242"/>
                <a:ext cx="1851404" cy="307777"/>
              </a:xfrm>
              <a:prstGeom prst="rect">
                <a:avLst/>
              </a:prstGeom>
              <a:blipFill>
                <a:blip r:embed="rId4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F52558C-A97A-3A4C-916B-454E02A9C131}"/>
                  </a:ext>
                </a:extLst>
              </p:cNvPr>
              <p:cNvSpPr txBox="1"/>
              <p:nvPr/>
            </p:nvSpPr>
            <p:spPr>
              <a:xfrm>
                <a:off x="1357727" y="5960242"/>
                <a:ext cx="1944700" cy="325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F52558C-A97A-3A4C-916B-454E02A9C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727" y="5960242"/>
                <a:ext cx="1944700" cy="325282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9381E3-7546-CD48-9C00-74792C2FD5F6}"/>
                  </a:ext>
                </a:extLst>
              </p:cNvPr>
              <p:cNvSpPr txBox="1"/>
              <p:nvPr/>
            </p:nvSpPr>
            <p:spPr>
              <a:xfrm>
                <a:off x="1310599" y="3299534"/>
                <a:ext cx="20389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1000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9381E3-7546-CD48-9C00-74792C2FD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599" y="3299534"/>
                <a:ext cx="2038955" cy="307777"/>
              </a:xfrm>
              <a:prstGeom prst="rect">
                <a:avLst/>
              </a:prstGeom>
              <a:blipFill>
                <a:blip r:embed="rId6"/>
                <a:stretch>
                  <a:fillRect t="-4000" b="-1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9F9B5BC-FEB6-AF42-B929-BFD0AADD4E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4662" y="3800242"/>
            <a:ext cx="3402857" cy="21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530C34-0C05-5349-878A-6DDD55DB4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647" y="1139534"/>
            <a:ext cx="3402857" cy="21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892C62-608E-AC4A-8D31-415DE1BCE2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646" y="3800242"/>
            <a:ext cx="3402857" cy="216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B903E9-8CF7-4447-89A0-C2F9103FBA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1249" y="1139534"/>
            <a:ext cx="3402857" cy="216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1C05BA-4A3B-3B44-B7A6-FE207A7D5567}"/>
              </a:ext>
            </a:extLst>
          </p:cNvPr>
          <p:cNvSpPr txBox="1"/>
          <p:nvPr/>
        </p:nvSpPr>
        <p:spPr>
          <a:xfrm>
            <a:off x="6734121" y="250587"/>
            <a:ext cx="228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FOKC: see next lecture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67B230-3B97-954D-86B5-584AA332FAE2}"/>
              </a:ext>
            </a:extLst>
          </p:cNvPr>
          <p:cNvSpPr txBox="1"/>
          <p:nvPr/>
        </p:nvSpPr>
        <p:spPr>
          <a:xfrm>
            <a:off x="6334781" y="519848"/>
            <a:ext cx="268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compile: all overhead time</a:t>
            </a:r>
          </a:p>
        </p:txBody>
      </p:sp>
    </p:spTree>
    <p:extLst>
      <p:ext uri="{BB962C8B-B14F-4D97-AF65-F5344CB8AC3E}">
        <p14:creationId xmlns:p14="http://schemas.microsoft.com/office/powerpoint/2010/main" val="34106636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3C13D-C01B-B840-AFC1-BC838B220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Trade-off Evaluation: Criteria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1B26A9-6BEB-154D-892C-FF179C2F55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376784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dirty="0"/>
                  <a:t>For multi-query algorithms</a:t>
                </a:r>
              </a:p>
              <a:p>
                <a:pPr lvl="1"/>
                <a:r>
                  <a:rPr lang="en-GB" dirty="0"/>
                  <a:t>Overhead to set off (model is </a:t>
                </a:r>
                <a:r>
                  <a:rPr lang="en-GB" i="1" dirty="0"/>
                  <a:t>compiled</a:t>
                </a:r>
                <a:r>
                  <a:rPr lang="en-GB" dirty="0"/>
                  <a:t> into a helper structure)</a:t>
                </a:r>
              </a:p>
              <a:p>
                <a:pPr marL="457200" lvl="1" indent="0">
                  <a:buNone/>
                </a:pPr>
                <a:r>
                  <a:rPr lang="en-GB" dirty="0"/>
                  <a:t>vs.</a:t>
                </a:r>
              </a:p>
              <a:p>
                <a:pPr lvl="1"/>
                <a:r>
                  <a:rPr lang="en-GB" dirty="0"/>
                  <a:t>Shorter individual query answering time</a:t>
                </a:r>
              </a:p>
              <a:p>
                <a:r>
                  <a:rPr lang="en-GB" dirty="0"/>
                  <a:t>With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𝑐𝑝𝑙</m:t>
                        </m:r>
                      </m:sub>
                    </m:sSub>
                  </m:oMath>
                </a14:m>
                <a:r>
                  <a:rPr lang="en-GB" dirty="0"/>
                  <a:t> runtime for answering single query with an algorithm that uses compilation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𝑢𝑛𝑐𝑝𝑙</m:t>
                        </m:r>
                      </m:sub>
                    </m:sSub>
                  </m:oMath>
                </a14:m>
                <a:r>
                  <a:rPr lang="en-GB" dirty="0"/>
                  <a:t>runtime for answering single query with an algorithm without compilation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𝑐𝑝𝑙</m:t>
                        </m:r>
                      </m:sub>
                    </m:sSub>
                  </m:oMath>
                </a14:m>
                <a:r>
                  <a:rPr lang="en-GB" dirty="0"/>
                  <a:t> runtime for compilation with an algorithm that uses compilation</a:t>
                </a:r>
              </a:p>
              <a:p>
                <a:pPr lvl="1"/>
                <a:r>
                  <a:rPr lang="en-GB" dirty="0"/>
                  <a:t>What is the ratio between individual query answering times?</a:t>
                </a:r>
                <a:endParaRPr lang="de-DE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𝑐𝑝𝑙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𝑢𝑛𝑐𝑝𝑙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How many queries does it take to offset the overhead?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GB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𝑐𝑝𝑙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𝑢𝑛𝑐𝑝𝑙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𝑐𝑝𝑙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>
                  <a:ea typeface="Cambria Math" panose="02040503050406030204" pitchFamily="18" charset="0"/>
                </a:endParaRPr>
              </a:p>
              <a:p>
                <a:pPr lvl="2"/>
                <a:r>
                  <a:rPr lang="en-GB" dirty="0">
                    <a:ea typeface="Cambria Math" panose="02040503050406030204" pitchFamily="18" charset="0"/>
                  </a:rPr>
                  <a:t>Makes only sense if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endParaRPr lang="en-GB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1B26A9-6BEB-154D-892C-FF179C2F55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376784"/>
              </a:xfrm>
              <a:blipFill>
                <a:blip r:embed="rId2"/>
                <a:stretch>
                  <a:fillRect l="-965" t="-23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CA25C-8940-AF4C-8729-A890052C8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051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960E1-F8C6-4845-BEDA-601618D85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Trade-off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75B10-E744-6F4A-9957-3FCBAA261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72E4D7-0947-BE4F-8BCE-D5E219262765}"/>
                  </a:ext>
                </a:extLst>
              </p:cNvPr>
              <p:cNvSpPr txBox="1"/>
              <p:nvPr/>
            </p:nvSpPr>
            <p:spPr>
              <a:xfrm>
                <a:off x="3342711" y="6180751"/>
                <a:ext cx="2561086" cy="5407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GB" sz="1400" dirty="0"/>
              </a:p>
              <a:p>
                <a:pPr algn="ctr"/>
                <a:r>
                  <a:rPr lang="en-GB" sz="1400" dirty="0"/>
                  <a:t>Default: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=3,</m:t>
                    </m:r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=3, </m:t>
                    </m:r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sz="1400" i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72E4D7-0947-BE4F-8BCE-D5E219262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711" y="6180751"/>
                <a:ext cx="2561086" cy="540725"/>
              </a:xfrm>
              <a:prstGeom prst="rect">
                <a:avLst/>
              </a:prstGeom>
              <a:blipFill>
                <a:blip r:embed="rId2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2CB691-3774-EE41-8356-F056C347F768}"/>
                  </a:ext>
                </a:extLst>
              </p:cNvPr>
              <p:cNvSpPr txBox="1"/>
              <p:nvPr/>
            </p:nvSpPr>
            <p:spPr>
              <a:xfrm>
                <a:off x="5905575" y="3299534"/>
                <a:ext cx="1901033" cy="322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2CB691-3774-EE41-8356-F056C347F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75" y="3299534"/>
                <a:ext cx="1901033" cy="322909"/>
              </a:xfrm>
              <a:prstGeom prst="rect">
                <a:avLst/>
              </a:prstGeom>
              <a:blipFill>
                <a:blip r:embed="rId3"/>
                <a:stretch>
                  <a:fillRect t="-3846" b="-1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25C56F-CBB6-C842-AFAC-5D78C7AE9E69}"/>
                  </a:ext>
                </a:extLst>
              </p:cNvPr>
              <p:cNvSpPr txBox="1"/>
              <p:nvPr/>
            </p:nvSpPr>
            <p:spPr>
              <a:xfrm>
                <a:off x="5930391" y="5960242"/>
                <a:ext cx="18514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#</m:t>
                        </m:r>
                      </m:sub>
                    </m:sSub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25C56F-CBB6-C842-AFAC-5D78C7AE9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0391" y="5960242"/>
                <a:ext cx="1851404" cy="307777"/>
              </a:xfrm>
              <a:prstGeom prst="rect">
                <a:avLst/>
              </a:prstGeom>
              <a:blipFill>
                <a:blip r:embed="rId4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F52558C-A97A-3A4C-916B-454E02A9C131}"/>
                  </a:ext>
                </a:extLst>
              </p:cNvPr>
              <p:cNvSpPr txBox="1"/>
              <p:nvPr/>
            </p:nvSpPr>
            <p:spPr>
              <a:xfrm>
                <a:off x="1357727" y="5960242"/>
                <a:ext cx="1944700" cy="325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de-DE" sz="1400" b="0" i="1" dirty="0" smtClean="0">
                        <a:latin typeface="Cambria Math" panose="02040503050406030204" pitchFamily="18" charset="0"/>
                      </a:rPr>
                      <m:t>11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F52558C-A97A-3A4C-916B-454E02A9C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727" y="5960242"/>
                <a:ext cx="1944700" cy="325282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9381E3-7546-CD48-9C00-74792C2FD5F6}"/>
                  </a:ext>
                </a:extLst>
              </p:cNvPr>
              <p:cNvSpPr txBox="1"/>
              <p:nvPr/>
            </p:nvSpPr>
            <p:spPr>
              <a:xfrm>
                <a:off x="1310599" y="3299534"/>
                <a:ext cx="20389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1400" dirty="0"/>
                  <a:t> ranging from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sz="1400" dirty="0"/>
                  <a:t> to 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1000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9381E3-7546-CD48-9C00-74792C2FD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599" y="3299534"/>
                <a:ext cx="2038955" cy="307777"/>
              </a:xfrm>
              <a:prstGeom prst="rect">
                <a:avLst/>
              </a:prstGeom>
              <a:blipFill>
                <a:blip r:embed="rId6"/>
                <a:stretch>
                  <a:fillRect t="-4000" b="-1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91C05BA-4A3B-3B44-B7A6-FE207A7D5567}"/>
              </a:ext>
            </a:extLst>
          </p:cNvPr>
          <p:cNvSpPr txBox="1"/>
          <p:nvPr/>
        </p:nvSpPr>
        <p:spPr>
          <a:xfrm>
            <a:off x="6734121" y="250587"/>
            <a:ext cx="228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FOKC: see next lecture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742E13-98F6-2146-ACC1-E5963FC24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4662" y="1139534"/>
            <a:ext cx="3402857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A365E4-6256-CA4D-9158-CC74C2C6F4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650" y="3800242"/>
            <a:ext cx="3402857" cy="216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D2B243-3075-FB47-82A8-C4C3A7C96D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647" y="1139534"/>
            <a:ext cx="3402857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1722CC-414F-9E43-BF6E-2B44A8277E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4662" y="3800242"/>
            <a:ext cx="340285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777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5ECA85-49A7-474F-ACDA-D7E3D33A4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Beyond Standard LJT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EB20BE-B722-7940-B42F-14CAE81D6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LJT is basically a framework for query answering that is independent of</a:t>
            </a:r>
          </a:p>
          <a:p>
            <a:pPr lvl="1"/>
            <a:r>
              <a:rPr lang="en-GB" dirty="0"/>
              <a:t>Specific function encoding ➝ calculating algorithm has to work with the encoding</a:t>
            </a:r>
          </a:p>
          <a:p>
            <a:pPr lvl="2"/>
            <a:r>
              <a:rPr lang="en-GB" dirty="0"/>
              <a:t>Such as lists, tables, ADDs, etc.</a:t>
            </a:r>
          </a:p>
          <a:p>
            <a:pPr lvl="1"/>
            <a:r>
              <a:rPr lang="en-GB" dirty="0"/>
              <a:t>Concrete query language ➝ whatever the calculating algorithm can handle, LJT can (</a:t>
            </a:r>
            <a:r>
              <a:rPr lang="en-GB" i="1" dirty="0"/>
              <a:t>within parclusters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E.g., with LVE, queries with </a:t>
            </a:r>
          </a:p>
          <a:p>
            <a:pPr lvl="3"/>
            <a:r>
              <a:rPr lang="en-GB" dirty="0"/>
              <a:t>Uncertain evidence</a:t>
            </a:r>
          </a:p>
          <a:p>
            <a:pPr lvl="3"/>
            <a:r>
              <a:rPr lang="en-GB" dirty="0"/>
              <a:t>Parameterised query terms</a:t>
            </a:r>
          </a:p>
          <a:p>
            <a:pPr lvl="2"/>
            <a:r>
              <a:rPr lang="en-GB" dirty="0"/>
              <a:t>One exception: </a:t>
            </a:r>
            <a:r>
              <a:rPr lang="en-GB" dirty="0">
                <a:solidFill>
                  <a:srgbClr val="C00000"/>
                </a:solidFill>
              </a:rPr>
              <a:t>conjunctive queries</a:t>
            </a:r>
            <a:r>
              <a:rPr lang="en-GB" dirty="0"/>
              <a:t>!</a:t>
            </a:r>
          </a:p>
          <a:p>
            <a:pPr marL="803275" lvl="1" indent="-346075">
              <a:buFont typeface=".Hiragino Kaku Gothic Interface W3"/>
              <a:buChar char="⇒"/>
            </a:pPr>
            <a:r>
              <a:rPr lang="en-GB" dirty="0"/>
              <a:t>Could use any other query answering algorithm for calculations as long as the query answering algorithm can handle message calculations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9DAC8-E07A-3E4D-BB0A-459632A3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93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04CD-5C1D-2847-BA8B-356A566CC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LJT for Conjunctive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FBBDDC-F8DA-1941-9402-F97CD168A4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Problem if query terms occur outside of one parcluster</a:t>
                </a:r>
              </a:p>
              <a:p>
                <a:pPr lvl="1"/>
                <a:r>
                  <a:rPr lang="en-GB" dirty="0"/>
                  <a:t>E.g., with the FO jtree below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/>
                    </a:solidFill>
                  </a:rPr>
                  <a:t>✓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rgbClr val="C00000"/>
                    </a:solidFill>
                  </a:rPr>
                  <a:t>✗</a:t>
                </a:r>
              </a:p>
              <a:p>
                <a:r>
                  <a:rPr lang="en-GB" dirty="0"/>
                  <a:t>Solution: </a:t>
                </a:r>
                <a:br>
                  <a:rPr lang="en-GB" dirty="0"/>
                </a:br>
                <a:r>
                  <a:rPr lang="en-GB" dirty="0"/>
                  <a:t>Temporarily merge parclusters such that the query terms occur in one parcluster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FBBDDC-F8DA-1941-9402-F97CD168A4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5EC7B-FD9C-0C4E-9124-32D2B707D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87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C8B7AB3-B1BF-174E-8C8B-7A7DDFCBD684}"/>
              </a:ext>
            </a:extLst>
          </p:cNvPr>
          <p:cNvGrpSpPr/>
          <p:nvPr/>
        </p:nvGrpSpPr>
        <p:grpSpPr>
          <a:xfrm>
            <a:off x="1543678" y="5641262"/>
            <a:ext cx="6328875" cy="715089"/>
            <a:chOff x="1561096" y="5467386"/>
            <a:chExt cx="6328875" cy="7150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0E1FE46-4B01-5B4C-B26E-6A3AAB1611B4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715089"/>
              <a:chOff x="-629405" y="4954798"/>
              <a:chExt cx="6328875" cy="715089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B535E2A6-0B5D-0849-ABCB-250418D64D77}"/>
                  </a:ext>
                </a:extLst>
              </p:cNvPr>
              <p:cNvCxnSpPr>
                <a:cxnSpLocks/>
                <a:stCxn id="14" idx="3"/>
                <a:endCxn id="12" idx="1"/>
              </p:cNvCxnSpPr>
              <p:nvPr/>
            </p:nvCxnSpPr>
            <p:spPr>
              <a:xfrm>
                <a:off x="98619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D7A521C-9AB4-5749-A0AB-94706FED59EC}"/>
                  </a:ext>
                </a:extLst>
              </p:cNvPr>
              <p:cNvCxnSpPr>
                <a:cxnSpLocks/>
                <a:stCxn id="12" idx="3"/>
                <a:endCxn id="13" idx="1"/>
              </p:cNvCxnSpPr>
              <p:nvPr/>
            </p:nvCxnSpPr>
            <p:spPr>
              <a:xfrm>
                <a:off x="3355480" y="5312343"/>
                <a:ext cx="81243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84F6DC0-D0A1-8D44-A6BE-1908B6BE9D22}"/>
                      </a:ext>
                    </a:extLst>
                  </p:cNvPr>
                  <p:cNvSpPr txBox="1"/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marL="15875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de-DE" b="0" i="0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84F6DC0-D0A1-8D44-A6BE-1908B6BE9D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8623" y="4954798"/>
                    <a:ext cx="1556857" cy="715089"/>
                  </a:xfrm>
                  <a:prstGeom prst="round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BDAE3E89-6C24-D949-A215-362EB320389C}"/>
                      </a:ext>
                    </a:extLst>
                  </p:cNvPr>
                  <p:cNvSpPr txBox="1"/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b="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</m:oMath>
                      </m:oMathPara>
                    </a14:m>
                    <a:endParaRPr lang="en-GB" dirty="0">
                      <a:solidFill>
                        <a:srgbClr val="C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BDAE3E89-6C24-D949-A215-362EB320389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67913" y="4954798"/>
                    <a:ext cx="1531557" cy="715089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 l="-4878" r="-813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16B4C2E0-E448-F64D-A844-41ECB102C007}"/>
                      </a:ext>
                    </a:extLst>
                  </p:cNvPr>
                  <p:cNvSpPr txBox="1"/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𝑁𝑎𝑡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oMath>
                      </m:oMathPara>
                    </a14:m>
                    <a:endParaRPr lang="de-DE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 marL="49213"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𝑀𝑎𝑛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16B4C2E0-E448-F64D-A844-41ECB102C0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629405" y="4954798"/>
                    <a:ext cx="1615595" cy="715089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6A1E9FC-193C-C941-8627-1D7CF8761643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6A1E9FC-193C-C941-8627-1D7CF87616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6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2976846-8C58-F64D-9AB9-B6879FB83861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2976846-8C58-F64D-9AB9-B6879FB838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5F03869-940E-F042-9E41-69A079D04F3D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5F03869-940E-F042-9E41-69A079D04F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8"/>
                  <a:stretch>
                    <a:fillRect l="-4167" b="-45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1302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22710-D59D-F84D-AB76-6B58C9BF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Parcluster Merging for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A2AF82-A3B6-8440-8924-373394AFEF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410714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Find a subgraph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of the FO jtree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dirty="0"/>
                  <a:t> for the query terms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such that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For query answering, use a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</m:oMath>
                </a14:m>
                <a:r>
                  <a:rPr lang="en-GB" dirty="0"/>
                  <a:t> that consists of local models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and messages from outside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>
                    <a:solidFill>
                      <a:srgbClr val="C00000"/>
                    </a:solidFill>
                  </a:rPr>
                  <a:t>Why</a:t>
                </a:r>
                <a:r>
                  <a:rPr lang="en-GB" dirty="0"/>
                  <a:t> subgraph?</a:t>
                </a:r>
              </a:p>
              <a:p>
                <a:pPr lvl="1"/>
                <a:r>
                  <a:rPr lang="en-GB" dirty="0"/>
                  <a:t>Allows for ignoring messages within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and including messages from outside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into parclusters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pPr lvl="2"/>
                <a:r>
                  <a:rPr lang="en-GB" dirty="0">
                    <a:solidFill>
                      <a:schemeClr val="accent1"/>
                    </a:solidFill>
                  </a:rPr>
                  <a:t>No duplicate information used</a:t>
                </a:r>
              </a:p>
              <a:p>
                <a:pPr lvl="2"/>
                <a:r>
                  <a:rPr lang="en-GB" dirty="0">
                    <a:solidFill>
                      <a:schemeClr val="accent1"/>
                    </a:solidFill>
                  </a:rPr>
                  <a:t>Messages reused as much as possible</a:t>
                </a:r>
              </a:p>
              <a:p>
                <a:pPr lvl="1"/>
                <a:r>
                  <a:rPr lang="en-GB" dirty="0"/>
                  <a:t>E.g., consider subgraph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for query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Take all outside messages and local models</a:t>
                </a:r>
              </a:p>
              <a:p>
                <a:pPr lvl="2"/>
                <a:r>
                  <a:rPr lang="en-GB" dirty="0"/>
                  <a:t>Ignore inside messages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𝑘𝑖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𝑗𝑘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𝑘𝑗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A2AF82-A3B6-8440-8924-373394AFEF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4107149"/>
              </a:xfrm>
              <a:blipFill>
                <a:blip r:embed="rId3"/>
                <a:stretch>
                  <a:fillRect l="-1286" t="-2769" r="-4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0D729-397A-AB4F-899B-7E8F73CCC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88</a:t>
            </a:fld>
            <a:endParaRPr lang="en-GB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8241098-BEB6-7D41-A50A-03AE36165C65}"/>
              </a:ext>
            </a:extLst>
          </p:cNvPr>
          <p:cNvGrpSpPr/>
          <p:nvPr/>
        </p:nvGrpSpPr>
        <p:grpSpPr>
          <a:xfrm>
            <a:off x="1319404" y="5170131"/>
            <a:ext cx="2144758" cy="1111324"/>
            <a:chOff x="1319404" y="5170131"/>
            <a:chExt cx="2144758" cy="1111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C474153-5610-4C48-B8D2-EE21F54F030B}"/>
                    </a:ext>
                  </a:extLst>
                </p:cNvPr>
                <p:cNvSpPr txBox="1"/>
                <p:nvPr/>
              </p:nvSpPr>
              <p:spPr>
                <a:xfrm>
                  <a:off x="1898461" y="5598426"/>
                  <a:ext cx="984070" cy="408623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72000" r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C474153-5610-4C48-B8D2-EE21F54F03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8461" y="5598426"/>
                  <a:ext cx="984070" cy="408623"/>
                </a:xfrm>
                <a:prstGeom prst="roundRect">
                  <a:avLst/>
                </a:prstGeom>
                <a:blipFill>
                  <a:blip r:embed="rId4"/>
                  <a:stretch>
                    <a:fillRect l="-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802CC47-9459-C74F-898E-01F87107884C}"/>
                </a:ext>
              </a:extLst>
            </p:cNvPr>
            <p:cNvCxnSpPr>
              <a:cxnSpLocks/>
              <a:stCxn id="15" idx="1"/>
              <a:endCxn id="23" idx="1"/>
            </p:cNvCxnSpPr>
            <p:nvPr/>
          </p:nvCxnSpPr>
          <p:spPr>
            <a:xfrm flipH="1">
              <a:off x="1319404" y="5802738"/>
              <a:ext cx="579057" cy="2613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2DA5BD0-198B-BA48-AECD-07A3E5B26623}"/>
                </a:ext>
              </a:extLst>
            </p:cNvPr>
            <p:cNvCxnSpPr>
              <a:cxnSpLocks/>
              <a:stCxn id="15" idx="1"/>
              <a:endCxn id="22" idx="1"/>
            </p:cNvCxnSpPr>
            <p:nvPr/>
          </p:nvCxnSpPr>
          <p:spPr>
            <a:xfrm flipH="1" flipV="1">
              <a:off x="1319404" y="5557107"/>
              <a:ext cx="579057" cy="2456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C850511-11AF-2D43-A14D-3DFF40434FA1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H="1" flipV="1">
              <a:off x="2116175" y="5235388"/>
              <a:ext cx="274321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7EB330A-618B-3244-8BAE-6596BD68B559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V="1">
              <a:off x="2390496" y="5235388"/>
              <a:ext cx="230689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336EC00-60E2-2946-BCC4-FD00E6FEDEF5}"/>
                    </a:ext>
                  </a:extLst>
                </p:cNvPr>
                <p:cNvSpPr txBox="1"/>
                <p:nvPr/>
              </p:nvSpPr>
              <p:spPr>
                <a:xfrm>
                  <a:off x="1319404" y="5403218"/>
                  <a:ext cx="5050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336EC00-60E2-2946-BCC4-FD00E6FEDE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404" y="5403218"/>
                  <a:ext cx="505010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EE02936-AD95-FE44-ADC2-5E0F9E928994}"/>
                    </a:ext>
                  </a:extLst>
                </p:cNvPr>
                <p:cNvSpPr txBox="1"/>
                <p:nvPr/>
              </p:nvSpPr>
              <p:spPr>
                <a:xfrm>
                  <a:off x="1319404" y="5910171"/>
                  <a:ext cx="5050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EE02936-AD95-FE44-ADC2-5E0F9E9289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404" y="5910171"/>
                  <a:ext cx="505010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A0C87C2-5A9C-804B-8521-0EEA78D0E9CA}"/>
                    </a:ext>
                  </a:extLst>
                </p:cNvPr>
                <p:cNvSpPr txBox="1"/>
                <p:nvPr/>
              </p:nvSpPr>
              <p:spPr>
                <a:xfrm>
                  <a:off x="2951778" y="5796054"/>
                  <a:ext cx="51238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A0C87C2-5A9C-804B-8521-0EEA78D0E9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778" y="5796054"/>
                  <a:ext cx="512384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18A8A45-0AB3-F344-9EB8-21E487A86910}"/>
                    </a:ext>
                  </a:extLst>
                </p:cNvPr>
                <p:cNvSpPr txBox="1"/>
                <p:nvPr/>
              </p:nvSpPr>
              <p:spPr>
                <a:xfrm>
                  <a:off x="1710791" y="5170131"/>
                  <a:ext cx="5050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18A8A45-0AB3-F344-9EB8-21E487A869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0791" y="5170131"/>
                  <a:ext cx="505010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AB8D731-89DF-C842-97DA-54FAF00C5EA6}"/>
                    </a:ext>
                  </a:extLst>
                </p:cNvPr>
                <p:cNvSpPr txBox="1"/>
                <p:nvPr/>
              </p:nvSpPr>
              <p:spPr>
                <a:xfrm>
                  <a:off x="2542199" y="5170131"/>
                  <a:ext cx="5050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AB8D731-89DF-C842-97DA-54FAF00C5E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2199" y="5170131"/>
                  <a:ext cx="505010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C5C3B10-9EEE-444A-9727-00D43F21B5F3}"/>
                    </a:ext>
                  </a:extLst>
                </p:cNvPr>
                <p:cNvSpPr txBox="1"/>
                <p:nvPr/>
              </p:nvSpPr>
              <p:spPr>
                <a:xfrm>
                  <a:off x="2202734" y="5973678"/>
                  <a:ext cx="38760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C5C3B10-9EEE-444A-9727-00D43F21B5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2734" y="5973678"/>
                  <a:ext cx="387607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9E7A5F8-4CDA-6846-9E49-B9FAB841B88A}"/>
              </a:ext>
            </a:extLst>
          </p:cNvPr>
          <p:cNvGrpSpPr/>
          <p:nvPr/>
        </p:nvGrpSpPr>
        <p:grpSpPr>
          <a:xfrm>
            <a:off x="6403291" y="5170131"/>
            <a:ext cx="2128254" cy="1128636"/>
            <a:chOff x="6403291" y="5170131"/>
            <a:chExt cx="2128254" cy="11286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AFF6016-682D-7940-9AB0-BD35BC7EF117}"/>
                    </a:ext>
                  </a:extLst>
                </p:cNvPr>
                <p:cNvSpPr txBox="1"/>
                <p:nvPr/>
              </p:nvSpPr>
              <p:spPr>
                <a:xfrm>
                  <a:off x="6954623" y="5598426"/>
                  <a:ext cx="984070" cy="408623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72000" r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AFF6016-682D-7940-9AB0-BD35BC7EF1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4623" y="5598426"/>
                  <a:ext cx="984070" cy="40862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157CD57-7252-0947-BF37-2BFBC315F7B3}"/>
                </a:ext>
              </a:extLst>
            </p:cNvPr>
            <p:cNvCxnSpPr>
              <a:cxnSpLocks/>
              <a:stCxn id="30" idx="3"/>
              <a:endCxn id="39" idx="3"/>
            </p:cNvCxnSpPr>
            <p:nvPr/>
          </p:nvCxnSpPr>
          <p:spPr>
            <a:xfrm flipV="1">
              <a:off x="7938693" y="5565763"/>
              <a:ext cx="592252" cy="2369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7F5146B-0067-B846-AC73-9124C58B5C30}"/>
                </a:ext>
              </a:extLst>
            </p:cNvPr>
            <p:cNvCxnSpPr>
              <a:cxnSpLocks/>
              <a:stCxn id="30" idx="0"/>
            </p:cNvCxnSpPr>
            <p:nvPr/>
          </p:nvCxnSpPr>
          <p:spPr>
            <a:xfrm flipH="1" flipV="1">
              <a:off x="7172337" y="5235388"/>
              <a:ext cx="274321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C37A4F4-FF95-8343-BE43-15ABDBF53DBB}"/>
                </a:ext>
              </a:extLst>
            </p:cNvPr>
            <p:cNvCxnSpPr>
              <a:cxnSpLocks/>
              <a:stCxn id="30" idx="0"/>
            </p:cNvCxnSpPr>
            <p:nvPr/>
          </p:nvCxnSpPr>
          <p:spPr>
            <a:xfrm flipV="1">
              <a:off x="7446658" y="5235388"/>
              <a:ext cx="230689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E570AB8-04CE-FC45-A09F-5C6DF52F83E0}"/>
                </a:ext>
              </a:extLst>
            </p:cNvPr>
            <p:cNvCxnSpPr>
              <a:cxnSpLocks/>
              <a:stCxn id="30" idx="3"/>
              <a:endCxn id="40" idx="3"/>
            </p:cNvCxnSpPr>
            <p:nvPr/>
          </p:nvCxnSpPr>
          <p:spPr>
            <a:xfrm>
              <a:off x="7938693" y="5802738"/>
              <a:ext cx="592852" cy="2699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D067BF6-200B-3B42-A354-A7831ADEA924}"/>
                    </a:ext>
                  </a:extLst>
                </p:cNvPr>
                <p:cNvSpPr txBox="1"/>
                <p:nvPr/>
              </p:nvSpPr>
              <p:spPr>
                <a:xfrm>
                  <a:off x="6403291" y="5778742"/>
                  <a:ext cx="523605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D067BF6-200B-3B42-A354-A7831ADEA9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3291" y="5778742"/>
                  <a:ext cx="523605" cy="32508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56DF87B-D60A-3644-BF6F-E2F567CD23FF}"/>
                    </a:ext>
                  </a:extLst>
                </p:cNvPr>
                <p:cNvSpPr txBox="1"/>
                <p:nvPr/>
              </p:nvSpPr>
              <p:spPr>
                <a:xfrm>
                  <a:off x="8007340" y="5403218"/>
                  <a:ext cx="523605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56DF87B-D60A-3644-BF6F-E2F567CD23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7340" y="5403218"/>
                  <a:ext cx="523605" cy="32508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E74869A-7998-FB46-B5B2-FA22722EF68C}"/>
                    </a:ext>
                  </a:extLst>
                </p:cNvPr>
                <p:cNvSpPr txBox="1"/>
                <p:nvPr/>
              </p:nvSpPr>
              <p:spPr>
                <a:xfrm>
                  <a:off x="8007940" y="5910171"/>
                  <a:ext cx="523605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E74869A-7998-FB46-B5B2-FA22722EF6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7940" y="5910171"/>
                  <a:ext cx="523605" cy="3250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371BDE7-C50C-9449-ABDD-3816FE761CA6}"/>
                    </a:ext>
                  </a:extLst>
                </p:cNvPr>
                <p:cNvSpPr txBox="1"/>
                <p:nvPr/>
              </p:nvSpPr>
              <p:spPr>
                <a:xfrm>
                  <a:off x="6766953" y="5170131"/>
                  <a:ext cx="519437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371BDE7-C50C-9449-ABDD-3816FE761C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953" y="5170131"/>
                  <a:ext cx="519437" cy="3250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C43405D-B266-EB4B-9F2C-243565BC90F8}"/>
                    </a:ext>
                  </a:extLst>
                </p:cNvPr>
                <p:cNvSpPr txBox="1"/>
                <p:nvPr/>
              </p:nvSpPr>
              <p:spPr>
                <a:xfrm>
                  <a:off x="7598361" y="5170131"/>
                  <a:ext cx="523605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C43405D-B266-EB4B-9F2C-243565BC90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8361" y="5170131"/>
                  <a:ext cx="523605" cy="32508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ACAB62C-D2BA-A649-BD3E-241F65E2600C}"/>
                    </a:ext>
                  </a:extLst>
                </p:cNvPr>
                <p:cNvSpPr txBox="1"/>
                <p:nvPr/>
              </p:nvSpPr>
              <p:spPr>
                <a:xfrm>
                  <a:off x="7258896" y="5973678"/>
                  <a:ext cx="402033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ACAB62C-D2BA-A649-BD3E-241F65E260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8896" y="5973678"/>
                  <a:ext cx="402033" cy="32508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25A5B34-6885-0A4B-847D-B5B5B65C66F0}"/>
              </a:ext>
            </a:extLst>
          </p:cNvPr>
          <p:cNvGrpSpPr/>
          <p:nvPr/>
        </p:nvGrpSpPr>
        <p:grpSpPr>
          <a:xfrm>
            <a:off x="2882531" y="5172645"/>
            <a:ext cx="4072092" cy="1111324"/>
            <a:chOff x="2890227" y="5235439"/>
            <a:chExt cx="4072092" cy="1111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8EC2640-2A91-6F4F-8913-B939ABD64869}"/>
                    </a:ext>
                  </a:extLst>
                </p:cNvPr>
                <p:cNvSpPr txBox="1"/>
                <p:nvPr/>
              </p:nvSpPr>
              <p:spPr>
                <a:xfrm>
                  <a:off x="4449594" y="5663734"/>
                  <a:ext cx="984070" cy="408623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72000" r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8EC2640-2A91-6F4F-8913-B939ABD648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9594" y="5663734"/>
                  <a:ext cx="984070" cy="408623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8AE363E-EDBF-344C-97D1-FC90BB989ADB}"/>
                </a:ext>
              </a:extLst>
            </p:cNvPr>
            <p:cNvCxnSpPr>
              <a:cxnSpLocks/>
              <a:stCxn id="45" idx="1"/>
              <a:endCxn id="15" idx="3"/>
            </p:cNvCxnSpPr>
            <p:nvPr/>
          </p:nvCxnSpPr>
          <p:spPr>
            <a:xfrm flipH="1" flipV="1">
              <a:off x="2890227" y="5865532"/>
              <a:ext cx="1559367" cy="25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0C5802A-A570-2045-8658-845115C80254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flipH="1" flipV="1">
              <a:off x="4667308" y="5300696"/>
              <a:ext cx="274321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F9067F6-893D-5244-B942-71A3FAC5ABA9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flipV="1">
              <a:off x="4941629" y="5300696"/>
              <a:ext cx="230689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608019A-98E4-9E44-B3A2-2D30BA9D1A8F}"/>
                </a:ext>
              </a:extLst>
            </p:cNvPr>
            <p:cNvCxnSpPr>
              <a:cxnSpLocks/>
              <a:stCxn id="45" idx="3"/>
              <a:endCxn id="30" idx="1"/>
            </p:cNvCxnSpPr>
            <p:nvPr/>
          </p:nvCxnSpPr>
          <p:spPr>
            <a:xfrm flipV="1">
              <a:off x="5433664" y="5865532"/>
              <a:ext cx="1528655" cy="25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D1B94C0-A1FB-1E4F-91D7-0AE88ECE2BD3}"/>
                    </a:ext>
                  </a:extLst>
                </p:cNvPr>
                <p:cNvSpPr txBox="1"/>
                <p:nvPr/>
              </p:nvSpPr>
              <p:spPr>
                <a:xfrm>
                  <a:off x="3879869" y="5858848"/>
                  <a:ext cx="51174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D1B94C0-A1FB-1E4F-91D7-0AE88ECE2B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9869" y="5858848"/>
                  <a:ext cx="511743" cy="307777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FD4AA48A-2065-9747-8BC7-8F91C455DFDB}"/>
                    </a:ext>
                  </a:extLst>
                </p:cNvPr>
                <p:cNvSpPr txBox="1"/>
                <p:nvPr/>
              </p:nvSpPr>
              <p:spPr>
                <a:xfrm>
                  <a:off x="5512243" y="5858848"/>
                  <a:ext cx="510204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𝑗𝑘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FD4AA48A-2065-9747-8BC7-8F91C455DF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2243" y="5858848"/>
                  <a:ext cx="510204" cy="32508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B58B617-24C7-DA4A-BDF1-FA46FAC76A82}"/>
                    </a:ext>
                  </a:extLst>
                </p:cNvPr>
                <p:cNvSpPr txBox="1"/>
                <p:nvPr/>
              </p:nvSpPr>
              <p:spPr>
                <a:xfrm>
                  <a:off x="4261924" y="5235439"/>
                  <a:ext cx="5364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B58B617-24C7-DA4A-BDF1-FA46FAC76A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1924" y="5235439"/>
                  <a:ext cx="536429" cy="307777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2516555-C231-2746-B41C-CEEDC87E72C3}"/>
                    </a:ext>
                  </a:extLst>
                </p:cNvPr>
                <p:cNvSpPr txBox="1"/>
                <p:nvPr/>
              </p:nvSpPr>
              <p:spPr>
                <a:xfrm>
                  <a:off x="5093332" y="5235439"/>
                  <a:ext cx="54059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2516555-C231-2746-B41C-CEEDC87E72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3332" y="5235439"/>
                  <a:ext cx="540597" cy="30777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1CA03A6-7D0B-FA47-9B17-001AFE07CEA3}"/>
                    </a:ext>
                  </a:extLst>
                </p:cNvPr>
                <p:cNvSpPr txBox="1"/>
                <p:nvPr/>
              </p:nvSpPr>
              <p:spPr>
                <a:xfrm>
                  <a:off x="4753867" y="6038986"/>
                  <a:ext cx="41902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1CA03A6-7D0B-FA47-9B17-001AFE07CE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3867" y="6038986"/>
                  <a:ext cx="419024" cy="307777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113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22710-D59D-F84D-AB76-6B58C9BF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Parcluster Merging for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A2AF82-A3B6-8440-8924-373394AFEF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7886700" cy="404066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If using </a:t>
                </a:r>
                <a:r>
                  <a:rPr lang="en-GB" i="1" dirty="0"/>
                  <a:t>disconnected</a:t>
                </a:r>
                <a:r>
                  <a:rPr lang="en-GB" dirty="0"/>
                  <a:t> parclusters</a:t>
                </a:r>
              </a:p>
              <a:p>
                <a:pPr lvl="1"/>
                <a:r>
                  <a:rPr lang="en-GB" dirty="0"/>
                  <a:t>Cannot directly use local models and all messages</a:t>
                </a:r>
              </a:p>
              <a:p>
                <a:pPr lvl="2"/>
                <a:r>
                  <a:rPr lang="en-GB" dirty="0"/>
                  <a:t>Messages from the neighbouring parcluster on the path between the disconnected parclusters contain duplicate information</a:t>
                </a:r>
              </a:p>
              <a:p>
                <a:pPr lvl="3"/>
                <a:r>
                  <a:rPr lang="en-GB" dirty="0"/>
                  <a:t>E.g., consider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for query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with local models and all messages</a:t>
                </a:r>
              </a:p>
              <a:p>
                <a:pPr lvl="4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𝑘𝑗</m:t>
                        </m:r>
                      </m:sub>
                    </m:sSub>
                  </m:oMath>
                </a14:m>
                <a:r>
                  <a:rPr lang="en-GB" dirty="0"/>
                  <a:t> contains all information from behind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r>
                  <a:rPr lang="en-GB" dirty="0"/>
                  <a:t> and the other information collected at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</a:p>
              <a:p>
                <a:pPr lvl="5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r>
                  <a:rPr lang="en-GB" dirty="0"/>
                  <a:t> contains duplicated information compared to what is available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minus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𝑘𝑖</m:t>
                        </m:r>
                      </m:sub>
                    </m:sSub>
                  </m:oMath>
                </a14:m>
                <a:endParaRPr lang="en-GB" dirty="0"/>
              </a:p>
              <a:p>
                <a:pPr lvl="4"/>
                <a:r>
                  <a:rPr lang="en-GB" dirty="0"/>
                  <a:t>Same holds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𝑘𝑖</m:t>
                        </m:r>
                      </m:sub>
                    </m:sSub>
                  </m:oMath>
                </a14:m>
                <a:r>
                  <a:rPr lang="en-GB" dirty="0"/>
                  <a:t>: contains information from behind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and </a:t>
                </a:r>
                <a:r>
                  <a:rPr lang="en-GB" dirty="0"/>
                  <a:t>the other information collected at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)</a:t>
                </a:r>
              </a:p>
              <a:p>
                <a:pPr lvl="5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𝑗𝑘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:r>
                  <a:rPr lang="en-GB" dirty="0"/>
                  <a:t>contains duplicated information compared to what is available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minus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dirty="0"/>
              </a:p>
              <a:p>
                <a:pPr lvl="4"/>
                <a:r>
                  <a:rPr lang="en-GB" dirty="0">
                    <a:solidFill>
                      <a:schemeClr val="tx1"/>
                    </a:solidFill>
                  </a:rPr>
                  <a:t>With both messages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𝑘𝑗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𝑘𝑖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, also the other information </a:t>
                </a:r>
                <a:r>
                  <a:rPr lang="en-GB" dirty="0"/>
                  <a:t>collected at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) duplicated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A2AF82-A3B6-8440-8924-373394AFEF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7886700" cy="4040666"/>
              </a:xfrm>
              <a:blipFill>
                <a:blip r:embed="rId3"/>
                <a:stretch>
                  <a:fillRect l="-1286" t="-3762" b="-3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0D729-397A-AB4F-899B-7E8F73CCC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89</a:t>
            </a:fld>
            <a:endParaRPr lang="en-GB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2AD0ECD-B259-C148-87E6-D7EA8799E506}"/>
              </a:ext>
            </a:extLst>
          </p:cNvPr>
          <p:cNvGrpSpPr/>
          <p:nvPr/>
        </p:nvGrpSpPr>
        <p:grpSpPr>
          <a:xfrm>
            <a:off x="1319404" y="5170131"/>
            <a:ext cx="2144758" cy="1111324"/>
            <a:chOff x="1319404" y="5170131"/>
            <a:chExt cx="2144758" cy="1111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4F885E7-1DA1-7242-8F11-C2192B63E059}"/>
                    </a:ext>
                  </a:extLst>
                </p:cNvPr>
                <p:cNvSpPr txBox="1"/>
                <p:nvPr/>
              </p:nvSpPr>
              <p:spPr>
                <a:xfrm>
                  <a:off x="1898461" y="5598426"/>
                  <a:ext cx="984070" cy="408623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72000" r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4F885E7-1DA1-7242-8F11-C2192B63E0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8461" y="5598426"/>
                  <a:ext cx="984070" cy="408623"/>
                </a:xfrm>
                <a:prstGeom prst="roundRect">
                  <a:avLst/>
                </a:prstGeom>
                <a:blipFill>
                  <a:blip r:embed="rId4"/>
                  <a:stretch>
                    <a:fillRect l="-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037D4C4-3446-5442-87DB-958FF895F2CE}"/>
                </a:ext>
              </a:extLst>
            </p:cNvPr>
            <p:cNvCxnSpPr>
              <a:cxnSpLocks/>
              <a:stCxn id="55" idx="1"/>
              <a:endCxn id="61" idx="1"/>
            </p:cNvCxnSpPr>
            <p:nvPr/>
          </p:nvCxnSpPr>
          <p:spPr>
            <a:xfrm flipH="1">
              <a:off x="1319404" y="5802738"/>
              <a:ext cx="579057" cy="2613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EF8A162-3353-3449-9546-6D92090F9711}"/>
                </a:ext>
              </a:extLst>
            </p:cNvPr>
            <p:cNvCxnSpPr>
              <a:cxnSpLocks/>
              <a:stCxn id="55" idx="1"/>
              <a:endCxn id="60" idx="1"/>
            </p:cNvCxnSpPr>
            <p:nvPr/>
          </p:nvCxnSpPr>
          <p:spPr>
            <a:xfrm flipH="1" flipV="1">
              <a:off x="1319404" y="5557107"/>
              <a:ext cx="579057" cy="2456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18F47A8-B89B-3742-A78A-394E7CC2AB7F}"/>
                </a:ext>
              </a:extLst>
            </p:cNvPr>
            <p:cNvCxnSpPr>
              <a:cxnSpLocks/>
              <a:stCxn id="55" idx="0"/>
            </p:cNvCxnSpPr>
            <p:nvPr/>
          </p:nvCxnSpPr>
          <p:spPr>
            <a:xfrm flipH="1" flipV="1">
              <a:off x="2116175" y="5235388"/>
              <a:ext cx="274321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065E4B5-C714-9446-8E75-12A7E1455F37}"/>
                </a:ext>
              </a:extLst>
            </p:cNvPr>
            <p:cNvCxnSpPr>
              <a:cxnSpLocks/>
              <a:stCxn id="55" idx="0"/>
            </p:cNvCxnSpPr>
            <p:nvPr/>
          </p:nvCxnSpPr>
          <p:spPr>
            <a:xfrm flipV="1">
              <a:off x="2390496" y="5235388"/>
              <a:ext cx="230689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488A5A8-C948-D640-A2BF-D3692730F6A4}"/>
                    </a:ext>
                  </a:extLst>
                </p:cNvPr>
                <p:cNvSpPr txBox="1"/>
                <p:nvPr/>
              </p:nvSpPr>
              <p:spPr>
                <a:xfrm>
                  <a:off x="1319404" y="5403218"/>
                  <a:ext cx="5050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488A5A8-C948-D640-A2BF-D3692730F6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404" y="5403218"/>
                  <a:ext cx="505010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EBB0E99-B7A4-CA4A-B620-83246DC59622}"/>
                    </a:ext>
                  </a:extLst>
                </p:cNvPr>
                <p:cNvSpPr txBox="1"/>
                <p:nvPr/>
              </p:nvSpPr>
              <p:spPr>
                <a:xfrm>
                  <a:off x="1319404" y="5910171"/>
                  <a:ext cx="5050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EBB0E99-B7A4-CA4A-B620-83246DC596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404" y="5910171"/>
                  <a:ext cx="505010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574CA699-F317-9645-939A-8EBC2AA0ADE6}"/>
                    </a:ext>
                  </a:extLst>
                </p:cNvPr>
                <p:cNvSpPr txBox="1"/>
                <p:nvPr/>
              </p:nvSpPr>
              <p:spPr>
                <a:xfrm>
                  <a:off x="2951778" y="5796054"/>
                  <a:ext cx="51238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574CA699-F317-9645-939A-8EBC2AA0AD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778" y="5796054"/>
                  <a:ext cx="512384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9549C91-8F6E-8049-9543-DB5D323CB365}"/>
                    </a:ext>
                  </a:extLst>
                </p:cNvPr>
                <p:cNvSpPr txBox="1"/>
                <p:nvPr/>
              </p:nvSpPr>
              <p:spPr>
                <a:xfrm>
                  <a:off x="1710791" y="5170131"/>
                  <a:ext cx="5050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9549C91-8F6E-8049-9543-DB5D323CB3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0791" y="5170131"/>
                  <a:ext cx="505010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71A63FC2-DB32-6D4E-AAE2-868B24BC2B26}"/>
                    </a:ext>
                  </a:extLst>
                </p:cNvPr>
                <p:cNvSpPr txBox="1"/>
                <p:nvPr/>
              </p:nvSpPr>
              <p:spPr>
                <a:xfrm>
                  <a:off x="2542199" y="5170131"/>
                  <a:ext cx="5050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71A63FC2-DB32-6D4E-AAE2-868B24BC2B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2199" y="5170131"/>
                  <a:ext cx="505010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DE65890-4A11-4043-B2B8-B7511E2A9300}"/>
                    </a:ext>
                  </a:extLst>
                </p:cNvPr>
                <p:cNvSpPr txBox="1"/>
                <p:nvPr/>
              </p:nvSpPr>
              <p:spPr>
                <a:xfrm>
                  <a:off x="2202734" y="5973678"/>
                  <a:ext cx="38760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DE65890-4A11-4043-B2B8-B7511E2A93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2734" y="5973678"/>
                  <a:ext cx="387607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728FE8-4B33-B942-99CE-BCF7CFFD6D81}"/>
              </a:ext>
            </a:extLst>
          </p:cNvPr>
          <p:cNvGrpSpPr/>
          <p:nvPr/>
        </p:nvGrpSpPr>
        <p:grpSpPr>
          <a:xfrm>
            <a:off x="6403291" y="5170131"/>
            <a:ext cx="2128254" cy="1128636"/>
            <a:chOff x="6403291" y="5170131"/>
            <a:chExt cx="2128254" cy="11286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8A1A59A2-DE58-9A4C-A264-804F355576C7}"/>
                    </a:ext>
                  </a:extLst>
                </p:cNvPr>
                <p:cNvSpPr txBox="1"/>
                <p:nvPr/>
              </p:nvSpPr>
              <p:spPr>
                <a:xfrm>
                  <a:off x="6954623" y="5598426"/>
                  <a:ext cx="984070" cy="408623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72000" r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8A1A59A2-DE58-9A4C-A264-804F355576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4623" y="5598426"/>
                  <a:ext cx="984070" cy="40862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29F3C83-6AE9-3044-9A87-D4A5B6CF6A66}"/>
                </a:ext>
              </a:extLst>
            </p:cNvPr>
            <p:cNvCxnSpPr>
              <a:cxnSpLocks/>
              <a:stCxn id="67" idx="3"/>
              <a:endCxn id="73" idx="3"/>
            </p:cNvCxnSpPr>
            <p:nvPr/>
          </p:nvCxnSpPr>
          <p:spPr>
            <a:xfrm flipV="1">
              <a:off x="7938693" y="5565763"/>
              <a:ext cx="592252" cy="2369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C741886-6976-DB4E-97EC-CD189DD59C2D}"/>
                </a:ext>
              </a:extLst>
            </p:cNvPr>
            <p:cNvCxnSpPr>
              <a:cxnSpLocks/>
              <a:stCxn id="67" idx="0"/>
            </p:cNvCxnSpPr>
            <p:nvPr/>
          </p:nvCxnSpPr>
          <p:spPr>
            <a:xfrm flipH="1" flipV="1">
              <a:off x="7172337" y="5235388"/>
              <a:ext cx="274321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9DC287A-C76E-5D49-B6B4-0C0958AFA1FD}"/>
                </a:ext>
              </a:extLst>
            </p:cNvPr>
            <p:cNvCxnSpPr>
              <a:cxnSpLocks/>
              <a:stCxn id="67" idx="0"/>
            </p:cNvCxnSpPr>
            <p:nvPr/>
          </p:nvCxnSpPr>
          <p:spPr>
            <a:xfrm flipV="1">
              <a:off x="7446658" y="5235388"/>
              <a:ext cx="230689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6DEA318-B3D3-7D44-BDB9-DFAA28089CC6}"/>
                </a:ext>
              </a:extLst>
            </p:cNvPr>
            <p:cNvCxnSpPr>
              <a:cxnSpLocks/>
              <a:stCxn id="67" idx="3"/>
              <a:endCxn id="74" idx="3"/>
            </p:cNvCxnSpPr>
            <p:nvPr/>
          </p:nvCxnSpPr>
          <p:spPr>
            <a:xfrm>
              <a:off x="7938693" y="5802738"/>
              <a:ext cx="592852" cy="2699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CA8D1A44-4020-CB42-A2EB-9235FD34E122}"/>
                    </a:ext>
                  </a:extLst>
                </p:cNvPr>
                <p:cNvSpPr txBox="1"/>
                <p:nvPr/>
              </p:nvSpPr>
              <p:spPr>
                <a:xfrm>
                  <a:off x="6403291" y="5778742"/>
                  <a:ext cx="523605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CA8D1A44-4020-CB42-A2EB-9235FD34E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3291" y="5778742"/>
                  <a:ext cx="523605" cy="32508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F36D093-B2C4-D242-A18B-D3E0FE58ECC4}"/>
                    </a:ext>
                  </a:extLst>
                </p:cNvPr>
                <p:cNvSpPr txBox="1"/>
                <p:nvPr/>
              </p:nvSpPr>
              <p:spPr>
                <a:xfrm>
                  <a:off x="8007340" y="5403218"/>
                  <a:ext cx="523605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F36D093-B2C4-D242-A18B-D3E0FE58EC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7340" y="5403218"/>
                  <a:ext cx="523605" cy="32508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88F605A-7D54-4440-A0DE-42D05495A4CB}"/>
                    </a:ext>
                  </a:extLst>
                </p:cNvPr>
                <p:cNvSpPr txBox="1"/>
                <p:nvPr/>
              </p:nvSpPr>
              <p:spPr>
                <a:xfrm>
                  <a:off x="8007940" y="5910171"/>
                  <a:ext cx="523605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88F605A-7D54-4440-A0DE-42D05495A4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7940" y="5910171"/>
                  <a:ext cx="523605" cy="3250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F10E220-C87D-784A-AD8E-969F28CA4BCD}"/>
                    </a:ext>
                  </a:extLst>
                </p:cNvPr>
                <p:cNvSpPr txBox="1"/>
                <p:nvPr/>
              </p:nvSpPr>
              <p:spPr>
                <a:xfrm>
                  <a:off x="6766953" y="5170131"/>
                  <a:ext cx="519437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F10E220-C87D-784A-AD8E-969F28CA4B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953" y="5170131"/>
                  <a:ext cx="519437" cy="3250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66C267C7-360C-E54C-B4C0-A0741A24FDF9}"/>
                    </a:ext>
                  </a:extLst>
                </p:cNvPr>
                <p:cNvSpPr txBox="1"/>
                <p:nvPr/>
              </p:nvSpPr>
              <p:spPr>
                <a:xfrm>
                  <a:off x="7598361" y="5170131"/>
                  <a:ext cx="523605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66C267C7-360C-E54C-B4C0-A0741A24FD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8361" y="5170131"/>
                  <a:ext cx="523605" cy="32508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D886E721-2AF1-A144-A290-716BD1073F83}"/>
                    </a:ext>
                  </a:extLst>
                </p:cNvPr>
                <p:cNvSpPr txBox="1"/>
                <p:nvPr/>
              </p:nvSpPr>
              <p:spPr>
                <a:xfrm>
                  <a:off x="7258896" y="5973678"/>
                  <a:ext cx="402033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D886E721-2AF1-A144-A290-716BD1073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8896" y="5973678"/>
                  <a:ext cx="402033" cy="32508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32E0081-924D-1A46-B2D1-BBDA3AB86608}"/>
              </a:ext>
            </a:extLst>
          </p:cNvPr>
          <p:cNvGrpSpPr/>
          <p:nvPr/>
        </p:nvGrpSpPr>
        <p:grpSpPr>
          <a:xfrm>
            <a:off x="2882531" y="5172645"/>
            <a:ext cx="4072092" cy="1111324"/>
            <a:chOff x="2890227" y="5235439"/>
            <a:chExt cx="4072092" cy="1111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9FCCBE6A-D759-EA4C-BD20-6DB38ACF1C43}"/>
                    </a:ext>
                  </a:extLst>
                </p:cNvPr>
                <p:cNvSpPr txBox="1"/>
                <p:nvPr/>
              </p:nvSpPr>
              <p:spPr>
                <a:xfrm>
                  <a:off x="4449594" y="5663734"/>
                  <a:ext cx="984070" cy="408623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72000" r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9FCCBE6A-D759-EA4C-BD20-6DB38ACF1C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9594" y="5663734"/>
                  <a:ext cx="984070" cy="408623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2E2CCFD-C8FF-CD4D-9D34-29D47714F4EB}"/>
                </a:ext>
              </a:extLst>
            </p:cNvPr>
            <p:cNvCxnSpPr>
              <a:cxnSpLocks/>
              <a:stCxn id="79" idx="1"/>
              <a:endCxn id="55" idx="3"/>
            </p:cNvCxnSpPr>
            <p:nvPr/>
          </p:nvCxnSpPr>
          <p:spPr>
            <a:xfrm flipH="1" flipV="1">
              <a:off x="2890227" y="5865532"/>
              <a:ext cx="1559367" cy="25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C87C25F-53C6-D642-BE5F-B175AF4F35D0}"/>
                </a:ext>
              </a:extLst>
            </p:cNvPr>
            <p:cNvCxnSpPr>
              <a:cxnSpLocks/>
              <a:stCxn id="79" idx="0"/>
            </p:cNvCxnSpPr>
            <p:nvPr/>
          </p:nvCxnSpPr>
          <p:spPr>
            <a:xfrm flipH="1" flipV="1">
              <a:off x="4667308" y="5300696"/>
              <a:ext cx="274321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E9BF895-5C73-664E-A40F-84E76ECA3780}"/>
                </a:ext>
              </a:extLst>
            </p:cNvPr>
            <p:cNvCxnSpPr>
              <a:cxnSpLocks/>
              <a:stCxn id="79" idx="0"/>
            </p:cNvCxnSpPr>
            <p:nvPr/>
          </p:nvCxnSpPr>
          <p:spPr>
            <a:xfrm flipV="1">
              <a:off x="4941629" y="5300696"/>
              <a:ext cx="230689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4D3D1B2-88DA-3F43-BAB3-8FA01D5F6157}"/>
                </a:ext>
              </a:extLst>
            </p:cNvPr>
            <p:cNvCxnSpPr>
              <a:cxnSpLocks/>
              <a:stCxn id="79" idx="3"/>
              <a:endCxn id="67" idx="1"/>
            </p:cNvCxnSpPr>
            <p:nvPr/>
          </p:nvCxnSpPr>
          <p:spPr>
            <a:xfrm flipV="1">
              <a:off x="5433664" y="5865532"/>
              <a:ext cx="1528655" cy="25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B27CFE7-CCEE-364D-B35C-3ACE02D1B6E0}"/>
                    </a:ext>
                  </a:extLst>
                </p:cNvPr>
                <p:cNvSpPr txBox="1"/>
                <p:nvPr/>
              </p:nvSpPr>
              <p:spPr>
                <a:xfrm>
                  <a:off x="3879869" y="5858848"/>
                  <a:ext cx="51174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B27CFE7-CCEE-364D-B35C-3ACE02D1B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9869" y="5858848"/>
                  <a:ext cx="511743" cy="307777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D90EB20E-DE9E-1E45-8A98-BD09F78A96FF}"/>
                    </a:ext>
                  </a:extLst>
                </p:cNvPr>
                <p:cNvSpPr txBox="1"/>
                <p:nvPr/>
              </p:nvSpPr>
              <p:spPr>
                <a:xfrm>
                  <a:off x="5512243" y="5858848"/>
                  <a:ext cx="510204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𝑗𝑘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D90EB20E-DE9E-1E45-8A98-BD09F78A96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2243" y="5858848"/>
                  <a:ext cx="510204" cy="32508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C3B9474-76B9-DA45-B1FA-2AA3A49AE28C}"/>
                    </a:ext>
                  </a:extLst>
                </p:cNvPr>
                <p:cNvSpPr txBox="1"/>
                <p:nvPr/>
              </p:nvSpPr>
              <p:spPr>
                <a:xfrm>
                  <a:off x="4261924" y="5235439"/>
                  <a:ext cx="5364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C3B9474-76B9-DA45-B1FA-2AA3A49AE2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1924" y="5235439"/>
                  <a:ext cx="536429" cy="307777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24952D0D-E00E-EE4B-B3CC-C78001EA27BC}"/>
                    </a:ext>
                  </a:extLst>
                </p:cNvPr>
                <p:cNvSpPr txBox="1"/>
                <p:nvPr/>
              </p:nvSpPr>
              <p:spPr>
                <a:xfrm>
                  <a:off x="5093332" y="5235439"/>
                  <a:ext cx="54059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24952D0D-E00E-EE4B-B3CC-C78001EA27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3332" y="5235439"/>
                  <a:ext cx="540597" cy="30777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03DA8A66-C6DE-2D4E-A209-DF6320EFA3F3}"/>
                    </a:ext>
                  </a:extLst>
                </p:cNvPr>
                <p:cNvSpPr txBox="1"/>
                <p:nvPr/>
              </p:nvSpPr>
              <p:spPr>
                <a:xfrm>
                  <a:off x="4753867" y="6038986"/>
                  <a:ext cx="41902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03DA8A66-C6DE-2D4E-A209-DF6320EFA3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3867" y="6038986"/>
                  <a:ext cx="419024" cy="307777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8619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53AC-C48D-7142-8471-7E0158FF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Clustering of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407171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Next: Make clusters actually independent of each other</a:t>
                </a:r>
              </a:p>
              <a:p>
                <a:pPr lvl="1"/>
                <a:r>
                  <a:rPr lang="en-GB" dirty="0"/>
                  <a:t>Each cluster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dirty="0"/>
                  <a:t> asks its neighbours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𝑛𝑏𝑠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GB" dirty="0"/>
                  <a:t> for information about the separator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GB" dirty="0"/>
                  <a:t> between them</a:t>
                </a:r>
              </a:p>
              <a:p>
                <a:pPr lvl="2"/>
                <a:r>
                  <a:rPr lang="en-GB" dirty="0"/>
                  <a:t>Other clusters have to collect all the information from the model that lies behind the separator on its part, eliminate the non-separator PRVs from that information using LVE, and send the result in a message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r>
                  <a:rPr lang="en-GB" dirty="0"/>
                  <a:t>, i.e., a set of parfactors, back</a:t>
                </a:r>
              </a:p>
              <a:p>
                <a:pPr lvl="1"/>
                <a:r>
                  <a:rPr lang="en-GB" dirty="0"/>
                  <a:t>Having the information on the separators to all neighbours makes a cluster independent from its neighbours and therefore all other parts of the model</a:t>
                </a:r>
              </a:p>
              <a:p>
                <a:pPr lvl="2"/>
                <a:r>
                  <a:rPr lang="en-GB" dirty="0"/>
                  <a:t>Ensures that each cluster of PRVs has all model information needed available for query answering on instances of its cluster PRVs</a:t>
                </a:r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4071715"/>
              </a:xfrm>
              <a:blipFill>
                <a:blip r:embed="rId2"/>
                <a:stretch>
                  <a:fillRect l="-1286" t="-2795" r="-3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27D21-8C6F-7B4D-B2BD-611D52001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012243-F612-9540-83BC-73A40647A8A4}"/>
              </a:ext>
            </a:extLst>
          </p:cNvPr>
          <p:cNvGrpSpPr/>
          <p:nvPr/>
        </p:nvGrpSpPr>
        <p:grpSpPr>
          <a:xfrm>
            <a:off x="1561096" y="5467386"/>
            <a:ext cx="6328875" cy="986246"/>
            <a:chOff x="1561096" y="5467386"/>
            <a:chExt cx="6328875" cy="98624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8322AA7-9BA2-FD4C-AA99-4F1E68FB9282}"/>
                </a:ext>
              </a:extLst>
            </p:cNvPr>
            <p:cNvGrpSpPr/>
            <p:nvPr/>
          </p:nvGrpSpPr>
          <p:grpSpPr>
            <a:xfrm>
              <a:off x="1561096" y="5467386"/>
              <a:ext cx="6328875" cy="986246"/>
              <a:chOff x="1561096" y="5467386"/>
              <a:chExt cx="6328875" cy="986246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6ED2B83A-5417-3C45-A4B8-B209E4B4F61C}"/>
                  </a:ext>
                </a:extLst>
              </p:cNvPr>
              <p:cNvGrpSpPr/>
              <p:nvPr/>
            </p:nvGrpSpPr>
            <p:grpSpPr>
              <a:xfrm>
                <a:off x="1561096" y="5467386"/>
                <a:ext cx="6328875" cy="986246"/>
                <a:chOff x="-629405" y="4954798"/>
                <a:chExt cx="6328875" cy="986246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554212D-E882-E04A-BC8E-D3D7CAC3BF90}"/>
                    </a:ext>
                  </a:extLst>
                </p:cNvPr>
                <p:cNvCxnSpPr>
                  <a:cxnSpLocks/>
                  <a:stCxn id="49" idx="3"/>
                  <a:endCxn id="53" idx="1"/>
                </p:cNvCxnSpPr>
                <p:nvPr/>
              </p:nvCxnSpPr>
              <p:spPr>
                <a:xfrm>
                  <a:off x="98619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AA82350E-758A-5142-841A-BFC54283B891}"/>
                    </a:ext>
                  </a:extLst>
                </p:cNvPr>
                <p:cNvCxnSpPr>
                  <a:cxnSpLocks/>
                  <a:stCxn id="53" idx="3"/>
                  <a:endCxn id="51" idx="1"/>
                </p:cNvCxnSpPr>
                <p:nvPr/>
              </p:nvCxnSpPr>
              <p:spPr>
                <a:xfrm>
                  <a:off x="3355480" y="5312343"/>
                  <a:ext cx="81243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18E8CD80-D041-8D46-81F3-85122484BBF8}"/>
                    </a:ext>
                  </a:extLst>
                </p:cNvPr>
                <p:cNvGrpSpPr/>
                <p:nvPr/>
              </p:nvGrpSpPr>
              <p:grpSpPr>
                <a:xfrm>
                  <a:off x="1798623" y="4954798"/>
                  <a:ext cx="1556857" cy="982708"/>
                  <a:chOff x="3664685" y="4890630"/>
                  <a:chExt cx="1556857" cy="982708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1273F21D-1A75-1140-BE30-EF3FD2ACEE1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1273F21D-1A75-1140-BE30-EF3FD2ACEE1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302466" y="5596339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l="-16667" r="-4167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BC9EC143-8B45-5043-BF22-F470496C252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b="0" i="0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BC9EC143-8B45-5043-BF22-F470496C252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664685" y="4890630"/>
                        <a:ext cx="1556857" cy="715089"/>
                      </a:xfrm>
                      <a:prstGeom prst="roundRect">
                        <a:avLst/>
                      </a:prstGeom>
                      <a:blipFill>
                        <a:blip r:embed="rId4"/>
                        <a:stretch>
                          <a:fillRect b="-1724"/>
                        </a:stretch>
                      </a:blipFill>
                      <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FA932FD3-E4A9-7940-A212-C8B320B4E64E}"/>
                    </a:ext>
                  </a:extLst>
                </p:cNvPr>
                <p:cNvGrpSpPr/>
                <p:nvPr/>
              </p:nvGrpSpPr>
              <p:grpSpPr>
                <a:xfrm>
                  <a:off x="4167913" y="4954798"/>
                  <a:ext cx="1531557" cy="986246"/>
                  <a:chOff x="7092747" y="4890630"/>
                  <a:chExt cx="1531557" cy="98624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3BAEFA37-8DE0-6F42-B984-BAD17BBD098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3BAEFA37-8DE0-6F42-B984-BAD17BBD098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711818" y="5599877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16000" b="-2608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0D14BF4B-ADFA-334C-9C69-4DA7926D5C7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b="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𝑇𝑟𝑒𝑎𝑡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de-DE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rgbClr val="C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0D14BF4B-ADFA-334C-9C69-4DA7926D5C7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92747" y="4890630"/>
                        <a:ext cx="1531557" cy="715089"/>
                      </a:xfrm>
                      <a:prstGeom prst="roundRect">
                        <a:avLst/>
                      </a:prstGeom>
                      <a:blipFill>
                        <a:blip r:embed="rId6"/>
                        <a:stretch>
                          <a:fillRect l="-5738" r="-1639" b="-1724"/>
                        </a:stretch>
                      </a:blipFill>
                      <a:ln>
                        <a:solidFill>
                          <a:srgbClr val="C0000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0522BE4E-188D-6C4C-BD52-1ED0DAD48DD4}"/>
                    </a:ext>
                  </a:extLst>
                </p:cNvPr>
                <p:cNvGrpSpPr/>
                <p:nvPr/>
              </p:nvGrpSpPr>
              <p:grpSpPr>
                <a:xfrm>
                  <a:off x="-629405" y="4954798"/>
                  <a:ext cx="1615595" cy="983031"/>
                  <a:chOff x="193927" y="4890630"/>
                  <a:chExt cx="1615595" cy="98303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03FD2291-A0F1-2C48-8BA5-C6F80450FEF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23DB7B49-BFE0-9A43-A329-D9E39D7C81F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55017" y="5596662"/>
                        <a:ext cx="293414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16667" r="-4167" b="-2173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65B2CD31-A136-F341-A1CF-3BA729D807D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𝑀𝑎𝑛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65B2CD31-A136-F341-A1CF-3BA729D807D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93927" y="4890630"/>
                        <a:ext cx="1615595" cy="715089"/>
                      </a:xfrm>
                      <a:prstGeom prst="roundRect">
                        <a:avLst/>
                      </a:prstGeom>
                      <a:blipFill>
                        <a:blip r:embed="rId8"/>
                        <a:stretch>
                          <a:fillRect b="-1724"/>
                        </a:stretch>
                      </a:blipFill>
                      <a:ln>
                        <a:solidFill>
                          <a:schemeClr val="accent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A23D2315-C3C6-D542-89F6-BCD8572BCCF6}"/>
                      </a:ext>
                    </a:extLst>
                  </p:cNvPr>
                  <p:cNvSpPr/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A23D2315-C3C6-D542-89F6-BCD8572BCC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0821" y="5789256"/>
                    <a:ext cx="724173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379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399FF293-6217-9143-B9A5-AB0DB9DAF5FB}"/>
                      </a:ext>
                    </a:extLst>
                  </p:cNvPr>
                  <p:cNvSpPr/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i="1" dirty="0">
                      <a:latin typeface="Cambria Math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𝑆𝑖𝑐𝑘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399FF293-6217-9143-B9A5-AB0DB9DAF5F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41528" y="5773575"/>
                    <a:ext cx="1018612" cy="64633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BA4766-7690-C84C-89B7-9D9842DA359A}"/>
                    </a:ext>
                  </a:extLst>
                </p:cNvPr>
                <p:cNvSpPr txBox="1"/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accent1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FBA4766-7690-C84C-89B7-9D9842DA35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93561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E8E8C1-532D-834D-A9D2-4453822A4393}"/>
                    </a:ext>
                  </a:extLst>
                </p:cNvPr>
                <p:cNvSpPr txBox="1"/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E8E8C1-532D-834D-A9D2-4453822A43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262852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ADD860-574A-DE4C-86B7-BB57A248E711}"/>
                    </a:ext>
                  </a:extLst>
                </p:cNvPr>
                <p:cNvSpPr txBox="1"/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solidFill>
                  <a:srgbClr val="C00000"/>
                </a:solidFill>
              </p:spPr>
              <p:txBody>
                <a:bodyPr vert="vert270" wrap="square" lIns="36000" tIns="0" rIns="0" bIns="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CADD860-574A-DE4C-86B7-BB57A248E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7606843" y="5898014"/>
                  <a:ext cx="270879" cy="295377"/>
                </a:xfrm>
                <a:prstGeom prst="round1Rect">
                  <a:avLst>
                    <a:gd name="adj" fmla="val 28634"/>
                  </a:avLst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5557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22710-D59D-F84D-AB76-6B58C9BF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Parcluster Merging for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A2AF82-A3B6-8440-8924-373394AFEF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1"/>
                <a:ext cx="7886700" cy="404066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dirty="0"/>
                  <a:t>If using </a:t>
                </a:r>
                <a:r>
                  <a:rPr lang="en-GB" i="1" dirty="0"/>
                  <a:t>disconnected</a:t>
                </a:r>
                <a:r>
                  <a:rPr lang="en-GB" dirty="0"/>
                  <a:t> parclusters</a:t>
                </a:r>
              </a:p>
              <a:p>
                <a:pPr lvl="1"/>
                <a:r>
                  <a:rPr lang="en-GB" dirty="0"/>
                  <a:t>Cannot directly use local models and all messages</a:t>
                </a:r>
              </a:p>
              <a:p>
                <a:pPr lvl="1"/>
                <a:r>
                  <a:rPr lang="en-GB" dirty="0"/>
                  <a:t>Two possibilities</a:t>
                </a:r>
              </a:p>
              <a:p>
                <a:pPr lvl="2"/>
                <a:r>
                  <a:rPr lang="en-GB" dirty="0"/>
                  <a:t>Use local models and all messages of each parcluster except</a:t>
                </a:r>
              </a:p>
              <a:p>
                <a:pPr lvl="3"/>
                <a:r>
                  <a:rPr lang="en-GB" dirty="0"/>
                  <a:t>One message on the path </a:t>
                </a:r>
              </a:p>
              <a:p>
                <a:pPr lvl="3"/>
                <a:r>
                  <a:rPr lang="en-GB" dirty="0"/>
                  <a:t>Remove the information from beyond in the other</a:t>
                </a:r>
              </a:p>
              <a:p>
                <a:pPr lvl="3"/>
                <a:r>
                  <a:rPr lang="en-GB" dirty="0"/>
                  <a:t>E.g., ignore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𝑘𝑗</m:t>
                        </m:r>
                      </m:sub>
                    </m:sSub>
                  </m:oMath>
                </a14:m>
                <a:r>
                  <a:rPr lang="en-GB" dirty="0"/>
                  <a:t> and remove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𝑘𝑖</m:t>
                        </m:r>
                      </m:sub>
                    </m:sSub>
                  </m:oMath>
                </a14:m>
                <a:r>
                  <a:rPr lang="en-GB" dirty="0"/>
                  <a:t> the information encoded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𝑗𝑘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Use local models and all messages of each parcluster except </a:t>
                </a:r>
              </a:p>
              <a:p>
                <a:pPr lvl="3"/>
                <a:r>
                  <a:rPr lang="en-GB" dirty="0"/>
                  <a:t>Both messages on the path </a:t>
                </a:r>
              </a:p>
              <a:p>
                <a:pPr lvl="3"/>
                <a:r>
                  <a:rPr lang="en-GB" dirty="0"/>
                  <a:t>Send the information that lies on the path between them to one of the parclusters in a new message</a:t>
                </a:r>
              </a:p>
              <a:p>
                <a:pPr lvl="3"/>
                <a:r>
                  <a:rPr lang="en-GB" dirty="0"/>
                  <a:t>E.g., ignore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𝑘𝑗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𝑘𝑖</m:t>
                        </m:r>
                      </m:sub>
                    </m:sSub>
                  </m:oMath>
                </a14:m>
                <a:r>
                  <a:rPr lang="en-GB" dirty="0"/>
                  <a:t>; send a new message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to either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Other version much simpler!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A2AF82-A3B6-8440-8924-373394AFEF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1"/>
                <a:ext cx="7886700" cy="4040666"/>
              </a:xfrm>
              <a:blipFill>
                <a:blip r:embed="rId3"/>
                <a:stretch>
                  <a:fillRect l="-1286" t="-37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0D729-397A-AB4F-899B-7E8F73CCC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90</a:t>
            </a:fld>
            <a:endParaRPr lang="en-GB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2AD0ECD-B259-C148-87E6-D7EA8799E506}"/>
              </a:ext>
            </a:extLst>
          </p:cNvPr>
          <p:cNvGrpSpPr/>
          <p:nvPr/>
        </p:nvGrpSpPr>
        <p:grpSpPr>
          <a:xfrm>
            <a:off x="1319404" y="5170131"/>
            <a:ext cx="2144758" cy="1111324"/>
            <a:chOff x="1319404" y="5170131"/>
            <a:chExt cx="2144758" cy="1111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4F885E7-1DA1-7242-8F11-C2192B63E059}"/>
                    </a:ext>
                  </a:extLst>
                </p:cNvPr>
                <p:cNvSpPr txBox="1"/>
                <p:nvPr/>
              </p:nvSpPr>
              <p:spPr>
                <a:xfrm>
                  <a:off x="1898461" y="5598426"/>
                  <a:ext cx="984070" cy="408623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72000" r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4F885E7-1DA1-7242-8F11-C2192B63E0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8461" y="5598426"/>
                  <a:ext cx="984070" cy="408623"/>
                </a:xfrm>
                <a:prstGeom prst="roundRect">
                  <a:avLst/>
                </a:prstGeom>
                <a:blipFill>
                  <a:blip r:embed="rId4"/>
                  <a:stretch>
                    <a:fillRect l="-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037D4C4-3446-5442-87DB-958FF895F2CE}"/>
                </a:ext>
              </a:extLst>
            </p:cNvPr>
            <p:cNvCxnSpPr>
              <a:cxnSpLocks/>
              <a:stCxn id="55" idx="1"/>
              <a:endCxn id="61" idx="1"/>
            </p:cNvCxnSpPr>
            <p:nvPr/>
          </p:nvCxnSpPr>
          <p:spPr>
            <a:xfrm flipH="1">
              <a:off x="1319404" y="5802738"/>
              <a:ext cx="579057" cy="2613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EF8A162-3353-3449-9546-6D92090F9711}"/>
                </a:ext>
              </a:extLst>
            </p:cNvPr>
            <p:cNvCxnSpPr>
              <a:cxnSpLocks/>
              <a:stCxn id="55" idx="1"/>
              <a:endCxn id="60" idx="1"/>
            </p:cNvCxnSpPr>
            <p:nvPr/>
          </p:nvCxnSpPr>
          <p:spPr>
            <a:xfrm flipH="1" flipV="1">
              <a:off x="1319404" y="5557107"/>
              <a:ext cx="579057" cy="2456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18F47A8-B89B-3742-A78A-394E7CC2AB7F}"/>
                </a:ext>
              </a:extLst>
            </p:cNvPr>
            <p:cNvCxnSpPr>
              <a:cxnSpLocks/>
              <a:stCxn id="55" idx="0"/>
            </p:cNvCxnSpPr>
            <p:nvPr/>
          </p:nvCxnSpPr>
          <p:spPr>
            <a:xfrm flipH="1" flipV="1">
              <a:off x="2116175" y="5235388"/>
              <a:ext cx="274321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065E4B5-C714-9446-8E75-12A7E1455F37}"/>
                </a:ext>
              </a:extLst>
            </p:cNvPr>
            <p:cNvCxnSpPr>
              <a:cxnSpLocks/>
              <a:stCxn id="55" idx="0"/>
            </p:cNvCxnSpPr>
            <p:nvPr/>
          </p:nvCxnSpPr>
          <p:spPr>
            <a:xfrm flipV="1">
              <a:off x="2390496" y="5235388"/>
              <a:ext cx="230689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488A5A8-C948-D640-A2BF-D3692730F6A4}"/>
                    </a:ext>
                  </a:extLst>
                </p:cNvPr>
                <p:cNvSpPr txBox="1"/>
                <p:nvPr/>
              </p:nvSpPr>
              <p:spPr>
                <a:xfrm>
                  <a:off x="1319404" y="5403218"/>
                  <a:ext cx="5050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488A5A8-C948-D640-A2BF-D3692730F6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404" y="5403218"/>
                  <a:ext cx="505010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EBB0E99-B7A4-CA4A-B620-83246DC59622}"/>
                    </a:ext>
                  </a:extLst>
                </p:cNvPr>
                <p:cNvSpPr txBox="1"/>
                <p:nvPr/>
              </p:nvSpPr>
              <p:spPr>
                <a:xfrm>
                  <a:off x="1319404" y="5910171"/>
                  <a:ext cx="5050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EBB0E99-B7A4-CA4A-B620-83246DC596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9404" y="5910171"/>
                  <a:ext cx="505010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574CA699-F317-9645-939A-8EBC2AA0ADE6}"/>
                    </a:ext>
                  </a:extLst>
                </p:cNvPr>
                <p:cNvSpPr txBox="1"/>
                <p:nvPr/>
              </p:nvSpPr>
              <p:spPr>
                <a:xfrm>
                  <a:off x="2951778" y="5796054"/>
                  <a:ext cx="51238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574CA699-F317-9645-939A-8EBC2AA0AD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778" y="5796054"/>
                  <a:ext cx="512384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9549C91-8F6E-8049-9543-DB5D323CB365}"/>
                    </a:ext>
                  </a:extLst>
                </p:cNvPr>
                <p:cNvSpPr txBox="1"/>
                <p:nvPr/>
              </p:nvSpPr>
              <p:spPr>
                <a:xfrm>
                  <a:off x="1710791" y="5170131"/>
                  <a:ext cx="5050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59549C91-8F6E-8049-9543-DB5D323CB3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0791" y="5170131"/>
                  <a:ext cx="505010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71A63FC2-DB32-6D4E-AAE2-868B24BC2B26}"/>
                    </a:ext>
                  </a:extLst>
                </p:cNvPr>
                <p:cNvSpPr txBox="1"/>
                <p:nvPr/>
              </p:nvSpPr>
              <p:spPr>
                <a:xfrm>
                  <a:off x="2542199" y="5170131"/>
                  <a:ext cx="50501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71A63FC2-DB32-6D4E-AAE2-868B24BC2B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2199" y="5170131"/>
                  <a:ext cx="505010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DE65890-4A11-4043-B2B8-B7511E2A9300}"/>
                    </a:ext>
                  </a:extLst>
                </p:cNvPr>
                <p:cNvSpPr txBox="1"/>
                <p:nvPr/>
              </p:nvSpPr>
              <p:spPr>
                <a:xfrm>
                  <a:off x="2202734" y="5973678"/>
                  <a:ext cx="38760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DE65890-4A11-4043-B2B8-B7511E2A93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2734" y="5973678"/>
                  <a:ext cx="387607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728FE8-4B33-B942-99CE-BCF7CFFD6D81}"/>
              </a:ext>
            </a:extLst>
          </p:cNvPr>
          <p:cNvGrpSpPr/>
          <p:nvPr/>
        </p:nvGrpSpPr>
        <p:grpSpPr>
          <a:xfrm>
            <a:off x="6403291" y="5170131"/>
            <a:ext cx="2128254" cy="1128636"/>
            <a:chOff x="6403291" y="5170131"/>
            <a:chExt cx="2128254" cy="11286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8A1A59A2-DE58-9A4C-A264-804F355576C7}"/>
                    </a:ext>
                  </a:extLst>
                </p:cNvPr>
                <p:cNvSpPr txBox="1"/>
                <p:nvPr/>
              </p:nvSpPr>
              <p:spPr>
                <a:xfrm>
                  <a:off x="6954623" y="5598426"/>
                  <a:ext cx="984070" cy="408623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72000" r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8A1A59A2-DE58-9A4C-A264-804F355576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4623" y="5598426"/>
                  <a:ext cx="984070" cy="40862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29F3C83-6AE9-3044-9A87-D4A5B6CF6A66}"/>
                </a:ext>
              </a:extLst>
            </p:cNvPr>
            <p:cNvCxnSpPr>
              <a:cxnSpLocks/>
              <a:stCxn id="67" idx="3"/>
              <a:endCxn id="73" idx="3"/>
            </p:cNvCxnSpPr>
            <p:nvPr/>
          </p:nvCxnSpPr>
          <p:spPr>
            <a:xfrm flipV="1">
              <a:off x="7938693" y="5565763"/>
              <a:ext cx="592252" cy="2369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C741886-6976-DB4E-97EC-CD189DD59C2D}"/>
                </a:ext>
              </a:extLst>
            </p:cNvPr>
            <p:cNvCxnSpPr>
              <a:cxnSpLocks/>
              <a:stCxn id="67" idx="0"/>
            </p:cNvCxnSpPr>
            <p:nvPr/>
          </p:nvCxnSpPr>
          <p:spPr>
            <a:xfrm flipH="1" flipV="1">
              <a:off x="7172337" y="5235388"/>
              <a:ext cx="274321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9DC287A-C76E-5D49-B6B4-0C0958AFA1FD}"/>
                </a:ext>
              </a:extLst>
            </p:cNvPr>
            <p:cNvCxnSpPr>
              <a:cxnSpLocks/>
              <a:stCxn id="67" idx="0"/>
            </p:cNvCxnSpPr>
            <p:nvPr/>
          </p:nvCxnSpPr>
          <p:spPr>
            <a:xfrm flipV="1">
              <a:off x="7446658" y="5235388"/>
              <a:ext cx="230689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6DEA318-B3D3-7D44-BDB9-DFAA28089CC6}"/>
                </a:ext>
              </a:extLst>
            </p:cNvPr>
            <p:cNvCxnSpPr>
              <a:cxnSpLocks/>
              <a:stCxn id="67" idx="3"/>
              <a:endCxn id="74" idx="3"/>
            </p:cNvCxnSpPr>
            <p:nvPr/>
          </p:nvCxnSpPr>
          <p:spPr>
            <a:xfrm>
              <a:off x="7938693" y="5802738"/>
              <a:ext cx="592852" cy="2699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CA8D1A44-4020-CB42-A2EB-9235FD34E122}"/>
                    </a:ext>
                  </a:extLst>
                </p:cNvPr>
                <p:cNvSpPr txBox="1"/>
                <p:nvPr/>
              </p:nvSpPr>
              <p:spPr>
                <a:xfrm>
                  <a:off x="6403291" y="5778742"/>
                  <a:ext cx="523605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CA8D1A44-4020-CB42-A2EB-9235FD34E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3291" y="5778742"/>
                  <a:ext cx="523605" cy="32508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F36D093-B2C4-D242-A18B-D3E0FE58ECC4}"/>
                    </a:ext>
                  </a:extLst>
                </p:cNvPr>
                <p:cNvSpPr txBox="1"/>
                <p:nvPr/>
              </p:nvSpPr>
              <p:spPr>
                <a:xfrm>
                  <a:off x="8007340" y="5403218"/>
                  <a:ext cx="523605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F36D093-B2C4-D242-A18B-D3E0FE58EC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7340" y="5403218"/>
                  <a:ext cx="523605" cy="32508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88F605A-7D54-4440-A0DE-42D05495A4CB}"/>
                    </a:ext>
                  </a:extLst>
                </p:cNvPr>
                <p:cNvSpPr txBox="1"/>
                <p:nvPr/>
              </p:nvSpPr>
              <p:spPr>
                <a:xfrm>
                  <a:off x="8007940" y="5910171"/>
                  <a:ext cx="523605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88F605A-7D54-4440-A0DE-42D05495A4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7940" y="5910171"/>
                  <a:ext cx="523605" cy="32508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F10E220-C87D-784A-AD8E-969F28CA4BCD}"/>
                    </a:ext>
                  </a:extLst>
                </p:cNvPr>
                <p:cNvSpPr txBox="1"/>
                <p:nvPr/>
              </p:nvSpPr>
              <p:spPr>
                <a:xfrm>
                  <a:off x="6766953" y="5170131"/>
                  <a:ext cx="519437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F10E220-C87D-784A-AD8E-969F28CA4B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6953" y="5170131"/>
                  <a:ext cx="519437" cy="3250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66C267C7-360C-E54C-B4C0-A0741A24FDF9}"/>
                    </a:ext>
                  </a:extLst>
                </p:cNvPr>
                <p:cNvSpPr txBox="1"/>
                <p:nvPr/>
              </p:nvSpPr>
              <p:spPr>
                <a:xfrm>
                  <a:off x="7598361" y="5170131"/>
                  <a:ext cx="523605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66C267C7-360C-E54C-B4C0-A0741A24FD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8361" y="5170131"/>
                  <a:ext cx="523605" cy="32508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D886E721-2AF1-A144-A290-716BD1073F83}"/>
                    </a:ext>
                  </a:extLst>
                </p:cNvPr>
                <p:cNvSpPr txBox="1"/>
                <p:nvPr/>
              </p:nvSpPr>
              <p:spPr>
                <a:xfrm>
                  <a:off x="7258896" y="5973678"/>
                  <a:ext cx="402033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D886E721-2AF1-A144-A290-716BD1073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8896" y="5973678"/>
                  <a:ext cx="402033" cy="32508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32E0081-924D-1A46-B2D1-BBDA3AB86608}"/>
              </a:ext>
            </a:extLst>
          </p:cNvPr>
          <p:cNvGrpSpPr/>
          <p:nvPr/>
        </p:nvGrpSpPr>
        <p:grpSpPr>
          <a:xfrm>
            <a:off x="2882531" y="5172645"/>
            <a:ext cx="4072092" cy="1111324"/>
            <a:chOff x="2890227" y="5235439"/>
            <a:chExt cx="4072092" cy="1111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9FCCBE6A-D759-EA4C-BD20-6DB38ACF1C43}"/>
                    </a:ext>
                  </a:extLst>
                </p:cNvPr>
                <p:cNvSpPr txBox="1"/>
                <p:nvPr/>
              </p:nvSpPr>
              <p:spPr>
                <a:xfrm>
                  <a:off x="4449594" y="5663734"/>
                  <a:ext cx="984070" cy="408623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lIns="72000" r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9FCCBE6A-D759-EA4C-BD20-6DB38ACF1C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9594" y="5663734"/>
                  <a:ext cx="984070" cy="408623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2E2CCFD-C8FF-CD4D-9D34-29D47714F4EB}"/>
                </a:ext>
              </a:extLst>
            </p:cNvPr>
            <p:cNvCxnSpPr>
              <a:cxnSpLocks/>
              <a:stCxn id="79" idx="1"/>
              <a:endCxn id="55" idx="3"/>
            </p:cNvCxnSpPr>
            <p:nvPr/>
          </p:nvCxnSpPr>
          <p:spPr>
            <a:xfrm flipH="1" flipV="1">
              <a:off x="2890227" y="5865532"/>
              <a:ext cx="1559367" cy="25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C87C25F-53C6-D642-BE5F-B175AF4F35D0}"/>
                </a:ext>
              </a:extLst>
            </p:cNvPr>
            <p:cNvCxnSpPr>
              <a:cxnSpLocks/>
              <a:stCxn id="79" idx="0"/>
            </p:cNvCxnSpPr>
            <p:nvPr/>
          </p:nvCxnSpPr>
          <p:spPr>
            <a:xfrm flipH="1" flipV="1">
              <a:off x="4667308" y="5300696"/>
              <a:ext cx="274321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E9BF895-5C73-664E-A40F-84E76ECA3780}"/>
                </a:ext>
              </a:extLst>
            </p:cNvPr>
            <p:cNvCxnSpPr>
              <a:cxnSpLocks/>
              <a:stCxn id="79" idx="0"/>
            </p:cNvCxnSpPr>
            <p:nvPr/>
          </p:nvCxnSpPr>
          <p:spPr>
            <a:xfrm flipV="1">
              <a:off x="4941629" y="5300696"/>
              <a:ext cx="230689" cy="3630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4D3D1B2-88DA-3F43-BAB3-8FA01D5F6157}"/>
                </a:ext>
              </a:extLst>
            </p:cNvPr>
            <p:cNvCxnSpPr>
              <a:cxnSpLocks/>
              <a:stCxn id="79" idx="3"/>
              <a:endCxn id="67" idx="1"/>
            </p:cNvCxnSpPr>
            <p:nvPr/>
          </p:nvCxnSpPr>
          <p:spPr>
            <a:xfrm flipV="1">
              <a:off x="5433664" y="5865532"/>
              <a:ext cx="1528655" cy="25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B27CFE7-CCEE-364D-B35C-3ACE02D1B6E0}"/>
                    </a:ext>
                  </a:extLst>
                </p:cNvPr>
                <p:cNvSpPr txBox="1"/>
                <p:nvPr/>
              </p:nvSpPr>
              <p:spPr>
                <a:xfrm>
                  <a:off x="3879869" y="5858848"/>
                  <a:ext cx="51174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B27CFE7-CCEE-364D-B35C-3ACE02D1B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9869" y="5858848"/>
                  <a:ext cx="511743" cy="307777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D90EB20E-DE9E-1E45-8A98-BD09F78A96FF}"/>
                    </a:ext>
                  </a:extLst>
                </p:cNvPr>
                <p:cNvSpPr txBox="1"/>
                <p:nvPr/>
              </p:nvSpPr>
              <p:spPr>
                <a:xfrm>
                  <a:off x="5512243" y="5858848"/>
                  <a:ext cx="510204" cy="325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𝑗𝑘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D90EB20E-DE9E-1E45-8A98-BD09F78A96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2243" y="5858848"/>
                  <a:ext cx="510204" cy="32508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C3B9474-76B9-DA45-B1FA-2AA3A49AE28C}"/>
                    </a:ext>
                  </a:extLst>
                </p:cNvPr>
                <p:cNvSpPr txBox="1"/>
                <p:nvPr/>
              </p:nvSpPr>
              <p:spPr>
                <a:xfrm>
                  <a:off x="4261924" y="5235439"/>
                  <a:ext cx="5364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C3B9474-76B9-DA45-B1FA-2AA3A49AE2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1924" y="5235439"/>
                  <a:ext cx="536429" cy="307777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24952D0D-E00E-EE4B-B3CC-C78001EA27BC}"/>
                    </a:ext>
                  </a:extLst>
                </p:cNvPr>
                <p:cNvSpPr txBox="1"/>
                <p:nvPr/>
              </p:nvSpPr>
              <p:spPr>
                <a:xfrm>
                  <a:off x="5093332" y="5235439"/>
                  <a:ext cx="54059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24952D0D-E00E-EE4B-B3CC-C78001EA27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3332" y="5235439"/>
                  <a:ext cx="540597" cy="30777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03DA8A66-C6DE-2D4E-A209-DF6320EFA3F3}"/>
                    </a:ext>
                  </a:extLst>
                </p:cNvPr>
                <p:cNvSpPr txBox="1"/>
                <p:nvPr/>
              </p:nvSpPr>
              <p:spPr>
                <a:xfrm>
                  <a:off x="4753867" y="6038986"/>
                  <a:ext cx="41902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03DA8A66-C6DE-2D4E-A209-DF6320EFA3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3867" y="6038986"/>
                  <a:ext cx="419024" cy="307777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8255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22710-D59D-F84D-AB76-6B58C9BF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Parcluster Merging for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A2AF82-A3B6-8440-8924-373394AFEF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Find a subgraph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of the FO jtree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dirty="0"/>
                  <a:t> for the query terms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such that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Subgraph should be minimal for optimal performance, i.e., a minimisation problem to solve: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𝑟𝑣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de-DE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de-DE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GB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𝑟𝑣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Trade-off between finding a subgraph fast and finding a minimal one</a:t>
                </a:r>
              </a:p>
              <a:p>
                <a:pPr lvl="2"/>
                <a:r>
                  <a:rPr lang="en-GB" dirty="0"/>
                  <a:t>It is not about the number of parclusters but the number of PRVs in the parclusters!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A2AF82-A3B6-8440-8924-373394AFEF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1768" r="-1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0D729-397A-AB4F-899B-7E8F73CCC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512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22710-D59D-F84D-AB76-6B58C9BF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Parcluster Merging for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A2AF82-A3B6-8440-8924-373394AFEF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5383962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Find a subgraph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of the FO jtree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dirty="0"/>
                  <a:t> for the query terms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such that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Subgraph should be minimal for optimal performance, i.e., a minimisation problem to solve: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𝑟𝑣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de-DE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de-DE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GB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a:rPr lang="en-GB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𝑟𝑣</m:t>
                      </m:r>
                      <m:d>
                        <m:dPr>
                          <m:ctrlPr>
                            <a:rPr lang="en-GB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Simple heuristics (without guarantees on optimality): </a:t>
                </a:r>
              </a:p>
              <a:p>
                <a:pPr lvl="2"/>
                <a:r>
                  <a:rPr lang="en-GB" dirty="0"/>
                  <a:t>Start with one parcluster that fulfils </a:t>
                </a:r>
                <a14:m>
                  <m:oMath xmlns:m="http://schemas.openxmlformats.org/officeDocument/2006/math">
                    <m:r>
                      <a:rPr lang="en-GB" b="1" i="1"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GB" dirty="0"/>
                  <a:t>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de-DE" dirty="0"/>
              </a:p>
              <a:p>
                <a:pPr lvl="3"/>
                <a14:m>
                  <m:oMath xmlns:m="http://schemas.openxmlformats.org/officeDocument/2006/math"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remains as not covered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Perform a breadth-first search starting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pPr lvl="3"/>
                <a:r>
                  <a:rPr lang="en-GB" dirty="0"/>
                  <a:t>Whenever a newly visited parcluster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fulfils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GB" dirty="0"/>
                  <a:t>, add all parclusters on the path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(if not already part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) and s</a:t>
                </a:r>
                <a:r>
                  <a:rPr lang="de-DE" dirty="0"/>
                  <a:t>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de-DE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1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until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de-DE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A2AF82-A3B6-8440-8924-373394AFEF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383962"/>
              </a:xfrm>
              <a:blipFill>
                <a:blip r:embed="rId3"/>
                <a:stretch>
                  <a:fillRect l="-1447" t="-1647" r="-322" b="-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0D729-397A-AB4F-899B-7E8F73CCC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0826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EF6E-FC4A-F543-A883-D1091F24A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Query Answering in FO </a:t>
            </a:r>
            <a:r>
              <a:rPr lang="en-GB" dirty="0" err="1"/>
              <a:t>jtrees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58240"/>
                <a:ext cx="7886700" cy="4413042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Given an FO jtree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GB" dirty="0"/>
                  <a:t> with messages passed</a:t>
                </a:r>
              </a:p>
              <a:p>
                <a:pPr lvl="1"/>
                <a:r>
                  <a:rPr lang="en-GB" dirty="0"/>
                  <a:t>Prepared for query answering</a:t>
                </a:r>
              </a:p>
              <a:p>
                <a:r>
                  <a:rPr lang="en-GB" dirty="0"/>
                  <a:t>For each query with query terms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endParaRPr lang="en-GB" b="1" dirty="0"/>
              </a:p>
              <a:p>
                <a:pPr lvl="1"/>
                <a:r>
                  <a:rPr lang="en-GB" dirty="0"/>
                  <a:t>Find subgraph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s.t.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𝑸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𝑟𝑣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Collect information from local models and outside messages, </a:t>
                </a:r>
                <a:r>
                  <a:rPr lang="en-GB" dirty="0" err="1"/>
                  <a:t>i.e</a:t>
                </a:r>
                <a:r>
                  <a:rPr lang="en-GB" dirty="0"/>
                  <a:t>,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⋃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23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nary>
                        <m:naryPr>
                          <m:chr m:val="⋃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𝑛𝑏𝑠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∉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eqArr>
                        </m:sub>
                        <m:sup/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Call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i="0" dirty="0" smtClean="0">
                        <a:latin typeface="Cambria Math" panose="02040503050406030204" pitchFamily="18" charset="0"/>
                      </a:rPr>
                      <m:t>LVE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de-DE" b="1" i="1" dirty="0" smtClean="0">
                                <a:latin typeface="Cambria Math" panose="02040503050406030204" pitchFamily="18" charset="0"/>
                              </a:rPr>
                              <m:t>𝑸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𝑸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,∅</m:t>
                        </m:r>
                      </m:e>
                    </m:d>
                  </m:oMath>
                </a14:m>
                <a:r>
                  <a:rPr lang="en-GB" dirty="0"/>
                  <a:t> and return or store result of the call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C779DA-937F-A948-AD1E-F89EAC456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4413042"/>
              </a:xfrm>
              <a:blipFill>
                <a:blip r:embed="rId2"/>
                <a:stretch>
                  <a:fillRect l="-1447" t="-2006" b="-154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0A7AC-4933-6743-A8CC-0ACB85C4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93</a:t>
            </a:fld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070BB6B-754A-C24E-A5F8-0D89AD55609C}"/>
              </a:ext>
            </a:extLst>
          </p:cNvPr>
          <p:cNvGrpSpPr/>
          <p:nvPr/>
        </p:nvGrpSpPr>
        <p:grpSpPr>
          <a:xfrm>
            <a:off x="1561096" y="5472636"/>
            <a:ext cx="6328875" cy="1038390"/>
            <a:chOff x="1561096" y="5564079"/>
            <a:chExt cx="6328875" cy="103839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94C3B73-667D-574C-A028-1D116B714A09}"/>
                </a:ext>
              </a:extLst>
            </p:cNvPr>
            <p:cNvGrpSpPr/>
            <p:nvPr/>
          </p:nvGrpSpPr>
          <p:grpSpPr>
            <a:xfrm>
              <a:off x="1561096" y="5564079"/>
              <a:ext cx="6328875" cy="1038390"/>
              <a:chOff x="1561096" y="5564079"/>
              <a:chExt cx="6328875" cy="1038390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4A910F2-E7C8-9441-B818-1FB1291872E4}"/>
                  </a:ext>
                </a:extLst>
              </p:cNvPr>
              <p:cNvGrpSpPr/>
              <p:nvPr/>
            </p:nvGrpSpPr>
            <p:grpSpPr>
              <a:xfrm>
                <a:off x="1561096" y="5564079"/>
                <a:ext cx="6328875" cy="715089"/>
                <a:chOff x="1561096" y="5467386"/>
                <a:chExt cx="6328875" cy="71508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02D7A9C6-9F10-E841-9187-22B7B16A038E}"/>
                    </a:ext>
                  </a:extLst>
                </p:cNvPr>
                <p:cNvGrpSpPr/>
                <p:nvPr/>
              </p:nvGrpSpPr>
              <p:grpSpPr>
                <a:xfrm>
                  <a:off x="1561096" y="5467386"/>
                  <a:ext cx="6328875" cy="715089"/>
                  <a:chOff x="-629405" y="4954798"/>
                  <a:chExt cx="6328875" cy="71508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3DDBC3CC-5FAD-5E4C-BF17-7851B51D6F63}"/>
                      </a:ext>
                    </a:extLst>
                  </p:cNvPr>
                  <p:cNvCxnSpPr>
                    <a:cxnSpLocks/>
                    <a:stCxn id="64" idx="3"/>
                    <a:endCxn id="62" idx="1"/>
                  </p:cNvCxnSpPr>
                  <p:nvPr/>
                </p:nvCxnSpPr>
                <p:spPr>
                  <a:xfrm>
                    <a:off x="986190" y="5312343"/>
                    <a:ext cx="81243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A119D023-9CBA-CC42-9999-4A56E50FC745}"/>
                      </a:ext>
                    </a:extLst>
                  </p:cNvPr>
                  <p:cNvCxnSpPr>
                    <a:cxnSpLocks/>
                    <a:stCxn id="62" idx="3"/>
                    <a:endCxn id="63" idx="1"/>
                  </p:cNvCxnSpPr>
                  <p:nvPr/>
                </p:nvCxnSpPr>
                <p:spPr>
                  <a:xfrm>
                    <a:off x="3355480" y="5312343"/>
                    <a:ext cx="81243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2" name="TextBox 61">
                        <a:extLst>
                          <a:ext uri="{FF2B5EF4-FFF2-40B4-BE49-F238E27FC236}">
                            <a16:creationId xmlns:a16="http://schemas.microsoft.com/office/drawing/2014/main" id="{0340D29A-38BE-2542-9712-7F1C53C9262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98623" y="4954798"/>
                        <a:ext cx="1556857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2" name="TextBox 61">
                        <a:extLst>
                          <a:ext uri="{FF2B5EF4-FFF2-40B4-BE49-F238E27FC236}">
                            <a16:creationId xmlns:a16="http://schemas.microsoft.com/office/drawing/2014/main" id="{0340D29A-38BE-2542-9712-7F1C53C9262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798623" y="4954798"/>
                        <a:ext cx="1556857" cy="715089"/>
                      </a:xfrm>
                      <a:prstGeom prst="roundRect">
                        <a:avLst/>
                      </a:prstGeom>
                      <a:blipFill>
                        <a:blip r:embed="rId3"/>
                        <a:stretch>
                          <a:fillRect b="-1724"/>
                        </a:stretch>
                      </a:blip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3" name="TextBox 62">
                        <a:extLst>
                          <a:ext uri="{FF2B5EF4-FFF2-40B4-BE49-F238E27FC236}">
                            <a16:creationId xmlns:a16="http://schemas.microsoft.com/office/drawing/2014/main" id="{91F60530-F12B-C94B-AC62-AFDA13C14EC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67913" y="4954798"/>
                        <a:ext cx="1531557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GB" i="1" dirty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𝑇𝑟𝑒𝑎𝑡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  <m: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3" name="TextBox 62">
                        <a:extLst>
                          <a:ext uri="{FF2B5EF4-FFF2-40B4-BE49-F238E27FC236}">
                            <a16:creationId xmlns:a16="http://schemas.microsoft.com/office/drawing/2014/main" id="{91F60530-F12B-C94B-AC62-AFDA13C14EC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67913" y="4954798"/>
                        <a:ext cx="1531557" cy="715089"/>
                      </a:xfrm>
                      <a:prstGeom prst="roundRect">
                        <a:avLst/>
                      </a:prstGeom>
                      <a:blipFill>
                        <a:blip r:embed="rId4"/>
                        <a:stretch>
                          <a:fillRect l="-5738" r="-1639" b="-1724"/>
                        </a:stretch>
                      </a:blip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4" name="TextBox 63">
                        <a:extLst>
                          <a:ext uri="{FF2B5EF4-FFF2-40B4-BE49-F238E27FC236}">
                            <a16:creationId xmlns:a16="http://schemas.microsoft.com/office/drawing/2014/main" id="{28D0B889-1889-3D47-A64A-77378E99130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629405" y="4954798"/>
                        <a:ext cx="1615595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𝑁𝑎𝑡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𝑀𝑎𝑛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4" name="TextBox 63">
                        <a:extLst>
                          <a:ext uri="{FF2B5EF4-FFF2-40B4-BE49-F238E27FC236}">
                            <a16:creationId xmlns:a16="http://schemas.microsoft.com/office/drawing/2014/main" id="{28D0B889-1889-3D47-A64A-77378E99130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629405" y="4954798"/>
                        <a:ext cx="1615595" cy="715089"/>
                      </a:xfrm>
                      <a:prstGeom prst="roundRect">
                        <a:avLst/>
                      </a:prstGeom>
                      <a:blipFill>
                        <a:blip r:embed="rId5"/>
                        <a:stretch>
                          <a:fillRect b="-1724"/>
                        </a:stretch>
                      </a:blip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F649CE26-06A7-F14D-8B7B-9D71302DB247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2893561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solidFill>
                      <a:schemeClr val="tx1"/>
                    </a:solidFill>
                  </p:spPr>
                  <p:txBody>
                    <a:bodyPr vert="vert270" wrap="square" lIns="36000" tIns="0" rIns="0" bIns="0" rtlCol="0">
                      <a:no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F649CE26-06A7-F14D-8B7B-9D71302DB2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2893561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D68EEEEE-E496-5E40-8A7D-7972518A3702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5262852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solidFill>
                      <a:schemeClr val="tx1"/>
                    </a:solidFill>
                  </p:spPr>
                  <p:txBody>
                    <a:bodyPr vert="vert270" wrap="square" lIns="36000" tIns="0" rIns="0" bIns="0" rtlCol="0">
                      <a:no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D68EEEEE-E496-5E40-8A7D-7972518A370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5262852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6AEB2ECC-69E2-CF4C-BA47-37DEB05D2D37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7606843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solidFill>
                      <a:schemeClr val="tx1"/>
                    </a:solidFill>
                  </p:spPr>
                  <p:txBody>
                    <a:bodyPr vert="vert270" wrap="square" lIns="36000" tIns="0" rIns="0" bIns="0" rtlCol="0">
                      <a:no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9" name="TextBox 58">
                      <a:extLst>
                        <a:ext uri="{FF2B5EF4-FFF2-40B4-BE49-F238E27FC236}">
                          <a16:creationId xmlns:a16="http://schemas.microsoft.com/office/drawing/2014/main" id="{6AEB2ECC-69E2-CF4C-BA47-37DEB05D2D3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7606843" y="5898014"/>
                      <a:ext cx="270879" cy="295377"/>
                    </a:xfrm>
                    <a:prstGeom prst="round1Rect">
                      <a:avLst>
                        <a:gd name="adj" fmla="val 28634"/>
                      </a:avLst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92F724F0-DE8C-DC40-962E-3ECDD9CDEEBB}"/>
                      </a:ext>
                    </a:extLst>
                  </p:cNvPr>
                  <p:cNvSpPr/>
                  <p:nvPr/>
                </p:nvSpPr>
                <p:spPr>
                  <a:xfrm>
                    <a:off x="4437066" y="6201123"/>
                    <a:ext cx="63132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92F724F0-DE8C-DC40-962E-3ECDD9CDEEB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7066" y="6201123"/>
                    <a:ext cx="631327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EF6451AF-D792-DF41-BEB7-735DC94546C3}"/>
                      </a:ext>
                    </a:extLst>
                  </p:cNvPr>
                  <p:cNvSpPr/>
                  <p:nvPr/>
                </p:nvSpPr>
                <p:spPr>
                  <a:xfrm>
                    <a:off x="4863854" y="6203590"/>
                    <a:ext cx="63664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EF6451AF-D792-DF41-BEB7-735DC94546C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63854" y="6203590"/>
                    <a:ext cx="636649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9257FA64-039D-BA4A-80BA-DCC170AA87B3}"/>
                      </a:ext>
                    </a:extLst>
                  </p:cNvPr>
                  <p:cNvSpPr/>
                  <p:nvPr/>
                </p:nvSpPr>
                <p:spPr>
                  <a:xfrm>
                    <a:off x="7071689" y="6188201"/>
                    <a:ext cx="63664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9257FA64-039D-BA4A-80BA-DCC170AA87B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1689" y="6188201"/>
                    <a:ext cx="636649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DAE4E81B-DBCB-D54D-888C-E3CEBA1835B9}"/>
                      </a:ext>
                    </a:extLst>
                  </p:cNvPr>
                  <p:cNvSpPr/>
                  <p:nvPr/>
                </p:nvSpPr>
                <p:spPr>
                  <a:xfrm>
                    <a:off x="2173037" y="6233137"/>
                    <a:ext cx="63664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DAE4E81B-DBCB-D54D-888C-E3CEBA1835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73037" y="6233137"/>
                    <a:ext cx="636649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665887E6-8751-3D44-9057-2F2388848301}"/>
                      </a:ext>
                    </a:extLst>
                  </p:cNvPr>
                  <p:cNvSpPr txBox="1"/>
                  <p:nvPr/>
                </p:nvSpPr>
                <p:spPr>
                  <a:xfrm>
                    <a:off x="4282772" y="6233137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665887E6-8751-3D44-9057-2F23888483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2772" y="6233137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7DC622D6-C8F0-B249-8553-DA3892780B68}"/>
                      </a:ext>
                    </a:extLst>
                  </p:cNvPr>
                  <p:cNvSpPr txBox="1"/>
                  <p:nvPr/>
                </p:nvSpPr>
                <p:spPr>
                  <a:xfrm>
                    <a:off x="6894515" y="620765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7DC622D6-C8F0-B249-8553-DA3892780B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94515" y="6207650"/>
                    <a:ext cx="293414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044D40F5-E032-DF4C-8469-10EDBC4768DC}"/>
                      </a:ext>
                    </a:extLst>
                  </p:cNvPr>
                  <p:cNvSpPr txBox="1"/>
                  <p:nvPr/>
                </p:nvSpPr>
                <p:spPr>
                  <a:xfrm>
                    <a:off x="2026328" y="6266381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044D40F5-E032-DF4C-8469-10EDBC4768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26328" y="6266381"/>
                    <a:ext cx="293414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66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48208E0C-17E6-4D40-813D-8FE5ADDF8658}"/>
                    </a:ext>
                  </a:extLst>
                </p:cNvPr>
                <p:cNvSpPr/>
                <p:nvPr/>
              </p:nvSpPr>
              <p:spPr>
                <a:xfrm>
                  <a:off x="3220821" y="5880717"/>
                  <a:ext cx="72417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48208E0C-17E6-4D40-813D-8FE5ADDF86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0821" y="5880717"/>
                  <a:ext cx="724173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1379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1DC8594-EB5A-D447-B953-04653AD2A738}"/>
                    </a:ext>
                  </a:extLst>
                </p:cNvPr>
                <p:cNvSpPr/>
                <p:nvPr/>
              </p:nvSpPr>
              <p:spPr>
                <a:xfrm>
                  <a:off x="5441528" y="5865036"/>
                  <a:ext cx="101861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i="1" dirty="0">
                    <a:solidFill>
                      <a:schemeClr val="tx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1DC8594-EB5A-D447-B953-04653AD2A7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1528" y="5865036"/>
                  <a:ext cx="1018612" cy="64633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F32B75A4-B611-3B4E-AE01-09F6AE8B616D}"/>
              </a:ext>
            </a:extLst>
          </p:cNvPr>
          <p:cNvSpPr/>
          <p:nvPr/>
        </p:nvSpPr>
        <p:spPr>
          <a:xfrm>
            <a:off x="861239" y="2102461"/>
            <a:ext cx="7531331" cy="3137976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2ACE311-1BE7-6746-AF10-BAEC3C0F7169}"/>
              </a:ext>
            </a:extLst>
          </p:cNvPr>
          <p:cNvSpPr/>
          <p:nvPr/>
        </p:nvSpPr>
        <p:spPr>
          <a:xfrm>
            <a:off x="6525491" y="2101128"/>
            <a:ext cx="1867079" cy="28791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Query Answering</a:t>
            </a:r>
          </a:p>
        </p:txBody>
      </p:sp>
    </p:spTree>
    <p:extLst>
      <p:ext uri="{BB962C8B-B14F-4D97-AF65-F5344CB8AC3E}">
        <p14:creationId xmlns:p14="http://schemas.microsoft.com/office/powerpoint/2010/main" val="13073568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C58FC-3FB2-604F-AB02-5E79CF91D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36E1CC-918E-EA47-89A1-F01A44C973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158240"/>
                <a:ext cx="8132173" cy="432159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E.g.,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Subgraph: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Submodel for query answering: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1" i="1" dirty="0" smtClean="0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r>
                  <a:rPr lang="en-GB" dirty="0"/>
                  <a:t>Call LVE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𝑸</m:t>
                        </m:r>
                      </m:sub>
                    </m:sSub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de-DE" b="1" i="1" dirty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𝑒𝑣𝑒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lvl="2"/>
                <a:r>
                  <a:rPr lang="en-GB" dirty="0"/>
                  <a:t>Split off query terms</a:t>
                </a:r>
              </a:p>
              <a:p>
                <a:pPr lvl="2"/>
                <a:r>
                  <a:rPr lang="en-GB" dirty="0"/>
                  <a:t>Eliminate all non-query terms</a:t>
                </a:r>
              </a:p>
              <a:p>
                <a:pPr lvl="2"/>
                <a:r>
                  <a:rPr lang="en-GB" dirty="0"/>
                  <a:t>Normalise the result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36E1CC-918E-EA47-89A1-F01A44C973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158240"/>
                <a:ext cx="8132173" cy="4321599"/>
              </a:xfrm>
              <a:blipFill>
                <a:blip r:embed="rId2"/>
                <a:stretch>
                  <a:fillRect l="-1246" t="-2053" b="-20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19A0A-912D-C443-8409-CFE33F1F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94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86FF24-2757-E646-B6A1-92690E5E6D7E}"/>
              </a:ext>
            </a:extLst>
          </p:cNvPr>
          <p:cNvGrpSpPr/>
          <p:nvPr/>
        </p:nvGrpSpPr>
        <p:grpSpPr>
          <a:xfrm>
            <a:off x="1561096" y="5472636"/>
            <a:ext cx="6328875" cy="1038390"/>
            <a:chOff x="1561096" y="5564079"/>
            <a:chExt cx="6328875" cy="1038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5464FF1-F379-5940-9D9E-193E3DBBF2C7}"/>
                </a:ext>
              </a:extLst>
            </p:cNvPr>
            <p:cNvGrpSpPr/>
            <p:nvPr/>
          </p:nvGrpSpPr>
          <p:grpSpPr>
            <a:xfrm>
              <a:off x="1561096" y="5564079"/>
              <a:ext cx="6328875" cy="1038390"/>
              <a:chOff x="1561096" y="5564079"/>
              <a:chExt cx="6328875" cy="103839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9A59A8D-D4AD-A741-BE6D-CB7600660B42}"/>
                  </a:ext>
                </a:extLst>
              </p:cNvPr>
              <p:cNvGrpSpPr/>
              <p:nvPr/>
            </p:nvGrpSpPr>
            <p:grpSpPr>
              <a:xfrm>
                <a:off x="1561096" y="5564079"/>
                <a:ext cx="6328875" cy="715089"/>
                <a:chOff x="1561096" y="5467386"/>
                <a:chExt cx="6328875" cy="715089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19BC39EB-8823-2043-AF95-322A65DE59C1}"/>
                    </a:ext>
                  </a:extLst>
                </p:cNvPr>
                <p:cNvGrpSpPr/>
                <p:nvPr/>
              </p:nvGrpSpPr>
              <p:grpSpPr>
                <a:xfrm>
                  <a:off x="1561096" y="5467386"/>
                  <a:ext cx="6328875" cy="715089"/>
                  <a:chOff x="-629405" y="4954798"/>
                  <a:chExt cx="6328875" cy="715089"/>
                </a:xfrm>
              </p:grpSpPr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F4F06F5E-6FA4-324A-AE30-375C42DA2E70}"/>
                      </a:ext>
                    </a:extLst>
                  </p:cNvPr>
                  <p:cNvCxnSpPr>
                    <a:cxnSpLocks/>
                    <a:stCxn id="25" idx="3"/>
                    <a:endCxn id="23" idx="1"/>
                  </p:cNvCxnSpPr>
                  <p:nvPr/>
                </p:nvCxnSpPr>
                <p:spPr>
                  <a:xfrm>
                    <a:off x="986190" y="5312343"/>
                    <a:ext cx="81243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60FFC0CA-FD43-9A4D-97EF-51C7883862B7}"/>
                      </a:ext>
                    </a:extLst>
                  </p:cNvPr>
                  <p:cNvCxnSpPr>
                    <a:cxnSpLocks/>
                    <a:stCxn id="23" idx="3"/>
                    <a:endCxn id="24" idx="1"/>
                  </p:cNvCxnSpPr>
                  <p:nvPr/>
                </p:nvCxnSpPr>
                <p:spPr>
                  <a:xfrm>
                    <a:off x="3355480" y="5312343"/>
                    <a:ext cx="81243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87874E8F-02C1-8D40-A885-3B54B9BF1C1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98623" y="4954798"/>
                        <a:ext cx="1556857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15875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𝑇𝑟𝑎𝑣𝑒𝑙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de-DE" b="0" i="0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87874E8F-02C1-8D40-A885-3B54B9BF1C1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798623" y="4954798"/>
                        <a:ext cx="1556857" cy="715089"/>
                      </a:xfrm>
                      <a:prstGeom prst="roundRect">
                        <a:avLst/>
                      </a:prstGeom>
                      <a:blipFill>
                        <a:blip r:embed="rId3"/>
                        <a:stretch>
                          <a:fillRect b="-1724"/>
                        </a:stretch>
                      </a:blipFill>
                      <a:ln>
                        <a:solidFill>
                          <a:schemeClr val="accent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6D9BD95A-789C-024C-AAFD-6E95982E693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67913" y="4954798"/>
                        <a:ext cx="1531557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GB" i="1" dirty="0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𝑆𝑖𝑐𝑘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b="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𝑇𝑟𝑒𝑎𝑡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𝑋</m:t>
                                  </m:r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accent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6D9BD95A-789C-024C-AAFD-6E95982E693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67913" y="4954798"/>
                        <a:ext cx="1531557" cy="715089"/>
                      </a:xfrm>
                      <a:prstGeom prst="roundRect">
                        <a:avLst/>
                      </a:prstGeom>
                      <a:blipFill>
                        <a:blip r:embed="rId4"/>
                        <a:stretch>
                          <a:fillRect l="-5738" r="-1639" b="-1724"/>
                        </a:stretch>
                      </a:blipFill>
                      <a:ln>
                        <a:solidFill>
                          <a:schemeClr val="accent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B169BB9F-0123-F346-9C8A-2D7F774550D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629405" y="4954798"/>
                        <a:ext cx="1615595" cy="715089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lstStyle/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en-GB" i="1" dirty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𝐸𝑝𝑖𝑑</m:t>
                              </m:r>
                              <m:r>
                                <a:rPr lang="en-GB" i="1" dirty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𝑁𝑎𝑡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oMath>
                          </m:oMathPara>
                        </a14:m>
                        <a:endParaRPr lang="de-DE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endParaRPr>
                      </a:p>
                      <a:p>
                        <a:pPr marL="49213" algn="ctr"/>
                        <a14:m>
                          <m:oMathPara xmlns:m="http://schemas.openxmlformats.org/officeDocument/2006/math">
                            <m:oMathParaPr>
                              <m:jc m:val="center"/>
                            </m:oMathParaPr>
                            <m:oMath xmlns:m="http://schemas.openxmlformats.org/officeDocument/2006/math"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𝑀𝑎𝑛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oMath>
                          </m:oMathPara>
                        </a14:m>
                        <a:endParaRPr lang="en-GB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B169BB9F-0123-F346-9C8A-2D7F774550D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629405" y="4954798"/>
                        <a:ext cx="1615595" cy="715089"/>
                      </a:xfrm>
                      <a:prstGeom prst="roundRect">
                        <a:avLst/>
                      </a:prstGeom>
                      <a:blipFill>
                        <a:blip r:embed="rId5"/>
                        <a:stretch>
                          <a:fillRect b="-1724"/>
                        </a:stretch>
                      </a:blip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2A6EACE8-AA14-2746-863E-3F7AFCE692AF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2893561" y="5898014"/>
                      <a:ext cx="270879" cy="295377"/>
                    </a:xfrm>
                    <a:prstGeom prst="round1Rect">
                      <a:avLst>
                        <a:gd name="adj" fmla="val 30297"/>
                      </a:avLst>
                    </a:prstGeom>
                    <a:solidFill>
                      <a:schemeClr val="tx1"/>
                    </a:solidFill>
                  </p:spPr>
                  <p:txBody>
                    <a:bodyPr vert="vert270" wrap="square" lIns="36000" tIns="0" rIns="0" bIns="0" rtlCol="0">
                      <a:no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2A6EACE8-AA14-2746-863E-3F7AFCE692A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2893561" y="5898014"/>
                      <a:ext cx="270879" cy="295377"/>
                    </a:xfrm>
                    <a:prstGeom prst="round1Rect">
                      <a:avLst>
                        <a:gd name="adj" fmla="val 30297"/>
                      </a:avLst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FA9ECBF8-CC24-604B-9486-34EB585BE6F3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5262852" y="5898014"/>
                      <a:ext cx="270879" cy="295377"/>
                    </a:xfrm>
                    <a:prstGeom prst="round1Rect">
                      <a:avLst>
                        <a:gd name="adj" fmla="val 33622"/>
                      </a:avLst>
                    </a:prstGeom>
                    <a:solidFill>
                      <a:schemeClr val="accent1"/>
                    </a:solidFill>
                  </p:spPr>
                  <p:txBody>
                    <a:bodyPr vert="vert270" wrap="square" lIns="36000" tIns="0" rIns="0" bIns="0" rtlCol="0">
                      <a:no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FA9ECBF8-CC24-604B-9486-34EB585BE6F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5262852" y="5898014"/>
                      <a:ext cx="270879" cy="295377"/>
                    </a:xfrm>
                    <a:prstGeom prst="round1Rect">
                      <a:avLst>
                        <a:gd name="adj" fmla="val 33622"/>
                      </a:avLst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54FB155C-CF38-D84C-B2A7-BE9EC516B42E}"/>
                        </a:ext>
                      </a:extLst>
                    </p:cNvPr>
                    <p:cNvSpPr txBox="1"/>
                    <p:nvPr/>
                  </p:nvSpPr>
                  <p:spPr>
                    <a:xfrm rot="5400000">
                      <a:off x="7606843" y="5898014"/>
                      <a:ext cx="270879" cy="295377"/>
                    </a:xfrm>
                    <a:prstGeom prst="round1Rect">
                      <a:avLst>
                        <a:gd name="adj" fmla="val 31960"/>
                      </a:avLst>
                    </a:prstGeom>
                    <a:solidFill>
                      <a:schemeClr val="accent1"/>
                    </a:solidFill>
                  </p:spPr>
                  <p:txBody>
                    <a:bodyPr vert="vert270" wrap="square" lIns="36000" tIns="0" rIns="0" bIns="0" rtlCol="0">
                      <a:no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54FB155C-CF38-D84C-B2A7-BE9EC516B42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5400000">
                      <a:off x="7606843" y="5898014"/>
                      <a:ext cx="270879" cy="295377"/>
                    </a:xfrm>
                    <a:prstGeom prst="round1Rect">
                      <a:avLst>
                        <a:gd name="adj" fmla="val 31960"/>
                      </a:avLst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EF91B8AC-BCD1-7642-9098-110585300975}"/>
                      </a:ext>
                    </a:extLst>
                  </p:cNvPr>
                  <p:cNvSpPr/>
                  <p:nvPr/>
                </p:nvSpPr>
                <p:spPr>
                  <a:xfrm>
                    <a:off x="4437066" y="6201123"/>
                    <a:ext cx="631327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EF91B8AC-BCD1-7642-9098-11058530097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7066" y="6201123"/>
                    <a:ext cx="631327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ACAC6704-18E2-E74E-979A-BFFF9B191DBD}"/>
                      </a:ext>
                    </a:extLst>
                  </p:cNvPr>
                  <p:cNvSpPr/>
                  <p:nvPr/>
                </p:nvSpPr>
                <p:spPr>
                  <a:xfrm>
                    <a:off x="4863854" y="6203590"/>
                    <a:ext cx="63664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32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EF6451AF-D792-DF41-BEB7-735DC94546C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63854" y="6203590"/>
                    <a:ext cx="636649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56ACD9F2-F817-304B-B61C-2E9E53F11E6B}"/>
                      </a:ext>
                    </a:extLst>
                  </p:cNvPr>
                  <p:cNvSpPr/>
                  <p:nvPr/>
                </p:nvSpPr>
                <p:spPr>
                  <a:xfrm>
                    <a:off x="7071689" y="6188201"/>
                    <a:ext cx="63664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9257FA64-039D-BA4A-80BA-DCC170AA87B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71689" y="6188201"/>
                    <a:ext cx="636649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DE58F589-3836-974C-B01A-7C73CDBB6A51}"/>
                      </a:ext>
                    </a:extLst>
                  </p:cNvPr>
                  <p:cNvSpPr/>
                  <p:nvPr/>
                </p:nvSpPr>
                <p:spPr>
                  <a:xfrm>
                    <a:off x="2173037" y="6233137"/>
                    <a:ext cx="63664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DAE4E81B-DBCB-D54D-888C-E3CEBA1835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73037" y="6233137"/>
                    <a:ext cx="636649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758ED844-D6C1-BC4D-A97E-7049AE42CABE}"/>
                      </a:ext>
                    </a:extLst>
                  </p:cNvPr>
                  <p:cNvSpPr txBox="1"/>
                  <p:nvPr/>
                </p:nvSpPr>
                <p:spPr>
                  <a:xfrm>
                    <a:off x="4282772" y="6233137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758ED844-D6C1-BC4D-A97E-7049AE42CA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2772" y="6233137"/>
                    <a:ext cx="293414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EFF5BF4-F165-C940-8568-F822E310F01A}"/>
                      </a:ext>
                    </a:extLst>
                  </p:cNvPr>
                  <p:cNvSpPr txBox="1"/>
                  <p:nvPr/>
                </p:nvSpPr>
                <p:spPr>
                  <a:xfrm>
                    <a:off x="6894515" y="6207650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EFF5BF4-F165-C940-8568-F822E310F01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94515" y="6207650"/>
                    <a:ext cx="293414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6667" r="-4167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0383AF1E-890C-3E42-9BEC-6914D48C7B60}"/>
                      </a:ext>
                    </a:extLst>
                  </p:cNvPr>
                  <p:cNvSpPr txBox="1"/>
                  <p:nvPr/>
                </p:nvSpPr>
                <p:spPr>
                  <a:xfrm>
                    <a:off x="2026328" y="6266381"/>
                    <a:ext cx="29341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044D40F5-E032-DF4C-8469-10EDBC4768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26328" y="6266381"/>
                    <a:ext cx="293414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6667" b="-2608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1D2A308-7F36-B248-B0D9-BC3DA86D6313}"/>
                    </a:ext>
                  </a:extLst>
                </p:cNvPr>
                <p:cNvSpPr/>
                <p:nvPr/>
              </p:nvSpPr>
              <p:spPr>
                <a:xfrm>
                  <a:off x="3220821" y="5880717"/>
                  <a:ext cx="72417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48208E0C-17E6-4D40-813D-8FE5ADDF86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0821" y="5880717"/>
                  <a:ext cx="724173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1379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5C90DCAD-B4EC-4343-9C03-C23F468B5B10}"/>
                    </a:ext>
                  </a:extLst>
                </p:cNvPr>
                <p:cNvSpPr/>
                <p:nvPr/>
              </p:nvSpPr>
              <p:spPr>
                <a:xfrm>
                  <a:off x="5441528" y="5865036"/>
                  <a:ext cx="101861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de-DE" i="1" dirty="0">
                    <a:solidFill>
                      <a:schemeClr val="tx1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1DC8594-EB5A-D447-B953-04653AD2A7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1528" y="5865036"/>
                  <a:ext cx="1018612" cy="64633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BFCE5B-F5A1-5C44-9583-16BCE8BD0CB5}"/>
              </a:ext>
            </a:extLst>
          </p:cNvPr>
          <p:cNvGrpSpPr/>
          <p:nvPr/>
        </p:nvGrpSpPr>
        <p:grpSpPr>
          <a:xfrm>
            <a:off x="2100159" y="2447999"/>
            <a:ext cx="4943682" cy="1603165"/>
            <a:chOff x="482893" y="3452499"/>
            <a:chExt cx="4943682" cy="160316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D451561-9581-2C43-AFF2-0EC4336D2B94}"/>
                </a:ext>
              </a:extLst>
            </p:cNvPr>
            <p:cNvGrpSpPr/>
            <p:nvPr/>
          </p:nvGrpSpPr>
          <p:grpSpPr>
            <a:xfrm>
              <a:off x="482893" y="3452499"/>
              <a:ext cx="2731179" cy="1603165"/>
              <a:chOff x="2221113" y="3736515"/>
              <a:chExt cx="2731179" cy="1603165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FDA704F-6152-2940-8CAE-2096A09114D6}"/>
                  </a:ext>
                </a:extLst>
              </p:cNvPr>
              <p:cNvGrpSpPr/>
              <p:nvPr/>
            </p:nvGrpSpPr>
            <p:grpSpPr>
              <a:xfrm>
                <a:off x="2221113" y="3748860"/>
                <a:ext cx="2731179" cy="1590820"/>
                <a:chOff x="4152151" y="4565147"/>
                <a:chExt cx="2731179" cy="159082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B39848FF-1623-3E44-880A-551217F8B8D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47596" y="4565147"/>
                      <a:ext cx="61669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7" name="TextBox 66">
                      <a:extLst>
                        <a:ext uri="{FF2B5EF4-FFF2-40B4-BE49-F238E27FC236}">
                          <a16:creationId xmlns:a16="http://schemas.microsoft.com/office/drawing/2014/main" id="{FF7C1B3A-FDF4-054C-9B6D-7AB879251F8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47596" y="4565147"/>
                      <a:ext cx="616690" cy="389513"/>
                    </a:xfrm>
                    <a:prstGeom prst="ellipse">
                      <a:avLst/>
                    </a:prstGeom>
                    <a:blipFill>
                      <a:blip r:embed="rId18"/>
                      <a:stretch>
                        <a:fillRect l="-1961" r="-5882"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53DFD1D7-56EB-334C-844B-698D98B59E7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52151" y="5167153"/>
                      <a:ext cx="1404911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</m:oMath>
                        </m:oMathPara>
                      </a14:m>
                      <a:endParaRPr lang="en-GB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53DFD1D7-56EB-334C-844B-698D98B59E7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152151" y="5167153"/>
                      <a:ext cx="1404911" cy="389513"/>
                    </a:xfrm>
                    <a:prstGeom prst="ellipse">
                      <a:avLst/>
                    </a:prstGeom>
                    <a:blipFill>
                      <a:blip r:embed="rId19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66E30671-19EA-E84E-B697-54569A766FB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28551" y="5766454"/>
                      <a:ext cx="1054779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𝑆𝑖𝑐𝑘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</m:d>
                          </m:oMath>
                        </m:oMathPara>
                      </a14:m>
                      <a:endParaRPr lang="en-GB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66E30671-19EA-E84E-B697-54569A766FB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28551" y="5766454"/>
                      <a:ext cx="1054779" cy="389513"/>
                    </a:xfrm>
                    <a:prstGeom prst="ellipse">
                      <a:avLst/>
                    </a:prstGeom>
                    <a:blipFill>
                      <a:blip r:embed="rId20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C5191FA5-B2EB-9A44-97E0-20520F97DA7F}"/>
                    </a:ext>
                  </a:extLst>
                </p:cNvPr>
                <p:cNvSpPr/>
                <p:nvPr/>
              </p:nvSpPr>
              <p:spPr>
                <a:xfrm>
                  <a:off x="5950385" y="5243830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E65A807-EAC0-3A48-93DE-98FBAABABE51}"/>
                    </a:ext>
                  </a:extLst>
                </p:cNvPr>
                <p:cNvSpPr/>
                <p:nvPr/>
              </p:nvSpPr>
              <p:spPr>
                <a:xfrm>
                  <a:off x="5996465" y="5289910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CE31244D-C477-7D4F-A5F3-20F80E1CF334}"/>
                    </a:ext>
                  </a:extLst>
                </p:cNvPr>
                <p:cNvCxnSpPr/>
                <p:nvPr/>
              </p:nvCxnSpPr>
              <p:spPr>
                <a:xfrm>
                  <a:off x="5557062" y="5361910"/>
                  <a:ext cx="43940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E17D60DF-F14D-BC4F-941E-DC0E01244A12}"/>
                    </a:ext>
                  </a:extLst>
                </p:cNvPr>
                <p:cNvCxnSpPr/>
                <p:nvPr/>
              </p:nvCxnSpPr>
              <p:spPr>
                <a:xfrm flipV="1">
                  <a:off x="6068465" y="4954660"/>
                  <a:ext cx="287476" cy="33525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32CEE184-65C5-7C49-958E-5E9C4D26F162}"/>
                    </a:ext>
                  </a:extLst>
                </p:cNvPr>
                <p:cNvCxnSpPr>
                  <a:cxnSpLocks/>
                  <a:stCxn id="60" idx="2"/>
                  <a:endCxn id="58" idx="0"/>
                </p:cNvCxnSpPr>
                <p:nvPr/>
              </p:nvCxnSpPr>
              <p:spPr>
                <a:xfrm>
                  <a:off x="6068465" y="5433910"/>
                  <a:ext cx="287476" cy="33254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4" name="TextBox 63">
                      <a:extLst>
                        <a:ext uri="{FF2B5EF4-FFF2-40B4-BE49-F238E27FC236}">
                          <a16:creationId xmlns:a16="http://schemas.microsoft.com/office/drawing/2014/main" id="{C80CB7A9-AE67-2D49-BE20-1563A9685A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75051" y="5310067"/>
                      <a:ext cx="293414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75" name="TextBox 74">
                      <a:extLst>
                        <a:ext uri="{FF2B5EF4-FFF2-40B4-BE49-F238E27FC236}">
                          <a16:creationId xmlns:a16="http://schemas.microsoft.com/office/drawing/2014/main" id="{65AD5F9B-42B7-2445-A6FC-0D17EF1B650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75051" y="5310067"/>
                      <a:ext cx="293414" cy="276999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16667" r="-4167" b="-217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814AE9F-06D1-2643-93C9-DA0C783D0BAE}"/>
                    </a:ext>
                  </a:extLst>
                </p:cNvPr>
                <p:cNvSpPr/>
                <p:nvPr/>
              </p:nvSpPr>
              <p:spPr>
                <a:xfrm>
                  <a:off x="6042545" y="5335990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3B30E6C-EC95-6A4C-8754-44C22C82A815}"/>
                  </a:ext>
                </a:extLst>
              </p:cNvPr>
              <p:cNvGrpSpPr/>
              <p:nvPr/>
            </p:nvGrpSpPr>
            <p:grpSpPr>
              <a:xfrm>
                <a:off x="3123197" y="3736515"/>
                <a:ext cx="993361" cy="369332"/>
                <a:chOff x="-191004" y="2985105"/>
                <a:chExt cx="993361" cy="369332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DCF507A6-B570-FC48-9634-2CF75D853B37}"/>
                    </a:ext>
                  </a:extLst>
                </p:cNvPr>
                <p:cNvSpPr/>
                <p:nvPr/>
              </p:nvSpPr>
              <p:spPr>
                <a:xfrm>
                  <a:off x="235674" y="3118933"/>
                  <a:ext cx="144000" cy="144000"/>
                </a:xfrm>
                <a:prstGeom prst="rect">
                  <a:avLst/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4DD4F540-DF87-254C-90A4-6C6555D871B2}"/>
                    </a:ext>
                  </a:extLst>
                </p:cNvPr>
                <p:cNvCxnSpPr>
                  <a:cxnSpLocks/>
                  <a:stCxn id="45" idx="3"/>
                  <a:endCxn id="56" idx="2"/>
                </p:cNvCxnSpPr>
                <p:nvPr/>
              </p:nvCxnSpPr>
              <p:spPr>
                <a:xfrm>
                  <a:off x="379674" y="3190933"/>
                  <a:ext cx="422683" cy="127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4C5B1156-39C3-BB41-BE01-FFA21EC40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1004" y="2985105"/>
                      <a:ext cx="472758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oMath>
                        </m:oMathPara>
                      </a14:m>
                      <a:endParaRPr lang="en-GB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4C5B1156-39C3-BB41-BE01-FFA21EC40C71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-191004" y="2985105"/>
                      <a:ext cx="472758" cy="369332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b="-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72A2555-616A-9D4A-A6E6-186AC661ECB1}"/>
                </a:ext>
              </a:extLst>
            </p:cNvPr>
            <p:cNvSpPr/>
            <p:nvPr/>
          </p:nvSpPr>
          <p:spPr>
            <a:xfrm>
              <a:off x="2926297" y="416086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2516D03-60B1-E344-AEA2-4A47677EDE58}"/>
                </a:ext>
              </a:extLst>
            </p:cNvPr>
            <p:cNvSpPr/>
            <p:nvPr/>
          </p:nvSpPr>
          <p:spPr>
            <a:xfrm>
              <a:off x="2972377" y="420694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4365A13-30D5-1844-974B-F75B7D36CEC4}"/>
                </a:ext>
              </a:extLst>
            </p:cNvPr>
            <p:cNvCxnSpPr>
              <a:cxnSpLocks/>
              <a:stCxn id="56" idx="4"/>
              <a:endCxn id="32" idx="0"/>
            </p:cNvCxnSpPr>
            <p:nvPr/>
          </p:nvCxnSpPr>
          <p:spPr>
            <a:xfrm>
              <a:off x="2686683" y="3854357"/>
              <a:ext cx="357694" cy="3525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8C4937E-104E-D142-903A-CCC7D1E97E38}"/>
                </a:ext>
              </a:extLst>
            </p:cNvPr>
            <p:cNvCxnSpPr>
              <a:cxnSpLocks/>
              <a:stCxn id="41" idx="2"/>
              <a:endCxn id="32" idx="3"/>
            </p:cNvCxnSpPr>
            <p:nvPr/>
          </p:nvCxnSpPr>
          <p:spPr>
            <a:xfrm flipH="1">
              <a:off x="3116377" y="4277372"/>
              <a:ext cx="619117" cy="15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041C4C5-B890-3C4C-B49D-B392EC89BB53}"/>
                </a:ext>
              </a:extLst>
            </p:cNvPr>
            <p:cNvCxnSpPr>
              <a:cxnSpLocks/>
              <a:stCxn id="32" idx="2"/>
              <a:endCxn id="58" idx="0"/>
            </p:cNvCxnSpPr>
            <p:nvPr/>
          </p:nvCxnSpPr>
          <p:spPr>
            <a:xfrm flipH="1">
              <a:off x="2686683" y="4350943"/>
              <a:ext cx="357694" cy="3152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23B0D49-05C6-FB40-9E78-1A481A4DF93E}"/>
                    </a:ext>
                  </a:extLst>
                </p:cNvPr>
                <p:cNvSpPr txBox="1"/>
                <p:nvPr/>
              </p:nvSpPr>
              <p:spPr>
                <a:xfrm>
                  <a:off x="3116377" y="4298795"/>
                  <a:ext cx="2934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23B0D49-05C6-FB40-9E78-1A481A4DF9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6377" y="4298795"/>
                  <a:ext cx="293414" cy="276999"/>
                </a:xfrm>
                <a:prstGeom prst="rect">
                  <a:avLst/>
                </a:prstGeom>
                <a:blipFill>
                  <a:blip r:embed="rId23"/>
                  <a:stretch>
                    <a:fillRect l="-16667" b="-217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3A24B7A-2FD6-6D45-BD49-46369658FA16}"/>
                    </a:ext>
                  </a:extLst>
                </p:cNvPr>
                <p:cNvSpPr txBox="1"/>
                <p:nvPr/>
              </p:nvSpPr>
              <p:spPr>
                <a:xfrm>
                  <a:off x="3735494" y="4082615"/>
                  <a:ext cx="1691081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𝑇𝑟𝑒𝑎𝑡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𝑋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,</m:t>
                            </m:r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3A24B7A-2FD6-6D45-BD49-46369658FA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5494" y="4082615"/>
                  <a:ext cx="1691081" cy="389513"/>
                </a:xfrm>
                <a:prstGeom prst="ellipse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E86F716-9EB1-F34A-957E-392F33CE8880}"/>
                </a:ext>
              </a:extLst>
            </p:cNvPr>
            <p:cNvSpPr/>
            <p:nvPr/>
          </p:nvSpPr>
          <p:spPr>
            <a:xfrm>
              <a:off x="3018457" y="4253023"/>
              <a:ext cx="144000" cy="14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2195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162D-2967-E947-8109-5F1241566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Complexity &amp; Runtimes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E3D328-DBCB-1845-A3FC-A4316C6B9A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158240"/>
                <a:ext cx="8049683" cy="5018723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With conjunctive queries, complexity for answering a single query depends on the size of the subtree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sSup>
                          <m:s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p>
                                <m:r>
                                  <a:rPr lang="de-DE" i="1" dirty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ctrlP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solidFill>
                                      <a:schemeClr val="tx1">
                                        <a:lumMod val="50000"/>
                                        <a:lumOff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#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Assumption is that query terms occur close together and therefore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/>
                  <a:t> hopefully small</a:t>
                </a:r>
              </a:p>
              <a:p>
                <a:r>
                  <a:rPr lang="en-GB" dirty="0"/>
                  <a:t>Runtime behaviour observable in implementation</a:t>
                </a:r>
              </a:p>
              <a:p>
                <a:pPr lvl="1"/>
                <a:r>
                  <a:rPr lang="en-GB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sSup>
                          <m:sSup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GB" dirty="0"/>
                  <a:t> on x-axis </a:t>
                </a:r>
              </a:p>
              <a:p>
                <a:pPr lvl="1"/>
                <a:r>
                  <a:rPr lang="en-GB" dirty="0"/>
                  <a:t>Runtimes in milliseconds</a:t>
                </a:r>
              </a:p>
              <a:p>
                <a:pPr lvl="1"/>
                <a:r>
                  <a:rPr lang="en-GB" dirty="0"/>
                  <a:t>More parclusters needed,</a:t>
                </a:r>
                <a:br>
                  <a:rPr lang="en-GB" dirty="0"/>
                </a:br>
                <a:r>
                  <a:rPr lang="en-GB" dirty="0"/>
                  <a:t>runtimes increase</a:t>
                </a:r>
              </a:p>
              <a:p>
                <a:pPr lvl="2"/>
                <a:r>
                  <a:rPr lang="en-GB" dirty="0"/>
                  <a:t>Closer to compile time</a:t>
                </a:r>
              </a:p>
              <a:p>
                <a:pPr lvl="2"/>
                <a:r>
                  <a:rPr lang="en-GB" dirty="0"/>
                  <a:t>Closer to LVE time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E3D328-DBCB-1845-A3FC-A4316C6B9A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158240"/>
                <a:ext cx="8049683" cy="5018723"/>
              </a:xfrm>
              <a:blipFill>
                <a:blip r:embed="rId2"/>
                <a:stretch>
                  <a:fillRect l="-1260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FFB08-02F1-2648-8587-7C98F5C6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E15E4-4DB4-5346-BFF1-49B303999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664" y="3840750"/>
            <a:ext cx="3741686" cy="239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9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53AC-C48D-7142-8471-7E0158FF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79364-18FC-4D4A-BB78-1BBFC4006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Motivation</a:t>
            </a:r>
          </a:p>
          <a:p>
            <a:pPr lvl="1"/>
            <a:r>
              <a:rPr lang="en-GB" dirty="0"/>
              <a:t>Find clusters that are enough for query answering</a:t>
            </a:r>
          </a:p>
          <a:p>
            <a:r>
              <a:rPr lang="en-GB" dirty="0"/>
              <a:t>FO jtree</a:t>
            </a:r>
          </a:p>
          <a:p>
            <a:pPr lvl="1"/>
            <a:r>
              <a:rPr lang="en-GB" dirty="0"/>
              <a:t>From FO dtree clusters to FO jtree parclusters</a:t>
            </a:r>
          </a:p>
          <a:p>
            <a:r>
              <a:rPr lang="en-GB" dirty="0"/>
              <a:t>LJT algorithm</a:t>
            </a:r>
          </a:p>
          <a:p>
            <a:pPr lvl="1"/>
            <a:r>
              <a:rPr lang="en-GB" dirty="0"/>
              <a:t>Propagation/message passing: Dynamic programming</a:t>
            </a:r>
          </a:p>
          <a:p>
            <a:r>
              <a:rPr lang="en-GB" dirty="0"/>
              <a:t>Complexity</a:t>
            </a:r>
          </a:p>
          <a:p>
            <a:pPr lvl="1"/>
            <a:r>
              <a:rPr lang="en-GB" dirty="0"/>
              <a:t>Compared to LVE</a:t>
            </a:r>
          </a:p>
          <a:p>
            <a:pPr lvl="2"/>
            <a:r>
              <a:rPr lang="en-GB" dirty="0"/>
              <a:t>Overhead for construction, message passing</a:t>
            </a:r>
          </a:p>
          <a:p>
            <a:pPr lvl="2"/>
            <a:r>
              <a:rPr lang="en-GB" dirty="0"/>
              <a:t>Savings during query answering</a:t>
            </a:r>
          </a:p>
          <a:p>
            <a:r>
              <a:rPr lang="en-GB" dirty="0"/>
              <a:t>Completeness</a:t>
            </a:r>
          </a:p>
          <a:p>
            <a:pPr lvl="1"/>
            <a:r>
              <a:rPr lang="en-GB" dirty="0"/>
              <a:t>Results for LVE hold as well</a:t>
            </a:r>
          </a:p>
          <a:p>
            <a:r>
              <a:rPr lang="en-GB" dirty="0"/>
              <a:t>Implementation</a:t>
            </a:r>
          </a:p>
          <a:p>
            <a:r>
              <a:rPr lang="en-GB" dirty="0"/>
              <a:t>Conjunctive queries</a:t>
            </a:r>
          </a:p>
          <a:p>
            <a:pPr lvl="1"/>
            <a:r>
              <a:rPr lang="en-GB" dirty="0"/>
              <a:t>Find subgraph covering the query terms</a:t>
            </a:r>
          </a:p>
          <a:p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27D21-8C6F-7B4D-B2BD-611D52001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588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13097</TotalTime>
  <Words>10646</Words>
  <Application>Microsoft Macintosh PowerPoint</Application>
  <PresentationFormat>On-screen Show (4:3)</PresentationFormat>
  <Paragraphs>2427</Paragraphs>
  <Slides>96</Slides>
  <Notes>9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3" baseType="lpstr">
      <vt:lpstr>.Hiragino Kaku Gothic Interface W3</vt:lpstr>
      <vt:lpstr>Arial</vt:lpstr>
      <vt:lpstr>Calibri</vt:lpstr>
      <vt:lpstr>Calibri Light</vt:lpstr>
      <vt:lpstr>Cambria Math</vt:lpstr>
      <vt:lpstr>Zapf Dingbats</vt:lpstr>
      <vt:lpstr>Office Theme</vt:lpstr>
      <vt:lpstr>Intelligent Agents: Web-mining Agents  Probabilistic Graphical Models</vt:lpstr>
      <vt:lpstr>Probabilistic Graphical Models (PGMs)</vt:lpstr>
      <vt:lpstr>Problem: Many Queries</vt:lpstr>
      <vt:lpstr>Outline: 3. Lifted Inference</vt:lpstr>
      <vt:lpstr>Clustering of Models</vt:lpstr>
      <vt:lpstr>Clustering of Models</vt:lpstr>
      <vt:lpstr>Clustering of Models</vt:lpstr>
      <vt:lpstr>Clustering of Models</vt:lpstr>
      <vt:lpstr>Clustering of Models</vt:lpstr>
      <vt:lpstr>Clustering of Models</vt:lpstr>
      <vt:lpstr>Clustering of Models</vt:lpstr>
      <vt:lpstr>Clustering of Models</vt:lpstr>
      <vt:lpstr>Clustering of Models</vt:lpstr>
      <vt:lpstr>Clustering of Models</vt:lpstr>
      <vt:lpstr>Foundations of Clustering</vt:lpstr>
      <vt:lpstr>Foundations of Clustering</vt:lpstr>
      <vt:lpstr>First-order Jtree (FO Jtree)</vt:lpstr>
      <vt:lpstr>Parameterised Clusters</vt:lpstr>
      <vt:lpstr>FO Jtree</vt:lpstr>
      <vt:lpstr>FO Jtree</vt:lpstr>
      <vt:lpstr>FO Jtree</vt:lpstr>
      <vt:lpstr>FO Jtree</vt:lpstr>
      <vt:lpstr>Construction</vt:lpstr>
      <vt:lpstr>Clusters ➝ Parclusters</vt:lpstr>
      <vt:lpstr>FO Dtree ➝ FO Jtree</vt:lpstr>
      <vt:lpstr>FO Dtree ➝ FO Jtree</vt:lpstr>
      <vt:lpstr>FO Dtree ➝ FO Jtree</vt:lpstr>
      <vt:lpstr>FO Dtree ➝ FO Jtree</vt:lpstr>
      <vt:lpstr>Minimisation</vt:lpstr>
      <vt:lpstr>Minimisation</vt:lpstr>
      <vt:lpstr>Minimisation</vt:lpstr>
      <vt:lpstr>Minimisation</vt:lpstr>
      <vt:lpstr>Minimisation: Example Continued</vt:lpstr>
      <vt:lpstr>Minimisation: Example Continued</vt:lpstr>
      <vt:lpstr>Minimisation: Example Continued</vt:lpstr>
      <vt:lpstr>Minimisation: Example Continued</vt:lpstr>
      <vt:lpstr>Minimisation: Example Continued</vt:lpstr>
      <vt:lpstr>Minimisation: Example Continued</vt:lpstr>
      <vt:lpstr>Minimisation: Example Continued</vt:lpstr>
      <vt:lpstr>Minimisation: Example Continued</vt:lpstr>
      <vt:lpstr>Minimisation: Example Continued</vt:lpstr>
      <vt:lpstr>Minimisation: Example Continued</vt:lpstr>
      <vt:lpstr>Minimisation: Example Continued</vt:lpstr>
      <vt:lpstr>Minimisation: Example Continued</vt:lpstr>
      <vt:lpstr>Minimisation: Example Continued</vt:lpstr>
      <vt:lpstr>Minimisation: Example Continued</vt:lpstr>
      <vt:lpstr>Minimisation: Example Continued</vt:lpstr>
      <vt:lpstr>FO Jtree Construction</vt:lpstr>
      <vt:lpstr>Message Passing in FO Jtrees</vt:lpstr>
      <vt:lpstr>Message Passing in FO Jtrees</vt:lpstr>
      <vt:lpstr>LVE for Message Passing</vt:lpstr>
      <vt:lpstr>Message Passing in FO Jtrees</vt:lpstr>
      <vt:lpstr>Message Passing in FO Jtrees</vt:lpstr>
      <vt:lpstr>Message Passing in FO Jtrees</vt:lpstr>
      <vt:lpstr>Message Passing in FO Jtrees</vt:lpstr>
      <vt:lpstr>Message Passing: Overview</vt:lpstr>
      <vt:lpstr>Query Answering in FO Jtrees</vt:lpstr>
      <vt:lpstr>Query Answering in FO Jtrees</vt:lpstr>
      <vt:lpstr>Evidence in FO Jtrees</vt:lpstr>
      <vt:lpstr>Evidence in FO Jtrees</vt:lpstr>
      <vt:lpstr>Evidence in FO Jtrees</vt:lpstr>
      <vt:lpstr>Evidence and Queries in FO Jtrees</vt:lpstr>
      <vt:lpstr>LJT: Algorithm</vt:lpstr>
      <vt:lpstr>Comparison to Ground Inference</vt:lpstr>
      <vt:lpstr>Junction Tree: Messages</vt:lpstr>
      <vt:lpstr>Junction Tree: Symmetry ➝ Inefficiency</vt:lpstr>
      <vt:lpstr>Compact Encoding of Jtrees</vt:lpstr>
      <vt:lpstr>Message Calculation Strategies</vt:lpstr>
      <vt:lpstr>Message Calculation Strategies</vt:lpstr>
      <vt:lpstr>Message Calculation Strategies</vt:lpstr>
      <vt:lpstr>In terms of Lifting: Is it that simple?</vt:lpstr>
      <vt:lpstr>Conditions on Groundings</vt:lpstr>
      <vt:lpstr>Conditions on Groundings</vt:lpstr>
      <vt:lpstr>Fusion</vt:lpstr>
      <vt:lpstr>LJT: Complexity</vt:lpstr>
      <vt:lpstr>LJT: Complexity</vt:lpstr>
      <vt:lpstr>LJT: Complexity</vt:lpstr>
      <vt:lpstr>Comparison to LVE</vt:lpstr>
      <vt:lpstr>LJT: Completeness</vt:lpstr>
      <vt:lpstr>LJT: Implementation</vt:lpstr>
      <vt:lpstr>Runtimes: Increasing Domain Sizes</vt:lpstr>
      <vt:lpstr>Step-wise</vt:lpstr>
      <vt:lpstr>Queries answering</vt:lpstr>
      <vt:lpstr>Trade-off Evaluation: Criteria</vt:lpstr>
      <vt:lpstr>Trade-off</vt:lpstr>
      <vt:lpstr>Beyond Standard LJT</vt:lpstr>
      <vt:lpstr>LJT for Conjunctive Queries</vt:lpstr>
      <vt:lpstr>Parcluster Merging for Queries</vt:lpstr>
      <vt:lpstr>Parcluster Merging for Queries</vt:lpstr>
      <vt:lpstr>Parcluster Merging for Queries</vt:lpstr>
      <vt:lpstr>Parcluster Merging for Queries</vt:lpstr>
      <vt:lpstr>Parcluster Merging for Queries</vt:lpstr>
      <vt:lpstr>Query Answering in FO jtrees</vt:lpstr>
      <vt:lpstr>Example</vt:lpstr>
      <vt:lpstr>Complexity &amp; Runtimes</vt:lpstr>
      <vt:lpstr>Interim 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420</cp:revision>
  <cp:lastPrinted>2020-04-08T18:41:06Z</cp:lastPrinted>
  <dcterms:created xsi:type="dcterms:W3CDTF">2020-02-28T12:43:09Z</dcterms:created>
  <dcterms:modified xsi:type="dcterms:W3CDTF">2021-02-04T11:24:02Z</dcterms:modified>
</cp:coreProperties>
</file>