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80"/>
  </p:notesMasterIdLst>
  <p:sldIdLst>
    <p:sldId id="256" r:id="rId2"/>
    <p:sldId id="1313" r:id="rId3"/>
    <p:sldId id="1424" r:id="rId4"/>
    <p:sldId id="1561" r:id="rId5"/>
    <p:sldId id="1444" r:id="rId6"/>
    <p:sldId id="1542" r:id="rId7"/>
    <p:sldId id="1532" r:id="rId8"/>
    <p:sldId id="1533" r:id="rId9"/>
    <p:sldId id="1534" r:id="rId10"/>
    <p:sldId id="1547" r:id="rId11"/>
    <p:sldId id="1549" r:id="rId12"/>
    <p:sldId id="1545" r:id="rId13"/>
    <p:sldId id="1548" r:id="rId14"/>
    <p:sldId id="1553" r:id="rId15"/>
    <p:sldId id="1564" r:id="rId16"/>
    <p:sldId id="1565" r:id="rId17"/>
    <p:sldId id="1551" r:id="rId18"/>
    <p:sldId id="1552" r:id="rId19"/>
    <p:sldId id="1554" r:id="rId20"/>
    <p:sldId id="1543" r:id="rId21"/>
    <p:sldId id="1555" r:id="rId22"/>
    <p:sldId id="1538" r:id="rId23"/>
    <p:sldId id="1556" r:id="rId24"/>
    <p:sldId id="1558" r:id="rId25"/>
    <p:sldId id="1557" r:id="rId26"/>
    <p:sldId id="1560" r:id="rId27"/>
    <p:sldId id="1541" r:id="rId28"/>
    <p:sldId id="1536" r:id="rId29"/>
    <p:sldId id="1268" r:id="rId30"/>
    <p:sldId id="1257" r:id="rId31"/>
    <p:sldId id="1269" r:id="rId32"/>
    <p:sldId id="1284" r:id="rId33"/>
    <p:sldId id="1285" r:id="rId34"/>
    <p:sldId id="1270" r:id="rId35"/>
    <p:sldId id="1286" r:id="rId36"/>
    <p:sldId id="1271" r:id="rId37"/>
    <p:sldId id="1275" r:id="rId38"/>
    <p:sldId id="1576" r:id="rId39"/>
    <p:sldId id="1579" r:id="rId40"/>
    <p:sldId id="1578" r:id="rId41"/>
    <p:sldId id="1568" r:id="rId42"/>
    <p:sldId id="1570" r:id="rId43"/>
    <p:sldId id="1571" r:id="rId44"/>
    <p:sldId id="1572" r:id="rId45"/>
    <p:sldId id="1580" r:id="rId46"/>
    <p:sldId id="1281" r:id="rId47"/>
    <p:sldId id="1277" r:id="rId48"/>
    <p:sldId id="1282" r:id="rId49"/>
    <p:sldId id="1274" r:id="rId50"/>
    <p:sldId id="1566" r:id="rId51"/>
    <p:sldId id="1574" r:id="rId52"/>
    <p:sldId id="1575" r:id="rId53"/>
    <p:sldId id="1279" r:id="rId54"/>
    <p:sldId id="1563" r:id="rId55"/>
    <p:sldId id="1262" r:id="rId56"/>
    <p:sldId id="1587" r:id="rId57"/>
    <p:sldId id="1584" r:id="rId58"/>
    <p:sldId id="1586" r:id="rId59"/>
    <p:sldId id="1585" r:id="rId60"/>
    <p:sldId id="1588" r:id="rId61"/>
    <p:sldId id="1589" r:id="rId62"/>
    <p:sldId id="1591" r:id="rId63"/>
    <p:sldId id="1590" r:id="rId64"/>
    <p:sldId id="269" r:id="rId65"/>
    <p:sldId id="319" r:id="rId66"/>
    <p:sldId id="1599" r:id="rId67"/>
    <p:sldId id="1582" r:id="rId68"/>
    <p:sldId id="1583" r:id="rId69"/>
    <p:sldId id="1593" r:id="rId70"/>
    <p:sldId id="1595" r:id="rId71"/>
    <p:sldId id="1596" r:id="rId72"/>
    <p:sldId id="1600" r:id="rId73"/>
    <p:sldId id="1500" r:id="rId74"/>
    <p:sldId id="1581" r:id="rId75"/>
    <p:sldId id="1602" r:id="rId76"/>
    <p:sldId id="1592" r:id="rId77"/>
    <p:sldId id="1425" r:id="rId78"/>
    <p:sldId id="1601"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8371"/>
    <a:srgbClr val="7EBC89"/>
    <a:srgbClr val="0080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p:restoredTop sz="94745"/>
  </p:normalViewPr>
  <p:slideViewPr>
    <p:cSldViewPr snapToGrid="0" snapToObjects="1">
      <p:cViewPr varScale="1">
        <p:scale>
          <a:sx n="98" d="100"/>
          <a:sy n="98" d="100"/>
        </p:scale>
        <p:origin x="18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01830-A665-114E-98D6-B728185FEA0B}" type="datetimeFigureOut">
              <a:rPr lang="en-GB" smtClean="0"/>
              <a:t>05/01/2021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5BF81A-3E81-274B-90A2-0A51F25FFEBC}" type="slidenum">
              <a:rPr lang="en-GB" smtClean="0"/>
              <a:t>‹#›</a:t>
            </a:fld>
            <a:endParaRPr lang="en-GB"/>
          </a:p>
        </p:txBody>
      </p:sp>
    </p:spTree>
    <p:extLst>
      <p:ext uri="{BB962C8B-B14F-4D97-AF65-F5344CB8AC3E}">
        <p14:creationId xmlns:p14="http://schemas.microsoft.com/office/powerpoint/2010/main" val="235744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5BF81A-3E81-274B-90A2-0A51F25FFEBC}" type="slidenum">
              <a:rPr lang="en-GB" smtClean="0"/>
              <a:t>2</a:t>
            </a:fld>
            <a:endParaRPr lang="en-GB"/>
          </a:p>
        </p:txBody>
      </p:sp>
    </p:spTree>
    <p:extLst>
      <p:ext uri="{BB962C8B-B14F-4D97-AF65-F5344CB8AC3E}">
        <p14:creationId xmlns:p14="http://schemas.microsoft.com/office/powerpoint/2010/main" val="932452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5BF81A-3E81-274B-90A2-0A51F25FFEBC}" type="slidenum">
              <a:rPr lang="en-GB" smtClean="0"/>
              <a:t>8</a:t>
            </a:fld>
            <a:endParaRPr lang="en-GB"/>
          </a:p>
        </p:txBody>
      </p:sp>
    </p:spTree>
    <p:extLst>
      <p:ext uri="{BB962C8B-B14F-4D97-AF65-F5344CB8AC3E}">
        <p14:creationId xmlns:p14="http://schemas.microsoft.com/office/powerpoint/2010/main" val="349062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5BF81A-3E81-274B-90A2-0A51F25FFEBC}" type="slidenum">
              <a:rPr lang="en-GB" smtClean="0"/>
              <a:t>17</a:t>
            </a:fld>
            <a:endParaRPr lang="en-GB"/>
          </a:p>
        </p:txBody>
      </p:sp>
    </p:spTree>
    <p:extLst>
      <p:ext uri="{BB962C8B-B14F-4D97-AF65-F5344CB8AC3E}">
        <p14:creationId xmlns:p14="http://schemas.microsoft.com/office/powerpoint/2010/main" val="79746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Animation if fitting for break</a:t>
            </a:r>
          </a:p>
        </p:txBody>
      </p:sp>
      <p:sp>
        <p:nvSpPr>
          <p:cNvPr id="4" name="Slide Number Placeholder 3"/>
          <p:cNvSpPr>
            <a:spLocks noGrp="1"/>
          </p:cNvSpPr>
          <p:nvPr>
            <p:ph type="sldNum" sz="quarter" idx="5"/>
          </p:nvPr>
        </p:nvSpPr>
        <p:spPr/>
        <p:txBody>
          <a:bodyPr/>
          <a:lstStyle/>
          <a:p>
            <a:fld id="{03DE8E53-9180-E843-8C12-9A661956B4E6}" type="slidenum">
              <a:rPr lang="en-US" smtClean="0"/>
              <a:t>30</a:t>
            </a:fld>
            <a:endParaRPr lang="en-US"/>
          </a:p>
        </p:txBody>
      </p:sp>
    </p:spTree>
    <p:extLst>
      <p:ext uri="{BB962C8B-B14F-4D97-AF65-F5344CB8AC3E}">
        <p14:creationId xmlns:p14="http://schemas.microsoft.com/office/powerpoint/2010/main" val="311970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cancel </a:t>
                </a:r>
                <a14:m>
                  <m:oMath xmlns:m="http://schemas.openxmlformats.org/officeDocument/2006/math">
                    <m:sSup>
                      <m:sSupPr>
                        <m:ctrlPr>
                          <a:rPr lang="en-US" sz="1200" i="1" dirty="0" smtClean="0">
                            <a:solidFill>
                              <a:schemeClr val="accent1"/>
                            </a:solidFill>
                            <a:latin typeface="Cambria Math" panose="02040503050406030204" pitchFamily="18" charset="0"/>
                            <a:ea typeface="Cambria Math" panose="02040503050406030204" pitchFamily="18" charset="0"/>
                          </a:rPr>
                        </m:ctrlPr>
                      </m:sSupPr>
                      <m:e>
                        <m:r>
                          <a:rPr lang="en-US" sz="1200" i="1" dirty="0" smtClean="0">
                            <a:solidFill>
                              <a:schemeClr val="accent1"/>
                            </a:solidFill>
                            <a:latin typeface="Cambria Math" panose="02040503050406030204" pitchFamily="18" charset="0"/>
                            <a:ea typeface="Cambria Math" panose="02040503050406030204" pitchFamily="18" charset="0"/>
                          </a:rPr>
                          <m:t>𝑎</m:t>
                        </m:r>
                      </m:e>
                      <m:sup>
                        <m:r>
                          <a:rPr lang="de-DE" sz="1200" b="0" i="1" dirty="0" smtClean="0">
                            <a:solidFill>
                              <a:schemeClr val="accent1"/>
                            </a:solidFill>
                            <a:latin typeface="Cambria Math" panose="02040503050406030204" pitchFamily="18" charset="0"/>
                            <a:ea typeface="Cambria Math" panose="02040503050406030204" pitchFamily="18" charset="0"/>
                          </a:rPr>
                          <m:t>𝑛</m:t>
                        </m:r>
                      </m:sup>
                    </m:sSup>
                  </m:oMath>
                </a14:m>
                <a:r>
                  <a:rPr lang="en-GB" dirty="0"/>
                  <a:t> in </a:t>
                </a:r>
                <a14:m>
                  <m:oMath xmlns:m="http://schemas.openxmlformats.org/officeDocument/2006/math">
                    <m:f>
                      <m:fPr>
                        <m:ctrlPr>
                          <a:rPr lang="de-DE" sz="1200" b="0" i="1" dirty="0" smtClean="0">
                            <a:solidFill>
                              <a:schemeClr val="accent1"/>
                            </a:solidFill>
                            <a:latin typeface="Cambria Math" panose="02040503050406030204" pitchFamily="18" charset="0"/>
                            <a:ea typeface="Cambria Math" panose="02040503050406030204" pitchFamily="18" charset="0"/>
                          </a:rPr>
                        </m:ctrlPr>
                      </m:fPr>
                      <m:num>
                        <m:sSup>
                          <m:sSupPr>
                            <m:ctrlPr>
                              <a:rPr lang="en-US" sz="1200" i="1" dirty="0" smtClean="0">
                                <a:solidFill>
                                  <a:schemeClr val="accent1"/>
                                </a:solidFill>
                                <a:latin typeface="Cambria Math" panose="02040503050406030204" pitchFamily="18" charset="0"/>
                                <a:ea typeface="Cambria Math" panose="02040503050406030204" pitchFamily="18" charset="0"/>
                              </a:rPr>
                            </m:ctrlPr>
                          </m:sSupPr>
                          <m:e>
                            <m:r>
                              <a:rPr lang="en-US" sz="1200" i="1" dirty="0" smtClean="0">
                                <a:solidFill>
                                  <a:schemeClr val="accent1"/>
                                </a:solidFill>
                                <a:latin typeface="Cambria Math" panose="02040503050406030204" pitchFamily="18" charset="0"/>
                                <a:ea typeface="Cambria Math" panose="02040503050406030204" pitchFamily="18" charset="0"/>
                              </a:rPr>
                              <m:t>𝑎</m:t>
                            </m:r>
                          </m:e>
                          <m:sup>
                            <m:r>
                              <a:rPr lang="de-DE" sz="1200" b="0" i="1" dirty="0" smtClean="0">
                                <a:solidFill>
                                  <a:schemeClr val="accent1"/>
                                </a:solidFill>
                                <a:latin typeface="Cambria Math" panose="02040503050406030204" pitchFamily="18" charset="0"/>
                                <a:ea typeface="Cambria Math" panose="02040503050406030204" pitchFamily="18" charset="0"/>
                              </a:rPr>
                              <m:t>𝑛</m:t>
                            </m:r>
                          </m:sup>
                        </m:sSup>
                      </m:num>
                      <m:den>
                        <m:sSup>
                          <m:sSupPr>
                            <m:ctrlPr>
                              <a:rPr lang="de-DE" sz="1200" b="0" i="1" dirty="0" smtClean="0">
                                <a:solidFill>
                                  <a:schemeClr val="accent1"/>
                                </a:solidFill>
                                <a:latin typeface="Cambria Math" panose="02040503050406030204" pitchFamily="18" charset="0"/>
                                <a:ea typeface="Cambria Math" panose="02040503050406030204" pitchFamily="18" charset="0"/>
                              </a:rPr>
                            </m:ctrlPr>
                          </m:sSupPr>
                          <m:e>
                            <m:r>
                              <a:rPr lang="de-DE" sz="1200" b="0" i="1" dirty="0" smtClean="0">
                                <a:solidFill>
                                  <a:schemeClr val="accent1"/>
                                </a:solidFill>
                                <a:latin typeface="Cambria Math" panose="02040503050406030204" pitchFamily="18" charset="0"/>
                                <a:ea typeface="Cambria Math" panose="02040503050406030204" pitchFamily="18" charset="0"/>
                              </a:rPr>
                              <m:t>𝑎</m:t>
                            </m:r>
                          </m:e>
                          <m:sup>
                            <m:r>
                              <a:rPr lang="de-DE" sz="1200" b="0" i="1" dirty="0" smtClean="0">
                                <a:solidFill>
                                  <a:schemeClr val="accent1"/>
                                </a:solidFill>
                                <a:latin typeface="Cambria Math" panose="02040503050406030204" pitchFamily="18" charset="0"/>
                                <a:ea typeface="Cambria Math" panose="02040503050406030204" pitchFamily="18" charset="0"/>
                              </a:rPr>
                              <m:t>𝑛</m:t>
                            </m:r>
                          </m:sup>
                        </m:sSup>
                        <m:r>
                          <a:rPr lang="de-DE" sz="1200" b="0" i="1" dirty="0" smtClean="0">
                            <a:solidFill>
                              <a:schemeClr val="accent1"/>
                            </a:solidFill>
                            <a:latin typeface="Cambria Math" panose="02040503050406030204" pitchFamily="18" charset="0"/>
                            <a:ea typeface="Cambria Math" panose="02040503050406030204" pitchFamily="18" charset="0"/>
                          </a:rPr>
                          <m:t>+</m:t>
                        </m:r>
                        <m:sSup>
                          <m:sSupPr>
                            <m:ctrlPr>
                              <a:rPr lang="de-DE" sz="1200" b="0" i="1" dirty="0" smtClean="0">
                                <a:solidFill>
                                  <a:schemeClr val="accent1"/>
                                </a:solidFill>
                                <a:latin typeface="Cambria Math" panose="02040503050406030204" pitchFamily="18" charset="0"/>
                                <a:ea typeface="Cambria Math" panose="02040503050406030204" pitchFamily="18" charset="0"/>
                              </a:rPr>
                            </m:ctrlPr>
                          </m:sSupPr>
                          <m:e>
                            <m:r>
                              <a:rPr lang="de-DE" sz="1200" b="0" i="1" dirty="0" smtClean="0">
                                <a:solidFill>
                                  <a:schemeClr val="accent1"/>
                                </a:solidFill>
                                <a:latin typeface="Cambria Math" panose="02040503050406030204" pitchFamily="18" charset="0"/>
                                <a:ea typeface="Cambria Math" panose="02040503050406030204" pitchFamily="18" charset="0"/>
                              </a:rPr>
                              <m:t>𝑏</m:t>
                            </m:r>
                          </m:e>
                          <m:sup>
                            <m:r>
                              <a:rPr lang="de-DE" sz="1200" b="0" i="1" dirty="0" smtClean="0">
                                <a:solidFill>
                                  <a:schemeClr val="accent1"/>
                                </a:solidFill>
                                <a:latin typeface="Cambria Math" panose="02040503050406030204" pitchFamily="18" charset="0"/>
                                <a:ea typeface="Cambria Math" panose="02040503050406030204" pitchFamily="18" charset="0"/>
                              </a:rPr>
                              <m:t>𝑛</m:t>
                            </m:r>
                          </m:sup>
                        </m:sSup>
                      </m:den>
                    </m:f>
                  </m:oMath>
                </a14:m>
                <a:endParaRPr lang="en-US" sz="1200" i="0" dirty="0">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Cambria Math" panose="02040503050406030204" pitchFamily="18" charset="0"/>
                    <a:ea typeface="Cambria Math" panose="02040503050406030204" pitchFamily="18" charset="0"/>
                  </a:rPr>
                  <a:t>if b&gt;a: </a:t>
                </a:r>
                <a14:m>
                  <m:oMath xmlns:m="http://schemas.openxmlformats.org/officeDocument/2006/math">
                    <m:sSup>
                      <m:sSupPr>
                        <m:ctrlPr>
                          <a:rPr lang="de-DE" b="0" i="1" dirty="0" smtClean="0">
                            <a:solidFill>
                              <a:schemeClr val="accent1"/>
                            </a:solidFill>
                            <a:latin typeface="Cambria Math" panose="02040503050406030204" pitchFamily="18" charset="0"/>
                            <a:ea typeface="Cambria Math" panose="02040503050406030204" pitchFamily="18" charset="0"/>
                          </a:rPr>
                        </m:ctrlPr>
                      </m:sSupPr>
                      <m:e>
                        <m:d>
                          <m:dPr>
                            <m:ctrlPr>
                              <a:rPr lang="de-DE" b="0" i="1" dirty="0" smtClean="0">
                                <a:solidFill>
                                  <a:schemeClr val="accent1"/>
                                </a:solidFill>
                                <a:latin typeface="Cambria Math" panose="02040503050406030204" pitchFamily="18" charset="0"/>
                                <a:ea typeface="Cambria Math" panose="02040503050406030204" pitchFamily="18" charset="0"/>
                              </a:rPr>
                            </m:ctrlPr>
                          </m:dPr>
                          <m:e>
                            <m:f>
                              <m:fPr>
                                <m:ctrlPr>
                                  <a:rPr lang="de-DE" b="0" i="1" dirty="0" smtClean="0">
                                    <a:solidFill>
                                      <a:schemeClr val="accent1"/>
                                    </a:solidFill>
                                    <a:latin typeface="Cambria Math" panose="02040503050406030204" pitchFamily="18" charset="0"/>
                                    <a:ea typeface="Cambria Math" panose="02040503050406030204" pitchFamily="18" charset="0"/>
                                  </a:rPr>
                                </m:ctrlPr>
                              </m:fPr>
                              <m:num>
                                <m:r>
                                  <a:rPr lang="de-DE" b="0" i="1" dirty="0" smtClean="0">
                                    <a:solidFill>
                                      <a:schemeClr val="accent1"/>
                                    </a:solidFill>
                                    <a:latin typeface="Cambria Math" panose="02040503050406030204" pitchFamily="18" charset="0"/>
                                    <a:ea typeface="Cambria Math" panose="02040503050406030204" pitchFamily="18" charset="0"/>
                                  </a:rPr>
                                  <m:t>𝑏</m:t>
                                </m:r>
                              </m:num>
                              <m:den>
                                <m:r>
                                  <a:rPr lang="de-DE" b="0" i="1" dirty="0" smtClean="0">
                                    <a:solidFill>
                                      <a:schemeClr val="accent1"/>
                                    </a:solidFill>
                                    <a:latin typeface="Cambria Math" panose="02040503050406030204" pitchFamily="18" charset="0"/>
                                    <a:ea typeface="Cambria Math" panose="02040503050406030204" pitchFamily="18" charset="0"/>
                                  </a:rPr>
                                  <m:t>𝑎</m:t>
                                </m:r>
                              </m:den>
                            </m:f>
                          </m:e>
                        </m:d>
                      </m:e>
                      <m:sup>
                        <m:r>
                          <a:rPr lang="de-DE" b="0" i="1" dirty="0" smtClean="0">
                            <a:solidFill>
                              <a:schemeClr val="accent1"/>
                            </a:solidFill>
                            <a:latin typeface="Cambria Math" panose="02040503050406030204" pitchFamily="18" charset="0"/>
                            <a:ea typeface="Cambria Math" panose="02040503050406030204" pitchFamily="18" charset="0"/>
                          </a:rPr>
                          <m:t>𝑛</m:t>
                        </m:r>
                      </m:sup>
                    </m:sSup>
                  </m:oMath>
                </a14:m>
                <a:r>
                  <a:rPr lang="en-US" sz="1200" i="0" dirty="0">
                    <a:latin typeface="Cambria Math" panose="02040503050406030204" pitchFamily="18" charset="0"/>
                    <a:ea typeface="Cambria Math" panose="02040503050406030204" pitchFamily="18" charset="0"/>
                  </a:rPr>
                  <a:t> gets larger and larger, which means</a:t>
                </a:r>
                <a:r>
                  <a:rPr lang="en-US" sz="1200" i="0" baseline="0" dirty="0">
                    <a:latin typeface="Cambria Math" panose="02040503050406030204" pitchFamily="18" charset="0"/>
                    <a:ea typeface="Cambria Math" panose="02040503050406030204" pitchFamily="18" charset="0"/>
                  </a:rPr>
                  <a:t> the denominator gets larger and larger, which means the complete fraction gets smaller and smaller</a:t>
                </a:r>
                <a:endParaRPr lang="en-US" sz="1200" i="0" dirty="0">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Cambria Math" panose="02040503050406030204" pitchFamily="18" charset="0"/>
                    <a:ea typeface="Cambria Math" panose="02040503050406030204" pitchFamily="18" charset="0"/>
                  </a:rPr>
                  <a:t>if a&gt;b: </a:t>
                </a:r>
                <a14:m>
                  <m:oMath xmlns:m="http://schemas.openxmlformats.org/officeDocument/2006/math">
                    <m:sSup>
                      <m:sSupPr>
                        <m:ctrlPr>
                          <a:rPr lang="de-DE" b="0" i="1" dirty="0" smtClean="0">
                            <a:solidFill>
                              <a:schemeClr val="accent1"/>
                            </a:solidFill>
                            <a:latin typeface="Cambria Math" panose="02040503050406030204" pitchFamily="18" charset="0"/>
                            <a:ea typeface="Cambria Math" panose="02040503050406030204" pitchFamily="18" charset="0"/>
                          </a:rPr>
                        </m:ctrlPr>
                      </m:sSupPr>
                      <m:e>
                        <m:d>
                          <m:dPr>
                            <m:ctrlPr>
                              <a:rPr lang="de-DE" b="0" i="1" dirty="0" smtClean="0">
                                <a:solidFill>
                                  <a:schemeClr val="accent1"/>
                                </a:solidFill>
                                <a:latin typeface="Cambria Math" panose="02040503050406030204" pitchFamily="18" charset="0"/>
                                <a:ea typeface="Cambria Math" panose="02040503050406030204" pitchFamily="18" charset="0"/>
                              </a:rPr>
                            </m:ctrlPr>
                          </m:dPr>
                          <m:e>
                            <m:f>
                              <m:fPr>
                                <m:ctrlPr>
                                  <a:rPr lang="de-DE" b="0" i="1" dirty="0" smtClean="0">
                                    <a:solidFill>
                                      <a:schemeClr val="accent1"/>
                                    </a:solidFill>
                                    <a:latin typeface="Cambria Math" panose="02040503050406030204" pitchFamily="18" charset="0"/>
                                    <a:ea typeface="Cambria Math" panose="02040503050406030204" pitchFamily="18" charset="0"/>
                                  </a:rPr>
                                </m:ctrlPr>
                              </m:fPr>
                              <m:num>
                                <m:r>
                                  <a:rPr lang="de-DE" b="0" i="1" dirty="0" smtClean="0">
                                    <a:solidFill>
                                      <a:schemeClr val="accent1"/>
                                    </a:solidFill>
                                    <a:latin typeface="Cambria Math" panose="02040503050406030204" pitchFamily="18" charset="0"/>
                                    <a:ea typeface="Cambria Math" panose="02040503050406030204" pitchFamily="18" charset="0"/>
                                  </a:rPr>
                                  <m:t>𝑏</m:t>
                                </m:r>
                              </m:num>
                              <m:den>
                                <m:r>
                                  <a:rPr lang="de-DE" b="0" i="1" dirty="0" smtClean="0">
                                    <a:solidFill>
                                      <a:schemeClr val="accent1"/>
                                    </a:solidFill>
                                    <a:latin typeface="Cambria Math" panose="02040503050406030204" pitchFamily="18" charset="0"/>
                                    <a:ea typeface="Cambria Math" panose="02040503050406030204" pitchFamily="18" charset="0"/>
                                  </a:rPr>
                                  <m:t>𝑎</m:t>
                                </m:r>
                              </m:den>
                            </m:f>
                          </m:e>
                        </m:d>
                      </m:e>
                      <m:sup>
                        <m:r>
                          <a:rPr lang="de-DE" b="0" i="1" dirty="0" smtClean="0">
                            <a:solidFill>
                              <a:schemeClr val="accent1"/>
                            </a:solidFill>
                            <a:latin typeface="Cambria Math" panose="02040503050406030204" pitchFamily="18" charset="0"/>
                            <a:ea typeface="Cambria Math" panose="02040503050406030204" pitchFamily="18" charset="0"/>
                          </a:rPr>
                          <m:t>𝑛</m:t>
                        </m:r>
                      </m:sup>
                    </m:sSup>
                  </m:oMath>
                </a14:m>
                <a:r>
                  <a:rPr lang="en-US" sz="1200" i="0" dirty="0">
                    <a:latin typeface="Cambria Math" panose="02040503050406030204" pitchFamily="18" charset="0"/>
                    <a:ea typeface="Cambria Math" panose="02040503050406030204" pitchFamily="18" charset="0"/>
                  </a:rPr>
                  <a:t> gets smaller and smaller, which means</a:t>
                </a:r>
                <a:r>
                  <a:rPr lang="en-US" sz="1200" i="0" baseline="0" dirty="0">
                    <a:latin typeface="Cambria Math" panose="02040503050406030204" pitchFamily="18" charset="0"/>
                    <a:ea typeface="Cambria Math" panose="02040503050406030204" pitchFamily="18" charset="0"/>
                  </a:rPr>
                  <a:t> the denominator gets closer to 1, bringing the complete fraction closer to 1</a:t>
                </a:r>
                <a:endParaRPr lang="en-US" sz="1200" i="0" dirty="0">
                  <a:latin typeface="Cambria Math" panose="02040503050406030204" pitchFamily="18" charset="0"/>
                  <a:ea typeface="Cambria Math" panose="02040503050406030204" pitchFamily="18" charset="0"/>
                </a:endParaRPr>
              </a:p>
              <a:p>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cancel </a:t>
                </a:r>
                <a:r>
                  <a:rPr lang="en-US" sz="1200" i="0" dirty="0">
                    <a:solidFill>
                      <a:schemeClr val="accent1"/>
                    </a:solidFill>
                    <a:latin typeface="Cambria Math" panose="02040503050406030204" pitchFamily="18" charset="0"/>
                    <a:ea typeface="Cambria Math" panose="02040503050406030204" pitchFamily="18" charset="0"/>
                  </a:rPr>
                  <a:t>𝑎^</a:t>
                </a:r>
                <a:r>
                  <a:rPr lang="de-DE" sz="1200" b="0" i="0" dirty="0">
                    <a:solidFill>
                      <a:schemeClr val="accent1"/>
                    </a:solidFill>
                    <a:latin typeface="Cambria Math" panose="02040503050406030204" pitchFamily="18" charset="0"/>
                    <a:ea typeface="Cambria Math" panose="02040503050406030204" pitchFamily="18" charset="0"/>
                  </a:rPr>
                  <a:t>𝑛</a:t>
                </a:r>
                <a:r>
                  <a:rPr lang="en-GB" dirty="0"/>
                  <a:t> in </a:t>
                </a:r>
                <a:r>
                  <a:rPr lang="en-US" sz="1200" i="0" dirty="0">
                    <a:solidFill>
                      <a:schemeClr val="accent1"/>
                    </a:solidFill>
                    <a:latin typeface="Cambria Math" panose="02040503050406030204" pitchFamily="18" charset="0"/>
                    <a:ea typeface="Cambria Math" panose="02040503050406030204" pitchFamily="18" charset="0"/>
                  </a:rPr>
                  <a:t>𝑎^</a:t>
                </a:r>
                <a:r>
                  <a:rPr lang="de-DE" sz="1200" b="0" i="0" dirty="0">
                    <a:solidFill>
                      <a:schemeClr val="accent1"/>
                    </a:solidFill>
                    <a:latin typeface="Cambria Math" panose="02040503050406030204" pitchFamily="18" charset="0"/>
                    <a:ea typeface="Cambria Math" panose="02040503050406030204" pitchFamily="18" charset="0"/>
                  </a:rPr>
                  <a:t>𝑛/(𝑎^𝑛+𝑏^𝑛 )</a:t>
                </a:r>
                <a:endParaRPr lang="en-US" sz="1200" i="0" dirty="0">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Cambria Math" panose="02040503050406030204" pitchFamily="18" charset="0"/>
                    <a:ea typeface="Cambria Math" panose="02040503050406030204" pitchFamily="18" charset="0"/>
                  </a:rPr>
                  <a:t>if b&gt;a: </a:t>
                </a:r>
                <a:r>
                  <a:rPr lang="de-DE" b="0" i="0" dirty="0">
                    <a:solidFill>
                      <a:schemeClr val="accent1"/>
                    </a:solidFill>
                    <a:latin typeface="Cambria Math" panose="02040503050406030204" pitchFamily="18" charset="0"/>
                    <a:ea typeface="Cambria Math" panose="02040503050406030204" pitchFamily="18" charset="0"/>
                  </a:rPr>
                  <a:t>(𝑏/𝑎)^𝑛</a:t>
                </a:r>
                <a:r>
                  <a:rPr lang="en-US" sz="1200" i="0" dirty="0">
                    <a:latin typeface="Cambria Math" panose="02040503050406030204" pitchFamily="18" charset="0"/>
                    <a:ea typeface="Cambria Math" panose="02040503050406030204" pitchFamily="18" charset="0"/>
                  </a:rPr>
                  <a:t> gets larger and larger, which means</a:t>
                </a:r>
                <a:r>
                  <a:rPr lang="en-US" sz="1200" i="0" baseline="0" dirty="0">
                    <a:latin typeface="Cambria Math" panose="02040503050406030204" pitchFamily="18" charset="0"/>
                    <a:ea typeface="Cambria Math" panose="02040503050406030204" pitchFamily="18" charset="0"/>
                  </a:rPr>
                  <a:t> the denominator gets larger and larger, which means the complete fraction gets smaller and smaller</a:t>
                </a:r>
                <a:endParaRPr lang="en-US" sz="1200" i="0" dirty="0">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Cambria Math" panose="02040503050406030204" pitchFamily="18" charset="0"/>
                    <a:ea typeface="Cambria Math" panose="02040503050406030204" pitchFamily="18" charset="0"/>
                  </a:rPr>
                  <a:t>if a&gt;b: </a:t>
                </a:r>
                <a:r>
                  <a:rPr lang="de-DE" b="0" i="0" dirty="0">
                    <a:solidFill>
                      <a:schemeClr val="accent1"/>
                    </a:solidFill>
                    <a:latin typeface="Cambria Math" panose="02040503050406030204" pitchFamily="18" charset="0"/>
                    <a:ea typeface="Cambria Math" panose="02040503050406030204" pitchFamily="18" charset="0"/>
                  </a:rPr>
                  <a:t>(𝑏/𝑎)^𝑛</a:t>
                </a:r>
                <a:r>
                  <a:rPr lang="en-US" sz="1200" i="0" dirty="0">
                    <a:latin typeface="Cambria Math" panose="02040503050406030204" pitchFamily="18" charset="0"/>
                    <a:ea typeface="Cambria Math" panose="02040503050406030204" pitchFamily="18" charset="0"/>
                  </a:rPr>
                  <a:t> gets smaller and smaller, which means</a:t>
                </a:r>
                <a:r>
                  <a:rPr lang="en-US" sz="1200" i="0" baseline="0" dirty="0">
                    <a:latin typeface="Cambria Math" panose="02040503050406030204" pitchFamily="18" charset="0"/>
                    <a:ea typeface="Cambria Math" panose="02040503050406030204" pitchFamily="18" charset="0"/>
                  </a:rPr>
                  <a:t> the denominator gets closer to 1, bringing the complete fraction closer to 1</a:t>
                </a:r>
                <a:endParaRPr lang="en-US" sz="1200" i="0" dirty="0">
                  <a:latin typeface="Cambria Math" panose="02040503050406030204" pitchFamily="18" charset="0"/>
                  <a:ea typeface="Cambria Math" panose="02040503050406030204" pitchFamily="18" charset="0"/>
                </a:endParaRPr>
              </a:p>
              <a:p>
                <a:endParaRPr lang="en-GB" dirty="0"/>
              </a:p>
            </p:txBody>
          </p:sp>
        </mc:Fallback>
      </mc:AlternateContent>
      <p:sp>
        <p:nvSpPr>
          <p:cNvPr id="4" name="Slide Number Placeholder 3"/>
          <p:cNvSpPr>
            <a:spLocks noGrp="1"/>
          </p:cNvSpPr>
          <p:nvPr>
            <p:ph type="sldNum" sz="quarter" idx="5"/>
          </p:nvPr>
        </p:nvSpPr>
        <p:spPr/>
        <p:txBody>
          <a:bodyPr/>
          <a:lstStyle/>
          <a:p>
            <a:fld id="{03DE8E53-9180-E843-8C12-9A661956B4E6}" type="slidenum">
              <a:rPr lang="en-US" smtClean="0"/>
              <a:t>34</a:t>
            </a:fld>
            <a:endParaRPr lang="en-US"/>
          </a:p>
        </p:txBody>
      </p:sp>
    </p:spTree>
    <p:extLst>
      <p:ext uri="{BB962C8B-B14F-4D97-AF65-F5344CB8AC3E}">
        <p14:creationId xmlns:p14="http://schemas.microsoft.com/office/powerpoint/2010/main" val="132730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5BF81A-3E81-274B-90A2-0A51F25FFEBC}" type="slidenum">
              <a:rPr lang="en-GB" smtClean="0"/>
              <a:t>60</a:t>
            </a:fld>
            <a:endParaRPr lang="en-GB"/>
          </a:p>
        </p:txBody>
      </p:sp>
    </p:spTree>
    <p:extLst>
      <p:ext uri="{BB962C8B-B14F-4D97-AF65-F5344CB8AC3E}">
        <p14:creationId xmlns:p14="http://schemas.microsoft.com/office/powerpoint/2010/main" val="3701498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5BF81A-3E81-274B-90A2-0A51F25FFEBC}" type="slidenum">
              <a:rPr lang="en-GB" smtClean="0"/>
              <a:t>61</a:t>
            </a:fld>
            <a:endParaRPr lang="en-GB"/>
          </a:p>
        </p:txBody>
      </p:sp>
    </p:spTree>
    <p:extLst>
      <p:ext uri="{BB962C8B-B14F-4D97-AF65-F5344CB8AC3E}">
        <p14:creationId xmlns:p14="http://schemas.microsoft.com/office/powerpoint/2010/main" val="2146339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272203"/>
          </a:xfrm>
          <a:solidFill>
            <a:schemeClr val="accent3"/>
          </a:solidFill>
        </p:spPr>
        <p:txBody>
          <a:bodyPr anchor="ctr" anchorCtr="0">
            <a:norm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78EEE25B-DF47-024F-9634-5072BC7A6FEB}"/>
              </a:ext>
            </a:extLst>
          </p:cNvPr>
          <p:cNvSpPr/>
          <p:nvPr userDrawn="1"/>
        </p:nvSpPr>
        <p:spPr>
          <a:xfrm>
            <a:off x="121920" y="902208"/>
            <a:ext cx="8912352" cy="207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46">
            <a:extLst>
              <a:ext uri="{FF2B5EF4-FFF2-40B4-BE49-F238E27FC236}">
                <a16:creationId xmlns:a16="http://schemas.microsoft.com/office/drawing/2014/main" id="{FDF5D0F4-1273-274B-A7AC-164D1C345068}"/>
              </a:ext>
            </a:extLst>
          </p:cNvPr>
          <p:cNvSpPr>
            <a:spLocks noChangeArrowheads="1"/>
          </p:cNvSpPr>
          <p:nvPr userDrawn="1"/>
        </p:nvSpPr>
        <p:spPr bwMode="auto">
          <a:xfrm>
            <a:off x="179387" y="298033"/>
            <a:ext cx="8785225" cy="579057"/>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9" name="Rectangle 8">
            <a:extLst>
              <a:ext uri="{FF2B5EF4-FFF2-40B4-BE49-F238E27FC236}">
                <a16:creationId xmlns:a16="http://schemas.microsoft.com/office/drawing/2014/main" id="{70401FC7-71CF-4E47-9E19-80C0AB1C5781}"/>
              </a:ext>
            </a:extLst>
          </p:cNvPr>
          <p:cNvSpPr/>
          <p:nvPr userDrawn="1"/>
        </p:nvSpPr>
        <p:spPr>
          <a:xfrm>
            <a:off x="179387" y="6254495"/>
            <a:ext cx="1881061" cy="389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Bild 48" descr="Logo_Inst_InfSys_P309.pdf">
            <a:extLst>
              <a:ext uri="{FF2B5EF4-FFF2-40B4-BE49-F238E27FC236}">
                <a16:creationId xmlns:a16="http://schemas.microsoft.com/office/drawing/2014/main" id="{218A8C7C-F06C-5441-B2E6-6A2A31CECB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53334" y="5545245"/>
            <a:ext cx="3652807" cy="971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10DEB978-30E1-904C-83B5-37E2717C4211}"/>
              </a:ext>
            </a:extLst>
          </p:cNvPr>
          <p:cNvSpPr>
            <a:spLocks noGrp="1"/>
          </p:cNvSpPr>
          <p:nvPr>
            <p:ph type="body" sz="quarter" idx="10"/>
          </p:nvPr>
        </p:nvSpPr>
        <p:spPr>
          <a:xfrm>
            <a:off x="1143000" y="4874241"/>
            <a:ext cx="6858000" cy="658813"/>
          </a:xfrm>
        </p:spPr>
        <p:txBody>
          <a:bodyPr anchor="ctr" anchorCtr="0">
            <a:normAutofit/>
          </a:bodyPr>
          <a:lstStyle>
            <a:lvl1pPr marL="0" indent="0" algn="ctr">
              <a:buNone/>
              <a:defRPr sz="2400"/>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2390269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7C9959E-8E6B-B04C-9955-EA096F41CA7A}" type="slidenum">
              <a:rPr lang="en-GB" smtClean="0"/>
              <a:t>‹#›</a:t>
            </a:fld>
            <a:endParaRPr lang="en-GB"/>
          </a:p>
        </p:txBody>
      </p:sp>
    </p:spTree>
    <p:extLst>
      <p:ext uri="{BB962C8B-B14F-4D97-AF65-F5344CB8AC3E}">
        <p14:creationId xmlns:p14="http://schemas.microsoft.com/office/powerpoint/2010/main" val="110651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7C9959E-8E6B-B04C-9955-EA096F41CA7A}" type="slidenum">
              <a:rPr lang="en-GB" smtClean="0"/>
              <a:t>‹#›</a:t>
            </a:fld>
            <a:endParaRPr lang="en-GB"/>
          </a:p>
        </p:txBody>
      </p:sp>
    </p:spTree>
    <p:extLst>
      <p:ext uri="{BB962C8B-B14F-4D97-AF65-F5344CB8AC3E}">
        <p14:creationId xmlns:p14="http://schemas.microsoft.com/office/powerpoint/2010/main" val="2598529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7C9959E-8E6B-B04C-9955-EA096F41CA7A}" type="slidenum">
              <a:rPr lang="en-GB" smtClean="0"/>
              <a:t>‹#›</a:t>
            </a:fld>
            <a:endParaRPr lang="en-GB"/>
          </a:p>
        </p:txBody>
      </p:sp>
    </p:spTree>
    <p:extLst>
      <p:ext uri="{BB962C8B-B14F-4D97-AF65-F5344CB8AC3E}">
        <p14:creationId xmlns:p14="http://schemas.microsoft.com/office/powerpoint/2010/main" val="194680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7C9959E-8E6B-B04C-9955-EA096F41CA7A}" type="slidenum">
              <a:rPr lang="en-GB" smtClean="0"/>
              <a:t>‹#›</a:t>
            </a:fld>
            <a:endParaRPr lang="en-GB"/>
          </a:p>
        </p:txBody>
      </p:sp>
    </p:spTree>
    <p:extLst>
      <p:ext uri="{BB962C8B-B14F-4D97-AF65-F5344CB8AC3E}">
        <p14:creationId xmlns:p14="http://schemas.microsoft.com/office/powerpoint/2010/main" val="155816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146048"/>
            <a:ext cx="3886200" cy="50309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146048"/>
            <a:ext cx="3886200" cy="50309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7C9959E-8E6B-B04C-9955-EA096F41CA7A}" type="slidenum">
              <a:rPr lang="en-GB" smtClean="0"/>
              <a:t>‹#›</a:t>
            </a:fld>
            <a:endParaRPr lang="en-GB"/>
          </a:p>
        </p:txBody>
      </p:sp>
    </p:spTree>
    <p:extLst>
      <p:ext uri="{BB962C8B-B14F-4D97-AF65-F5344CB8AC3E}">
        <p14:creationId xmlns:p14="http://schemas.microsoft.com/office/powerpoint/2010/main" val="64772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858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009775"/>
            <a:ext cx="3868340" cy="4179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858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009775"/>
            <a:ext cx="3887391" cy="4179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67C9959E-8E6B-B04C-9955-EA096F41CA7A}" type="slidenum">
              <a:rPr lang="en-GB" smtClean="0"/>
              <a:t>‹#›</a:t>
            </a:fld>
            <a:endParaRPr lang="en-GB"/>
          </a:p>
        </p:txBody>
      </p:sp>
      <p:sp>
        <p:nvSpPr>
          <p:cNvPr id="10" name="Title 1">
            <a:extLst>
              <a:ext uri="{FF2B5EF4-FFF2-40B4-BE49-F238E27FC236}">
                <a16:creationId xmlns:a16="http://schemas.microsoft.com/office/drawing/2014/main" id="{8B07CA38-C955-1D40-A2DC-14FA5861FC09}"/>
              </a:ext>
            </a:extLst>
          </p:cNvPr>
          <p:cNvSpPr>
            <a:spLocks noGrp="1"/>
          </p:cNvSpPr>
          <p:nvPr>
            <p:ph type="title"/>
          </p:nvPr>
        </p:nvSpPr>
        <p:spPr>
          <a:xfrm>
            <a:off x="628650" y="260986"/>
            <a:ext cx="7886700" cy="615949"/>
          </a:xfrm>
        </p:spPr>
        <p:txBody>
          <a:bodyPr/>
          <a:lstStyle/>
          <a:p>
            <a:r>
              <a:rPr lang="en-US"/>
              <a:t>Click to edit Master title style</a:t>
            </a:r>
            <a:endParaRPr lang="en-US" dirty="0"/>
          </a:p>
        </p:txBody>
      </p:sp>
    </p:spTree>
    <p:extLst>
      <p:ext uri="{BB962C8B-B14F-4D97-AF65-F5344CB8AC3E}">
        <p14:creationId xmlns:p14="http://schemas.microsoft.com/office/powerpoint/2010/main" val="2445348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67C9959E-8E6B-B04C-9955-EA096F41CA7A}" type="slidenum">
              <a:rPr lang="en-GB" smtClean="0"/>
              <a:t>‹#›</a:t>
            </a:fld>
            <a:endParaRPr lang="en-GB"/>
          </a:p>
        </p:txBody>
      </p:sp>
    </p:spTree>
    <p:extLst>
      <p:ext uri="{BB962C8B-B14F-4D97-AF65-F5344CB8AC3E}">
        <p14:creationId xmlns:p14="http://schemas.microsoft.com/office/powerpoint/2010/main" val="1749760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67C9959E-8E6B-B04C-9955-EA096F41CA7A}" type="slidenum">
              <a:rPr lang="en-GB" smtClean="0"/>
              <a:t>‹#›</a:t>
            </a:fld>
            <a:endParaRPr lang="en-GB"/>
          </a:p>
        </p:txBody>
      </p:sp>
      <p:sp>
        <p:nvSpPr>
          <p:cNvPr id="6" name="Rectangle 5">
            <a:extLst>
              <a:ext uri="{FF2B5EF4-FFF2-40B4-BE49-F238E27FC236}">
                <a16:creationId xmlns:a16="http://schemas.microsoft.com/office/drawing/2014/main" id="{EA080C1A-4964-8F41-96D8-7ED70D1D4476}"/>
              </a:ext>
            </a:extLst>
          </p:cNvPr>
          <p:cNvSpPr/>
          <p:nvPr userDrawn="1"/>
        </p:nvSpPr>
        <p:spPr>
          <a:xfrm>
            <a:off x="121920" y="902208"/>
            <a:ext cx="8912352" cy="2072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875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7C9959E-8E6B-B04C-9955-EA096F41CA7A}" type="slidenum">
              <a:rPr lang="en-GB" smtClean="0"/>
              <a:t>‹#›</a:t>
            </a:fld>
            <a:endParaRPr lang="en-GB"/>
          </a:p>
        </p:txBody>
      </p:sp>
    </p:spTree>
    <p:extLst>
      <p:ext uri="{BB962C8B-B14F-4D97-AF65-F5344CB8AC3E}">
        <p14:creationId xmlns:p14="http://schemas.microsoft.com/office/powerpoint/2010/main" val="30465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7C9959E-8E6B-B04C-9955-EA096F41CA7A}" type="slidenum">
              <a:rPr lang="en-GB" smtClean="0"/>
              <a:t>‹#›</a:t>
            </a:fld>
            <a:endParaRPr lang="en-GB"/>
          </a:p>
        </p:txBody>
      </p:sp>
    </p:spTree>
    <p:extLst>
      <p:ext uri="{BB962C8B-B14F-4D97-AF65-F5344CB8AC3E}">
        <p14:creationId xmlns:p14="http://schemas.microsoft.com/office/powerpoint/2010/main" val="231165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60986"/>
            <a:ext cx="7886700" cy="7178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58240"/>
            <a:ext cx="7886700" cy="50187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9959E-8E6B-B04C-9955-EA096F41CA7A}" type="slidenum">
              <a:rPr lang="en-GB" smtClean="0"/>
              <a:t>‹#›</a:t>
            </a:fld>
            <a:endParaRPr lang="en-GB"/>
          </a:p>
        </p:txBody>
      </p:sp>
      <p:sp>
        <p:nvSpPr>
          <p:cNvPr id="7" name="Rectangle 46">
            <a:extLst>
              <a:ext uri="{FF2B5EF4-FFF2-40B4-BE49-F238E27FC236}">
                <a16:creationId xmlns:a16="http://schemas.microsoft.com/office/drawing/2014/main" id="{91B1AE1C-FEC2-4348-9475-041C80A73148}"/>
              </a:ext>
            </a:extLst>
          </p:cNvPr>
          <p:cNvSpPr>
            <a:spLocks noChangeArrowheads="1"/>
          </p:cNvSpPr>
          <p:nvPr userDrawn="1"/>
        </p:nvSpPr>
        <p:spPr bwMode="auto">
          <a:xfrm>
            <a:off x="179388" y="981075"/>
            <a:ext cx="8785225" cy="73025"/>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8" name="Rectangle 47">
            <a:extLst>
              <a:ext uri="{FF2B5EF4-FFF2-40B4-BE49-F238E27FC236}">
                <a16:creationId xmlns:a16="http://schemas.microsoft.com/office/drawing/2014/main" id="{96AF92E2-BDCD-6049-9EAA-8D50CD195792}"/>
              </a:ext>
            </a:extLst>
          </p:cNvPr>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p:spPr>
        <p:txBody>
          <a:bodyPr wrap="none" anchor="ctr"/>
          <a:lstStyle/>
          <a:p>
            <a:pPr>
              <a:defRPr/>
            </a:pPr>
            <a:endParaRPr lang="en-US">
              <a:cs typeface="+mn-cs"/>
            </a:endParaRPr>
          </a:p>
        </p:txBody>
      </p:sp>
      <p:pic>
        <p:nvPicPr>
          <p:cNvPr id="9" name="Bild 48" descr="Logo_Inst_InfSys_P309.pdf">
            <a:extLst>
              <a:ext uri="{FF2B5EF4-FFF2-40B4-BE49-F238E27FC236}">
                <a16:creationId xmlns:a16="http://schemas.microsoft.com/office/drawing/2014/main" id="{6BFDEE98-4A30-3C4F-AA99-EBE97221709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9">
            <a:extLst>
              <a:ext uri="{FF2B5EF4-FFF2-40B4-BE49-F238E27FC236}">
                <a16:creationId xmlns:a16="http://schemas.microsoft.com/office/drawing/2014/main" id="{CAAD865F-9244-D44C-BD8B-7371A4C3B64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247422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1.png"/><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8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24.png"/><Relationship Id="rId13" Type="http://schemas.openxmlformats.org/officeDocument/2006/relationships/image" Target="../media/image307.png"/><Relationship Id="rId3" Type="http://schemas.openxmlformats.org/officeDocument/2006/relationships/image" Target="../media/image619.png"/><Relationship Id="rId7" Type="http://schemas.openxmlformats.org/officeDocument/2006/relationships/image" Target="../media/image623.png"/><Relationship Id="rId12" Type="http://schemas.openxmlformats.org/officeDocument/2006/relationships/image" Target="../media/image387.png"/><Relationship Id="rId17" Type="http://schemas.openxmlformats.org/officeDocument/2006/relationships/image" Target="../media/image310.png"/><Relationship Id="rId2" Type="http://schemas.openxmlformats.org/officeDocument/2006/relationships/image" Target="../media/image383.png"/><Relationship Id="rId16" Type="http://schemas.openxmlformats.org/officeDocument/2006/relationships/image" Target="../media/image309.png"/><Relationship Id="rId1" Type="http://schemas.openxmlformats.org/officeDocument/2006/relationships/slideLayout" Target="../slideLayouts/slideLayout2.xml"/><Relationship Id="rId6" Type="http://schemas.openxmlformats.org/officeDocument/2006/relationships/image" Target="../media/image622.png"/><Relationship Id="rId11" Type="http://schemas.openxmlformats.org/officeDocument/2006/relationships/image" Target="../media/image386.png"/><Relationship Id="rId5" Type="http://schemas.openxmlformats.org/officeDocument/2006/relationships/image" Target="../media/image621.png"/><Relationship Id="rId15" Type="http://schemas.openxmlformats.org/officeDocument/2006/relationships/image" Target="../media/image289.png"/><Relationship Id="rId10" Type="http://schemas.openxmlformats.org/officeDocument/2006/relationships/image" Target="../media/image385.png"/><Relationship Id="rId4" Type="http://schemas.openxmlformats.org/officeDocument/2006/relationships/image" Target="../media/image620.png"/><Relationship Id="rId9" Type="http://schemas.openxmlformats.org/officeDocument/2006/relationships/image" Target="../media/image384.png"/><Relationship Id="rId14" Type="http://schemas.openxmlformats.org/officeDocument/2006/relationships/image" Target="../media/image308.png"/></Relationships>
</file>

<file path=ppt/slides/_rels/slide13.xml.rels><?xml version="1.0" encoding="UTF-8" standalone="yes"?>
<Relationships xmlns="http://schemas.openxmlformats.org/package/2006/relationships"><Relationship Id="rId8" Type="http://schemas.openxmlformats.org/officeDocument/2006/relationships/image" Target="../media/image624.png"/><Relationship Id="rId13" Type="http://schemas.openxmlformats.org/officeDocument/2006/relationships/image" Target="../media/image307.png"/><Relationship Id="rId3" Type="http://schemas.openxmlformats.org/officeDocument/2006/relationships/image" Target="../media/image619.png"/><Relationship Id="rId7" Type="http://schemas.openxmlformats.org/officeDocument/2006/relationships/image" Target="../media/image623.png"/><Relationship Id="rId12" Type="http://schemas.openxmlformats.org/officeDocument/2006/relationships/image" Target="../media/image387.png"/><Relationship Id="rId17" Type="http://schemas.openxmlformats.org/officeDocument/2006/relationships/image" Target="../media/image310.png"/><Relationship Id="rId2" Type="http://schemas.openxmlformats.org/officeDocument/2006/relationships/image" Target="../media/image3.png"/><Relationship Id="rId16" Type="http://schemas.openxmlformats.org/officeDocument/2006/relationships/image" Target="../media/image309.png"/><Relationship Id="rId1" Type="http://schemas.openxmlformats.org/officeDocument/2006/relationships/slideLayout" Target="../slideLayouts/slideLayout2.xml"/><Relationship Id="rId6" Type="http://schemas.openxmlformats.org/officeDocument/2006/relationships/image" Target="../media/image622.png"/><Relationship Id="rId11" Type="http://schemas.openxmlformats.org/officeDocument/2006/relationships/image" Target="../media/image386.png"/><Relationship Id="rId5" Type="http://schemas.openxmlformats.org/officeDocument/2006/relationships/image" Target="../media/image621.png"/><Relationship Id="rId15" Type="http://schemas.openxmlformats.org/officeDocument/2006/relationships/image" Target="../media/image289.png"/><Relationship Id="rId10" Type="http://schemas.openxmlformats.org/officeDocument/2006/relationships/image" Target="../media/image385.png"/><Relationship Id="rId4" Type="http://schemas.openxmlformats.org/officeDocument/2006/relationships/image" Target="../media/image620.png"/><Relationship Id="rId9" Type="http://schemas.openxmlformats.org/officeDocument/2006/relationships/image" Target="../media/image384.png"/><Relationship Id="rId14" Type="http://schemas.openxmlformats.org/officeDocument/2006/relationships/image" Target="../media/image30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1.png"/><Relationship Id="rId2" Type="http://schemas.openxmlformats.org/officeDocument/2006/relationships/image" Target="../media/image39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24.png"/><Relationship Id="rId13" Type="http://schemas.openxmlformats.org/officeDocument/2006/relationships/image" Target="../media/image307.png"/><Relationship Id="rId3" Type="http://schemas.openxmlformats.org/officeDocument/2006/relationships/image" Target="../media/image619.png"/><Relationship Id="rId7" Type="http://schemas.openxmlformats.org/officeDocument/2006/relationships/image" Target="../media/image623.png"/><Relationship Id="rId12" Type="http://schemas.openxmlformats.org/officeDocument/2006/relationships/image" Target="../media/image387.png"/><Relationship Id="rId17" Type="http://schemas.openxmlformats.org/officeDocument/2006/relationships/image" Target="../media/image310.png"/><Relationship Id="rId2" Type="http://schemas.openxmlformats.org/officeDocument/2006/relationships/image" Target="../media/image401.png"/><Relationship Id="rId16" Type="http://schemas.openxmlformats.org/officeDocument/2006/relationships/image" Target="../media/image309.png"/><Relationship Id="rId1" Type="http://schemas.openxmlformats.org/officeDocument/2006/relationships/slideLayout" Target="../slideLayouts/slideLayout2.xml"/><Relationship Id="rId6" Type="http://schemas.openxmlformats.org/officeDocument/2006/relationships/image" Target="../media/image622.png"/><Relationship Id="rId11" Type="http://schemas.openxmlformats.org/officeDocument/2006/relationships/image" Target="../media/image386.png"/><Relationship Id="rId5" Type="http://schemas.openxmlformats.org/officeDocument/2006/relationships/image" Target="../media/image621.png"/><Relationship Id="rId15" Type="http://schemas.openxmlformats.org/officeDocument/2006/relationships/image" Target="../media/image403.png"/><Relationship Id="rId10" Type="http://schemas.openxmlformats.org/officeDocument/2006/relationships/image" Target="../media/image385.png"/><Relationship Id="rId4" Type="http://schemas.openxmlformats.org/officeDocument/2006/relationships/image" Target="../media/image620.png"/><Relationship Id="rId9" Type="http://schemas.openxmlformats.org/officeDocument/2006/relationships/image" Target="../media/image384.png"/><Relationship Id="rId14" Type="http://schemas.openxmlformats.org/officeDocument/2006/relationships/image" Target="../media/image308.png"/></Relationships>
</file>

<file path=ppt/slides/_rels/slide24.xml.rels><?xml version="1.0" encoding="UTF-8" standalone="yes"?>
<Relationships xmlns="http://schemas.openxmlformats.org/package/2006/relationships"><Relationship Id="rId8" Type="http://schemas.openxmlformats.org/officeDocument/2006/relationships/image" Target="../media/image624.png"/><Relationship Id="rId13" Type="http://schemas.openxmlformats.org/officeDocument/2006/relationships/image" Target="../media/image307.png"/><Relationship Id="rId3" Type="http://schemas.openxmlformats.org/officeDocument/2006/relationships/image" Target="../media/image619.png"/><Relationship Id="rId7" Type="http://schemas.openxmlformats.org/officeDocument/2006/relationships/image" Target="../media/image623.png"/><Relationship Id="rId12" Type="http://schemas.openxmlformats.org/officeDocument/2006/relationships/image" Target="../media/image387.png"/><Relationship Id="rId17" Type="http://schemas.openxmlformats.org/officeDocument/2006/relationships/image" Target="../media/image310.png"/><Relationship Id="rId2" Type="http://schemas.openxmlformats.org/officeDocument/2006/relationships/image" Target="../media/image10.png"/><Relationship Id="rId16" Type="http://schemas.openxmlformats.org/officeDocument/2006/relationships/image" Target="../media/image309.png"/><Relationship Id="rId1" Type="http://schemas.openxmlformats.org/officeDocument/2006/relationships/slideLayout" Target="../slideLayouts/slideLayout2.xml"/><Relationship Id="rId6" Type="http://schemas.openxmlformats.org/officeDocument/2006/relationships/image" Target="../media/image622.png"/><Relationship Id="rId11" Type="http://schemas.openxmlformats.org/officeDocument/2006/relationships/image" Target="../media/image386.png"/><Relationship Id="rId5" Type="http://schemas.openxmlformats.org/officeDocument/2006/relationships/image" Target="../media/image621.png"/><Relationship Id="rId15" Type="http://schemas.openxmlformats.org/officeDocument/2006/relationships/image" Target="../media/image403.png"/><Relationship Id="rId10" Type="http://schemas.openxmlformats.org/officeDocument/2006/relationships/image" Target="../media/image385.png"/><Relationship Id="rId4" Type="http://schemas.openxmlformats.org/officeDocument/2006/relationships/image" Target="../media/image620.png"/><Relationship Id="rId9" Type="http://schemas.openxmlformats.org/officeDocument/2006/relationships/image" Target="../media/image384.png"/><Relationship Id="rId14" Type="http://schemas.openxmlformats.org/officeDocument/2006/relationships/image" Target="../media/image308.png"/></Relationships>
</file>

<file path=ppt/slides/_rels/slide25.xml.rels><?xml version="1.0" encoding="UTF-8" standalone="yes"?>
<Relationships xmlns="http://schemas.openxmlformats.org/package/2006/relationships"><Relationship Id="rId8" Type="http://schemas.openxmlformats.org/officeDocument/2006/relationships/image" Target="../media/image624.png"/><Relationship Id="rId13" Type="http://schemas.openxmlformats.org/officeDocument/2006/relationships/image" Target="../media/image406.png"/><Relationship Id="rId3" Type="http://schemas.openxmlformats.org/officeDocument/2006/relationships/image" Target="../media/image619.png"/><Relationship Id="rId7" Type="http://schemas.openxmlformats.org/officeDocument/2006/relationships/image" Target="../media/image623.png"/><Relationship Id="rId12" Type="http://schemas.openxmlformats.org/officeDocument/2006/relationships/image" Target="../media/image387.png"/><Relationship Id="rId17" Type="http://schemas.openxmlformats.org/officeDocument/2006/relationships/image" Target="../media/image310.png"/><Relationship Id="rId2" Type="http://schemas.openxmlformats.org/officeDocument/2006/relationships/image" Target="../media/image11.png"/><Relationship Id="rId16" Type="http://schemas.openxmlformats.org/officeDocument/2006/relationships/image" Target="../media/image309.png"/><Relationship Id="rId1" Type="http://schemas.openxmlformats.org/officeDocument/2006/relationships/slideLayout" Target="../slideLayouts/slideLayout2.xml"/><Relationship Id="rId6" Type="http://schemas.openxmlformats.org/officeDocument/2006/relationships/image" Target="../media/image622.png"/><Relationship Id="rId11" Type="http://schemas.openxmlformats.org/officeDocument/2006/relationships/image" Target="../media/image386.png"/><Relationship Id="rId5" Type="http://schemas.openxmlformats.org/officeDocument/2006/relationships/image" Target="../media/image621.png"/><Relationship Id="rId15" Type="http://schemas.openxmlformats.org/officeDocument/2006/relationships/image" Target="../media/image407.png"/><Relationship Id="rId10" Type="http://schemas.openxmlformats.org/officeDocument/2006/relationships/image" Target="../media/image385.png"/><Relationship Id="rId4" Type="http://schemas.openxmlformats.org/officeDocument/2006/relationships/image" Target="../media/image620.png"/><Relationship Id="rId9" Type="http://schemas.openxmlformats.org/officeDocument/2006/relationships/image" Target="../media/image384.png"/><Relationship Id="rId14" Type="http://schemas.openxmlformats.org/officeDocument/2006/relationships/image" Target="../media/image308.png"/></Relationships>
</file>

<file path=ppt/slides/_rels/slide26.xml.rels><?xml version="1.0" encoding="UTF-8" standalone="yes"?>
<Relationships xmlns="http://schemas.openxmlformats.org/package/2006/relationships"><Relationship Id="rId2" Type="http://schemas.openxmlformats.org/officeDocument/2006/relationships/image" Target="../media/image40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310.png"/><Relationship Id="rId3" Type="http://schemas.openxmlformats.org/officeDocument/2006/relationships/image" Target="../media/image631.png"/><Relationship Id="rId7" Type="http://schemas.openxmlformats.org/officeDocument/2006/relationships/image" Target="../media/image1230.png"/><Relationship Id="rId12" Type="http://schemas.openxmlformats.org/officeDocument/2006/relationships/image" Target="../media/image1301.png"/><Relationship Id="rId2" Type="http://schemas.openxmlformats.org/officeDocument/2006/relationships/image" Target="../media/image6120.png"/><Relationship Id="rId1" Type="http://schemas.openxmlformats.org/officeDocument/2006/relationships/slideLayout" Target="../slideLayouts/slideLayout2.xml"/><Relationship Id="rId6" Type="http://schemas.openxmlformats.org/officeDocument/2006/relationships/image" Target="../media/image1280.png"/><Relationship Id="rId11" Type="http://schemas.openxmlformats.org/officeDocument/2006/relationships/image" Target="../media/image1290.png"/><Relationship Id="rId10" Type="http://schemas.openxmlformats.org/officeDocument/2006/relationships/image" Target="../media/image1260.png"/><Relationship Id="rId9" Type="http://schemas.openxmlformats.org/officeDocument/2006/relationships/image" Target="../media/image1250.png"/></Relationships>
</file>

<file path=ppt/slides/_rels/slide33.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310.png"/><Relationship Id="rId12" Type="http://schemas.openxmlformats.org/officeDocument/2006/relationships/image" Target="../media/image1301.png"/><Relationship Id="rId2" Type="http://schemas.openxmlformats.org/officeDocument/2006/relationships/image" Target="../media/image15.png"/><Relationship Id="rId16" Type="http://schemas.openxmlformats.org/officeDocument/2006/relationships/image" Target="../media/image671.png"/><Relationship Id="rId1" Type="http://schemas.openxmlformats.org/officeDocument/2006/relationships/slideLayout" Target="../slideLayouts/slideLayout2.xml"/><Relationship Id="rId15" Type="http://schemas.openxmlformats.org/officeDocument/2006/relationships/image" Target="../media/image660.png"/><Relationship Id="rId10" Type="http://schemas.openxmlformats.org/officeDocument/2006/relationships/image" Target="../media/image1260.png"/><Relationship Id="rId9" Type="http://schemas.openxmlformats.org/officeDocument/2006/relationships/image" Target="../media/image1250.png"/><Relationship Id="rId14" Type="http://schemas.openxmlformats.org/officeDocument/2006/relationships/image" Target="../media/image651.png"/></Relationships>
</file>

<file path=ppt/slides/_rels/slide34.xml.rels><?xml version="1.0" encoding="UTF-8" standalone="yes"?>
<Relationships xmlns="http://schemas.openxmlformats.org/package/2006/relationships"><Relationship Id="rId13" Type="http://schemas.openxmlformats.org/officeDocument/2006/relationships/image" Target="../media/image710.png"/><Relationship Id="rId18" Type="http://schemas.openxmlformats.org/officeDocument/2006/relationships/image" Target="../media/image760.png"/><Relationship Id="rId3" Type="http://schemas.openxmlformats.org/officeDocument/2006/relationships/image" Target="../media/image680.png"/><Relationship Id="rId21" Type="http://schemas.openxmlformats.org/officeDocument/2006/relationships/image" Target="../media/image790.png"/><Relationship Id="rId12" Type="http://schemas.openxmlformats.org/officeDocument/2006/relationships/image" Target="../media/image700.png"/><Relationship Id="rId17" Type="http://schemas.openxmlformats.org/officeDocument/2006/relationships/image" Target="../media/image750.png"/><Relationship Id="rId2" Type="http://schemas.openxmlformats.org/officeDocument/2006/relationships/notesSlide" Target="../notesSlides/notesSlide5.xml"/><Relationship Id="rId16" Type="http://schemas.openxmlformats.org/officeDocument/2006/relationships/image" Target="../media/image740.png"/><Relationship Id="rId20" Type="http://schemas.openxmlformats.org/officeDocument/2006/relationships/image" Target="../media/image780.png"/><Relationship Id="rId1" Type="http://schemas.openxmlformats.org/officeDocument/2006/relationships/slideLayout" Target="../slideLayouts/slideLayout2.xml"/><Relationship Id="rId11" Type="http://schemas.openxmlformats.org/officeDocument/2006/relationships/image" Target="../media/image16.png"/><Relationship Id="rId15" Type="http://schemas.openxmlformats.org/officeDocument/2006/relationships/image" Target="../media/image17.png"/><Relationship Id="rId10" Type="http://schemas.openxmlformats.org/officeDocument/2006/relationships/image" Target="../media/image470.png"/><Relationship Id="rId19" Type="http://schemas.openxmlformats.org/officeDocument/2006/relationships/image" Target="../media/image770.png"/><Relationship Id="rId4" Type="http://schemas.openxmlformats.org/officeDocument/2006/relationships/image" Target="../media/image460.png"/><Relationship Id="rId9" Type="http://schemas.openxmlformats.org/officeDocument/2006/relationships/image" Target="../media/image1250.png"/><Relationship Id="rId14" Type="http://schemas.openxmlformats.org/officeDocument/2006/relationships/image" Target="../media/image720.png"/></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310.png"/><Relationship Id="rId12" Type="http://schemas.openxmlformats.org/officeDocument/2006/relationships/image" Target="../media/image1301.png"/><Relationship Id="rId2" Type="http://schemas.openxmlformats.org/officeDocument/2006/relationships/image" Target="../media/image630.png"/><Relationship Id="rId1" Type="http://schemas.openxmlformats.org/officeDocument/2006/relationships/slideLayout" Target="../slideLayouts/slideLayout2.xml"/><Relationship Id="rId5" Type="http://schemas.openxmlformats.org/officeDocument/2006/relationships/image" Target="../media/image1210.png"/><Relationship Id="rId10" Type="http://schemas.openxmlformats.org/officeDocument/2006/relationships/image" Target="../media/image1260.png"/><Relationship Id="rId9" Type="http://schemas.openxmlformats.org/officeDocument/2006/relationships/image" Target="../media/image1250.png"/></Relationships>
</file>

<file path=ppt/slides/_rels/slide37.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310.png"/><Relationship Id="rId12" Type="http://schemas.openxmlformats.org/officeDocument/2006/relationships/image" Target="../media/image1301.png"/><Relationship Id="rId2" Type="http://schemas.openxmlformats.org/officeDocument/2006/relationships/image" Target="../media/image151.png"/><Relationship Id="rId1" Type="http://schemas.openxmlformats.org/officeDocument/2006/relationships/slideLayout" Target="../slideLayouts/slideLayout2.xml"/><Relationship Id="rId5" Type="http://schemas.openxmlformats.org/officeDocument/2006/relationships/image" Target="../media/image1210.png"/><Relationship Id="rId10" Type="http://schemas.openxmlformats.org/officeDocument/2006/relationships/image" Target="../media/image1260.png"/><Relationship Id="rId9" Type="http://schemas.openxmlformats.org/officeDocument/2006/relationships/image" Target="../media/image1250.png"/><Relationship Id="rId14" Type="http://schemas.openxmlformats.org/officeDocument/2006/relationships/image" Target="../media/image161.png"/></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15.emf"/></Relationships>
</file>

<file path=ppt/slides/_rels/slide5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5.emf"/><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5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5.emf"/><Relationship Id="rId7"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311.png"/><Relationship Id="rId9"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310.png"/><Relationship Id="rId12" Type="http://schemas.openxmlformats.org/officeDocument/2006/relationships/image" Target="../media/image1301.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1210.png"/><Relationship Id="rId10" Type="http://schemas.openxmlformats.org/officeDocument/2006/relationships/image" Target="../media/image1260.png"/><Relationship Id="rId9" Type="http://schemas.openxmlformats.org/officeDocument/2006/relationships/image" Target="../media/image1250.png"/></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310.png"/><Relationship Id="rId12" Type="http://schemas.openxmlformats.org/officeDocument/2006/relationships/image" Target="../media/image1301.png"/><Relationship Id="rId1" Type="http://schemas.openxmlformats.org/officeDocument/2006/relationships/slideLayout" Target="../slideLayouts/slideLayout2.xml"/><Relationship Id="rId5" Type="http://schemas.openxmlformats.org/officeDocument/2006/relationships/image" Target="../media/image1210.png"/><Relationship Id="rId10" Type="http://schemas.openxmlformats.org/officeDocument/2006/relationships/image" Target="../media/image1260.png"/><Relationship Id="rId9" Type="http://schemas.openxmlformats.org/officeDocument/2006/relationships/image" Target="../media/image1250.png"/><Relationship Id="rId14" Type="http://schemas.openxmlformats.org/officeDocument/2006/relationships/image" Target="../media/image59.png"/></Relationships>
</file>

<file path=ppt/slides/_rels/slide59.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310.png"/><Relationship Id="rId12" Type="http://schemas.openxmlformats.org/officeDocument/2006/relationships/image" Target="../media/image1301.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1210.png"/><Relationship Id="rId15" Type="http://schemas.openxmlformats.org/officeDocument/2006/relationships/image" Target="../media/image62.png"/><Relationship Id="rId10" Type="http://schemas.openxmlformats.org/officeDocument/2006/relationships/image" Target="../media/image1260.png"/><Relationship Id="rId9" Type="http://schemas.openxmlformats.org/officeDocument/2006/relationships/image" Target="../media/image1250.png"/><Relationship Id="rId14" Type="http://schemas.openxmlformats.org/officeDocument/2006/relationships/image" Target="../media/image6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6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60.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6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9" Type="http://schemas.openxmlformats.org/officeDocument/2006/relationships/image" Target="../media/image85.png"/><Relationship Id="rId8" Type="http://schemas.openxmlformats.org/officeDocument/2006/relationships/image" Target="../media/image461.png"/><Relationship Id="rId34" Type="http://schemas.openxmlformats.org/officeDocument/2006/relationships/image" Target="../media/image483.png"/><Relationship Id="rId33" Type="http://schemas.openxmlformats.org/officeDocument/2006/relationships/image" Target="../media/image482.png"/><Relationship Id="rId38" Type="http://schemas.openxmlformats.org/officeDocument/2006/relationships/image" Target="../media/image487.png"/><Relationship Id="rId7" Type="http://schemas.openxmlformats.org/officeDocument/2006/relationships/image" Target="../media/image450.png"/><Relationship Id="rId2" Type="http://schemas.openxmlformats.org/officeDocument/2006/relationships/image" Target="../media/image84.png"/><Relationship Id="rId41" Type="http://schemas.openxmlformats.org/officeDocument/2006/relationships/image" Target="../media/image87.png"/><Relationship Id="rId1" Type="http://schemas.openxmlformats.org/officeDocument/2006/relationships/slideLayout" Target="../slideLayouts/slideLayout2.xml"/><Relationship Id="rId32" Type="http://schemas.openxmlformats.org/officeDocument/2006/relationships/image" Target="../media/image481.png"/><Relationship Id="rId37" Type="http://schemas.openxmlformats.org/officeDocument/2006/relationships/image" Target="../media/image486.png"/><Relationship Id="rId40" Type="http://schemas.openxmlformats.org/officeDocument/2006/relationships/image" Target="../media/image86.png"/><Relationship Id="rId6" Type="http://schemas.openxmlformats.org/officeDocument/2006/relationships/image" Target="../media/image420.png"/><Relationship Id="rId36" Type="http://schemas.openxmlformats.org/officeDocument/2006/relationships/image" Target="../media/image485.png"/><Relationship Id="rId5" Type="http://schemas.openxmlformats.org/officeDocument/2006/relationships/image" Target="../media/image751.png"/><Relationship Id="rId31" Type="http://schemas.openxmlformats.org/officeDocument/2006/relationships/image" Target="../media/image479.png"/><Relationship Id="rId30" Type="http://schemas.openxmlformats.org/officeDocument/2006/relationships/image" Target="../media/image478.png"/><Relationship Id="rId35" Type="http://schemas.openxmlformats.org/officeDocument/2006/relationships/image" Target="../media/image484.png"/><Relationship Id="rId4" Type="http://schemas.openxmlformats.org/officeDocument/2006/relationships/image" Target="../media/image400.png"/><Relationship Id="rId9" Type="http://schemas.openxmlformats.org/officeDocument/2006/relationships/image" Target="../media/image761.png"/></Relationships>
</file>

<file path=ppt/slides/_rels/slide65.xml.rels><?xml version="1.0" encoding="UTF-8" standalone="yes"?>
<Relationships xmlns="http://schemas.openxmlformats.org/package/2006/relationships"><Relationship Id="rId8" Type="http://schemas.openxmlformats.org/officeDocument/2006/relationships/image" Target="../media/image751.png"/><Relationship Id="rId13" Type="http://schemas.openxmlformats.org/officeDocument/2006/relationships/image" Target="../media/image93.png"/><Relationship Id="rId3" Type="http://schemas.openxmlformats.org/officeDocument/2006/relationships/image" Target="../media/image89.png"/><Relationship Id="rId7" Type="http://schemas.openxmlformats.org/officeDocument/2006/relationships/image" Target="../media/image400.png"/><Relationship Id="rId12" Type="http://schemas.openxmlformats.org/officeDocument/2006/relationships/image" Target="../media/image761.png"/><Relationship Id="rId2" Type="http://schemas.openxmlformats.org/officeDocument/2006/relationships/image" Target="../media/image88.png"/><Relationship Id="rId16" Type="http://schemas.openxmlformats.org/officeDocument/2006/relationships/image" Target="../media/image96.png"/><Relationship Id="rId1" Type="http://schemas.openxmlformats.org/officeDocument/2006/relationships/slideLayout" Target="../slideLayouts/slideLayout4.xml"/><Relationship Id="rId6" Type="http://schemas.openxmlformats.org/officeDocument/2006/relationships/image" Target="../media/image92.png"/><Relationship Id="rId11" Type="http://schemas.openxmlformats.org/officeDocument/2006/relationships/image" Target="../media/image461.png"/><Relationship Id="rId5" Type="http://schemas.openxmlformats.org/officeDocument/2006/relationships/image" Target="../media/image91.png"/><Relationship Id="rId15" Type="http://schemas.openxmlformats.org/officeDocument/2006/relationships/image" Target="../media/image95.png"/><Relationship Id="rId10" Type="http://schemas.openxmlformats.org/officeDocument/2006/relationships/image" Target="../media/image450.png"/><Relationship Id="rId4" Type="http://schemas.openxmlformats.org/officeDocument/2006/relationships/image" Target="../media/image90.png"/><Relationship Id="rId9" Type="http://schemas.openxmlformats.org/officeDocument/2006/relationships/image" Target="../media/image420.png"/><Relationship Id="rId14" Type="http://schemas.openxmlformats.org/officeDocument/2006/relationships/image" Target="../media/image94.png"/></Relationships>
</file>

<file path=ppt/slides/_rels/slide6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9" Type="http://schemas.openxmlformats.org/officeDocument/2006/relationships/image" Target="../media/image85.png"/><Relationship Id="rId51" Type="http://schemas.openxmlformats.org/officeDocument/2006/relationships/image" Target="../media/image110.png"/><Relationship Id="rId34" Type="http://schemas.openxmlformats.org/officeDocument/2006/relationships/image" Target="../media/image101.png"/><Relationship Id="rId42" Type="http://schemas.openxmlformats.org/officeDocument/2006/relationships/image" Target="../media/image102.png"/><Relationship Id="rId47" Type="http://schemas.openxmlformats.org/officeDocument/2006/relationships/image" Target="../media/image107.png"/><Relationship Id="rId50" Type="http://schemas.openxmlformats.org/officeDocument/2006/relationships/image" Target="../media/image109.png"/><Relationship Id="rId55" Type="http://schemas.openxmlformats.org/officeDocument/2006/relationships/image" Target="../media/image114.png"/><Relationship Id="rId33" Type="http://schemas.openxmlformats.org/officeDocument/2006/relationships/image" Target="../media/image482.png"/><Relationship Id="rId38" Type="http://schemas.openxmlformats.org/officeDocument/2006/relationships/image" Target="../media/image487.png"/><Relationship Id="rId46" Type="http://schemas.openxmlformats.org/officeDocument/2006/relationships/image" Target="../media/image106.png"/><Relationship Id="rId2" Type="http://schemas.openxmlformats.org/officeDocument/2006/relationships/image" Target="../media/image100.png"/><Relationship Id="rId41" Type="http://schemas.openxmlformats.org/officeDocument/2006/relationships/image" Target="../media/image87.png"/><Relationship Id="rId54" Type="http://schemas.openxmlformats.org/officeDocument/2006/relationships/image" Target="../media/image113.png"/><Relationship Id="rId1" Type="http://schemas.openxmlformats.org/officeDocument/2006/relationships/slideLayout" Target="../slideLayouts/slideLayout7.xml"/><Relationship Id="rId32" Type="http://schemas.openxmlformats.org/officeDocument/2006/relationships/image" Target="../media/image481.png"/><Relationship Id="rId37" Type="http://schemas.openxmlformats.org/officeDocument/2006/relationships/image" Target="../media/image486.png"/><Relationship Id="rId40" Type="http://schemas.openxmlformats.org/officeDocument/2006/relationships/image" Target="../media/image86.png"/><Relationship Id="rId45" Type="http://schemas.openxmlformats.org/officeDocument/2006/relationships/image" Target="../media/image105.png"/><Relationship Id="rId53" Type="http://schemas.openxmlformats.org/officeDocument/2006/relationships/image" Target="../media/image112.png"/><Relationship Id="rId36" Type="http://schemas.openxmlformats.org/officeDocument/2006/relationships/image" Target="../media/image485.png"/><Relationship Id="rId49" Type="http://schemas.openxmlformats.org/officeDocument/2006/relationships/image" Target="../media/image108.png"/><Relationship Id="rId31" Type="http://schemas.openxmlformats.org/officeDocument/2006/relationships/image" Target="../media/image479.png"/><Relationship Id="rId44" Type="http://schemas.openxmlformats.org/officeDocument/2006/relationships/image" Target="../media/image104.png"/><Relationship Id="rId52" Type="http://schemas.openxmlformats.org/officeDocument/2006/relationships/image" Target="../media/image111.png"/><Relationship Id="rId35" Type="http://schemas.openxmlformats.org/officeDocument/2006/relationships/image" Target="../media/image484.png"/><Relationship Id="rId43" Type="http://schemas.openxmlformats.org/officeDocument/2006/relationships/image" Target="../media/image103.png"/><Relationship Id="rId48" Type="http://schemas.openxmlformats.org/officeDocument/2006/relationships/image" Target="../media/image600.png"/><Relationship Id="rId56" Type="http://schemas.openxmlformats.org/officeDocument/2006/relationships/image" Target="../media/image115.png"/></Relationships>
</file>

<file path=ppt/slides/_rels/slide7.xml.rels><?xml version="1.0" encoding="UTF-8" standalone="yes"?>
<Relationships xmlns="http://schemas.openxmlformats.org/package/2006/relationships"><Relationship Id="rId2" Type="http://schemas.openxmlformats.org/officeDocument/2006/relationships/image" Target="../media/image37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9" Type="http://schemas.openxmlformats.org/officeDocument/2006/relationships/image" Target="../media/image85.png"/><Relationship Id="rId51" Type="http://schemas.openxmlformats.org/officeDocument/2006/relationships/image" Target="../media/image123.png"/><Relationship Id="rId34" Type="http://schemas.openxmlformats.org/officeDocument/2006/relationships/image" Target="../media/image116.png"/><Relationship Id="rId42" Type="http://schemas.openxmlformats.org/officeDocument/2006/relationships/image" Target="../media/image118.png"/><Relationship Id="rId47" Type="http://schemas.openxmlformats.org/officeDocument/2006/relationships/image" Target="../media/image107.png"/><Relationship Id="rId50" Type="http://schemas.openxmlformats.org/officeDocument/2006/relationships/image" Target="../media/image122.png"/><Relationship Id="rId55" Type="http://schemas.openxmlformats.org/officeDocument/2006/relationships/image" Target="../media/image127.png"/><Relationship Id="rId33" Type="http://schemas.openxmlformats.org/officeDocument/2006/relationships/image" Target="../media/image1150.png"/><Relationship Id="rId38" Type="http://schemas.openxmlformats.org/officeDocument/2006/relationships/image" Target="../media/image487.png"/><Relationship Id="rId46" Type="http://schemas.openxmlformats.org/officeDocument/2006/relationships/image" Target="../media/image106.png"/><Relationship Id="rId2" Type="http://schemas.openxmlformats.org/officeDocument/2006/relationships/image" Target="../media/image1140.png"/><Relationship Id="rId41" Type="http://schemas.openxmlformats.org/officeDocument/2006/relationships/image" Target="../media/image87.png"/><Relationship Id="rId54" Type="http://schemas.openxmlformats.org/officeDocument/2006/relationships/image" Target="../media/image126.png"/><Relationship Id="rId1" Type="http://schemas.openxmlformats.org/officeDocument/2006/relationships/slideLayout" Target="../slideLayouts/slideLayout7.xml"/><Relationship Id="rId32" Type="http://schemas.openxmlformats.org/officeDocument/2006/relationships/image" Target="../media/image481.png"/><Relationship Id="rId37" Type="http://schemas.openxmlformats.org/officeDocument/2006/relationships/image" Target="../media/image486.png"/><Relationship Id="rId40" Type="http://schemas.openxmlformats.org/officeDocument/2006/relationships/image" Target="../media/image86.png"/><Relationship Id="rId45" Type="http://schemas.openxmlformats.org/officeDocument/2006/relationships/image" Target="../media/image105.png"/><Relationship Id="rId53" Type="http://schemas.openxmlformats.org/officeDocument/2006/relationships/image" Target="../media/image125.png"/><Relationship Id="rId36" Type="http://schemas.openxmlformats.org/officeDocument/2006/relationships/image" Target="../media/image485.png"/><Relationship Id="rId49" Type="http://schemas.openxmlformats.org/officeDocument/2006/relationships/image" Target="../media/image121.png"/><Relationship Id="rId31" Type="http://schemas.openxmlformats.org/officeDocument/2006/relationships/image" Target="../media/image479.png"/><Relationship Id="rId44" Type="http://schemas.openxmlformats.org/officeDocument/2006/relationships/image" Target="../media/image104.png"/><Relationship Id="rId52" Type="http://schemas.openxmlformats.org/officeDocument/2006/relationships/image" Target="../media/image124.png"/><Relationship Id="rId35" Type="http://schemas.openxmlformats.org/officeDocument/2006/relationships/image" Target="../media/image117.png"/><Relationship Id="rId43" Type="http://schemas.openxmlformats.org/officeDocument/2006/relationships/image" Target="../media/image119.png"/><Relationship Id="rId48" Type="http://schemas.openxmlformats.org/officeDocument/2006/relationships/image" Target="../media/image120.png"/></Relationships>
</file>

<file path=ppt/slides/_rels/slide71.xml.rels><?xml version="1.0" encoding="UTF-8" standalone="yes"?>
<Relationships xmlns="http://schemas.openxmlformats.org/package/2006/relationships"><Relationship Id="rId39" Type="http://schemas.openxmlformats.org/officeDocument/2006/relationships/image" Target="../media/image85.png"/><Relationship Id="rId42" Type="http://schemas.openxmlformats.org/officeDocument/2006/relationships/image" Target="../media/image1261.png"/><Relationship Id="rId47" Type="http://schemas.openxmlformats.org/officeDocument/2006/relationships/image" Target="../media/image107.png"/><Relationship Id="rId46" Type="http://schemas.openxmlformats.org/officeDocument/2006/relationships/image" Target="../media/image106.png"/><Relationship Id="rId2" Type="http://schemas.openxmlformats.org/officeDocument/2006/relationships/image" Target="../media/image1251.png"/><Relationship Id="rId41" Type="http://schemas.openxmlformats.org/officeDocument/2006/relationships/image" Target="../media/image87.png"/><Relationship Id="rId1" Type="http://schemas.openxmlformats.org/officeDocument/2006/relationships/slideLayout" Target="../slideLayouts/slideLayout2.xml"/><Relationship Id="rId40" Type="http://schemas.openxmlformats.org/officeDocument/2006/relationships/image" Target="../media/image86.png"/><Relationship Id="rId45" Type="http://schemas.openxmlformats.org/officeDocument/2006/relationships/image" Target="../media/image105.png"/><Relationship Id="rId44" Type="http://schemas.openxmlformats.org/officeDocument/2006/relationships/image" Target="../media/image104.png"/><Relationship Id="rId43" Type="http://schemas.openxmlformats.org/officeDocument/2006/relationships/image" Target="../media/image1270.png"/></Relationships>
</file>

<file path=ppt/slides/_rels/slide7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132.png"/><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s>
</file>

<file path=ppt/slides/_rels/slide76.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23.png"/><Relationship Id="rId13" Type="http://schemas.openxmlformats.org/officeDocument/2006/relationships/image" Target="../media/image637.png"/><Relationship Id="rId18" Type="http://schemas.openxmlformats.org/officeDocument/2006/relationships/image" Target="../media/image310.png"/><Relationship Id="rId3" Type="http://schemas.openxmlformats.org/officeDocument/2006/relationships/image" Target="../media/image378.png"/><Relationship Id="rId7" Type="http://schemas.openxmlformats.org/officeDocument/2006/relationships/image" Target="../media/image622.png"/><Relationship Id="rId12" Type="http://schemas.openxmlformats.org/officeDocument/2006/relationships/image" Target="../media/image636.png"/><Relationship Id="rId17" Type="http://schemas.openxmlformats.org/officeDocument/2006/relationships/image" Target="../media/image309.png"/><Relationship Id="rId2" Type="http://schemas.openxmlformats.org/officeDocument/2006/relationships/notesSlide" Target="../notesSlides/notesSlide2.xml"/><Relationship Id="rId16" Type="http://schemas.openxmlformats.org/officeDocument/2006/relationships/image" Target="../media/image289.png"/><Relationship Id="rId1" Type="http://schemas.openxmlformats.org/officeDocument/2006/relationships/slideLayout" Target="../slideLayouts/slideLayout2.xml"/><Relationship Id="rId6" Type="http://schemas.openxmlformats.org/officeDocument/2006/relationships/image" Target="../media/image621.png"/><Relationship Id="rId11" Type="http://schemas.openxmlformats.org/officeDocument/2006/relationships/image" Target="../media/image635.png"/><Relationship Id="rId5" Type="http://schemas.openxmlformats.org/officeDocument/2006/relationships/image" Target="../media/image620.png"/><Relationship Id="rId15" Type="http://schemas.openxmlformats.org/officeDocument/2006/relationships/image" Target="../media/image308.png"/><Relationship Id="rId10" Type="http://schemas.openxmlformats.org/officeDocument/2006/relationships/image" Target="../media/image634.png"/><Relationship Id="rId4" Type="http://schemas.openxmlformats.org/officeDocument/2006/relationships/image" Target="../media/image619.png"/><Relationship Id="rId9" Type="http://schemas.openxmlformats.org/officeDocument/2006/relationships/image" Target="../media/image624.png"/><Relationship Id="rId14" Type="http://schemas.openxmlformats.org/officeDocument/2006/relationships/image" Target="../media/image307.png"/></Relationships>
</file>

<file path=ppt/slides/_rels/slide9.xml.rels><?xml version="1.0" encoding="UTF-8" standalone="yes"?>
<Relationships xmlns="http://schemas.openxmlformats.org/package/2006/relationships"><Relationship Id="rId2" Type="http://schemas.openxmlformats.org/officeDocument/2006/relationships/image" Target="../media/image37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4BE2-80DA-4241-AF62-CB1542C63363}"/>
              </a:ext>
            </a:extLst>
          </p:cNvPr>
          <p:cNvSpPr>
            <a:spLocks noGrp="1"/>
          </p:cNvSpPr>
          <p:nvPr>
            <p:ph type="ctrTitle"/>
          </p:nvPr>
        </p:nvSpPr>
        <p:spPr/>
        <p:txBody>
          <a:bodyPr>
            <a:normAutofit fontScale="90000"/>
          </a:bodyPr>
          <a:lstStyle/>
          <a:p>
            <a:r>
              <a:rPr lang="en-GB" sz="4000" dirty="0"/>
              <a:t>Intelligent Agents:</a:t>
            </a:r>
            <a:br>
              <a:rPr lang="en-GB" sz="4000" dirty="0"/>
            </a:br>
            <a:r>
              <a:rPr lang="en-GB" sz="4000" dirty="0"/>
              <a:t>Web-mining Agents</a:t>
            </a:r>
            <a:br>
              <a:rPr lang="en-GB" sz="4000" dirty="0"/>
            </a:br>
            <a:br>
              <a:rPr lang="en-GB" sz="4400" dirty="0"/>
            </a:br>
            <a:r>
              <a:rPr lang="en-GB" sz="5300" dirty="0"/>
              <a:t>Probabilistic Graphical Models</a:t>
            </a:r>
            <a:endParaRPr lang="en-GB" dirty="0"/>
          </a:p>
        </p:txBody>
      </p:sp>
      <p:sp>
        <p:nvSpPr>
          <p:cNvPr id="3" name="Subtitle 2">
            <a:extLst>
              <a:ext uri="{FF2B5EF4-FFF2-40B4-BE49-F238E27FC236}">
                <a16:creationId xmlns:a16="http://schemas.microsoft.com/office/drawing/2014/main" id="{36884F53-43C7-8041-BB5E-42EFDC745B7F}"/>
              </a:ext>
            </a:extLst>
          </p:cNvPr>
          <p:cNvSpPr>
            <a:spLocks noGrp="1"/>
          </p:cNvSpPr>
          <p:nvPr>
            <p:ph type="subTitle" idx="1"/>
          </p:nvPr>
        </p:nvSpPr>
        <p:spPr/>
        <p:txBody>
          <a:bodyPr>
            <a:normAutofit/>
          </a:bodyPr>
          <a:lstStyle/>
          <a:p>
            <a:r>
              <a:rPr lang="en-GB" sz="3200" dirty="0"/>
              <a:t>Lifted Inference</a:t>
            </a:r>
          </a:p>
        </p:txBody>
      </p:sp>
      <p:sp>
        <p:nvSpPr>
          <p:cNvPr id="5" name="Text Placeholder 4">
            <a:extLst>
              <a:ext uri="{FF2B5EF4-FFF2-40B4-BE49-F238E27FC236}">
                <a16:creationId xmlns:a16="http://schemas.microsoft.com/office/drawing/2014/main" id="{A05C149E-328F-5146-8520-C7F601EE3733}"/>
              </a:ext>
            </a:extLst>
          </p:cNvPr>
          <p:cNvSpPr>
            <a:spLocks noGrp="1"/>
          </p:cNvSpPr>
          <p:nvPr>
            <p:ph type="body" sz="quarter" idx="10"/>
          </p:nvPr>
        </p:nvSpPr>
        <p:spPr/>
        <p:txBody>
          <a:bodyPr/>
          <a:lstStyle/>
          <a:p>
            <a:r>
              <a:rPr lang="en-GB" dirty="0"/>
              <a:t>Tanya Braun</a:t>
            </a:r>
          </a:p>
        </p:txBody>
      </p:sp>
    </p:spTree>
    <p:extLst>
      <p:ext uri="{BB962C8B-B14F-4D97-AF65-F5344CB8AC3E}">
        <p14:creationId xmlns:p14="http://schemas.microsoft.com/office/powerpoint/2010/main" val="1136186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8E62-63E6-2749-A8BB-0675F1C90004}"/>
              </a:ext>
            </a:extLst>
          </p:cNvPr>
          <p:cNvSpPr>
            <a:spLocks noGrp="1"/>
          </p:cNvSpPr>
          <p:nvPr>
            <p:ph type="title"/>
          </p:nvPr>
        </p:nvSpPr>
        <p:spPr/>
        <p:txBody>
          <a:bodyPr/>
          <a:lstStyle/>
          <a:p>
            <a:r>
              <a:rPr lang="en-GB" dirty="0"/>
              <a:t>Adding a Parfactor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4A77E2-E56A-9745-9679-B2D05300671B}"/>
                  </a:ext>
                </a:extLst>
              </p:cNvPr>
              <p:cNvSpPr>
                <a:spLocks noGrp="1"/>
              </p:cNvSpPr>
              <p:nvPr>
                <p:ph idx="1"/>
              </p:nvPr>
            </p:nvSpPr>
            <p:spPr/>
            <p:txBody>
              <a:bodyPr>
                <a:normAutofit fontScale="92500" lnSpcReduction="20000"/>
              </a:bodyPr>
              <a:lstStyle/>
              <a:p>
                <a:r>
                  <a:rPr lang="en-GB" dirty="0"/>
                  <a:t>New parfactor </a:t>
                </a:r>
                <a14:m>
                  <m:oMath xmlns:m="http://schemas.openxmlformats.org/officeDocument/2006/math">
                    <m:sSup>
                      <m:sSupPr>
                        <m:ctrlPr>
                          <a:rPr lang="en-GB" i="1" smtClean="0">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𝑔</m:t>
                        </m:r>
                      </m:e>
                      <m:sup>
                        <m:r>
                          <a:rPr lang="en-GB" b="0" i="1" smtClean="0">
                            <a:latin typeface="Cambria Math" panose="02040503050406030204" pitchFamily="18" charset="0"/>
                            <a:ea typeface="Cambria Math" panose="02040503050406030204" pitchFamily="18" charset="0"/>
                          </a:rPr>
                          <m:t>+</m:t>
                        </m:r>
                      </m:sup>
                    </m:sSup>
                  </m:oMath>
                </a14:m>
                <a:r>
                  <a:rPr lang="en-GB" dirty="0"/>
                  <a:t> added to model </a:t>
                </a:r>
                <a14:m>
                  <m:oMath xmlns:m="http://schemas.openxmlformats.org/officeDocument/2006/math">
                    <m:r>
                      <a:rPr lang="en-GB" i="1" smtClean="0">
                        <a:latin typeface="Cambria Math" panose="02040503050406030204" pitchFamily="18" charset="0"/>
                      </a:rPr>
                      <m:t>𝐺</m:t>
                    </m:r>
                  </m:oMath>
                </a14:m>
                <a:r>
                  <a:rPr lang="en-GB" dirty="0"/>
                  <a:t> with FO jtree </a:t>
                </a:r>
                <a14:m>
                  <m:oMath xmlns:m="http://schemas.openxmlformats.org/officeDocument/2006/math">
                    <m:r>
                      <a:rPr lang="en-GB" i="1" smtClean="0">
                        <a:latin typeface="Cambria Math" panose="02040503050406030204" pitchFamily="18" charset="0"/>
                      </a:rPr>
                      <m:t>𝐽</m:t>
                    </m:r>
                    <m:r>
                      <a:rPr lang="de-DE" b="0" i="1" smtClean="0">
                        <a:latin typeface="Cambria Math" panose="02040503050406030204" pitchFamily="18" charset="0"/>
                      </a:rPr>
                      <m:t>=</m:t>
                    </m:r>
                    <m:d>
                      <m:dPr>
                        <m:ctrlPr>
                          <a:rPr lang="de-DE" b="0" i="1" smtClean="0">
                            <a:latin typeface="Cambria Math" panose="02040503050406030204" pitchFamily="18" charset="0"/>
                          </a:rPr>
                        </m:ctrlPr>
                      </m:dPr>
                      <m:e>
                        <m:r>
                          <a:rPr lang="de-DE" b="0" i="1" smtClean="0">
                            <a:latin typeface="Cambria Math" panose="02040503050406030204" pitchFamily="18" charset="0"/>
                          </a:rPr>
                          <m:t>𝑉</m:t>
                        </m:r>
                        <m:r>
                          <a:rPr lang="de-DE" b="0" i="1" smtClean="0">
                            <a:latin typeface="Cambria Math" panose="02040503050406030204" pitchFamily="18" charset="0"/>
                          </a:rPr>
                          <m:t>,</m:t>
                        </m:r>
                        <m:r>
                          <a:rPr lang="de-DE" b="0" i="1" smtClean="0">
                            <a:latin typeface="Cambria Math" panose="02040503050406030204" pitchFamily="18" charset="0"/>
                          </a:rPr>
                          <m:t>𝐸</m:t>
                        </m:r>
                      </m:e>
                    </m:d>
                  </m:oMath>
                </a14:m>
                <a:endParaRPr lang="en-GB" dirty="0"/>
              </a:p>
              <a:p>
                <a:pPr lvl="1"/>
                <a14:m>
                  <m:oMath xmlns:m="http://schemas.openxmlformats.org/officeDocument/2006/math">
                    <m:sSup>
                      <m:sSupPr>
                        <m:ctrlPr>
                          <a:rPr lang="en-GB" b="0" i="1" smtClean="0">
                            <a:latin typeface="Cambria Math" panose="02040503050406030204" pitchFamily="18" charset="0"/>
                          </a:rPr>
                        </m:ctrlPr>
                      </m:sSupPr>
                      <m:e>
                        <m:r>
                          <a:rPr lang="en-GB" b="1" i="1" smtClean="0">
                            <a:latin typeface="Cambria Math" panose="02040503050406030204" pitchFamily="18" charset="0"/>
                          </a:rPr>
                          <m:t>𝑨</m:t>
                        </m:r>
                      </m:e>
                      <m:sup>
                        <m:r>
                          <a:rPr lang="en-GB" b="0" i="1" smtClean="0">
                            <a:latin typeface="Cambria Math" panose="02040503050406030204" pitchFamily="18" charset="0"/>
                          </a:rPr>
                          <m:t>𝑜𝑙𝑑</m:t>
                        </m:r>
                      </m:sup>
                    </m:sSup>
                    <m:r>
                      <a:rPr lang="en-GB" b="0" i="1" smtClean="0">
                        <a:latin typeface="Cambria Math" panose="02040503050406030204" pitchFamily="18" charset="0"/>
                      </a:rPr>
                      <m:t>=</m:t>
                    </m:r>
                    <m:r>
                      <a:rPr lang="en-GB" b="0" i="1" smtClean="0">
                        <a:latin typeface="Cambria Math" panose="02040503050406030204" pitchFamily="18" charset="0"/>
                      </a:rPr>
                      <m:t>𝑟𝑣</m:t>
                    </m:r>
                    <m:d>
                      <m:dPr>
                        <m:ctrlPr>
                          <a:rPr lang="en-GB" b="0" i="1" smtClean="0">
                            <a:latin typeface="Cambria Math" panose="02040503050406030204" pitchFamily="18" charset="0"/>
                          </a:rPr>
                        </m:ctrlPr>
                      </m:dPr>
                      <m:e>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𝑔</m:t>
                            </m:r>
                          </m:e>
                          <m:sup>
                            <m:r>
                              <a:rPr lang="en-GB" i="1">
                                <a:latin typeface="Cambria Math" panose="02040503050406030204" pitchFamily="18" charset="0"/>
                                <a:ea typeface="Cambria Math" panose="02040503050406030204" pitchFamily="18" charset="0"/>
                              </a:rPr>
                              <m:t>+</m:t>
                            </m:r>
                          </m:sup>
                        </m:sSup>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𝑟𝑣</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𝐺</m:t>
                        </m:r>
                      </m:e>
                    </m:d>
                  </m:oMath>
                </a14:m>
                <a:r>
                  <a:rPr lang="en-GB" dirty="0"/>
                  <a:t>: known PRVs</a:t>
                </a:r>
              </a:p>
              <a:p>
                <a:pPr lvl="1"/>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b="0" i="1" smtClean="0">
                            <a:latin typeface="Cambria Math" panose="02040503050406030204" pitchFamily="18" charset="0"/>
                          </a:rPr>
                          <m:t>𝑛𝑒𝑤</m:t>
                        </m:r>
                      </m:sup>
                    </m:sSup>
                    <m:r>
                      <a:rPr lang="en-GB" i="1">
                        <a:latin typeface="Cambria Math" panose="02040503050406030204" pitchFamily="18" charset="0"/>
                      </a:rPr>
                      <m:t>=</m:t>
                    </m:r>
                    <m:r>
                      <a:rPr lang="en-GB" i="1">
                        <a:latin typeface="Cambria Math" panose="02040503050406030204" pitchFamily="18" charset="0"/>
                      </a:rPr>
                      <m:t>𝑟𝑣</m:t>
                    </m:r>
                    <m:d>
                      <m:dPr>
                        <m:ctrlPr>
                          <a:rPr lang="en-GB" i="1">
                            <a:latin typeface="Cambria Math" panose="02040503050406030204" pitchFamily="18" charset="0"/>
                          </a:rPr>
                        </m:ctrlPr>
                      </m:dPr>
                      <m:e>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𝑔</m:t>
                            </m:r>
                          </m:e>
                          <m:sup>
                            <m:r>
                              <a:rPr lang="en-GB" i="1">
                                <a:latin typeface="Cambria Math" panose="02040503050406030204" pitchFamily="18" charset="0"/>
                                <a:ea typeface="Cambria Math" panose="02040503050406030204" pitchFamily="18" charset="0"/>
                              </a:rPr>
                              <m:t>+</m:t>
                            </m:r>
                          </m:sup>
                        </m:sSup>
                      </m:e>
                    </m:d>
                    <m:r>
                      <a:rPr lang="en-GB"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𝑟𝑣</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𝐺</m:t>
                        </m:r>
                      </m:e>
                    </m:d>
                  </m:oMath>
                </a14:m>
                <a:r>
                  <a:rPr lang="en-GB" dirty="0"/>
                  <a:t>: new PRVs </a:t>
                </a:r>
              </a:p>
              <a:p>
                <a:r>
                  <a:rPr lang="en-GB" dirty="0"/>
                  <a:t>Even after adding </a:t>
                </a:r>
                <a14:m>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𝑔</m:t>
                        </m:r>
                      </m:e>
                      <m:sup>
                        <m:r>
                          <a:rPr lang="en-GB" i="1">
                            <a:latin typeface="Cambria Math" panose="02040503050406030204" pitchFamily="18" charset="0"/>
                            <a:ea typeface="Cambria Math" panose="02040503050406030204" pitchFamily="18" charset="0"/>
                          </a:rPr>
                          <m:t>+</m:t>
                        </m:r>
                      </m:sup>
                    </m:sSup>
                  </m:oMath>
                </a14:m>
                <a:r>
                  <a:rPr lang="en-GB" dirty="0"/>
                  <a:t>, </a:t>
                </a:r>
                <a14:m>
                  <m:oMath xmlns:m="http://schemas.openxmlformats.org/officeDocument/2006/math">
                    <m:r>
                      <a:rPr lang="en-GB" i="1">
                        <a:latin typeface="Cambria Math" panose="02040503050406030204" pitchFamily="18" charset="0"/>
                      </a:rPr>
                      <m:t>𝐽</m:t>
                    </m:r>
                  </m:oMath>
                </a14:m>
                <a:r>
                  <a:rPr lang="en-GB" dirty="0"/>
                  <a:t> has to fulfil the FO jtree properties, i.e., after adding </a:t>
                </a:r>
                <a14:m>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𝑔</m:t>
                        </m:r>
                      </m:e>
                      <m:sup>
                        <m:r>
                          <a:rPr lang="en-GB" i="1">
                            <a:latin typeface="Cambria Math" panose="02040503050406030204" pitchFamily="18" charset="0"/>
                            <a:ea typeface="Cambria Math" panose="02040503050406030204" pitchFamily="18" charset="0"/>
                          </a:rPr>
                          <m:t>+</m:t>
                        </m:r>
                      </m:sup>
                    </m:sSup>
                  </m:oMath>
                </a14:m>
                <a:endParaRPr lang="en-GB" dirty="0"/>
              </a:p>
              <a:p>
                <a:pPr lvl="1"/>
                <a:r>
                  <a:rPr lang="en-GB" dirty="0">
                    <a:ea typeface="Cambria Math" panose="02040503050406030204" pitchFamily="18" charset="0"/>
                  </a:rPr>
                  <a:t>Property 2 holds: </a:t>
                </a:r>
                <a14:m>
                  <m:oMath xmlns:m="http://schemas.openxmlformats.org/officeDocument/2006/math">
                    <m:r>
                      <a:rPr lang="en-GB"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1" i="1" smtClean="0">
                            <a:latin typeface="Cambria Math" panose="02040503050406030204" pitchFamily="18" charset="0"/>
                            <a:ea typeface="Cambria Math" panose="02040503050406030204" pitchFamily="18" charset="0"/>
                          </a:rPr>
                          <m:t>𝑪</m:t>
                        </m:r>
                      </m:e>
                      <m:sub>
                        <m:r>
                          <a:rPr lang="de-DE" b="0" i="1" smtClean="0">
                            <a:latin typeface="Cambria Math" panose="02040503050406030204" pitchFamily="18" charset="0"/>
                            <a:ea typeface="Cambria Math" panose="02040503050406030204" pitchFamily="18" charset="0"/>
                          </a:rPr>
                          <m:t>𝑖</m:t>
                        </m:r>
                      </m:sub>
                    </m:sSub>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𝑉</m:t>
                    </m:r>
                    <m:r>
                      <a:rPr lang="de-DE" b="0" i="1" smtClean="0">
                        <a:latin typeface="Cambria Math" panose="02040503050406030204" pitchFamily="18" charset="0"/>
                        <a:ea typeface="Cambria Math" panose="02040503050406030204" pitchFamily="18" charset="0"/>
                      </a:rPr>
                      <m:t> :</m:t>
                    </m:r>
                    <m:r>
                      <a:rPr lang="en-GB" i="1">
                        <a:latin typeface="Cambria Math" panose="02040503050406030204" pitchFamily="18" charset="0"/>
                      </a:rPr>
                      <m:t>𝑟𝑣</m:t>
                    </m:r>
                    <m:d>
                      <m:dPr>
                        <m:ctrlPr>
                          <a:rPr lang="en-GB" i="1">
                            <a:latin typeface="Cambria Math" panose="02040503050406030204" pitchFamily="18" charset="0"/>
                          </a:rPr>
                        </m:ctrlPr>
                      </m:dPr>
                      <m:e>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𝑔</m:t>
                            </m:r>
                          </m:e>
                          <m:sup>
                            <m:r>
                              <a:rPr lang="en-GB" i="1">
                                <a:latin typeface="Cambria Math" panose="02040503050406030204" pitchFamily="18" charset="0"/>
                                <a:ea typeface="Cambria Math" panose="02040503050406030204" pitchFamily="18" charset="0"/>
                              </a:rPr>
                              <m:t>+</m:t>
                            </m:r>
                          </m:sup>
                        </m:sSup>
                      </m:e>
                    </m:d>
                    <m:r>
                      <a:rPr lang="en-GB" i="1" smtClean="0">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b="1" i="1">
                            <a:latin typeface="Cambria Math" panose="02040503050406030204" pitchFamily="18" charset="0"/>
                            <a:ea typeface="Cambria Math" panose="02040503050406030204" pitchFamily="18" charset="0"/>
                          </a:rPr>
                          <m:t>𝑪</m:t>
                        </m:r>
                      </m:e>
                      <m:sub>
                        <m:r>
                          <a:rPr lang="de-DE" i="1">
                            <a:latin typeface="Cambria Math" panose="02040503050406030204" pitchFamily="18" charset="0"/>
                            <a:ea typeface="Cambria Math" panose="02040503050406030204" pitchFamily="18" charset="0"/>
                          </a:rPr>
                          <m:t>𝑖</m:t>
                        </m:r>
                      </m:sub>
                    </m:sSub>
                  </m:oMath>
                </a14:m>
                <a:endParaRPr lang="en-GB" dirty="0"/>
              </a:p>
              <a:p>
                <a:pPr lvl="1"/>
                <a:r>
                  <a:rPr lang="en-GB" dirty="0"/>
                  <a:t>Running intersection property (3) still holds</a:t>
                </a:r>
              </a:p>
              <a:p>
                <a:pPr lvl="2"/>
                <a:r>
                  <a:rPr lang="en-GB" dirty="0"/>
                  <a:t>Automatically holds for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𝑛𝑒𝑤</m:t>
                        </m:r>
                      </m:sup>
                    </m:sSup>
                  </m:oMath>
                </a14:m>
                <a:r>
                  <a:rPr lang="en-GB" dirty="0"/>
                  <a:t> as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𝑛𝑒𝑤</m:t>
                        </m:r>
                      </m:sup>
                    </m:sSup>
                  </m:oMath>
                </a14:m>
                <a:r>
                  <a:rPr lang="en-GB" dirty="0"/>
                  <a:t> becomes part of exactly one parcluster and does not occur in any other as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𝑛𝑒𝑤</m:t>
                        </m:r>
                      </m:sup>
                    </m:sSup>
                  </m:oMath>
                </a14:m>
                <a:r>
                  <a:rPr lang="en-GB" dirty="0"/>
                  <a:t> contains only new PRVs</a:t>
                </a:r>
              </a:p>
              <a:p>
                <a:pPr lvl="2"/>
                <a:r>
                  <a:rPr lang="en-GB" dirty="0"/>
                  <a:t>For all PRVs in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oMath>
                </a14:m>
                <a:r>
                  <a:rPr lang="en-GB" dirty="0"/>
                  <a:t>, the property holds before addition and has to holds afterwards as well</a:t>
                </a:r>
              </a:p>
              <a:p>
                <a:r>
                  <a:rPr lang="en-GB" dirty="0"/>
                  <a:t>Goals for addition procedure: </a:t>
                </a:r>
              </a:p>
              <a:p>
                <a:pPr marL="914400" lvl="1" indent="-457200">
                  <a:buFont typeface="+mj-lt"/>
                  <a:buAutoNum type="arabicPeriod"/>
                </a:pPr>
                <a:r>
                  <a:rPr lang="en-GB" dirty="0"/>
                  <a:t>Maintain FO jtree properties</a:t>
                </a:r>
              </a:p>
              <a:p>
                <a:pPr marL="914400" lvl="1" indent="-457200">
                  <a:buFont typeface="+mj-lt"/>
                  <a:buAutoNum type="arabicPeriod"/>
                </a:pPr>
                <a:r>
                  <a:rPr lang="en-GB" dirty="0"/>
                  <a:t>Keep parclusters as small as </a:t>
                </a:r>
                <a:br>
                  <a:rPr lang="en-GB" dirty="0"/>
                </a:br>
                <a:r>
                  <a:rPr lang="en-GB" dirty="0"/>
                  <a:t>possible</a:t>
                </a:r>
              </a:p>
            </p:txBody>
          </p:sp>
        </mc:Choice>
        <mc:Fallback xmlns="">
          <p:sp>
            <p:nvSpPr>
              <p:cNvPr id="3" name="Content Placeholder 2">
                <a:extLst>
                  <a:ext uri="{FF2B5EF4-FFF2-40B4-BE49-F238E27FC236}">
                    <a16:creationId xmlns:a16="http://schemas.microsoft.com/office/drawing/2014/main" id="{764A77E2-E56A-9745-9679-B2D05300671B}"/>
                  </a:ext>
                </a:extLst>
              </p:cNvPr>
              <p:cNvSpPr>
                <a:spLocks noGrp="1" noRot="1" noChangeAspect="1" noMove="1" noResize="1" noEditPoints="1" noAdjustHandles="1" noChangeArrowheads="1" noChangeShapeType="1" noTextEdit="1"/>
              </p:cNvSpPr>
              <p:nvPr>
                <p:ph idx="1"/>
              </p:nvPr>
            </p:nvSpPr>
            <p:spPr>
              <a:blipFill>
                <a:blip r:embed="rId2"/>
                <a:stretch>
                  <a:fillRect l="-1286" t="-3030" r="-643" b="-505"/>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0B143455-3F6C-1643-9AE9-5C4F2202116E}"/>
              </a:ext>
            </a:extLst>
          </p:cNvPr>
          <p:cNvSpPr>
            <a:spLocks noGrp="1"/>
          </p:cNvSpPr>
          <p:nvPr>
            <p:ph type="sldNum" sz="quarter" idx="12"/>
          </p:nvPr>
        </p:nvSpPr>
        <p:spPr/>
        <p:txBody>
          <a:bodyPr/>
          <a:lstStyle/>
          <a:p>
            <a:fld id="{67C9959E-8E6B-B04C-9955-EA096F41CA7A}" type="slidenum">
              <a:rPr lang="en-GB" smtClean="0"/>
              <a:t>10</a:t>
            </a:fld>
            <a:endParaRPr lang="en-GB"/>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F52DF25-7E23-6C48-8A6E-F793F8928FE4}"/>
                  </a:ext>
                </a:extLst>
              </p:cNvPr>
              <p:cNvSpPr/>
              <p:nvPr/>
            </p:nvSpPr>
            <p:spPr>
              <a:xfrm>
                <a:off x="5157762" y="4812082"/>
                <a:ext cx="3740705" cy="154426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360363" lvl="1" indent="-360363">
                  <a:buFont typeface="+mj-lt"/>
                  <a:buAutoNum type="arabicPeriod"/>
                </a:pPr>
                <a14:m>
                  <m:oMath xmlns:m="http://schemas.openxmlformats.org/officeDocument/2006/math">
                    <m:r>
                      <a:rPr lang="en-GB" i="0">
                        <a:latin typeface="Cambria Math" panose="02040503050406030204" pitchFamily="18" charset="0"/>
                        <a:ea typeface="Cambria Math" panose="02040503050406030204" pitchFamily="18" charset="0"/>
                      </a:rPr>
                      <m:t>∀</m:t>
                    </m:r>
                    <m:r>
                      <a:rPr lang="en-GB" b="1" i="1">
                        <a:latin typeface="Cambria Math" panose="02040503050406030204" pitchFamily="18" charset="0"/>
                      </a:rPr>
                      <m:t>𝑪</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 :</m:t>
                    </m:r>
                    <m:r>
                      <a:rPr lang="en-GB" b="1" i="1">
                        <a:latin typeface="Cambria Math" panose="02040503050406030204" pitchFamily="18" charset="0"/>
                      </a:rPr>
                      <m:t>𝑪</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rPr>
                      <m:t>𝑟𝑣</m:t>
                    </m:r>
                    <m:d>
                      <m:dPr>
                        <m:ctrlPr>
                          <a:rPr lang="en-GB" i="1">
                            <a:latin typeface="Cambria Math" panose="02040503050406030204" pitchFamily="18" charset="0"/>
                          </a:rPr>
                        </m:ctrlPr>
                      </m:dPr>
                      <m:e>
                        <m:r>
                          <a:rPr lang="en-GB" i="1">
                            <a:latin typeface="Cambria Math" panose="02040503050406030204" pitchFamily="18" charset="0"/>
                          </a:rPr>
                          <m:t>𝐺</m:t>
                        </m:r>
                      </m:e>
                    </m:d>
                  </m:oMath>
                </a14:m>
                <a:endParaRPr lang="en-GB" dirty="0"/>
              </a:p>
              <a:p>
                <a:pPr marL="360363" lvl="1" indent="-360363">
                  <a:buFont typeface="+mj-lt"/>
                  <a:buAutoNum type="arabicPeriod"/>
                </a:pPr>
                <a14:m>
                  <m:oMath xmlns:m="http://schemas.openxmlformats.org/officeDocument/2006/math">
                    <m:r>
                      <a:rPr lang="en-GB" i="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𝑔</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𝐺</m:t>
                    </m:r>
                    <m:r>
                      <a:rPr lang="en-GB" i="1">
                        <a:latin typeface="Cambria Math" panose="02040503050406030204" pitchFamily="18" charset="0"/>
                        <a:ea typeface="Cambria Math" panose="02040503050406030204" pitchFamily="18" charset="0"/>
                      </a:rPr>
                      <m:t> : ∃</m:t>
                    </m:r>
                    <m:r>
                      <a:rPr lang="en-GB" b="1" i="1">
                        <a:latin typeface="Cambria Math" panose="02040503050406030204" pitchFamily="18" charset="0"/>
                      </a:rPr>
                      <m:t>𝑪</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𝑟𝑣</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𝑔</m:t>
                        </m:r>
                      </m:e>
                    </m:d>
                    <m:r>
                      <a:rPr lang="en-GB" i="1">
                        <a:latin typeface="Cambria Math" panose="02040503050406030204" pitchFamily="18" charset="0"/>
                        <a:ea typeface="Cambria Math" panose="02040503050406030204" pitchFamily="18" charset="0"/>
                      </a:rPr>
                      <m:t>⊆</m:t>
                    </m:r>
                    <m:r>
                      <a:rPr lang="en-GB" b="1" i="1">
                        <a:latin typeface="Cambria Math" panose="02040503050406030204" pitchFamily="18" charset="0"/>
                      </a:rPr>
                      <m:t>𝑪</m:t>
                    </m:r>
                  </m:oMath>
                </a14:m>
                <a:endParaRPr lang="en-GB" dirty="0"/>
              </a:p>
              <a:p>
                <a:pPr marL="360363" lvl="1" indent="-360363">
                  <a:buFont typeface="+mj-lt"/>
                  <a:buAutoNum type="arabicPeriod"/>
                </a:pPr>
                <a:r>
                  <a:rPr lang="en-GB" dirty="0"/>
                  <a:t>If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𝐴</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𝑟𝑣</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𝐺</m:t>
                        </m:r>
                      </m:e>
                    </m:d>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𝐴</m:t>
                    </m:r>
                    <m:r>
                      <a:rPr lang="en-GB" i="1">
                        <a:latin typeface="Cambria Math" panose="02040503050406030204" pitchFamily="18" charset="0"/>
                        <a:ea typeface="Cambria Math" panose="02040503050406030204" pitchFamily="18" charset="0"/>
                      </a:rPr>
                      <m:t>∈ </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𝑖</m:t>
                        </m:r>
                      </m:sub>
                    </m:sSub>
                    <m:r>
                      <a:rPr lang="en-GB" b="1" i="1">
                        <a:latin typeface="Cambria Math" panose="02040503050406030204" pitchFamily="18" charset="0"/>
                      </a:rPr>
                      <m:t> </m:t>
                    </m:r>
                    <m:r>
                      <a:rPr lang="en-GB" b="1"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𝐴</m:t>
                    </m:r>
                    <m:r>
                      <a:rPr lang="en-GB" i="1">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𝑗</m:t>
                        </m:r>
                      </m:sub>
                    </m:sSub>
                  </m:oMath>
                </a14:m>
                <a:r>
                  <a:rPr lang="en-GB" dirty="0"/>
                  <a:t> with </a:t>
                </a:r>
                <a14:m>
                  <m:oMath xmlns:m="http://schemas.openxmlformats.org/officeDocument/2006/math">
                    <m:r>
                      <a:rPr lang="de-DE">
                        <a:latin typeface="Cambria Math" panose="02040503050406030204" pitchFamily="18" charset="0"/>
                        <a:ea typeface="Cambria Math" panose="02040503050406030204" pitchFamily="18" charset="0"/>
                      </a:rPr>
                      <m:t> </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𝑖</m:t>
                        </m:r>
                      </m:sub>
                    </m:sSub>
                    <m:r>
                      <a:rPr lang="en-GB">
                        <a:latin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𝑗</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𝑉</m:t>
                    </m:r>
                  </m:oMath>
                </a14:m>
                <a:r>
                  <a:rPr lang="en-GB" dirty="0"/>
                  <a:t>, then </a:t>
                </a:r>
                <a14:m>
                  <m:oMath xmlns:m="http://schemas.openxmlformats.org/officeDocument/2006/math">
                    <m:r>
                      <a:rPr lang="en-GB" i="1">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𝑘</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𝑉</m:t>
                    </m:r>
                  </m:oMath>
                </a14:m>
                <a:r>
                  <a:rPr lang="en-GB" dirty="0"/>
                  <a:t> on the path between </a:t>
                </a:r>
                <a14:m>
                  <m:oMath xmlns:m="http://schemas.openxmlformats.org/officeDocument/2006/math">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𝑖</m:t>
                        </m:r>
                      </m:sub>
                    </m:sSub>
                    <m:r>
                      <a:rPr lang="en-GB">
                        <a:latin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𝑗</m:t>
                        </m:r>
                      </m:sub>
                    </m:sSub>
                    <m:r>
                      <a:rPr lang="en-GB" i="1">
                        <a:latin typeface="Cambria Math" panose="02040503050406030204" pitchFamily="18" charset="0"/>
                      </a:rPr>
                      <m:t> </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𝐴</m:t>
                    </m:r>
                    <m:r>
                      <a:rPr lang="en-GB" i="1">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𝑘</m:t>
                        </m:r>
                      </m:sub>
                    </m:sSub>
                  </m:oMath>
                </a14:m>
                <a:r>
                  <a:rPr lang="en-GB" dirty="0"/>
                  <a:t> </a:t>
                </a:r>
              </a:p>
            </p:txBody>
          </p:sp>
        </mc:Choice>
        <mc:Fallback xmlns="">
          <p:sp>
            <p:nvSpPr>
              <p:cNvPr id="5" name="Rectangle 4">
                <a:extLst>
                  <a:ext uri="{FF2B5EF4-FFF2-40B4-BE49-F238E27FC236}">
                    <a16:creationId xmlns:a16="http://schemas.microsoft.com/office/drawing/2014/main" id="{AF52DF25-7E23-6C48-8A6E-F793F8928FE4}"/>
                  </a:ext>
                </a:extLst>
              </p:cNvPr>
              <p:cNvSpPr>
                <a:spLocks noRot="1" noChangeAspect="1" noMove="1" noResize="1" noEditPoints="1" noAdjustHandles="1" noChangeArrowheads="1" noChangeShapeType="1" noTextEdit="1"/>
              </p:cNvSpPr>
              <p:nvPr/>
            </p:nvSpPr>
            <p:spPr>
              <a:xfrm>
                <a:off x="5157762" y="4812082"/>
                <a:ext cx="3740705" cy="1544269"/>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65884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8E62-63E6-2749-A8BB-0675F1C90004}"/>
              </a:ext>
            </a:extLst>
          </p:cNvPr>
          <p:cNvSpPr>
            <a:spLocks noGrp="1"/>
          </p:cNvSpPr>
          <p:nvPr>
            <p:ph type="title"/>
          </p:nvPr>
        </p:nvSpPr>
        <p:spPr/>
        <p:txBody>
          <a:bodyPr/>
          <a:lstStyle/>
          <a:p>
            <a:r>
              <a:rPr lang="en-GB" dirty="0"/>
              <a:t>Adding a Parfactor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4A77E2-E56A-9745-9679-B2D05300671B}"/>
                  </a:ext>
                </a:extLst>
              </p:cNvPr>
              <p:cNvSpPr>
                <a:spLocks noGrp="1"/>
              </p:cNvSpPr>
              <p:nvPr>
                <p:ph idx="1"/>
              </p:nvPr>
            </p:nvSpPr>
            <p:spPr/>
            <p:txBody>
              <a:bodyPr>
                <a:normAutofit/>
              </a:bodyPr>
              <a:lstStyle/>
              <a:p>
                <a:r>
                  <a:rPr lang="en-GB" dirty="0"/>
                  <a:t>If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oMath>
                </a14:m>
                <a:r>
                  <a:rPr lang="en-GB" dirty="0"/>
                  <a:t> occurs in one parcluster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r>
                  <a:rPr lang="en-GB" dirty="0"/>
                  <a:t>, easy </a:t>
                </a:r>
                <a:r>
                  <a:rPr lang="en-GB" sz="1500" dirty="0"/>
                  <a:t>(ok, easier)</a:t>
                </a:r>
                <a:endParaRPr lang="en-GB" sz="1100" dirty="0"/>
              </a:p>
              <a:p>
                <a:pPr lvl="1"/>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oMath>
                </a14:m>
                <a:r>
                  <a:rPr lang="en-GB" dirty="0"/>
                  <a:t> already fulfils running intersection property</a:t>
                </a:r>
              </a:p>
              <a:p>
                <a:pPr lvl="2"/>
                <a:r>
                  <a:rPr lang="en-GB" dirty="0"/>
                  <a:t>Decide what to do based on the existence of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de-DE" b="0" i="1" smtClean="0">
                            <a:latin typeface="Cambria Math" panose="02040503050406030204" pitchFamily="18" charset="0"/>
                          </a:rPr>
                          <m:t>𝑛𝑒𝑤</m:t>
                        </m:r>
                      </m:sup>
                    </m:sSup>
                  </m:oMath>
                </a14:m>
                <a:r>
                  <a:rPr lang="en-GB" dirty="0"/>
                  <a:t> and how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oMath>
                </a14:m>
                <a:r>
                  <a:rPr lang="en-GB" dirty="0"/>
                  <a:t> relates to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endParaRPr lang="en-GB" dirty="0"/>
              </a:p>
              <a:p>
                <a:pPr marL="914400" lvl="1" indent="-457200">
                  <a:buFont typeface="+mj-lt"/>
                  <a:buAutoNum type="arabicPeriod"/>
                </a:pPr>
                <a:r>
                  <a:rPr lang="en-GB" dirty="0"/>
                  <a:t>If </a:t>
                </a:r>
                <a14:m>
                  <m:oMath xmlns:m="http://schemas.openxmlformats.org/officeDocument/2006/math">
                    <m:r>
                      <a:rPr lang="de-DE" b="0" i="1" dirty="0" smtClean="0">
                        <a:latin typeface="Cambria Math" panose="02040503050406030204" pitchFamily="18" charset="0"/>
                        <a:ea typeface="Cambria Math" panose="02040503050406030204" pitchFamily="18" charset="0"/>
                      </a:rPr>
                      <m:t>𝑟𝑣</m:t>
                    </m:r>
                    <m:d>
                      <m:dPr>
                        <m:ctrlPr>
                          <a:rPr lang="de-DE" b="0" i="1" dirty="0" smtClean="0">
                            <a:latin typeface="Cambria Math" panose="02040503050406030204" pitchFamily="18" charset="0"/>
                            <a:ea typeface="Cambria Math" panose="02040503050406030204" pitchFamily="18" charset="0"/>
                          </a:rPr>
                        </m:ctrlPr>
                      </m:dPr>
                      <m:e>
                        <m:sSup>
                          <m:sSupPr>
                            <m:ctrlPr>
                              <a:rPr lang="de-DE" b="0" i="1" dirty="0" smtClean="0">
                                <a:latin typeface="Cambria Math" panose="02040503050406030204" pitchFamily="18" charset="0"/>
                                <a:ea typeface="Cambria Math" panose="02040503050406030204" pitchFamily="18" charset="0"/>
                              </a:rPr>
                            </m:ctrlPr>
                          </m:sSupPr>
                          <m:e>
                            <m:r>
                              <a:rPr lang="de-DE" b="0" i="1" dirty="0" smtClean="0">
                                <a:latin typeface="Cambria Math" panose="02040503050406030204" pitchFamily="18" charset="0"/>
                                <a:ea typeface="Cambria Math" panose="02040503050406030204" pitchFamily="18" charset="0"/>
                              </a:rPr>
                              <m:t>𝑔</m:t>
                            </m:r>
                          </m:e>
                          <m:sup>
                            <m:r>
                              <a:rPr lang="de-DE" b="0" i="1" dirty="0" smtClean="0">
                                <a:latin typeface="Cambria Math" panose="02040503050406030204" pitchFamily="18" charset="0"/>
                                <a:ea typeface="Cambria Math" panose="02040503050406030204" pitchFamily="18" charset="0"/>
                              </a:rPr>
                              <m:t>+</m:t>
                            </m:r>
                          </m:sup>
                        </m:sSup>
                      </m:e>
                    </m:d>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r>
                  <a:rPr lang="en-GB" dirty="0"/>
                  <a:t>: add </a:t>
                </a:r>
                <a14:m>
                  <m:oMath xmlns:m="http://schemas.openxmlformats.org/officeDocument/2006/math">
                    <m:sSup>
                      <m:sSupPr>
                        <m:ctrlPr>
                          <a:rPr lang="en-GB" i="1" dirty="0" smtClean="0">
                            <a:latin typeface="Cambria Math" panose="02040503050406030204" pitchFamily="18" charset="0"/>
                          </a:rPr>
                        </m:ctrlPr>
                      </m:sSupPr>
                      <m:e>
                        <m:r>
                          <a:rPr lang="en-GB" i="1" dirty="0" smtClean="0">
                            <a:latin typeface="Cambria Math" panose="02040503050406030204" pitchFamily="18" charset="0"/>
                          </a:rPr>
                          <m:t>𝑔</m:t>
                        </m:r>
                      </m:e>
                      <m:sup>
                        <m:r>
                          <a:rPr lang="de-DE" b="0" i="1" dirty="0" smtClean="0">
                            <a:latin typeface="Cambria Math" panose="02040503050406030204" pitchFamily="18" charset="0"/>
                          </a:rPr>
                          <m:t>+</m:t>
                        </m:r>
                      </m:sup>
                    </m:sSup>
                  </m:oMath>
                </a14:m>
                <a:r>
                  <a:rPr lang="en-GB" dirty="0"/>
                  <a:t> to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𝐺</m:t>
                        </m:r>
                      </m:e>
                      <m:sub>
                        <m:r>
                          <a:rPr lang="de-DE" b="0" i="1" smtClean="0">
                            <a:latin typeface="Cambria Math" panose="02040503050406030204" pitchFamily="18" charset="0"/>
                          </a:rPr>
                          <m:t>𝑖</m:t>
                        </m:r>
                      </m:sub>
                    </m:sSub>
                  </m:oMath>
                </a14:m>
                <a:endParaRPr lang="en-GB" dirty="0"/>
              </a:p>
              <a:p>
                <a:pPr lvl="2"/>
                <a:r>
                  <a:rPr lang="en-GB" dirty="0"/>
                  <a:t>Means that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𝑛𝑒𝑤</m:t>
                        </m:r>
                      </m:sup>
                    </m:sSup>
                    <m:r>
                      <a:rPr lang="en-GB" i="1">
                        <a:latin typeface="Cambria Math" panose="02040503050406030204" pitchFamily="18" charset="0"/>
                      </a:rPr>
                      <m:t>=</m:t>
                    </m:r>
                    <m:r>
                      <a:rPr lang="en-GB" i="1" smtClean="0">
                        <a:latin typeface="Cambria Math" panose="02040503050406030204" pitchFamily="18" charset="0"/>
                        <a:ea typeface="Cambria Math" panose="02040503050406030204" pitchFamily="18" charset="0"/>
                      </a:rPr>
                      <m:t>∅</m:t>
                    </m:r>
                  </m:oMath>
                </a14:m>
                <a:endParaRPr lang="en-GB" dirty="0"/>
              </a:p>
              <a:p>
                <a:pPr marL="914400" lvl="1" indent="-457200">
                  <a:buFont typeface="+mj-lt"/>
                  <a:buAutoNum type="arabicPeriod"/>
                </a:pPr>
                <a:r>
                  <a:rPr lang="en-GB" dirty="0"/>
                  <a:t>If</a:t>
                </a:r>
                <a:r>
                  <a:rPr lang="en-GB" dirty="0">
                    <a:ea typeface="Cambria Math" panose="02040503050406030204" pitchFamily="18" charset="0"/>
                  </a:rPr>
                  <a:t> </a:t>
                </a:r>
                <a14:m>
                  <m:oMath xmlns:m="http://schemas.openxmlformats.org/officeDocument/2006/math">
                    <m:r>
                      <a:rPr lang="de-DE" i="1" dirty="0">
                        <a:latin typeface="Cambria Math" panose="02040503050406030204" pitchFamily="18" charset="0"/>
                        <a:ea typeface="Cambria Math" panose="02040503050406030204" pitchFamily="18" charset="0"/>
                      </a:rPr>
                      <m:t>𝑟𝑣</m:t>
                    </m:r>
                    <m:d>
                      <m:dPr>
                        <m:ctrlPr>
                          <a:rPr lang="de-DE" i="1" dirty="0">
                            <a:latin typeface="Cambria Math" panose="02040503050406030204" pitchFamily="18" charset="0"/>
                            <a:ea typeface="Cambria Math" panose="02040503050406030204" pitchFamily="18" charset="0"/>
                          </a:rPr>
                        </m:ctrlPr>
                      </m:dPr>
                      <m:e>
                        <m:sSup>
                          <m:sSupPr>
                            <m:ctrlPr>
                              <a:rPr lang="de-DE" i="1" dirty="0">
                                <a:latin typeface="Cambria Math" panose="02040503050406030204" pitchFamily="18" charset="0"/>
                                <a:ea typeface="Cambria Math" panose="02040503050406030204" pitchFamily="18" charset="0"/>
                              </a:rPr>
                            </m:ctrlPr>
                          </m:sSupPr>
                          <m:e>
                            <m:r>
                              <a:rPr lang="de-DE" i="1" dirty="0">
                                <a:latin typeface="Cambria Math" panose="02040503050406030204" pitchFamily="18" charset="0"/>
                                <a:ea typeface="Cambria Math" panose="02040503050406030204" pitchFamily="18" charset="0"/>
                              </a:rPr>
                              <m:t>𝑔</m:t>
                            </m:r>
                          </m:e>
                          <m:sup>
                            <m:r>
                              <a:rPr lang="de-DE" i="1" dirty="0">
                                <a:latin typeface="Cambria Math" panose="02040503050406030204" pitchFamily="18" charset="0"/>
                                <a:ea typeface="Cambria Math" panose="02040503050406030204" pitchFamily="18" charset="0"/>
                              </a:rPr>
                              <m:t>+</m:t>
                            </m:r>
                          </m:sup>
                        </m:sSup>
                      </m:e>
                    </m:d>
                    <m:r>
                      <a:rPr lang="en-GB" i="1" smtClean="0">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r>
                  <a:rPr lang="en-GB" dirty="0"/>
                  <a:t>: extend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r>
                  <a:rPr lang="en-GB" dirty="0"/>
                  <a:t> with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de-DE" i="1">
                            <a:latin typeface="Cambria Math" panose="02040503050406030204" pitchFamily="18" charset="0"/>
                          </a:rPr>
                          <m:t>𝑛𝑒𝑤</m:t>
                        </m:r>
                      </m:sup>
                    </m:sSup>
                  </m:oMath>
                </a14:m>
                <a:r>
                  <a:rPr lang="en-GB" dirty="0"/>
                  <a:t>, add </a:t>
                </a:r>
                <a14:m>
                  <m:oMath xmlns:m="http://schemas.openxmlformats.org/officeDocument/2006/math">
                    <m:sSup>
                      <m:sSupPr>
                        <m:ctrlPr>
                          <a:rPr lang="en-GB" i="1" dirty="0">
                            <a:latin typeface="Cambria Math" panose="02040503050406030204" pitchFamily="18" charset="0"/>
                          </a:rPr>
                        </m:ctrlPr>
                      </m:sSupPr>
                      <m:e>
                        <m:r>
                          <a:rPr lang="en-GB" i="1" dirty="0">
                            <a:latin typeface="Cambria Math" panose="02040503050406030204" pitchFamily="18" charset="0"/>
                          </a:rPr>
                          <m:t>𝑔</m:t>
                        </m:r>
                      </m:e>
                      <m:sup>
                        <m:r>
                          <a:rPr lang="de-DE" i="1" dirty="0">
                            <a:latin typeface="Cambria Math" panose="02040503050406030204" pitchFamily="18" charset="0"/>
                          </a:rPr>
                          <m:t>+</m:t>
                        </m:r>
                      </m:sup>
                    </m:sSup>
                  </m:oMath>
                </a14:m>
                <a:r>
                  <a:rPr lang="en-GB" dirty="0"/>
                  <a:t> to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𝐺</m:t>
                        </m:r>
                      </m:e>
                      <m:sub>
                        <m:r>
                          <a:rPr lang="de-DE" i="1">
                            <a:latin typeface="Cambria Math" panose="02040503050406030204" pitchFamily="18" charset="0"/>
                          </a:rPr>
                          <m:t>𝑖</m:t>
                        </m:r>
                      </m:sub>
                    </m:sSub>
                  </m:oMath>
                </a14:m>
                <a:endParaRPr lang="en-GB" dirty="0"/>
              </a:p>
              <a:p>
                <a:pPr lvl="2"/>
                <a:r>
                  <a:rPr lang="en-GB" dirty="0"/>
                  <a:t>Means that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r>
                      <a:rPr lang="en-GB" i="1">
                        <a:latin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endParaRPr lang="en-GB" dirty="0"/>
              </a:p>
              <a:p>
                <a:pPr marL="914400" lvl="1" indent="-457200">
                  <a:buFont typeface="+mj-lt"/>
                  <a:buAutoNum type="arabicPeriod"/>
                </a:pPr>
                <a:r>
                  <a:rPr lang="en-GB" dirty="0"/>
                  <a:t>If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𝑛𝑒𝑤</m:t>
                        </m:r>
                      </m:sup>
                    </m:sSup>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r>
                      <a:rPr lang="de-DE" i="1">
                        <a:latin typeface="Cambria Math" panose="02040503050406030204" pitchFamily="18" charset="0"/>
                        <a:ea typeface="Cambria Math" panose="02040503050406030204" pitchFamily="18" charset="0"/>
                      </a:rPr>
                      <m:t>=∅</m:t>
                    </m:r>
                  </m:oMath>
                </a14:m>
                <a:r>
                  <a:rPr lang="en-GB" dirty="0"/>
                  <a:t>, build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de-DE" b="0" i="1" smtClean="0">
                            <a:latin typeface="Cambria Math" panose="02040503050406030204" pitchFamily="18" charset="0"/>
                            <a:ea typeface="Cambria Math" panose="02040503050406030204" pitchFamily="18" charset="0"/>
                          </a:rPr>
                          <m:t>𝑘</m:t>
                        </m:r>
                      </m:sub>
                    </m:sSub>
                    <m:r>
                      <a:rPr lang="de-DE" b="0" i="0"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𝑟𝑣</m:t>
                    </m:r>
                    <m:d>
                      <m:dPr>
                        <m:ctrlPr>
                          <a:rPr lang="de-DE" b="0" i="1" smtClean="0">
                            <a:latin typeface="Cambria Math" panose="02040503050406030204" pitchFamily="18" charset="0"/>
                            <a:ea typeface="Cambria Math" panose="02040503050406030204" pitchFamily="18" charset="0"/>
                          </a:rPr>
                        </m:ctrlPr>
                      </m:dPr>
                      <m:e>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𝑔</m:t>
                            </m:r>
                          </m:e>
                          <m:sup>
                            <m:r>
                              <a:rPr lang="de-DE" b="0" i="1" smtClean="0">
                                <a:latin typeface="Cambria Math" panose="02040503050406030204" pitchFamily="18" charset="0"/>
                                <a:ea typeface="Cambria Math" panose="02040503050406030204" pitchFamily="18" charset="0"/>
                              </a:rPr>
                              <m:t>+</m:t>
                            </m:r>
                          </m:sup>
                        </m:sSup>
                      </m:e>
                    </m:d>
                  </m:oMath>
                </a14:m>
                <a:r>
                  <a:rPr lang="en-GB" dirty="0"/>
                  <a:t> as neighbour to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r>
                  <a:rPr lang="en-GB" dirty="0"/>
                  <a:t>, add </a:t>
                </a:r>
                <a14:m>
                  <m:oMath xmlns:m="http://schemas.openxmlformats.org/officeDocument/2006/math">
                    <m:sSup>
                      <m:sSupPr>
                        <m:ctrlPr>
                          <a:rPr lang="en-GB" i="1" dirty="0">
                            <a:latin typeface="Cambria Math" panose="02040503050406030204" pitchFamily="18" charset="0"/>
                          </a:rPr>
                        </m:ctrlPr>
                      </m:sSupPr>
                      <m:e>
                        <m:r>
                          <a:rPr lang="en-GB" i="1" dirty="0">
                            <a:latin typeface="Cambria Math" panose="02040503050406030204" pitchFamily="18" charset="0"/>
                          </a:rPr>
                          <m:t>𝑔</m:t>
                        </m:r>
                      </m:e>
                      <m:sup>
                        <m:r>
                          <a:rPr lang="de-DE" i="1" dirty="0">
                            <a:latin typeface="Cambria Math" panose="02040503050406030204" pitchFamily="18" charset="0"/>
                          </a:rPr>
                          <m:t>+</m:t>
                        </m:r>
                      </m:sup>
                    </m:sSup>
                  </m:oMath>
                </a14:m>
                <a:r>
                  <a:rPr lang="en-GB" dirty="0"/>
                  <a:t> to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𝐺</m:t>
                        </m:r>
                      </m:e>
                      <m:sub>
                        <m:r>
                          <a:rPr lang="de-DE" b="0" i="1" smtClean="0">
                            <a:latin typeface="Cambria Math" panose="02040503050406030204" pitchFamily="18" charset="0"/>
                          </a:rPr>
                          <m:t>𝑘</m:t>
                        </m:r>
                      </m:sub>
                    </m:sSub>
                  </m:oMath>
                </a14:m>
                <a:endParaRPr lang="en-GB" dirty="0"/>
              </a:p>
              <a:p>
                <a:pPr lvl="2"/>
                <a:r>
                  <a:rPr lang="en-GB" dirty="0"/>
                  <a:t>Means</a:t>
                </a:r>
                <a:r>
                  <a:rPr lang="de-DE" dirty="0"/>
                  <a: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𝑺</m:t>
                        </m:r>
                      </m:e>
                      <m:sub>
                        <m:r>
                          <a:rPr lang="de-DE" i="1" dirty="0">
                            <a:latin typeface="Cambria Math" panose="02040503050406030204" pitchFamily="18" charset="0"/>
                          </a:rPr>
                          <m:t>𝑖𝑘</m:t>
                        </m:r>
                      </m:sub>
                    </m:sSub>
                    <m:r>
                      <a:rPr lang="de-DE" b="0" i="1" dirty="0" smtClean="0">
                        <a:latin typeface="Cambria Math" panose="02040503050406030204" pitchFamily="18" charset="0"/>
                      </a:rPr>
                      <m:t>=</m:t>
                    </m:r>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oMath>
                </a14:m>
                <a:endParaRPr lang="en-GB" dirty="0"/>
              </a:p>
              <a:p>
                <a:pPr lvl="2"/>
                <a:r>
                  <a:rPr lang="en-GB" dirty="0"/>
                  <a:t>Means that there are some PRVs in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r>
                  <a:rPr lang="en-GB" dirty="0"/>
                  <a:t> that do not occur in </a:t>
                </a:r>
                <a14:m>
                  <m:oMath xmlns:m="http://schemas.openxmlformats.org/officeDocument/2006/math">
                    <m:sSup>
                      <m:sSupPr>
                        <m:ctrlPr>
                          <a:rPr lang="en-GB" i="1" dirty="0" smtClean="0">
                            <a:latin typeface="Cambria Math" panose="02040503050406030204" pitchFamily="18" charset="0"/>
                          </a:rPr>
                        </m:ctrlPr>
                      </m:sSupPr>
                      <m:e>
                        <m:r>
                          <a:rPr lang="en-GB" i="1" dirty="0" smtClean="0">
                            <a:latin typeface="Cambria Math" panose="02040503050406030204" pitchFamily="18" charset="0"/>
                          </a:rPr>
                          <m:t>𝑔</m:t>
                        </m:r>
                      </m:e>
                      <m:sup>
                        <m:r>
                          <a:rPr lang="de-DE" b="0" i="1" dirty="0" smtClean="0">
                            <a:latin typeface="Cambria Math" panose="02040503050406030204" pitchFamily="18" charset="0"/>
                          </a:rPr>
                          <m:t>+</m:t>
                        </m:r>
                      </m:sup>
                    </m:sSup>
                  </m:oMath>
                </a14:m>
                <a:endParaRPr lang="en-GB" dirty="0"/>
              </a:p>
              <a:p>
                <a:pPr lvl="2"/>
                <a:r>
                  <a:rPr lang="en-GB" dirty="0"/>
                  <a:t>Adding </a:t>
                </a:r>
                <a14:m>
                  <m:oMath xmlns:m="http://schemas.openxmlformats.org/officeDocument/2006/math">
                    <m:r>
                      <a:rPr lang="de-DE" i="1">
                        <a:latin typeface="Cambria Math" panose="02040503050406030204" pitchFamily="18" charset="0"/>
                        <a:ea typeface="Cambria Math" panose="02040503050406030204" pitchFamily="18" charset="0"/>
                      </a:rPr>
                      <m:t>𝑟𝑣</m:t>
                    </m:r>
                    <m:d>
                      <m:dPr>
                        <m:ctrlPr>
                          <a:rPr lang="de-DE" i="1">
                            <a:latin typeface="Cambria Math" panose="02040503050406030204" pitchFamily="18" charset="0"/>
                            <a:ea typeface="Cambria Math" panose="02040503050406030204" pitchFamily="18" charset="0"/>
                          </a:rPr>
                        </m:ctrlPr>
                      </m:dPr>
                      <m:e>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𝑔</m:t>
                            </m:r>
                          </m:e>
                          <m:sup>
                            <m:r>
                              <a:rPr lang="de-DE" i="1">
                                <a:latin typeface="Cambria Math" panose="02040503050406030204" pitchFamily="18" charset="0"/>
                                <a:ea typeface="Cambria Math" panose="02040503050406030204" pitchFamily="18" charset="0"/>
                              </a:rPr>
                              <m:t>+</m:t>
                            </m:r>
                          </m:sup>
                        </m:sSup>
                      </m:e>
                    </m:d>
                  </m:oMath>
                </a14:m>
                <a:r>
                  <a:rPr lang="en-GB" dirty="0"/>
                  <a:t> to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r>
                  <a:rPr lang="en-GB" dirty="0"/>
                  <a:t>, i.e., extending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r>
                  <a:rPr lang="en-GB" dirty="0"/>
                  <a:t> with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𝑛𝑒𝑤</m:t>
                        </m:r>
                      </m:sup>
                    </m:sSup>
                  </m:oMath>
                </a14:m>
                <a:r>
                  <a:rPr lang="en-GB" dirty="0"/>
                  <a:t>, unnecessarily enlarges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endParaRPr lang="en-GB" dirty="0"/>
              </a:p>
            </p:txBody>
          </p:sp>
        </mc:Choice>
        <mc:Fallback xmlns="">
          <p:sp>
            <p:nvSpPr>
              <p:cNvPr id="3" name="Content Placeholder 2">
                <a:extLst>
                  <a:ext uri="{FF2B5EF4-FFF2-40B4-BE49-F238E27FC236}">
                    <a16:creationId xmlns:a16="http://schemas.microsoft.com/office/drawing/2014/main" id="{764A77E2-E56A-9745-9679-B2D05300671B}"/>
                  </a:ext>
                </a:extLst>
              </p:cNvPr>
              <p:cNvSpPr>
                <a:spLocks noGrp="1" noRot="1" noChangeAspect="1" noMove="1" noResize="1" noEditPoints="1" noAdjustHandles="1" noChangeArrowheads="1" noChangeShapeType="1" noTextEdit="1"/>
              </p:cNvSpPr>
              <p:nvPr>
                <p:ph idx="1"/>
              </p:nvPr>
            </p:nvSpPr>
            <p:spPr>
              <a:blipFill>
                <a:blip r:embed="rId2"/>
                <a:stretch>
                  <a:fillRect l="-1447" t="-1515" b="-1515"/>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0B143455-3F6C-1643-9AE9-5C4F2202116E}"/>
              </a:ext>
            </a:extLst>
          </p:cNvPr>
          <p:cNvSpPr>
            <a:spLocks noGrp="1"/>
          </p:cNvSpPr>
          <p:nvPr>
            <p:ph type="sldNum" sz="quarter" idx="12"/>
          </p:nvPr>
        </p:nvSpPr>
        <p:spPr/>
        <p:txBody>
          <a:bodyPr/>
          <a:lstStyle/>
          <a:p>
            <a:fld id="{67C9959E-8E6B-B04C-9955-EA096F41CA7A}" type="slidenum">
              <a:rPr lang="en-GB" smtClean="0"/>
              <a:t>11</a:t>
            </a:fld>
            <a:endParaRPr lang="en-GB"/>
          </a:p>
        </p:txBody>
      </p:sp>
    </p:spTree>
    <p:extLst>
      <p:ext uri="{BB962C8B-B14F-4D97-AF65-F5344CB8AC3E}">
        <p14:creationId xmlns:p14="http://schemas.microsoft.com/office/powerpoint/2010/main" val="241325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8E62-63E6-2749-A8BB-0675F1C90004}"/>
              </a:ext>
            </a:extLst>
          </p:cNvPr>
          <p:cNvSpPr>
            <a:spLocks noGrp="1"/>
          </p:cNvSpPr>
          <p:nvPr>
            <p:ph type="title"/>
          </p:nvPr>
        </p:nvSpPr>
        <p:spPr/>
        <p:txBody>
          <a:bodyPr/>
          <a:lstStyle/>
          <a:p>
            <a:r>
              <a:rPr lang="en-GB" dirty="0"/>
              <a:t>Adding a Parfactor: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4A77E2-E56A-9745-9679-B2D05300671B}"/>
                  </a:ext>
                </a:extLst>
              </p:cNvPr>
              <p:cNvSpPr>
                <a:spLocks noGrp="1"/>
              </p:cNvSpPr>
              <p:nvPr>
                <p:ph idx="1"/>
              </p:nvPr>
            </p:nvSpPr>
            <p:spPr>
              <a:xfrm>
                <a:off x="628650" y="1158240"/>
                <a:ext cx="7886700" cy="4302610"/>
              </a:xfrm>
            </p:spPr>
            <p:txBody>
              <a:bodyPr>
                <a:normAutofit lnSpcReduction="10000"/>
              </a:bodyPr>
              <a:lstStyle/>
              <a:p>
                <a:pPr marL="914400" lvl="1" indent="-457200">
                  <a:buFont typeface="+mj-lt"/>
                  <a:buAutoNum type="arabicPeriod"/>
                </a:pPr>
                <a:r>
                  <a:rPr lang="en-GB" dirty="0"/>
                  <a:t>If </a:t>
                </a:r>
                <a14:m>
                  <m:oMath xmlns:m="http://schemas.openxmlformats.org/officeDocument/2006/math">
                    <m:r>
                      <a:rPr lang="de-DE" i="1" dirty="0">
                        <a:latin typeface="Cambria Math" panose="02040503050406030204" pitchFamily="18" charset="0"/>
                        <a:ea typeface="Cambria Math" panose="02040503050406030204" pitchFamily="18" charset="0"/>
                      </a:rPr>
                      <m:t>𝑟𝑣</m:t>
                    </m:r>
                    <m:d>
                      <m:dPr>
                        <m:ctrlPr>
                          <a:rPr lang="de-DE" i="1" dirty="0">
                            <a:latin typeface="Cambria Math" panose="02040503050406030204" pitchFamily="18" charset="0"/>
                            <a:ea typeface="Cambria Math" panose="02040503050406030204" pitchFamily="18" charset="0"/>
                          </a:rPr>
                        </m:ctrlPr>
                      </m:dPr>
                      <m:e>
                        <m:sSup>
                          <m:sSupPr>
                            <m:ctrlPr>
                              <a:rPr lang="de-DE" i="1" dirty="0">
                                <a:latin typeface="Cambria Math" panose="02040503050406030204" pitchFamily="18" charset="0"/>
                                <a:ea typeface="Cambria Math" panose="02040503050406030204" pitchFamily="18" charset="0"/>
                              </a:rPr>
                            </m:ctrlPr>
                          </m:sSupPr>
                          <m:e>
                            <m:r>
                              <a:rPr lang="de-DE" i="1" dirty="0">
                                <a:latin typeface="Cambria Math" panose="02040503050406030204" pitchFamily="18" charset="0"/>
                                <a:ea typeface="Cambria Math" panose="02040503050406030204" pitchFamily="18" charset="0"/>
                              </a:rPr>
                              <m:t>𝑔</m:t>
                            </m:r>
                          </m:e>
                          <m:sup>
                            <m:r>
                              <a:rPr lang="de-DE" i="1" dirty="0">
                                <a:latin typeface="Cambria Math" panose="02040503050406030204" pitchFamily="18" charset="0"/>
                                <a:ea typeface="Cambria Math" panose="02040503050406030204" pitchFamily="18" charset="0"/>
                              </a:rPr>
                              <m:t>+</m:t>
                            </m:r>
                          </m:sup>
                        </m:sSup>
                      </m:e>
                    </m:d>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r>
                  <a:rPr lang="en-GB" dirty="0"/>
                  <a:t>: add </a:t>
                </a:r>
                <a14:m>
                  <m:oMath xmlns:m="http://schemas.openxmlformats.org/officeDocument/2006/math">
                    <m:sSup>
                      <m:sSupPr>
                        <m:ctrlPr>
                          <a:rPr lang="en-GB" i="1" dirty="0">
                            <a:latin typeface="Cambria Math" panose="02040503050406030204" pitchFamily="18" charset="0"/>
                          </a:rPr>
                        </m:ctrlPr>
                      </m:sSupPr>
                      <m:e>
                        <m:r>
                          <a:rPr lang="en-GB" i="1" dirty="0">
                            <a:latin typeface="Cambria Math" panose="02040503050406030204" pitchFamily="18" charset="0"/>
                          </a:rPr>
                          <m:t>𝑔</m:t>
                        </m:r>
                      </m:e>
                      <m:sup>
                        <m:r>
                          <a:rPr lang="de-DE" i="1" dirty="0">
                            <a:latin typeface="Cambria Math" panose="02040503050406030204" pitchFamily="18" charset="0"/>
                          </a:rPr>
                          <m:t>+</m:t>
                        </m:r>
                      </m:sup>
                    </m:sSup>
                  </m:oMath>
                </a14:m>
                <a:r>
                  <a:rPr lang="en-GB" dirty="0"/>
                  <a:t> to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𝐺</m:t>
                        </m:r>
                      </m:e>
                      <m:sub>
                        <m:r>
                          <a:rPr lang="de-DE" i="1">
                            <a:latin typeface="Cambria Math" panose="02040503050406030204" pitchFamily="18" charset="0"/>
                          </a:rPr>
                          <m:t>𝑖</m:t>
                        </m:r>
                      </m:sub>
                    </m:sSub>
                  </m:oMath>
                </a14:m>
                <a:endParaRPr lang="en-GB" dirty="0"/>
              </a:p>
              <a:p>
                <a:pPr marL="914400" lvl="1" indent="-457200">
                  <a:buFont typeface="+mj-lt"/>
                  <a:buAutoNum type="arabicPeriod"/>
                </a:pPr>
                <a:r>
                  <a:rPr lang="en-GB" dirty="0"/>
                  <a:t>If</a:t>
                </a:r>
                <a:r>
                  <a:rPr lang="en-GB" dirty="0">
                    <a:ea typeface="Cambria Math" panose="02040503050406030204" pitchFamily="18" charset="0"/>
                  </a:rPr>
                  <a:t> </a:t>
                </a:r>
                <a14:m>
                  <m:oMath xmlns:m="http://schemas.openxmlformats.org/officeDocument/2006/math">
                    <m:r>
                      <a:rPr lang="de-DE" i="1" dirty="0">
                        <a:latin typeface="Cambria Math" panose="02040503050406030204" pitchFamily="18" charset="0"/>
                        <a:ea typeface="Cambria Math" panose="02040503050406030204" pitchFamily="18" charset="0"/>
                      </a:rPr>
                      <m:t>𝑟𝑣</m:t>
                    </m:r>
                    <m:d>
                      <m:dPr>
                        <m:ctrlPr>
                          <a:rPr lang="de-DE" i="1" dirty="0">
                            <a:latin typeface="Cambria Math" panose="02040503050406030204" pitchFamily="18" charset="0"/>
                            <a:ea typeface="Cambria Math" panose="02040503050406030204" pitchFamily="18" charset="0"/>
                          </a:rPr>
                        </m:ctrlPr>
                      </m:dPr>
                      <m:e>
                        <m:sSup>
                          <m:sSupPr>
                            <m:ctrlPr>
                              <a:rPr lang="de-DE" i="1" dirty="0">
                                <a:latin typeface="Cambria Math" panose="02040503050406030204" pitchFamily="18" charset="0"/>
                                <a:ea typeface="Cambria Math" panose="02040503050406030204" pitchFamily="18" charset="0"/>
                              </a:rPr>
                            </m:ctrlPr>
                          </m:sSupPr>
                          <m:e>
                            <m:r>
                              <a:rPr lang="de-DE" i="1" dirty="0">
                                <a:latin typeface="Cambria Math" panose="02040503050406030204" pitchFamily="18" charset="0"/>
                                <a:ea typeface="Cambria Math" panose="02040503050406030204" pitchFamily="18" charset="0"/>
                              </a:rPr>
                              <m:t>𝑔</m:t>
                            </m:r>
                          </m:e>
                          <m:sup>
                            <m:r>
                              <a:rPr lang="de-DE" i="1" dirty="0">
                                <a:latin typeface="Cambria Math" panose="02040503050406030204" pitchFamily="18" charset="0"/>
                                <a:ea typeface="Cambria Math" panose="02040503050406030204" pitchFamily="18" charset="0"/>
                              </a:rPr>
                              <m:t>+</m:t>
                            </m:r>
                          </m:sup>
                        </m:sSup>
                      </m:e>
                    </m:d>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r>
                  <a:rPr lang="en-GB" dirty="0"/>
                  <a:t>: extend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r>
                  <a:rPr lang="en-GB" dirty="0"/>
                  <a:t> with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de-DE" i="1">
                            <a:latin typeface="Cambria Math" panose="02040503050406030204" pitchFamily="18" charset="0"/>
                          </a:rPr>
                          <m:t>𝑛𝑒𝑤</m:t>
                        </m:r>
                      </m:sup>
                    </m:sSup>
                  </m:oMath>
                </a14:m>
                <a:r>
                  <a:rPr lang="en-GB" dirty="0"/>
                  <a:t>, add </a:t>
                </a:r>
                <a14:m>
                  <m:oMath xmlns:m="http://schemas.openxmlformats.org/officeDocument/2006/math">
                    <m:sSup>
                      <m:sSupPr>
                        <m:ctrlPr>
                          <a:rPr lang="en-GB" i="1" dirty="0">
                            <a:latin typeface="Cambria Math" panose="02040503050406030204" pitchFamily="18" charset="0"/>
                          </a:rPr>
                        </m:ctrlPr>
                      </m:sSupPr>
                      <m:e>
                        <m:r>
                          <a:rPr lang="en-GB" i="1" dirty="0">
                            <a:latin typeface="Cambria Math" panose="02040503050406030204" pitchFamily="18" charset="0"/>
                          </a:rPr>
                          <m:t>𝑔</m:t>
                        </m:r>
                      </m:e>
                      <m:sup>
                        <m:r>
                          <a:rPr lang="de-DE" i="1" dirty="0">
                            <a:latin typeface="Cambria Math" panose="02040503050406030204" pitchFamily="18" charset="0"/>
                          </a:rPr>
                          <m:t>+</m:t>
                        </m:r>
                      </m:sup>
                    </m:sSup>
                  </m:oMath>
                </a14:m>
                <a:r>
                  <a:rPr lang="en-GB" dirty="0"/>
                  <a:t> to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𝐺</m:t>
                        </m:r>
                      </m:e>
                      <m:sub>
                        <m:r>
                          <a:rPr lang="de-DE" i="1">
                            <a:latin typeface="Cambria Math" panose="02040503050406030204" pitchFamily="18" charset="0"/>
                          </a:rPr>
                          <m:t>𝑖</m:t>
                        </m:r>
                      </m:sub>
                    </m:sSub>
                  </m:oMath>
                </a14:m>
                <a:endParaRPr lang="en-GB" dirty="0"/>
              </a:p>
              <a:p>
                <a:pPr marL="914400" lvl="1" indent="-457200">
                  <a:buFont typeface="+mj-lt"/>
                  <a:buAutoNum type="arabicPeriod"/>
                </a:pPr>
                <a:r>
                  <a:rPr lang="en-GB" dirty="0"/>
                  <a:t>If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𝑛𝑒𝑤</m:t>
                        </m:r>
                      </m:sup>
                    </m:sSup>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r>
                      <a:rPr lang="de-DE" i="1">
                        <a:latin typeface="Cambria Math" panose="02040503050406030204" pitchFamily="18" charset="0"/>
                        <a:ea typeface="Cambria Math" panose="02040503050406030204" pitchFamily="18" charset="0"/>
                      </a:rPr>
                      <m:t>=∅</m:t>
                    </m:r>
                  </m:oMath>
                </a14:m>
                <a:r>
                  <a:rPr lang="en-GB" dirty="0"/>
                  <a:t>, build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de-DE" i="1">
                            <a:latin typeface="Cambria Math" panose="02040503050406030204" pitchFamily="18" charset="0"/>
                            <a:ea typeface="Cambria Math" panose="02040503050406030204" pitchFamily="18" charset="0"/>
                          </a:rPr>
                          <m:t>𝑘</m:t>
                        </m:r>
                      </m:sub>
                    </m:sSub>
                    <m:r>
                      <a:rPr lang="de-DE">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𝑟𝑣</m:t>
                    </m:r>
                    <m:d>
                      <m:dPr>
                        <m:ctrlPr>
                          <a:rPr lang="de-DE" i="1">
                            <a:latin typeface="Cambria Math" panose="02040503050406030204" pitchFamily="18" charset="0"/>
                            <a:ea typeface="Cambria Math" panose="02040503050406030204" pitchFamily="18" charset="0"/>
                          </a:rPr>
                        </m:ctrlPr>
                      </m:dPr>
                      <m:e>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𝑔</m:t>
                            </m:r>
                          </m:e>
                          <m:sup>
                            <m:r>
                              <a:rPr lang="de-DE" i="1">
                                <a:latin typeface="Cambria Math" panose="02040503050406030204" pitchFamily="18" charset="0"/>
                                <a:ea typeface="Cambria Math" panose="02040503050406030204" pitchFamily="18" charset="0"/>
                              </a:rPr>
                              <m:t>+</m:t>
                            </m:r>
                          </m:sup>
                        </m:sSup>
                      </m:e>
                    </m:d>
                  </m:oMath>
                </a14:m>
                <a:r>
                  <a:rPr lang="en-GB" dirty="0"/>
                  <a:t> as neighbour to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r>
                  <a:rPr lang="en-GB" dirty="0"/>
                  <a:t>, add </a:t>
                </a:r>
                <a14:m>
                  <m:oMath xmlns:m="http://schemas.openxmlformats.org/officeDocument/2006/math">
                    <m:sSup>
                      <m:sSupPr>
                        <m:ctrlPr>
                          <a:rPr lang="en-GB" i="1" dirty="0">
                            <a:latin typeface="Cambria Math" panose="02040503050406030204" pitchFamily="18" charset="0"/>
                          </a:rPr>
                        </m:ctrlPr>
                      </m:sSupPr>
                      <m:e>
                        <m:r>
                          <a:rPr lang="en-GB" i="1" dirty="0">
                            <a:latin typeface="Cambria Math" panose="02040503050406030204" pitchFamily="18" charset="0"/>
                          </a:rPr>
                          <m:t>𝑔</m:t>
                        </m:r>
                      </m:e>
                      <m:sup>
                        <m:r>
                          <a:rPr lang="de-DE" i="1" dirty="0">
                            <a:latin typeface="Cambria Math" panose="02040503050406030204" pitchFamily="18" charset="0"/>
                          </a:rPr>
                          <m:t>+</m:t>
                        </m:r>
                      </m:sup>
                    </m:sSup>
                  </m:oMath>
                </a14:m>
                <a:r>
                  <a:rPr lang="en-GB" dirty="0"/>
                  <a:t> to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𝐺</m:t>
                        </m:r>
                      </m:e>
                      <m:sub>
                        <m:r>
                          <a:rPr lang="de-DE" i="1">
                            <a:latin typeface="Cambria Math" panose="02040503050406030204" pitchFamily="18" charset="0"/>
                          </a:rPr>
                          <m:t>𝑘</m:t>
                        </m:r>
                      </m:sub>
                    </m:sSub>
                  </m:oMath>
                </a14:m>
                <a:endParaRPr lang="en-GB" dirty="0"/>
              </a:p>
              <a:p>
                <a:pPr lvl="1"/>
                <a:r>
                  <a:rPr lang="en-GB" b="0" dirty="0">
                    <a:ea typeface="Cambria Math" panose="02040503050406030204" pitchFamily="18" charset="0"/>
                  </a:rPr>
                  <a:t>E.g., </a:t>
                </a:r>
              </a:p>
              <a:p>
                <a:pPr marL="1371600" lvl="2" indent="-457200">
                  <a:buFont typeface="+mj-lt"/>
                  <a:buAutoNum type="arabicPeriod"/>
                </a:pPr>
                <a:r>
                  <a:rPr lang="en-GB" b="0" dirty="0">
                    <a:ea typeface="Cambria Math" panose="02040503050406030204" pitchFamily="18" charset="0"/>
                  </a:rPr>
                  <a:t>Add </a:t>
                </a:r>
                <a14:m>
                  <m:oMath xmlns:m="http://schemas.openxmlformats.org/officeDocument/2006/math">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𝑔</m:t>
                        </m:r>
                      </m:e>
                      <m:sup>
                        <m:r>
                          <a:rPr lang="de-DE" b="0" i="1" smtClean="0">
                            <a:latin typeface="Cambria Math" panose="02040503050406030204" pitchFamily="18" charset="0"/>
                            <a:ea typeface="Cambria Math" panose="02040503050406030204" pitchFamily="18" charset="0"/>
                          </a:rPr>
                          <m:t>+</m:t>
                        </m:r>
                      </m:sup>
                    </m:sSup>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𝜙</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𝐸𝑝𝑖𝑑</m:t>
                        </m:r>
                      </m:e>
                    </m:d>
                  </m:oMath>
                </a14:m>
                <a:r>
                  <a:rPr lang="en-GB" b="0" dirty="0">
                    <a:ea typeface="Cambria Math" panose="02040503050406030204" pitchFamily="18" charset="0"/>
                  </a:rPr>
                  <a:t> ➝ add to any parcluster</a:t>
                </a:r>
              </a:p>
              <a:p>
                <a:pPr marL="1371600" lvl="2" indent="-457200">
                  <a:buFont typeface="+mj-lt"/>
                  <a:buAutoNum type="arabicPeriod"/>
                </a:pPr>
                <a:r>
                  <a:rPr lang="en-GB" dirty="0">
                    <a:ea typeface="Cambria Math" panose="02040503050406030204" pitchFamily="18" charset="0"/>
                  </a:rPr>
                  <a:t>Add </a:t>
                </a:r>
                <a14:m>
                  <m:oMath xmlns:m="http://schemas.openxmlformats.org/officeDocument/2006/math">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𝑔</m:t>
                        </m:r>
                      </m:e>
                      <m:sup>
                        <m:r>
                          <a:rPr lang="de-DE" i="1">
                            <a:latin typeface="Cambria Math" panose="02040503050406030204" pitchFamily="18" charset="0"/>
                            <a:ea typeface="Cambria Math" panose="02040503050406030204" pitchFamily="18" charset="0"/>
                          </a:rPr>
                          <m:t>+</m:t>
                        </m:r>
                      </m:sup>
                    </m:sSup>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𝜙</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𝐸𝑝𝑖𝑑</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𝑁𝑎𝑡</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𝐷</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𝑀𝑎𝑛</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𝑊</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𝑆𝑒𝑎𝑠𝑜𝑛</m:t>
                        </m:r>
                      </m:e>
                    </m:d>
                  </m:oMath>
                </a14:m>
                <a:r>
                  <a:rPr lang="en-GB" dirty="0">
                    <a:ea typeface="Cambria Math" panose="02040503050406030204" pitchFamily="18" charset="0"/>
                  </a:rPr>
                  <a:t> ➝ extend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de-DE" b="0" i="1" smtClean="0">
                            <a:latin typeface="Cambria Math" panose="02040503050406030204" pitchFamily="18" charset="0"/>
                            <a:ea typeface="Cambria Math" panose="02040503050406030204" pitchFamily="18" charset="0"/>
                          </a:rPr>
                          <m:t>1</m:t>
                        </m:r>
                      </m:sub>
                    </m:sSub>
                  </m:oMath>
                </a14:m>
                <a:r>
                  <a:rPr lang="en-GB" b="0" dirty="0">
                    <a:ea typeface="Cambria Math" panose="02040503050406030204" pitchFamily="18" charset="0"/>
                  </a:rPr>
                  <a:t> with PRV </a:t>
                </a:r>
                <a14:m>
                  <m:oMath xmlns:m="http://schemas.openxmlformats.org/officeDocument/2006/math">
                    <m:r>
                      <a:rPr lang="de-DE" i="1">
                        <a:latin typeface="Cambria Math" panose="02040503050406030204" pitchFamily="18" charset="0"/>
                        <a:ea typeface="Cambria Math" panose="02040503050406030204" pitchFamily="18" charset="0"/>
                      </a:rPr>
                      <m:t>𝑆𝑒𝑎𝑠𝑜𝑛</m:t>
                    </m:r>
                  </m:oMath>
                </a14:m>
                <a:r>
                  <a:rPr lang="en-GB" b="0" dirty="0">
                    <a:ea typeface="Cambria Math" panose="02040503050406030204" pitchFamily="18" charset="0"/>
                  </a:rPr>
                  <a:t>, add </a:t>
                </a:r>
                <a14:m>
                  <m:oMath xmlns:m="http://schemas.openxmlformats.org/officeDocument/2006/math">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𝑔</m:t>
                        </m:r>
                      </m:e>
                      <m:sup>
                        <m:r>
                          <a:rPr lang="de-DE" i="1">
                            <a:latin typeface="Cambria Math" panose="02040503050406030204" pitchFamily="18" charset="0"/>
                            <a:ea typeface="Cambria Math" panose="02040503050406030204" pitchFamily="18" charset="0"/>
                          </a:rPr>
                          <m:t>+</m:t>
                        </m:r>
                      </m:sup>
                    </m:sSup>
                  </m:oMath>
                </a14:m>
                <a:r>
                  <a:rPr lang="en-GB" b="0" dirty="0">
                    <a:ea typeface="Cambria Math" panose="02040503050406030204" pitchFamily="18" charset="0"/>
                  </a:rPr>
                  <a:t> to </a:t>
                </a:r>
                <a14:m>
                  <m:oMath xmlns:m="http://schemas.openxmlformats.org/officeDocument/2006/math">
                    <m:sSub>
                      <m:sSubPr>
                        <m:ctrlPr>
                          <a:rPr lang="de-DE" b="0" i="1" dirty="0" smtClean="0">
                            <a:latin typeface="Cambria Math" panose="02040503050406030204" pitchFamily="18" charset="0"/>
                            <a:ea typeface="Cambria Math" panose="02040503050406030204" pitchFamily="18" charset="0"/>
                          </a:rPr>
                        </m:ctrlPr>
                      </m:sSubPr>
                      <m:e>
                        <m:r>
                          <a:rPr lang="en-GB" b="0" i="1" dirty="0" smtClean="0">
                            <a:latin typeface="Cambria Math" panose="02040503050406030204" pitchFamily="18" charset="0"/>
                            <a:ea typeface="Cambria Math" panose="02040503050406030204" pitchFamily="18" charset="0"/>
                          </a:rPr>
                          <m:t>𝐺</m:t>
                        </m:r>
                      </m:e>
                      <m:sub>
                        <m:r>
                          <a:rPr lang="de-DE" b="0" i="1" dirty="0" smtClean="0">
                            <a:latin typeface="Cambria Math" panose="02040503050406030204" pitchFamily="18" charset="0"/>
                            <a:ea typeface="Cambria Math" panose="02040503050406030204" pitchFamily="18" charset="0"/>
                          </a:rPr>
                          <m:t>1</m:t>
                        </m:r>
                      </m:sub>
                    </m:sSub>
                  </m:oMath>
                </a14:m>
                <a:endParaRPr lang="de-DE" b="0" dirty="0">
                  <a:ea typeface="Cambria Math" panose="02040503050406030204" pitchFamily="18" charset="0"/>
                </a:endParaRPr>
              </a:p>
              <a:p>
                <a:pPr marL="1371600" lvl="2" indent="-457200">
                  <a:buFont typeface="+mj-lt"/>
                  <a:buAutoNum type="arabicPeriod"/>
                </a:pPr>
                <a:r>
                  <a:rPr lang="en-GB" b="0" dirty="0">
                    <a:ea typeface="Cambria Math" panose="02040503050406030204" pitchFamily="18" charset="0"/>
                  </a:rPr>
                  <a:t>Add</a:t>
                </a:r>
                <a:r>
                  <a:rPr lang="de-DE" dirty="0">
                    <a:ea typeface="Cambria Math" panose="02040503050406030204" pitchFamily="18" charset="0"/>
                  </a:rPr>
                  <a:t> </a:t>
                </a:r>
                <a14:m>
                  <m:oMath xmlns:m="http://schemas.openxmlformats.org/officeDocument/2006/math">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𝑔</m:t>
                        </m:r>
                      </m:e>
                      <m:sup>
                        <m:r>
                          <a:rPr lang="de-DE" i="1">
                            <a:latin typeface="Cambria Math" panose="02040503050406030204" pitchFamily="18" charset="0"/>
                            <a:ea typeface="Cambria Math" panose="02040503050406030204" pitchFamily="18" charset="0"/>
                          </a:rPr>
                          <m:t>+</m:t>
                        </m:r>
                      </m:sup>
                    </m:sSup>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𝜙</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𝐸𝑝𝑖𝑑</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𝑆𝑖𝑐𝑘</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𝑋</m:t>
                            </m:r>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𝑊𝑜𝑟𝑘</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𝑋</m:t>
                            </m:r>
                          </m:e>
                        </m:d>
                      </m:e>
                    </m:d>
                  </m:oMath>
                </a14:m>
                <a:r>
                  <a:rPr lang="en-GB" b="0" dirty="0">
                    <a:ea typeface="Cambria Math" panose="02040503050406030204" pitchFamily="18" charset="0"/>
                  </a:rPr>
                  <a:t> ➝ build</a:t>
                </a:r>
                <a:r>
                  <a:rPr lang="en-GB" dirty="0">
                    <a:ea typeface="Cambria Math" panose="02040503050406030204" pitchFamily="18" charset="0"/>
                  </a:rPr>
                  <a:t>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de-DE" b="0" i="1" smtClean="0">
                            <a:latin typeface="Cambria Math" panose="02040503050406030204" pitchFamily="18" charset="0"/>
                            <a:ea typeface="Cambria Math" panose="02040503050406030204" pitchFamily="18" charset="0"/>
                          </a:rPr>
                          <m:t>4</m:t>
                        </m:r>
                      </m:sub>
                    </m:sSub>
                    <m:r>
                      <a:rPr lang="de-DE" b="0" i="1" smtClean="0">
                        <a:latin typeface="Cambria Math" panose="02040503050406030204" pitchFamily="18" charset="0"/>
                        <a:ea typeface="Cambria Math" panose="02040503050406030204" pitchFamily="18" charset="0"/>
                      </a:rPr>
                      <m:t>=</m:t>
                    </m:r>
                    <m:d>
                      <m:dPr>
                        <m:begChr m:val="{"/>
                        <m:endChr m:val="}"/>
                        <m:ctrlPr>
                          <a:rPr lang="de-DE" b="0" i="1" smtClean="0">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𝐸𝑝𝑖𝑑</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𝑆𝑖𝑐𝑘</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𝑊𝑜𝑟𝑘</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e>
                        </m:d>
                      </m:e>
                    </m:d>
                  </m:oMath>
                </a14:m>
                <a:r>
                  <a:rPr lang="en-GB" b="0" dirty="0">
                    <a:ea typeface="Cambria Math" panose="02040503050406030204" pitchFamily="18" charset="0"/>
                  </a:rPr>
                  <a:t> with </a:t>
                </a:r>
                <a14:m>
                  <m:oMath xmlns:m="http://schemas.openxmlformats.org/officeDocument/2006/math">
                    <m:sSub>
                      <m:sSubPr>
                        <m:ctrlPr>
                          <a:rPr lang="de-DE" b="0" i="1" dirty="0" smtClean="0">
                            <a:latin typeface="Cambria Math" panose="02040503050406030204" pitchFamily="18" charset="0"/>
                            <a:ea typeface="Cambria Math" panose="02040503050406030204" pitchFamily="18" charset="0"/>
                          </a:rPr>
                        </m:ctrlPr>
                      </m:sSubPr>
                      <m:e>
                        <m:r>
                          <a:rPr lang="en-GB" b="0" i="1" dirty="0" smtClean="0">
                            <a:latin typeface="Cambria Math" panose="02040503050406030204" pitchFamily="18" charset="0"/>
                            <a:ea typeface="Cambria Math" panose="02040503050406030204" pitchFamily="18" charset="0"/>
                          </a:rPr>
                          <m:t>𝐺</m:t>
                        </m:r>
                      </m:e>
                      <m:sub>
                        <m:r>
                          <a:rPr lang="de-DE" b="0" i="1" dirty="0" smtClean="0">
                            <a:latin typeface="Cambria Math" panose="02040503050406030204" pitchFamily="18" charset="0"/>
                            <a:ea typeface="Cambria Math" panose="02040503050406030204" pitchFamily="18" charset="0"/>
                          </a:rPr>
                          <m:t>4</m:t>
                        </m:r>
                      </m:sub>
                    </m:sSub>
                    <m:r>
                      <a:rPr lang="de-DE" b="0" i="1" dirty="0" smtClean="0">
                        <a:latin typeface="Cambria Math" panose="02040503050406030204" pitchFamily="18" charset="0"/>
                        <a:ea typeface="Cambria Math" panose="02040503050406030204" pitchFamily="18" charset="0"/>
                      </a:rPr>
                      <m:t>=</m:t>
                    </m:r>
                    <m:d>
                      <m:dPr>
                        <m:begChr m:val="{"/>
                        <m:endChr m:val="}"/>
                        <m:ctrlPr>
                          <a:rPr lang="de-DE" b="0" i="1" dirty="0" smtClean="0">
                            <a:latin typeface="Cambria Math" panose="02040503050406030204" pitchFamily="18" charset="0"/>
                            <a:ea typeface="Cambria Math" panose="02040503050406030204" pitchFamily="18" charset="0"/>
                          </a:rPr>
                        </m:ctrlPr>
                      </m:dPr>
                      <m:e>
                        <m:sSup>
                          <m:sSupPr>
                            <m:ctrlPr>
                              <a:rPr lang="de-DE" b="0" i="1" dirty="0" smtClean="0">
                                <a:latin typeface="Cambria Math" panose="02040503050406030204" pitchFamily="18" charset="0"/>
                                <a:ea typeface="Cambria Math" panose="02040503050406030204" pitchFamily="18" charset="0"/>
                              </a:rPr>
                            </m:ctrlPr>
                          </m:sSupPr>
                          <m:e>
                            <m:r>
                              <a:rPr lang="de-DE" b="0" i="1" dirty="0" smtClean="0">
                                <a:latin typeface="Cambria Math" panose="02040503050406030204" pitchFamily="18" charset="0"/>
                                <a:ea typeface="Cambria Math" panose="02040503050406030204" pitchFamily="18" charset="0"/>
                              </a:rPr>
                              <m:t>𝑔</m:t>
                            </m:r>
                          </m:e>
                          <m:sup>
                            <m:r>
                              <a:rPr lang="de-DE" b="0" i="1" dirty="0" smtClean="0">
                                <a:latin typeface="Cambria Math" panose="02040503050406030204" pitchFamily="18" charset="0"/>
                                <a:ea typeface="Cambria Math" panose="02040503050406030204" pitchFamily="18" charset="0"/>
                              </a:rPr>
                              <m:t>+</m:t>
                            </m:r>
                          </m:sup>
                        </m:sSup>
                      </m:e>
                    </m:d>
                  </m:oMath>
                </a14:m>
                <a:r>
                  <a:rPr lang="en-GB" b="0" dirty="0">
                    <a:ea typeface="Cambria Math" panose="02040503050406030204" pitchFamily="18" charset="0"/>
                  </a:rPr>
                  <a:t>, add as neighbour to either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de-DE" b="0" i="1" smtClean="0">
                            <a:latin typeface="Cambria Math" panose="02040503050406030204" pitchFamily="18" charset="0"/>
                            <a:ea typeface="Cambria Math" panose="02040503050406030204" pitchFamily="18" charset="0"/>
                          </a:rPr>
                          <m:t>2</m:t>
                        </m:r>
                      </m:sub>
                    </m:sSub>
                  </m:oMath>
                </a14:m>
                <a:r>
                  <a:rPr lang="en-GB" b="0" dirty="0">
                    <a:ea typeface="Cambria Math" panose="02040503050406030204" pitchFamily="18" charset="0"/>
                  </a:rPr>
                  <a:t> or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de-DE" b="0" i="1" smtClean="0">
                            <a:latin typeface="Cambria Math" panose="02040503050406030204" pitchFamily="18" charset="0"/>
                            <a:ea typeface="Cambria Math" panose="02040503050406030204" pitchFamily="18" charset="0"/>
                          </a:rPr>
                          <m:t>3</m:t>
                        </m:r>
                      </m:sub>
                    </m:sSub>
                  </m:oMath>
                </a14:m>
                <a:endParaRPr lang="en-GB" b="0" dirty="0">
                  <a:ea typeface="Cambria Math" panose="02040503050406030204" pitchFamily="18" charset="0"/>
                </a:endParaRPr>
              </a:p>
              <a:p>
                <a:pPr lvl="3"/>
                <a:r>
                  <a:rPr lang="en-GB" dirty="0">
                    <a:ea typeface="Cambria Math" panose="02040503050406030204" pitchFamily="18" charset="0"/>
                  </a:rPr>
                  <a:t>If extending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de-DE" i="1">
                            <a:latin typeface="Cambria Math" panose="02040503050406030204" pitchFamily="18" charset="0"/>
                            <a:ea typeface="Cambria Math" panose="02040503050406030204" pitchFamily="18" charset="0"/>
                          </a:rPr>
                          <m:t>2</m:t>
                        </m:r>
                      </m:sub>
                    </m:sSub>
                  </m:oMath>
                </a14:m>
                <a:r>
                  <a:rPr lang="en-GB" dirty="0">
                    <a:ea typeface="Cambria Math" panose="02040503050406030204" pitchFamily="18" charset="0"/>
                  </a:rPr>
                  <a:t> or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de-DE" i="1">
                            <a:latin typeface="Cambria Math" panose="02040503050406030204" pitchFamily="18" charset="0"/>
                            <a:ea typeface="Cambria Math" panose="02040503050406030204" pitchFamily="18" charset="0"/>
                          </a:rPr>
                          <m:t>3</m:t>
                        </m:r>
                      </m:sub>
                    </m:sSub>
                  </m:oMath>
                </a14:m>
                <a:r>
                  <a:rPr lang="en-GB" b="0" dirty="0">
                    <a:ea typeface="Cambria Math" panose="02040503050406030204" pitchFamily="18" charset="0"/>
                  </a:rPr>
                  <a:t> with PRV </a:t>
                </a:r>
                <a14:m>
                  <m:oMath xmlns:m="http://schemas.openxmlformats.org/officeDocument/2006/math">
                    <m:r>
                      <a:rPr lang="de-DE" i="1">
                        <a:latin typeface="Cambria Math" panose="02040503050406030204" pitchFamily="18" charset="0"/>
                        <a:ea typeface="Cambria Math" panose="02040503050406030204" pitchFamily="18" charset="0"/>
                      </a:rPr>
                      <m:t>𝑊𝑜𝑟𝑘</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e>
                    </m:d>
                  </m:oMath>
                </a14:m>
                <a:r>
                  <a:rPr lang="en-GB" b="0" dirty="0">
                    <a:ea typeface="Cambria Math" panose="02040503050406030204" pitchFamily="18" charset="0"/>
                  </a:rPr>
                  <a:t>, then largest parcluster size increased to 4 instead of keeping it at 3 for faster query answering</a:t>
                </a:r>
              </a:p>
            </p:txBody>
          </p:sp>
        </mc:Choice>
        <mc:Fallback xmlns="">
          <p:sp>
            <p:nvSpPr>
              <p:cNvPr id="3" name="Content Placeholder 2">
                <a:extLst>
                  <a:ext uri="{FF2B5EF4-FFF2-40B4-BE49-F238E27FC236}">
                    <a16:creationId xmlns:a16="http://schemas.microsoft.com/office/drawing/2014/main" id="{764A77E2-E56A-9745-9679-B2D05300671B}"/>
                  </a:ext>
                </a:extLst>
              </p:cNvPr>
              <p:cNvSpPr>
                <a:spLocks noGrp="1" noRot="1" noChangeAspect="1" noMove="1" noResize="1" noEditPoints="1" noAdjustHandles="1" noChangeArrowheads="1" noChangeShapeType="1" noTextEdit="1"/>
              </p:cNvSpPr>
              <p:nvPr>
                <p:ph idx="1"/>
              </p:nvPr>
            </p:nvSpPr>
            <p:spPr>
              <a:xfrm>
                <a:off x="628650" y="1158240"/>
                <a:ext cx="7886700" cy="4302610"/>
              </a:xfrm>
              <a:blipFill>
                <a:blip r:embed="rId2"/>
                <a:stretch>
                  <a:fillRect t="-2647"/>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0B143455-3F6C-1643-9AE9-5C4F2202116E}"/>
              </a:ext>
            </a:extLst>
          </p:cNvPr>
          <p:cNvSpPr>
            <a:spLocks noGrp="1"/>
          </p:cNvSpPr>
          <p:nvPr>
            <p:ph type="sldNum" sz="quarter" idx="12"/>
          </p:nvPr>
        </p:nvSpPr>
        <p:spPr/>
        <p:txBody>
          <a:bodyPr/>
          <a:lstStyle/>
          <a:p>
            <a:fld id="{67C9959E-8E6B-B04C-9955-EA096F41CA7A}" type="slidenum">
              <a:rPr lang="en-GB" smtClean="0"/>
              <a:t>12</a:t>
            </a:fld>
            <a:endParaRPr lang="en-GB"/>
          </a:p>
        </p:txBody>
      </p:sp>
      <p:grpSp>
        <p:nvGrpSpPr>
          <p:cNvPr id="5" name="Group 4">
            <a:extLst>
              <a:ext uri="{FF2B5EF4-FFF2-40B4-BE49-F238E27FC236}">
                <a16:creationId xmlns:a16="http://schemas.microsoft.com/office/drawing/2014/main" id="{A49E96DE-D644-2B41-9747-9B19D96B929D}"/>
              </a:ext>
            </a:extLst>
          </p:cNvPr>
          <p:cNvGrpSpPr/>
          <p:nvPr/>
        </p:nvGrpSpPr>
        <p:grpSpPr>
          <a:xfrm>
            <a:off x="1561096" y="5472636"/>
            <a:ext cx="6328875" cy="1038390"/>
            <a:chOff x="1561096" y="5564079"/>
            <a:chExt cx="6328875" cy="1038390"/>
          </a:xfrm>
        </p:grpSpPr>
        <p:grpSp>
          <p:nvGrpSpPr>
            <p:cNvPr id="6" name="Group 5">
              <a:extLst>
                <a:ext uri="{FF2B5EF4-FFF2-40B4-BE49-F238E27FC236}">
                  <a16:creationId xmlns:a16="http://schemas.microsoft.com/office/drawing/2014/main" id="{2FC60392-8B38-4F49-AFB1-13B506F1AB5C}"/>
                </a:ext>
              </a:extLst>
            </p:cNvPr>
            <p:cNvGrpSpPr/>
            <p:nvPr/>
          </p:nvGrpSpPr>
          <p:grpSpPr>
            <a:xfrm>
              <a:off x="1561096" y="5564079"/>
              <a:ext cx="6328875" cy="1038390"/>
              <a:chOff x="1561096" y="5564079"/>
              <a:chExt cx="6328875" cy="1038390"/>
            </a:xfrm>
          </p:grpSpPr>
          <p:grpSp>
            <p:nvGrpSpPr>
              <p:cNvPr id="9" name="Group 8">
                <a:extLst>
                  <a:ext uri="{FF2B5EF4-FFF2-40B4-BE49-F238E27FC236}">
                    <a16:creationId xmlns:a16="http://schemas.microsoft.com/office/drawing/2014/main" id="{3E7BCE12-E94A-F246-97C1-79AA4C478F4E}"/>
                  </a:ext>
                </a:extLst>
              </p:cNvPr>
              <p:cNvGrpSpPr/>
              <p:nvPr/>
            </p:nvGrpSpPr>
            <p:grpSpPr>
              <a:xfrm>
                <a:off x="1561096" y="5564079"/>
                <a:ext cx="6328875" cy="715089"/>
                <a:chOff x="1561096" y="5467386"/>
                <a:chExt cx="6328875" cy="715089"/>
              </a:xfrm>
            </p:grpSpPr>
            <p:grpSp>
              <p:nvGrpSpPr>
                <p:cNvPr id="17" name="Group 16">
                  <a:extLst>
                    <a:ext uri="{FF2B5EF4-FFF2-40B4-BE49-F238E27FC236}">
                      <a16:creationId xmlns:a16="http://schemas.microsoft.com/office/drawing/2014/main" id="{63D76DD6-883C-FE40-B98B-9AA1FE2188DC}"/>
                    </a:ext>
                  </a:extLst>
                </p:cNvPr>
                <p:cNvGrpSpPr/>
                <p:nvPr/>
              </p:nvGrpSpPr>
              <p:grpSpPr>
                <a:xfrm>
                  <a:off x="1561096" y="5467386"/>
                  <a:ext cx="6328875" cy="715089"/>
                  <a:chOff x="-629405" y="4954798"/>
                  <a:chExt cx="6328875" cy="715089"/>
                </a:xfrm>
              </p:grpSpPr>
              <p:cxnSp>
                <p:nvCxnSpPr>
                  <p:cNvPr id="21" name="Straight Connector 20">
                    <a:extLst>
                      <a:ext uri="{FF2B5EF4-FFF2-40B4-BE49-F238E27FC236}">
                        <a16:creationId xmlns:a16="http://schemas.microsoft.com/office/drawing/2014/main" id="{C7E22665-1DB5-6146-8CBC-6F71A11FD577}"/>
                      </a:ext>
                    </a:extLst>
                  </p:cNvPr>
                  <p:cNvCxnSpPr>
                    <a:cxnSpLocks/>
                    <a:stCxn id="25" idx="3"/>
                    <a:endCxn id="23" idx="1"/>
                  </p:cNvCxnSpPr>
                  <p:nvPr/>
                </p:nvCxnSpPr>
                <p:spPr>
                  <a:xfrm>
                    <a:off x="98619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CD2EEE-B442-624D-99BE-A862B9CF602D}"/>
                      </a:ext>
                    </a:extLst>
                  </p:cNvPr>
                  <p:cNvCxnSpPr>
                    <a:cxnSpLocks/>
                    <a:stCxn id="23" idx="3"/>
                    <a:endCxn id="24" idx="1"/>
                  </p:cNvCxnSpPr>
                  <p:nvPr/>
                </p:nvCxnSpPr>
                <p:spPr>
                  <a:xfrm>
                    <a:off x="335548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706D687-5A6E-7341-858B-AE75347F39DF}"/>
                          </a:ext>
                        </a:extLst>
                      </p:cNvPr>
                      <p:cNvSpPr txBox="1"/>
                      <p:nvPr/>
                    </p:nvSpPr>
                    <p:spPr>
                      <a:xfrm>
                        <a:off x="1798623" y="4954798"/>
                        <a:ext cx="1556857"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en-GB" i="1" dirty="0" smtClean="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oMath>
                          </m:oMathPara>
                        </a14:m>
                        <a:endParaRPr lang="de-DE" i="1" dirty="0">
                          <a:solidFill>
                            <a:schemeClr val="tx1"/>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solidFill>
                                  <a:latin typeface="Cambria Math" charset="0"/>
                                </a:rPr>
                                <m:t>𝑇𝑟𝑎𝑣𝑒𝑙</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r>
                                <a:rPr lang="de-DE" b="0" i="0"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23" name="TextBox 22">
                        <a:extLst>
                          <a:ext uri="{FF2B5EF4-FFF2-40B4-BE49-F238E27FC236}">
                            <a16:creationId xmlns:a16="http://schemas.microsoft.com/office/drawing/2014/main" id="{73D2D904-C77E-C74A-AB90-6C27E6BB99FB}"/>
                          </a:ext>
                        </a:extLst>
                      </p:cNvPr>
                      <p:cNvSpPr txBox="1">
                        <a:spLocks noRot="1" noChangeAspect="1" noMove="1" noResize="1" noEditPoints="1" noAdjustHandles="1" noChangeArrowheads="1" noChangeShapeType="1" noTextEdit="1"/>
                      </p:cNvSpPr>
                      <p:nvPr/>
                    </p:nvSpPr>
                    <p:spPr>
                      <a:xfrm>
                        <a:off x="1798623" y="4954798"/>
                        <a:ext cx="1556857" cy="715089"/>
                      </a:xfrm>
                      <a:prstGeom prst="roundRect">
                        <a:avLst/>
                      </a:prstGeom>
                      <a:blipFill>
                        <a:blip r:embed="rId3"/>
                        <a:stretch>
                          <a:fillRect b="-17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D78CC9B-059B-2F48-A049-ABE2A1B788D4}"/>
                          </a:ext>
                        </a:extLst>
                      </p:cNvPr>
                      <p:cNvSpPr txBox="1"/>
                      <p:nvPr/>
                    </p:nvSpPr>
                    <p:spPr>
                      <a:xfrm>
                        <a:off x="4167913" y="4954798"/>
                        <a:ext cx="1531557"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14:m>
                          <m:oMathPara xmlns:m="http://schemas.openxmlformats.org/officeDocument/2006/math">
                            <m:oMathParaPr>
                              <m:jc m:val="center"/>
                            </m:oMathParaPr>
                            <m:oMath xmlns:m="http://schemas.openxmlformats.org/officeDocument/2006/math">
                              <m:r>
                                <a:rPr lang="de-DE" b="0" i="1" dirty="0" smtClean="0">
                                  <a:solidFill>
                                    <a:schemeClr val="tx1"/>
                                  </a:solidFill>
                                  <a:latin typeface="Cambria Math" panose="02040503050406030204" pitchFamily="18" charset="0"/>
                                </a:rPr>
                                <m:t>  </m:t>
                              </m:r>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en-GB" i="1" dirty="0" smtClean="0">
                                  <a:solidFill>
                                    <a:schemeClr val="tx1"/>
                                  </a:solidFill>
                                  <a:latin typeface="Cambria Math" charset="0"/>
                                </a:rPr>
                                <m:t>𝑆𝑖𝑐𝑘</m:t>
                              </m:r>
                              <m:d>
                                <m:dPr>
                                  <m:ctrlPr>
                                    <a:rPr lang="de-DE" b="0" i="1" dirty="0" smtClean="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𝑋</m:t>
                                  </m:r>
                                </m:e>
                              </m:d>
                            </m:oMath>
                          </m:oMathPara>
                        </a14:m>
                        <a:endParaRPr lang="de-DE" b="0" i="1" dirty="0">
                          <a:solidFill>
                            <a:schemeClr val="tx1"/>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𝑇𝑟𝑒𝑎𝑡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r>
                                    <a:rPr lang="de-DE" i="1" dirty="0">
                                      <a:solidFill>
                                        <a:schemeClr val="tx1"/>
                                      </a:solidFill>
                                      <a:latin typeface="Cambria Math" charset="0"/>
                                    </a:rPr>
                                    <m:t>,</m:t>
                                  </m:r>
                                  <m:r>
                                    <a:rPr lang="de-DE" i="1" dirty="0">
                                      <a:solidFill>
                                        <a:schemeClr val="tx1"/>
                                      </a:solidFill>
                                      <a:latin typeface="Cambria Math" panose="02040503050406030204" pitchFamily="18" charset="0"/>
                                    </a:rPr>
                                    <m:t>𝑀</m:t>
                                  </m:r>
                                </m:e>
                              </m:d>
                              <m:r>
                                <a:rPr lang="de-DE" b="0" i="1"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24" name="TextBox 23">
                        <a:extLst>
                          <a:ext uri="{FF2B5EF4-FFF2-40B4-BE49-F238E27FC236}">
                            <a16:creationId xmlns:a16="http://schemas.microsoft.com/office/drawing/2014/main" id="{119BC6DC-5321-2944-A7A5-5C87366B7996}"/>
                          </a:ext>
                        </a:extLst>
                      </p:cNvPr>
                      <p:cNvSpPr txBox="1">
                        <a:spLocks noRot="1" noChangeAspect="1" noMove="1" noResize="1" noEditPoints="1" noAdjustHandles="1" noChangeArrowheads="1" noChangeShapeType="1" noTextEdit="1"/>
                      </p:cNvSpPr>
                      <p:nvPr/>
                    </p:nvSpPr>
                    <p:spPr>
                      <a:xfrm>
                        <a:off x="4167913" y="4954798"/>
                        <a:ext cx="1531557" cy="715089"/>
                      </a:xfrm>
                      <a:prstGeom prst="roundRect">
                        <a:avLst/>
                      </a:prstGeom>
                      <a:blipFill>
                        <a:blip r:embed="rId4"/>
                        <a:stretch>
                          <a:fillRect l="-5738" r="-1639" b="-17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D326A57-DC5B-E144-A4A6-4DF539BE8ED2}"/>
                          </a:ext>
                        </a:extLst>
                      </p:cNvPr>
                      <p:cNvSpPr txBox="1"/>
                      <p:nvPr/>
                    </p:nvSpPr>
                    <p:spPr>
                      <a:xfrm>
                        <a:off x="-629405" y="4954798"/>
                        <a:ext cx="1615595"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de-DE" i="1" dirty="0">
                                  <a:solidFill>
                                    <a:schemeClr val="tx1"/>
                                  </a:solidFill>
                                  <a:latin typeface="Cambria Math" charset="0"/>
                                </a:rPr>
                                <m:t>𝑁𝑎𝑡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𝐷</m:t>
                                  </m:r>
                                </m:e>
                              </m:d>
                            </m:oMath>
                          </m:oMathPara>
                        </a14:m>
                        <a:endParaRPr lang="de-DE" i="1" dirty="0">
                          <a:solidFill>
                            <a:schemeClr val="tx1"/>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𝑀𝑎𝑛</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𝑊</m:t>
                                  </m:r>
                                </m:e>
                              </m:d>
                              <m:r>
                                <a:rPr lang="de-DE" b="0" i="1"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25" name="TextBox 24">
                        <a:extLst>
                          <a:ext uri="{FF2B5EF4-FFF2-40B4-BE49-F238E27FC236}">
                            <a16:creationId xmlns:a16="http://schemas.microsoft.com/office/drawing/2014/main" id="{7991CE32-EE20-AB4A-88E8-27296BE56C96}"/>
                          </a:ext>
                        </a:extLst>
                      </p:cNvPr>
                      <p:cNvSpPr txBox="1">
                        <a:spLocks noRot="1" noChangeAspect="1" noMove="1" noResize="1" noEditPoints="1" noAdjustHandles="1" noChangeArrowheads="1" noChangeShapeType="1" noTextEdit="1"/>
                      </p:cNvSpPr>
                      <p:nvPr/>
                    </p:nvSpPr>
                    <p:spPr>
                      <a:xfrm>
                        <a:off x="-629405" y="4954798"/>
                        <a:ext cx="1615595" cy="715089"/>
                      </a:xfrm>
                      <a:prstGeom prst="roundRect">
                        <a:avLst/>
                      </a:prstGeom>
                      <a:blipFill>
                        <a:blip r:embed="rId5"/>
                        <a:stretch>
                          <a:fillRect b="-1724"/>
                        </a:stretch>
                      </a:blipFill>
                      <a:ln>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B1106A2-9B0D-664A-9198-F4AF3CF7040E}"/>
                        </a:ext>
                      </a:extLst>
                    </p:cNvPr>
                    <p:cNvSpPr txBox="1"/>
                    <p:nvPr/>
                  </p:nvSpPr>
                  <p:spPr>
                    <a:xfrm rot="5400000">
                      <a:off x="2893561"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18" name="TextBox 17">
                      <a:extLst>
                        <a:ext uri="{FF2B5EF4-FFF2-40B4-BE49-F238E27FC236}">
                          <a16:creationId xmlns:a16="http://schemas.microsoft.com/office/drawing/2014/main" id="{52845C0D-ED6C-C246-8F01-4E837AAE608E}"/>
                        </a:ext>
                      </a:extLst>
                    </p:cNvPr>
                    <p:cNvSpPr txBox="1">
                      <a:spLocks noRot="1" noChangeAspect="1" noMove="1" noResize="1" noEditPoints="1" noAdjustHandles="1" noChangeArrowheads="1" noChangeShapeType="1" noTextEdit="1"/>
                    </p:cNvSpPr>
                    <p:nvPr/>
                  </p:nvSpPr>
                  <p:spPr>
                    <a:xfrm rot="5400000">
                      <a:off x="2893561" y="5898014"/>
                      <a:ext cx="270879" cy="295377"/>
                    </a:xfrm>
                    <a:prstGeom prst="round1Rect">
                      <a:avLst>
                        <a:gd name="adj" fmla="val 28634"/>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CC70C2E-0334-3747-B9BB-DE428840013F}"/>
                        </a:ext>
                      </a:extLst>
                    </p:cNvPr>
                    <p:cNvSpPr txBox="1"/>
                    <p:nvPr/>
                  </p:nvSpPr>
                  <p:spPr>
                    <a:xfrm rot="5400000">
                      <a:off x="5262852"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19" name="TextBox 18">
                      <a:extLst>
                        <a:ext uri="{FF2B5EF4-FFF2-40B4-BE49-F238E27FC236}">
                          <a16:creationId xmlns:a16="http://schemas.microsoft.com/office/drawing/2014/main" id="{7EF80C0F-12F4-EB49-BEE9-D54F11B612C6}"/>
                        </a:ext>
                      </a:extLst>
                    </p:cNvPr>
                    <p:cNvSpPr txBox="1">
                      <a:spLocks noRot="1" noChangeAspect="1" noMove="1" noResize="1" noEditPoints="1" noAdjustHandles="1" noChangeArrowheads="1" noChangeShapeType="1" noTextEdit="1"/>
                    </p:cNvSpPr>
                    <p:nvPr/>
                  </p:nvSpPr>
                  <p:spPr>
                    <a:xfrm rot="5400000">
                      <a:off x="5262852" y="5898014"/>
                      <a:ext cx="270879" cy="295377"/>
                    </a:xfrm>
                    <a:prstGeom prst="round1Rect">
                      <a:avLst>
                        <a:gd name="adj" fmla="val 28634"/>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82021CC-4A89-1D40-B0EE-457851C3385D}"/>
                        </a:ext>
                      </a:extLst>
                    </p:cNvPr>
                    <p:cNvSpPr txBox="1"/>
                    <p:nvPr/>
                  </p:nvSpPr>
                  <p:spPr>
                    <a:xfrm rot="5400000">
                      <a:off x="7606843"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20" name="TextBox 19">
                      <a:extLst>
                        <a:ext uri="{FF2B5EF4-FFF2-40B4-BE49-F238E27FC236}">
                          <a16:creationId xmlns:a16="http://schemas.microsoft.com/office/drawing/2014/main" id="{81DDD696-8F77-9E45-9282-1755502ED0C1}"/>
                        </a:ext>
                      </a:extLst>
                    </p:cNvPr>
                    <p:cNvSpPr txBox="1">
                      <a:spLocks noRot="1" noChangeAspect="1" noMove="1" noResize="1" noEditPoints="1" noAdjustHandles="1" noChangeArrowheads="1" noChangeShapeType="1" noTextEdit="1"/>
                    </p:cNvSpPr>
                    <p:nvPr/>
                  </p:nvSpPr>
                  <p:spPr>
                    <a:xfrm rot="5400000">
                      <a:off x="7606843" y="5898014"/>
                      <a:ext cx="270879" cy="295377"/>
                    </a:xfrm>
                    <a:prstGeom prst="round1Rect">
                      <a:avLst>
                        <a:gd name="adj" fmla="val 28634"/>
                      </a:avLst>
                    </a:prstGeom>
                    <a:blipFill>
                      <a:blip r:embed="rId8"/>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788B2719-2476-D64E-A76E-1F83692757D1}"/>
                      </a:ext>
                    </a:extLst>
                  </p:cNvPr>
                  <p:cNvSpPr/>
                  <p:nvPr/>
                </p:nvSpPr>
                <p:spPr>
                  <a:xfrm>
                    <a:off x="4437066" y="6201123"/>
                    <a:ext cx="6313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𝑚</m:t>
                              </m:r>
                            </m:e>
                            <m:sub>
                              <m:r>
                                <a:rPr lang="de-DE" b="0" i="1" smtClean="0">
                                  <a:solidFill>
                                    <a:schemeClr val="tx1"/>
                                  </a:solidFill>
                                  <a:latin typeface="Cambria Math" panose="02040503050406030204" pitchFamily="18" charset="0"/>
                                </a:rPr>
                                <m:t>12</m:t>
                              </m:r>
                            </m:sub>
                          </m:sSub>
                        </m:oMath>
                      </m:oMathPara>
                    </a14:m>
                    <a:endParaRPr lang="en-GB" dirty="0">
                      <a:solidFill>
                        <a:schemeClr val="tx1"/>
                      </a:solidFill>
                    </a:endParaRPr>
                  </a:p>
                </p:txBody>
              </p:sp>
            </mc:Choice>
            <mc:Fallback xmlns="">
              <p:sp>
                <p:nvSpPr>
                  <p:cNvPr id="10" name="Rectangle 9">
                    <a:extLst>
                      <a:ext uri="{FF2B5EF4-FFF2-40B4-BE49-F238E27FC236}">
                        <a16:creationId xmlns:a16="http://schemas.microsoft.com/office/drawing/2014/main" id="{788B2719-2476-D64E-A76E-1F83692757D1}"/>
                      </a:ext>
                    </a:extLst>
                  </p:cNvPr>
                  <p:cNvSpPr>
                    <a:spLocks noRot="1" noChangeAspect="1" noMove="1" noResize="1" noEditPoints="1" noAdjustHandles="1" noChangeArrowheads="1" noChangeShapeType="1" noTextEdit="1"/>
                  </p:cNvSpPr>
                  <p:nvPr/>
                </p:nvSpPr>
                <p:spPr>
                  <a:xfrm>
                    <a:off x="4437066" y="6201123"/>
                    <a:ext cx="631327"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497B90D-BD2C-9C44-B5F9-3CA59E75AFFB}"/>
                      </a:ext>
                    </a:extLst>
                  </p:cNvPr>
                  <p:cNvSpPr/>
                  <p:nvPr/>
                </p:nvSpPr>
                <p:spPr>
                  <a:xfrm>
                    <a:off x="4863854" y="6203590"/>
                    <a:ext cx="6366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i="1" smtClean="0">
                                  <a:solidFill>
                                    <a:schemeClr val="tx1"/>
                                  </a:solidFill>
                                  <a:latin typeface="Cambria Math" panose="02040503050406030204" pitchFamily="18" charset="0"/>
                                </a:rPr>
                                <m:t>𝑚</m:t>
                              </m:r>
                            </m:e>
                            <m:sub>
                              <m:r>
                                <a:rPr lang="de-DE" b="0" i="1" smtClean="0">
                                  <a:solidFill>
                                    <a:schemeClr val="tx1"/>
                                  </a:solidFill>
                                  <a:latin typeface="Cambria Math" panose="02040503050406030204" pitchFamily="18" charset="0"/>
                                </a:rPr>
                                <m:t>32</m:t>
                              </m:r>
                            </m:sub>
                          </m:sSub>
                        </m:oMath>
                      </m:oMathPara>
                    </a14:m>
                    <a:endParaRPr lang="en-GB" dirty="0">
                      <a:solidFill>
                        <a:schemeClr val="tx1"/>
                      </a:solidFill>
                    </a:endParaRPr>
                  </a:p>
                </p:txBody>
              </p:sp>
            </mc:Choice>
            <mc:Fallback xmlns="">
              <p:sp>
                <p:nvSpPr>
                  <p:cNvPr id="11" name="Rectangle 10">
                    <a:extLst>
                      <a:ext uri="{FF2B5EF4-FFF2-40B4-BE49-F238E27FC236}">
                        <a16:creationId xmlns:a16="http://schemas.microsoft.com/office/drawing/2014/main" id="{8497B90D-BD2C-9C44-B5F9-3CA59E75AFFB}"/>
                      </a:ext>
                    </a:extLst>
                  </p:cNvPr>
                  <p:cNvSpPr>
                    <a:spLocks noRot="1" noChangeAspect="1" noMove="1" noResize="1" noEditPoints="1" noAdjustHandles="1" noChangeArrowheads="1" noChangeShapeType="1" noTextEdit="1"/>
                  </p:cNvSpPr>
                  <p:nvPr/>
                </p:nvSpPr>
                <p:spPr>
                  <a:xfrm>
                    <a:off x="4863854" y="6203590"/>
                    <a:ext cx="636649"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55E1A267-F69E-884D-9BE2-256B1A6AEA5B}"/>
                      </a:ext>
                    </a:extLst>
                  </p:cNvPr>
                  <p:cNvSpPr/>
                  <p:nvPr/>
                </p:nvSpPr>
                <p:spPr>
                  <a:xfrm>
                    <a:off x="7071689" y="6188201"/>
                    <a:ext cx="6366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i="1" smtClean="0">
                                  <a:solidFill>
                                    <a:schemeClr val="tx1"/>
                                  </a:solidFill>
                                  <a:latin typeface="Cambria Math" panose="02040503050406030204" pitchFamily="18" charset="0"/>
                                </a:rPr>
                                <m:t>𝑚</m:t>
                              </m:r>
                            </m:e>
                            <m:sub>
                              <m:r>
                                <a:rPr lang="de-DE" b="0" i="1" smtClean="0">
                                  <a:solidFill>
                                    <a:schemeClr val="tx1"/>
                                  </a:solidFill>
                                  <a:latin typeface="Cambria Math" panose="02040503050406030204" pitchFamily="18" charset="0"/>
                                </a:rPr>
                                <m:t>23</m:t>
                              </m:r>
                            </m:sub>
                          </m:sSub>
                        </m:oMath>
                      </m:oMathPara>
                    </a14:m>
                    <a:endParaRPr lang="en-GB" dirty="0">
                      <a:solidFill>
                        <a:schemeClr val="tx1"/>
                      </a:solidFill>
                    </a:endParaRPr>
                  </a:p>
                </p:txBody>
              </p:sp>
            </mc:Choice>
            <mc:Fallback xmlns="">
              <p:sp>
                <p:nvSpPr>
                  <p:cNvPr id="12" name="Rectangle 11">
                    <a:extLst>
                      <a:ext uri="{FF2B5EF4-FFF2-40B4-BE49-F238E27FC236}">
                        <a16:creationId xmlns:a16="http://schemas.microsoft.com/office/drawing/2014/main" id="{55E1A267-F69E-884D-9BE2-256B1A6AEA5B}"/>
                      </a:ext>
                    </a:extLst>
                  </p:cNvPr>
                  <p:cNvSpPr>
                    <a:spLocks noRot="1" noChangeAspect="1" noMove="1" noResize="1" noEditPoints="1" noAdjustHandles="1" noChangeArrowheads="1" noChangeShapeType="1" noTextEdit="1"/>
                  </p:cNvSpPr>
                  <p:nvPr/>
                </p:nvSpPr>
                <p:spPr>
                  <a:xfrm>
                    <a:off x="7071689" y="6188201"/>
                    <a:ext cx="636649"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4043B6E6-83A9-0B4C-B204-72B5FBB0D6E6}"/>
                      </a:ext>
                    </a:extLst>
                  </p:cNvPr>
                  <p:cNvSpPr/>
                  <p:nvPr/>
                </p:nvSpPr>
                <p:spPr>
                  <a:xfrm>
                    <a:off x="2173037" y="6233137"/>
                    <a:ext cx="6366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𝑚</m:t>
                              </m:r>
                            </m:e>
                            <m:sub>
                              <m:r>
                                <a:rPr lang="de-DE" b="0" i="1" smtClean="0">
                                  <a:solidFill>
                                    <a:schemeClr val="tx1"/>
                                  </a:solidFill>
                                  <a:latin typeface="Cambria Math" panose="02040503050406030204" pitchFamily="18" charset="0"/>
                                </a:rPr>
                                <m:t>21</m:t>
                              </m:r>
                            </m:sub>
                          </m:sSub>
                        </m:oMath>
                      </m:oMathPara>
                    </a14:m>
                    <a:endParaRPr lang="en-GB" dirty="0">
                      <a:solidFill>
                        <a:schemeClr val="tx1"/>
                      </a:solidFill>
                    </a:endParaRPr>
                  </a:p>
                </p:txBody>
              </p:sp>
            </mc:Choice>
            <mc:Fallback xmlns="">
              <p:sp>
                <p:nvSpPr>
                  <p:cNvPr id="13" name="Rectangle 12">
                    <a:extLst>
                      <a:ext uri="{FF2B5EF4-FFF2-40B4-BE49-F238E27FC236}">
                        <a16:creationId xmlns:a16="http://schemas.microsoft.com/office/drawing/2014/main" id="{4043B6E6-83A9-0B4C-B204-72B5FBB0D6E6}"/>
                      </a:ext>
                    </a:extLst>
                  </p:cNvPr>
                  <p:cNvSpPr>
                    <a:spLocks noRot="1" noChangeAspect="1" noMove="1" noResize="1" noEditPoints="1" noAdjustHandles="1" noChangeArrowheads="1" noChangeShapeType="1" noTextEdit="1"/>
                  </p:cNvSpPr>
                  <p:nvPr/>
                </p:nvSpPr>
                <p:spPr>
                  <a:xfrm>
                    <a:off x="2173037" y="6233137"/>
                    <a:ext cx="636649"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2A5AD79-B63F-5641-86FF-94F835C5F7AB}"/>
                      </a:ext>
                    </a:extLst>
                  </p:cNvPr>
                  <p:cNvSpPr txBox="1"/>
                  <p:nvPr/>
                </p:nvSpPr>
                <p:spPr>
                  <a:xfrm>
                    <a:off x="4282772" y="6233137"/>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2</m:t>
                              </m:r>
                            </m:sub>
                          </m:sSub>
                        </m:oMath>
                      </m:oMathPara>
                    </a14:m>
                    <a:endParaRPr lang="en-GB" dirty="0">
                      <a:solidFill>
                        <a:schemeClr val="tx1"/>
                      </a:solidFill>
                    </a:endParaRPr>
                  </a:p>
                </p:txBody>
              </p:sp>
            </mc:Choice>
            <mc:Fallback xmlns="">
              <p:sp>
                <p:nvSpPr>
                  <p:cNvPr id="52" name="TextBox 51">
                    <a:extLst>
                      <a:ext uri="{FF2B5EF4-FFF2-40B4-BE49-F238E27FC236}">
                        <a16:creationId xmlns:a16="http://schemas.microsoft.com/office/drawing/2014/main" id="{E6833137-2EFE-D74A-B6CA-EB4DDE12F6CD}"/>
                      </a:ext>
                    </a:extLst>
                  </p:cNvPr>
                  <p:cNvSpPr txBox="1">
                    <a:spLocks noRot="1" noChangeAspect="1" noMove="1" noResize="1" noEditPoints="1" noAdjustHandles="1" noChangeArrowheads="1" noChangeShapeType="1" noTextEdit="1"/>
                  </p:cNvSpPr>
                  <p:nvPr/>
                </p:nvSpPr>
                <p:spPr>
                  <a:xfrm>
                    <a:off x="4282772" y="6233137"/>
                    <a:ext cx="293414" cy="276999"/>
                  </a:xfrm>
                  <a:prstGeom prst="rect">
                    <a:avLst/>
                  </a:prstGeom>
                  <a:blipFill>
                    <a:blip r:embed="rId13"/>
                    <a:stretch>
                      <a:fillRect l="-16667" r="-4167"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21E5D8A-13E5-DC46-AD86-AFFA02419F86}"/>
                      </a:ext>
                    </a:extLst>
                  </p:cNvPr>
                  <p:cNvSpPr txBox="1"/>
                  <p:nvPr/>
                </p:nvSpPr>
                <p:spPr>
                  <a:xfrm>
                    <a:off x="6894515" y="620765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3</m:t>
                              </m:r>
                            </m:sub>
                          </m:sSub>
                        </m:oMath>
                      </m:oMathPara>
                    </a14:m>
                    <a:endParaRPr lang="en-GB" dirty="0">
                      <a:solidFill>
                        <a:schemeClr val="tx1"/>
                      </a:solidFill>
                    </a:endParaRPr>
                  </a:p>
                </p:txBody>
              </p:sp>
            </mc:Choice>
            <mc:Fallback xmlns="">
              <p:sp>
                <p:nvSpPr>
                  <p:cNvPr id="53" name="TextBox 52">
                    <a:extLst>
                      <a:ext uri="{FF2B5EF4-FFF2-40B4-BE49-F238E27FC236}">
                        <a16:creationId xmlns:a16="http://schemas.microsoft.com/office/drawing/2014/main" id="{6EF54125-C17F-8F4C-9C08-64E9CE7812BE}"/>
                      </a:ext>
                    </a:extLst>
                  </p:cNvPr>
                  <p:cNvSpPr txBox="1">
                    <a:spLocks noRot="1" noChangeAspect="1" noMove="1" noResize="1" noEditPoints="1" noAdjustHandles="1" noChangeArrowheads="1" noChangeShapeType="1" noTextEdit="1"/>
                  </p:cNvSpPr>
                  <p:nvPr/>
                </p:nvSpPr>
                <p:spPr>
                  <a:xfrm>
                    <a:off x="6894515" y="6207650"/>
                    <a:ext cx="293414" cy="276999"/>
                  </a:xfrm>
                  <a:prstGeom prst="rect">
                    <a:avLst/>
                  </a:prstGeom>
                  <a:blipFill>
                    <a:blip r:embed="rId14"/>
                    <a:stretch>
                      <a:fillRect l="-16667" r="-4167"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0A30C59-1E7B-E942-84FD-D36A6DA5AAD7}"/>
                      </a:ext>
                    </a:extLst>
                  </p:cNvPr>
                  <p:cNvSpPr txBox="1"/>
                  <p:nvPr/>
                </p:nvSpPr>
                <p:spPr>
                  <a:xfrm>
                    <a:off x="2026328" y="6266381"/>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1</m:t>
                              </m:r>
                            </m:sub>
                          </m:sSub>
                        </m:oMath>
                      </m:oMathPara>
                    </a14:m>
                    <a:endParaRPr lang="en-GB" dirty="0">
                      <a:solidFill>
                        <a:schemeClr val="tx1"/>
                      </a:solidFill>
                    </a:endParaRPr>
                  </a:p>
                </p:txBody>
              </p:sp>
            </mc:Choice>
            <mc:Fallback xmlns="">
              <p:sp>
                <p:nvSpPr>
                  <p:cNvPr id="54" name="TextBox 53">
                    <a:extLst>
                      <a:ext uri="{FF2B5EF4-FFF2-40B4-BE49-F238E27FC236}">
                        <a16:creationId xmlns:a16="http://schemas.microsoft.com/office/drawing/2014/main" id="{DA6623B7-A468-6645-91C9-AF7DD7A31008}"/>
                      </a:ext>
                    </a:extLst>
                  </p:cNvPr>
                  <p:cNvSpPr txBox="1">
                    <a:spLocks noRot="1" noChangeAspect="1" noMove="1" noResize="1" noEditPoints="1" noAdjustHandles="1" noChangeArrowheads="1" noChangeShapeType="1" noTextEdit="1"/>
                  </p:cNvSpPr>
                  <p:nvPr/>
                </p:nvSpPr>
                <p:spPr>
                  <a:xfrm>
                    <a:off x="2026328" y="6266381"/>
                    <a:ext cx="293414" cy="276999"/>
                  </a:xfrm>
                  <a:prstGeom prst="rect">
                    <a:avLst/>
                  </a:prstGeom>
                  <a:blipFill>
                    <a:blip r:embed="rId15"/>
                    <a:stretch>
                      <a:fillRect l="-16667" b="-2608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1C77D3E-CFA2-3043-AFD0-C9AC9DAE1825}"/>
                    </a:ext>
                  </a:extLst>
                </p:cNvPr>
                <p:cNvSpPr/>
                <p:nvPr/>
              </p:nvSpPr>
              <p:spPr>
                <a:xfrm>
                  <a:off x="3220821" y="5880717"/>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38" name="Rectangle 37">
                  <a:extLst>
                    <a:ext uri="{FF2B5EF4-FFF2-40B4-BE49-F238E27FC236}">
                      <a16:creationId xmlns:a16="http://schemas.microsoft.com/office/drawing/2014/main" id="{02FA5D14-07A3-8F47-AB4D-7227099461F5}"/>
                    </a:ext>
                  </a:extLst>
                </p:cNvPr>
                <p:cNvSpPr>
                  <a:spLocks noRot="1" noChangeAspect="1" noMove="1" noResize="1" noEditPoints="1" noAdjustHandles="1" noChangeArrowheads="1" noChangeShapeType="1" noTextEdit="1"/>
                </p:cNvSpPr>
                <p:nvPr/>
              </p:nvSpPr>
              <p:spPr>
                <a:xfrm>
                  <a:off x="3220821" y="5880717"/>
                  <a:ext cx="724173" cy="369332"/>
                </a:xfrm>
                <a:prstGeom prst="rect">
                  <a:avLst/>
                </a:prstGeom>
                <a:blipFill>
                  <a:blip r:embed="rId16"/>
                  <a:stretch>
                    <a:fillRect b="-137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C949610-B4EC-8649-93E0-BC8D907956AA}"/>
                    </a:ext>
                  </a:extLst>
                </p:cNvPr>
                <p:cNvSpPr/>
                <p:nvPr/>
              </p:nvSpPr>
              <p:spPr>
                <a:xfrm>
                  <a:off x="5441528" y="5865036"/>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panose="02040503050406030204" pitchFamily="18" charset="0"/>
                          </a:rPr>
                          <m:t>𝑆𝑖𝑐𝑘</m:t>
                        </m:r>
                        <m:d>
                          <m:dPr>
                            <m:ctrlPr>
                              <a:rPr lang="de-DE" b="0" i="1" smtClean="0">
                                <a:solidFill>
                                  <a:schemeClr val="tx1"/>
                                </a:solidFill>
                                <a:latin typeface="Cambria Math" panose="02040503050406030204" pitchFamily="18" charset="0"/>
                              </a:rPr>
                            </m:ctrlPr>
                          </m:dPr>
                          <m:e>
                            <m:r>
                              <a:rPr lang="de-DE" b="0" i="1" smtClean="0">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40" name="Rectangle 39">
                  <a:extLst>
                    <a:ext uri="{FF2B5EF4-FFF2-40B4-BE49-F238E27FC236}">
                      <a16:creationId xmlns:a16="http://schemas.microsoft.com/office/drawing/2014/main" id="{A6D0F54B-D0F5-FB41-8205-2412A16BBD27}"/>
                    </a:ext>
                  </a:extLst>
                </p:cNvPr>
                <p:cNvSpPr>
                  <a:spLocks noRot="1" noChangeAspect="1" noMove="1" noResize="1" noEditPoints="1" noAdjustHandles="1" noChangeArrowheads="1" noChangeShapeType="1" noTextEdit="1"/>
                </p:cNvSpPr>
                <p:nvPr/>
              </p:nvSpPr>
              <p:spPr>
                <a:xfrm>
                  <a:off x="5441528" y="5865036"/>
                  <a:ext cx="1018612" cy="646331"/>
                </a:xfrm>
                <a:prstGeom prst="rect">
                  <a:avLst/>
                </a:prstGeom>
                <a:blipFill>
                  <a:blip r:embed="rId17"/>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28376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43C2B-BBFD-EC4A-B88E-226505F19587}"/>
              </a:ext>
            </a:extLst>
          </p:cNvPr>
          <p:cNvSpPr>
            <a:spLocks noGrp="1"/>
          </p:cNvSpPr>
          <p:nvPr>
            <p:ph type="title"/>
          </p:nvPr>
        </p:nvSpPr>
        <p:spPr/>
        <p:txBody>
          <a:bodyPr/>
          <a:lstStyle/>
          <a:p>
            <a:r>
              <a:rPr lang="en-GB" dirty="0"/>
              <a:t>Adjusting FO Jtrees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E7919B-BF0C-1E40-9EAE-448055F04537}"/>
                  </a:ext>
                </a:extLst>
              </p:cNvPr>
              <p:cNvSpPr>
                <a:spLocks noGrp="1"/>
              </p:cNvSpPr>
              <p:nvPr>
                <p:ph idx="1"/>
              </p:nvPr>
            </p:nvSpPr>
            <p:spPr>
              <a:xfrm>
                <a:off x="628650" y="1158240"/>
                <a:ext cx="7886700" cy="4343671"/>
              </a:xfrm>
            </p:spPr>
            <p:txBody>
              <a:bodyPr>
                <a:normAutofit fontScale="92500"/>
              </a:bodyPr>
              <a:lstStyle/>
              <a:p>
                <a:r>
                  <a:rPr lang="en-GB" dirty="0"/>
                  <a:t>What if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oMath>
                </a14:m>
                <a:r>
                  <a:rPr lang="en-GB" dirty="0"/>
                  <a:t> does not occur in one parcluster?</a:t>
                </a:r>
              </a:p>
              <a:p>
                <a:pPr lvl="1"/>
                <a:r>
                  <a:rPr lang="en-GB" dirty="0"/>
                  <a:t>E.g., </a:t>
                </a:r>
                <a14:m>
                  <m:oMath xmlns:m="http://schemas.openxmlformats.org/officeDocument/2006/math">
                    <m:sSup>
                      <m:sSupPr>
                        <m:ctrlPr>
                          <a:rPr lang="en-GB" i="1" dirty="0" smtClean="0">
                            <a:latin typeface="Cambria Math" panose="02040503050406030204" pitchFamily="18" charset="0"/>
                          </a:rPr>
                        </m:ctrlPr>
                      </m:sSupPr>
                      <m:e>
                        <m:r>
                          <a:rPr lang="en-GB" i="1" dirty="0" smtClean="0">
                            <a:latin typeface="Cambria Math" panose="02040503050406030204" pitchFamily="18" charset="0"/>
                          </a:rPr>
                          <m:t>𝑔</m:t>
                        </m:r>
                      </m:e>
                      <m:sup>
                        <m:r>
                          <a:rPr lang="de-DE" b="0" i="1" dirty="0" smtClean="0">
                            <a:latin typeface="Cambria Math" panose="02040503050406030204" pitchFamily="18" charset="0"/>
                          </a:rPr>
                          <m:t>+</m:t>
                        </m:r>
                      </m:sup>
                    </m:sSup>
                    <m:r>
                      <a:rPr lang="de-DE" b="0" i="1" dirty="0" smtClean="0">
                        <a:latin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𝜙</m:t>
                    </m:r>
                    <m:d>
                      <m:dPr>
                        <m:ctrlPr>
                          <a:rPr lang="de-DE" b="0" i="1" dirty="0" smtClean="0">
                            <a:latin typeface="Cambria Math" panose="02040503050406030204" pitchFamily="18" charset="0"/>
                            <a:ea typeface="Cambria Math" panose="02040503050406030204" pitchFamily="18" charset="0"/>
                          </a:rPr>
                        </m:ctrlPr>
                      </m:dPr>
                      <m:e>
                        <m:r>
                          <a:rPr lang="de-DE" b="0" i="1" dirty="0" smtClean="0">
                            <a:latin typeface="Cambria Math" panose="02040503050406030204" pitchFamily="18" charset="0"/>
                            <a:ea typeface="Cambria Math" panose="02040503050406030204" pitchFamily="18" charset="0"/>
                          </a:rPr>
                          <m:t>𝑇𝑟𝑒𝑎𝑡</m:t>
                        </m:r>
                        <m:d>
                          <m:dPr>
                            <m:ctrlPr>
                              <a:rPr lang="de-DE" b="0" i="1" dirty="0" smtClean="0">
                                <a:latin typeface="Cambria Math" panose="02040503050406030204" pitchFamily="18" charset="0"/>
                                <a:ea typeface="Cambria Math" panose="02040503050406030204" pitchFamily="18" charset="0"/>
                              </a:rPr>
                            </m:ctrlPr>
                          </m:dPr>
                          <m:e>
                            <m:r>
                              <a:rPr lang="de-DE" b="0" i="1" dirty="0" smtClean="0">
                                <a:latin typeface="Cambria Math" panose="02040503050406030204" pitchFamily="18" charset="0"/>
                                <a:ea typeface="Cambria Math" panose="02040503050406030204" pitchFamily="18" charset="0"/>
                              </a:rPr>
                              <m:t>𝑋</m:t>
                            </m:r>
                            <m:r>
                              <a:rPr lang="de-DE" b="0"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𝑀</m:t>
                            </m:r>
                          </m:e>
                        </m:d>
                        <m:r>
                          <a:rPr lang="de-DE" b="0"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𝑀𝑎𝑛</m:t>
                        </m:r>
                        <m:d>
                          <m:dPr>
                            <m:ctrlPr>
                              <a:rPr lang="de-DE" b="0" i="1" dirty="0" smtClean="0">
                                <a:latin typeface="Cambria Math" panose="02040503050406030204" pitchFamily="18" charset="0"/>
                                <a:ea typeface="Cambria Math" panose="02040503050406030204" pitchFamily="18" charset="0"/>
                              </a:rPr>
                            </m:ctrlPr>
                          </m:dPr>
                          <m:e>
                            <m:r>
                              <a:rPr lang="de-DE" b="0" i="1" dirty="0" smtClean="0">
                                <a:latin typeface="Cambria Math" panose="02040503050406030204" pitchFamily="18" charset="0"/>
                                <a:ea typeface="Cambria Math" panose="02040503050406030204" pitchFamily="18" charset="0"/>
                              </a:rPr>
                              <m:t>𝑊</m:t>
                            </m:r>
                          </m:e>
                        </m:d>
                      </m:e>
                    </m:d>
                  </m:oMath>
                </a14:m>
                <a:endParaRPr lang="en-GB" dirty="0"/>
              </a:p>
              <a:p>
                <a:r>
                  <a:rPr lang="en-GB" dirty="0"/>
                  <a:t>Cannot simply extend one parcluster or add a new parcluster for </a:t>
                </a:r>
                <a14:m>
                  <m:oMath xmlns:m="http://schemas.openxmlformats.org/officeDocument/2006/math">
                    <m:sSup>
                      <m:sSupPr>
                        <m:ctrlPr>
                          <a:rPr lang="en-GB" i="1" dirty="0">
                            <a:latin typeface="Cambria Math" panose="02040503050406030204" pitchFamily="18" charset="0"/>
                          </a:rPr>
                        </m:ctrlPr>
                      </m:sSupPr>
                      <m:e>
                        <m:r>
                          <a:rPr lang="en-GB" i="1" dirty="0">
                            <a:latin typeface="Cambria Math" panose="02040503050406030204" pitchFamily="18" charset="0"/>
                          </a:rPr>
                          <m:t>𝑔</m:t>
                        </m:r>
                      </m:e>
                      <m:sup>
                        <m:r>
                          <a:rPr lang="de-DE" i="1" dirty="0">
                            <a:latin typeface="Cambria Math" panose="02040503050406030204" pitchFamily="18" charset="0"/>
                          </a:rPr>
                          <m:t>+</m:t>
                        </m:r>
                      </m:sup>
                    </m:sSup>
                  </m:oMath>
                </a14:m>
                <a:endParaRPr lang="en-GB" dirty="0"/>
              </a:p>
              <a:p>
                <a:pPr lvl="1"/>
                <a:r>
                  <a:rPr lang="en-GB" dirty="0"/>
                  <a:t>Most likely violates the running intersection property</a:t>
                </a:r>
              </a:p>
              <a:p>
                <a:pPr lvl="1"/>
                <a:r>
                  <a:rPr lang="en-GB" dirty="0"/>
                  <a:t>E.g., </a:t>
                </a:r>
              </a:p>
              <a:p>
                <a:pPr lvl="2"/>
                <a:r>
                  <a:rPr lang="en-GB" dirty="0"/>
                  <a:t>Cannot extend</a:t>
                </a:r>
                <a:r>
                  <a:rPr lang="en-GB" dirty="0">
                    <a:solidFill>
                      <a:schemeClr val="tx1"/>
                    </a:solidFill>
                  </a:rPr>
                  <a:t> </a:t>
                </a:r>
                <a14:m>
                  <m:oMath xmlns:m="http://schemas.openxmlformats.org/officeDocument/2006/math">
                    <m:sSub>
                      <m:sSubPr>
                        <m:ctrlPr>
                          <a:rPr lang="de-DE" i="1">
                            <a:solidFill>
                              <a:schemeClr val="tx1"/>
                            </a:solidFill>
                            <a:latin typeface="Cambria Math" panose="02040503050406030204" pitchFamily="18" charset="0"/>
                          </a:rPr>
                        </m:ctrlPr>
                      </m:sSubPr>
                      <m:e>
                        <m:r>
                          <a:rPr lang="de-DE" b="1" i="1">
                            <a:solidFill>
                              <a:schemeClr val="tx1"/>
                            </a:solidFill>
                            <a:latin typeface="Cambria Math" panose="02040503050406030204" pitchFamily="18" charset="0"/>
                          </a:rPr>
                          <m:t>𝑪</m:t>
                        </m:r>
                      </m:e>
                      <m:sub>
                        <m:r>
                          <a:rPr lang="de-DE" i="1">
                            <a:solidFill>
                              <a:schemeClr val="tx1"/>
                            </a:solidFill>
                            <a:latin typeface="Cambria Math" panose="02040503050406030204" pitchFamily="18" charset="0"/>
                          </a:rPr>
                          <m:t>1</m:t>
                        </m:r>
                      </m:sub>
                    </m:sSub>
                  </m:oMath>
                </a14:m>
                <a:r>
                  <a:rPr lang="en-GB" dirty="0">
                    <a:solidFill>
                      <a:schemeClr val="tx1"/>
                    </a:solidFill>
                  </a:rPr>
                  <a:t> </a:t>
                </a:r>
                <a:r>
                  <a:rPr lang="en-GB" dirty="0"/>
                  <a:t>for </a:t>
                </a:r>
                <a14:m>
                  <m:oMath xmlns:m="http://schemas.openxmlformats.org/officeDocument/2006/math">
                    <m:sSup>
                      <m:sSupPr>
                        <m:ctrlPr>
                          <a:rPr lang="en-GB" i="1" dirty="0">
                            <a:latin typeface="Cambria Math" panose="02040503050406030204" pitchFamily="18" charset="0"/>
                          </a:rPr>
                        </m:ctrlPr>
                      </m:sSupPr>
                      <m:e>
                        <m:r>
                          <a:rPr lang="en-GB" i="1" dirty="0">
                            <a:latin typeface="Cambria Math" panose="02040503050406030204" pitchFamily="18" charset="0"/>
                          </a:rPr>
                          <m:t>𝑔</m:t>
                        </m:r>
                      </m:e>
                      <m:sup>
                        <m:r>
                          <a:rPr lang="de-DE" i="1" dirty="0">
                            <a:latin typeface="Cambria Math" panose="02040503050406030204" pitchFamily="18" charset="0"/>
                          </a:rPr>
                          <m:t>+</m:t>
                        </m:r>
                      </m:sup>
                    </m:sSup>
                  </m:oMath>
                </a14:m>
                <a:r>
                  <a:rPr lang="en-GB" dirty="0">
                    <a:solidFill>
                      <a:schemeClr val="tx1"/>
                    </a:solidFill>
                  </a:rPr>
                  <a:t> ➝ violates running intersection property for </a:t>
                </a:r>
                <a14:m>
                  <m:oMath xmlns:m="http://schemas.openxmlformats.org/officeDocument/2006/math">
                    <m:r>
                      <a:rPr lang="de-DE" i="1" dirty="0">
                        <a:latin typeface="Cambria Math" panose="02040503050406030204" pitchFamily="18" charset="0"/>
                        <a:ea typeface="Cambria Math" panose="02040503050406030204" pitchFamily="18" charset="0"/>
                      </a:rPr>
                      <m:t>𝑇𝑟𝑒𝑎𝑡</m:t>
                    </m:r>
                    <m:d>
                      <m:dPr>
                        <m:ctrlPr>
                          <a:rPr lang="de-DE" i="1" dirty="0">
                            <a:latin typeface="Cambria Math" panose="02040503050406030204" pitchFamily="18" charset="0"/>
                            <a:ea typeface="Cambria Math" panose="02040503050406030204" pitchFamily="18" charset="0"/>
                          </a:rPr>
                        </m:ctrlPr>
                      </m:dPr>
                      <m:e>
                        <m:r>
                          <a:rPr lang="de-DE" i="1" dirty="0">
                            <a:latin typeface="Cambria Math" panose="02040503050406030204" pitchFamily="18" charset="0"/>
                            <a:ea typeface="Cambria Math" panose="02040503050406030204" pitchFamily="18" charset="0"/>
                          </a:rPr>
                          <m:t>𝑋</m:t>
                        </m:r>
                        <m:r>
                          <a:rPr lang="de-DE" i="1" dirty="0">
                            <a:latin typeface="Cambria Math" panose="02040503050406030204" pitchFamily="18" charset="0"/>
                            <a:ea typeface="Cambria Math" panose="02040503050406030204" pitchFamily="18" charset="0"/>
                          </a:rPr>
                          <m:t>,</m:t>
                        </m:r>
                        <m:r>
                          <a:rPr lang="de-DE" i="1" dirty="0">
                            <a:latin typeface="Cambria Math" panose="02040503050406030204" pitchFamily="18" charset="0"/>
                            <a:ea typeface="Cambria Math" panose="02040503050406030204" pitchFamily="18" charset="0"/>
                          </a:rPr>
                          <m:t>𝑀</m:t>
                        </m:r>
                      </m:e>
                    </m:d>
                  </m:oMath>
                </a14:m>
                <a:r>
                  <a:rPr lang="en-GB" dirty="0">
                    <a:solidFill>
                      <a:schemeClr val="tx1"/>
                    </a:solidFill>
                  </a:rPr>
                  <a:t> occurring in </a:t>
                </a:r>
                <a14:m>
                  <m:oMath xmlns:m="http://schemas.openxmlformats.org/officeDocument/2006/math">
                    <m:sSub>
                      <m:sSubPr>
                        <m:ctrlPr>
                          <a:rPr lang="de-DE" i="1">
                            <a:latin typeface="Cambria Math" panose="02040503050406030204" pitchFamily="18" charset="0"/>
                          </a:rPr>
                        </m:ctrlPr>
                      </m:sSubPr>
                      <m:e>
                        <m:r>
                          <a:rPr lang="de-DE" b="1" i="1">
                            <a:latin typeface="Cambria Math" panose="02040503050406030204" pitchFamily="18" charset="0"/>
                          </a:rPr>
                          <m:t>𝑪</m:t>
                        </m:r>
                      </m:e>
                      <m:sub>
                        <m:r>
                          <a:rPr lang="de-DE" b="0" i="1" smtClean="0">
                            <a:latin typeface="Cambria Math" panose="02040503050406030204" pitchFamily="18" charset="0"/>
                          </a:rPr>
                          <m:t>3</m:t>
                        </m:r>
                      </m:sub>
                    </m:sSub>
                  </m:oMath>
                </a14:m>
                <a:r>
                  <a:rPr lang="en-GB" dirty="0">
                    <a:solidFill>
                      <a:schemeClr val="tx1"/>
                    </a:solidFill>
                  </a:rPr>
                  <a:t> but not </a:t>
                </a:r>
                <a14:m>
                  <m:oMath xmlns:m="http://schemas.openxmlformats.org/officeDocument/2006/math">
                    <m:sSub>
                      <m:sSubPr>
                        <m:ctrlPr>
                          <a:rPr lang="de-DE" i="1">
                            <a:latin typeface="Cambria Math" panose="02040503050406030204" pitchFamily="18" charset="0"/>
                          </a:rPr>
                        </m:ctrlPr>
                      </m:sSubPr>
                      <m:e>
                        <m:r>
                          <a:rPr lang="de-DE" b="1" i="1">
                            <a:latin typeface="Cambria Math" panose="02040503050406030204" pitchFamily="18" charset="0"/>
                          </a:rPr>
                          <m:t>𝑪</m:t>
                        </m:r>
                      </m:e>
                      <m:sub>
                        <m:r>
                          <a:rPr lang="de-DE" b="0" i="1" smtClean="0">
                            <a:latin typeface="Cambria Math" panose="02040503050406030204" pitchFamily="18" charset="0"/>
                          </a:rPr>
                          <m:t>2</m:t>
                        </m:r>
                      </m:sub>
                    </m:sSub>
                  </m:oMath>
                </a14:m>
                <a:endParaRPr lang="en-GB" dirty="0">
                  <a:solidFill>
                    <a:schemeClr val="tx1"/>
                  </a:solidFill>
                </a:endParaRPr>
              </a:p>
              <a:p>
                <a:pPr lvl="2"/>
                <a:r>
                  <a:rPr lang="en-GB" dirty="0"/>
                  <a:t>Same holds for extending </a:t>
                </a:r>
                <a14:m>
                  <m:oMath xmlns:m="http://schemas.openxmlformats.org/officeDocument/2006/math">
                    <m:sSub>
                      <m:sSubPr>
                        <m:ctrlPr>
                          <a:rPr lang="de-DE" i="1">
                            <a:latin typeface="Cambria Math" panose="02040503050406030204" pitchFamily="18" charset="0"/>
                          </a:rPr>
                        </m:ctrlPr>
                      </m:sSubPr>
                      <m:e>
                        <m:r>
                          <a:rPr lang="de-DE" b="1" i="1">
                            <a:latin typeface="Cambria Math" panose="02040503050406030204" pitchFamily="18" charset="0"/>
                          </a:rPr>
                          <m:t>𝑪</m:t>
                        </m:r>
                      </m:e>
                      <m:sub>
                        <m:r>
                          <a:rPr lang="de-DE" b="0" i="1" smtClean="0">
                            <a:latin typeface="Cambria Math" panose="02040503050406030204" pitchFamily="18" charset="0"/>
                          </a:rPr>
                          <m:t>3</m:t>
                        </m:r>
                      </m:sub>
                    </m:sSub>
                  </m:oMath>
                </a14:m>
                <a:r>
                  <a:rPr lang="en-GB" dirty="0">
                    <a:solidFill>
                      <a:schemeClr val="tx1"/>
                    </a:solidFill>
                  </a:rPr>
                  <a:t> for </a:t>
                </a:r>
                <a14:m>
                  <m:oMath xmlns:m="http://schemas.openxmlformats.org/officeDocument/2006/math">
                    <m:sSup>
                      <m:sSupPr>
                        <m:ctrlPr>
                          <a:rPr lang="en-GB" i="1" dirty="0">
                            <a:latin typeface="Cambria Math" panose="02040503050406030204" pitchFamily="18" charset="0"/>
                          </a:rPr>
                        </m:ctrlPr>
                      </m:sSupPr>
                      <m:e>
                        <m:r>
                          <a:rPr lang="en-GB" i="1" dirty="0">
                            <a:latin typeface="Cambria Math" panose="02040503050406030204" pitchFamily="18" charset="0"/>
                          </a:rPr>
                          <m:t>𝑔</m:t>
                        </m:r>
                      </m:e>
                      <m:sup>
                        <m:r>
                          <a:rPr lang="de-DE" i="1" dirty="0">
                            <a:latin typeface="Cambria Math" panose="02040503050406030204" pitchFamily="18" charset="0"/>
                          </a:rPr>
                          <m:t>+</m:t>
                        </m:r>
                      </m:sup>
                    </m:sSup>
                  </m:oMath>
                </a14:m>
                <a:r>
                  <a:rPr lang="en-GB" dirty="0">
                    <a:solidFill>
                      <a:schemeClr val="tx1"/>
                    </a:solidFill>
                  </a:rPr>
                  <a:t> and </a:t>
                </a:r>
                <a14:m>
                  <m:oMath xmlns:m="http://schemas.openxmlformats.org/officeDocument/2006/math">
                    <m:r>
                      <a:rPr lang="de-DE" i="1" dirty="0">
                        <a:latin typeface="Cambria Math" panose="02040503050406030204" pitchFamily="18" charset="0"/>
                        <a:ea typeface="Cambria Math" panose="02040503050406030204" pitchFamily="18" charset="0"/>
                      </a:rPr>
                      <m:t>𝑀𝑎𝑛</m:t>
                    </m:r>
                    <m:d>
                      <m:dPr>
                        <m:ctrlPr>
                          <a:rPr lang="de-DE" i="1" dirty="0">
                            <a:latin typeface="Cambria Math" panose="02040503050406030204" pitchFamily="18" charset="0"/>
                            <a:ea typeface="Cambria Math" panose="02040503050406030204" pitchFamily="18" charset="0"/>
                          </a:rPr>
                        </m:ctrlPr>
                      </m:dPr>
                      <m:e>
                        <m:r>
                          <a:rPr lang="de-DE" i="1" dirty="0">
                            <a:latin typeface="Cambria Math" panose="02040503050406030204" pitchFamily="18" charset="0"/>
                            <a:ea typeface="Cambria Math" panose="02040503050406030204" pitchFamily="18" charset="0"/>
                          </a:rPr>
                          <m:t>𝑊</m:t>
                        </m:r>
                      </m:e>
                    </m:d>
                  </m:oMath>
                </a14:m>
                <a:endParaRPr lang="de-DE" dirty="0">
                  <a:ea typeface="Cambria Math" panose="02040503050406030204" pitchFamily="18" charset="0"/>
                </a:endParaRPr>
              </a:p>
              <a:p>
                <a:r>
                  <a:rPr lang="en-GB" dirty="0">
                    <a:solidFill>
                      <a:schemeClr val="tx1"/>
                    </a:solidFill>
                  </a:rPr>
                  <a:t>Adjust FO jtree such that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oMath>
                </a14:m>
                <a:r>
                  <a:rPr lang="en-GB" dirty="0">
                    <a:solidFill>
                      <a:schemeClr val="tx1"/>
                    </a:solidFill>
                  </a:rPr>
                  <a:t> occurs in one parcluster maintaining the running intersection property</a:t>
                </a:r>
              </a:p>
            </p:txBody>
          </p:sp>
        </mc:Choice>
        <mc:Fallback xmlns="">
          <p:sp>
            <p:nvSpPr>
              <p:cNvPr id="3" name="Content Placeholder 2">
                <a:extLst>
                  <a:ext uri="{FF2B5EF4-FFF2-40B4-BE49-F238E27FC236}">
                    <a16:creationId xmlns:a16="http://schemas.microsoft.com/office/drawing/2014/main" id="{B2E7919B-BF0C-1E40-9EAE-448055F04537}"/>
                  </a:ext>
                </a:extLst>
              </p:cNvPr>
              <p:cNvSpPr>
                <a:spLocks noGrp="1" noRot="1" noChangeAspect="1" noMove="1" noResize="1" noEditPoints="1" noAdjustHandles="1" noChangeArrowheads="1" noChangeShapeType="1" noTextEdit="1"/>
              </p:cNvSpPr>
              <p:nvPr>
                <p:ph idx="1"/>
              </p:nvPr>
            </p:nvSpPr>
            <p:spPr>
              <a:xfrm>
                <a:off x="628650" y="1158240"/>
                <a:ext cx="7886700" cy="4343671"/>
              </a:xfrm>
              <a:blipFill>
                <a:blip r:embed="rId2"/>
                <a:stretch>
                  <a:fillRect l="-1286" t="-1749" r="-161"/>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4098A8DE-25F1-3942-9888-1D3CE2625AAA}"/>
              </a:ext>
            </a:extLst>
          </p:cNvPr>
          <p:cNvSpPr>
            <a:spLocks noGrp="1"/>
          </p:cNvSpPr>
          <p:nvPr>
            <p:ph type="sldNum" sz="quarter" idx="12"/>
          </p:nvPr>
        </p:nvSpPr>
        <p:spPr/>
        <p:txBody>
          <a:bodyPr/>
          <a:lstStyle/>
          <a:p>
            <a:fld id="{67C9959E-8E6B-B04C-9955-EA096F41CA7A}" type="slidenum">
              <a:rPr lang="en-GB" smtClean="0"/>
              <a:t>13</a:t>
            </a:fld>
            <a:endParaRPr lang="en-GB"/>
          </a:p>
        </p:txBody>
      </p:sp>
      <p:grpSp>
        <p:nvGrpSpPr>
          <p:cNvPr id="5" name="Group 4">
            <a:extLst>
              <a:ext uri="{FF2B5EF4-FFF2-40B4-BE49-F238E27FC236}">
                <a16:creationId xmlns:a16="http://schemas.microsoft.com/office/drawing/2014/main" id="{1A51C70B-B26D-CF4F-9051-08C1157CF2A5}"/>
              </a:ext>
            </a:extLst>
          </p:cNvPr>
          <p:cNvGrpSpPr/>
          <p:nvPr/>
        </p:nvGrpSpPr>
        <p:grpSpPr>
          <a:xfrm>
            <a:off x="1561096" y="5472636"/>
            <a:ext cx="6328875" cy="1038390"/>
            <a:chOff x="1561096" y="5564079"/>
            <a:chExt cx="6328875" cy="1038390"/>
          </a:xfrm>
        </p:grpSpPr>
        <p:grpSp>
          <p:nvGrpSpPr>
            <p:cNvPr id="6" name="Group 5">
              <a:extLst>
                <a:ext uri="{FF2B5EF4-FFF2-40B4-BE49-F238E27FC236}">
                  <a16:creationId xmlns:a16="http://schemas.microsoft.com/office/drawing/2014/main" id="{BEDDAD70-13D7-0644-9530-425702F52E4B}"/>
                </a:ext>
              </a:extLst>
            </p:cNvPr>
            <p:cNvGrpSpPr/>
            <p:nvPr/>
          </p:nvGrpSpPr>
          <p:grpSpPr>
            <a:xfrm>
              <a:off x="1561096" y="5564079"/>
              <a:ext cx="6328875" cy="1038390"/>
              <a:chOff x="1561096" y="5564079"/>
              <a:chExt cx="6328875" cy="1038390"/>
            </a:xfrm>
          </p:grpSpPr>
          <p:grpSp>
            <p:nvGrpSpPr>
              <p:cNvPr id="9" name="Group 8">
                <a:extLst>
                  <a:ext uri="{FF2B5EF4-FFF2-40B4-BE49-F238E27FC236}">
                    <a16:creationId xmlns:a16="http://schemas.microsoft.com/office/drawing/2014/main" id="{A9556B2C-0572-F94E-B320-3B0229C01D8C}"/>
                  </a:ext>
                </a:extLst>
              </p:cNvPr>
              <p:cNvGrpSpPr/>
              <p:nvPr/>
            </p:nvGrpSpPr>
            <p:grpSpPr>
              <a:xfrm>
                <a:off x="1561096" y="5564079"/>
                <a:ext cx="6328875" cy="715089"/>
                <a:chOff x="1561096" y="5467386"/>
                <a:chExt cx="6328875" cy="715089"/>
              </a:xfrm>
            </p:grpSpPr>
            <p:grpSp>
              <p:nvGrpSpPr>
                <p:cNvPr id="17" name="Group 16">
                  <a:extLst>
                    <a:ext uri="{FF2B5EF4-FFF2-40B4-BE49-F238E27FC236}">
                      <a16:creationId xmlns:a16="http://schemas.microsoft.com/office/drawing/2014/main" id="{F2DA75C4-51C3-AE4D-9278-B5E468BF48B9}"/>
                    </a:ext>
                  </a:extLst>
                </p:cNvPr>
                <p:cNvGrpSpPr/>
                <p:nvPr/>
              </p:nvGrpSpPr>
              <p:grpSpPr>
                <a:xfrm>
                  <a:off x="1561096" y="5467386"/>
                  <a:ext cx="6328875" cy="715089"/>
                  <a:chOff x="-629405" y="4954798"/>
                  <a:chExt cx="6328875" cy="715089"/>
                </a:xfrm>
              </p:grpSpPr>
              <p:cxnSp>
                <p:nvCxnSpPr>
                  <p:cNvPr id="21" name="Straight Connector 20">
                    <a:extLst>
                      <a:ext uri="{FF2B5EF4-FFF2-40B4-BE49-F238E27FC236}">
                        <a16:creationId xmlns:a16="http://schemas.microsoft.com/office/drawing/2014/main" id="{B150DBED-0A7C-BD47-A00F-8A681CBE15A8}"/>
                      </a:ext>
                    </a:extLst>
                  </p:cNvPr>
                  <p:cNvCxnSpPr>
                    <a:cxnSpLocks/>
                    <a:stCxn id="25" idx="3"/>
                    <a:endCxn id="23" idx="1"/>
                  </p:cNvCxnSpPr>
                  <p:nvPr/>
                </p:nvCxnSpPr>
                <p:spPr>
                  <a:xfrm>
                    <a:off x="98619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1D8893-DE6C-7447-A966-FE9F3D3A5DD5}"/>
                      </a:ext>
                    </a:extLst>
                  </p:cNvPr>
                  <p:cNvCxnSpPr>
                    <a:cxnSpLocks/>
                    <a:stCxn id="23" idx="3"/>
                    <a:endCxn id="24" idx="1"/>
                  </p:cNvCxnSpPr>
                  <p:nvPr/>
                </p:nvCxnSpPr>
                <p:spPr>
                  <a:xfrm>
                    <a:off x="335548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61F749-291A-FB46-AC63-C0BE0EEFFCEC}"/>
                          </a:ext>
                        </a:extLst>
                      </p:cNvPr>
                      <p:cNvSpPr txBox="1"/>
                      <p:nvPr/>
                    </p:nvSpPr>
                    <p:spPr>
                      <a:xfrm>
                        <a:off x="1798623" y="4954798"/>
                        <a:ext cx="1556857"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en-GB" i="1" dirty="0" smtClean="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oMath>
                          </m:oMathPara>
                        </a14:m>
                        <a:endParaRPr lang="de-DE" i="1" dirty="0">
                          <a:solidFill>
                            <a:schemeClr val="tx1"/>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solidFill>
                                  <a:latin typeface="Cambria Math" charset="0"/>
                                </a:rPr>
                                <m:t>𝑇𝑟𝑎𝑣𝑒𝑙</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r>
                                <a:rPr lang="de-DE" b="0" i="0"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23" name="TextBox 22">
                        <a:extLst>
                          <a:ext uri="{FF2B5EF4-FFF2-40B4-BE49-F238E27FC236}">
                            <a16:creationId xmlns:a16="http://schemas.microsoft.com/office/drawing/2014/main" id="{73D2D904-C77E-C74A-AB90-6C27E6BB99FB}"/>
                          </a:ext>
                        </a:extLst>
                      </p:cNvPr>
                      <p:cNvSpPr txBox="1">
                        <a:spLocks noRot="1" noChangeAspect="1" noMove="1" noResize="1" noEditPoints="1" noAdjustHandles="1" noChangeArrowheads="1" noChangeShapeType="1" noTextEdit="1"/>
                      </p:cNvSpPr>
                      <p:nvPr/>
                    </p:nvSpPr>
                    <p:spPr>
                      <a:xfrm>
                        <a:off x="1798623" y="4954798"/>
                        <a:ext cx="1556857" cy="715089"/>
                      </a:xfrm>
                      <a:prstGeom prst="roundRect">
                        <a:avLst/>
                      </a:prstGeom>
                      <a:blipFill>
                        <a:blip r:embed="rId3"/>
                        <a:stretch>
                          <a:fillRect b="-17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4F3A946-DCE2-1D41-85F2-04A17F076C1B}"/>
                          </a:ext>
                        </a:extLst>
                      </p:cNvPr>
                      <p:cNvSpPr txBox="1"/>
                      <p:nvPr/>
                    </p:nvSpPr>
                    <p:spPr>
                      <a:xfrm>
                        <a:off x="4167913" y="4954798"/>
                        <a:ext cx="1531557"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14:m>
                          <m:oMathPara xmlns:m="http://schemas.openxmlformats.org/officeDocument/2006/math">
                            <m:oMathParaPr>
                              <m:jc m:val="center"/>
                            </m:oMathParaPr>
                            <m:oMath xmlns:m="http://schemas.openxmlformats.org/officeDocument/2006/math">
                              <m:r>
                                <a:rPr lang="de-DE" b="0" i="1" dirty="0" smtClean="0">
                                  <a:solidFill>
                                    <a:schemeClr val="tx1"/>
                                  </a:solidFill>
                                  <a:latin typeface="Cambria Math" panose="02040503050406030204" pitchFamily="18" charset="0"/>
                                </a:rPr>
                                <m:t>  </m:t>
                              </m:r>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en-GB" i="1" dirty="0" smtClean="0">
                                  <a:solidFill>
                                    <a:schemeClr val="tx1"/>
                                  </a:solidFill>
                                  <a:latin typeface="Cambria Math" charset="0"/>
                                </a:rPr>
                                <m:t>𝑆𝑖𝑐𝑘</m:t>
                              </m:r>
                              <m:d>
                                <m:dPr>
                                  <m:ctrlPr>
                                    <a:rPr lang="de-DE" b="0" i="1" dirty="0" smtClean="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𝑋</m:t>
                                  </m:r>
                                </m:e>
                              </m:d>
                            </m:oMath>
                          </m:oMathPara>
                        </a14:m>
                        <a:endParaRPr lang="de-DE" b="0" i="1" dirty="0">
                          <a:solidFill>
                            <a:schemeClr val="tx1"/>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𝑇𝑟𝑒𝑎𝑡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r>
                                    <a:rPr lang="de-DE" i="1" dirty="0">
                                      <a:solidFill>
                                        <a:schemeClr val="tx1"/>
                                      </a:solidFill>
                                      <a:latin typeface="Cambria Math" charset="0"/>
                                    </a:rPr>
                                    <m:t>,</m:t>
                                  </m:r>
                                  <m:r>
                                    <a:rPr lang="de-DE" i="1" dirty="0">
                                      <a:solidFill>
                                        <a:schemeClr val="tx1"/>
                                      </a:solidFill>
                                      <a:latin typeface="Cambria Math" panose="02040503050406030204" pitchFamily="18" charset="0"/>
                                    </a:rPr>
                                    <m:t>𝑀</m:t>
                                  </m:r>
                                </m:e>
                              </m:d>
                              <m:r>
                                <a:rPr lang="de-DE" b="0" i="1"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24" name="TextBox 23">
                        <a:extLst>
                          <a:ext uri="{FF2B5EF4-FFF2-40B4-BE49-F238E27FC236}">
                            <a16:creationId xmlns:a16="http://schemas.microsoft.com/office/drawing/2014/main" id="{119BC6DC-5321-2944-A7A5-5C87366B7996}"/>
                          </a:ext>
                        </a:extLst>
                      </p:cNvPr>
                      <p:cNvSpPr txBox="1">
                        <a:spLocks noRot="1" noChangeAspect="1" noMove="1" noResize="1" noEditPoints="1" noAdjustHandles="1" noChangeArrowheads="1" noChangeShapeType="1" noTextEdit="1"/>
                      </p:cNvSpPr>
                      <p:nvPr/>
                    </p:nvSpPr>
                    <p:spPr>
                      <a:xfrm>
                        <a:off x="4167913" y="4954798"/>
                        <a:ext cx="1531557" cy="715089"/>
                      </a:xfrm>
                      <a:prstGeom prst="roundRect">
                        <a:avLst/>
                      </a:prstGeom>
                      <a:blipFill>
                        <a:blip r:embed="rId4"/>
                        <a:stretch>
                          <a:fillRect l="-5738" r="-1639" b="-17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BFEAC19-9556-1147-9C49-21D855550E32}"/>
                          </a:ext>
                        </a:extLst>
                      </p:cNvPr>
                      <p:cNvSpPr txBox="1"/>
                      <p:nvPr/>
                    </p:nvSpPr>
                    <p:spPr>
                      <a:xfrm>
                        <a:off x="-629405" y="4954798"/>
                        <a:ext cx="1615595"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de-DE" i="1" dirty="0">
                                  <a:solidFill>
                                    <a:schemeClr val="tx1"/>
                                  </a:solidFill>
                                  <a:latin typeface="Cambria Math" charset="0"/>
                                </a:rPr>
                                <m:t>𝑁𝑎𝑡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𝐷</m:t>
                                  </m:r>
                                </m:e>
                              </m:d>
                            </m:oMath>
                          </m:oMathPara>
                        </a14:m>
                        <a:endParaRPr lang="de-DE" i="1" dirty="0">
                          <a:solidFill>
                            <a:schemeClr val="tx1"/>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𝑀𝑎𝑛</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𝑊</m:t>
                                  </m:r>
                                </m:e>
                              </m:d>
                              <m:r>
                                <a:rPr lang="de-DE" b="0" i="1"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25" name="TextBox 24">
                        <a:extLst>
                          <a:ext uri="{FF2B5EF4-FFF2-40B4-BE49-F238E27FC236}">
                            <a16:creationId xmlns:a16="http://schemas.microsoft.com/office/drawing/2014/main" id="{7991CE32-EE20-AB4A-88E8-27296BE56C96}"/>
                          </a:ext>
                        </a:extLst>
                      </p:cNvPr>
                      <p:cNvSpPr txBox="1">
                        <a:spLocks noRot="1" noChangeAspect="1" noMove="1" noResize="1" noEditPoints="1" noAdjustHandles="1" noChangeArrowheads="1" noChangeShapeType="1" noTextEdit="1"/>
                      </p:cNvSpPr>
                      <p:nvPr/>
                    </p:nvSpPr>
                    <p:spPr>
                      <a:xfrm>
                        <a:off x="-629405" y="4954798"/>
                        <a:ext cx="1615595" cy="715089"/>
                      </a:xfrm>
                      <a:prstGeom prst="roundRect">
                        <a:avLst/>
                      </a:prstGeom>
                      <a:blipFill>
                        <a:blip r:embed="rId5"/>
                        <a:stretch>
                          <a:fillRect b="-1724"/>
                        </a:stretch>
                      </a:blipFill>
                      <a:ln>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B2837E7-0F2C-AB4D-8FEA-878071DFAFE8}"/>
                        </a:ext>
                      </a:extLst>
                    </p:cNvPr>
                    <p:cNvSpPr txBox="1"/>
                    <p:nvPr/>
                  </p:nvSpPr>
                  <p:spPr>
                    <a:xfrm rot="5400000">
                      <a:off x="2893561"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18" name="TextBox 17">
                      <a:extLst>
                        <a:ext uri="{FF2B5EF4-FFF2-40B4-BE49-F238E27FC236}">
                          <a16:creationId xmlns:a16="http://schemas.microsoft.com/office/drawing/2014/main" id="{52845C0D-ED6C-C246-8F01-4E837AAE608E}"/>
                        </a:ext>
                      </a:extLst>
                    </p:cNvPr>
                    <p:cNvSpPr txBox="1">
                      <a:spLocks noRot="1" noChangeAspect="1" noMove="1" noResize="1" noEditPoints="1" noAdjustHandles="1" noChangeArrowheads="1" noChangeShapeType="1" noTextEdit="1"/>
                    </p:cNvSpPr>
                    <p:nvPr/>
                  </p:nvSpPr>
                  <p:spPr>
                    <a:xfrm rot="5400000">
                      <a:off x="2893561" y="5898014"/>
                      <a:ext cx="270879" cy="295377"/>
                    </a:xfrm>
                    <a:prstGeom prst="round1Rect">
                      <a:avLst>
                        <a:gd name="adj" fmla="val 28634"/>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CFC4499-F22E-2947-A2E2-0445E6254792}"/>
                        </a:ext>
                      </a:extLst>
                    </p:cNvPr>
                    <p:cNvSpPr txBox="1"/>
                    <p:nvPr/>
                  </p:nvSpPr>
                  <p:spPr>
                    <a:xfrm rot="5400000">
                      <a:off x="5262852"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19" name="TextBox 18">
                      <a:extLst>
                        <a:ext uri="{FF2B5EF4-FFF2-40B4-BE49-F238E27FC236}">
                          <a16:creationId xmlns:a16="http://schemas.microsoft.com/office/drawing/2014/main" id="{7EF80C0F-12F4-EB49-BEE9-D54F11B612C6}"/>
                        </a:ext>
                      </a:extLst>
                    </p:cNvPr>
                    <p:cNvSpPr txBox="1">
                      <a:spLocks noRot="1" noChangeAspect="1" noMove="1" noResize="1" noEditPoints="1" noAdjustHandles="1" noChangeArrowheads="1" noChangeShapeType="1" noTextEdit="1"/>
                    </p:cNvSpPr>
                    <p:nvPr/>
                  </p:nvSpPr>
                  <p:spPr>
                    <a:xfrm rot="5400000">
                      <a:off x="5262852" y="5898014"/>
                      <a:ext cx="270879" cy="295377"/>
                    </a:xfrm>
                    <a:prstGeom prst="round1Rect">
                      <a:avLst>
                        <a:gd name="adj" fmla="val 28634"/>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A346891-B5E9-A746-B9E6-7463D4C77378}"/>
                        </a:ext>
                      </a:extLst>
                    </p:cNvPr>
                    <p:cNvSpPr txBox="1"/>
                    <p:nvPr/>
                  </p:nvSpPr>
                  <p:spPr>
                    <a:xfrm rot="5400000">
                      <a:off x="7606843"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20" name="TextBox 19">
                      <a:extLst>
                        <a:ext uri="{FF2B5EF4-FFF2-40B4-BE49-F238E27FC236}">
                          <a16:creationId xmlns:a16="http://schemas.microsoft.com/office/drawing/2014/main" id="{81DDD696-8F77-9E45-9282-1755502ED0C1}"/>
                        </a:ext>
                      </a:extLst>
                    </p:cNvPr>
                    <p:cNvSpPr txBox="1">
                      <a:spLocks noRot="1" noChangeAspect="1" noMove="1" noResize="1" noEditPoints="1" noAdjustHandles="1" noChangeArrowheads="1" noChangeShapeType="1" noTextEdit="1"/>
                    </p:cNvSpPr>
                    <p:nvPr/>
                  </p:nvSpPr>
                  <p:spPr>
                    <a:xfrm rot="5400000">
                      <a:off x="7606843" y="5898014"/>
                      <a:ext cx="270879" cy="295377"/>
                    </a:xfrm>
                    <a:prstGeom prst="round1Rect">
                      <a:avLst>
                        <a:gd name="adj" fmla="val 28634"/>
                      </a:avLst>
                    </a:prstGeom>
                    <a:blipFill>
                      <a:blip r:embed="rId8"/>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95AA5DD-5504-4E40-B0F7-23267369BE95}"/>
                      </a:ext>
                    </a:extLst>
                  </p:cNvPr>
                  <p:cNvSpPr/>
                  <p:nvPr/>
                </p:nvSpPr>
                <p:spPr>
                  <a:xfrm>
                    <a:off x="4437066" y="6201123"/>
                    <a:ext cx="6313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𝑚</m:t>
                              </m:r>
                            </m:e>
                            <m:sub>
                              <m:r>
                                <a:rPr lang="de-DE" b="0" i="1" smtClean="0">
                                  <a:solidFill>
                                    <a:schemeClr val="tx1"/>
                                  </a:solidFill>
                                  <a:latin typeface="Cambria Math" panose="02040503050406030204" pitchFamily="18" charset="0"/>
                                </a:rPr>
                                <m:t>12</m:t>
                              </m:r>
                            </m:sub>
                          </m:sSub>
                        </m:oMath>
                      </m:oMathPara>
                    </a14:m>
                    <a:endParaRPr lang="en-GB" dirty="0">
                      <a:solidFill>
                        <a:schemeClr val="tx1"/>
                      </a:solidFill>
                    </a:endParaRPr>
                  </a:p>
                </p:txBody>
              </p:sp>
            </mc:Choice>
            <mc:Fallback xmlns="">
              <p:sp>
                <p:nvSpPr>
                  <p:cNvPr id="10" name="Rectangle 9">
                    <a:extLst>
                      <a:ext uri="{FF2B5EF4-FFF2-40B4-BE49-F238E27FC236}">
                        <a16:creationId xmlns:a16="http://schemas.microsoft.com/office/drawing/2014/main" id="{D95AA5DD-5504-4E40-B0F7-23267369BE95}"/>
                      </a:ext>
                    </a:extLst>
                  </p:cNvPr>
                  <p:cNvSpPr>
                    <a:spLocks noRot="1" noChangeAspect="1" noMove="1" noResize="1" noEditPoints="1" noAdjustHandles="1" noChangeArrowheads="1" noChangeShapeType="1" noTextEdit="1"/>
                  </p:cNvSpPr>
                  <p:nvPr/>
                </p:nvSpPr>
                <p:spPr>
                  <a:xfrm>
                    <a:off x="4437066" y="6201123"/>
                    <a:ext cx="631327"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9E9C1D6-B264-2E40-A389-25919796C111}"/>
                      </a:ext>
                    </a:extLst>
                  </p:cNvPr>
                  <p:cNvSpPr/>
                  <p:nvPr/>
                </p:nvSpPr>
                <p:spPr>
                  <a:xfrm>
                    <a:off x="4863854" y="6203590"/>
                    <a:ext cx="6366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i="1" smtClean="0">
                                  <a:solidFill>
                                    <a:schemeClr val="tx1"/>
                                  </a:solidFill>
                                  <a:latin typeface="Cambria Math" panose="02040503050406030204" pitchFamily="18" charset="0"/>
                                </a:rPr>
                                <m:t>𝑚</m:t>
                              </m:r>
                            </m:e>
                            <m:sub>
                              <m:r>
                                <a:rPr lang="de-DE" b="0" i="1" smtClean="0">
                                  <a:solidFill>
                                    <a:schemeClr val="tx1"/>
                                  </a:solidFill>
                                  <a:latin typeface="Cambria Math" panose="02040503050406030204" pitchFamily="18" charset="0"/>
                                </a:rPr>
                                <m:t>32</m:t>
                              </m:r>
                            </m:sub>
                          </m:sSub>
                        </m:oMath>
                      </m:oMathPara>
                    </a14:m>
                    <a:endParaRPr lang="en-GB" dirty="0">
                      <a:solidFill>
                        <a:schemeClr val="tx1"/>
                      </a:solidFill>
                    </a:endParaRPr>
                  </a:p>
                </p:txBody>
              </p:sp>
            </mc:Choice>
            <mc:Fallback xmlns="">
              <p:sp>
                <p:nvSpPr>
                  <p:cNvPr id="11" name="Rectangle 10">
                    <a:extLst>
                      <a:ext uri="{FF2B5EF4-FFF2-40B4-BE49-F238E27FC236}">
                        <a16:creationId xmlns:a16="http://schemas.microsoft.com/office/drawing/2014/main" id="{69E9C1D6-B264-2E40-A389-25919796C111}"/>
                      </a:ext>
                    </a:extLst>
                  </p:cNvPr>
                  <p:cNvSpPr>
                    <a:spLocks noRot="1" noChangeAspect="1" noMove="1" noResize="1" noEditPoints="1" noAdjustHandles="1" noChangeArrowheads="1" noChangeShapeType="1" noTextEdit="1"/>
                  </p:cNvSpPr>
                  <p:nvPr/>
                </p:nvSpPr>
                <p:spPr>
                  <a:xfrm>
                    <a:off x="4863854" y="6203590"/>
                    <a:ext cx="636649"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9E5B7E01-C977-BE4F-88B3-97A4FCE75439}"/>
                      </a:ext>
                    </a:extLst>
                  </p:cNvPr>
                  <p:cNvSpPr/>
                  <p:nvPr/>
                </p:nvSpPr>
                <p:spPr>
                  <a:xfrm>
                    <a:off x="7071689" y="6188201"/>
                    <a:ext cx="6366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i="1" smtClean="0">
                                  <a:solidFill>
                                    <a:schemeClr val="tx1"/>
                                  </a:solidFill>
                                  <a:latin typeface="Cambria Math" panose="02040503050406030204" pitchFamily="18" charset="0"/>
                                </a:rPr>
                                <m:t>𝑚</m:t>
                              </m:r>
                            </m:e>
                            <m:sub>
                              <m:r>
                                <a:rPr lang="de-DE" b="0" i="1" smtClean="0">
                                  <a:solidFill>
                                    <a:schemeClr val="tx1"/>
                                  </a:solidFill>
                                  <a:latin typeface="Cambria Math" panose="02040503050406030204" pitchFamily="18" charset="0"/>
                                </a:rPr>
                                <m:t>23</m:t>
                              </m:r>
                            </m:sub>
                          </m:sSub>
                        </m:oMath>
                      </m:oMathPara>
                    </a14:m>
                    <a:endParaRPr lang="en-GB" dirty="0">
                      <a:solidFill>
                        <a:schemeClr val="tx1"/>
                      </a:solidFill>
                    </a:endParaRPr>
                  </a:p>
                </p:txBody>
              </p:sp>
            </mc:Choice>
            <mc:Fallback xmlns="">
              <p:sp>
                <p:nvSpPr>
                  <p:cNvPr id="12" name="Rectangle 11">
                    <a:extLst>
                      <a:ext uri="{FF2B5EF4-FFF2-40B4-BE49-F238E27FC236}">
                        <a16:creationId xmlns:a16="http://schemas.microsoft.com/office/drawing/2014/main" id="{9E5B7E01-C977-BE4F-88B3-97A4FCE75439}"/>
                      </a:ext>
                    </a:extLst>
                  </p:cNvPr>
                  <p:cNvSpPr>
                    <a:spLocks noRot="1" noChangeAspect="1" noMove="1" noResize="1" noEditPoints="1" noAdjustHandles="1" noChangeArrowheads="1" noChangeShapeType="1" noTextEdit="1"/>
                  </p:cNvSpPr>
                  <p:nvPr/>
                </p:nvSpPr>
                <p:spPr>
                  <a:xfrm>
                    <a:off x="7071689" y="6188201"/>
                    <a:ext cx="636649"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F1B3AD98-7F9C-9B4B-BD30-D41DB31EC1FB}"/>
                      </a:ext>
                    </a:extLst>
                  </p:cNvPr>
                  <p:cNvSpPr/>
                  <p:nvPr/>
                </p:nvSpPr>
                <p:spPr>
                  <a:xfrm>
                    <a:off x="2173037" y="6233137"/>
                    <a:ext cx="6366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𝑚</m:t>
                              </m:r>
                            </m:e>
                            <m:sub>
                              <m:r>
                                <a:rPr lang="de-DE" b="0" i="1" smtClean="0">
                                  <a:solidFill>
                                    <a:schemeClr val="tx1"/>
                                  </a:solidFill>
                                  <a:latin typeface="Cambria Math" panose="02040503050406030204" pitchFamily="18" charset="0"/>
                                </a:rPr>
                                <m:t>21</m:t>
                              </m:r>
                            </m:sub>
                          </m:sSub>
                        </m:oMath>
                      </m:oMathPara>
                    </a14:m>
                    <a:endParaRPr lang="en-GB" dirty="0">
                      <a:solidFill>
                        <a:schemeClr val="tx1"/>
                      </a:solidFill>
                    </a:endParaRPr>
                  </a:p>
                </p:txBody>
              </p:sp>
            </mc:Choice>
            <mc:Fallback xmlns="">
              <p:sp>
                <p:nvSpPr>
                  <p:cNvPr id="13" name="Rectangle 12">
                    <a:extLst>
                      <a:ext uri="{FF2B5EF4-FFF2-40B4-BE49-F238E27FC236}">
                        <a16:creationId xmlns:a16="http://schemas.microsoft.com/office/drawing/2014/main" id="{F1B3AD98-7F9C-9B4B-BD30-D41DB31EC1FB}"/>
                      </a:ext>
                    </a:extLst>
                  </p:cNvPr>
                  <p:cNvSpPr>
                    <a:spLocks noRot="1" noChangeAspect="1" noMove="1" noResize="1" noEditPoints="1" noAdjustHandles="1" noChangeArrowheads="1" noChangeShapeType="1" noTextEdit="1"/>
                  </p:cNvSpPr>
                  <p:nvPr/>
                </p:nvSpPr>
                <p:spPr>
                  <a:xfrm>
                    <a:off x="2173037" y="6233137"/>
                    <a:ext cx="636649"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720B309-EECB-924E-A9D0-5DA419F65CE0}"/>
                      </a:ext>
                    </a:extLst>
                  </p:cNvPr>
                  <p:cNvSpPr txBox="1"/>
                  <p:nvPr/>
                </p:nvSpPr>
                <p:spPr>
                  <a:xfrm>
                    <a:off x="4282772" y="6233137"/>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2</m:t>
                              </m:r>
                            </m:sub>
                          </m:sSub>
                        </m:oMath>
                      </m:oMathPara>
                    </a14:m>
                    <a:endParaRPr lang="en-GB" dirty="0">
                      <a:solidFill>
                        <a:schemeClr val="tx1"/>
                      </a:solidFill>
                    </a:endParaRPr>
                  </a:p>
                </p:txBody>
              </p:sp>
            </mc:Choice>
            <mc:Fallback xmlns="">
              <p:sp>
                <p:nvSpPr>
                  <p:cNvPr id="52" name="TextBox 51">
                    <a:extLst>
                      <a:ext uri="{FF2B5EF4-FFF2-40B4-BE49-F238E27FC236}">
                        <a16:creationId xmlns:a16="http://schemas.microsoft.com/office/drawing/2014/main" id="{E6833137-2EFE-D74A-B6CA-EB4DDE12F6CD}"/>
                      </a:ext>
                    </a:extLst>
                  </p:cNvPr>
                  <p:cNvSpPr txBox="1">
                    <a:spLocks noRot="1" noChangeAspect="1" noMove="1" noResize="1" noEditPoints="1" noAdjustHandles="1" noChangeArrowheads="1" noChangeShapeType="1" noTextEdit="1"/>
                  </p:cNvSpPr>
                  <p:nvPr/>
                </p:nvSpPr>
                <p:spPr>
                  <a:xfrm>
                    <a:off x="4282772" y="6233137"/>
                    <a:ext cx="293414" cy="276999"/>
                  </a:xfrm>
                  <a:prstGeom prst="rect">
                    <a:avLst/>
                  </a:prstGeom>
                  <a:blipFill>
                    <a:blip r:embed="rId13"/>
                    <a:stretch>
                      <a:fillRect l="-16667" r="-4167"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6D99BA2-13AE-5B47-BFC0-63F88FA7480A}"/>
                      </a:ext>
                    </a:extLst>
                  </p:cNvPr>
                  <p:cNvSpPr txBox="1"/>
                  <p:nvPr/>
                </p:nvSpPr>
                <p:spPr>
                  <a:xfrm>
                    <a:off x="6894515" y="620765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3</m:t>
                              </m:r>
                            </m:sub>
                          </m:sSub>
                        </m:oMath>
                      </m:oMathPara>
                    </a14:m>
                    <a:endParaRPr lang="en-GB" dirty="0">
                      <a:solidFill>
                        <a:schemeClr val="tx1"/>
                      </a:solidFill>
                    </a:endParaRPr>
                  </a:p>
                </p:txBody>
              </p:sp>
            </mc:Choice>
            <mc:Fallback xmlns="">
              <p:sp>
                <p:nvSpPr>
                  <p:cNvPr id="53" name="TextBox 52">
                    <a:extLst>
                      <a:ext uri="{FF2B5EF4-FFF2-40B4-BE49-F238E27FC236}">
                        <a16:creationId xmlns:a16="http://schemas.microsoft.com/office/drawing/2014/main" id="{6EF54125-C17F-8F4C-9C08-64E9CE7812BE}"/>
                      </a:ext>
                    </a:extLst>
                  </p:cNvPr>
                  <p:cNvSpPr txBox="1">
                    <a:spLocks noRot="1" noChangeAspect="1" noMove="1" noResize="1" noEditPoints="1" noAdjustHandles="1" noChangeArrowheads="1" noChangeShapeType="1" noTextEdit="1"/>
                  </p:cNvSpPr>
                  <p:nvPr/>
                </p:nvSpPr>
                <p:spPr>
                  <a:xfrm>
                    <a:off x="6894515" y="6207650"/>
                    <a:ext cx="293414" cy="276999"/>
                  </a:xfrm>
                  <a:prstGeom prst="rect">
                    <a:avLst/>
                  </a:prstGeom>
                  <a:blipFill>
                    <a:blip r:embed="rId14"/>
                    <a:stretch>
                      <a:fillRect l="-16667" r="-4167"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9FA351F-665E-A943-856D-583073C955D3}"/>
                      </a:ext>
                    </a:extLst>
                  </p:cNvPr>
                  <p:cNvSpPr txBox="1"/>
                  <p:nvPr/>
                </p:nvSpPr>
                <p:spPr>
                  <a:xfrm>
                    <a:off x="2026328" y="6266381"/>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1</m:t>
                              </m:r>
                            </m:sub>
                          </m:sSub>
                        </m:oMath>
                      </m:oMathPara>
                    </a14:m>
                    <a:endParaRPr lang="en-GB" dirty="0">
                      <a:solidFill>
                        <a:schemeClr val="tx1"/>
                      </a:solidFill>
                    </a:endParaRPr>
                  </a:p>
                </p:txBody>
              </p:sp>
            </mc:Choice>
            <mc:Fallback xmlns="">
              <p:sp>
                <p:nvSpPr>
                  <p:cNvPr id="54" name="TextBox 53">
                    <a:extLst>
                      <a:ext uri="{FF2B5EF4-FFF2-40B4-BE49-F238E27FC236}">
                        <a16:creationId xmlns:a16="http://schemas.microsoft.com/office/drawing/2014/main" id="{DA6623B7-A468-6645-91C9-AF7DD7A31008}"/>
                      </a:ext>
                    </a:extLst>
                  </p:cNvPr>
                  <p:cNvSpPr txBox="1">
                    <a:spLocks noRot="1" noChangeAspect="1" noMove="1" noResize="1" noEditPoints="1" noAdjustHandles="1" noChangeArrowheads="1" noChangeShapeType="1" noTextEdit="1"/>
                  </p:cNvSpPr>
                  <p:nvPr/>
                </p:nvSpPr>
                <p:spPr>
                  <a:xfrm>
                    <a:off x="2026328" y="6266381"/>
                    <a:ext cx="293414" cy="276999"/>
                  </a:xfrm>
                  <a:prstGeom prst="rect">
                    <a:avLst/>
                  </a:prstGeom>
                  <a:blipFill>
                    <a:blip r:embed="rId15"/>
                    <a:stretch>
                      <a:fillRect l="-16667" b="-2608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3CDD3E0-0D45-1848-8A5C-20AD2F53A1AA}"/>
                    </a:ext>
                  </a:extLst>
                </p:cNvPr>
                <p:cNvSpPr/>
                <p:nvPr/>
              </p:nvSpPr>
              <p:spPr>
                <a:xfrm>
                  <a:off x="3220821" y="5880717"/>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38" name="Rectangle 37">
                  <a:extLst>
                    <a:ext uri="{FF2B5EF4-FFF2-40B4-BE49-F238E27FC236}">
                      <a16:creationId xmlns:a16="http://schemas.microsoft.com/office/drawing/2014/main" id="{02FA5D14-07A3-8F47-AB4D-7227099461F5}"/>
                    </a:ext>
                  </a:extLst>
                </p:cNvPr>
                <p:cNvSpPr>
                  <a:spLocks noRot="1" noChangeAspect="1" noMove="1" noResize="1" noEditPoints="1" noAdjustHandles="1" noChangeArrowheads="1" noChangeShapeType="1" noTextEdit="1"/>
                </p:cNvSpPr>
                <p:nvPr/>
              </p:nvSpPr>
              <p:spPr>
                <a:xfrm>
                  <a:off x="3220821" y="5880717"/>
                  <a:ext cx="724173" cy="369332"/>
                </a:xfrm>
                <a:prstGeom prst="rect">
                  <a:avLst/>
                </a:prstGeom>
                <a:blipFill>
                  <a:blip r:embed="rId16"/>
                  <a:stretch>
                    <a:fillRect b="-137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3957C24-A0D9-F044-854C-9F80A4949D92}"/>
                    </a:ext>
                  </a:extLst>
                </p:cNvPr>
                <p:cNvSpPr/>
                <p:nvPr/>
              </p:nvSpPr>
              <p:spPr>
                <a:xfrm>
                  <a:off x="5441528" y="5865036"/>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panose="02040503050406030204" pitchFamily="18" charset="0"/>
                          </a:rPr>
                          <m:t>𝑆𝑖𝑐𝑘</m:t>
                        </m:r>
                        <m:d>
                          <m:dPr>
                            <m:ctrlPr>
                              <a:rPr lang="de-DE" b="0" i="1" smtClean="0">
                                <a:solidFill>
                                  <a:schemeClr val="tx1"/>
                                </a:solidFill>
                                <a:latin typeface="Cambria Math" panose="02040503050406030204" pitchFamily="18" charset="0"/>
                              </a:rPr>
                            </m:ctrlPr>
                          </m:dPr>
                          <m:e>
                            <m:r>
                              <a:rPr lang="de-DE" b="0" i="1" smtClean="0">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40" name="Rectangle 39">
                  <a:extLst>
                    <a:ext uri="{FF2B5EF4-FFF2-40B4-BE49-F238E27FC236}">
                      <a16:creationId xmlns:a16="http://schemas.microsoft.com/office/drawing/2014/main" id="{A6D0F54B-D0F5-FB41-8205-2412A16BBD27}"/>
                    </a:ext>
                  </a:extLst>
                </p:cNvPr>
                <p:cNvSpPr>
                  <a:spLocks noRot="1" noChangeAspect="1" noMove="1" noResize="1" noEditPoints="1" noAdjustHandles="1" noChangeArrowheads="1" noChangeShapeType="1" noTextEdit="1"/>
                </p:cNvSpPr>
                <p:nvPr/>
              </p:nvSpPr>
              <p:spPr>
                <a:xfrm>
                  <a:off x="5441528" y="5865036"/>
                  <a:ext cx="1018612" cy="646331"/>
                </a:xfrm>
                <a:prstGeom prst="rect">
                  <a:avLst/>
                </a:prstGeom>
                <a:blipFill>
                  <a:blip r:embed="rId17"/>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88751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0D81-79AA-A34F-B9A9-5A89CEBCAAED}"/>
              </a:ext>
            </a:extLst>
          </p:cNvPr>
          <p:cNvSpPr>
            <a:spLocks noGrp="1"/>
          </p:cNvSpPr>
          <p:nvPr>
            <p:ph type="title"/>
          </p:nvPr>
        </p:nvSpPr>
        <p:spPr/>
        <p:txBody>
          <a:bodyPr/>
          <a:lstStyle/>
          <a:p>
            <a:r>
              <a:rPr lang="en-GB" dirty="0"/>
              <a:t>Adjusting FO Jtrees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A57CA0-DA30-7F4B-9F34-E91BC421CFC5}"/>
                  </a:ext>
                </a:extLst>
              </p:cNvPr>
              <p:cNvSpPr>
                <a:spLocks noGrp="1"/>
              </p:cNvSpPr>
              <p:nvPr>
                <p:ph idx="1"/>
              </p:nvPr>
            </p:nvSpPr>
            <p:spPr>
              <a:xfrm>
                <a:off x="628650" y="1158239"/>
                <a:ext cx="7886700" cy="3680587"/>
              </a:xfrm>
            </p:spPr>
            <p:txBody>
              <a:bodyPr>
                <a:normAutofit lnSpcReduction="10000"/>
              </a:bodyPr>
              <a:lstStyle/>
              <a:p>
                <a:r>
                  <a:rPr lang="en-GB" dirty="0"/>
                  <a:t>Adjust FO jtree such that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oMath>
                </a14:m>
                <a:r>
                  <a:rPr lang="en-GB" dirty="0"/>
                  <a:t> occurs in one parcluster maintaining the running intersection property</a:t>
                </a:r>
              </a:p>
              <a:p>
                <a:pPr lvl="1"/>
                <a:r>
                  <a:rPr lang="en-GB" dirty="0"/>
                  <a:t>Find a set of parclusters </a:t>
                </a:r>
                <a14:m>
                  <m:oMath xmlns:m="http://schemas.openxmlformats.org/officeDocument/2006/math">
                    <m:r>
                      <a:rPr lang="en-GB" i="1" dirty="0">
                        <a:latin typeface="Cambria Math" panose="02040503050406030204" pitchFamily="18" charset="0"/>
                      </a:rPr>
                      <m:t>𝑁</m:t>
                    </m:r>
                  </m:oMath>
                </a14:m>
                <a:r>
                  <a:rPr lang="en-GB" dirty="0"/>
                  <a:t> such that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r>
                      <a:rPr lang="en-GB"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𝑟𝑣</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𝑁</m:t>
                        </m:r>
                      </m:e>
                    </m:d>
                  </m:oMath>
                </a14:m>
                <a:endParaRPr lang="en-GB" dirty="0"/>
              </a:p>
              <a:p>
                <a:pPr lvl="1"/>
                <a:r>
                  <a:rPr lang="en-GB" dirty="0"/>
                  <a:t>Adjust FO jtree in way that afterwards </a:t>
                </a:r>
                <a14:m>
                  <m:oMath xmlns:m="http://schemas.openxmlformats.org/officeDocument/2006/math">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r>
                      <a:rPr lang="en-GB" i="1">
                        <a:latin typeface="Cambria Math" panose="02040503050406030204" pitchFamily="18" charset="0"/>
                        <a:ea typeface="Cambria Math" panose="02040503050406030204" pitchFamily="18" charset="0"/>
                      </a:rPr>
                      <m:t> :</m:t>
                    </m:r>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r>
                  <a:rPr lang="en-GB" dirty="0"/>
                  <a:t> using an adjustment strategy</a:t>
                </a:r>
              </a:p>
              <a:p>
                <a:r>
                  <a:rPr lang="en-GB" dirty="0"/>
                  <a:t>E.g., add a parfactor </a:t>
                </a:r>
                <a14:m>
                  <m:oMath xmlns:m="http://schemas.openxmlformats.org/officeDocument/2006/math">
                    <m:sSup>
                      <m:sSupPr>
                        <m:ctrlPr>
                          <a:rPr lang="en-GB" i="1" dirty="0">
                            <a:latin typeface="Cambria Math" panose="02040503050406030204" pitchFamily="18" charset="0"/>
                          </a:rPr>
                        </m:ctrlPr>
                      </m:sSupPr>
                      <m:e>
                        <m:r>
                          <a:rPr lang="en-GB" i="1" dirty="0">
                            <a:latin typeface="Cambria Math" panose="02040503050406030204" pitchFamily="18" charset="0"/>
                          </a:rPr>
                          <m:t>𝑔</m:t>
                        </m:r>
                      </m:e>
                      <m:sup>
                        <m:r>
                          <a:rPr lang="de-DE" i="1" dirty="0">
                            <a:latin typeface="Cambria Math" panose="02040503050406030204" pitchFamily="18" charset="0"/>
                          </a:rPr>
                          <m:t>+</m:t>
                        </m:r>
                      </m:sup>
                    </m:sSup>
                    <m:r>
                      <a:rPr lang="de-DE" i="1" dirty="0">
                        <a:latin typeface="Cambria Math" panose="02040503050406030204" pitchFamily="18" charset="0"/>
                      </a:rPr>
                      <m:t>=</m:t>
                    </m:r>
                    <m:r>
                      <a:rPr lang="de-DE" i="1" dirty="0">
                        <a:latin typeface="Cambria Math" panose="02040503050406030204" pitchFamily="18" charset="0"/>
                        <a:ea typeface="Cambria Math" panose="02040503050406030204" pitchFamily="18" charset="0"/>
                      </a:rPr>
                      <m:t>𝜙</m:t>
                    </m:r>
                    <m:d>
                      <m:dPr>
                        <m:ctrlPr>
                          <a:rPr lang="de-DE" i="1" dirty="0">
                            <a:latin typeface="Cambria Math" panose="02040503050406030204" pitchFamily="18" charset="0"/>
                            <a:ea typeface="Cambria Math" panose="02040503050406030204" pitchFamily="18" charset="0"/>
                          </a:rPr>
                        </m:ctrlPr>
                      </m:dPr>
                      <m:e>
                        <m:sSub>
                          <m:sSubPr>
                            <m:ctrlPr>
                              <a:rPr lang="de-DE" i="1" dirty="0">
                                <a:latin typeface="Cambria Math" panose="02040503050406030204" pitchFamily="18" charset="0"/>
                                <a:ea typeface="Cambria Math" panose="02040503050406030204" pitchFamily="18" charset="0"/>
                              </a:rPr>
                            </m:ctrlPr>
                          </m:sSubPr>
                          <m:e>
                            <m:r>
                              <a:rPr lang="de-DE" i="1" dirty="0">
                                <a:latin typeface="Cambria Math" panose="02040503050406030204" pitchFamily="18" charset="0"/>
                                <a:ea typeface="Cambria Math" panose="02040503050406030204" pitchFamily="18" charset="0"/>
                              </a:rPr>
                              <m:t>𝐴</m:t>
                            </m:r>
                          </m:e>
                          <m:sub>
                            <m:r>
                              <a:rPr lang="de-DE" i="1" dirty="0">
                                <a:latin typeface="Cambria Math" panose="02040503050406030204" pitchFamily="18" charset="0"/>
                                <a:ea typeface="Cambria Math" panose="02040503050406030204" pitchFamily="18" charset="0"/>
                              </a:rPr>
                              <m:t>4</m:t>
                            </m:r>
                          </m:sub>
                        </m:sSub>
                        <m:r>
                          <a:rPr lang="de-DE" i="1" dirty="0">
                            <a:latin typeface="Cambria Math" panose="02040503050406030204" pitchFamily="18" charset="0"/>
                            <a:ea typeface="Cambria Math" panose="02040503050406030204" pitchFamily="18" charset="0"/>
                          </a:rPr>
                          <m:t>,</m:t>
                        </m:r>
                        <m:r>
                          <a:rPr lang="de-DE" i="1" dirty="0">
                            <a:latin typeface="Cambria Math" panose="02040503050406030204" pitchFamily="18" charset="0"/>
                            <a:ea typeface="Cambria Math" panose="02040503050406030204" pitchFamily="18" charset="0"/>
                          </a:rPr>
                          <m:t>𝑊𝑜𝑟𝑘</m:t>
                        </m:r>
                        <m:d>
                          <m:dPr>
                            <m:ctrlPr>
                              <a:rPr lang="de-DE" i="1" dirty="0">
                                <a:latin typeface="Cambria Math" panose="02040503050406030204" pitchFamily="18" charset="0"/>
                                <a:ea typeface="Cambria Math" panose="02040503050406030204" pitchFamily="18" charset="0"/>
                              </a:rPr>
                            </m:ctrlPr>
                          </m:dPr>
                          <m:e>
                            <m:r>
                              <a:rPr lang="de-DE" i="1" dirty="0">
                                <a:latin typeface="Cambria Math" panose="02040503050406030204" pitchFamily="18" charset="0"/>
                                <a:ea typeface="Cambria Math" panose="02040503050406030204" pitchFamily="18" charset="0"/>
                              </a:rPr>
                              <m:t>𝑋</m:t>
                            </m:r>
                          </m:e>
                        </m:d>
                      </m:e>
                    </m:d>
                  </m:oMath>
                </a14:m>
                <a:endParaRPr lang="en-GB" dirty="0"/>
              </a:p>
              <a:p>
                <a:pPr lvl="1"/>
                <a14:m>
                  <m:oMath xmlns:m="http://schemas.openxmlformats.org/officeDocument/2006/math">
                    <m:r>
                      <a:rPr lang="de-DE" i="1" dirty="0">
                        <a:latin typeface="Cambria Math" panose="02040503050406030204" pitchFamily="18" charset="0"/>
                        <a:ea typeface="Cambria Math" panose="02040503050406030204" pitchFamily="18" charset="0"/>
                      </a:rPr>
                      <m:t>𝑊𝑜𝑟𝑘</m:t>
                    </m:r>
                    <m:d>
                      <m:dPr>
                        <m:ctrlPr>
                          <a:rPr lang="de-DE" i="1" dirty="0">
                            <a:latin typeface="Cambria Math" panose="02040503050406030204" pitchFamily="18" charset="0"/>
                            <a:ea typeface="Cambria Math" panose="02040503050406030204" pitchFamily="18" charset="0"/>
                          </a:rPr>
                        </m:ctrlPr>
                      </m:dPr>
                      <m:e>
                        <m:r>
                          <a:rPr lang="de-DE" i="1" dirty="0">
                            <a:latin typeface="Cambria Math" panose="02040503050406030204" pitchFamily="18" charset="0"/>
                            <a:ea typeface="Cambria Math" panose="02040503050406030204" pitchFamily="18" charset="0"/>
                          </a:rPr>
                          <m:t>𝑋</m:t>
                        </m:r>
                      </m:e>
                    </m:d>
                  </m:oMath>
                </a14:m>
                <a:r>
                  <a:rPr lang="en-GB" dirty="0"/>
                  <a:t> contained in </a:t>
                </a:r>
                <a14:m>
                  <m:oMath xmlns:m="http://schemas.openxmlformats.org/officeDocument/2006/math">
                    <m:sSub>
                      <m:sSubPr>
                        <m:ctrlPr>
                          <a:rPr lang="de-DE" i="1" dirty="0">
                            <a:latin typeface="Cambria Math" panose="02040503050406030204" pitchFamily="18" charset="0"/>
                            <a:ea typeface="Cambria Math" panose="02040503050406030204" pitchFamily="18" charset="0"/>
                          </a:rPr>
                        </m:ctrlPr>
                      </m:sSubPr>
                      <m:e>
                        <m:r>
                          <a:rPr lang="de-DE" b="1" i="1" dirty="0">
                            <a:latin typeface="Cambria Math" panose="02040503050406030204" pitchFamily="18" charset="0"/>
                            <a:ea typeface="Cambria Math" panose="02040503050406030204" pitchFamily="18" charset="0"/>
                          </a:rPr>
                          <m:t>𝑪</m:t>
                        </m:r>
                      </m:e>
                      <m:sub>
                        <m:r>
                          <a:rPr lang="de-DE" i="1" dirty="0">
                            <a:latin typeface="Cambria Math" panose="02040503050406030204" pitchFamily="18" charset="0"/>
                            <a:ea typeface="Cambria Math" panose="02040503050406030204" pitchFamily="18" charset="0"/>
                          </a:rPr>
                          <m:t>4</m:t>
                        </m:r>
                      </m:sub>
                    </m:sSub>
                  </m:oMath>
                </a14:m>
                <a:r>
                  <a:rPr lang="de-DE" dirty="0">
                    <a:ea typeface="Cambria Math" panose="02040503050406030204" pitchFamily="18" charset="0"/>
                  </a:rPr>
                  <a:t>, </a:t>
                </a:r>
                <a14:m>
                  <m:oMath xmlns:m="http://schemas.openxmlformats.org/officeDocument/2006/math">
                    <m:sSub>
                      <m:sSubPr>
                        <m:ctrlPr>
                          <a:rPr lang="de-DE" i="1" dirty="0">
                            <a:latin typeface="Cambria Math" panose="02040503050406030204" pitchFamily="18" charset="0"/>
                            <a:ea typeface="Cambria Math" panose="02040503050406030204" pitchFamily="18" charset="0"/>
                          </a:rPr>
                        </m:ctrlPr>
                      </m:sSubPr>
                      <m:e>
                        <m:r>
                          <a:rPr lang="de-DE" i="1" dirty="0">
                            <a:latin typeface="Cambria Math" panose="02040503050406030204" pitchFamily="18" charset="0"/>
                            <a:ea typeface="Cambria Math" panose="02040503050406030204" pitchFamily="18" charset="0"/>
                          </a:rPr>
                          <m:t>𝐴</m:t>
                        </m:r>
                      </m:e>
                      <m:sub>
                        <m:r>
                          <a:rPr lang="de-DE" i="1" dirty="0">
                            <a:latin typeface="Cambria Math" panose="02040503050406030204" pitchFamily="18" charset="0"/>
                            <a:ea typeface="Cambria Math" panose="02040503050406030204" pitchFamily="18" charset="0"/>
                          </a:rPr>
                          <m:t>4</m:t>
                        </m:r>
                      </m:sub>
                    </m:sSub>
                  </m:oMath>
                </a14:m>
                <a:r>
                  <a:rPr lang="en-GB" dirty="0"/>
                  <a:t> contained in </a:t>
                </a:r>
                <a14:m>
                  <m:oMath xmlns:m="http://schemas.openxmlformats.org/officeDocument/2006/math">
                    <m:sSub>
                      <m:sSubPr>
                        <m:ctrlPr>
                          <a:rPr lang="de-DE" i="1" dirty="0">
                            <a:latin typeface="Cambria Math" panose="02040503050406030204" pitchFamily="18" charset="0"/>
                            <a:ea typeface="Cambria Math" panose="02040503050406030204" pitchFamily="18" charset="0"/>
                          </a:rPr>
                        </m:ctrlPr>
                      </m:sSubPr>
                      <m:e>
                        <m:r>
                          <a:rPr lang="de-DE" b="1" i="1" dirty="0">
                            <a:latin typeface="Cambria Math" panose="02040503050406030204" pitchFamily="18" charset="0"/>
                            <a:ea typeface="Cambria Math" panose="02040503050406030204" pitchFamily="18" charset="0"/>
                          </a:rPr>
                          <m:t>𝑪</m:t>
                        </m:r>
                      </m:e>
                      <m:sub>
                        <m:r>
                          <a:rPr lang="de-DE" i="1" dirty="0">
                            <a:latin typeface="Cambria Math" panose="02040503050406030204" pitchFamily="18" charset="0"/>
                            <a:ea typeface="Cambria Math" panose="02040503050406030204" pitchFamily="18" charset="0"/>
                          </a:rPr>
                          <m:t>7</m:t>
                        </m:r>
                      </m:sub>
                    </m:sSub>
                  </m:oMath>
                </a14:m>
                <a:r>
                  <a:rPr lang="en-GB" dirty="0"/>
                  <a:t>, </a:t>
                </a:r>
              </a:p>
              <a:p>
                <a:pPr lvl="1"/>
                <a:r>
                  <a:rPr lang="en-GB" dirty="0"/>
                  <a:t>Subgraph of </a:t>
                </a:r>
                <a14:m>
                  <m:oMath xmlns:m="http://schemas.openxmlformats.org/officeDocument/2006/math">
                    <m:sSub>
                      <m:sSubPr>
                        <m:ctrlPr>
                          <a:rPr lang="de-DE" i="1" dirty="0">
                            <a:latin typeface="Cambria Math" panose="02040503050406030204" pitchFamily="18" charset="0"/>
                            <a:ea typeface="Cambria Math" panose="02040503050406030204" pitchFamily="18" charset="0"/>
                          </a:rPr>
                        </m:ctrlPr>
                      </m:sSubPr>
                      <m:e>
                        <m:r>
                          <a:rPr lang="de-DE" b="1" i="1" dirty="0">
                            <a:latin typeface="Cambria Math" panose="02040503050406030204" pitchFamily="18" charset="0"/>
                            <a:ea typeface="Cambria Math" panose="02040503050406030204" pitchFamily="18" charset="0"/>
                          </a:rPr>
                          <m:t>𝑪</m:t>
                        </m:r>
                      </m:e>
                      <m:sub>
                        <m:r>
                          <a:rPr lang="de-DE" i="1" dirty="0">
                            <a:latin typeface="Cambria Math" panose="02040503050406030204" pitchFamily="18" charset="0"/>
                            <a:ea typeface="Cambria Math" panose="02040503050406030204" pitchFamily="18" charset="0"/>
                          </a:rPr>
                          <m:t>4</m:t>
                        </m:r>
                      </m:sub>
                    </m:sSub>
                  </m:oMath>
                </a14:m>
                <a:r>
                  <a:rPr lang="en-GB" dirty="0"/>
                  <a:t> and </a:t>
                </a:r>
                <a14:m>
                  <m:oMath xmlns:m="http://schemas.openxmlformats.org/officeDocument/2006/math">
                    <m:sSub>
                      <m:sSubPr>
                        <m:ctrlPr>
                          <a:rPr lang="de-DE" i="1" dirty="0">
                            <a:latin typeface="Cambria Math" panose="02040503050406030204" pitchFamily="18" charset="0"/>
                            <a:ea typeface="Cambria Math" panose="02040503050406030204" pitchFamily="18" charset="0"/>
                          </a:rPr>
                        </m:ctrlPr>
                      </m:sSubPr>
                      <m:e>
                        <m:r>
                          <a:rPr lang="de-DE" b="1" i="1" dirty="0">
                            <a:latin typeface="Cambria Math" panose="02040503050406030204" pitchFamily="18" charset="0"/>
                            <a:ea typeface="Cambria Math" panose="02040503050406030204" pitchFamily="18" charset="0"/>
                          </a:rPr>
                          <m:t>𝑪</m:t>
                        </m:r>
                      </m:e>
                      <m:sub>
                        <m:r>
                          <a:rPr lang="de-DE" i="1" dirty="0">
                            <a:latin typeface="Cambria Math" panose="02040503050406030204" pitchFamily="18" charset="0"/>
                            <a:ea typeface="Cambria Math" panose="02040503050406030204" pitchFamily="18" charset="0"/>
                          </a:rPr>
                          <m:t>7</m:t>
                        </m:r>
                      </m:sub>
                    </m:sSub>
                  </m:oMath>
                </a14:m>
                <a:endParaRPr lang="en-GB" dirty="0"/>
              </a:p>
              <a:p>
                <a:endParaRPr lang="en-GB" dirty="0"/>
              </a:p>
              <a:p>
                <a:pPr lvl="1"/>
                <a:endParaRPr lang="en-GB" dirty="0"/>
              </a:p>
            </p:txBody>
          </p:sp>
        </mc:Choice>
        <mc:Fallback xmlns="">
          <p:sp>
            <p:nvSpPr>
              <p:cNvPr id="3" name="Content Placeholder 2">
                <a:extLst>
                  <a:ext uri="{FF2B5EF4-FFF2-40B4-BE49-F238E27FC236}">
                    <a16:creationId xmlns:a16="http://schemas.microsoft.com/office/drawing/2014/main" id="{F8A57CA0-DA30-7F4B-9F34-E91BC421CFC5}"/>
                  </a:ext>
                </a:extLst>
              </p:cNvPr>
              <p:cNvSpPr>
                <a:spLocks noGrp="1" noRot="1" noChangeAspect="1" noMove="1" noResize="1" noEditPoints="1" noAdjustHandles="1" noChangeArrowheads="1" noChangeShapeType="1" noTextEdit="1"/>
              </p:cNvSpPr>
              <p:nvPr>
                <p:ph idx="1"/>
              </p:nvPr>
            </p:nvSpPr>
            <p:spPr>
              <a:xfrm>
                <a:off x="628650" y="1158239"/>
                <a:ext cx="7886700" cy="3680587"/>
              </a:xfrm>
              <a:blipFill>
                <a:blip r:embed="rId2"/>
                <a:stretch>
                  <a:fillRect l="-1447" t="-3093"/>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1CB0795E-47B9-2843-A0D8-0D026D405557}"/>
              </a:ext>
            </a:extLst>
          </p:cNvPr>
          <p:cNvSpPr>
            <a:spLocks noGrp="1"/>
          </p:cNvSpPr>
          <p:nvPr>
            <p:ph type="sldNum" sz="quarter" idx="12"/>
          </p:nvPr>
        </p:nvSpPr>
        <p:spPr/>
        <p:txBody>
          <a:bodyPr/>
          <a:lstStyle/>
          <a:p>
            <a:fld id="{67C9959E-8E6B-B04C-9955-EA096F41CA7A}" type="slidenum">
              <a:rPr lang="en-GB" smtClean="0"/>
              <a:t>14</a:t>
            </a:fld>
            <a:endParaRPr lang="en-GB"/>
          </a:p>
        </p:txBody>
      </p:sp>
      <p:pic>
        <p:nvPicPr>
          <p:cNvPr id="5" name="Picture 4">
            <a:extLst>
              <a:ext uri="{FF2B5EF4-FFF2-40B4-BE49-F238E27FC236}">
                <a16:creationId xmlns:a16="http://schemas.microsoft.com/office/drawing/2014/main" id="{66A36E44-7024-A440-89FB-B8110BBB18F6}"/>
              </a:ext>
            </a:extLst>
          </p:cNvPr>
          <p:cNvPicPr>
            <a:picLocks noChangeAspect="1"/>
          </p:cNvPicPr>
          <p:nvPr/>
        </p:nvPicPr>
        <p:blipFill rotWithShape="1">
          <a:blip r:embed="rId3"/>
          <a:srcRect t="1012" b="75160"/>
          <a:stretch/>
        </p:blipFill>
        <p:spPr>
          <a:xfrm>
            <a:off x="1634304" y="4838826"/>
            <a:ext cx="5875391" cy="1634066"/>
          </a:xfrm>
          <a:prstGeom prst="rect">
            <a:avLst/>
          </a:prstGeom>
        </p:spPr>
      </p:pic>
      <p:sp>
        <p:nvSpPr>
          <p:cNvPr id="6" name="Rectangle 5">
            <a:extLst>
              <a:ext uri="{FF2B5EF4-FFF2-40B4-BE49-F238E27FC236}">
                <a16:creationId xmlns:a16="http://schemas.microsoft.com/office/drawing/2014/main" id="{2DE31865-73AB-FC43-9537-37518B5627F7}"/>
              </a:ext>
            </a:extLst>
          </p:cNvPr>
          <p:cNvSpPr/>
          <p:nvPr/>
        </p:nvSpPr>
        <p:spPr>
          <a:xfrm>
            <a:off x="2988733" y="4799157"/>
            <a:ext cx="4520962" cy="646751"/>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86B1AEF-5986-1947-B119-3D960012242A}"/>
              </a:ext>
            </a:extLst>
          </p:cNvPr>
          <p:cNvSpPr/>
          <p:nvPr/>
        </p:nvSpPr>
        <p:spPr>
          <a:xfrm>
            <a:off x="2988733" y="5578197"/>
            <a:ext cx="4063762" cy="646751"/>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9244A9C-D07C-5A41-93AA-5ED5ABBD98EB}"/>
              </a:ext>
            </a:extLst>
          </p:cNvPr>
          <p:cNvSpPr/>
          <p:nvPr/>
        </p:nvSpPr>
        <p:spPr>
          <a:xfrm>
            <a:off x="2988733" y="5445528"/>
            <a:ext cx="1380065" cy="12895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71F112D-1047-2247-B28C-6B1AACCF784E}"/>
              </a:ext>
            </a:extLst>
          </p:cNvPr>
          <p:cNvSpPr/>
          <p:nvPr/>
        </p:nvSpPr>
        <p:spPr>
          <a:xfrm>
            <a:off x="1321763" y="4134684"/>
            <a:ext cx="1251619" cy="3337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BE72CA3-8786-F64E-B82D-3CAEB1572AD1}"/>
              </a:ext>
            </a:extLst>
          </p:cNvPr>
          <p:cNvSpPr/>
          <p:nvPr/>
        </p:nvSpPr>
        <p:spPr>
          <a:xfrm>
            <a:off x="1033602" y="2220686"/>
            <a:ext cx="7178632" cy="1060946"/>
          </a:xfrm>
          <a:prstGeom prst="rect">
            <a:avLst/>
          </a:prstGeom>
          <a:solidFill>
            <a:schemeClr val="accent1">
              <a:alpha val="1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9417196-ADE3-EA45-B9EB-409EAF0311F3}"/>
              </a:ext>
            </a:extLst>
          </p:cNvPr>
          <p:cNvSpPr/>
          <p:nvPr/>
        </p:nvSpPr>
        <p:spPr>
          <a:xfrm>
            <a:off x="6345154" y="2993718"/>
            <a:ext cx="1867079" cy="28791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Adjust</a:t>
            </a:r>
          </a:p>
        </p:txBody>
      </p:sp>
    </p:spTree>
    <p:extLst>
      <p:ext uri="{BB962C8B-B14F-4D97-AF65-F5344CB8AC3E}">
        <p14:creationId xmlns:p14="http://schemas.microsoft.com/office/powerpoint/2010/main" val="2887926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0D81-79AA-A34F-B9A9-5A89CEBCAAED}"/>
              </a:ext>
            </a:extLst>
          </p:cNvPr>
          <p:cNvSpPr>
            <a:spLocks noGrp="1"/>
          </p:cNvSpPr>
          <p:nvPr>
            <p:ph type="title"/>
          </p:nvPr>
        </p:nvSpPr>
        <p:spPr/>
        <p:txBody>
          <a:bodyPr/>
          <a:lstStyle/>
          <a:p>
            <a:r>
              <a:rPr lang="en-GB" dirty="0"/>
              <a:t>Adjustment Strategies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A57CA0-DA30-7F4B-9F34-E91BC421CFC5}"/>
                  </a:ext>
                </a:extLst>
              </p:cNvPr>
              <p:cNvSpPr>
                <a:spLocks noGrp="1"/>
              </p:cNvSpPr>
              <p:nvPr>
                <p:ph idx="1"/>
              </p:nvPr>
            </p:nvSpPr>
            <p:spPr>
              <a:xfrm>
                <a:off x="628650" y="1158239"/>
                <a:ext cx="7886700" cy="3680587"/>
              </a:xfrm>
            </p:spPr>
            <p:txBody>
              <a:bodyPr>
                <a:normAutofit lnSpcReduction="10000"/>
              </a:bodyPr>
              <a:lstStyle/>
              <a:p>
                <a:r>
                  <a:rPr lang="en-GB" dirty="0"/>
                  <a:t>Find a set of parclusters </a:t>
                </a:r>
                <a14:m>
                  <m:oMath xmlns:m="http://schemas.openxmlformats.org/officeDocument/2006/math">
                    <m:r>
                      <a:rPr lang="en-GB" i="1" dirty="0">
                        <a:latin typeface="Cambria Math" panose="02040503050406030204" pitchFamily="18" charset="0"/>
                      </a:rPr>
                      <m:t>𝑁</m:t>
                    </m:r>
                  </m:oMath>
                </a14:m>
                <a:r>
                  <a:rPr lang="en-GB" dirty="0"/>
                  <a:t> such that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r>
                      <a:rPr lang="en-GB"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𝑟𝑣</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𝑁</m:t>
                        </m:r>
                      </m:e>
                    </m:d>
                  </m:oMath>
                </a14:m>
                <a:endParaRPr lang="de-DE" dirty="0">
                  <a:ea typeface="Cambria Math" panose="02040503050406030204" pitchFamily="18" charset="0"/>
                </a:endParaRPr>
              </a:p>
              <a:p>
                <a:pPr lvl="1"/>
                <a:r>
                  <a:rPr lang="en-GB" dirty="0"/>
                  <a:t>Subgraph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𝐽</m:t>
                        </m:r>
                      </m:e>
                      <m:sub>
                        <m:r>
                          <a:rPr lang="de-DE" b="0" i="1" dirty="0" smtClean="0">
                            <a:latin typeface="Cambria Math" panose="02040503050406030204" pitchFamily="18" charset="0"/>
                          </a:rPr>
                          <m:t>𝑁</m:t>
                        </m:r>
                      </m:sub>
                    </m:sSub>
                  </m:oMath>
                </a14:m>
                <a:r>
                  <a:rPr lang="en-GB" dirty="0"/>
                  <a:t> spanned by </a:t>
                </a:r>
                <a14:m>
                  <m:oMath xmlns:m="http://schemas.openxmlformats.org/officeDocument/2006/math">
                    <m:r>
                      <a:rPr lang="en-GB" i="1" dirty="0">
                        <a:latin typeface="Cambria Math" panose="02040503050406030204" pitchFamily="18" charset="0"/>
                      </a:rPr>
                      <m:t>𝑁</m:t>
                    </m:r>
                  </m:oMath>
                </a14:m>
                <a:endParaRPr lang="en-GB" dirty="0"/>
              </a:p>
              <a:p>
                <a:pPr marL="457200" indent="-457200">
                  <a:buFont typeface="+mj-lt"/>
                  <a:buAutoNum type="arabicPeriod"/>
                </a:pPr>
                <a:r>
                  <a:rPr lang="en-GB" dirty="0"/>
                  <a:t>Merge all parclusters in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𝐽</m:t>
                        </m:r>
                      </m:e>
                      <m:sub>
                        <m:r>
                          <a:rPr lang="de-DE" i="1" dirty="0">
                            <a:latin typeface="Cambria Math" panose="02040503050406030204" pitchFamily="18" charset="0"/>
                          </a:rPr>
                          <m:t>𝑁</m:t>
                        </m:r>
                      </m:sub>
                    </m:sSub>
                  </m:oMath>
                </a14:m>
                <a:endParaRPr lang="en-GB" dirty="0"/>
              </a:p>
              <a:p>
                <a:pPr lvl="1"/>
                <a:r>
                  <a:rPr lang="en-GB" dirty="0"/>
                  <a:t>Creates one very large parcluster</a:t>
                </a:r>
              </a:p>
              <a:p>
                <a:pPr marL="457200" indent="-457200">
                  <a:buFont typeface="+mj-lt"/>
                  <a:buAutoNum type="arabicPeriod"/>
                </a:pPr>
                <a:r>
                  <a:rPr lang="en-GB" dirty="0"/>
                  <a:t>Add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r>
                      <a:rPr lang="en-GB" i="1">
                        <a:latin typeface="Cambria Math" panose="02040503050406030204" pitchFamily="18" charset="0"/>
                      </a:rPr>
                      <m:t> </m:t>
                    </m:r>
                  </m:oMath>
                </a14:m>
                <a:r>
                  <a:rPr lang="en-GB" dirty="0"/>
                  <a:t>to all parclusters in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𝐽</m:t>
                        </m:r>
                      </m:e>
                      <m:sub>
                        <m:r>
                          <a:rPr lang="de-DE" i="1" dirty="0">
                            <a:latin typeface="Cambria Math" panose="02040503050406030204" pitchFamily="18" charset="0"/>
                          </a:rPr>
                          <m:t>𝑁</m:t>
                        </m:r>
                      </m:sub>
                    </m:sSub>
                  </m:oMath>
                </a14:m>
                <a:endParaRPr lang="en-GB" dirty="0"/>
              </a:p>
              <a:p>
                <a:pPr lvl="1"/>
                <a:r>
                  <a:rPr lang="en-GB" dirty="0"/>
                  <a:t>E.g., add </a:t>
                </a:r>
                <a14:m>
                  <m:oMath xmlns:m="http://schemas.openxmlformats.org/officeDocument/2006/math">
                    <m:sSub>
                      <m:sSubPr>
                        <m:ctrlPr>
                          <a:rPr lang="de-DE" i="1" dirty="0">
                            <a:latin typeface="Cambria Math" panose="02040503050406030204" pitchFamily="18" charset="0"/>
                            <a:ea typeface="Cambria Math" panose="02040503050406030204" pitchFamily="18" charset="0"/>
                          </a:rPr>
                        </m:ctrlPr>
                      </m:sSubPr>
                      <m:e>
                        <m:r>
                          <a:rPr lang="de-DE" i="1" dirty="0">
                            <a:latin typeface="Cambria Math" panose="02040503050406030204" pitchFamily="18" charset="0"/>
                            <a:ea typeface="Cambria Math" panose="02040503050406030204" pitchFamily="18" charset="0"/>
                          </a:rPr>
                          <m:t>𝐴</m:t>
                        </m:r>
                      </m:e>
                      <m:sub>
                        <m:r>
                          <a:rPr lang="de-DE" i="1" dirty="0">
                            <a:latin typeface="Cambria Math" panose="02040503050406030204" pitchFamily="18" charset="0"/>
                            <a:ea typeface="Cambria Math" panose="02040503050406030204" pitchFamily="18" charset="0"/>
                          </a:rPr>
                          <m:t>4</m:t>
                        </m:r>
                      </m:sub>
                    </m:sSub>
                    <m:r>
                      <a:rPr lang="de-DE" i="1" dirty="0">
                        <a:latin typeface="Cambria Math" panose="02040503050406030204" pitchFamily="18" charset="0"/>
                        <a:ea typeface="Cambria Math" panose="02040503050406030204" pitchFamily="18" charset="0"/>
                      </a:rPr>
                      <m:t>,</m:t>
                    </m:r>
                    <m:r>
                      <a:rPr lang="de-DE" i="1" dirty="0">
                        <a:latin typeface="Cambria Math" panose="02040503050406030204" pitchFamily="18" charset="0"/>
                        <a:ea typeface="Cambria Math" panose="02040503050406030204" pitchFamily="18" charset="0"/>
                      </a:rPr>
                      <m:t>𝑊𝑜𝑟𝑘</m:t>
                    </m:r>
                    <m:d>
                      <m:dPr>
                        <m:ctrlPr>
                          <a:rPr lang="de-DE" i="1" dirty="0">
                            <a:latin typeface="Cambria Math" panose="02040503050406030204" pitchFamily="18" charset="0"/>
                            <a:ea typeface="Cambria Math" panose="02040503050406030204" pitchFamily="18" charset="0"/>
                          </a:rPr>
                        </m:ctrlPr>
                      </m:dPr>
                      <m:e>
                        <m:r>
                          <a:rPr lang="de-DE" i="1" dirty="0">
                            <a:latin typeface="Cambria Math" panose="02040503050406030204" pitchFamily="18" charset="0"/>
                            <a:ea typeface="Cambria Math" panose="02040503050406030204" pitchFamily="18" charset="0"/>
                          </a:rPr>
                          <m:t>𝑋</m:t>
                        </m:r>
                      </m:e>
                    </m:d>
                  </m:oMath>
                </a14:m>
                <a:r>
                  <a:rPr lang="en-GB" dirty="0"/>
                  <a:t> to all parclusters in the subgraph</a:t>
                </a:r>
              </a:p>
              <a:p>
                <a:pPr lvl="1"/>
                <a:r>
                  <a:rPr lang="en-GB" dirty="0"/>
                  <a:t>Might be able to save adding some PRVs, depending on which PRVs appear in which parcluster</a:t>
                </a:r>
              </a:p>
              <a:p>
                <a:pPr lvl="2"/>
                <a:r>
                  <a:rPr lang="en-GB" dirty="0"/>
                  <a:t>E.g., enough to add one of </a:t>
                </a:r>
                <a14:m>
                  <m:oMath xmlns:m="http://schemas.openxmlformats.org/officeDocument/2006/math">
                    <m:sSub>
                      <m:sSubPr>
                        <m:ctrlPr>
                          <a:rPr lang="de-DE" i="1" dirty="0">
                            <a:latin typeface="Cambria Math" panose="02040503050406030204" pitchFamily="18" charset="0"/>
                            <a:ea typeface="Cambria Math" panose="02040503050406030204" pitchFamily="18" charset="0"/>
                          </a:rPr>
                        </m:ctrlPr>
                      </m:sSubPr>
                      <m:e>
                        <m:r>
                          <a:rPr lang="de-DE" i="1" dirty="0">
                            <a:latin typeface="Cambria Math" panose="02040503050406030204" pitchFamily="18" charset="0"/>
                            <a:ea typeface="Cambria Math" panose="02040503050406030204" pitchFamily="18" charset="0"/>
                          </a:rPr>
                          <m:t>𝐴</m:t>
                        </m:r>
                      </m:e>
                      <m:sub>
                        <m:r>
                          <a:rPr lang="de-DE" i="1" dirty="0">
                            <a:latin typeface="Cambria Math" panose="02040503050406030204" pitchFamily="18" charset="0"/>
                            <a:ea typeface="Cambria Math" panose="02040503050406030204" pitchFamily="18" charset="0"/>
                          </a:rPr>
                          <m:t>4</m:t>
                        </m:r>
                      </m:sub>
                    </m:sSub>
                    <m:r>
                      <a:rPr lang="de-DE" i="1" dirty="0">
                        <a:latin typeface="Cambria Math" panose="02040503050406030204" pitchFamily="18" charset="0"/>
                        <a:ea typeface="Cambria Math" panose="02040503050406030204" pitchFamily="18" charset="0"/>
                      </a:rPr>
                      <m:t>,</m:t>
                    </m:r>
                    <m:r>
                      <a:rPr lang="de-DE" i="1" dirty="0">
                        <a:latin typeface="Cambria Math" panose="02040503050406030204" pitchFamily="18" charset="0"/>
                        <a:ea typeface="Cambria Math" panose="02040503050406030204" pitchFamily="18" charset="0"/>
                      </a:rPr>
                      <m:t>𝑊𝑜𝑟𝑘</m:t>
                    </m:r>
                    <m:d>
                      <m:dPr>
                        <m:ctrlPr>
                          <a:rPr lang="de-DE" i="1" dirty="0">
                            <a:latin typeface="Cambria Math" panose="02040503050406030204" pitchFamily="18" charset="0"/>
                            <a:ea typeface="Cambria Math" panose="02040503050406030204" pitchFamily="18" charset="0"/>
                          </a:rPr>
                        </m:ctrlPr>
                      </m:dPr>
                      <m:e>
                        <m:r>
                          <a:rPr lang="de-DE" i="1" dirty="0">
                            <a:latin typeface="Cambria Math" panose="02040503050406030204" pitchFamily="18" charset="0"/>
                            <a:ea typeface="Cambria Math" panose="02040503050406030204" pitchFamily="18" charset="0"/>
                          </a:rPr>
                          <m:t>𝑋</m:t>
                        </m:r>
                      </m:e>
                    </m:d>
                  </m:oMath>
                </a14:m>
                <a:r>
                  <a:rPr lang="en-GB" dirty="0"/>
                  <a:t> to the path</a:t>
                </a:r>
              </a:p>
              <a:p>
                <a:endParaRPr lang="en-GB" dirty="0"/>
              </a:p>
              <a:p>
                <a:pPr lvl="1"/>
                <a:endParaRPr lang="en-GB" dirty="0"/>
              </a:p>
            </p:txBody>
          </p:sp>
        </mc:Choice>
        <mc:Fallback xmlns="">
          <p:sp>
            <p:nvSpPr>
              <p:cNvPr id="3" name="Content Placeholder 2">
                <a:extLst>
                  <a:ext uri="{FF2B5EF4-FFF2-40B4-BE49-F238E27FC236}">
                    <a16:creationId xmlns:a16="http://schemas.microsoft.com/office/drawing/2014/main" id="{F8A57CA0-DA30-7F4B-9F34-E91BC421CFC5}"/>
                  </a:ext>
                </a:extLst>
              </p:cNvPr>
              <p:cNvSpPr>
                <a:spLocks noGrp="1" noRot="1" noChangeAspect="1" noMove="1" noResize="1" noEditPoints="1" noAdjustHandles="1" noChangeArrowheads="1" noChangeShapeType="1" noTextEdit="1"/>
              </p:cNvSpPr>
              <p:nvPr>
                <p:ph idx="1"/>
              </p:nvPr>
            </p:nvSpPr>
            <p:spPr>
              <a:xfrm>
                <a:off x="628650" y="1158239"/>
                <a:ext cx="7886700" cy="3680587"/>
              </a:xfrm>
              <a:blipFill>
                <a:blip r:embed="rId2"/>
                <a:stretch>
                  <a:fillRect l="-1608" t="-3093"/>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1CB0795E-47B9-2843-A0D8-0D026D405557}"/>
              </a:ext>
            </a:extLst>
          </p:cNvPr>
          <p:cNvSpPr>
            <a:spLocks noGrp="1"/>
          </p:cNvSpPr>
          <p:nvPr>
            <p:ph type="sldNum" sz="quarter" idx="12"/>
          </p:nvPr>
        </p:nvSpPr>
        <p:spPr/>
        <p:txBody>
          <a:bodyPr/>
          <a:lstStyle/>
          <a:p>
            <a:fld id="{67C9959E-8E6B-B04C-9955-EA096F41CA7A}" type="slidenum">
              <a:rPr lang="en-GB" smtClean="0"/>
              <a:t>15</a:t>
            </a:fld>
            <a:endParaRPr lang="en-GB"/>
          </a:p>
        </p:txBody>
      </p:sp>
      <p:pic>
        <p:nvPicPr>
          <p:cNvPr id="5" name="Picture 4">
            <a:extLst>
              <a:ext uri="{FF2B5EF4-FFF2-40B4-BE49-F238E27FC236}">
                <a16:creationId xmlns:a16="http://schemas.microsoft.com/office/drawing/2014/main" id="{66A36E44-7024-A440-89FB-B8110BBB18F6}"/>
              </a:ext>
            </a:extLst>
          </p:cNvPr>
          <p:cNvPicPr>
            <a:picLocks noChangeAspect="1"/>
          </p:cNvPicPr>
          <p:nvPr/>
        </p:nvPicPr>
        <p:blipFill rotWithShape="1">
          <a:blip r:embed="rId3"/>
          <a:srcRect t="1012" b="75160"/>
          <a:stretch/>
        </p:blipFill>
        <p:spPr>
          <a:xfrm>
            <a:off x="1634304" y="4838826"/>
            <a:ext cx="5875391" cy="1634066"/>
          </a:xfrm>
          <a:prstGeom prst="rect">
            <a:avLst/>
          </a:prstGeom>
        </p:spPr>
      </p:pic>
      <p:sp>
        <p:nvSpPr>
          <p:cNvPr id="6" name="Rectangle 5">
            <a:extLst>
              <a:ext uri="{FF2B5EF4-FFF2-40B4-BE49-F238E27FC236}">
                <a16:creationId xmlns:a16="http://schemas.microsoft.com/office/drawing/2014/main" id="{2DE31865-73AB-FC43-9537-37518B5627F7}"/>
              </a:ext>
            </a:extLst>
          </p:cNvPr>
          <p:cNvSpPr/>
          <p:nvPr/>
        </p:nvSpPr>
        <p:spPr>
          <a:xfrm>
            <a:off x="2988733" y="4799157"/>
            <a:ext cx="4520962" cy="646751"/>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86B1AEF-5986-1947-B119-3D960012242A}"/>
              </a:ext>
            </a:extLst>
          </p:cNvPr>
          <p:cNvSpPr/>
          <p:nvPr/>
        </p:nvSpPr>
        <p:spPr>
          <a:xfrm>
            <a:off x="2988733" y="5578197"/>
            <a:ext cx="4063762" cy="646751"/>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9244A9C-D07C-5A41-93AA-5ED5ABBD98EB}"/>
              </a:ext>
            </a:extLst>
          </p:cNvPr>
          <p:cNvSpPr/>
          <p:nvPr/>
        </p:nvSpPr>
        <p:spPr>
          <a:xfrm>
            <a:off x="2988733" y="5445528"/>
            <a:ext cx="1380065" cy="12895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EDA14AC-25AD-454A-A56F-DC0B8E17F257}"/>
              </a:ext>
            </a:extLst>
          </p:cNvPr>
          <p:cNvSpPr/>
          <p:nvPr/>
        </p:nvSpPr>
        <p:spPr>
          <a:xfrm>
            <a:off x="7091684" y="3243469"/>
            <a:ext cx="1251619" cy="3337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297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0D81-79AA-A34F-B9A9-5A89CEBCAAED}"/>
              </a:ext>
            </a:extLst>
          </p:cNvPr>
          <p:cNvSpPr>
            <a:spLocks noGrp="1"/>
          </p:cNvSpPr>
          <p:nvPr>
            <p:ph type="title"/>
          </p:nvPr>
        </p:nvSpPr>
        <p:spPr/>
        <p:txBody>
          <a:bodyPr/>
          <a:lstStyle/>
          <a:p>
            <a:r>
              <a:rPr lang="en-GB" dirty="0"/>
              <a:t>Adjustment Strategies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A57CA0-DA30-7F4B-9F34-E91BC421CFC5}"/>
                  </a:ext>
                </a:extLst>
              </p:cNvPr>
              <p:cNvSpPr>
                <a:spLocks noGrp="1"/>
              </p:cNvSpPr>
              <p:nvPr>
                <p:ph idx="1"/>
              </p:nvPr>
            </p:nvSpPr>
            <p:spPr>
              <a:xfrm>
                <a:off x="628650" y="1158239"/>
                <a:ext cx="7886700" cy="3680587"/>
              </a:xfrm>
            </p:spPr>
            <p:txBody>
              <a:bodyPr>
                <a:normAutofit lnSpcReduction="10000"/>
              </a:bodyPr>
              <a:lstStyle/>
              <a:p>
                <a:r>
                  <a:rPr lang="en-GB" dirty="0"/>
                  <a:t>Find a set of parclusters </a:t>
                </a:r>
                <a14:m>
                  <m:oMath xmlns:m="http://schemas.openxmlformats.org/officeDocument/2006/math">
                    <m:r>
                      <a:rPr lang="en-GB" i="1" dirty="0">
                        <a:latin typeface="Cambria Math" panose="02040503050406030204" pitchFamily="18" charset="0"/>
                      </a:rPr>
                      <m:t>𝑁</m:t>
                    </m:r>
                  </m:oMath>
                </a14:m>
                <a:r>
                  <a:rPr lang="en-GB" dirty="0"/>
                  <a:t> such that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r>
                      <a:rPr lang="en-GB"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𝑟𝑣</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𝑁</m:t>
                        </m:r>
                      </m:e>
                    </m:d>
                  </m:oMath>
                </a14:m>
                <a:endParaRPr lang="de-DE" dirty="0">
                  <a:ea typeface="Cambria Math" panose="02040503050406030204" pitchFamily="18" charset="0"/>
                </a:endParaRPr>
              </a:p>
              <a:p>
                <a:pPr lvl="1"/>
                <a:r>
                  <a:rPr lang="en-GB" dirty="0"/>
                  <a:t>Subgraph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𝐽</m:t>
                        </m:r>
                      </m:e>
                      <m:sub>
                        <m:r>
                          <a:rPr lang="de-DE" b="0" i="1" dirty="0" smtClean="0">
                            <a:latin typeface="Cambria Math" panose="02040503050406030204" pitchFamily="18" charset="0"/>
                          </a:rPr>
                          <m:t>𝑁</m:t>
                        </m:r>
                      </m:sub>
                    </m:sSub>
                  </m:oMath>
                </a14:m>
                <a:r>
                  <a:rPr lang="en-GB" dirty="0"/>
                  <a:t> spanned by </a:t>
                </a:r>
                <a14:m>
                  <m:oMath xmlns:m="http://schemas.openxmlformats.org/officeDocument/2006/math">
                    <m:r>
                      <a:rPr lang="en-GB" i="1" dirty="0">
                        <a:latin typeface="Cambria Math" panose="02040503050406030204" pitchFamily="18" charset="0"/>
                      </a:rPr>
                      <m:t>𝑁</m:t>
                    </m:r>
                  </m:oMath>
                </a14:m>
                <a:endParaRPr lang="en-GB" dirty="0"/>
              </a:p>
              <a:p>
                <a:pPr marL="514350" indent="-514350">
                  <a:buFont typeface="+mj-lt"/>
                  <a:buAutoNum type="arabicPeriod" startAt="3"/>
                </a:pPr>
                <a:r>
                  <a:rPr lang="en-GB" dirty="0"/>
                  <a:t>While </a:t>
                </a:r>
                <a14:m>
                  <m:oMath xmlns:m="http://schemas.openxmlformats.org/officeDocument/2006/math">
                    <m:d>
                      <m:dPr>
                        <m:begChr m:val="|"/>
                        <m:endChr m:val="|"/>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𝑁</m:t>
                        </m:r>
                      </m:e>
                    </m:d>
                    <m:r>
                      <a:rPr lang="de-DE" i="1">
                        <a:latin typeface="Cambria Math" panose="02040503050406030204" pitchFamily="18" charset="0"/>
                        <a:ea typeface="Cambria Math" panose="02040503050406030204" pitchFamily="18" charset="0"/>
                      </a:rPr>
                      <m:t>&gt;1</m:t>
                    </m:r>
                  </m:oMath>
                </a14:m>
                <a:endParaRPr lang="en-GB" dirty="0"/>
              </a:p>
              <a:p>
                <a:pPr lvl="1"/>
                <a:r>
                  <a:rPr lang="en-GB" dirty="0"/>
                  <a:t>Take two parclusters out of </a:t>
                </a:r>
                <a14:m>
                  <m:oMath xmlns:m="http://schemas.openxmlformats.org/officeDocument/2006/math">
                    <m:r>
                      <a:rPr lang="en-GB" i="1" dirty="0">
                        <a:latin typeface="Cambria Math" panose="02040503050406030204" pitchFamily="18" charset="0"/>
                      </a:rPr>
                      <m:t>𝑁</m:t>
                    </m:r>
                  </m:oMath>
                </a14:m>
                <a:r>
                  <a:rPr lang="en-GB" dirty="0"/>
                  <a:t> with </a:t>
                </a:r>
                <a14:m>
                  <m:oMath xmlns:m="http://schemas.openxmlformats.org/officeDocument/2006/math">
                    <m:r>
                      <a:rPr lang="en-GB" i="1" dirty="0">
                        <a:latin typeface="Cambria Math" panose="02040503050406030204" pitchFamily="18" charset="0"/>
                      </a:rPr>
                      <m:t>𝑃</m:t>
                    </m:r>
                  </m:oMath>
                </a14:m>
                <a:r>
                  <a:rPr lang="en-GB" dirty="0"/>
                  <a:t> the path between them</a:t>
                </a:r>
              </a:p>
              <a:p>
                <a:pPr lvl="1"/>
                <a:r>
                  <a:rPr lang="en-GB" dirty="0"/>
                  <a:t>While </a:t>
                </a:r>
                <a14:m>
                  <m:oMath xmlns:m="http://schemas.openxmlformats.org/officeDocument/2006/math">
                    <m:r>
                      <a:rPr lang="de-DE" i="1" dirty="0">
                        <a:latin typeface="Cambria Math" panose="02040503050406030204" pitchFamily="18" charset="0"/>
                      </a:rPr>
                      <m:t>𝑙𝑒𝑛𝑔𝑡h</m:t>
                    </m:r>
                    <m:d>
                      <m:dPr>
                        <m:ctrlPr>
                          <a:rPr lang="de-DE" i="1" dirty="0">
                            <a:latin typeface="Cambria Math" panose="02040503050406030204" pitchFamily="18" charset="0"/>
                          </a:rPr>
                        </m:ctrlPr>
                      </m:dPr>
                      <m:e>
                        <m:r>
                          <a:rPr lang="en-GB" i="1" dirty="0">
                            <a:latin typeface="Cambria Math" panose="02040503050406030204" pitchFamily="18" charset="0"/>
                          </a:rPr>
                          <m:t>𝑃</m:t>
                        </m:r>
                      </m:e>
                    </m:d>
                    <m:r>
                      <a:rPr lang="de-DE" i="1" dirty="0">
                        <a:latin typeface="Cambria Math" panose="02040503050406030204" pitchFamily="18" charset="0"/>
                      </a:rPr>
                      <m:t>&gt;1</m:t>
                    </m:r>
                  </m:oMath>
                </a14:m>
                <a:endParaRPr lang="en-GB" dirty="0"/>
              </a:p>
              <a:p>
                <a:pPr lvl="2"/>
                <a:r>
                  <a:rPr lang="en-GB" dirty="0"/>
                  <a:t>Take the ends out of </a:t>
                </a:r>
                <a14:m>
                  <m:oMath xmlns:m="http://schemas.openxmlformats.org/officeDocument/2006/math">
                    <m:r>
                      <a:rPr lang="en-GB" i="1" dirty="0">
                        <a:latin typeface="Cambria Math" panose="02040503050406030204" pitchFamily="18" charset="0"/>
                      </a:rPr>
                      <m:t>𝑃</m:t>
                    </m:r>
                    <m:r>
                      <a:rPr lang="en-GB" i="1" dirty="0">
                        <a:latin typeface="Cambria Math" panose="02040503050406030204" pitchFamily="18" charset="0"/>
                      </a:rPr>
                      <m:t> </m:t>
                    </m:r>
                  </m:oMath>
                </a14:m>
                <a:r>
                  <a:rPr lang="en-GB" dirty="0"/>
                  <a:t>and merge them ➝ creates a cycle</a:t>
                </a:r>
              </a:p>
              <a:p>
                <a:pPr lvl="2"/>
                <a:r>
                  <a:rPr lang="en-GB" dirty="0"/>
                  <a:t>Check if you can delete an edge on the cycle while the running intersection property still holds ➝ If so, delete the edge + stop</a:t>
                </a:r>
              </a:p>
              <a:p>
                <a:pPr lvl="1"/>
                <a:r>
                  <a:rPr lang="en-GB" dirty="0"/>
                  <a:t>Maximum parcluster size doubles at most</a:t>
                </a:r>
              </a:p>
              <a:p>
                <a:pPr lvl="1"/>
                <a:endParaRPr lang="en-GB" dirty="0"/>
              </a:p>
            </p:txBody>
          </p:sp>
        </mc:Choice>
        <mc:Fallback xmlns="">
          <p:sp>
            <p:nvSpPr>
              <p:cNvPr id="3" name="Content Placeholder 2">
                <a:extLst>
                  <a:ext uri="{FF2B5EF4-FFF2-40B4-BE49-F238E27FC236}">
                    <a16:creationId xmlns:a16="http://schemas.microsoft.com/office/drawing/2014/main" id="{F8A57CA0-DA30-7F4B-9F34-E91BC421CFC5}"/>
                  </a:ext>
                </a:extLst>
              </p:cNvPr>
              <p:cNvSpPr>
                <a:spLocks noGrp="1" noRot="1" noChangeAspect="1" noMove="1" noResize="1" noEditPoints="1" noAdjustHandles="1" noChangeArrowheads="1" noChangeShapeType="1" noTextEdit="1"/>
              </p:cNvSpPr>
              <p:nvPr>
                <p:ph idx="1"/>
              </p:nvPr>
            </p:nvSpPr>
            <p:spPr>
              <a:xfrm>
                <a:off x="628650" y="1158239"/>
                <a:ext cx="7886700" cy="3680587"/>
              </a:xfrm>
              <a:blipFill>
                <a:blip r:embed="rId2"/>
                <a:stretch>
                  <a:fillRect l="-1608" t="-3093"/>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1CB0795E-47B9-2843-A0D8-0D026D405557}"/>
              </a:ext>
            </a:extLst>
          </p:cNvPr>
          <p:cNvSpPr>
            <a:spLocks noGrp="1"/>
          </p:cNvSpPr>
          <p:nvPr>
            <p:ph type="sldNum" sz="quarter" idx="12"/>
          </p:nvPr>
        </p:nvSpPr>
        <p:spPr/>
        <p:txBody>
          <a:bodyPr/>
          <a:lstStyle/>
          <a:p>
            <a:fld id="{67C9959E-8E6B-B04C-9955-EA096F41CA7A}" type="slidenum">
              <a:rPr lang="en-GB" smtClean="0"/>
              <a:t>16</a:t>
            </a:fld>
            <a:endParaRPr lang="en-GB"/>
          </a:p>
        </p:txBody>
      </p:sp>
      <p:pic>
        <p:nvPicPr>
          <p:cNvPr id="5" name="Picture 4">
            <a:extLst>
              <a:ext uri="{FF2B5EF4-FFF2-40B4-BE49-F238E27FC236}">
                <a16:creationId xmlns:a16="http://schemas.microsoft.com/office/drawing/2014/main" id="{66A36E44-7024-A440-89FB-B8110BBB18F6}"/>
              </a:ext>
            </a:extLst>
          </p:cNvPr>
          <p:cNvPicPr>
            <a:picLocks noChangeAspect="1"/>
          </p:cNvPicPr>
          <p:nvPr/>
        </p:nvPicPr>
        <p:blipFill rotWithShape="1">
          <a:blip r:embed="rId3"/>
          <a:srcRect t="1012" b="75160"/>
          <a:stretch/>
        </p:blipFill>
        <p:spPr>
          <a:xfrm>
            <a:off x="1634304" y="4838826"/>
            <a:ext cx="5875391" cy="1634066"/>
          </a:xfrm>
          <a:prstGeom prst="rect">
            <a:avLst/>
          </a:prstGeom>
        </p:spPr>
      </p:pic>
      <p:sp>
        <p:nvSpPr>
          <p:cNvPr id="6" name="Rectangle 5">
            <a:extLst>
              <a:ext uri="{FF2B5EF4-FFF2-40B4-BE49-F238E27FC236}">
                <a16:creationId xmlns:a16="http://schemas.microsoft.com/office/drawing/2014/main" id="{2DE31865-73AB-FC43-9537-37518B5627F7}"/>
              </a:ext>
            </a:extLst>
          </p:cNvPr>
          <p:cNvSpPr/>
          <p:nvPr/>
        </p:nvSpPr>
        <p:spPr>
          <a:xfrm>
            <a:off x="2988733" y="4799157"/>
            <a:ext cx="4520962" cy="646751"/>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86B1AEF-5986-1947-B119-3D960012242A}"/>
              </a:ext>
            </a:extLst>
          </p:cNvPr>
          <p:cNvSpPr/>
          <p:nvPr/>
        </p:nvSpPr>
        <p:spPr>
          <a:xfrm>
            <a:off x="2988733" y="5578197"/>
            <a:ext cx="4063762" cy="646751"/>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9244A9C-D07C-5A41-93AA-5ED5ABBD98EB}"/>
              </a:ext>
            </a:extLst>
          </p:cNvPr>
          <p:cNvSpPr/>
          <p:nvPr/>
        </p:nvSpPr>
        <p:spPr>
          <a:xfrm>
            <a:off x="2988733" y="5445528"/>
            <a:ext cx="1380065" cy="12895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68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0D81-79AA-A34F-B9A9-5A89CEBCAAED}"/>
              </a:ext>
            </a:extLst>
          </p:cNvPr>
          <p:cNvSpPr>
            <a:spLocks noGrp="1"/>
          </p:cNvSpPr>
          <p:nvPr>
            <p:ph type="title"/>
          </p:nvPr>
        </p:nvSpPr>
        <p:spPr/>
        <p:txBody>
          <a:bodyPr/>
          <a:lstStyle/>
          <a:p>
            <a:r>
              <a:rPr lang="en-GB" dirty="0"/>
              <a:t>Adjusting FO Jtrees: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A57CA0-DA30-7F4B-9F34-E91BC421CFC5}"/>
                  </a:ext>
                </a:extLst>
              </p:cNvPr>
              <p:cNvSpPr>
                <a:spLocks noGrp="1"/>
              </p:cNvSpPr>
              <p:nvPr>
                <p:ph idx="1"/>
              </p:nvPr>
            </p:nvSpPr>
            <p:spPr>
              <a:xfrm>
                <a:off x="628650" y="1158240"/>
                <a:ext cx="7986432" cy="5484607"/>
              </a:xfrm>
            </p:spPr>
            <p:txBody>
              <a:bodyPr>
                <a:normAutofit/>
              </a:bodyPr>
              <a:lstStyle/>
              <a:p>
                <a:r>
                  <a:rPr lang="en-GB" dirty="0"/>
                  <a:t>To add a parfactor </a:t>
                </a:r>
                <a14:m>
                  <m:oMath xmlns:m="http://schemas.openxmlformats.org/officeDocument/2006/math">
                    <m:sSup>
                      <m:sSupPr>
                        <m:ctrlPr>
                          <a:rPr lang="en-GB" i="1" dirty="0" smtClean="0">
                            <a:latin typeface="Cambria Math" panose="02040503050406030204" pitchFamily="18" charset="0"/>
                          </a:rPr>
                        </m:ctrlPr>
                      </m:sSupPr>
                      <m:e>
                        <m:r>
                          <a:rPr lang="en-GB" i="1" dirty="0" smtClean="0">
                            <a:latin typeface="Cambria Math" panose="02040503050406030204" pitchFamily="18" charset="0"/>
                          </a:rPr>
                          <m:t>𝑔</m:t>
                        </m:r>
                      </m:e>
                      <m:sup>
                        <m:r>
                          <a:rPr lang="de-DE" b="0" i="1" dirty="0" smtClean="0">
                            <a:latin typeface="Cambria Math" panose="02040503050406030204" pitchFamily="18" charset="0"/>
                          </a:rPr>
                          <m:t>+</m:t>
                        </m:r>
                      </m:sup>
                    </m:sSup>
                    <m:r>
                      <a:rPr lang="de-DE" b="0" i="1" dirty="0" smtClean="0">
                        <a:latin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𝜙</m:t>
                    </m:r>
                    <m:d>
                      <m:dPr>
                        <m:ctrlPr>
                          <a:rPr lang="de-DE" b="0" i="1" dirty="0" smtClean="0">
                            <a:latin typeface="Cambria Math" panose="02040503050406030204" pitchFamily="18" charset="0"/>
                            <a:ea typeface="Cambria Math" panose="02040503050406030204" pitchFamily="18" charset="0"/>
                          </a:rPr>
                        </m:ctrlPr>
                      </m:dPr>
                      <m:e>
                        <m:sSub>
                          <m:sSubPr>
                            <m:ctrlPr>
                              <a:rPr lang="de-DE" b="0" i="1" dirty="0" smtClean="0">
                                <a:latin typeface="Cambria Math" panose="02040503050406030204" pitchFamily="18" charset="0"/>
                                <a:ea typeface="Cambria Math" panose="02040503050406030204" pitchFamily="18" charset="0"/>
                              </a:rPr>
                            </m:ctrlPr>
                          </m:sSubPr>
                          <m:e>
                            <m:r>
                              <a:rPr lang="de-DE" b="0" i="1" dirty="0" smtClean="0">
                                <a:latin typeface="Cambria Math" panose="02040503050406030204" pitchFamily="18" charset="0"/>
                                <a:ea typeface="Cambria Math" panose="02040503050406030204" pitchFamily="18" charset="0"/>
                              </a:rPr>
                              <m:t>𝐴</m:t>
                            </m:r>
                          </m:e>
                          <m:sub>
                            <m:r>
                              <a:rPr lang="de-DE" b="0" i="1" dirty="0" smtClean="0">
                                <a:latin typeface="Cambria Math" panose="02040503050406030204" pitchFamily="18" charset="0"/>
                                <a:ea typeface="Cambria Math" panose="02040503050406030204" pitchFamily="18" charset="0"/>
                              </a:rPr>
                              <m:t>4</m:t>
                            </m:r>
                          </m:sub>
                        </m:sSub>
                        <m:r>
                          <a:rPr lang="de-DE" b="0"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𝑊𝑜𝑟𝑘</m:t>
                        </m:r>
                        <m:d>
                          <m:dPr>
                            <m:ctrlPr>
                              <a:rPr lang="de-DE" b="0" i="1" dirty="0" smtClean="0">
                                <a:latin typeface="Cambria Math" panose="02040503050406030204" pitchFamily="18" charset="0"/>
                                <a:ea typeface="Cambria Math" panose="02040503050406030204" pitchFamily="18" charset="0"/>
                              </a:rPr>
                            </m:ctrlPr>
                          </m:dPr>
                          <m:e>
                            <m:r>
                              <a:rPr lang="de-DE" b="0" i="1" dirty="0" smtClean="0">
                                <a:latin typeface="Cambria Math" panose="02040503050406030204" pitchFamily="18" charset="0"/>
                                <a:ea typeface="Cambria Math" panose="02040503050406030204" pitchFamily="18" charset="0"/>
                              </a:rPr>
                              <m:t>𝑋</m:t>
                            </m:r>
                          </m:e>
                        </m:d>
                      </m:e>
                    </m:d>
                  </m:oMath>
                </a14:m>
                <a:endParaRPr lang="en-GB" dirty="0"/>
              </a:p>
              <a:p>
                <a:pPr lvl="1"/>
                <a14:m>
                  <m:oMath xmlns:m="http://schemas.openxmlformats.org/officeDocument/2006/math">
                    <m:r>
                      <a:rPr lang="de-DE" i="1" dirty="0">
                        <a:latin typeface="Cambria Math" panose="02040503050406030204" pitchFamily="18" charset="0"/>
                        <a:ea typeface="Cambria Math" panose="02040503050406030204" pitchFamily="18" charset="0"/>
                      </a:rPr>
                      <m:t>𝑊𝑜𝑟𝑘</m:t>
                    </m:r>
                    <m:d>
                      <m:dPr>
                        <m:ctrlPr>
                          <a:rPr lang="de-DE" i="1" dirty="0">
                            <a:latin typeface="Cambria Math" panose="02040503050406030204" pitchFamily="18" charset="0"/>
                            <a:ea typeface="Cambria Math" panose="02040503050406030204" pitchFamily="18" charset="0"/>
                          </a:rPr>
                        </m:ctrlPr>
                      </m:dPr>
                      <m:e>
                        <m:r>
                          <a:rPr lang="de-DE" i="1" dirty="0">
                            <a:latin typeface="Cambria Math" panose="02040503050406030204" pitchFamily="18" charset="0"/>
                            <a:ea typeface="Cambria Math" panose="02040503050406030204" pitchFamily="18" charset="0"/>
                          </a:rPr>
                          <m:t>𝑋</m:t>
                        </m:r>
                      </m:e>
                    </m:d>
                  </m:oMath>
                </a14:m>
                <a:r>
                  <a:rPr lang="en-GB" dirty="0"/>
                  <a:t> contained in </a:t>
                </a:r>
                <a14:m>
                  <m:oMath xmlns:m="http://schemas.openxmlformats.org/officeDocument/2006/math">
                    <m:sSub>
                      <m:sSubPr>
                        <m:ctrlPr>
                          <a:rPr lang="de-DE" i="1" dirty="0">
                            <a:latin typeface="Cambria Math" panose="02040503050406030204" pitchFamily="18" charset="0"/>
                            <a:ea typeface="Cambria Math" panose="02040503050406030204" pitchFamily="18" charset="0"/>
                          </a:rPr>
                        </m:ctrlPr>
                      </m:sSubPr>
                      <m:e>
                        <m:r>
                          <a:rPr lang="de-DE" b="1" i="1" dirty="0">
                            <a:latin typeface="Cambria Math" panose="02040503050406030204" pitchFamily="18" charset="0"/>
                            <a:ea typeface="Cambria Math" panose="02040503050406030204" pitchFamily="18" charset="0"/>
                          </a:rPr>
                          <m:t>𝑪</m:t>
                        </m:r>
                      </m:e>
                      <m:sub>
                        <m:r>
                          <a:rPr lang="de-DE" i="1" dirty="0">
                            <a:latin typeface="Cambria Math" panose="02040503050406030204" pitchFamily="18" charset="0"/>
                            <a:ea typeface="Cambria Math" panose="02040503050406030204" pitchFamily="18" charset="0"/>
                          </a:rPr>
                          <m:t>4</m:t>
                        </m:r>
                      </m:sub>
                    </m:sSub>
                  </m:oMath>
                </a14:m>
                <a:r>
                  <a:rPr lang="de-DE" dirty="0">
                    <a:ea typeface="Cambria Math" panose="02040503050406030204" pitchFamily="18" charset="0"/>
                  </a:rPr>
                  <a:t>, </a:t>
                </a:r>
                <a14:m>
                  <m:oMath xmlns:m="http://schemas.openxmlformats.org/officeDocument/2006/math">
                    <m:sSub>
                      <m:sSubPr>
                        <m:ctrlPr>
                          <a:rPr lang="de-DE" i="1" dirty="0">
                            <a:latin typeface="Cambria Math" panose="02040503050406030204" pitchFamily="18" charset="0"/>
                            <a:ea typeface="Cambria Math" panose="02040503050406030204" pitchFamily="18" charset="0"/>
                          </a:rPr>
                        </m:ctrlPr>
                      </m:sSubPr>
                      <m:e>
                        <m:r>
                          <a:rPr lang="de-DE" i="1" dirty="0">
                            <a:latin typeface="Cambria Math" panose="02040503050406030204" pitchFamily="18" charset="0"/>
                            <a:ea typeface="Cambria Math" panose="02040503050406030204" pitchFamily="18" charset="0"/>
                          </a:rPr>
                          <m:t>𝐴</m:t>
                        </m:r>
                      </m:e>
                      <m:sub>
                        <m:r>
                          <a:rPr lang="de-DE" i="1" dirty="0">
                            <a:latin typeface="Cambria Math" panose="02040503050406030204" pitchFamily="18" charset="0"/>
                            <a:ea typeface="Cambria Math" panose="02040503050406030204" pitchFamily="18" charset="0"/>
                          </a:rPr>
                          <m:t>4</m:t>
                        </m:r>
                      </m:sub>
                    </m:sSub>
                  </m:oMath>
                </a14:m>
                <a:r>
                  <a:rPr lang="en-GB" dirty="0"/>
                  <a:t> contained in </a:t>
                </a:r>
                <a14:m>
                  <m:oMath xmlns:m="http://schemas.openxmlformats.org/officeDocument/2006/math">
                    <m:sSub>
                      <m:sSubPr>
                        <m:ctrlPr>
                          <a:rPr lang="de-DE" i="1" dirty="0">
                            <a:latin typeface="Cambria Math" panose="02040503050406030204" pitchFamily="18" charset="0"/>
                            <a:ea typeface="Cambria Math" panose="02040503050406030204" pitchFamily="18" charset="0"/>
                          </a:rPr>
                        </m:ctrlPr>
                      </m:sSubPr>
                      <m:e>
                        <m:r>
                          <a:rPr lang="de-DE" b="1" i="1" dirty="0" smtClean="0">
                            <a:latin typeface="Cambria Math" panose="02040503050406030204" pitchFamily="18" charset="0"/>
                            <a:ea typeface="Cambria Math" panose="02040503050406030204" pitchFamily="18" charset="0"/>
                          </a:rPr>
                          <m:t>𝑪</m:t>
                        </m:r>
                      </m:e>
                      <m:sub>
                        <m:r>
                          <a:rPr lang="de-DE" b="0" i="1" dirty="0" smtClean="0">
                            <a:latin typeface="Cambria Math" panose="02040503050406030204" pitchFamily="18" charset="0"/>
                            <a:ea typeface="Cambria Math" panose="02040503050406030204" pitchFamily="18" charset="0"/>
                          </a:rPr>
                          <m:t>7</m:t>
                        </m:r>
                      </m:sub>
                    </m:sSub>
                  </m:oMath>
                </a14:m>
                <a:r>
                  <a:rPr lang="en-GB" dirty="0"/>
                  <a:t>, path</a:t>
                </a:r>
              </a:p>
              <a:p>
                <a:pPr lvl="1"/>
                <a:endParaRPr lang="en-GB" dirty="0"/>
              </a:p>
              <a:p>
                <a:pPr lvl="2"/>
                <a:endParaRPr lang="en-GB" dirty="0"/>
              </a:p>
              <a:p>
                <a:pPr lvl="2"/>
                <a:endParaRPr lang="en-GB" dirty="0"/>
              </a:p>
              <a:p>
                <a:pPr lvl="2"/>
                <a:endParaRPr lang="en-GB" dirty="0"/>
              </a:p>
              <a:p>
                <a:pPr lvl="2"/>
                <a:endParaRPr lang="en-GB" dirty="0"/>
              </a:p>
              <a:p>
                <a:r>
                  <a:rPr lang="en-GB" dirty="0"/>
                  <a:t>Start merging at ends of path</a:t>
                </a:r>
              </a:p>
              <a:p>
                <a:pPr lvl="1"/>
                <a:endParaRPr lang="en-GB" dirty="0"/>
              </a:p>
              <a:p>
                <a:pPr lvl="1"/>
                <a:endParaRPr lang="en-GB" dirty="0"/>
              </a:p>
              <a:p>
                <a:pPr lvl="1"/>
                <a:endParaRPr lang="en-GB" dirty="0"/>
              </a:p>
              <a:p>
                <a:endParaRPr lang="en-GB" dirty="0"/>
              </a:p>
              <a:p>
                <a:pPr lvl="1"/>
                <a:r>
                  <a:rPr lang="en-GB" dirty="0"/>
                  <a:t>Cannot break cycle without violating run. intersect. prop.</a:t>
                </a:r>
              </a:p>
              <a:p>
                <a:pPr lvl="1"/>
                <a:endParaRPr lang="en-GB" dirty="0"/>
              </a:p>
            </p:txBody>
          </p:sp>
        </mc:Choice>
        <mc:Fallback xmlns="">
          <p:sp>
            <p:nvSpPr>
              <p:cNvPr id="3" name="Content Placeholder 2">
                <a:extLst>
                  <a:ext uri="{FF2B5EF4-FFF2-40B4-BE49-F238E27FC236}">
                    <a16:creationId xmlns:a16="http://schemas.microsoft.com/office/drawing/2014/main" id="{F8A57CA0-DA30-7F4B-9F34-E91BC421CFC5}"/>
                  </a:ext>
                </a:extLst>
              </p:cNvPr>
              <p:cNvSpPr>
                <a:spLocks noGrp="1" noRot="1" noChangeAspect="1" noMove="1" noResize="1" noEditPoints="1" noAdjustHandles="1" noChangeArrowheads="1" noChangeShapeType="1" noTextEdit="1"/>
              </p:cNvSpPr>
              <p:nvPr>
                <p:ph idx="1"/>
              </p:nvPr>
            </p:nvSpPr>
            <p:spPr>
              <a:xfrm>
                <a:off x="628650" y="1158240"/>
                <a:ext cx="7986432" cy="5484607"/>
              </a:xfrm>
              <a:blipFill>
                <a:blip r:embed="rId3"/>
                <a:stretch>
                  <a:fillRect l="-1431" t="-1155"/>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1CB0795E-47B9-2843-A0D8-0D026D405557}"/>
              </a:ext>
            </a:extLst>
          </p:cNvPr>
          <p:cNvSpPr>
            <a:spLocks noGrp="1"/>
          </p:cNvSpPr>
          <p:nvPr>
            <p:ph type="sldNum" sz="quarter" idx="12"/>
          </p:nvPr>
        </p:nvSpPr>
        <p:spPr/>
        <p:txBody>
          <a:bodyPr/>
          <a:lstStyle/>
          <a:p>
            <a:fld id="{67C9959E-8E6B-B04C-9955-EA096F41CA7A}" type="slidenum">
              <a:rPr lang="en-GB" smtClean="0"/>
              <a:t>17</a:t>
            </a:fld>
            <a:endParaRPr lang="en-GB"/>
          </a:p>
        </p:txBody>
      </p:sp>
      <p:pic>
        <p:nvPicPr>
          <p:cNvPr id="5" name="Picture 4">
            <a:extLst>
              <a:ext uri="{FF2B5EF4-FFF2-40B4-BE49-F238E27FC236}">
                <a16:creationId xmlns:a16="http://schemas.microsoft.com/office/drawing/2014/main" id="{66A36E44-7024-A440-89FB-B8110BBB18F6}"/>
              </a:ext>
            </a:extLst>
          </p:cNvPr>
          <p:cNvPicPr>
            <a:picLocks noChangeAspect="1"/>
          </p:cNvPicPr>
          <p:nvPr/>
        </p:nvPicPr>
        <p:blipFill rotWithShape="1">
          <a:blip r:embed="rId4">
            <a:clrChange>
              <a:clrFrom>
                <a:srgbClr val="FFFFFF"/>
              </a:clrFrom>
              <a:clrTo>
                <a:srgbClr val="FFFFFF">
                  <a:alpha val="0"/>
                </a:srgbClr>
              </a:clrTo>
            </a:clrChange>
          </a:blip>
          <a:srcRect t="1012" b="75160"/>
          <a:stretch/>
        </p:blipFill>
        <p:spPr>
          <a:xfrm>
            <a:off x="1634304" y="2164681"/>
            <a:ext cx="5875391" cy="1634066"/>
          </a:xfrm>
          <a:prstGeom prst="rect">
            <a:avLst/>
          </a:prstGeom>
        </p:spPr>
      </p:pic>
      <p:sp>
        <p:nvSpPr>
          <p:cNvPr id="6" name="Rectangle 5">
            <a:extLst>
              <a:ext uri="{FF2B5EF4-FFF2-40B4-BE49-F238E27FC236}">
                <a16:creationId xmlns:a16="http://schemas.microsoft.com/office/drawing/2014/main" id="{0878373E-0B69-794A-83C4-2E71B5220866}"/>
              </a:ext>
            </a:extLst>
          </p:cNvPr>
          <p:cNvSpPr/>
          <p:nvPr/>
        </p:nvSpPr>
        <p:spPr>
          <a:xfrm>
            <a:off x="3005668" y="2113877"/>
            <a:ext cx="4520962" cy="646751"/>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613BCF1-2A39-CE4E-BC69-5379EA78DB58}"/>
              </a:ext>
            </a:extLst>
          </p:cNvPr>
          <p:cNvSpPr/>
          <p:nvPr/>
        </p:nvSpPr>
        <p:spPr>
          <a:xfrm>
            <a:off x="3005668" y="2892917"/>
            <a:ext cx="4063762" cy="646751"/>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12F1310-368E-7745-A744-D6716BEA2661}"/>
              </a:ext>
            </a:extLst>
          </p:cNvPr>
          <p:cNvSpPr/>
          <p:nvPr/>
        </p:nvSpPr>
        <p:spPr>
          <a:xfrm>
            <a:off x="3005668" y="2763958"/>
            <a:ext cx="1380065" cy="12895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5F02548-2FC5-A94C-9B81-AF530409EDE1}"/>
              </a:ext>
            </a:extLst>
          </p:cNvPr>
          <p:cNvSpPr/>
          <p:nvPr/>
        </p:nvSpPr>
        <p:spPr>
          <a:xfrm>
            <a:off x="7187964" y="1684336"/>
            <a:ext cx="677332" cy="3337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7DA4E131-B1CA-6445-AFE6-27C49BFA0921}"/>
              </a:ext>
            </a:extLst>
          </p:cNvPr>
          <p:cNvPicPr>
            <a:picLocks noChangeAspect="1"/>
          </p:cNvPicPr>
          <p:nvPr/>
        </p:nvPicPr>
        <p:blipFill rotWithShape="1">
          <a:blip r:embed="rId4"/>
          <a:srcRect t="25926" b="50247"/>
          <a:stretch/>
        </p:blipFill>
        <p:spPr>
          <a:xfrm>
            <a:off x="1634304" y="4328472"/>
            <a:ext cx="5875391" cy="1634067"/>
          </a:xfrm>
          <a:prstGeom prst="rect">
            <a:avLst/>
          </a:prstGeom>
        </p:spPr>
      </p:pic>
      <p:sp>
        <p:nvSpPr>
          <p:cNvPr id="11" name="Rectangle 10">
            <a:extLst>
              <a:ext uri="{FF2B5EF4-FFF2-40B4-BE49-F238E27FC236}">
                <a16:creationId xmlns:a16="http://schemas.microsoft.com/office/drawing/2014/main" id="{8C48D6E0-A282-3F4D-B18C-1D177DC5E91A}"/>
              </a:ext>
            </a:extLst>
          </p:cNvPr>
          <p:cNvSpPr/>
          <p:nvPr/>
        </p:nvSpPr>
        <p:spPr>
          <a:xfrm>
            <a:off x="3005668" y="4276499"/>
            <a:ext cx="4520962" cy="646751"/>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8101130-FC90-1144-A1A8-E4CBAE3321E2}"/>
              </a:ext>
            </a:extLst>
          </p:cNvPr>
          <p:cNvSpPr/>
          <p:nvPr/>
        </p:nvSpPr>
        <p:spPr>
          <a:xfrm>
            <a:off x="3005668" y="5055539"/>
            <a:ext cx="2506132" cy="646751"/>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80BDA80-E47A-BE4B-BB72-17A6151CF913}"/>
              </a:ext>
            </a:extLst>
          </p:cNvPr>
          <p:cNvSpPr/>
          <p:nvPr/>
        </p:nvSpPr>
        <p:spPr>
          <a:xfrm>
            <a:off x="3005668" y="4926580"/>
            <a:ext cx="1380065" cy="12895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a:extLst>
              <a:ext uri="{FF2B5EF4-FFF2-40B4-BE49-F238E27FC236}">
                <a16:creationId xmlns:a16="http://schemas.microsoft.com/office/drawing/2014/main" id="{C1817704-2EFC-C74C-9A9F-CD8CB0DDDDF4}"/>
              </a:ext>
            </a:extLst>
          </p:cNvPr>
          <p:cNvSpPr/>
          <p:nvPr/>
        </p:nvSpPr>
        <p:spPr>
          <a:xfrm>
            <a:off x="5512342" y="4921866"/>
            <a:ext cx="2019975" cy="778007"/>
          </a:xfrm>
          <a:custGeom>
            <a:avLst/>
            <a:gdLst>
              <a:gd name="connsiteX0" fmla="*/ 8466 w 2023533"/>
              <a:gd name="connsiteY0" fmla="*/ 127000 h 812800"/>
              <a:gd name="connsiteX1" fmla="*/ 0 w 2023533"/>
              <a:gd name="connsiteY1" fmla="*/ 812800 h 812800"/>
              <a:gd name="connsiteX2" fmla="*/ 2023533 w 2023533"/>
              <a:gd name="connsiteY2" fmla="*/ 0 h 812800"/>
              <a:gd name="connsiteX3" fmla="*/ 279400 w 2023533"/>
              <a:gd name="connsiteY3" fmla="*/ 0 h 812800"/>
              <a:gd name="connsiteX4" fmla="*/ 8466 w 2023533"/>
              <a:gd name="connsiteY4" fmla="*/ 127000 h 812800"/>
              <a:gd name="connsiteX0" fmla="*/ 8466 w 2023533"/>
              <a:gd name="connsiteY0" fmla="*/ 127000 h 767333"/>
              <a:gd name="connsiteX1" fmla="*/ 0 w 2023533"/>
              <a:gd name="connsiteY1" fmla="*/ 767333 h 767333"/>
              <a:gd name="connsiteX2" fmla="*/ 2023533 w 2023533"/>
              <a:gd name="connsiteY2" fmla="*/ 0 h 767333"/>
              <a:gd name="connsiteX3" fmla="*/ 279400 w 2023533"/>
              <a:gd name="connsiteY3" fmla="*/ 0 h 767333"/>
              <a:gd name="connsiteX4" fmla="*/ 8466 w 2023533"/>
              <a:gd name="connsiteY4" fmla="*/ 127000 h 767333"/>
              <a:gd name="connsiteX0" fmla="*/ 8466 w 2030649"/>
              <a:gd name="connsiteY0" fmla="*/ 130558 h 770891"/>
              <a:gd name="connsiteX1" fmla="*/ 0 w 2030649"/>
              <a:gd name="connsiteY1" fmla="*/ 770891 h 770891"/>
              <a:gd name="connsiteX2" fmla="*/ 2030649 w 2030649"/>
              <a:gd name="connsiteY2" fmla="*/ 0 h 770891"/>
              <a:gd name="connsiteX3" fmla="*/ 279400 w 2030649"/>
              <a:gd name="connsiteY3" fmla="*/ 3558 h 770891"/>
              <a:gd name="connsiteX4" fmla="*/ 8466 w 2030649"/>
              <a:gd name="connsiteY4" fmla="*/ 130558 h 770891"/>
              <a:gd name="connsiteX0" fmla="*/ 8466 w 2030649"/>
              <a:gd name="connsiteY0" fmla="*/ 127000 h 767333"/>
              <a:gd name="connsiteX1" fmla="*/ 0 w 2030649"/>
              <a:gd name="connsiteY1" fmla="*/ 767333 h 767333"/>
              <a:gd name="connsiteX2" fmla="*/ 2030649 w 2030649"/>
              <a:gd name="connsiteY2" fmla="*/ 0 h 767333"/>
              <a:gd name="connsiteX3" fmla="*/ 279400 w 2030649"/>
              <a:gd name="connsiteY3" fmla="*/ 0 h 767333"/>
              <a:gd name="connsiteX4" fmla="*/ 8466 w 2030649"/>
              <a:gd name="connsiteY4" fmla="*/ 127000 h 767333"/>
              <a:gd name="connsiteX0" fmla="*/ 4908 w 2030649"/>
              <a:gd name="connsiteY0" fmla="*/ 137674 h 767333"/>
              <a:gd name="connsiteX1" fmla="*/ 0 w 2030649"/>
              <a:gd name="connsiteY1" fmla="*/ 767333 h 767333"/>
              <a:gd name="connsiteX2" fmla="*/ 2030649 w 2030649"/>
              <a:gd name="connsiteY2" fmla="*/ 0 h 767333"/>
              <a:gd name="connsiteX3" fmla="*/ 279400 w 2030649"/>
              <a:gd name="connsiteY3" fmla="*/ 0 h 767333"/>
              <a:gd name="connsiteX4" fmla="*/ 4908 w 2030649"/>
              <a:gd name="connsiteY4" fmla="*/ 137674 h 767333"/>
              <a:gd name="connsiteX0" fmla="*/ 0 w 2025741"/>
              <a:gd name="connsiteY0" fmla="*/ 137674 h 778007"/>
              <a:gd name="connsiteX1" fmla="*/ 5766 w 2025741"/>
              <a:gd name="connsiteY1" fmla="*/ 778007 h 778007"/>
              <a:gd name="connsiteX2" fmla="*/ 2025741 w 2025741"/>
              <a:gd name="connsiteY2" fmla="*/ 0 h 778007"/>
              <a:gd name="connsiteX3" fmla="*/ 274492 w 2025741"/>
              <a:gd name="connsiteY3" fmla="*/ 0 h 778007"/>
              <a:gd name="connsiteX4" fmla="*/ 0 w 2025741"/>
              <a:gd name="connsiteY4" fmla="*/ 137674 h 778007"/>
              <a:gd name="connsiteX0" fmla="*/ 584 w 2019975"/>
              <a:gd name="connsiteY0" fmla="*/ 128149 h 778007"/>
              <a:gd name="connsiteX1" fmla="*/ 0 w 2019975"/>
              <a:gd name="connsiteY1" fmla="*/ 778007 h 778007"/>
              <a:gd name="connsiteX2" fmla="*/ 2019975 w 2019975"/>
              <a:gd name="connsiteY2" fmla="*/ 0 h 778007"/>
              <a:gd name="connsiteX3" fmla="*/ 268726 w 2019975"/>
              <a:gd name="connsiteY3" fmla="*/ 0 h 778007"/>
              <a:gd name="connsiteX4" fmla="*/ 584 w 2019975"/>
              <a:gd name="connsiteY4" fmla="*/ 128149 h 77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975" h="778007">
                <a:moveTo>
                  <a:pt x="584" y="128149"/>
                </a:moveTo>
                <a:cubicBezTo>
                  <a:pt x="389" y="344768"/>
                  <a:pt x="195" y="561388"/>
                  <a:pt x="0" y="778007"/>
                </a:cubicBezTo>
                <a:lnTo>
                  <a:pt x="2019975" y="0"/>
                </a:lnTo>
                <a:lnTo>
                  <a:pt x="268726" y="0"/>
                </a:lnTo>
                <a:lnTo>
                  <a:pt x="584" y="128149"/>
                </a:lnTo>
                <a:close/>
              </a:path>
            </a:pathLst>
          </a:cu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2320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0D81-79AA-A34F-B9A9-5A89CEBCAAED}"/>
              </a:ext>
            </a:extLst>
          </p:cNvPr>
          <p:cNvSpPr>
            <a:spLocks noGrp="1"/>
          </p:cNvSpPr>
          <p:nvPr>
            <p:ph type="title"/>
          </p:nvPr>
        </p:nvSpPr>
        <p:spPr/>
        <p:txBody>
          <a:bodyPr/>
          <a:lstStyle/>
          <a:p>
            <a:r>
              <a:rPr lang="en-GB" dirty="0"/>
              <a:t>Adjusting FO Jtrees: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A57CA0-DA30-7F4B-9F34-E91BC421CFC5}"/>
                  </a:ext>
                </a:extLst>
              </p:cNvPr>
              <p:cNvSpPr>
                <a:spLocks noGrp="1"/>
              </p:cNvSpPr>
              <p:nvPr>
                <p:ph idx="1"/>
              </p:nvPr>
            </p:nvSpPr>
            <p:spPr>
              <a:xfrm>
                <a:off x="628650" y="1158240"/>
                <a:ext cx="7886700" cy="5475642"/>
              </a:xfrm>
            </p:spPr>
            <p:txBody>
              <a:bodyPr>
                <a:normAutofit/>
              </a:bodyPr>
              <a:lstStyle/>
              <a:p>
                <a:r>
                  <a:rPr lang="en-GB" dirty="0"/>
                  <a:t>Merge next two parclusters on path ends</a:t>
                </a:r>
              </a:p>
              <a:p>
                <a:pPr lvl="1"/>
                <a:endParaRPr lang="en-GB" dirty="0"/>
              </a:p>
              <a:p>
                <a:pPr lvl="1"/>
                <a:endParaRPr lang="en-GB" dirty="0"/>
              </a:p>
              <a:p>
                <a:pPr lvl="2"/>
                <a:endParaRPr lang="en-GB" dirty="0"/>
              </a:p>
              <a:p>
                <a:pPr lvl="2"/>
                <a:endParaRPr lang="en-GB" dirty="0"/>
              </a:p>
              <a:p>
                <a:pPr lvl="2"/>
                <a:endParaRPr lang="en-GB" dirty="0"/>
              </a:p>
              <a:p>
                <a:pPr lvl="1"/>
                <a:endParaRPr lang="en-GB" dirty="0"/>
              </a:p>
              <a:p>
                <a:r>
                  <a:rPr lang="en-GB" dirty="0"/>
                  <a:t>Can break cycle by deleting edge between </a:t>
                </a:r>
                <a14:m>
                  <m:oMath xmlns:m="http://schemas.openxmlformats.org/officeDocument/2006/math">
                    <m:sSub>
                      <m:sSubPr>
                        <m:ctrlPr>
                          <a:rPr lang="de-DE" i="1" dirty="0">
                            <a:latin typeface="Cambria Math" panose="02040503050406030204" pitchFamily="18" charset="0"/>
                            <a:ea typeface="Cambria Math" panose="02040503050406030204" pitchFamily="18" charset="0"/>
                          </a:rPr>
                        </m:ctrlPr>
                      </m:sSubPr>
                      <m:e>
                        <m:r>
                          <a:rPr lang="de-DE" b="1" i="1" dirty="0">
                            <a:latin typeface="Cambria Math" panose="02040503050406030204" pitchFamily="18" charset="0"/>
                            <a:ea typeface="Cambria Math" panose="02040503050406030204" pitchFamily="18" charset="0"/>
                          </a:rPr>
                          <m:t>𝑪</m:t>
                        </m:r>
                      </m:e>
                      <m:sub>
                        <m:r>
                          <a:rPr lang="de-DE" b="0" i="1" dirty="0" smtClean="0">
                            <a:latin typeface="Cambria Math" panose="02040503050406030204" pitchFamily="18" charset="0"/>
                            <a:ea typeface="Cambria Math" panose="02040503050406030204" pitchFamily="18" charset="0"/>
                          </a:rPr>
                          <m:t>2</m:t>
                        </m:r>
                      </m:sub>
                    </m:sSub>
                  </m:oMath>
                </a14:m>
                <a:r>
                  <a:rPr lang="en-GB" dirty="0"/>
                  <a:t>, </a:t>
                </a:r>
                <a14:m>
                  <m:oMath xmlns:m="http://schemas.openxmlformats.org/officeDocument/2006/math">
                    <m:sSub>
                      <m:sSubPr>
                        <m:ctrlPr>
                          <a:rPr lang="de-DE" i="1" dirty="0">
                            <a:latin typeface="Cambria Math" panose="02040503050406030204" pitchFamily="18" charset="0"/>
                            <a:ea typeface="Cambria Math" panose="02040503050406030204" pitchFamily="18" charset="0"/>
                          </a:rPr>
                        </m:ctrlPr>
                      </m:sSubPr>
                      <m:e>
                        <m:r>
                          <a:rPr lang="de-DE" b="1" i="1" dirty="0">
                            <a:latin typeface="Cambria Math" panose="02040503050406030204" pitchFamily="18" charset="0"/>
                            <a:ea typeface="Cambria Math" panose="02040503050406030204" pitchFamily="18" charset="0"/>
                          </a:rPr>
                          <m:t>𝑪</m:t>
                        </m:r>
                      </m:e>
                      <m:sub>
                        <m:r>
                          <a:rPr lang="de-DE" b="0" i="1" dirty="0" smtClean="0">
                            <a:latin typeface="Cambria Math" panose="02040503050406030204" pitchFamily="18" charset="0"/>
                            <a:ea typeface="Cambria Math" panose="02040503050406030204" pitchFamily="18" charset="0"/>
                          </a:rPr>
                          <m:t>5</m:t>
                        </m:r>
                      </m:sub>
                    </m:sSub>
                  </m:oMath>
                </a14:m>
                <a:endParaRPr lang="en-GB" dirty="0"/>
              </a:p>
              <a:p>
                <a:pPr lvl="1"/>
                <a:endParaRPr lang="en-GB" dirty="0"/>
              </a:p>
              <a:p>
                <a:pPr lvl="1"/>
                <a:endParaRPr lang="en-GB" dirty="0"/>
              </a:p>
              <a:p>
                <a:pPr lvl="1"/>
                <a:endParaRPr lang="en-GB" dirty="0"/>
              </a:p>
              <a:p>
                <a:endParaRPr lang="en-GB" dirty="0"/>
              </a:p>
              <a:p>
                <a:pPr lvl="1"/>
                <a:r>
                  <a:rPr lang="en-GB" dirty="0"/>
                  <a:t>Stop</a:t>
                </a:r>
              </a:p>
            </p:txBody>
          </p:sp>
        </mc:Choice>
        <mc:Fallback xmlns="">
          <p:sp>
            <p:nvSpPr>
              <p:cNvPr id="3" name="Content Placeholder 2">
                <a:extLst>
                  <a:ext uri="{FF2B5EF4-FFF2-40B4-BE49-F238E27FC236}">
                    <a16:creationId xmlns:a16="http://schemas.microsoft.com/office/drawing/2014/main" id="{F8A57CA0-DA30-7F4B-9F34-E91BC421CFC5}"/>
                  </a:ext>
                </a:extLst>
              </p:cNvPr>
              <p:cNvSpPr>
                <a:spLocks noGrp="1" noRot="1" noChangeAspect="1" noMove="1" noResize="1" noEditPoints="1" noAdjustHandles="1" noChangeArrowheads="1" noChangeShapeType="1" noTextEdit="1"/>
              </p:cNvSpPr>
              <p:nvPr>
                <p:ph idx="1"/>
              </p:nvPr>
            </p:nvSpPr>
            <p:spPr>
              <a:xfrm>
                <a:off x="628650" y="1158240"/>
                <a:ext cx="7886700" cy="5475642"/>
              </a:xfrm>
              <a:blipFill>
                <a:blip r:embed="rId2"/>
                <a:stretch>
                  <a:fillRect l="-1447" t="-1620"/>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1CB0795E-47B9-2843-A0D8-0D026D405557}"/>
              </a:ext>
            </a:extLst>
          </p:cNvPr>
          <p:cNvSpPr>
            <a:spLocks noGrp="1"/>
          </p:cNvSpPr>
          <p:nvPr>
            <p:ph type="sldNum" sz="quarter" idx="12"/>
          </p:nvPr>
        </p:nvSpPr>
        <p:spPr/>
        <p:txBody>
          <a:bodyPr/>
          <a:lstStyle/>
          <a:p>
            <a:fld id="{67C9959E-8E6B-B04C-9955-EA096F41CA7A}" type="slidenum">
              <a:rPr lang="en-GB" smtClean="0"/>
              <a:t>18</a:t>
            </a:fld>
            <a:endParaRPr lang="en-GB"/>
          </a:p>
        </p:txBody>
      </p:sp>
      <p:pic>
        <p:nvPicPr>
          <p:cNvPr id="5" name="Picture 4">
            <a:extLst>
              <a:ext uri="{FF2B5EF4-FFF2-40B4-BE49-F238E27FC236}">
                <a16:creationId xmlns:a16="http://schemas.microsoft.com/office/drawing/2014/main" id="{66A36E44-7024-A440-89FB-B8110BBB18F6}"/>
              </a:ext>
            </a:extLst>
          </p:cNvPr>
          <p:cNvPicPr>
            <a:picLocks noChangeAspect="1"/>
          </p:cNvPicPr>
          <p:nvPr/>
        </p:nvPicPr>
        <p:blipFill rotWithShape="1">
          <a:blip r:embed="rId3"/>
          <a:srcRect t="50840" b="25203"/>
          <a:stretch/>
        </p:blipFill>
        <p:spPr>
          <a:xfrm>
            <a:off x="1634304" y="2163615"/>
            <a:ext cx="5875391" cy="1642947"/>
          </a:xfrm>
          <a:prstGeom prst="rect">
            <a:avLst/>
          </a:prstGeom>
        </p:spPr>
      </p:pic>
      <p:pic>
        <p:nvPicPr>
          <p:cNvPr id="6" name="Picture 5">
            <a:extLst>
              <a:ext uri="{FF2B5EF4-FFF2-40B4-BE49-F238E27FC236}">
                <a16:creationId xmlns:a16="http://schemas.microsoft.com/office/drawing/2014/main" id="{7A47A753-DEB3-664E-8B68-133950E254A4}"/>
              </a:ext>
            </a:extLst>
          </p:cNvPr>
          <p:cNvPicPr>
            <a:picLocks noChangeAspect="1"/>
          </p:cNvPicPr>
          <p:nvPr/>
        </p:nvPicPr>
        <p:blipFill rotWithShape="1">
          <a:blip r:embed="rId3"/>
          <a:srcRect t="75610"/>
          <a:stretch/>
        </p:blipFill>
        <p:spPr>
          <a:xfrm>
            <a:off x="1634303" y="4326730"/>
            <a:ext cx="5875391" cy="1672681"/>
          </a:xfrm>
          <a:prstGeom prst="rect">
            <a:avLst/>
          </a:prstGeom>
        </p:spPr>
      </p:pic>
      <p:sp>
        <p:nvSpPr>
          <p:cNvPr id="7" name="Rectangle 6">
            <a:extLst>
              <a:ext uri="{FF2B5EF4-FFF2-40B4-BE49-F238E27FC236}">
                <a16:creationId xmlns:a16="http://schemas.microsoft.com/office/drawing/2014/main" id="{4C1EBE87-7CCB-8845-B5D3-488114B981F6}"/>
              </a:ext>
            </a:extLst>
          </p:cNvPr>
          <p:cNvSpPr/>
          <p:nvPr/>
        </p:nvSpPr>
        <p:spPr>
          <a:xfrm>
            <a:off x="3012509" y="2103495"/>
            <a:ext cx="4558943" cy="646751"/>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CB873E3-1686-6A4B-BCB9-611479282627}"/>
              </a:ext>
            </a:extLst>
          </p:cNvPr>
          <p:cNvSpPr/>
          <p:nvPr/>
        </p:nvSpPr>
        <p:spPr>
          <a:xfrm>
            <a:off x="3012509" y="2748863"/>
            <a:ext cx="1418048" cy="780424"/>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Triangle 9">
            <a:extLst>
              <a:ext uri="{FF2B5EF4-FFF2-40B4-BE49-F238E27FC236}">
                <a16:creationId xmlns:a16="http://schemas.microsoft.com/office/drawing/2014/main" id="{BC8B271E-DD2E-1349-A69B-E06F2894530A}"/>
              </a:ext>
            </a:extLst>
          </p:cNvPr>
          <p:cNvSpPr/>
          <p:nvPr/>
        </p:nvSpPr>
        <p:spPr>
          <a:xfrm rot="5400000">
            <a:off x="4805830" y="2373589"/>
            <a:ext cx="780424" cy="1530973"/>
          </a:xfrm>
          <a:prstGeom prst="rtTriangle">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6324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C709F-75E1-0C48-B222-56F3128CD33E}"/>
              </a:ext>
            </a:extLst>
          </p:cNvPr>
          <p:cNvSpPr>
            <a:spLocks noGrp="1"/>
          </p:cNvSpPr>
          <p:nvPr>
            <p:ph type="title"/>
          </p:nvPr>
        </p:nvSpPr>
        <p:spPr/>
        <p:txBody>
          <a:bodyPr/>
          <a:lstStyle/>
          <a:p>
            <a:r>
              <a:rPr lang="en-GB" dirty="0"/>
              <a:t>Adjusting FO Jtrees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6C744C-8583-FD4D-B730-24D0638D94B8}"/>
                  </a:ext>
                </a:extLst>
              </p:cNvPr>
              <p:cNvSpPr>
                <a:spLocks noGrp="1"/>
              </p:cNvSpPr>
              <p:nvPr>
                <p:ph idx="1"/>
              </p:nvPr>
            </p:nvSpPr>
            <p:spPr/>
            <p:txBody>
              <a:bodyPr/>
              <a:lstStyle/>
              <a:p>
                <a:r>
                  <a:rPr lang="en-GB" dirty="0"/>
                  <a:t>After adjustment: </a:t>
                </a:r>
                <a14:m>
                  <m:oMath xmlns:m="http://schemas.openxmlformats.org/officeDocument/2006/math">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r>
                      <a:rPr lang="en-GB" i="1">
                        <a:latin typeface="Cambria Math" panose="02040503050406030204" pitchFamily="18" charset="0"/>
                        <a:ea typeface="Cambria Math" panose="02040503050406030204" pitchFamily="18" charset="0"/>
                      </a:rPr>
                      <m:t> :</m:t>
                    </m:r>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endParaRPr lang="en-GB" dirty="0"/>
              </a:p>
              <a:p>
                <a:r>
                  <a:rPr lang="en-GB" dirty="0"/>
                  <a:t>Proceed as before</a:t>
                </a:r>
              </a:p>
              <a:p>
                <a:pPr marL="914400" lvl="1" indent="-457200">
                  <a:buFont typeface="+mj-lt"/>
                  <a:buAutoNum type="arabicPeriod"/>
                </a:pPr>
                <a:r>
                  <a:rPr lang="en-GB" dirty="0"/>
                  <a:t>If </a:t>
                </a:r>
                <a14:m>
                  <m:oMath xmlns:m="http://schemas.openxmlformats.org/officeDocument/2006/math">
                    <m:r>
                      <a:rPr lang="de-DE" i="1" dirty="0">
                        <a:latin typeface="Cambria Math" panose="02040503050406030204" pitchFamily="18" charset="0"/>
                        <a:ea typeface="Cambria Math" panose="02040503050406030204" pitchFamily="18" charset="0"/>
                      </a:rPr>
                      <m:t>𝑟𝑣</m:t>
                    </m:r>
                    <m:d>
                      <m:dPr>
                        <m:ctrlPr>
                          <a:rPr lang="de-DE" i="1" dirty="0">
                            <a:latin typeface="Cambria Math" panose="02040503050406030204" pitchFamily="18" charset="0"/>
                            <a:ea typeface="Cambria Math" panose="02040503050406030204" pitchFamily="18" charset="0"/>
                          </a:rPr>
                        </m:ctrlPr>
                      </m:dPr>
                      <m:e>
                        <m:sSup>
                          <m:sSupPr>
                            <m:ctrlPr>
                              <a:rPr lang="de-DE" i="1" dirty="0">
                                <a:latin typeface="Cambria Math" panose="02040503050406030204" pitchFamily="18" charset="0"/>
                                <a:ea typeface="Cambria Math" panose="02040503050406030204" pitchFamily="18" charset="0"/>
                              </a:rPr>
                            </m:ctrlPr>
                          </m:sSupPr>
                          <m:e>
                            <m:r>
                              <a:rPr lang="de-DE" i="1" dirty="0">
                                <a:latin typeface="Cambria Math" panose="02040503050406030204" pitchFamily="18" charset="0"/>
                                <a:ea typeface="Cambria Math" panose="02040503050406030204" pitchFamily="18" charset="0"/>
                              </a:rPr>
                              <m:t>𝑔</m:t>
                            </m:r>
                          </m:e>
                          <m:sup>
                            <m:r>
                              <a:rPr lang="de-DE" i="1" dirty="0">
                                <a:latin typeface="Cambria Math" panose="02040503050406030204" pitchFamily="18" charset="0"/>
                                <a:ea typeface="Cambria Math" panose="02040503050406030204" pitchFamily="18" charset="0"/>
                              </a:rPr>
                              <m:t>+</m:t>
                            </m:r>
                          </m:sup>
                        </m:sSup>
                      </m:e>
                    </m:d>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r>
                  <a:rPr lang="en-GB" dirty="0"/>
                  <a:t>: add </a:t>
                </a:r>
                <a14:m>
                  <m:oMath xmlns:m="http://schemas.openxmlformats.org/officeDocument/2006/math">
                    <m:sSup>
                      <m:sSupPr>
                        <m:ctrlPr>
                          <a:rPr lang="en-GB" i="1" dirty="0">
                            <a:latin typeface="Cambria Math" panose="02040503050406030204" pitchFamily="18" charset="0"/>
                          </a:rPr>
                        </m:ctrlPr>
                      </m:sSupPr>
                      <m:e>
                        <m:r>
                          <a:rPr lang="en-GB" i="1" dirty="0">
                            <a:latin typeface="Cambria Math" panose="02040503050406030204" pitchFamily="18" charset="0"/>
                          </a:rPr>
                          <m:t>𝑔</m:t>
                        </m:r>
                      </m:e>
                      <m:sup>
                        <m:r>
                          <a:rPr lang="de-DE" i="1" dirty="0">
                            <a:latin typeface="Cambria Math" panose="02040503050406030204" pitchFamily="18" charset="0"/>
                          </a:rPr>
                          <m:t>+</m:t>
                        </m:r>
                      </m:sup>
                    </m:sSup>
                  </m:oMath>
                </a14:m>
                <a:r>
                  <a:rPr lang="en-GB" dirty="0"/>
                  <a:t> to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𝐺</m:t>
                        </m:r>
                      </m:e>
                      <m:sub>
                        <m:r>
                          <a:rPr lang="de-DE" i="1">
                            <a:latin typeface="Cambria Math" panose="02040503050406030204" pitchFamily="18" charset="0"/>
                          </a:rPr>
                          <m:t>𝑖</m:t>
                        </m:r>
                      </m:sub>
                    </m:sSub>
                  </m:oMath>
                </a14:m>
                <a:endParaRPr lang="en-GB" dirty="0"/>
              </a:p>
              <a:p>
                <a:pPr lvl="2"/>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𝑛𝑒𝑤</m:t>
                        </m:r>
                      </m:sup>
                    </m:sSup>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m:t>
                    </m:r>
                  </m:oMath>
                </a14:m>
                <a:endParaRPr lang="en-GB" dirty="0"/>
              </a:p>
              <a:p>
                <a:pPr marL="914400" lvl="1" indent="-457200">
                  <a:buFont typeface="+mj-lt"/>
                  <a:buAutoNum type="arabicPeriod"/>
                </a:pPr>
                <a:r>
                  <a:rPr lang="en-GB" dirty="0"/>
                  <a:t>If</a:t>
                </a:r>
                <a:r>
                  <a:rPr lang="en-GB" dirty="0">
                    <a:ea typeface="Cambria Math" panose="02040503050406030204" pitchFamily="18" charset="0"/>
                  </a:rPr>
                  <a:t> </a:t>
                </a:r>
                <a14:m>
                  <m:oMath xmlns:m="http://schemas.openxmlformats.org/officeDocument/2006/math">
                    <m:r>
                      <a:rPr lang="de-DE" i="1" dirty="0">
                        <a:latin typeface="Cambria Math" panose="02040503050406030204" pitchFamily="18" charset="0"/>
                        <a:ea typeface="Cambria Math" panose="02040503050406030204" pitchFamily="18" charset="0"/>
                      </a:rPr>
                      <m:t>𝑟𝑣</m:t>
                    </m:r>
                    <m:d>
                      <m:dPr>
                        <m:ctrlPr>
                          <a:rPr lang="de-DE" i="1" dirty="0">
                            <a:latin typeface="Cambria Math" panose="02040503050406030204" pitchFamily="18" charset="0"/>
                            <a:ea typeface="Cambria Math" panose="02040503050406030204" pitchFamily="18" charset="0"/>
                          </a:rPr>
                        </m:ctrlPr>
                      </m:dPr>
                      <m:e>
                        <m:sSup>
                          <m:sSupPr>
                            <m:ctrlPr>
                              <a:rPr lang="de-DE" i="1" dirty="0">
                                <a:latin typeface="Cambria Math" panose="02040503050406030204" pitchFamily="18" charset="0"/>
                                <a:ea typeface="Cambria Math" panose="02040503050406030204" pitchFamily="18" charset="0"/>
                              </a:rPr>
                            </m:ctrlPr>
                          </m:sSupPr>
                          <m:e>
                            <m:r>
                              <a:rPr lang="de-DE" i="1" dirty="0">
                                <a:latin typeface="Cambria Math" panose="02040503050406030204" pitchFamily="18" charset="0"/>
                                <a:ea typeface="Cambria Math" panose="02040503050406030204" pitchFamily="18" charset="0"/>
                              </a:rPr>
                              <m:t>𝑔</m:t>
                            </m:r>
                          </m:e>
                          <m:sup>
                            <m:r>
                              <a:rPr lang="de-DE" i="1" dirty="0">
                                <a:latin typeface="Cambria Math" panose="02040503050406030204" pitchFamily="18" charset="0"/>
                                <a:ea typeface="Cambria Math" panose="02040503050406030204" pitchFamily="18" charset="0"/>
                              </a:rPr>
                              <m:t>+</m:t>
                            </m:r>
                          </m:sup>
                        </m:sSup>
                      </m:e>
                    </m:d>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r>
                  <a:rPr lang="en-GB" dirty="0"/>
                  <a:t>: extend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r>
                  <a:rPr lang="en-GB" dirty="0"/>
                  <a:t> with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de-DE" i="1">
                            <a:latin typeface="Cambria Math" panose="02040503050406030204" pitchFamily="18" charset="0"/>
                          </a:rPr>
                          <m:t>𝑛𝑒𝑤</m:t>
                        </m:r>
                      </m:sup>
                    </m:sSup>
                  </m:oMath>
                </a14:m>
                <a:r>
                  <a:rPr lang="en-GB" dirty="0"/>
                  <a:t>, add </a:t>
                </a:r>
                <a14:m>
                  <m:oMath xmlns:m="http://schemas.openxmlformats.org/officeDocument/2006/math">
                    <m:sSup>
                      <m:sSupPr>
                        <m:ctrlPr>
                          <a:rPr lang="en-GB" i="1" dirty="0">
                            <a:latin typeface="Cambria Math" panose="02040503050406030204" pitchFamily="18" charset="0"/>
                          </a:rPr>
                        </m:ctrlPr>
                      </m:sSupPr>
                      <m:e>
                        <m:r>
                          <a:rPr lang="en-GB" i="1" dirty="0">
                            <a:latin typeface="Cambria Math" panose="02040503050406030204" pitchFamily="18" charset="0"/>
                          </a:rPr>
                          <m:t>𝑔</m:t>
                        </m:r>
                      </m:e>
                      <m:sup>
                        <m:r>
                          <a:rPr lang="de-DE" i="1" dirty="0">
                            <a:latin typeface="Cambria Math" panose="02040503050406030204" pitchFamily="18" charset="0"/>
                          </a:rPr>
                          <m:t>+</m:t>
                        </m:r>
                      </m:sup>
                    </m:sSup>
                  </m:oMath>
                </a14:m>
                <a:r>
                  <a:rPr lang="en-GB" dirty="0"/>
                  <a:t> to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𝐺</m:t>
                        </m:r>
                      </m:e>
                      <m:sub>
                        <m:r>
                          <a:rPr lang="de-DE" i="1">
                            <a:latin typeface="Cambria Math" panose="02040503050406030204" pitchFamily="18" charset="0"/>
                          </a:rPr>
                          <m:t>𝑖</m:t>
                        </m:r>
                      </m:sub>
                    </m:sSub>
                  </m:oMath>
                </a14:m>
                <a:endParaRPr lang="de-DE" dirty="0"/>
              </a:p>
              <a:p>
                <a:pPr lvl="2"/>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r>
                      <a:rPr lang="en-GB" i="1">
                        <a:latin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endParaRPr lang="en-GB" dirty="0"/>
              </a:p>
              <a:p>
                <a:pPr marL="914400" lvl="1" indent="-457200">
                  <a:buFont typeface="+mj-lt"/>
                  <a:buAutoNum type="arabicPeriod"/>
                </a:pPr>
                <a:r>
                  <a:rPr lang="en-GB" dirty="0"/>
                  <a:t>If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r>
                      <a:rPr lang="en-GB" i="1">
                        <a:latin typeface="Cambria Math" panose="02040503050406030204" pitchFamily="18" charset="0"/>
                        <a:ea typeface="Cambria Math" panose="02040503050406030204" pitchFamily="18" charset="0"/>
                      </a:rPr>
                      <m:t>∧</m:t>
                    </m:r>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𝑛𝑒𝑤</m:t>
                        </m:r>
                      </m:sup>
                    </m:sSup>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r>
                      <a:rPr lang="de-DE" i="1">
                        <a:latin typeface="Cambria Math" panose="02040503050406030204" pitchFamily="18" charset="0"/>
                        <a:ea typeface="Cambria Math" panose="02040503050406030204" pitchFamily="18" charset="0"/>
                      </a:rPr>
                      <m:t>=∅</m:t>
                    </m:r>
                  </m:oMath>
                </a14:m>
                <a:r>
                  <a:rPr lang="en-GB" dirty="0"/>
                  <a:t>, build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de-DE" i="1">
                            <a:latin typeface="Cambria Math" panose="02040503050406030204" pitchFamily="18" charset="0"/>
                            <a:ea typeface="Cambria Math" panose="02040503050406030204" pitchFamily="18" charset="0"/>
                          </a:rPr>
                          <m:t>𝑘</m:t>
                        </m:r>
                      </m:sub>
                    </m:sSub>
                    <m:r>
                      <a:rPr lang="de-DE">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𝑟𝑣</m:t>
                    </m:r>
                    <m:d>
                      <m:dPr>
                        <m:ctrlPr>
                          <a:rPr lang="de-DE" i="1">
                            <a:latin typeface="Cambria Math" panose="02040503050406030204" pitchFamily="18" charset="0"/>
                            <a:ea typeface="Cambria Math" panose="02040503050406030204" pitchFamily="18" charset="0"/>
                          </a:rPr>
                        </m:ctrlPr>
                      </m:dPr>
                      <m:e>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𝑔</m:t>
                            </m:r>
                          </m:e>
                          <m:sup>
                            <m:r>
                              <a:rPr lang="de-DE" i="1">
                                <a:latin typeface="Cambria Math" panose="02040503050406030204" pitchFamily="18" charset="0"/>
                                <a:ea typeface="Cambria Math" panose="02040503050406030204" pitchFamily="18" charset="0"/>
                              </a:rPr>
                              <m:t>+</m:t>
                            </m:r>
                          </m:sup>
                        </m:sSup>
                      </m:e>
                    </m:d>
                  </m:oMath>
                </a14:m>
                <a:r>
                  <a:rPr lang="en-GB" dirty="0"/>
                  <a:t> as neighbour to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r>
                  <a:rPr lang="en-GB" dirty="0"/>
                  <a:t>, add </a:t>
                </a:r>
                <a14:m>
                  <m:oMath xmlns:m="http://schemas.openxmlformats.org/officeDocument/2006/math">
                    <m:sSup>
                      <m:sSupPr>
                        <m:ctrlPr>
                          <a:rPr lang="en-GB" i="1" dirty="0">
                            <a:latin typeface="Cambria Math" panose="02040503050406030204" pitchFamily="18" charset="0"/>
                          </a:rPr>
                        </m:ctrlPr>
                      </m:sSupPr>
                      <m:e>
                        <m:r>
                          <a:rPr lang="en-GB" i="1" dirty="0">
                            <a:latin typeface="Cambria Math" panose="02040503050406030204" pitchFamily="18" charset="0"/>
                          </a:rPr>
                          <m:t>𝑔</m:t>
                        </m:r>
                      </m:e>
                      <m:sup>
                        <m:r>
                          <a:rPr lang="de-DE" i="1" dirty="0">
                            <a:latin typeface="Cambria Math" panose="02040503050406030204" pitchFamily="18" charset="0"/>
                          </a:rPr>
                          <m:t>+</m:t>
                        </m:r>
                      </m:sup>
                    </m:sSup>
                  </m:oMath>
                </a14:m>
                <a:r>
                  <a:rPr lang="en-GB" dirty="0"/>
                  <a:t> to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𝐺</m:t>
                        </m:r>
                      </m:e>
                      <m:sub>
                        <m:r>
                          <a:rPr lang="de-DE" i="1">
                            <a:latin typeface="Cambria Math" panose="02040503050406030204" pitchFamily="18" charset="0"/>
                          </a:rPr>
                          <m:t>𝑘</m:t>
                        </m:r>
                      </m:sub>
                    </m:sSub>
                  </m:oMath>
                </a14:m>
                <a:endParaRPr lang="en-GB" dirty="0"/>
              </a:p>
              <a:p>
                <a:endParaRPr lang="de-DE" dirty="0"/>
              </a:p>
              <a:p>
                <a:pPr lvl="1"/>
                <a:endParaRPr lang="en-GB" dirty="0"/>
              </a:p>
              <a:p>
                <a:pPr lvl="1"/>
                <a:endParaRPr lang="en-GB" dirty="0"/>
              </a:p>
            </p:txBody>
          </p:sp>
        </mc:Choice>
        <mc:Fallback xmlns="">
          <p:sp>
            <p:nvSpPr>
              <p:cNvPr id="3" name="Content Placeholder 2">
                <a:extLst>
                  <a:ext uri="{FF2B5EF4-FFF2-40B4-BE49-F238E27FC236}">
                    <a16:creationId xmlns:a16="http://schemas.microsoft.com/office/drawing/2014/main" id="{656C744C-8583-FD4D-B730-24D0638D94B8}"/>
                  </a:ext>
                </a:extLst>
              </p:cNvPr>
              <p:cNvSpPr>
                <a:spLocks noGrp="1" noRot="1" noChangeAspect="1" noMove="1" noResize="1" noEditPoints="1" noAdjustHandles="1" noChangeArrowheads="1" noChangeShapeType="1" noTextEdit="1"/>
              </p:cNvSpPr>
              <p:nvPr>
                <p:ph idx="1"/>
              </p:nvPr>
            </p:nvSpPr>
            <p:spPr>
              <a:blipFill>
                <a:blip r:embed="rId2"/>
                <a:stretch>
                  <a:fillRect l="-1447" t="-1515"/>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B40974F8-782F-E147-A683-E67830CFEFCD}"/>
              </a:ext>
            </a:extLst>
          </p:cNvPr>
          <p:cNvSpPr>
            <a:spLocks noGrp="1"/>
          </p:cNvSpPr>
          <p:nvPr>
            <p:ph type="sldNum" sz="quarter" idx="12"/>
          </p:nvPr>
        </p:nvSpPr>
        <p:spPr/>
        <p:txBody>
          <a:bodyPr/>
          <a:lstStyle/>
          <a:p>
            <a:fld id="{67C9959E-8E6B-B04C-9955-EA096F41CA7A}" type="slidenum">
              <a:rPr lang="en-GB" smtClean="0"/>
              <a:t>19</a:t>
            </a:fld>
            <a:endParaRPr lang="en-GB"/>
          </a:p>
        </p:txBody>
      </p:sp>
    </p:spTree>
    <p:extLst>
      <p:ext uri="{BB962C8B-B14F-4D97-AF65-F5344CB8AC3E}">
        <p14:creationId xmlns:p14="http://schemas.microsoft.com/office/powerpoint/2010/main" val="1081906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4DB7-1721-854C-ADF4-AB78FE27EE99}"/>
              </a:ext>
            </a:extLst>
          </p:cNvPr>
          <p:cNvSpPr>
            <a:spLocks noGrp="1"/>
          </p:cNvSpPr>
          <p:nvPr>
            <p:ph type="title"/>
          </p:nvPr>
        </p:nvSpPr>
        <p:spPr>
          <a:xfrm>
            <a:off x="628649" y="260986"/>
            <a:ext cx="8254093" cy="717866"/>
          </a:xfrm>
        </p:spPr>
        <p:txBody>
          <a:bodyPr>
            <a:normAutofit fontScale="90000"/>
          </a:bodyPr>
          <a:lstStyle/>
          <a:p>
            <a:r>
              <a:rPr lang="en-GB" dirty="0"/>
              <a:t>Probabilistic Graphical Models (PGMs)</a:t>
            </a:r>
          </a:p>
        </p:txBody>
      </p:sp>
      <p:sp>
        <p:nvSpPr>
          <p:cNvPr id="3" name="Content Placeholder 2">
            <a:extLst>
              <a:ext uri="{FF2B5EF4-FFF2-40B4-BE49-F238E27FC236}">
                <a16:creationId xmlns:a16="http://schemas.microsoft.com/office/drawing/2014/main" id="{65C15E46-B17A-B04B-8AF8-A99F457946BE}"/>
              </a:ext>
            </a:extLst>
          </p:cNvPr>
          <p:cNvSpPr>
            <a:spLocks noGrp="1"/>
          </p:cNvSpPr>
          <p:nvPr>
            <p:ph idx="1"/>
          </p:nvPr>
        </p:nvSpPr>
        <p:spPr>
          <a:xfrm>
            <a:off x="628649" y="1158240"/>
            <a:ext cx="8254093" cy="5198111"/>
          </a:xfrm>
        </p:spPr>
        <p:txBody>
          <a:bodyPr numCol="2">
            <a:normAutofit fontScale="85000" lnSpcReduction="20000"/>
          </a:bodyPr>
          <a:lstStyle/>
          <a:p>
            <a:pPr marL="457200" indent="-457200">
              <a:buFont typeface="+mj-lt"/>
              <a:buAutoNum type="arabicPeriod"/>
            </a:pPr>
            <a:r>
              <a:rPr lang="en-GB" dirty="0"/>
              <a:t>Recap: </a:t>
            </a:r>
            <a:r>
              <a:rPr lang="en-GB" b="1" dirty="0"/>
              <a:t>Propositional </a:t>
            </a:r>
            <a:r>
              <a:rPr lang="en-GB" dirty="0"/>
              <a:t>modelling</a:t>
            </a:r>
          </a:p>
          <a:p>
            <a:pPr lvl="1"/>
            <a:r>
              <a:rPr lang="en-GB" dirty="0"/>
              <a:t>Factor model, Bayesian network, Markov network</a:t>
            </a:r>
          </a:p>
          <a:p>
            <a:pPr lvl="1"/>
            <a:r>
              <a:rPr lang="en-GB" dirty="0"/>
              <a:t>Semantics, inference tasks </a:t>
            </a:r>
            <a:br>
              <a:rPr lang="en-GB" dirty="0"/>
            </a:br>
            <a:r>
              <a:rPr lang="en-GB" dirty="0"/>
              <a:t>+ algorithms + complexity</a:t>
            </a:r>
          </a:p>
          <a:p>
            <a:pPr marL="457200" indent="-457200">
              <a:buFont typeface="+mj-lt"/>
              <a:buAutoNum type="arabicPeriod"/>
            </a:pPr>
            <a:r>
              <a:rPr lang="en-GB" b="1" dirty="0"/>
              <a:t>Probabilistic relational models</a:t>
            </a:r>
            <a:r>
              <a:rPr lang="en-GB" dirty="0"/>
              <a:t> (PRMs)</a:t>
            </a:r>
          </a:p>
          <a:p>
            <a:pPr lvl="1"/>
            <a:r>
              <a:rPr lang="en-GB" dirty="0"/>
              <a:t>Parameterised models, Markov logic networks</a:t>
            </a:r>
          </a:p>
          <a:p>
            <a:pPr lvl="1"/>
            <a:r>
              <a:rPr lang="en-GB" dirty="0"/>
              <a:t>Semantics, inference tasks</a:t>
            </a:r>
          </a:p>
          <a:p>
            <a:pPr marL="457200" indent="-457200">
              <a:buFont typeface="+mj-lt"/>
              <a:buAutoNum type="arabicPeriod"/>
            </a:pPr>
            <a:r>
              <a:rPr lang="en-GB" b="1" dirty="0">
                <a:solidFill>
                  <a:srgbClr val="C00000"/>
                </a:solidFill>
              </a:rPr>
              <a:t>Lifted inference</a:t>
            </a:r>
          </a:p>
          <a:p>
            <a:pPr lvl="1"/>
            <a:r>
              <a:rPr lang="en-GB" dirty="0">
                <a:solidFill>
                  <a:srgbClr val="C00000"/>
                </a:solidFill>
              </a:rPr>
              <a:t>LVE, LJT, FOKC</a:t>
            </a:r>
          </a:p>
          <a:p>
            <a:pPr lvl="1"/>
            <a:r>
              <a:rPr lang="en-GB" dirty="0">
                <a:solidFill>
                  <a:srgbClr val="C00000"/>
                </a:solidFill>
              </a:rPr>
              <a:t>Theoretical analysis</a:t>
            </a:r>
          </a:p>
          <a:p>
            <a:pPr marL="457200" indent="-457200">
              <a:buFont typeface="+mj-lt"/>
              <a:buAutoNum type="arabicPeriod"/>
            </a:pPr>
            <a:r>
              <a:rPr lang="en-GB" b="1" dirty="0"/>
              <a:t>Lifted learning </a:t>
            </a:r>
          </a:p>
          <a:p>
            <a:pPr lvl="1"/>
            <a:r>
              <a:rPr lang="en-GB" dirty="0"/>
              <a:t>Recap: propositional learning</a:t>
            </a:r>
          </a:p>
          <a:p>
            <a:pPr lvl="1"/>
            <a:r>
              <a:rPr lang="en-GB" dirty="0"/>
              <a:t>From ground to lifted models</a:t>
            </a:r>
          </a:p>
          <a:p>
            <a:pPr lvl="1"/>
            <a:r>
              <a:rPr lang="en-GB" dirty="0"/>
              <a:t>Direct lifted learning</a:t>
            </a:r>
          </a:p>
          <a:p>
            <a:pPr marL="457200" indent="-457200">
              <a:buFont typeface="+mj-lt"/>
              <a:buAutoNum type="arabicPeriod"/>
            </a:pPr>
            <a:r>
              <a:rPr lang="en-GB" b="1" dirty="0"/>
              <a:t>Approximate Inference: Sampling</a:t>
            </a:r>
          </a:p>
          <a:p>
            <a:pPr lvl="1"/>
            <a:r>
              <a:rPr lang="en-GB" dirty="0"/>
              <a:t>Importance sampling</a:t>
            </a:r>
          </a:p>
          <a:p>
            <a:pPr lvl="1"/>
            <a:r>
              <a:rPr lang="en-GB" dirty="0"/>
              <a:t>MCMC methods</a:t>
            </a:r>
          </a:p>
          <a:p>
            <a:pPr marL="457200" indent="-457200">
              <a:buFont typeface="+mj-lt"/>
              <a:buAutoNum type="arabicPeriod"/>
            </a:pPr>
            <a:r>
              <a:rPr lang="en-GB" b="1" dirty="0"/>
              <a:t>Sequential models &amp; inference</a:t>
            </a:r>
            <a:endParaRPr lang="en-GB" dirty="0"/>
          </a:p>
          <a:p>
            <a:pPr lvl="1"/>
            <a:r>
              <a:rPr lang="en-GB" dirty="0"/>
              <a:t>Dynamic PRMs</a:t>
            </a:r>
          </a:p>
          <a:p>
            <a:pPr lvl="1"/>
            <a:r>
              <a:rPr lang="en-GB" dirty="0"/>
              <a:t>Semantics, inference tasks </a:t>
            </a:r>
            <a:br>
              <a:rPr lang="en-GB" dirty="0"/>
            </a:br>
            <a:r>
              <a:rPr lang="en-GB" dirty="0"/>
              <a:t>+ algorithms + complexity, learning</a:t>
            </a:r>
          </a:p>
          <a:p>
            <a:pPr marL="457200" indent="-457200">
              <a:buFont typeface="+mj-lt"/>
              <a:buAutoNum type="arabicPeriod"/>
            </a:pPr>
            <a:r>
              <a:rPr lang="en-GB" b="1" dirty="0"/>
              <a:t>Decision making</a:t>
            </a:r>
          </a:p>
          <a:p>
            <a:pPr lvl="1"/>
            <a:r>
              <a:rPr lang="en-GB" dirty="0"/>
              <a:t>(Dynamic) Decision PRMs</a:t>
            </a:r>
          </a:p>
          <a:p>
            <a:pPr lvl="1"/>
            <a:r>
              <a:rPr lang="en-GB" dirty="0"/>
              <a:t>Semantics, inference tasks </a:t>
            </a:r>
            <a:br>
              <a:rPr lang="en-GB" dirty="0"/>
            </a:br>
            <a:r>
              <a:rPr lang="en-GB" dirty="0"/>
              <a:t>+ algorithms, learning</a:t>
            </a:r>
          </a:p>
          <a:p>
            <a:pPr marL="457200" indent="-457200">
              <a:buFont typeface="+mj-lt"/>
              <a:buAutoNum type="arabicPeriod"/>
            </a:pPr>
            <a:r>
              <a:rPr lang="en-GB" b="1" dirty="0"/>
              <a:t>Continuous Models</a:t>
            </a:r>
          </a:p>
          <a:p>
            <a:pPr lvl="1"/>
            <a:r>
              <a:rPr lang="en-GB" dirty="0"/>
              <a:t>Probabilistic soft logic: modelling, semantics, inference tasks + algorithms</a:t>
            </a:r>
          </a:p>
        </p:txBody>
      </p:sp>
      <p:sp>
        <p:nvSpPr>
          <p:cNvPr id="4" name="Slide Number Placeholder 3">
            <a:extLst>
              <a:ext uri="{FF2B5EF4-FFF2-40B4-BE49-F238E27FC236}">
                <a16:creationId xmlns:a16="http://schemas.microsoft.com/office/drawing/2014/main" id="{E03758ED-C5B6-974D-BEE5-5269EFC6E0F1}"/>
              </a:ext>
            </a:extLst>
          </p:cNvPr>
          <p:cNvSpPr>
            <a:spLocks noGrp="1"/>
          </p:cNvSpPr>
          <p:nvPr>
            <p:ph type="sldNum" sz="quarter" idx="12"/>
          </p:nvPr>
        </p:nvSpPr>
        <p:spPr/>
        <p:txBody>
          <a:bodyPr/>
          <a:lstStyle/>
          <a:p>
            <a:fld id="{67C9959E-8E6B-B04C-9955-EA096F41CA7A}" type="slidenum">
              <a:rPr lang="en-GB" smtClean="0"/>
              <a:t>2</a:t>
            </a:fld>
            <a:endParaRPr lang="en-GB"/>
          </a:p>
        </p:txBody>
      </p:sp>
    </p:spTree>
    <p:extLst>
      <p:ext uri="{BB962C8B-B14F-4D97-AF65-F5344CB8AC3E}">
        <p14:creationId xmlns:p14="http://schemas.microsoft.com/office/powerpoint/2010/main" val="426268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8E62-63E6-2749-A8BB-0675F1C90004}"/>
              </a:ext>
            </a:extLst>
          </p:cNvPr>
          <p:cNvSpPr>
            <a:spLocks noGrp="1"/>
          </p:cNvSpPr>
          <p:nvPr>
            <p:ph type="title"/>
          </p:nvPr>
        </p:nvSpPr>
        <p:spPr/>
        <p:txBody>
          <a:bodyPr/>
          <a:lstStyle/>
          <a:p>
            <a:r>
              <a:rPr lang="en-GB" dirty="0"/>
              <a:t>Adding a Parfactor: Procedure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4A77E2-E56A-9745-9679-B2D05300671B}"/>
                  </a:ext>
                </a:extLst>
              </p:cNvPr>
              <p:cNvSpPr>
                <a:spLocks noGrp="1"/>
              </p:cNvSpPr>
              <p:nvPr>
                <p:ph idx="1"/>
              </p:nvPr>
            </p:nvSpPr>
            <p:spPr/>
            <p:txBody>
              <a:bodyPr>
                <a:normAutofit fontScale="92500" lnSpcReduction="20000"/>
              </a:bodyPr>
              <a:lstStyle/>
              <a:p>
                <a:r>
                  <a:rPr lang="en-GB" dirty="0"/>
                  <a:t>Input: new parfactor </a:t>
                </a:r>
                <a14:m>
                  <m:oMath xmlns:m="http://schemas.openxmlformats.org/officeDocument/2006/math">
                    <m:sSup>
                      <m:sSupPr>
                        <m:ctrlPr>
                          <a:rPr lang="en-GB" i="1" smtClean="0">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𝑔</m:t>
                        </m:r>
                      </m:e>
                      <m:sup>
                        <m:r>
                          <a:rPr lang="en-GB" b="0" i="1" smtClean="0">
                            <a:latin typeface="Cambria Math" panose="02040503050406030204" pitchFamily="18" charset="0"/>
                            <a:ea typeface="Cambria Math" panose="02040503050406030204" pitchFamily="18" charset="0"/>
                          </a:rPr>
                          <m:t>+</m:t>
                        </m:r>
                      </m:sup>
                    </m:sSup>
                  </m:oMath>
                </a14:m>
                <a:r>
                  <a:rPr lang="en-GB" dirty="0"/>
                  <a:t> added to model </a:t>
                </a:r>
                <a14:m>
                  <m:oMath xmlns:m="http://schemas.openxmlformats.org/officeDocument/2006/math">
                    <m:r>
                      <a:rPr lang="en-GB" i="1" smtClean="0">
                        <a:latin typeface="Cambria Math" panose="02040503050406030204" pitchFamily="18" charset="0"/>
                      </a:rPr>
                      <m:t>𝐺</m:t>
                    </m:r>
                  </m:oMath>
                </a14:m>
                <a:r>
                  <a:rPr lang="en-GB" dirty="0"/>
                  <a:t> with FO jtree </a:t>
                </a:r>
                <a14:m>
                  <m:oMath xmlns:m="http://schemas.openxmlformats.org/officeDocument/2006/math">
                    <m:r>
                      <a:rPr lang="en-GB" i="1" smtClean="0">
                        <a:latin typeface="Cambria Math" panose="02040503050406030204" pitchFamily="18" charset="0"/>
                      </a:rPr>
                      <m:t>𝐽</m:t>
                    </m:r>
                    <m:r>
                      <a:rPr lang="de-DE" b="0" i="1" smtClean="0">
                        <a:latin typeface="Cambria Math" panose="02040503050406030204" pitchFamily="18" charset="0"/>
                      </a:rPr>
                      <m:t>=</m:t>
                    </m:r>
                    <m:d>
                      <m:dPr>
                        <m:ctrlPr>
                          <a:rPr lang="de-DE" b="0" i="1" smtClean="0">
                            <a:latin typeface="Cambria Math" panose="02040503050406030204" pitchFamily="18" charset="0"/>
                          </a:rPr>
                        </m:ctrlPr>
                      </m:dPr>
                      <m:e>
                        <m:r>
                          <a:rPr lang="de-DE" b="0" i="1" smtClean="0">
                            <a:latin typeface="Cambria Math" panose="02040503050406030204" pitchFamily="18" charset="0"/>
                          </a:rPr>
                          <m:t>𝑉</m:t>
                        </m:r>
                        <m:r>
                          <a:rPr lang="de-DE" b="0" i="1" smtClean="0">
                            <a:latin typeface="Cambria Math" panose="02040503050406030204" pitchFamily="18" charset="0"/>
                          </a:rPr>
                          <m:t>,</m:t>
                        </m:r>
                        <m:r>
                          <a:rPr lang="de-DE" b="0" i="1" smtClean="0">
                            <a:latin typeface="Cambria Math" panose="02040503050406030204" pitchFamily="18" charset="0"/>
                          </a:rPr>
                          <m:t>𝐸</m:t>
                        </m:r>
                      </m:e>
                    </m:d>
                  </m:oMath>
                </a14:m>
                <a:endParaRPr lang="en-GB" dirty="0"/>
              </a:p>
              <a:p>
                <a:pPr lvl="1"/>
                <a14:m>
                  <m:oMath xmlns:m="http://schemas.openxmlformats.org/officeDocument/2006/math">
                    <m:sSup>
                      <m:sSupPr>
                        <m:ctrlPr>
                          <a:rPr lang="en-GB" b="0" i="1" smtClean="0">
                            <a:latin typeface="Cambria Math" panose="02040503050406030204" pitchFamily="18" charset="0"/>
                          </a:rPr>
                        </m:ctrlPr>
                      </m:sSupPr>
                      <m:e>
                        <m:r>
                          <a:rPr lang="en-GB" b="1" i="1" smtClean="0">
                            <a:latin typeface="Cambria Math" panose="02040503050406030204" pitchFamily="18" charset="0"/>
                          </a:rPr>
                          <m:t>𝑨</m:t>
                        </m:r>
                      </m:e>
                      <m:sup>
                        <m:r>
                          <a:rPr lang="en-GB" b="0" i="1" smtClean="0">
                            <a:latin typeface="Cambria Math" panose="02040503050406030204" pitchFamily="18" charset="0"/>
                          </a:rPr>
                          <m:t>𝑜𝑙𝑑</m:t>
                        </m:r>
                      </m:sup>
                    </m:sSup>
                    <m:r>
                      <a:rPr lang="en-GB" b="0" i="1" smtClean="0">
                        <a:latin typeface="Cambria Math" panose="02040503050406030204" pitchFamily="18" charset="0"/>
                      </a:rPr>
                      <m:t>=</m:t>
                    </m:r>
                    <m:r>
                      <a:rPr lang="en-GB" b="0" i="1" smtClean="0">
                        <a:latin typeface="Cambria Math" panose="02040503050406030204" pitchFamily="18" charset="0"/>
                      </a:rPr>
                      <m:t>𝑟𝑣</m:t>
                    </m:r>
                    <m:d>
                      <m:dPr>
                        <m:ctrlPr>
                          <a:rPr lang="en-GB" b="0" i="1" smtClean="0">
                            <a:latin typeface="Cambria Math" panose="02040503050406030204" pitchFamily="18" charset="0"/>
                          </a:rPr>
                        </m:ctrlPr>
                      </m:dPr>
                      <m:e>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𝑔</m:t>
                            </m:r>
                          </m:e>
                          <m:sup>
                            <m:r>
                              <a:rPr lang="en-GB" i="1">
                                <a:latin typeface="Cambria Math" panose="02040503050406030204" pitchFamily="18" charset="0"/>
                                <a:ea typeface="Cambria Math" panose="02040503050406030204" pitchFamily="18" charset="0"/>
                              </a:rPr>
                              <m:t>+</m:t>
                            </m:r>
                          </m:sup>
                        </m:sSup>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𝑟𝑣</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𝐺</m:t>
                        </m:r>
                      </m:e>
                    </m:d>
                  </m:oMath>
                </a14:m>
                <a:r>
                  <a:rPr lang="en-GB" dirty="0"/>
                  <a:t>: known PRVs</a:t>
                </a:r>
              </a:p>
              <a:p>
                <a:pPr lvl="1"/>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b="0" i="1" smtClean="0">
                            <a:latin typeface="Cambria Math" panose="02040503050406030204" pitchFamily="18" charset="0"/>
                          </a:rPr>
                          <m:t>𝑛𝑒𝑤</m:t>
                        </m:r>
                      </m:sup>
                    </m:sSup>
                  </m:oMath>
                </a14:m>
                <a:r>
                  <a:rPr lang="en-GB" dirty="0"/>
                  <a:t> </a:t>
                </a:r>
                <a14:m>
                  <m:oMath xmlns:m="http://schemas.openxmlformats.org/officeDocument/2006/math">
                    <m:r>
                      <a:rPr lang="en-GB" i="1">
                        <a:latin typeface="Cambria Math" panose="02040503050406030204" pitchFamily="18" charset="0"/>
                      </a:rPr>
                      <m:t>=</m:t>
                    </m:r>
                    <m:r>
                      <a:rPr lang="en-GB" i="1">
                        <a:latin typeface="Cambria Math" panose="02040503050406030204" pitchFamily="18" charset="0"/>
                      </a:rPr>
                      <m:t>𝑟𝑣</m:t>
                    </m:r>
                    <m:d>
                      <m:dPr>
                        <m:ctrlPr>
                          <a:rPr lang="en-GB" i="1">
                            <a:latin typeface="Cambria Math" panose="02040503050406030204" pitchFamily="18" charset="0"/>
                          </a:rPr>
                        </m:ctrlPr>
                      </m:dPr>
                      <m:e>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𝑔</m:t>
                            </m:r>
                          </m:e>
                          <m:sup>
                            <m:r>
                              <a:rPr lang="en-GB" i="1">
                                <a:latin typeface="Cambria Math" panose="02040503050406030204" pitchFamily="18" charset="0"/>
                                <a:ea typeface="Cambria Math" panose="02040503050406030204" pitchFamily="18" charset="0"/>
                              </a:rPr>
                              <m:t>+</m:t>
                            </m:r>
                          </m:sup>
                        </m:sSup>
                      </m:e>
                    </m:d>
                    <m:r>
                      <a:rPr lang="en-GB"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𝑟𝑣</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𝐺</m:t>
                        </m:r>
                      </m:e>
                    </m:d>
                  </m:oMath>
                </a14:m>
                <a:r>
                  <a:rPr lang="en-GB" dirty="0"/>
                  <a:t>: new PRVs </a:t>
                </a:r>
              </a:p>
              <a:p>
                <a:r>
                  <a:rPr lang="en-GB" dirty="0"/>
                  <a:t>Adjust </a:t>
                </a:r>
                <a14:m>
                  <m:oMath xmlns:m="http://schemas.openxmlformats.org/officeDocument/2006/math">
                    <m:r>
                      <a:rPr lang="en-GB" i="1">
                        <a:latin typeface="Cambria Math" panose="02040503050406030204" pitchFamily="18" charset="0"/>
                      </a:rPr>
                      <m:t>𝐽</m:t>
                    </m:r>
                  </m:oMath>
                </a14:m>
                <a:r>
                  <a:rPr lang="en-GB" dirty="0"/>
                  <a:t> such that </a:t>
                </a:r>
                <a14:m>
                  <m:oMath xmlns:m="http://schemas.openxmlformats.org/officeDocument/2006/math">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r>
                      <a:rPr lang="en-GB" i="1">
                        <a:latin typeface="Cambria Math" panose="02040503050406030204" pitchFamily="18" charset="0"/>
                        <a:ea typeface="Cambria Math" panose="02040503050406030204" pitchFamily="18" charset="0"/>
                      </a:rPr>
                      <m:t> :</m:t>
                    </m:r>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endParaRPr lang="en-GB" dirty="0"/>
              </a:p>
              <a:p>
                <a:r>
                  <a:rPr lang="en-GB" dirty="0"/>
                  <a:t>If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𝑛𝑒𝑤</m:t>
                        </m:r>
                      </m:sup>
                    </m:sSup>
                    <m:r>
                      <a:rPr lang="en-GB" i="1">
                        <a:latin typeface="Cambria Math" panose="02040503050406030204" pitchFamily="18" charset="0"/>
                      </a:rPr>
                      <m:t>=</m:t>
                    </m:r>
                    <m:r>
                      <a:rPr lang="en-GB" i="1" smtClean="0">
                        <a:latin typeface="Cambria Math" panose="02040503050406030204" pitchFamily="18" charset="0"/>
                        <a:ea typeface="Cambria Math" panose="02040503050406030204" pitchFamily="18" charset="0"/>
                      </a:rPr>
                      <m:t>∅</m:t>
                    </m:r>
                  </m:oMath>
                </a14:m>
                <a:r>
                  <a:rPr lang="en-GB" dirty="0"/>
                  <a:t>, </a:t>
                </a:r>
                <a:r>
                  <a:rPr lang="en-GB" sz="1900" dirty="0">
                    <a:solidFill>
                      <a:schemeClr val="tx1">
                        <a:lumMod val="50000"/>
                        <a:lumOff val="50000"/>
                      </a:schemeClr>
                    </a:solidFill>
                  </a:rPr>
                  <a:t>i.e., </a:t>
                </a:r>
                <a14:m>
                  <m:oMath xmlns:m="http://schemas.openxmlformats.org/officeDocument/2006/math">
                    <m:r>
                      <a:rPr lang="en-GB" sz="1900" i="1">
                        <a:solidFill>
                          <a:schemeClr val="tx1">
                            <a:lumMod val="50000"/>
                            <a:lumOff val="50000"/>
                          </a:schemeClr>
                        </a:solidFill>
                        <a:latin typeface="Cambria Math" panose="02040503050406030204" pitchFamily="18" charset="0"/>
                      </a:rPr>
                      <m:t>𝑟𝑣</m:t>
                    </m:r>
                    <m:d>
                      <m:dPr>
                        <m:ctrlPr>
                          <a:rPr lang="en-GB" sz="1900" i="1">
                            <a:solidFill>
                              <a:schemeClr val="tx1">
                                <a:lumMod val="50000"/>
                                <a:lumOff val="50000"/>
                              </a:schemeClr>
                            </a:solidFill>
                            <a:latin typeface="Cambria Math" panose="02040503050406030204" pitchFamily="18" charset="0"/>
                          </a:rPr>
                        </m:ctrlPr>
                      </m:dPr>
                      <m:e>
                        <m:sSup>
                          <m:sSupPr>
                            <m:ctrlPr>
                              <a:rPr lang="en-GB" sz="1900" i="1" smtClean="0">
                                <a:solidFill>
                                  <a:schemeClr val="tx1">
                                    <a:lumMod val="50000"/>
                                    <a:lumOff val="50000"/>
                                  </a:schemeClr>
                                </a:solidFill>
                                <a:latin typeface="Cambria Math" panose="02040503050406030204" pitchFamily="18" charset="0"/>
                              </a:rPr>
                            </m:ctrlPr>
                          </m:sSupPr>
                          <m:e>
                            <m:r>
                              <a:rPr lang="en-GB" sz="1900" i="1">
                                <a:solidFill>
                                  <a:schemeClr val="tx1">
                                    <a:lumMod val="50000"/>
                                    <a:lumOff val="50000"/>
                                  </a:schemeClr>
                                </a:solidFill>
                                <a:latin typeface="Cambria Math" panose="02040503050406030204" pitchFamily="18" charset="0"/>
                              </a:rPr>
                              <m:t>𝑔</m:t>
                            </m:r>
                          </m:e>
                          <m:sup>
                            <m:r>
                              <a:rPr lang="en-GB" sz="1900" b="0" i="1" smtClean="0">
                                <a:solidFill>
                                  <a:schemeClr val="tx1">
                                    <a:lumMod val="50000"/>
                                    <a:lumOff val="50000"/>
                                  </a:schemeClr>
                                </a:solidFill>
                                <a:latin typeface="Cambria Math" panose="02040503050406030204" pitchFamily="18" charset="0"/>
                              </a:rPr>
                              <m:t>+</m:t>
                            </m:r>
                          </m:sup>
                        </m:sSup>
                      </m:e>
                    </m:d>
                    <m:r>
                      <a:rPr lang="en-GB" sz="1900" b="0" i="1" smtClean="0">
                        <a:solidFill>
                          <a:schemeClr val="tx1">
                            <a:lumMod val="50000"/>
                            <a:lumOff val="50000"/>
                          </a:schemeClr>
                        </a:solidFill>
                        <a:latin typeface="Cambria Math" panose="02040503050406030204" pitchFamily="18" charset="0"/>
                      </a:rPr>
                      <m:t>=</m:t>
                    </m:r>
                    <m:sSup>
                      <m:sSupPr>
                        <m:ctrlPr>
                          <a:rPr lang="en-GB" sz="1900" i="1">
                            <a:solidFill>
                              <a:schemeClr val="tx1">
                                <a:lumMod val="50000"/>
                                <a:lumOff val="50000"/>
                              </a:schemeClr>
                            </a:solidFill>
                            <a:latin typeface="Cambria Math" panose="02040503050406030204" pitchFamily="18" charset="0"/>
                          </a:rPr>
                        </m:ctrlPr>
                      </m:sSupPr>
                      <m:e>
                        <m:r>
                          <a:rPr lang="en-GB" sz="1900" b="1" i="1">
                            <a:solidFill>
                              <a:schemeClr val="tx1">
                                <a:lumMod val="50000"/>
                                <a:lumOff val="50000"/>
                              </a:schemeClr>
                            </a:solidFill>
                            <a:latin typeface="Cambria Math" panose="02040503050406030204" pitchFamily="18" charset="0"/>
                          </a:rPr>
                          <m:t>𝑨</m:t>
                        </m:r>
                      </m:e>
                      <m:sup>
                        <m:r>
                          <a:rPr lang="en-GB" sz="1900" i="1">
                            <a:solidFill>
                              <a:schemeClr val="tx1">
                                <a:lumMod val="50000"/>
                                <a:lumOff val="50000"/>
                              </a:schemeClr>
                            </a:solidFill>
                            <a:latin typeface="Cambria Math" panose="02040503050406030204" pitchFamily="18" charset="0"/>
                          </a:rPr>
                          <m:t>𝑜𝑙𝑑</m:t>
                        </m:r>
                      </m:sup>
                    </m:sSup>
                    <m:r>
                      <a:rPr lang="en-GB" sz="1900" i="1">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GB" sz="1900"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sz="1900" b="1" i="1">
                            <a:solidFill>
                              <a:schemeClr val="tx1">
                                <a:lumMod val="50000"/>
                                <a:lumOff val="50000"/>
                              </a:schemeClr>
                            </a:solidFill>
                            <a:latin typeface="Cambria Math" panose="02040503050406030204" pitchFamily="18" charset="0"/>
                            <a:ea typeface="Cambria Math" panose="02040503050406030204" pitchFamily="18" charset="0"/>
                          </a:rPr>
                          <m:t>𝑪</m:t>
                        </m:r>
                      </m:e>
                      <m:sub>
                        <m:r>
                          <a:rPr lang="en-GB" sz="1900" i="1">
                            <a:solidFill>
                              <a:schemeClr val="tx1">
                                <a:lumMod val="50000"/>
                                <a:lumOff val="50000"/>
                              </a:schemeClr>
                            </a:solidFill>
                            <a:latin typeface="Cambria Math" panose="02040503050406030204" pitchFamily="18" charset="0"/>
                            <a:ea typeface="Cambria Math" panose="02040503050406030204" pitchFamily="18" charset="0"/>
                          </a:rPr>
                          <m:t>𝑖</m:t>
                        </m:r>
                      </m:sub>
                    </m:sSub>
                  </m:oMath>
                </a14:m>
                <a:endParaRPr lang="en-GB" dirty="0">
                  <a:solidFill>
                    <a:schemeClr val="tx1">
                      <a:lumMod val="50000"/>
                      <a:lumOff val="50000"/>
                    </a:schemeClr>
                  </a:solidFill>
                </a:endParaRPr>
              </a:p>
              <a:p>
                <a:pPr lvl="1"/>
                <a:r>
                  <a:rPr lang="en-GB" dirty="0"/>
                  <a:t>Add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𝑔</m:t>
                        </m:r>
                      </m:e>
                      <m:sup>
                        <m:r>
                          <a:rPr lang="en-GB" i="1">
                            <a:latin typeface="Cambria Math" panose="02040503050406030204" pitchFamily="18" charset="0"/>
                          </a:rPr>
                          <m:t>+</m:t>
                        </m:r>
                      </m:sup>
                    </m:sSup>
                  </m:oMath>
                </a14:m>
                <a:r>
                  <a:rPr lang="en-GB" dirty="0"/>
                  <a:t> to </a:t>
                </a:r>
                <a14:m>
                  <m:oMath xmlns:m="http://schemas.openxmlformats.org/officeDocument/2006/math">
                    <m:sSub>
                      <m:sSubPr>
                        <m:ctrlPr>
                          <a:rPr lang="en-GB" b="0" i="1" smtClean="0">
                            <a:latin typeface="Cambria Math" panose="02040503050406030204" pitchFamily="18" charset="0"/>
                          </a:rPr>
                        </m:ctrlPr>
                      </m:sSubPr>
                      <m:e>
                        <m:r>
                          <a:rPr lang="en-GB" i="1" smtClean="0">
                            <a:latin typeface="Cambria Math" panose="02040503050406030204" pitchFamily="18" charset="0"/>
                          </a:rPr>
                          <m:t>𝐺</m:t>
                        </m:r>
                      </m:e>
                      <m:sub>
                        <m:r>
                          <a:rPr lang="en-GB" b="0" i="1" smtClean="0">
                            <a:latin typeface="Cambria Math" panose="02040503050406030204" pitchFamily="18" charset="0"/>
                          </a:rPr>
                          <m:t>𝑖</m:t>
                        </m:r>
                      </m:sub>
                    </m:sSub>
                  </m:oMath>
                </a14:m>
                <a:r>
                  <a:rPr lang="en-GB" dirty="0"/>
                  <a:t>, mark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𝐺</m:t>
                        </m:r>
                      </m:e>
                      <m:sub>
                        <m:r>
                          <a:rPr lang="en-GB" i="1">
                            <a:latin typeface="Cambria Math" panose="02040503050406030204" pitchFamily="18" charset="0"/>
                          </a:rPr>
                          <m:t>𝑖</m:t>
                        </m:r>
                      </m:sub>
                    </m:sSub>
                  </m:oMath>
                </a14:m>
                <a:r>
                  <a:rPr lang="en-GB" dirty="0"/>
                  <a:t> as changed</a:t>
                </a:r>
              </a:p>
              <a:p>
                <a:r>
                  <a:rPr lang="en-GB" dirty="0"/>
                  <a:t>Else if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𝑜𝑙𝑑</m:t>
                        </m:r>
                      </m:sup>
                    </m:sSup>
                    <m:r>
                      <a:rPr lang="en-GB" b="0" i="1" smtClean="0">
                        <a:latin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r>
                  <a:rPr lang="en-GB" dirty="0"/>
                  <a:t>, </a:t>
                </a:r>
                <a:r>
                  <a:rPr lang="en-GB" sz="1900" dirty="0">
                    <a:solidFill>
                      <a:schemeClr val="tx1">
                        <a:lumMod val="50000"/>
                        <a:lumOff val="50000"/>
                      </a:schemeClr>
                    </a:solidFill>
                  </a:rPr>
                  <a:t>i.e., </a:t>
                </a:r>
                <a14:m>
                  <m:oMath xmlns:m="http://schemas.openxmlformats.org/officeDocument/2006/math">
                    <m:r>
                      <a:rPr lang="en-GB" sz="1900" i="1">
                        <a:solidFill>
                          <a:schemeClr val="tx1">
                            <a:lumMod val="50000"/>
                            <a:lumOff val="50000"/>
                          </a:schemeClr>
                        </a:solidFill>
                        <a:latin typeface="Cambria Math" panose="02040503050406030204" pitchFamily="18" charset="0"/>
                      </a:rPr>
                      <m:t>𝑟𝑣</m:t>
                    </m:r>
                    <m:d>
                      <m:dPr>
                        <m:ctrlPr>
                          <a:rPr lang="en-GB" sz="1900" i="1">
                            <a:solidFill>
                              <a:schemeClr val="tx1">
                                <a:lumMod val="50000"/>
                                <a:lumOff val="50000"/>
                              </a:schemeClr>
                            </a:solidFill>
                            <a:latin typeface="Cambria Math" panose="02040503050406030204" pitchFamily="18" charset="0"/>
                          </a:rPr>
                        </m:ctrlPr>
                      </m:dPr>
                      <m:e>
                        <m:sSup>
                          <m:sSupPr>
                            <m:ctrlPr>
                              <a:rPr lang="en-GB" sz="1900" i="1">
                                <a:solidFill>
                                  <a:schemeClr val="tx1">
                                    <a:lumMod val="50000"/>
                                    <a:lumOff val="50000"/>
                                  </a:schemeClr>
                                </a:solidFill>
                                <a:latin typeface="Cambria Math" panose="02040503050406030204" pitchFamily="18" charset="0"/>
                              </a:rPr>
                            </m:ctrlPr>
                          </m:sSupPr>
                          <m:e>
                            <m:r>
                              <a:rPr lang="en-GB" sz="1900" i="1">
                                <a:solidFill>
                                  <a:schemeClr val="tx1">
                                    <a:lumMod val="50000"/>
                                    <a:lumOff val="50000"/>
                                  </a:schemeClr>
                                </a:solidFill>
                                <a:latin typeface="Cambria Math" panose="02040503050406030204" pitchFamily="18" charset="0"/>
                              </a:rPr>
                              <m:t>𝑔</m:t>
                            </m:r>
                          </m:e>
                          <m:sup>
                            <m:r>
                              <a:rPr lang="en-GB" sz="1900" i="1">
                                <a:solidFill>
                                  <a:schemeClr val="tx1">
                                    <a:lumMod val="50000"/>
                                    <a:lumOff val="50000"/>
                                  </a:schemeClr>
                                </a:solidFill>
                                <a:latin typeface="Cambria Math" panose="02040503050406030204" pitchFamily="18" charset="0"/>
                              </a:rPr>
                              <m:t>+</m:t>
                            </m:r>
                          </m:sup>
                        </m:sSup>
                      </m:e>
                    </m:d>
                    <m:r>
                      <a:rPr lang="en-GB" sz="1900" i="1" smtClean="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GB" sz="1900"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sz="1900" b="1" i="1">
                            <a:solidFill>
                              <a:schemeClr val="tx1">
                                <a:lumMod val="50000"/>
                                <a:lumOff val="50000"/>
                              </a:schemeClr>
                            </a:solidFill>
                            <a:latin typeface="Cambria Math" panose="02040503050406030204" pitchFamily="18" charset="0"/>
                            <a:ea typeface="Cambria Math" panose="02040503050406030204" pitchFamily="18" charset="0"/>
                          </a:rPr>
                          <m:t>𝑪</m:t>
                        </m:r>
                      </m:e>
                      <m:sub>
                        <m:r>
                          <a:rPr lang="en-GB" sz="1900" i="1">
                            <a:solidFill>
                              <a:schemeClr val="tx1">
                                <a:lumMod val="50000"/>
                                <a:lumOff val="50000"/>
                              </a:schemeClr>
                            </a:solidFill>
                            <a:latin typeface="Cambria Math" panose="02040503050406030204" pitchFamily="18" charset="0"/>
                            <a:ea typeface="Cambria Math" panose="02040503050406030204" pitchFamily="18" charset="0"/>
                          </a:rPr>
                          <m:t>𝑖</m:t>
                        </m:r>
                      </m:sub>
                    </m:sSub>
                  </m:oMath>
                </a14:m>
                <a:endParaRPr lang="en-GB" dirty="0">
                  <a:solidFill>
                    <a:schemeClr val="tx1">
                      <a:lumMod val="50000"/>
                      <a:lumOff val="50000"/>
                    </a:schemeClr>
                  </a:solidFill>
                </a:endParaRPr>
              </a:p>
              <a:p>
                <a:pPr lvl="1"/>
                <a:r>
                  <a:rPr lang="en-GB" dirty="0"/>
                  <a:t>Extend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𝑖</m:t>
                        </m:r>
                      </m:sub>
                    </m:sSub>
                  </m:oMath>
                </a14:m>
                <a:r>
                  <a:rPr lang="en-GB" dirty="0"/>
                  <a:t> with </a:t>
                </a:r>
                <a14:m>
                  <m:oMath xmlns:m="http://schemas.openxmlformats.org/officeDocument/2006/math">
                    <m:sSup>
                      <m:sSupPr>
                        <m:ctrlPr>
                          <a:rPr lang="en-GB" i="1">
                            <a:latin typeface="Cambria Math" panose="02040503050406030204" pitchFamily="18" charset="0"/>
                          </a:rPr>
                        </m:ctrlPr>
                      </m:sSupPr>
                      <m:e>
                        <m:r>
                          <a:rPr lang="en-GB" b="1" i="1">
                            <a:latin typeface="Cambria Math" panose="02040503050406030204" pitchFamily="18" charset="0"/>
                          </a:rPr>
                          <m:t>𝑨</m:t>
                        </m:r>
                      </m:e>
                      <m:sup>
                        <m:r>
                          <a:rPr lang="en-GB" i="1">
                            <a:latin typeface="Cambria Math" panose="02040503050406030204" pitchFamily="18" charset="0"/>
                          </a:rPr>
                          <m:t>𝑛𝑒𝑤</m:t>
                        </m:r>
                      </m:sup>
                    </m:sSup>
                  </m:oMath>
                </a14:m>
                <a:endParaRPr lang="en-GB" dirty="0"/>
              </a:p>
              <a:p>
                <a:pPr lvl="1"/>
                <a:r>
                  <a:rPr lang="en-GB" dirty="0"/>
                  <a:t>Add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𝑔</m:t>
                        </m:r>
                      </m:e>
                      <m:sup>
                        <m:r>
                          <a:rPr lang="en-GB" i="1">
                            <a:latin typeface="Cambria Math" panose="02040503050406030204" pitchFamily="18" charset="0"/>
                          </a:rPr>
                          <m:t>+</m:t>
                        </m:r>
                      </m:sup>
                    </m:sSup>
                  </m:oMath>
                </a14:m>
                <a:r>
                  <a:rPr lang="en-GB" dirty="0"/>
                  <a:t> to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𝐺</m:t>
                        </m:r>
                      </m:e>
                      <m:sub>
                        <m:r>
                          <a:rPr lang="en-GB" i="1">
                            <a:latin typeface="Cambria Math" panose="02040503050406030204" pitchFamily="18" charset="0"/>
                          </a:rPr>
                          <m:t>𝑖</m:t>
                        </m:r>
                      </m:sub>
                    </m:sSub>
                  </m:oMath>
                </a14:m>
                <a:r>
                  <a:rPr lang="en-GB" dirty="0"/>
                  <a:t>, mark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𝐺</m:t>
                        </m:r>
                      </m:e>
                      <m:sub>
                        <m:r>
                          <a:rPr lang="en-GB" i="1">
                            <a:latin typeface="Cambria Math" panose="02040503050406030204" pitchFamily="18" charset="0"/>
                          </a:rPr>
                          <m:t>𝑖</m:t>
                        </m:r>
                      </m:sub>
                    </m:sSub>
                  </m:oMath>
                </a14:m>
                <a:r>
                  <a:rPr lang="en-GB" dirty="0"/>
                  <a:t> as changed</a:t>
                </a:r>
              </a:p>
              <a:p>
                <a:r>
                  <a:rPr lang="en-GB" dirty="0"/>
                  <a:t>Else, </a:t>
                </a:r>
                <a:r>
                  <a:rPr lang="en-GB" sz="1900" dirty="0">
                    <a:solidFill>
                      <a:schemeClr val="tx1">
                        <a:lumMod val="50000"/>
                        <a:lumOff val="50000"/>
                      </a:schemeClr>
                    </a:solidFill>
                  </a:rPr>
                  <a:t>i.e., </a:t>
                </a:r>
                <a14:m>
                  <m:oMath xmlns:m="http://schemas.openxmlformats.org/officeDocument/2006/math">
                    <m:r>
                      <a:rPr lang="en-GB" sz="1900" i="1">
                        <a:solidFill>
                          <a:schemeClr val="tx1">
                            <a:lumMod val="50000"/>
                            <a:lumOff val="50000"/>
                          </a:schemeClr>
                        </a:solidFill>
                        <a:latin typeface="Cambria Math" panose="02040503050406030204" pitchFamily="18" charset="0"/>
                      </a:rPr>
                      <m:t>𝑟𝑣</m:t>
                    </m:r>
                    <m:d>
                      <m:dPr>
                        <m:ctrlPr>
                          <a:rPr lang="en-GB" sz="1900" i="1">
                            <a:solidFill>
                              <a:schemeClr val="tx1">
                                <a:lumMod val="50000"/>
                                <a:lumOff val="50000"/>
                              </a:schemeClr>
                            </a:solidFill>
                            <a:latin typeface="Cambria Math" panose="02040503050406030204" pitchFamily="18" charset="0"/>
                          </a:rPr>
                        </m:ctrlPr>
                      </m:dPr>
                      <m:e>
                        <m:sSup>
                          <m:sSupPr>
                            <m:ctrlPr>
                              <a:rPr lang="en-GB" sz="1900" i="1">
                                <a:solidFill>
                                  <a:schemeClr val="tx1">
                                    <a:lumMod val="50000"/>
                                    <a:lumOff val="50000"/>
                                  </a:schemeClr>
                                </a:solidFill>
                                <a:latin typeface="Cambria Math" panose="02040503050406030204" pitchFamily="18" charset="0"/>
                              </a:rPr>
                            </m:ctrlPr>
                          </m:sSupPr>
                          <m:e>
                            <m:r>
                              <a:rPr lang="en-GB" sz="1900" i="1">
                                <a:solidFill>
                                  <a:schemeClr val="tx1">
                                    <a:lumMod val="50000"/>
                                    <a:lumOff val="50000"/>
                                  </a:schemeClr>
                                </a:solidFill>
                                <a:latin typeface="Cambria Math" panose="02040503050406030204" pitchFamily="18" charset="0"/>
                              </a:rPr>
                              <m:t>𝑔</m:t>
                            </m:r>
                          </m:e>
                          <m:sup>
                            <m:r>
                              <a:rPr lang="en-GB" sz="1900" i="1">
                                <a:solidFill>
                                  <a:schemeClr val="tx1">
                                    <a:lumMod val="50000"/>
                                    <a:lumOff val="50000"/>
                                  </a:schemeClr>
                                </a:solidFill>
                                <a:latin typeface="Cambria Math" panose="02040503050406030204" pitchFamily="18" charset="0"/>
                              </a:rPr>
                              <m:t>+</m:t>
                            </m:r>
                          </m:sup>
                        </m:sSup>
                      </m:e>
                    </m:d>
                    <m:r>
                      <a:rPr lang="en-GB" sz="1900" i="1" smtClean="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GB" sz="1900"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sz="1900" b="1" i="1">
                            <a:solidFill>
                              <a:schemeClr val="tx1">
                                <a:lumMod val="50000"/>
                                <a:lumOff val="50000"/>
                              </a:schemeClr>
                            </a:solidFill>
                            <a:latin typeface="Cambria Math" panose="02040503050406030204" pitchFamily="18" charset="0"/>
                            <a:ea typeface="Cambria Math" panose="02040503050406030204" pitchFamily="18" charset="0"/>
                          </a:rPr>
                          <m:t>𝑪</m:t>
                        </m:r>
                      </m:e>
                      <m:sub>
                        <m:r>
                          <a:rPr lang="en-GB" sz="1900" i="1">
                            <a:solidFill>
                              <a:schemeClr val="tx1">
                                <a:lumMod val="50000"/>
                                <a:lumOff val="50000"/>
                              </a:schemeClr>
                            </a:solidFill>
                            <a:latin typeface="Cambria Math" panose="02040503050406030204" pitchFamily="18" charset="0"/>
                            <a:ea typeface="Cambria Math" panose="02040503050406030204" pitchFamily="18" charset="0"/>
                          </a:rPr>
                          <m:t>𝑖</m:t>
                        </m:r>
                      </m:sub>
                    </m:sSub>
                    <m:r>
                      <a:rPr lang="en-GB" sz="1900" b="0" i="1" smtClean="0">
                        <a:solidFill>
                          <a:schemeClr val="tx1">
                            <a:lumMod val="50000"/>
                            <a:lumOff val="50000"/>
                          </a:schemeClr>
                        </a:solidFill>
                        <a:latin typeface="Cambria Math" panose="02040503050406030204" pitchFamily="18" charset="0"/>
                        <a:ea typeface="Cambria Math" panose="02040503050406030204" pitchFamily="18" charset="0"/>
                      </a:rPr>
                      <m:t> </m:t>
                    </m:r>
                    <m:r>
                      <a:rPr lang="en-GB" sz="1900" i="1" smtClean="0">
                        <a:solidFill>
                          <a:schemeClr val="tx1">
                            <a:lumMod val="50000"/>
                            <a:lumOff val="50000"/>
                          </a:schemeClr>
                        </a:solidFill>
                        <a:latin typeface="Cambria Math" panose="02040503050406030204" pitchFamily="18" charset="0"/>
                        <a:ea typeface="Cambria Math" panose="02040503050406030204" pitchFamily="18" charset="0"/>
                      </a:rPr>
                      <m:t>∧</m:t>
                    </m:r>
                    <m:r>
                      <a:rPr lang="en-GB" sz="1900" i="1">
                        <a:solidFill>
                          <a:schemeClr val="tx1">
                            <a:lumMod val="50000"/>
                            <a:lumOff val="50000"/>
                          </a:schemeClr>
                        </a:solidFill>
                        <a:latin typeface="Cambria Math" panose="02040503050406030204" pitchFamily="18" charset="0"/>
                      </a:rPr>
                      <m:t>𝑟𝑣</m:t>
                    </m:r>
                    <m:d>
                      <m:dPr>
                        <m:ctrlPr>
                          <a:rPr lang="en-GB" sz="1900" i="1">
                            <a:solidFill>
                              <a:schemeClr val="tx1">
                                <a:lumMod val="50000"/>
                                <a:lumOff val="50000"/>
                              </a:schemeClr>
                            </a:solidFill>
                            <a:latin typeface="Cambria Math" panose="02040503050406030204" pitchFamily="18" charset="0"/>
                          </a:rPr>
                        </m:ctrlPr>
                      </m:dPr>
                      <m:e>
                        <m:sSup>
                          <m:sSupPr>
                            <m:ctrlPr>
                              <a:rPr lang="en-GB" sz="1900" i="1">
                                <a:solidFill>
                                  <a:schemeClr val="tx1">
                                    <a:lumMod val="50000"/>
                                    <a:lumOff val="50000"/>
                                  </a:schemeClr>
                                </a:solidFill>
                                <a:latin typeface="Cambria Math" panose="02040503050406030204" pitchFamily="18" charset="0"/>
                              </a:rPr>
                            </m:ctrlPr>
                          </m:sSupPr>
                          <m:e>
                            <m:r>
                              <a:rPr lang="en-GB" sz="1900" i="1">
                                <a:solidFill>
                                  <a:schemeClr val="tx1">
                                    <a:lumMod val="50000"/>
                                    <a:lumOff val="50000"/>
                                  </a:schemeClr>
                                </a:solidFill>
                                <a:latin typeface="Cambria Math" panose="02040503050406030204" pitchFamily="18" charset="0"/>
                              </a:rPr>
                              <m:t>𝑔</m:t>
                            </m:r>
                          </m:e>
                          <m:sup>
                            <m:r>
                              <a:rPr lang="en-GB" sz="1900" i="1">
                                <a:solidFill>
                                  <a:schemeClr val="tx1">
                                    <a:lumMod val="50000"/>
                                    <a:lumOff val="50000"/>
                                  </a:schemeClr>
                                </a:solidFill>
                                <a:latin typeface="Cambria Math" panose="02040503050406030204" pitchFamily="18" charset="0"/>
                              </a:rPr>
                              <m:t>+</m:t>
                            </m:r>
                          </m:sup>
                        </m:sSup>
                      </m:e>
                    </m:d>
                    <m:r>
                      <a:rPr lang="en-GB" sz="1900" i="1" smtClean="0">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GB" sz="1900"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sz="1900" b="1" i="1">
                            <a:solidFill>
                              <a:schemeClr val="tx1">
                                <a:lumMod val="50000"/>
                                <a:lumOff val="50000"/>
                              </a:schemeClr>
                            </a:solidFill>
                            <a:latin typeface="Cambria Math" panose="02040503050406030204" pitchFamily="18" charset="0"/>
                            <a:ea typeface="Cambria Math" panose="02040503050406030204" pitchFamily="18" charset="0"/>
                          </a:rPr>
                          <m:t>𝑪</m:t>
                        </m:r>
                      </m:e>
                      <m:sub>
                        <m:r>
                          <a:rPr lang="en-GB" sz="1900" i="1">
                            <a:solidFill>
                              <a:schemeClr val="tx1">
                                <a:lumMod val="50000"/>
                                <a:lumOff val="50000"/>
                              </a:schemeClr>
                            </a:solidFill>
                            <a:latin typeface="Cambria Math" panose="02040503050406030204" pitchFamily="18" charset="0"/>
                            <a:ea typeface="Cambria Math" panose="02040503050406030204" pitchFamily="18" charset="0"/>
                          </a:rPr>
                          <m:t>𝑖</m:t>
                        </m:r>
                      </m:sub>
                    </m:sSub>
                    <m:r>
                      <a:rPr lang="en-GB" sz="1900" i="1">
                        <a:solidFill>
                          <a:schemeClr val="tx1">
                            <a:lumMod val="50000"/>
                            <a:lumOff val="50000"/>
                          </a:schemeClr>
                        </a:solidFill>
                        <a:latin typeface="Cambria Math" panose="02040503050406030204" pitchFamily="18" charset="0"/>
                        <a:ea typeface="Cambria Math" panose="02040503050406030204" pitchFamily="18" charset="0"/>
                      </a:rPr>
                      <m:t> ∧</m:t>
                    </m:r>
                    <m:r>
                      <a:rPr lang="en-GB" sz="1900" i="1">
                        <a:solidFill>
                          <a:schemeClr val="tx1">
                            <a:lumMod val="50000"/>
                            <a:lumOff val="50000"/>
                          </a:schemeClr>
                        </a:solidFill>
                        <a:latin typeface="Cambria Math" panose="02040503050406030204" pitchFamily="18" charset="0"/>
                      </a:rPr>
                      <m:t>𝑟𝑣</m:t>
                    </m:r>
                    <m:d>
                      <m:dPr>
                        <m:ctrlPr>
                          <a:rPr lang="en-GB" sz="1900" i="1">
                            <a:solidFill>
                              <a:schemeClr val="tx1">
                                <a:lumMod val="50000"/>
                                <a:lumOff val="50000"/>
                              </a:schemeClr>
                            </a:solidFill>
                            <a:latin typeface="Cambria Math" panose="02040503050406030204" pitchFamily="18" charset="0"/>
                          </a:rPr>
                        </m:ctrlPr>
                      </m:dPr>
                      <m:e>
                        <m:sSup>
                          <m:sSupPr>
                            <m:ctrlPr>
                              <a:rPr lang="en-GB" sz="1900" i="1">
                                <a:solidFill>
                                  <a:schemeClr val="tx1">
                                    <a:lumMod val="50000"/>
                                    <a:lumOff val="50000"/>
                                  </a:schemeClr>
                                </a:solidFill>
                                <a:latin typeface="Cambria Math" panose="02040503050406030204" pitchFamily="18" charset="0"/>
                                <a:ea typeface="Cambria Math" panose="02040503050406030204" pitchFamily="18" charset="0"/>
                              </a:rPr>
                            </m:ctrlPr>
                          </m:sSupPr>
                          <m:e>
                            <m:r>
                              <a:rPr lang="en-GB" sz="1900" i="1">
                                <a:solidFill>
                                  <a:schemeClr val="tx1">
                                    <a:lumMod val="50000"/>
                                    <a:lumOff val="50000"/>
                                  </a:schemeClr>
                                </a:solidFill>
                                <a:latin typeface="Cambria Math" panose="02040503050406030204" pitchFamily="18" charset="0"/>
                                <a:ea typeface="Cambria Math" panose="02040503050406030204" pitchFamily="18" charset="0"/>
                              </a:rPr>
                              <m:t>𝑔</m:t>
                            </m:r>
                          </m:e>
                          <m:sup>
                            <m:r>
                              <a:rPr lang="en-GB" sz="1900" i="1">
                                <a:solidFill>
                                  <a:schemeClr val="tx1">
                                    <a:lumMod val="50000"/>
                                    <a:lumOff val="50000"/>
                                  </a:schemeClr>
                                </a:solidFill>
                                <a:latin typeface="Cambria Math" panose="02040503050406030204" pitchFamily="18" charset="0"/>
                                <a:ea typeface="Cambria Math" panose="02040503050406030204" pitchFamily="18" charset="0"/>
                              </a:rPr>
                              <m:t>+</m:t>
                            </m:r>
                          </m:sup>
                        </m:sSup>
                      </m:e>
                    </m:d>
                    <m:r>
                      <a:rPr lang="en-GB" sz="1900" i="1">
                        <a:solidFill>
                          <a:schemeClr val="tx1">
                            <a:lumMod val="50000"/>
                            <a:lumOff val="50000"/>
                          </a:schemeClr>
                        </a:solidFill>
                        <a:latin typeface="Cambria Math" panose="02040503050406030204" pitchFamily="18" charset="0"/>
                        <a:ea typeface="Cambria Math" panose="02040503050406030204" pitchFamily="18" charset="0"/>
                      </a:rPr>
                      <m:t>∩</m:t>
                    </m:r>
                    <m:sSub>
                      <m:sSubPr>
                        <m:ctrlPr>
                          <a:rPr lang="en-GB" sz="1900" i="1">
                            <a:solidFill>
                              <a:schemeClr val="tx1">
                                <a:lumMod val="50000"/>
                                <a:lumOff val="50000"/>
                              </a:schemeClr>
                            </a:solidFill>
                            <a:latin typeface="Cambria Math" panose="02040503050406030204" pitchFamily="18" charset="0"/>
                            <a:ea typeface="Cambria Math" panose="02040503050406030204" pitchFamily="18" charset="0"/>
                          </a:rPr>
                        </m:ctrlPr>
                      </m:sSubPr>
                      <m:e>
                        <m:r>
                          <a:rPr lang="en-GB" sz="1900" b="1" i="1">
                            <a:solidFill>
                              <a:schemeClr val="tx1">
                                <a:lumMod val="50000"/>
                                <a:lumOff val="50000"/>
                              </a:schemeClr>
                            </a:solidFill>
                            <a:latin typeface="Cambria Math" panose="02040503050406030204" pitchFamily="18" charset="0"/>
                            <a:ea typeface="Cambria Math" panose="02040503050406030204" pitchFamily="18" charset="0"/>
                          </a:rPr>
                          <m:t>𝑪</m:t>
                        </m:r>
                      </m:e>
                      <m:sub>
                        <m:r>
                          <a:rPr lang="en-GB" sz="1900" i="1">
                            <a:solidFill>
                              <a:schemeClr val="tx1">
                                <a:lumMod val="50000"/>
                                <a:lumOff val="50000"/>
                              </a:schemeClr>
                            </a:solidFill>
                            <a:latin typeface="Cambria Math" panose="02040503050406030204" pitchFamily="18" charset="0"/>
                            <a:ea typeface="Cambria Math" panose="02040503050406030204" pitchFamily="18" charset="0"/>
                          </a:rPr>
                          <m:t>𝑖</m:t>
                        </m:r>
                      </m:sub>
                    </m:sSub>
                    <m:r>
                      <a:rPr lang="en-GB" sz="1900" i="1" smtClean="0">
                        <a:solidFill>
                          <a:schemeClr val="tx1">
                            <a:lumMod val="50000"/>
                            <a:lumOff val="50000"/>
                          </a:schemeClr>
                        </a:solidFill>
                        <a:latin typeface="Cambria Math" panose="02040503050406030204" pitchFamily="18" charset="0"/>
                        <a:ea typeface="Cambria Math" panose="02040503050406030204" pitchFamily="18" charset="0"/>
                      </a:rPr>
                      <m:t>≠∅</m:t>
                    </m:r>
                  </m:oMath>
                </a14:m>
                <a:endParaRPr lang="en-GB" dirty="0">
                  <a:solidFill>
                    <a:schemeClr val="tx1">
                      <a:lumMod val="50000"/>
                      <a:lumOff val="50000"/>
                    </a:schemeClr>
                  </a:solidFill>
                </a:endParaRPr>
              </a:p>
              <a:p>
                <a:pPr lvl="1"/>
                <a:r>
                  <a:rPr lang="en-GB" dirty="0"/>
                  <a:t>Create new parcluster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b="0" i="1" smtClean="0">
                            <a:latin typeface="Cambria Math" panose="02040503050406030204" pitchFamily="18" charset="0"/>
                            <a:ea typeface="Cambria Math" panose="02040503050406030204" pitchFamily="18" charset="0"/>
                          </a:rPr>
                          <m:t>𝑘</m:t>
                        </m:r>
                      </m:sub>
                    </m:sSub>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𝑟𝑣</m:t>
                    </m:r>
                    <m:d>
                      <m:dPr>
                        <m:ctrlPr>
                          <a:rPr lang="en-GB" b="0" i="1" smtClean="0">
                            <a:latin typeface="Cambria Math" panose="02040503050406030204" pitchFamily="18" charset="0"/>
                            <a:ea typeface="Cambria Math" panose="02040503050406030204" pitchFamily="18" charset="0"/>
                          </a:rPr>
                        </m:ctrlPr>
                      </m:dPr>
                      <m:e>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𝑔</m:t>
                            </m:r>
                          </m:e>
                          <m:sup>
                            <m:r>
                              <a:rPr lang="en-GB" b="0" i="1" smtClean="0">
                                <a:latin typeface="Cambria Math" panose="02040503050406030204" pitchFamily="18" charset="0"/>
                                <a:ea typeface="Cambria Math" panose="02040503050406030204" pitchFamily="18" charset="0"/>
                              </a:rPr>
                              <m:t>+</m:t>
                            </m:r>
                          </m:sup>
                        </m:sSup>
                      </m:e>
                    </m:d>
                  </m:oMath>
                </a14:m>
                <a:r>
                  <a:rPr lang="en-GB" b="0" dirty="0">
                    <a:ea typeface="Cambria Math" panose="02040503050406030204" pitchFamily="18" charset="0"/>
                  </a:rPr>
                  <a:t> with </a:t>
                </a:r>
                <a14:m>
                  <m:oMath xmlns:m="http://schemas.openxmlformats.org/officeDocument/2006/math">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𝐺</m:t>
                        </m:r>
                      </m:e>
                      <m:sub>
                        <m:r>
                          <a:rPr lang="en-GB" b="0" i="1" smtClean="0">
                            <a:latin typeface="Cambria Math" panose="02040503050406030204" pitchFamily="18" charset="0"/>
                            <a:ea typeface="Cambria Math" panose="02040503050406030204" pitchFamily="18" charset="0"/>
                          </a:rPr>
                          <m:t>𝑘</m:t>
                        </m:r>
                      </m:sub>
                    </m:sSub>
                    <m:r>
                      <a:rPr lang="en-GB" b="0" i="1" smtClean="0">
                        <a:latin typeface="Cambria Math" panose="02040503050406030204" pitchFamily="18" charset="0"/>
                        <a:ea typeface="Cambria Math" panose="02040503050406030204" pitchFamily="18" charset="0"/>
                      </a:rPr>
                      <m:t>=</m:t>
                    </m:r>
                    <m:d>
                      <m:dPr>
                        <m:begChr m:val="{"/>
                        <m:endChr m:val="}"/>
                        <m:ctrlPr>
                          <a:rPr lang="en-GB" b="0" i="1" smtClean="0">
                            <a:latin typeface="Cambria Math" panose="02040503050406030204" pitchFamily="18" charset="0"/>
                            <a:ea typeface="Cambria Math" panose="02040503050406030204" pitchFamily="18" charset="0"/>
                          </a:rPr>
                        </m:ctrlPr>
                      </m:dPr>
                      <m:e>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𝑔</m:t>
                            </m:r>
                          </m:e>
                          <m:sup>
                            <m:r>
                              <a:rPr lang="en-GB" b="0" i="1" smtClean="0">
                                <a:latin typeface="Cambria Math" panose="02040503050406030204" pitchFamily="18" charset="0"/>
                                <a:ea typeface="Cambria Math" panose="02040503050406030204" pitchFamily="18" charset="0"/>
                              </a:rPr>
                              <m:t>+</m:t>
                            </m:r>
                          </m:sup>
                        </m:sSup>
                      </m:e>
                    </m:d>
                  </m:oMath>
                </a14:m>
                <a:r>
                  <a:rPr lang="en-GB" dirty="0"/>
                  <a:t>, mark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𝐺</m:t>
                        </m:r>
                      </m:e>
                      <m:sub>
                        <m:r>
                          <a:rPr lang="de-DE" b="0" i="1" smtClean="0">
                            <a:latin typeface="Cambria Math" panose="02040503050406030204" pitchFamily="18" charset="0"/>
                          </a:rPr>
                          <m:t>𝑘</m:t>
                        </m:r>
                      </m:sub>
                    </m:sSub>
                  </m:oMath>
                </a14:m>
                <a:r>
                  <a:rPr lang="en-GB" dirty="0"/>
                  <a:t> as changed</a:t>
                </a:r>
                <a:endParaRPr lang="en-GB" b="0" dirty="0">
                  <a:ea typeface="Cambria Math" panose="02040503050406030204" pitchFamily="18" charset="0"/>
                </a:endParaRPr>
              </a:p>
              <a:p>
                <a:pPr lvl="1"/>
                <a:r>
                  <a:rPr lang="en-GB" dirty="0">
                    <a:ea typeface="Cambria Math" panose="02040503050406030204" pitchFamily="18" charset="0"/>
                  </a:rPr>
                  <a:t>Add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ea typeface="Cambria Math" panose="02040503050406030204" pitchFamily="18" charset="0"/>
                          </a:rPr>
                          <m:t>𝑪</m:t>
                        </m:r>
                      </m:e>
                      <m:sub>
                        <m:r>
                          <a:rPr lang="en-GB" i="1">
                            <a:latin typeface="Cambria Math" panose="02040503050406030204" pitchFamily="18" charset="0"/>
                            <a:ea typeface="Cambria Math" panose="02040503050406030204" pitchFamily="18" charset="0"/>
                          </a:rPr>
                          <m:t>𝑘</m:t>
                        </m:r>
                      </m:sub>
                    </m:sSub>
                  </m:oMath>
                </a14:m>
                <a:r>
                  <a:rPr lang="en-GB" b="0" dirty="0">
                    <a:ea typeface="Cambria Math" panose="02040503050406030204" pitchFamily="18" charset="0"/>
                  </a:rPr>
                  <a:t> to </a:t>
                </a:r>
                <a14:m>
                  <m:oMath xmlns:m="http://schemas.openxmlformats.org/officeDocument/2006/math">
                    <m:r>
                      <a:rPr lang="en-GB" b="0" i="1" smtClean="0">
                        <a:latin typeface="Cambria Math" panose="02040503050406030204" pitchFamily="18" charset="0"/>
                        <a:ea typeface="Cambria Math" panose="02040503050406030204" pitchFamily="18" charset="0"/>
                      </a:rPr>
                      <m:t>𝑉</m:t>
                    </m:r>
                  </m:oMath>
                </a14:m>
                <a:r>
                  <a:rPr lang="en-GB" b="0" dirty="0">
                    <a:ea typeface="Cambria Math" panose="02040503050406030204" pitchFamily="18" charset="0"/>
                  </a:rPr>
                  <a:t> and </a:t>
                </a:r>
                <a14:m>
                  <m:oMath xmlns:m="http://schemas.openxmlformats.org/officeDocument/2006/math">
                    <m:d>
                      <m:dPr>
                        <m:begChr m:val="{"/>
                        <m:endChr m:val="}"/>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𝑘</m:t>
                        </m:r>
                      </m:e>
                    </m:d>
                  </m:oMath>
                </a14:m>
                <a:r>
                  <a:rPr lang="en-GB" b="0" dirty="0">
                    <a:ea typeface="Cambria Math" panose="02040503050406030204" pitchFamily="18" charset="0"/>
                  </a:rPr>
                  <a:t> to </a:t>
                </a:r>
                <a14:m>
                  <m:oMath xmlns:m="http://schemas.openxmlformats.org/officeDocument/2006/math">
                    <m:r>
                      <a:rPr lang="en-GB" b="0" i="1" smtClean="0">
                        <a:latin typeface="Cambria Math" panose="02040503050406030204" pitchFamily="18" charset="0"/>
                        <a:ea typeface="Cambria Math" panose="02040503050406030204" pitchFamily="18" charset="0"/>
                      </a:rPr>
                      <m:t>𝐸</m:t>
                    </m:r>
                  </m:oMath>
                </a14:m>
                <a:endParaRPr lang="en-GB" b="0" dirty="0">
                  <a:ea typeface="Cambria Math" panose="02040503050406030204" pitchFamily="18" charset="0"/>
                </a:endParaRPr>
              </a:p>
              <a:p>
                <a:r>
                  <a:rPr lang="en-GB" dirty="0">
                    <a:ea typeface="Cambria Math" panose="02040503050406030204" pitchFamily="18" charset="0"/>
                  </a:rPr>
                  <a:t>(Afterwards, perform adaptive message passing)</a:t>
                </a:r>
                <a:endParaRPr lang="en-GB" b="0" dirty="0">
                  <a:ea typeface="Cambria Math" panose="02040503050406030204" pitchFamily="18" charset="0"/>
                </a:endParaRPr>
              </a:p>
              <a:p>
                <a:pPr lvl="1"/>
                <a:endParaRPr lang="en-GB" b="0" dirty="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764A77E2-E56A-9745-9679-B2D05300671B}"/>
                  </a:ext>
                </a:extLst>
              </p:cNvPr>
              <p:cNvSpPr>
                <a:spLocks noGrp="1" noRot="1" noChangeAspect="1" noMove="1" noResize="1" noEditPoints="1" noAdjustHandles="1" noChangeArrowheads="1" noChangeShapeType="1" noTextEdit="1"/>
              </p:cNvSpPr>
              <p:nvPr>
                <p:ph idx="1"/>
              </p:nvPr>
            </p:nvSpPr>
            <p:spPr>
              <a:blipFill>
                <a:blip r:embed="rId2"/>
                <a:stretch>
                  <a:fillRect l="-1286" t="-3030" b="-3030"/>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0B143455-3F6C-1643-9AE9-5C4F2202116E}"/>
              </a:ext>
            </a:extLst>
          </p:cNvPr>
          <p:cNvSpPr>
            <a:spLocks noGrp="1"/>
          </p:cNvSpPr>
          <p:nvPr>
            <p:ph type="sldNum" sz="quarter" idx="12"/>
          </p:nvPr>
        </p:nvSpPr>
        <p:spPr/>
        <p:txBody>
          <a:bodyPr/>
          <a:lstStyle/>
          <a:p>
            <a:fld id="{67C9959E-8E6B-B04C-9955-EA096F41CA7A}" type="slidenum">
              <a:rPr lang="en-GB" smtClean="0"/>
              <a:t>20</a:t>
            </a:fld>
            <a:endParaRPr lang="en-GB"/>
          </a:p>
        </p:txBody>
      </p:sp>
      <p:sp>
        <p:nvSpPr>
          <p:cNvPr id="6" name="Rectangle 5">
            <a:extLst>
              <a:ext uri="{FF2B5EF4-FFF2-40B4-BE49-F238E27FC236}">
                <a16:creationId xmlns:a16="http://schemas.microsoft.com/office/drawing/2014/main" id="{259A8479-E9E6-7F43-9C36-B108CC9DDDE5}"/>
              </a:ext>
            </a:extLst>
          </p:cNvPr>
          <p:cNvSpPr/>
          <p:nvPr/>
        </p:nvSpPr>
        <p:spPr>
          <a:xfrm>
            <a:off x="861239" y="2396068"/>
            <a:ext cx="7531331" cy="3356186"/>
          </a:xfrm>
          <a:prstGeom prst="rect">
            <a:avLst/>
          </a:prstGeom>
          <a:solidFill>
            <a:schemeClr val="accent1">
              <a:alpha val="1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7A3583F-9CC2-3F40-BC3E-3D6232D5B186}"/>
              </a:ext>
            </a:extLst>
          </p:cNvPr>
          <p:cNvSpPr/>
          <p:nvPr/>
        </p:nvSpPr>
        <p:spPr>
          <a:xfrm>
            <a:off x="6525491" y="5464339"/>
            <a:ext cx="1867079" cy="28791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Addition</a:t>
            </a:r>
          </a:p>
        </p:txBody>
      </p:sp>
    </p:spTree>
    <p:extLst>
      <p:ext uri="{BB962C8B-B14F-4D97-AF65-F5344CB8AC3E}">
        <p14:creationId xmlns:p14="http://schemas.microsoft.com/office/powerpoint/2010/main" val="1628956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8E62-63E6-2749-A8BB-0675F1C90004}"/>
              </a:ext>
            </a:extLst>
          </p:cNvPr>
          <p:cNvSpPr>
            <a:spLocks noGrp="1"/>
          </p:cNvSpPr>
          <p:nvPr>
            <p:ph type="title"/>
          </p:nvPr>
        </p:nvSpPr>
        <p:spPr/>
        <p:txBody>
          <a:bodyPr/>
          <a:lstStyle/>
          <a:p>
            <a:r>
              <a:rPr lang="en-GB" dirty="0"/>
              <a:t>Deleting a Parfactor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4A77E2-E56A-9745-9679-B2D05300671B}"/>
                  </a:ext>
                </a:extLst>
              </p:cNvPr>
              <p:cNvSpPr>
                <a:spLocks noGrp="1"/>
              </p:cNvSpPr>
              <p:nvPr>
                <p:ph idx="1"/>
              </p:nvPr>
            </p:nvSpPr>
            <p:spPr/>
            <p:txBody>
              <a:bodyPr>
                <a:normAutofit/>
              </a:bodyPr>
              <a:lstStyle/>
              <a:p>
                <a:r>
                  <a:rPr lang="en-GB" dirty="0"/>
                  <a:t>Parfactor </a:t>
                </a:r>
                <a14:m>
                  <m:oMath xmlns:m="http://schemas.openxmlformats.org/officeDocument/2006/math">
                    <m:sSup>
                      <m:sSupPr>
                        <m:ctrlPr>
                          <a:rPr lang="en-GB" i="1" smtClean="0">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𝑔</m:t>
                        </m:r>
                      </m:e>
                      <m:sup>
                        <m:r>
                          <a:rPr lang="de-DE" b="0" i="1" smtClean="0">
                            <a:latin typeface="Cambria Math" panose="02040503050406030204" pitchFamily="18" charset="0"/>
                            <a:ea typeface="Cambria Math" panose="02040503050406030204" pitchFamily="18" charset="0"/>
                          </a:rPr>
                          <m:t>−</m:t>
                        </m:r>
                      </m:sup>
                    </m:sSup>
                    <m:r>
                      <a:rPr lang="en-GB"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𝐺</m:t>
                    </m:r>
                  </m:oMath>
                </a14:m>
                <a:r>
                  <a:rPr lang="en-GB" dirty="0"/>
                  <a:t> to delete from model </a:t>
                </a:r>
                <a14:m>
                  <m:oMath xmlns:m="http://schemas.openxmlformats.org/officeDocument/2006/math">
                    <m:r>
                      <a:rPr lang="en-GB" i="1" smtClean="0">
                        <a:latin typeface="Cambria Math" panose="02040503050406030204" pitchFamily="18" charset="0"/>
                      </a:rPr>
                      <m:t>𝐺</m:t>
                    </m:r>
                  </m:oMath>
                </a14:m>
                <a:r>
                  <a:rPr lang="en-GB" dirty="0"/>
                  <a:t> with FO jtree </a:t>
                </a:r>
                <a14:m>
                  <m:oMath xmlns:m="http://schemas.openxmlformats.org/officeDocument/2006/math">
                    <m:r>
                      <a:rPr lang="en-GB" i="1" smtClean="0">
                        <a:latin typeface="Cambria Math" panose="02040503050406030204" pitchFamily="18" charset="0"/>
                      </a:rPr>
                      <m:t>𝐽</m:t>
                    </m:r>
                    <m:r>
                      <a:rPr lang="de-DE" b="0" i="1" smtClean="0">
                        <a:latin typeface="Cambria Math" panose="02040503050406030204" pitchFamily="18" charset="0"/>
                      </a:rPr>
                      <m:t>=</m:t>
                    </m:r>
                    <m:d>
                      <m:dPr>
                        <m:ctrlPr>
                          <a:rPr lang="de-DE" b="0" i="1" smtClean="0">
                            <a:latin typeface="Cambria Math" panose="02040503050406030204" pitchFamily="18" charset="0"/>
                          </a:rPr>
                        </m:ctrlPr>
                      </m:dPr>
                      <m:e>
                        <m:r>
                          <a:rPr lang="de-DE" b="0" i="1" smtClean="0">
                            <a:latin typeface="Cambria Math" panose="02040503050406030204" pitchFamily="18" charset="0"/>
                          </a:rPr>
                          <m:t>𝑉</m:t>
                        </m:r>
                        <m:r>
                          <a:rPr lang="de-DE" b="0" i="1" smtClean="0">
                            <a:latin typeface="Cambria Math" panose="02040503050406030204" pitchFamily="18" charset="0"/>
                          </a:rPr>
                          <m:t>,</m:t>
                        </m:r>
                        <m:r>
                          <a:rPr lang="de-DE" b="0" i="1" smtClean="0">
                            <a:latin typeface="Cambria Math" panose="02040503050406030204" pitchFamily="18" charset="0"/>
                          </a:rPr>
                          <m:t>𝐸</m:t>
                        </m:r>
                      </m:e>
                    </m:d>
                  </m:oMath>
                </a14:m>
                <a:endParaRPr lang="en-GB" dirty="0"/>
              </a:p>
              <a:p>
                <a:r>
                  <a:rPr lang="en-GB" dirty="0"/>
                  <a:t>Even after deleting </a:t>
                </a:r>
                <a14:m>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𝑔</m:t>
                        </m:r>
                      </m:e>
                      <m:sup>
                        <m:r>
                          <a:rPr lang="de-DE" b="0" i="1" smtClean="0">
                            <a:latin typeface="Cambria Math" panose="02040503050406030204" pitchFamily="18" charset="0"/>
                            <a:ea typeface="Cambria Math" panose="02040503050406030204" pitchFamily="18" charset="0"/>
                          </a:rPr>
                          <m:t>−</m:t>
                        </m:r>
                      </m:sup>
                    </m:sSup>
                  </m:oMath>
                </a14:m>
                <a:r>
                  <a:rPr lang="en-GB" dirty="0"/>
                  <a:t>, </a:t>
                </a:r>
                <a14:m>
                  <m:oMath xmlns:m="http://schemas.openxmlformats.org/officeDocument/2006/math">
                    <m:r>
                      <a:rPr lang="en-GB" i="1">
                        <a:latin typeface="Cambria Math" panose="02040503050406030204" pitchFamily="18" charset="0"/>
                      </a:rPr>
                      <m:t>𝐽</m:t>
                    </m:r>
                  </m:oMath>
                </a14:m>
                <a:r>
                  <a:rPr lang="en-GB" dirty="0"/>
                  <a:t> has to fulfil the FO jtree properties, i.e., after deleting </a:t>
                </a:r>
                <a14:m>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𝑔</m:t>
                        </m:r>
                      </m:e>
                      <m:sup>
                        <m:r>
                          <a:rPr lang="de-DE" b="0" i="1" smtClean="0">
                            <a:latin typeface="Cambria Math" panose="02040503050406030204" pitchFamily="18" charset="0"/>
                            <a:ea typeface="Cambria Math" panose="02040503050406030204" pitchFamily="18" charset="0"/>
                          </a:rPr>
                          <m:t>−</m:t>
                        </m:r>
                      </m:sup>
                    </m:sSup>
                  </m:oMath>
                </a14:m>
                <a:endParaRPr lang="en-GB" dirty="0"/>
              </a:p>
              <a:p>
                <a:pPr lvl="1"/>
                <a:r>
                  <a:rPr lang="en-GB" dirty="0">
                    <a:ea typeface="Cambria Math" panose="02040503050406030204" pitchFamily="18" charset="0"/>
                  </a:rPr>
                  <a:t>Property 1 holds: </a:t>
                </a:r>
                <a14:m>
                  <m:oMath xmlns:m="http://schemas.openxmlformats.org/officeDocument/2006/math">
                    <m:r>
                      <a:rPr lang="en-GB">
                        <a:latin typeface="Cambria Math" panose="02040503050406030204" pitchFamily="18" charset="0"/>
                        <a:ea typeface="Cambria Math" panose="02040503050406030204" pitchFamily="18" charset="0"/>
                      </a:rPr>
                      <m:t>∀</m:t>
                    </m:r>
                    <m:r>
                      <a:rPr lang="en-GB" b="1" i="1">
                        <a:latin typeface="Cambria Math" panose="02040503050406030204" pitchFamily="18" charset="0"/>
                      </a:rPr>
                      <m:t>𝑪</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 :</m:t>
                    </m:r>
                    <m:r>
                      <a:rPr lang="en-GB" b="1" i="1">
                        <a:latin typeface="Cambria Math" panose="02040503050406030204" pitchFamily="18" charset="0"/>
                      </a:rPr>
                      <m:t>𝑪</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rPr>
                      <m:t>𝑟𝑣</m:t>
                    </m:r>
                    <m:d>
                      <m:dPr>
                        <m:ctrlPr>
                          <a:rPr lang="en-GB" i="1">
                            <a:latin typeface="Cambria Math" panose="02040503050406030204" pitchFamily="18" charset="0"/>
                          </a:rPr>
                        </m:ctrlPr>
                      </m:dPr>
                      <m:e>
                        <m:r>
                          <a:rPr lang="en-GB" i="1">
                            <a:latin typeface="Cambria Math" panose="02040503050406030204" pitchFamily="18" charset="0"/>
                          </a:rPr>
                          <m:t>𝐺</m:t>
                        </m:r>
                      </m:e>
                    </m:d>
                  </m:oMath>
                </a14:m>
                <a:endParaRPr lang="en-GB" b="1" dirty="0"/>
              </a:p>
              <a:p>
                <a:pPr lvl="2"/>
                <a:r>
                  <a:rPr lang="en-GB" dirty="0"/>
                  <a:t>Deleting a parfactor might delete a PRV from </a:t>
                </a:r>
                <a14:m>
                  <m:oMath xmlns:m="http://schemas.openxmlformats.org/officeDocument/2006/math">
                    <m:r>
                      <a:rPr lang="en-GB" i="1" dirty="0" smtClean="0">
                        <a:latin typeface="Cambria Math" panose="02040503050406030204" pitchFamily="18" charset="0"/>
                      </a:rPr>
                      <m:t>𝐺</m:t>
                    </m:r>
                  </m:oMath>
                </a14:m>
                <a:endParaRPr lang="en-GB" dirty="0"/>
              </a:p>
              <a:p>
                <a:pPr lvl="1"/>
                <a:r>
                  <a:rPr lang="en-GB" dirty="0"/>
                  <a:t>FO jtree should still be minimal</a:t>
                </a:r>
              </a:p>
              <a:p>
                <a:r>
                  <a:rPr lang="en-GB" dirty="0"/>
                  <a:t>Goals for deletion procedure: </a:t>
                </a:r>
              </a:p>
              <a:p>
                <a:pPr marL="914400" lvl="1" indent="-457200">
                  <a:buFont typeface="+mj-lt"/>
                  <a:buAutoNum type="arabicPeriod"/>
                </a:pPr>
                <a:r>
                  <a:rPr lang="en-GB" dirty="0"/>
                  <a:t>Maintain FO jtree properties</a:t>
                </a:r>
              </a:p>
              <a:p>
                <a:pPr marL="914400" lvl="1" indent="-457200">
                  <a:buFont typeface="+mj-lt"/>
                  <a:buAutoNum type="arabicPeriod"/>
                </a:pPr>
                <a:r>
                  <a:rPr lang="en-GB" dirty="0"/>
                  <a:t>Keep FO jtree minimal</a:t>
                </a:r>
              </a:p>
            </p:txBody>
          </p:sp>
        </mc:Choice>
        <mc:Fallback xmlns="">
          <p:sp>
            <p:nvSpPr>
              <p:cNvPr id="3" name="Content Placeholder 2">
                <a:extLst>
                  <a:ext uri="{FF2B5EF4-FFF2-40B4-BE49-F238E27FC236}">
                    <a16:creationId xmlns:a16="http://schemas.microsoft.com/office/drawing/2014/main" id="{764A77E2-E56A-9745-9679-B2D05300671B}"/>
                  </a:ext>
                </a:extLst>
              </p:cNvPr>
              <p:cNvSpPr>
                <a:spLocks noGrp="1" noRot="1" noChangeAspect="1" noMove="1" noResize="1" noEditPoints="1" noAdjustHandles="1" noChangeArrowheads="1" noChangeShapeType="1" noTextEdit="1"/>
              </p:cNvSpPr>
              <p:nvPr>
                <p:ph idx="1"/>
              </p:nvPr>
            </p:nvSpPr>
            <p:spPr>
              <a:blipFill>
                <a:blip r:embed="rId2"/>
                <a:stretch>
                  <a:fillRect l="-1447" t="-1768"/>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0B143455-3F6C-1643-9AE9-5C4F2202116E}"/>
              </a:ext>
            </a:extLst>
          </p:cNvPr>
          <p:cNvSpPr>
            <a:spLocks noGrp="1"/>
          </p:cNvSpPr>
          <p:nvPr>
            <p:ph type="sldNum" sz="quarter" idx="12"/>
          </p:nvPr>
        </p:nvSpPr>
        <p:spPr/>
        <p:txBody>
          <a:bodyPr/>
          <a:lstStyle/>
          <a:p>
            <a:fld id="{67C9959E-8E6B-B04C-9955-EA096F41CA7A}" type="slidenum">
              <a:rPr lang="en-GB" smtClean="0"/>
              <a:t>21</a:t>
            </a:fld>
            <a:endParaRPr lang="en-GB"/>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F52DF25-7E23-6C48-8A6E-F793F8928FE4}"/>
                  </a:ext>
                </a:extLst>
              </p:cNvPr>
              <p:cNvSpPr/>
              <p:nvPr/>
            </p:nvSpPr>
            <p:spPr>
              <a:xfrm>
                <a:off x="5157762" y="4812082"/>
                <a:ext cx="3740705" cy="154426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360363" lvl="1" indent="-360363">
                  <a:buFont typeface="+mj-lt"/>
                  <a:buAutoNum type="arabicPeriod"/>
                </a:pPr>
                <a14:m>
                  <m:oMath xmlns:m="http://schemas.openxmlformats.org/officeDocument/2006/math">
                    <m:r>
                      <a:rPr lang="en-GB" i="0">
                        <a:latin typeface="Cambria Math" panose="02040503050406030204" pitchFamily="18" charset="0"/>
                        <a:ea typeface="Cambria Math" panose="02040503050406030204" pitchFamily="18" charset="0"/>
                      </a:rPr>
                      <m:t>∀</m:t>
                    </m:r>
                    <m:r>
                      <a:rPr lang="en-GB" b="1" i="1">
                        <a:latin typeface="Cambria Math" panose="02040503050406030204" pitchFamily="18" charset="0"/>
                      </a:rPr>
                      <m:t>𝑪</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 :</m:t>
                    </m:r>
                    <m:r>
                      <a:rPr lang="en-GB" b="1" i="1">
                        <a:latin typeface="Cambria Math" panose="02040503050406030204" pitchFamily="18" charset="0"/>
                      </a:rPr>
                      <m:t>𝑪</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rPr>
                      <m:t>𝑟𝑣</m:t>
                    </m:r>
                    <m:d>
                      <m:dPr>
                        <m:ctrlPr>
                          <a:rPr lang="en-GB" i="1">
                            <a:latin typeface="Cambria Math" panose="02040503050406030204" pitchFamily="18" charset="0"/>
                          </a:rPr>
                        </m:ctrlPr>
                      </m:dPr>
                      <m:e>
                        <m:r>
                          <a:rPr lang="en-GB" i="1">
                            <a:latin typeface="Cambria Math" panose="02040503050406030204" pitchFamily="18" charset="0"/>
                          </a:rPr>
                          <m:t>𝐺</m:t>
                        </m:r>
                      </m:e>
                    </m:d>
                  </m:oMath>
                </a14:m>
                <a:endParaRPr lang="en-GB" dirty="0"/>
              </a:p>
              <a:p>
                <a:pPr marL="360363" lvl="1" indent="-360363">
                  <a:buFont typeface="+mj-lt"/>
                  <a:buAutoNum type="arabicPeriod"/>
                </a:pPr>
                <a14:m>
                  <m:oMath xmlns:m="http://schemas.openxmlformats.org/officeDocument/2006/math">
                    <m:r>
                      <a:rPr lang="en-GB" i="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𝑔</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𝐺</m:t>
                    </m:r>
                    <m:r>
                      <a:rPr lang="en-GB" i="1">
                        <a:latin typeface="Cambria Math" panose="02040503050406030204" pitchFamily="18" charset="0"/>
                        <a:ea typeface="Cambria Math" panose="02040503050406030204" pitchFamily="18" charset="0"/>
                      </a:rPr>
                      <m:t> : ∃</m:t>
                    </m:r>
                    <m:r>
                      <a:rPr lang="en-GB" b="1" i="1">
                        <a:latin typeface="Cambria Math" panose="02040503050406030204" pitchFamily="18" charset="0"/>
                      </a:rPr>
                      <m:t>𝑪</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𝑉</m:t>
                    </m:r>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𝑟𝑣</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𝑔</m:t>
                        </m:r>
                      </m:e>
                    </m:d>
                    <m:r>
                      <a:rPr lang="en-GB" i="1">
                        <a:latin typeface="Cambria Math" panose="02040503050406030204" pitchFamily="18" charset="0"/>
                        <a:ea typeface="Cambria Math" panose="02040503050406030204" pitchFamily="18" charset="0"/>
                      </a:rPr>
                      <m:t>⊆</m:t>
                    </m:r>
                    <m:r>
                      <a:rPr lang="en-GB" b="1" i="1">
                        <a:latin typeface="Cambria Math" panose="02040503050406030204" pitchFamily="18" charset="0"/>
                      </a:rPr>
                      <m:t>𝑪</m:t>
                    </m:r>
                  </m:oMath>
                </a14:m>
                <a:endParaRPr lang="en-GB" dirty="0"/>
              </a:p>
              <a:p>
                <a:pPr marL="360363" lvl="1" indent="-360363">
                  <a:buFont typeface="+mj-lt"/>
                  <a:buAutoNum type="arabicPeriod"/>
                </a:pPr>
                <a:r>
                  <a:rPr lang="en-GB" dirty="0"/>
                  <a:t>If </a:t>
                </a:r>
                <a14:m>
                  <m:oMath xmlns:m="http://schemas.openxmlformats.org/officeDocument/2006/math">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𝐴</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𝑟𝑣</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𝐺</m:t>
                        </m:r>
                      </m:e>
                    </m:d>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𝐴</m:t>
                    </m:r>
                    <m:r>
                      <a:rPr lang="en-GB" i="1">
                        <a:latin typeface="Cambria Math" panose="02040503050406030204" pitchFamily="18" charset="0"/>
                        <a:ea typeface="Cambria Math" panose="02040503050406030204" pitchFamily="18" charset="0"/>
                      </a:rPr>
                      <m:t>∈ </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𝑖</m:t>
                        </m:r>
                      </m:sub>
                    </m:sSub>
                    <m:r>
                      <a:rPr lang="en-GB" b="1" i="1">
                        <a:latin typeface="Cambria Math" panose="02040503050406030204" pitchFamily="18" charset="0"/>
                      </a:rPr>
                      <m:t> </m:t>
                    </m:r>
                    <m:r>
                      <a:rPr lang="en-GB" b="1"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𝐴</m:t>
                    </m:r>
                    <m:r>
                      <a:rPr lang="en-GB" i="1">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𝑗</m:t>
                        </m:r>
                      </m:sub>
                    </m:sSub>
                  </m:oMath>
                </a14:m>
                <a:r>
                  <a:rPr lang="en-GB" dirty="0"/>
                  <a:t> with </a:t>
                </a:r>
                <a14:m>
                  <m:oMath xmlns:m="http://schemas.openxmlformats.org/officeDocument/2006/math">
                    <m:r>
                      <a:rPr lang="de-DE">
                        <a:latin typeface="Cambria Math" panose="02040503050406030204" pitchFamily="18" charset="0"/>
                        <a:ea typeface="Cambria Math" panose="02040503050406030204" pitchFamily="18" charset="0"/>
                      </a:rPr>
                      <m:t> </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𝑖</m:t>
                        </m:r>
                      </m:sub>
                    </m:sSub>
                    <m:r>
                      <a:rPr lang="en-GB">
                        <a:latin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𝑗</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𝑉</m:t>
                    </m:r>
                  </m:oMath>
                </a14:m>
                <a:r>
                  <a:rPr lang="en-GB" dirty="0"/>
                  <a:t>, then </a:t>
                </a:r>
                <a14:m>
                  <m:oMath xmlns:m="http://schemas.openxmlformats.org/officeDocument/2006/math">
                    <m:r>
                      <a:rPr lang="en-GB" i="1">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𝑘</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𝑉</m:t>
                    </m:r>
                  </m:oMath>
                </a14:m>
                <a:r>
                  <a:rPr lang="en-GB" dirty="0"/>
                  <a:t> on the path between </a:t>
                </a:r>
                <a14:m>
                  <m:oMath xmlns:m="http://schemas.openxmlformats.org/officeDocument/2006/math">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𝑖</m:t>
                        </m:r>
                      </m:sub>
                    </m:sSub>
                    <m:r>
                      <a:rPr lang="en-GB">
                        <a:latin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𝑗</m:t>
                        </m:r>
                      </m:sub>
                    </m:sSub>
                    <m:r>
                      <a:rPr lang="en-GB" i="1">
                        <a:latin typeface="Cambria Math" panose="02040503050406030204" pitchFamily="18" charset="0"/>
                      </a:rPr>
                      <m:t> </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𝐴</m:t>
                    </m:r>
                    <m:r>
                      <a:rPr lang="en-GB" i="1">
                        <a:latin typeface="Cambria Math" panose="02040503050406030204" pitchFamily="18" charset="0"/>
                        <a:ea typeface="Cambria Math" panose="02040503050406030204" pitchFamily="18" charset="0"/>
                      </a:rPr>
                      <m:t>∈</m:t>
                    </m:r>
                    <m:sSub>
                      <m:sSubPr>
                        <m:ctrlPr>
                          <a:rPr lang="en-GB" b="1" i="1">
                            <a:latin typeface="Cambria Math" panose="02040503050406030204" pitchFamily="18" charset="0"/>
                            <a:ea typeface="Cambria Math" panose="02040503050406030204" pitchFamily="18" charset="0"/>
                          </a:rPr>
                        </m:ctrlPr>
                      </m:sSubPr>
                      <m:e>
                        <m:r>
                          <a:rPr lang="en-GB" b="1" i="1">
                            <a:latin typeface="Cambria Math" panose="02040503050406030204" pitchFamily="18" charset="0"/>
                          </a:rPr>
                          <m:t>𝑪</m:t>
                        </m:r>
                      </m:e>
                      <m:sub>
                        <m:r>
                          <a:rPr lang="en-GB" i="1">
                            <a:latin typeface="Cambria Math" panose="02040503050406030204" pitchFamily="18" charset="0"/>
                          </a:rPr>
                          <m:t>𝑘</m:t>
                        </m:r>
                      </m:sub>
                    </m:sSub>
                  </m:oMath>
                </a14:m>
                <a:r>
                  <a:rPr lang="en-GB" dirty="0"/>
                  <a:t> </a:t>
                </a:r>
              </a:p>
            </p:txBody>
          </p:sp>
        </mc:Choice>
        <mc:Fallback xmlns="">
          <p:sp>
            <p:nvSpPr>
              <p:cNvPr id="5" name="Rectangle 4">
                <a:extLst>
                  <a:ext uri="{FF2B5EF4-FFF2-40B4-BE49-F238E27FC236}">
                    <a16:creationId xmlns:a16="http://schemas.microsoft.com/office/drawing/2014/main" id="{AF52DF25-7E23-6C48-8A6E-F793F8928FE4}"/>
                  </a:ext>
                </a:extLst>
              </p:cNvPr>
              <p:cNvSpPr>
                <a:spLocks noRot="1" noChangeAspect="1" noMove="1" noResize="1" noEditPoints="1" noAdjustHandles="1" noChangeArrowheads="1" noChangeShapeType="1" noTextEdit="1"/>
              </p:cNvSpPr>
              <p:nvPr/>
            </p:nvSpPr>
            <p:spPr>
              <a:xfrm>
                <a:off x="5157762" y="4812082"/>
                <a:ext cx="3740705" cy="1544269"/>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609747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ECA90-CDD1-744E-BDFD-E63C6D89C22C}"/>
              </a:ext>
            </a:extLst>
          </p:cNvPr>
          <p:cNvSpPr>
            <a:spLocks noGrp="1"/>
          </p:cNvSpPr>
          <p:nvPr>
            <p:ph type="title"/>
          </p:nvPr>
        </p:nvSpPr>
        <p:spPr/>
        <p:txBody>
          <a:bodyPr/>
          <a:lstStyle/>
          <a:p>
            <a:r>
              <a:rPr lang="en-GB" dirty="0"/>
              <a:t>Deleting a Parfactor: Procedure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1B9D90-CF88-F145-8DD0-4175FD66CB02}"/>
                  </a:ext>
                </a:extLst>
              </p:cNvPr>
              <p:cNvSpPr>
                <a:spLocks noGrp="1"/>
              </p:cNvSpPr>
              <p:nvPr>
                <p:ph idx="1"/>
              </p:nvPr>
            </p:nvSpPr>
            <p:spPr/>
            <p:txBody>
              <a:bodyPr>
                <a:normAutofit lnSpcReduction="10000"/>
              </a:bodyPr>
              <a:lstStyle/>
              <a:p>
                <a:r>
                  <a:rPr lang="en-GB" dirty="0"/>
                  <a:t>Parfactor </a:t>
                </a:r>
                <a14:m>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𝑔</m:t>
                        </m:r>
                      </m:e>
                      <m:sup>
                        <m:r>
                          <a:rPr lang="de-DE" i="1">
                            <a:latin typeface="Cambria Math" panose="02040503050406030204" pitchFamily="18" charset="0"/>
                            <a:ea typeface="Cambria Math" panose="02040503050406030204" pitchFamily="18" charset="0"/>
                          </a:rPr>
                          <m:t>−</m:t>
                        </m:r>
                      </m:sup>
                    </m:sSup>
                    <m:r>
                      <a:rPr lang="en-GB"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𝐺</m:t>
                    </m:r>
                  </m:oMath>
                </a14:m>
                <a:r>
                  <a:rPr lang="en-GB" dirty="0"/>
                  <a:t> to delete from model </a:t>
                </a:r>
                <a14:m>
                  <m:oMath xmlns:m="http://schemas.openxmlformats.org/officeDocument/2006/math">
                    <m:r>
                      <a:rPr lang="en-GB" i="1">
                        <a:latin typeface="Cambria Math" panose="02040503050406030204" pitchFamily="18" charset="0"/>
                      </a:rPr>
                      <m:t>𝐺</m:t>
                    </m:r>
                  </m:oMath>
                </a14:m>
                <a:r>
                  <a:rPr lang="en-GB" dirty="0"/>
                  <a:t> with FO jtree </a:t>
                </a:r>
                <a14:m>
                  <m:oMath xmlns:m="http://schemas.openxmlformats.org/officeDocument/2006/math">
                    <m:r>
                      <a:rPr lang="en-GB" i="1">
                        <a:latin typeface="Cambria Math" panose="02040503050406030204" pitchFamily="18" charset="0"/>
                      </a:rPr>
                      <m:t>𝐽</m:t>
                    </m:r>
                    <m:r>
                      <a:rPr lang="de-DE" i="1">
                        <a:latin typeface="Cambria Math" panose="02040503050406030204" pitchFamily="18" charset="0"/>
                      </a:rPr>
                      <m:t>=</m:t>
                    </m:r>
                    <m:d>
                      <m:dPr>
                        <m:ctrlPr>
                          <a:rPr lang="de-DE" i="1">
                            <a:latin typeface="Cambria Math" panose="02040503050406030204" pitchFamily="18" charset="0"/>
                          </a:rPr>
                        </m:ctrlPr>
                      </m:dPr>
                      <m:e>
                        <m:r>
                          <a:rPr lang="de-DE" i="1">
                            <a:latin typeface="Cambria Math" panose="02040503050406030204" pitchFamily="18" charset="0"/>
                          </a:rPr>
                          <m:t>𝑉</m:t>
                        </m:r>
                        <m:r>
                          <a:rPr lang="de-DE" i="1">
                            <a:latin typeface="Cambria Math" panose="02040503050406030204" pitchFamily="18" charset="0"/>
                          </a:rPr>
                          <m:t>,</m:t>
                        </m:r>
                        <m:r>
                          <a:rPr lang="de-DE" i="1">
                            <a:latin typeface="Cambria Math" panose="02040503050406030204" pitchFamily="18" charset="0"/>
                          </a:rPr>
                          <m:t>𝐸</m:t>
                        </m:r>
                      </m:e>
                    </m:d>
                  </m:oMath>
                </a14:m>
                <a:endParaRPr lang="en-GB" dirty="0"/>
              </a:p>
              <a:p>
                <a:r>
                  <a:rPr lang="en-GB" dirty="0"/>
                  <a:t>Find parcluster </a:t>
                </a:r>
                <a14:m>
                  <m:oMath xmlns:m="http://schemas.openxmlformats.org/officeDocument/2006/math">
                    <m:sSub>
                      <m:sSubPr>
                        <m:ctrlPr>
                          <a:rPr lang="de-DE" b="0" i="1" dirty="0" smtClean="0">
                            <a:latin typeface="Cambria Math" panose="02040503050406030204" pitchFamily="18" charset="0"/>
                          </a:rPr>
                        </m:ctrlPr>
                      </m:sSubPr>
                      <m:e>
                        <m:r>
                          <a:rPr lang="en-GB" b="1" i="1" dirty="0" smtClean="0">
                            <a:latin typeface="Cambria Math" panose="02040503050406030204" pitchFamily="18" charset="0"/>
                          </a:rPr>
                          <m:t>𝑪</m:t>
                        </m:r>
                      </m:e>
                      <m:sub>
                        <m:r>
                          <a:rPr lang="de-DE" b="0" i="1" dirty="0" smtClean="0">
                            <a:latin typeface="Cambria Math" panose="02040503050406030204" pitchFamily="18" charset="0"/>
                          </a:rPr>
                          <m:t>𝑖</m:t>
                        </m:r>
                      </m:sub>
                    </m:sSub>
                  </m:oMath>
                </a14:m>
                <a:r>
                  <a:rPr lang="en-GB" dirty="0"/>
                  <a:t> such that </a:t>
                </a:r>
                <a14:m>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𝑔</m:t>
                        </m:r>
                      </m:e>
                      <m:sup>
                        <m:r>
                          <a:rPr lang="de-DE" i="1">
                            <a:latin typeface="Cambria Math" panose="02040503050406030204" pitchFamily="18" charset="0"/>
                            <a:ea typeface="Cambria Math" panose="02040503050406030204" pitchFamily="18" charset="0"/>
                          </a:rPr>
                          <m:t>−</m:t>
                        </m:r>
                      </m:sup>
                    </m:sSup>
                    <m:r>
                      <a:rPr lang="en-GB" i="1">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𝐺</m:t>
                        </m:r>
                      </m:e>
                      <m:sub>
                        <m:r>
                          <a:rPr lang="de-DE" b="0" i="1" smtClean="0">
                            <a:latin typeface="Cambria Math" panose="02040503050406030204" pitchFamily="18" charset="0"/>
                            <a:ea typeface="Cambria Math" panose="02040503050406030204" pitchFamily="18" charset="0"/>
                          </a:rPr>
                          <m:t>𝑖</m:t>
                        </m:r>
                      </m:sub>
                    </m:sSub>
                  </m:oMath>
                </a14:m>
                <a:endParaRPr lang="en-GB" dirty="0"/>
              </a:p>
              <a:p>
                <a:r>
                  <a:rPr lang="en-GB" dirty="0"/>
                  <a:t>Remove </a:t>
                </a:r>
                <a14:m>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𝑔</m:t>
                        </m:r>
                      </m:e>
                      <m:sup>
                        <m:r>
                          <a:rPr lang="de-DE" i="1">
                            <a:latin typeface="Cambria Math" panose="02040503050406030204" pitchFamily="18" charset="0"/>
                            <a:ea typeface="Cambria Math" panose="02040503050406030204" pitchFamily="18" charset="0"/>
                          </a:rPr>
                          <m:t>−</m:t>
                        </m:r>
                      </m:sup>
                    </m:sSup>
                  </m:oMath>
                </a14:m>
                <a:r>
                  <a:rPr lang="en-GB" dirty="0"/>
                  <a:t> from </a:t>
                </a: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𝐺</m:t>
                        </m:r>
                      </m:e>
                      <m:sub>
                        <m:r>
                          <a:rPr lang="de-DE" i="1">
                            <a:latin typeface="Cambria Math" panose="02040503050406030204" pitchFamily="18" charset="0"/>
                            <a:ea typeface="Cambria Math" panose="02040503050406030204" pitchFamily="18" charset="0"/>
                          </a:rPr>
                          <m:t>𝑖</m:t>
                        </m:r>
                      </m:sub>
                    </m:sSub>
                  </m:oMath>
                </a14:m>
                <a:r>
                  <a:rPr lang="en-GB" dirty="0"/>
                  <a:t>, mark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𝐺</m:t>
                        </m:r>
                      </m:e>
                      <m:sub>
                        <m:r>
                          <a:rPr lang="de-DE" b="0" i="1" dirty="0" smtClean="0">
                            <a:latin typeface="Cambria Math" panose="02040503050406030204" pitchFamily="18" charset="0"/>
                          </a:rPr>
                          <m:t>𝑖</m:t>
                        </m:r>
                      </m:sub>
                    </m:sSub>
                  </m:oMath>
                </a14:m>
                <a:endParaRPr lang="en-GB" dirty="0"/>
              </a:p>
              <a:p>
                <a:pPr lvl="1"/>
                <a:r>
                  <a:rPr lang="en-GB" dirty="0"/>
                  <a:t>Makes PRVs </a:t>
                </a:r>
                <a14:m>
                  <m:oMath xmlns:m="http://schemas.openxmlformats.org/officeDocument/2006/math">
                    <m:r>
                      <a:rPr lang="en-GB" i="1" dirty="0" smtClean="0">
                        <a:latin typeface="Cambria Math" panose="02040503050406030204" pitchFamily="18" charset="0"/>
                      </a:rPr>
                      <m:t>𝑟𝑣</m:t>
                    </m:r>
                    <m:d>
                      <m:dPr>
                        <m:ctrlPr>
                          <a:rPr lang="de-DE" b="0" i="1" dirty="0" smtClean="0">
                            <a:latin typeface="Cambria Math" panose="02040503050406030204" pitchFamily="18" charset="0"/>
                          </a:rPr>
                        </m:ctrlPr>
                      </m:dPr>
                      <m:e>
                        <m:sSup>
                          <m:sSupPr>
                            <m:ctrlPr>
                              <a:rPr lang="de-DE" b="0" i="1" dirty="0" smtClean="0">
                                <a:latin typeface="Cambria Math" panose="02040503050406030204" pitchFamily="18" charset="0"/>
                              </a:rPr>
                            </m:ctrlPr>
                          </m:sSupPr>
                          <m:e>
                            <m:r>
                              <a:rPr lang="de-DE" b="0" i="1" dirty="0" smtClean="0">
                                <a:latin typeface="Cambria Math" panose="02040503050406030204" pitchFamily="18" charset="0"/>
                              </a:rPr>
                              <m:t>𝑔</m:t>
                            </m:r>
                          </m:e>
                          <m:sup>
                            <m:r>
                              <a:rPr lang="de-DE" b="0" i="1" dirty="0" smtClean="0">
                                <a:latin typeface="Cambria Math" panose="02040503050406030204" pitchFamily="18" charset="0"/>
                              </a:rPr>
                              <m:t>−</m:t>
                            </m:r>
                          </m:sup>
                        </m:sSup>
                      </m:e>
                    </m:d>
                    <m:r>
                      <a:rPr lang="de-DE" b="0"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𝑟𝑣</m:t>
                    </m:r>
                    <m:d>
                      <m:dPr>
                        <m:ctrlPr>
                          <a:rPr lang="de-DE" b="0" i="1" dirty="0" smtClean="0">
                            <a:latin typeface="Cambria Math" panose="02040503050406030204" pitchFamily="18" charset="0"/>
                            <a:ea typeface="Cambria Math" panose="02040503050406030204" pitchFamily="18" charset="0"/>
                          </a:rPr>
                        </m:ctrlPr>
                      </m:dPr>
                      <m:e>
                        <m:sSub>
                          <m:sSubPr>
                            <m:ctrlPr>
                              <a:rPr lang="de-DE" b="0" i="1" dirty="0" smtClean="0">
                                <a:latin typeface="Cambria Math" panose="02040503050406030204" pitchFamily="18" charset="0"/>
                                <a:ea typeface="Cambria Math" panose="02040503050406030204" pitchFamily="18" charset="0"/>
                              </a:rPr>
                            </m:ctrlPr>
                          </m:sSubPr>
                          <m:e>
                            <m:r>
                              <a:rPr lang="de-DE" b="0" i="1" dirty="0" smtClean="0">
                                <a:latin typeface="Cambria Math" panose="02040503050406030204" pitchFamily="18" charset="0"/>
                                <a:ea typeface="Cambria Math" panose="02040503050406030204" pitchFamily="18" charset="0"/>
                              </a:rPr>
                              <m:t>𝐺</m:t>
                            </m:r>
                          </m:e>
                          <m:sub>
                            <m:r>
                              <a:rPr lang="de-DE" b="0" i="1" dirty="0" smtClean="0">
                                <a:latin typeface="Cambria Math" panose="02040503050406030204" pitchFamily="18" charset="0"/>
                                <a:ea typeface="Cambria Math" panose="02040503050406030204" pitchFamily="18" charset="0"/>
                              </a:rPr>
                              <m:t>𝑖</m:t>
                            </m:r>
                          </m:sub>
                        </m:sSub>
                      </m:e>
                    </m:d>
                  </m:oMath>
                </a14:m>
                <a:r>
                  <a:rPr lang="en-GB" dirty="0"/>
                  <a:t> superfluous in terms of the local model</a:t>
                </a:r>
              </a:p>
              <a:p>
                <a:r>
                  <a:rPr lang="en-GB" dirty="0"/>
                  <a:t>Check for each </a:t>
                </a:r>
                <a14:m>
                  <m:oMath xmlns:m="http://schemas.openxmlformats.org/officeDocument/2006/math">
                    <m:r>
                      <a:rPr lang="en-GB" i="1" dirty="0" smtClean="0">
                        <a:latin typeface="Cambria Math" panose="02040503050406030204" pitchFamily="18" charset="0"/>
                      </a:rPr>
                      <m:t>𝐴</m:t>
                    </m:r>
                    <m:r>
                      <a:rPr lang="en-GB" i="1" dirty="0" smtClean="0">
                        <a:latin typeface="Cambria Math" panose="02040503050406030204" pitchFamily="18" charset="0"/>
                        <a:ea typeface="Cambria Math" panose="02040503050406030204" pitchFamily="18" charset="0"/>
                      </a:rPr>
                      <m:t>∈</m:t>
                    </m:r>
                    <m:d>
                      <m:dPr>
                        <m:ctrlPr>
                          <a:rPr lang="de-DE" b="0" i="1" dirty="0" smtClean="0">
                            <a:latin typeface="Cambria Math" panose="02040503050406030204" pitchFamily="18" charset="0"/>
                            <a:ea typeface="Cambria Math" panose="02040503050406030204" pitchFamily="18" charset="0"/>
                          </a:rPr>
                        </m:ctrlPr>
                      </m:dPr>
                      <m:e>
                        <m:r>
                          <a:rPr lang="en-GB" i="1" dirty="0">
                            <a:latin typeface="Cambria Math" panose="02040503050406030204" pitchFamily="18" charset="0"/>
                          </a:rPr>
                          <m:t>𝑟𝑣</m:t>
                        </m:r>
                        <m:d>
                          <m:dPr>
                            <m:ctrlPr>
                              <a:rPr lang="de-DE" i="1" dirty="0">
                                <a:latin typeface="Cambria Math" panose="02040503050406030204" pitchFamily="18" charset="0"/>
                              </a:rPr>
                            </m:ctrlPr>
                          </m:dPr>
                          <m:e>
                            <m:sSup>
                              <m:sSupPr>
                                <m:ctrlPr>
                                  <a:rPr lang="de-DE" i="1" dirty="0">
                                    <a:latin typeface="Cambria Math" panose="02040503050406030204" pitchFamily="18" charset="0"/>
                                  </a:rPr>
                                </m:ctrlPr>
                              </m:sSupPr>
                              <m:e>
                                <m:r>
                                  <a:rPr lang="de-DE" i="1" dirty="0">
                                    <a:latin typeface="Cambria Math" panose="02040503050406030204" pitchFamily="18" charset="0"/>
                                  </a:rPr>
                                  <m:t>𝑔</m:t>
                                </m:r>
                              </m:e>
                              <m:sup>
                                <m:r>
                                  <a:rPr lang="de-DE" i="1" dirty="0">
                                    <a:latin typeface="Cambria Math" panose="02040503050406030204" pitchFamily="18" charset="0"/>
                                  </a:rPr>
                                  <m:t>−</m:t>
                                </m:r>
                              </m:sup>
                            </m:sSup>
                          </m:e>
                        </m:d>
                        <m:r>
                          <a:rPr lang="de-DE" i="1" dirty="0">
                            <a:latin typeface="Cambria Math" panose="02040503050406030204" pitchFamily="18" charset="0"/>
                            <a:ea typeface="Cambria Math" panose="02040503050406030204" pitchFamily="18" charset="0"/>
                          </a:rPr>
                          <m:t>∖</m:t>
                        </m:r>
                        <m:r>
                          <a:rPr lang="de-DE" i="1" dirty="0">
                            <a:latin typeface="Cambria Math" panose="02040503050406030204" pitchFamily="18" charset="0"/>
                            <a:ea typeface="Cambria Math" panose="02040503050406030204" pitchFamily="18" charset="0"/>
                          </a:rPr>
                          <m:t>𝑟𝑣</m:t>
                        </m:r>
                        <m:d>
                          <m:dPr>
                            <m:ctrlPr>
                              <a:rPr lang="de-DE" i="1" dirty="0">
                                <a:latin typeface="Cambria Math" panose="02040503050406030204" pitchFamily="18" charset="0"/>
                                <a:ea typeface="Cambria Math" panose="02040503050406030204" pitchFamily="18" charset="0"/>
                              </a:rPr>
                            </m:ctrlPr>
                          </m:dPr>
                          <m:e>
                            <m:sSub>
                              <m:sSubPr>
                                <m:ctrlPr>
                                  <a:rPr lang="de-DE" i="1" dirty="0">
                                    <a:latin typeface="Cambria Math" panose="02040503050406030204" pitchFamily="18" charset="0"/>
                                    <a:ea typeface="Cambria Math" panose="02040503050406030204" pitchFamily="18" charset="0"/>
                                  </a:rPr>
                                </m:ctrlPr>
                              </m:sSubPr>
                              <m:e>
                                <m:r>
                                  <a:rPr lang="de-DE" i="1" dirty="0">
                                    <a:latin typeface="Cambria Math" panose="02040503050406030204" pitchFamily="18" charset="0"/>
                                    <a:ea typeface="Cambria Math" panose="02040503050406030204" pitchFamily="18" charset="0"/>
                                  </a:rPr>
                                  <m:t>𝐺</m:t>
                                </m:r>
                              </m:e>
                              <m:sub>
                                <m:r>
                                  <a:rPr lang="de-DE" i="1" dirty="0">
                                    <a:latin typeface="Cambria Math" panose="02040503050406030204" pitchFamily="18" charset="0"/>
                                    <a:ea typeface="Cambria Math" panose="02040503050406030204" pitchFamily="18" charset="0"/>
                                  </a:rPr>
                                  <m:t>𝑖</m:t>
                                </m:r>
                              </m:sub>
                            </m:sSub>
                          </m:e>
                        </m:d>
                      </m:e>
                    </m:d>
                  </m:oMath>
                </a14:m>
                <a:r>
                  <a:rPr lang="en-GB" dirty="0"/>
                  <a:t> if </a:t>
                </a:r>
                <a14:m>
                  <m:oMath xmlns:m="http://schemas.openxmlformats.org/officeDocument/2006/math">
                    <m:r>
                      <a:rPr lang="en-GB" i="1" dirty="0">
                        <a:latin typeface="Cambria Math" panose="02040503050406030204" pitchFamily="18" charset="0"/>
                      </a:rPr>
                      <m:t>𝐴</m:t>
                    </m:r>
                    <m:r>
                      <a:rPr lang="en-GB" i="1" dirty="0">
                        <a:latin typeface="Cambria Math" panose="02040503050406030204" pitchFamily="18" charset="0"/>
                      </a:rPr>
                      <m:t> </m:t>
                    </m:r>
                  </m:oMath>
                </a14:m>
                <a:r>
                  <a:rPr lang="en-GB" dirty="0"/>
                  <a:t>needed for running intersection property</a:t>
                </a:r>
              </a:p>
              <a:p>
                <a:pPr lvl="1"/>
                <a:r>
                  <a:rPr lang="en-GB" dirty="0"/>
                  <a:t>If not, delete </a:t>
                </a:r>
                <a14:m>
                  <m:oMath xmlns:m="http://schemas.openxmlformats.org/officeDocument/2006/math">
                    <m:r>
                      <a:rPr lang="en-GB" i="1" dirty="0">
                        <a:latin typeface="Cambria Math" panose="02040503050406030204" pitchFamily="18" charset="0"/>
                      </a:rPr>
                      <m:t>𝐴</m:t>
                    </m:r>
                  </m:oMath>
                </a14:m>
                <a:endParaRPr lang="en-GB" dirty="0"/>
              </a:p>
              <a:p>
                <a:r>
                  <a:rPr lang="en-GB" dirty="0"/>
                  <a:t>If any PRV deleted, check if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𝑖</m:t>
                        </m:r>
                      </m:sub>
                    </m:sSub>
                  </m:oMath>
                </a14:m>
                <a:r>
                  <a:rPr lang="en-GB" dirty="0"/>
                  <a:t> now a subset of a neighbour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𝑗</m:t>
                        </m:r>
                      </m:sub>
                    </m:sSub>
                  </m:oMath>
                </a14:m>
                <a:endParaRPr lang="en-GB" dirty="0"/>
              </a:p>
              <a:p>
                <a:pPr lvl="1"/>
                <a:r>
                  <a:rPr lang="en-GB" dirty="0"/>
                  <a:t>If so, merge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𝑖</m:t>
                        </m:r>
                      </m:sub>
                    </m:sSub>
                  </m:oMath>
                </a14:m>
                <a:r>
                  <a:rPr lang="en-GB" dirty="0"/>
                  <a:t>,</a:t>
                </a:r>
                <a:r>
                  <a:rPr lang="de-DE" dirty="0"/>
                  <a: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𝑗</m:t>
                        </m:r>
                      </m:sub>
                    </m:sSub>
                  </m:oMath>
                </a14:m>
                <a:r>
                  <a:rPr lang="en-GB" dirty="0"/>
                  <a:t> and mark resulting local model</a:t>
                </a:r>
              </a:p>
            </p:txBody>
          </p:sp>
        </mc:Choice>
        <mc:Fallback xmlns="">
          <p:sp>
            <p:nvSpPr>
              <p:cNvPr id="3" name="Content Placeholder 2">
                <a:extLst>
                  <a:ext uri="{FF2B5EF4-FFF2-40B4-BE49-F238E27FC236}">
                    <a16:creationId xmlns:a16="http://schemas.microsoft.com/office/drawing/2014/main" id="{FE1B9D90-CF88-F145-8DD0-4175FD66CB02}"/>
                  </a:ext>
                </a:extLst>
              </p:cNvPr>
              <p:cNvSpPr>
                <a:spLocks noGrp="1" noRot="1" noChangeAspect="1" noMove="1" noResize="1" noEditPoints="1" noAdjustHandles="1" noChangeArrowheads="1" noChangeShapeType="1" noTextEdit="1"/>
              </p:cNvSpPr>
              <p:nvPr>
                <p:ph idx="1"/>
              </p:nvPr>
            </p:nvSpPr>
            <p:spPr>
              <a:blipFill>
                <a:blip r:embed="rId2"/>
                <a:stretch>
                  <a:fillRect l="-1447" t="-2525" r="-161"/>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50702CE4-C570-454F-BAFF-9E52D150D271}"/>
              </a:ext>
            </a:extLst>
          </p:cNvPr>
          <p:cNvSpPr>
            <a:spLocks noGrp="1"/>
          </p:cNvSpPr>
          <p:nvPr>
            <p:ph type="sldNum" sz="quarter" idx="12"/>
          </p:nvPr>
        </p:nvSpPr>
        <p:spPr/>
        <p:txBody>
          <a:bodyPr/>
          <a:lstStyle/>
          <a:p>
            <a:fld id="{67C9959E-8E6B-B04C-9955-EA096F41CA7A}" type="slidenum">
              <a:rPr lang="en-GB" smtClean="0"/>
              <a:t>22</a:t>
            </a:fld>
            <a:endParaRPr lang="en-GB"/>
          </a:p>
        </p:txBody>
      </p:sp>
      <p:sp>
        <p:nvSpPr>
          <p:cNvPr id="5" name="Rectangle 4">
            <a:extLst>
              <a:ext uri="{FF2B5EF4-FFF2-40B4-BE49-F238E27FC236}">
                <a16:creationId xmlns:a16="http://schemas.microsoft.com/office/drawing/2014/main" id="{37A1D12C-DCAD-2945-A1BE-02503D4D59DB}"/>
              </a:ext>
            </a:extLst>
          </p:cNvPr>
          <p:cNvSpPr/>
          <p:nvPr/>
        </p:nvSpPr>
        <p:spPr>
          <a:xfrm>
            <a:off x="869706" y="1950104"/>
            <a:ext cx="7531331" cy="4226859"/>
          </a:xfrm>
          <a:prstGeom prst="rect">
            <a:avLst/>
          </a:prstGeom>
          <a:solidFill>
            <a:schemeClr val="accent1">
              <a:alpha val="1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D5BB6BA-0FDA-7C4B-80E3-A1B2C949AE28}"/>
              </a:ext>
            </a:extLst>
          </p:cNvPr>
          <p:cNvSpPr/>
          <p:nvPr/>
        </p:nvSpPr>
        <p:spPr>
          <a:xfrm>
            <a:off x="6533958" y="5889049"/>
            <a:ext cx="1867079" cy="28791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Deletion</a:t>
            </a:r>
          </a:p>
        </p:txBody>
      </p:sp>
    </p:spTree>
    <p:extLst>
      <p:ext uri="{BB962C8B-B14F-4D97-AF65-F5344CB8AC3E}">
        <p14:creationId xmlns:p14="http://schemas.microsoft.com/office/powerpoint/2010/main" val="1457924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ECA90-CDD1-744E-BDFD-E63C6D89C22C}"/>
              </a:ext>
            </a:extLst>
          </p:cNvPr>
          <p:cNvSpPr>
            <a:spLocks noGrp="1"/>
          </p:cNvSpPr>
          <p:nvPr>
            <p:ph type="title"/>
          </p:nvPr>
        </p:nvSpPr>
        <p:spPr/>
        <p:txBody>
          <a:bodyPr/>
          <a:lstStyle/>
          <a:p>
            <a:r>
              <a:rPr lang="en-GB" dirty="0"/>
              <a:t>Deleting a Parfactor: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1B9D90-CF88-F145-8DD0-4175FD66CB02}"/>
                  </a:ext>
                </a:extLst>
              </p:cNvPr>
              <p:cNvSpPr>
                <a:spLocks noGrp="1"/>
              </p:cNvSpPr>
              <p:nvPr>
                <p:ph idx="1"/>
              </p:nvPr>
            </p:nvSpPr>
            <p:spPr>
              <a:xfrm>
                <a:off x="628650" y="1158241"/>
                <a:ext cx="7886700" cy="4302610"/>
              </a:xfrm>
            </p:spPr>
            <p:txBody>
              <a:bodyPr>
                <a:normAutofit fontScale="92500" lnSpcReduction="10000"/>
              </a:bodyPr>
              <a:lstStyle/>
              <a:p>
                <a:r>
                  <a:rPr lang="en-GB" dirty="0"/>
                  <a:t>Assume another parfactor </a:t>
                </a:r>
                <a14:m>
                  <m:oMath xmlns:m="http://schemas.openxmlformats.org/officeDocument/2006/math">
                    <m:sSub>
                      <m:sSubPr>
                        <m:ctrlPr>
                          <a:rPr lang="de-DE" b="0" i="1" dirty="0" smtClean="0">
                            <a:solidFill>
                              <a:schemeClr val="accent1"/>
                            </a:solidFill>
                            <a:latin typeface="Cambria Math" panose="02040503050406030204" pitchFamily="18" charset="0"/>
                          </a:rPr>
                        </m:ctrlPr>
                      </m:sSubPr>
                      <m:e>
                        <m:r>
                          <a:rPr lang="en-GB" i="1" dirty="0" smtClean="0">
                            <a:solidFill>
                              <a:schemeClr val="accent1"/>
                            </a:solidFill>
                            <a:latin typeface="Cambria Math" panose="02040503050406030204" pitchFamily="18" charset="0"/>
                          </a:rPr>
                          <m:t>𝑔</m:t>
                        </m:r>
                      </m:e>
                      <m:sub>
                        <m:r>
                          <a:rPr lang="de-DE" b="0" i="1" dirty="0" smtClean="0">
                            <a:solidFill>
                              <a:schemeClr val="accent1"/>
                            </a:solidFill>
                            <a:latin typeface="Cambria Math" panose="02040503050406030204" pitchFamily="18" charset="0"/>
                          </a:rPr>
                          <m:t>0</m:t>
                        </m:r>
                      </m:sub>
                    </m:sSub>
                    <m:r>
                      <a:rPr lang="de-DE" b="0" i="1" dirty="0" smtClean="0">
                        <a:solidFill>
                          <a:schemeClr val="accent1"/>
                        </a:solidFill>
                        <a:latin typeface="Cambria Math" panose="02040503050406030204" pitchFamily="18" charset="0"/>
                      </a:rPr>
                      <m:t>=</m:t>
                    </m:r>
                    <m:r>
                      <a:rPr lang="de-DE" b="0" i="1" dirty="0" smtClean="0">
                        <a:solidFill>
                          <a:schemeClr val="accent1"/>
                        </a:solidFill>
                        <a:latin typeface="Cambria Math" panose="02040503050406030204" pitchFamily="18" charset="0"/>
                        <a:ea typeface="Cambria Math" panose="02040503050406030204" pitchFamily="18" charset="0"/>
                      </a:rPr>
                      <m:t>𝜙</m:t>
                    </m:r>
                    <m:d>
                      <m:dPr>
                        <m:ctrlPr>
                          <a:rPr lang="de-DE" b="0" i="1" dirty="0" smtClean="0">
                            <a:solidFill>
                              <a:schemeClr val="accent1"/>
                            </a:solidFill>
                            <a:latin typeface="Cambria Math" panose="02040503050406030204" pitchFamily="18" charset="0"/>
                            <a:ea typeface="Cambria Math" panose="02040503050406030204" pitchFamily="18" charset="0"/>
                          </a:rPr>
                        </m:ctrlPr>
                      </m:dPr>
                      <m:e>
                        <m:r>
                          <a:rPr lang="de-DE" b="0" i="1" dirty="0" smtClean="0">
                            <a:solidFill>
                              <a:schemeClr val="accent1"/>
                            </a:solidFill>
                            <a:latin typeface="Cambria Math" panose="02040503050406030204" pitchFamily="18" charset="0"/>
                            <a:ea typeface="Cambria Math" panose="02040503050406030204" pitchFamily="18" charset="0"/>
                          </a:rPr>
                          <m:t>𝐸𝑝𝑖𝑑</m:t>
                        </m:r>
                      </m:e>
                    </m:d>
                  </m:oMath>
                </a14:m>
                <a:r>
                  <a:rPr lang="en-GB" dirty="0">
                    <a:solidFill>
                      <a:schemeClr val="accent1"/>
                    </a:solidFill>
                  </a:rPr>
                  <a:t> </a:t>
                </a:r>
                <a:r>
                  <a:rPr lang="en-GB" dirty="0"/>
                  <a:t>at </a:t>
                </a:r>
                <a14:m>
                  <m:oMath xmlns:m="http://schemas.openxmlformats.org/officeDocument/2006/math">
                    <m:sSub>
                      <m:sSubPr>
                        <m:ctrlPr>
                          <a:rPr lang="de-DE" b="0" i="1" dirty="0" smtClean="0">
                            <a:latin typeface="Cambria Math" panose="02040503050406030204" pitchFamily="18" charset="0"/>
                          </a:rPr>
                        </m:ctrlPr>
                      </m:sSubPr>
                      <m:e>
                        <m:r>
                          <a:rPr lang="en-GB" b="1" i="1" dirty="0" smtClean="0">
                            <a:latin typeface="Cambria Math" panose="02040503050406030204" pitchFamily="18" charset="0"/>
                          </a:rPr>
                          <m:t>𝑪</m:t>
                        </m:r>
                      </m:e>
                      <m:sub>
                        <m:r>
                          <a:rPr lang="de-DE" b="0" i="1" dirty="0" smtClean="0">
                            <a:latin typeface="Cambria Math" panose="02040503050406030204" pitchFamily="18" charset="0"/>
                          </a:rPr>
                          <m:t>1</m:t>
                        </m:r>
                      </m:sub>
                    </m:sSub>
                  </m:oMath>
                </a14:m>
                <a:endParaRPr lang="en-GB" dirty="0"/>
              </a:p>
              <a:p>
                <a:r>
                  <a:rPr lang="en-GB" dirty="0"/>
                  <a:t>Consider removing </a:t>
                </a:r>
                <a14:m>
                  <m:oMath xmlns:m="http://schemas.openxmlformats.org/officeDocument/2006/math">
                    <m:sSub>
                      <m:sSubPr>
                        <m:ctrlPr>
                          <a:rPr lang="de-DE" i="1" dirty="0">
                            <a:solidFill>
                              <a:schemeClr val="accent1"/>
                            </a:solidFill>
                            <a:latin typeface="Cambria Math" panose="02040503050406030204" pitchFamily="18" charset="0"/>
                          </a:rPr>
                        </m:ctrlPr>
                      </m:sSubPr>
                      <m:e>
                        <m:r>
                          <a:rPr lang="en-GB" i="1" dirty="0">
                            <a:solidFill>
                              <a:schemeClr val="accent1"/>
                            </a:solidFill>
                            <a:latin typeface="Cambria Math" panose="02040503050406030204" pitchFamily="18" charset="0"/>
                          </a:rPr>
                          <m:t>𝑔</m:t>
                        </m:r>
                      </m:e>
                      <m:sub>
                        <m:r>
                          <a:rPr lang="de-DE" i="1" dirty="0">
                            <a:solidFill>
                              <a:schemeClr val="accent1"/>
                            </a:solidFill>
                            <a:latin typeface="Cambria Math" panose="02040503050406030204" pitchFamily="18" charset="0"/>
                          </a:rPr>
                          <m:t>0</m:t>
                        </m:r>
                      </m:sub>
                    </m:sSub>
                  </m:oMath>
                </a14:m>
                <a:r>
                  <a:rPr lang="en-GB" dirty="0"/>
                  <a:t> </a:t>
                </a:r>
              </a:p>
              <a:p>
                <a:pPr lvl="1"/>
                <a:r>
                  <a:rPr lang="en-GB" dirty="0"/>
                  <a:t>Does not make any PRVs superfluous w.r.t. </a:t>
                </a:r>
                <a14:m>
                  <m:oMath xmlns:m="http://schemas.openxmlformats.org/officeDocument/2006/math">
                    <m:sSub>
                      <m:sSubPr>
                        <m:ctrlPr>
                          <a:rPr lang="de-DE" i="1" dirty="0">
                            <a:latin typeface="Cambria Math" panose="02040503050406030204" pitchFamily="18" charset="0"/>
                          </a:rPr>
                        </m:ctrlPr>
                      </m:sSubPr>
                      <m:e>
                        <m:r>
                          <a:rPr lang="de-DE" b="0" i="1" dirty="0" smtClean="0">
                            <a:latin typeface="Cambria Math" panose="02040503050406030204" pitchFamily="18" charset="0"/>
                          </a:rPr>
                          <m:t>𝐺</m:t>
                        </m:r>
                      </m:e>
                      <m:sub>
                        <m:r>
                          <a:rPr lang="de-DE" i="1" dirty="0">
                            <a:latin typeface="Cambria Math" panose="02040503050406030204" pitchFamily="18" charset="0"/>
                          </a:rPr>
                          <m:t>1</m:t>
                        </m:r>
                      </m:sub>
                    </m:sSub>
                  </m:oMath>
                </a14:m>
                <a:r>
                  <a:rPr lang="en-GB" dirty="0"/>
                  <a:t> as </a:t>
                </a:r>
                <a14:m>
                  <m:oMath xmlns:m="http://schemas.openxmlformats.org/officeDocument/2006/math">
                    <m:sSub>
                      <m:sSubPr>
                        <m:ctrlPr>
                          <a:rPr lang="de-DE" i="1">
                            <a:latin typeface="Cambria Math" panose="02040503050406030204" pitchFamily="18" charset="0"/>
                          </a:rPr>
                        </m:ctrlPr>
                      </m:sSubPr>
                      <m:e>
                        <m:r>
                          <a:rPr lang="de-DE" i="1">
                            <a:latin typeface="Cambria Math" charset="0"/>
                          </a:rPr>
                          <m:t>𝑔</m:t>
                        </m:r>
                      </m:e>
                      <m:sub>
                        <m:r>
                          <a:rPr lang="de-DE" i="1">
                            <a:latin typeface="Cambria Math" charset="0"/>
                          </a:rPr>
                          <m:t>1</m:t>
                        </m:r>
                      </m:sub>
                    </m:sSub>
                  </m:oMath>
                </a14:m>
                <a:r>
                  <a:rPr lang="en-GB" dirty="0"/>
                  <a:t> contains all PRVs of the parcluster</a:t>
                </a:r>
              </a:p>
              <a:p>
                <a:pPr lvl="1"/>
                <a:r>
                  <a:rPr lang="en-GB" dirty="0"/>
                  <a:t>Simply remove </a:t>
                </a:r>
                <a14:m>
                  <m:oMath xmlns:m="http://schemas.openxmlformats.org/officeDocument/2006/math">
                    <m:sSub>
                      <m:sSubPr>
                        <m:ctrlPr>
                          <a:rPr lang="de-DE" i="1" dirty="0">
                            <a:solidFill>
                              <a:schemeClr val="accent1"/>
                            </a:solidFill>
                            <a:latin typeface="Cambria Math" panose="02040503050406030204" pitchFamily="18" charset="0"/>
                          </a:rPr>
                        </m:ctrlPr>
                      </m:sSubPr>
                      <m:e>
                        <m:r>
                          <a:rPr lang="en-GB" i="1" dirty="0">
                            <a:solidFill>
                              <a:schemeClr val="accent1"/>
                            </a:solidFill>
                            <a:latin typeface="Cambria Math" panose="02040503050406030204" pitchFamily="18" charset="0"/>
                          </a:rPr>
                          <m:t>𝑔</m:t>
                        </m:r>
                      </m:e>
                      <m:sub>
                        <m:r>
                          <a:rPr lang="de-DE" i="1" dirty="0">
                            <a:solidFill>
                              <a:schemeClr val="accent1"/>
                            </a:solidFill>
                            <a:latin typeface="Cambria Math" panose="02040503050406030204" pitchFamily="18" charset="0"/>
                          </a:rPr>
                          <m:t>0</m:t>
                        </m:r>
                      </m:sub>
                    </m:sSub>
                  </m:oMath>
                </a14:m>
                <a:r>
                  <a:rPr lang="en-GB" dirty="0"/>
                  <a:t> from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𝐺</m:t>
                        </m:r>
                      </m:e>
                      <m:sub>
                        <m:r>
                          <a:rPr lang="de-DE" b="0" i="1" dirty="0" smtClean="0">
                            <a:latin typeface="Cambria Math" panose="02040503050406030204" pitchFamily="18" charset="0"/>
                          </a:rPr>
                          <m:t>1</m:t>
                        </m:r>
                      </m:sub>
                    </m:sSub>
                  </m:oMath>
                </a14:m>
                <a:endParaRPr lang="en-GB" dirty="0"/>
              </a:p>
              <a:p>
                <a:r>
                  <a:rPr lang="en-GB" dirty="0"/>
                  <a:t>Consider removing </a:t>
                </a:r>
                <a14:m>
                  <m:oMath xmlns:m="http://schemas.openxmlformats.org/officeDocument/2006/math">
                    <m:sSub>
                      <m:sSubPr>
                        <m:ctrlPr>
                          <a:rPr lang="de-DE" i="1">
                            <a:latin typeface="Cambria Math" panose="02040503050406030204" pitchFamily="18" charset="0"/>
                          </a:rPr>
                        </m:ctrlPr>
                      </m:sSubPr>
                      <m:e>
                        <m:r>
                          <a:rPr lang="de-DE" i="1">
                            <a:latin typeface="Cambria Math" charset="0"/>
                          </a:rPr>
                          <m:t>𝑔</m:t>
                        </m:r>
                      </m:e>
                      <m:sub>
                        <m:r>
                          <a:rPr lang="de-DE" i="1">
                            <a:latin typeface="Cambria Math" charset="0"/>
                          </a:rPr>
                          <m:t>1</m:t>
                        </m:r>
                      </m:sub>
                    </m:sSub>
                  </m:oMath>
                </a14:m>
                <a:r>
                  <a:rPr lang="en-GB" dirty="0"/>
                  <a:t> </a:t>
                </a:r>
              </a:p>
              <a:p>
                <a:pPr lvl="1"/>
                <a:r>
                  <a:rPr lang="en-GB" dirty="0"/>
                  <a:t>Makes PRVs </a:t>
                </a:r>
                <a14:m>
                  <m:oMath xmlns:m="http://schemas.openxmlformats.org/officeDocument/2006/math">
                    <m:r>
                      <a:rPr lang="en-GB" i="1" dirty="0" smtClean="0">
                        <a:latin typeface="Cambria Math" panose="02040503050406030204" pitchFamily="18" charset="0"/>
                      </a:rPr>
                      <m:t>𝑁𝑎𝑡</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𝐷</m:t>
                        </m:r>
                      </m:e>
                    </m:d>
                    <m:r>
                      <a:rPr lang="de-DE" b="0" i="1" dirty="0" smtClean="0">
                        <a:latin typeface="Cambria Math" panose="02040503050406030204" pitchFamily="18" charset="0"/>
                      </a:rPr>
                      <m:t>, </m:t>
                    </m:r>
                    <m:r>
                      <a:rPr lang="de-DE" b="0" i="1" dirty="0" smtClean="0">
                        <a:latin typeface="Cambria Math" panose="02040503050406030204" pitchFamily="18" charset="0"/>
                      </a:rPr>
                      <m:t>𝑀𝑎𝑛</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𝑊</m:t>
                        </m:r>
                      </m:e>
                    </m:d>
                  </m:oMath>
                </a14:m>
                <a:r>
                  <a:rPr lang="en-GB" dirty="0"/>
                  <a:t> superfluous w.r.t. </a:t>
                </a: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𝐺</m:t>
                        </m:r>
                      </m:e>
                      <m:sub>
                        <m:r>
                          <a:rPr lang="de-DE" i="1" dirty="0">
                            <a:latin typeface="Cambria Math" panose="02040503050406030204" pitchFamily="18" charset="0"/>
                          </a:rPr>
                          <m:t>1</m:t>
                        </m:r>
                      </m:sub>
                    </m:sSub>
                  </m:oMath>
                </a14:m>
                <a:r>
                  <a:rPr lang="en-GB" dirty="0"/>
                  <a:t> as </a:t>
                </a:r>
                <a14:m>
                  <m:oMath xmlns:m="http://schemas.openxmlformats.org/officeDocument/2006/math">
                    <m:sSub>
                      <m:sSubPr>
                        <m:ctrlPr>
                          <a:rPr lang="de-DE" i="1" dirty="0">
                            <a:solidFill>
                              <a:schemeClr val="accent1"/>
                            </a:solidFill>
                            <a:latin typeface="Cambria Math" panose="02040503050406030204" pitchFamily="18" charset="0"/>
                          </a:rPr>
                        </m:ctrlPr>
                      </m:sSubPr>
                      <m:e>
                        <m:r>
                          <a:rPr lang="en-GB" i="1" dirty="0">
                            <a:solidFill>
                              <a:schemeClr val="accent1"/>
                            </a:solidFill>
                            <a:latin typeface="Cambria Math" panose="02040503050406030204" pitchFamily="18" charset="0"/>
                          </a:rPr>
                          <m:t>𝑔</m:t>
                        </m:r>
                      </m:e>
                      <m:sub>
                        <m:r>
                          <a:rPr lang="de-DE" i="1" dirty="0">
                            <a:solidFill>
                              <a:schemeClr val="accent1"/>
                            </a:solidFill>
                            <a:latin typeface="Cambria Math" panose="02040503050406030204" pitchFamily="18" charset="0"/>
                          </a:rPr>
                          <m:t>0</m:t>
                        </m:r>
                      </m:sub>
                    </m:sSub>
                  </m:oMath>
                </a14:m>
                <a:r>
                  <a:rPr lang="en-GB" dirty="0"/>
                  <a:t> only contains </a:t>
                </a:r>
                <a14:m>
                  <m:oMath xmlns:m="http://schemas.openxmlformats.org/officeDocument/2006/math">
                    <m:r>
                      <a:rPr lang="en-GB" i="1" dirty="0">
                        <a:latin typeface="Cambria Math" charset="0"/>
                      </a:rPr>
                      <m:t>𝐸𝑝𝑖𝑑</m:t>
                    </m:r>
                  </m:oMath>
                </a14:m>
                <a:endParaRPr lang="en-GB" dirty="0"/>
              </a:p>
              <a:p>
                <a:pPr lvl="1"/>
                <a14:m>
                  <m:oMath xmlns:m="http://schemas.openxmlformats.org/officeDocument/2006/math">
                    <m:r>
                      <a:rPr lang="en-GB" i="1" dirty="0">
                        <a:latin typeface="Cambria Math" panose="02040503050406030204" pitchFamily="18" charset="0"/>
                      </a:rPr>
                      <m:t>𝑁𝑎𝑡</m:t>
                    </m:r>
                    <m:d>
                      <m:dPr>
                        <m:ctrlPr>
                          <a:rPr lang="de-DE" i="1" dirty="0">
                            <a:latin typeface="Cambria Math" panose="02040503050406030204" pitchFamily="18" charset="0"/>
                          </a:rPr>
                        </m:ctrlPr>
                      </m:dPr>
                      <m:e>
                        <m:r>
                          <a:rPr lang="de-DE" i="1" dirty="0">
                            <a:latin typeface="Cambria Math" panose="02040503050406030204" pitchFamily="18" charset="0"/>
                          </a:rPr>
                          <m:t>𝐷</m:t>
                        </m:r>
                      </m:e>
                    </m:d>
                    <m:r>
                      <a:rPr lang="de-DE" i="1" dirty="0">
                        <a:latin typeface="Cambria Math" panose="02040503050406030204" pitchFamily="18" charset="0"/>
                      </a:rPr>
                      <m:t>, </m:t>
                    </m:r>
                    <m:r>
                      <a:rPr lang="de-DE" i="1" dirty="0">
                        <a:latin typeface="Cambria Math" panose="02040503050406030204" pitchFamily="18" charset="0"/>
                      </a:rPr>
                      <m:t>𝑀𝑎𝑛</m:t>
                    </m:r>
                    <m:d>
                      <m:dPr>
                        <m:ctrlPr>
                          <a:rPr lang="de-DE" i="1" dirty="0">
                            <a:latin typeface="Cambria Math" panose="02040503050406030204" pitchFamily="18" charset="0"/>
                          </a:rPr>
                        </m:ctrlPr>
                      </m:dPr>
                      <m:e>
                        <m:r>
                          <a:rPr lang="de-DE" i="1" dirty="0">
                            <a:latin typeface="Cambria Math" panose="02040503050406030204" pitchFamily="18" charset="0"/>
                          </a:rPr>
                          <m:t>𝑊</m:t>
                        </m:r>
                      </m:e>
                    </m:d>
                  </m:oMath>
                </a14:m>
                <a:r>
                  <a:rPr lang="en-GB" dirty="0"/>
                  <a:t> also not necessary to maintain the running intersection property</a:t>
                </a:r>
              </a:p>
              <a:p>
                <a:pPr lvl="1"/>
                <a:r>
                  <a:rPr lang="en-GB" dirty="0"/>
                  <a:t>Remove </a:t>
                </a:r>
                <a14:m>
                  <m:oMath xmlns:m="http://schemas.openxmlformats.org/officeDocument/2006/math">
                    <m:sSub>
                      <m:sSubPr>
                        <m:ctrlPr>
                          <a:rPr lang="de-DE" i="1" dirty="0">
                            <a:solidFill>
                              <a:schemeClr val="accent1"/>
                            </a:solidFill>
                            <a:latin typeface="Cambria Math" panose="02040503050406030204" pitchFamily="18" charset="0"/>
                          </a:rPr>
                        </m:ctrlPr>
                      </m:sSubPr>
                      <m:e>
                        <m:r>
                          <a:rPr lang="en-GB" i="1" dirty="0">
                            <a:solidFill>
                              <a:schemeClr val="accent1"/>
                            </a:solidFill>
                            <a:latin typeface="Cambria Math" panose="02040503050406030204" pitchFamily="18" charset="0"/>
                          </a:rPr>
                          <m:t>𝑔</m:t>
                        </m:r>
                      </m:e>
                      <m:sub>
                        <m:r>
                          <a:rPr lang="de-DE" i="1" dirty="0">
                            <a:solidFill>
                              <a:schemeClr val="accent1"/>
                            </a:solidFill>
                            <a:latin typeface="Cambria Math" panose="02040503050406030204" pitchFamily="18" charset="0"/>
                          </a:rPr>
                          <m:t>0</m:t>
                        </m:r>
                      </m:sub>
                    </m:sSub>
                  </m:oMath>
                </a14:m>
                <a:r>
                  <a:rPr lang="en-GB" dirty="0"/>
                  <a:t> from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𝐺</m:t>
                        </m:r>
                      </m:e>
                      <m:sub>
                        <m:r>
                          <a:rPr lang="de-DE" i="1" dirty="0">
                            <a:latin typeface="Cambria Math" panose="02040503050406030204" pitchFamily="18" charset="0"/>
                          </a:rPr>
                          <m:t>1</m:t>
                        </m:r>
                      </m:sub>
                    </m:sSub>
                  </m:oMath>
                </a14:m>
                <a:r>
                  <a:rPr lang="en-GB" dirty="0"/>
                  <a:t>, delete </a:t>
                </a:r>
                <a14:m>
                  <m:oMath xmlns:m="http://schemas.openxmlformats.org/officeDocument/2006/math">
                    <m:r>
                      <a:rPr lang="en-GB" i="1" dirty="0">
                        <a:latin typeface="Cambria Math" panose="02040503050406030204" pitchFamily="18" charset="0"/>
                      </a:rPr>
                      <m:t>𝑁𝑎𝑡</m:t>
                    </m:r>
                    <m:d>
                      <m:dPr>
                        <m:ctrlPr>
                          <a:rPr lang="de-DE" i="1" dirty="0">
                            <a:latin typeface="Cambria Math" panose="02040503050406030204" pitchFamily="18" charset="0"/>
                          </a:rPr>
                        </m:ctrlPr>
                      </m:dPr>
                      <m:e>
                        <m:r>
                          <a:rPr lang="de-DE" i="1" dirty="0">
                            <a:latin typeface="Cambria Math" panose="02040503050406030204" pitchFamily="18" charset="0"/>
                          </a:rPr>
                          <m:t>𝐷</m:t>
                        </m:r>
                      </m:e>
                    </m:d>
                    <m:r>
                      <a:rPr lang="de-DE" i="1" dirty="0">
                        <a:latin typeface="Cambria Math" panose="02040503050406030204" pitchFamily="18" charset="0"/>
                      </a:rPr>
                      <m:t>, </m:t>
                    </m:r>
                    <m:r>
                      <a:rPr lang="de-DE" i="1" dirty="0">
                        <a:latin typeface="Cambria Math" panose="02040503050406030204" pitchFamily="18" charset="0"/>
                      </a:rPr>
                      <m:t>𝑀𝑎𝑛</m:t>
                    </m:r>
                    <m:d>
                      <m:dPr>
                        <m:ctrlPr>
                          <a:rPr lang="de-DE" i="1" dirty="0">
                            <a:latin typeface="Cambria Math" panose="02040503050406030204" pitchFamily="18" charset="0"/>
                          </a:rPr>
                        </m:ctrlPr>
                      </m:dPr>
                      <m:e>
                        <m:r>
                          <a:rPr lang="de-DE" i="1" dirty="0">
                            <a:latin typeface="Cambria Math" panose="02040503050406030204" pitchFamily="18" charset="0"/>
                          </a:rPr>
                          <m:t>𝑊</m:t>
                        </m:r>
                      </m:e>
                    </m:d>
                  </m:oMath>
                </a14:m>
                <a:r>
                  <a:rPr lang="en-GB" dirty="0"/>
                  <a:t> </a:t>
                </a:r>
              </a:p>
              <a:p>
                <a:pPr lvl="1"/>
                <a:r>
                  <a:rPr lang="en-GB" dirty="0"/>
                  <a:t>Now,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1</m:t>
                        </m:r>
                      </m:sub>
                    </m:sSub>
                  </m:oMath>
                </a14:m>
                <a:r>
                  <a:rPr lang="en-GB" dirty="0"/>
                  <a:t> is a subset of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2</m:t>
                        </m:r>
                      </m:sub>
                    </m:sSub>
                  </m:oMath>
                </a14:m>
                <a:r>
                  <a:rPr lang="en-GB" dirty="0"/>
                  <a:t> ➝ merge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1</m:t>
                        </m:r>
                      </m:sub>
                    </m:sSub>
                  </m:oMath>
                </a14:m>
                <a:r>
                  <a:rPr lang="en-GB" dirty="0"/>
                  <a: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2</m:t>
                        </m:r>
                      </m:sub>
                    </m:sSub>
                  </m:oMath>
                </a14:m>
                <a:endParaRPr lang="en-GB" dirty="0"/>
              </a:p>
              <a:p>
                <a:endParaRPr lang="en-GB" dirty="0"/>
              </a:p>
            </p:txBody>
          </p:sp>
        </mc:Choice>
        <mc:Fallback xmlns="">
          <p:sp>
            <p:nvSpPr>
              <p:cNvPr id="3" name="Content Placeholder 2">
                <a:extLst>
                  <a:ext uri="{FF2B5EF4-FFF2-40B4-BE49-F238E27FC236}">
                    <a16:creationId xmlns:a16="http://schemas.microsoft.com/office/drawing/2014/main" id="{FE1B9D90-CF88-F145-8DD0-4175FD66CB02}"/>
                  </a:ext>
                </a:extLst>
              </p:cNvPr>
              <p:cNvSpPr>
                <a:spLocks noGrp="1" noRot="1" noChangeAspect="1" noMove="1" noResize="1" noEditPoints="1" noAdjustHandles="1" noChangeArrowheads="1" noChangeShapeType="1" noTextEdit="1"/>
              </p:cNvSpPr>
              <p:nvPr>
                <p:ph idx="1"/>
              </p:nvPr>
            </p:nvSpPr>
            <p:spPr>
              <a:xfrm>
                <a:off x="628650" y="1158241"/>
                <a:ext cx="7886700" cy="4302610"/>
              </a:xfrm>
              <a:blipFill>
                <a:blip r:embed="rId2"/>
                <a:stretch>
                  <a:fillRect l="-1286" t="-2647" r="-1125"/>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50702CE4-C570-454F-BAFF-9E52D150D271}"/>
              </a:ext>
            </a:extLst>
          </p:cNvPr>
          <p:cNvSpPr>
            <a:spLocks noGrp="1"/>
          </p:cNvSpPr>
          <p:nvPr>
            <p:ph type="sldNum" sz="quarter" idx="12"/>
          </p:nvPr>
        </p:nvSpPr>
        <p:spPr/>
        <p:txBody>
          <a:bodyPr/>
          <a:lstStyle/>
          <a:p>
            <a:fld id="{67C9959E-8E6B-B04C-9955-EA096F41CA7A}" type="slidenum">
              <a:rPr lang="en-GB" smtClean="0"/>
              <a:t>23</a:t>
            </a:fld>
            <a:endParaRPr lang="en-GB"/>
          </a:p>
        </p:txBody>
      </p:sp>
      <p:grpSp>
        <p:nvGrpSpPr>
          <p:cNvPr id="5" name="Group 4">
            <a:extLst>
              <a:ext uri="{FF2B5EF4-FFF2-40B4-BE49-F238E27FC236}">
                <a16:creationId xmlns:a16="http://schemas.microsoft.com/office/drawing/2014/main" id="{9B00AE46-C435-5341-8DCF-465B144AA3E4}"/>
              </a:ext>
            </a:extLst>
          </p:cNvPr>
          <p:cNvGrpSpPr/>
          <p:nvPr/>
        </p:nvGrpSpPr>
        <p:grpSpPr>
          <a:xfrm>
            <a:off x="1561096" y="5472636"/>
            <a:ext cx="6328875" cy="1038390"/>
            <a:chOff x="1561096" y="5564079"/>
            <a:chExt cx="6328875" cy="1038390"/>
          </a:xfrm>
        </p:grpSpPr>
        <p:grpSp>
          <p:nvGrpSpPr>
            <p:cNvPr id="6" name="Group 5">
              <a:extLst>
                <a:ext uri="{FF2B5EF4-FFF2-40B4-BE49-F238E27FC236}">
                  <a16:creationId xmlns:a16="http://schemas.microsoft.com/office/drawing/2014/main" id="{8C91230C-A8C5-E841-9507-2AB154E7601F}"/>
                </a:ext>
              </a:extLst>
            </p:cNvPr>
            <p:cNvGrpSpPr/>
            <p:nvPr/>
          </p:nvGrpSpPr>
          <p:grpSpPr>
            <a:xfrm>
              <a:off x="1561096" y="5564079"/>
              <a:ext cx="6328875" cy="1038390"/>
              <a:chOff x="1561096" y="5564079"/>
              <a:chExt cx="6328875" cy="1038390"/>
            </a:xfrm>
          </p:grpSpPr>
          <p:grpSp>
            <p:nvGrpSpPr>
              <p:cNvPr id="9" name="Group 8">
                <a:extLst>
                  <a:ext uri="{FF2B5EF4-FFF2-40B4-BE49-F238E27FC236}">
                    <a16:creationId xmlns:a16="http://schemas.microsoft.com/office/drawing/2014/main" id="{A67EADA9-6B3A-D14B-9CD2-4A4580574135}"/>
                  </a:ext>
                </a:extLst>
              </p:cNvPr>
              <p:cNvGrpSpPr/>
              <p:nvPr/>
            </p:nvGrpSpPr>
            <p:grpSpPr>
              <a:xfrm>
                <a:off x="1561096" y="5564079"/>
                <a:ext cx="6328875" cy="715089"/>
                <a:chOff x="1561096" y="5467386"/>
                <a:chExt cx="6328875" cy="715089"/>
              </a:xfrm>
            </p:grpSpPr>
            <p:grpSp>
              <p:nvGrpSpPr>
                <p:cNvPr id="17" name="Group 16">
                  <a:extLst>
                    <a:ext uri="{FF2B5EF4-FFF2-40B4-BE49-F238E27FC236}">
                      <a16:creationId xmlns:a16="http://schemas.microsoft.com/office/drawing/2014/main" id="{0BFE3941-A9E1-2D46-8B24-81877C05EE3C}"/>
                    </a:ext>
                  </a:extLst>
                </p:cNvPr>
                <p:cNvGrpSpPr/>
                <p:nvPr/>
              </p:nvGrpSpPr>
              <p:grpSpPr>
                <a:xfrm>
                  <a:off x="1561096" y="5467386"/>
                  <a:ext cx="6328875" cy="715089"/>
                  <a:chOff x="-629405" y="4954798"/>
                  <a:chExt cx="6328875" cy="715089"/>
                </a:xfrm>
              </p:grpSpPr>
              <p:cxnSp>
                <p:nvCxnSpPr>
                  <p:cNvPr id="21" name="Straight Connector 20">
                    <a:extLst>
                      <a:ext uri="{FF2B5EF4-FFF2-40B4-BE49-F238E27FC236}">
                        <a16:creationId xmlns:a16="http://schemas.microsoft.com/office/drawing/2014/main" id="{FBC6877E-1CD7-9042-AEE4-AAF56FEF09A1}"/>
                      </a:ext>
                    </a:extLst>
                  </p:cNvPr>
                  <p:cNvCxnSpPr>
                    <a:cxnSpLocks/>
                    <a:stCxn id="25" idx="3"/>
                    <a:endCxn id="23" idx="1"/>
                  </p:cNvCxnSpPr>
                  <p:nvPr/>
                </p:nvCxnSpPr>
                <p:spPr>
                  <a:xfrm>
                    <a:off x="98619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4154A8-2B8F-4F49-A336-D73FF2274303}"/>
                      </a:ext>
                    </a:extLst>
                  </p:cNvPr>
                  <p:cNvCxnSpPr>
                    <a:cxnSpLocks/>
                    <a:stCxn id="23" idx="3"/>
                    <a:endCxn id="24" idx="1"/>
                  </p:cNvCxnSpPr>
                  <p:nvPr/>
                </p:nvCxnSpPr>
                <p:spPr>
                  <a:xfrm>
                    <a:off x="335548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097FFF0-59D5-3F48-B4C8-90260A85D605}"/>
                          </a:ext>
                        </a:extLst>
                      </p:cNvPr>
                      <p:cNvSpPr txBox="1"/>
                      <p:nvPr/>
                    </p:nvSpPr>
                    <p:spPr>
                      <a:xfrm>
                        <a:off x="1798623" y="4954798"/>
                        <a:ext cx="1556857"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en-GB" i="1" dirty="0" smtClean="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oMath>
                          </m:oMathPara>
                        </a14:m>
                        <a:endParaRPr lang="de-DE" i="1" dirty="0">
                          <a:solidFill>
                            <a:schemeClr val="tx1"/>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solidFill>
                                  <a:latin typeface="Cambria Math" charset="0"/>
                                </a:rPr>
                                <m:t>𝑇𝑟𝑎𝑣𝑒𝑙</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r>
                                <a:rPr lang="de-DE" b="0" i="0"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23" name="TextBox 22">
                        <a:extLst>
                          <a:ext uri="{FF2B5EF4-FFF2-40B4-BE49-F238E27FC236}">
                            <a16:creationId xmlns:a16="http://schemas.microsoft.com/office/drawing/2014/main" id="{73D2D904-C77E-C74A-AB90-6C27E6BB99FB}"/>
                          </a:ext>
                        </a:extLst>
                      </p:cNvPr>
                      <p:cNvSpPr txBox="1">
                        <a:spLocks noRot="1" noChangeAspect="1" noMove="1" noResize="1" noEditPoints="1" noAdjustHandles="1" noChangeArrowheads="1" noChangeShapeType="1" noTextEdit="1"/>
                      </p:cNvSpPr>
                      <p:nvPr/>
                    </p:nvSpPr>
                    <p:spPr>
                      <a:xfrm>
                        <a:off x="1798623" y="4954798"/>
                        <a:ext cx="1556857" cy="715089"/>
                      </a:xfrm>
                      <a:prstGeom prst="roundRect">
                        <a:avLst/>
                      </a:prstGeom>
                      <a:blipFill>
                        <a:blip r:embed="rId3"/>
                        <a:stretch>
                          <a:fillRect b="-17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7582D5B-9742-0846-84B2-EED1311DE1D0}"/>
                          </a:ext>
                        </a:extLst>
                      </p:cNvPr>
                      <p:cNvSpPr txBox="1"/>
                      <p:nvPr/>
                    </p:nvSpPr>
                    <p:spPr>
                      <a:xfrm>
                        <a:off x="4167913" y="4954798"/>
                        <a:ext cx="1531557"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14:m>
                          <m:oMathPara xmlns:m="http://schemas.openxmlformats.org/officeDocument/2006/math">
                            <m:oMathParaPr>
                              <m:jc m:val="center"/>
                            </m:oMathParaPr>
                            <m:oMath xmlns:m="http://schemas.openxmlformats.org/officeDocument/2006/math">
                              <m:r>
                                <a:rPr lang="de-DE" b="0" i="1" dirty="0" smtClean="0">
                                  <a:solidFill>
                                    <a:schemeClr val="tx1"/>
                                  </a:solidFill>
                                  <a:latin typeface="Cambria Math" panose="02040503050406030204" pitchFamily="18" charset="0"/>
                                </a:rPr>
                                <m:t>  </m:t>
                              </m:r>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en-GB" i="1" dirty="0" smtClean="0">
                                  <a:solidFill>
                                    <a:schemeClr val="tx1"/>
                                  </a:solidFill>
                                  <a:latin typeface="Cambria Math" charset="0"/>
                                </a:rPr>
                                <m:t>𝑆𝑖𝑐𝑘</m:t>
                              </m:r>
                              <m:d>
                                <m:dPr>
                                  <m:ctrlPr>
                                    <a:rPr lang="de-DE" b="0" i="1" dirty="0" smtClean="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𝑋</m:t>
                                  </m:r>
                                </m:e>
                              </m:d>
                            </m:oMath>
                          </m:oMathPara>
                        </a14:m>
                        <a:endParaRPr lang="de-DE" b="0" i="1" dirty="0">
                          <a:solidFill>
                            <a:schemeClr val="tx1"/>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𝑇𝑟𝑒𝑎𝑡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r>
                                    <a:rPr lang="de-DE" i="1" dirty="0">
                                      <a:solidFill>
                                        <a:schemeClr val="tx1"/>
                                      </a:solidFill>
                                      <a:latin typeface="Cambria Math" charset="0"/>
                                    </a:rPr>
                                    <m:t>,</m:t>
                                  </m:r>
                                  <m:r>
                                    <a:rPr lang="de-DE" i="1" dirty="0">
                                      <a:solidFill>
                                        <a:schemeClr val="tx1"/>
                                      </a:solidFill>
                                      <a:latin typeface="Cambria Math" panose="02040503050406030204" pitchFamily="18" charset="0"/>
                                    </a:rPr>
                                    <m:t>𝑀</m:t>
                                  </m:r>
                                </m:e>
                              </m:d>
                              <m:r>
                                <a:rPr lang="de-DE" b="0" i="1"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24" name="TextBox 23">
                        <a:extLst>
                          <a:ext uri="{FF2B5EF4-FFF2-40B4-BE49-F238E27FC236}">
                            <a16:creationId xmlns:a16="http://schemas.microsoft.com/office/drawing/2014/main" id="{119BC6DC-5321-2944-A7A5-5C87366B7996}"/>
                          </a:ext>
                        </a:extLst>
                      </p:cNvPr>
                      <p:cNvSpPr txBox="1">
                        <a:spLocks noRot="1" noChangeAspect="1" noMove="1" noResize="1" noEditPoints="1" noAdjustHandles="1" noChangeArrowheads="1" noChangeShapeType="1" noTextEdit="1"/>
                      </p:cNvSpPr>
                      <p:nvPr/>
                    </p:nvSpPr>
                    <p:spPr>
                      <a:xfrm>
                        <a:off x="4167913" y="4954798"/>
                        <a:ext cx="1531557" cy="715089"/>
                      </a:xfrm>
                      <a:prstGeom prst="roundRect">
                        <a:avLst/>
                      </a:prstGeom>
                      <a:blipFill>
                        <a:blip r:embed="rId4"/>
                        <a:stretch>
                          <a:fillRect l="-5738" r="-1639" b="-17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5D8EF9B-3403-A242-8232-5AEF1C349AB8}"/>
                          </a:ext>
                        </a:extLst>
                      </p:cNvPr>
                      <p:cNvSpPr txBox="1"/>
                      <p:nvPr/>
                    </p:nvSpPr>
                    <p:spPr>
                      <a:xfrm>
                        <a:off x="-629405" y="4954798"/>
                        <a:ext cx="1615595"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de-DE" i="1" dirty="0">
                                  <a:solidFill>
                                    <a:schemeClr val="tx1"/>
                                  </a:solidFill>
                                  <a:latin typeface="Cambria Math" charset="0"/>
                                </a:rPr>
                                <m:t>𝑁𝑎𝑡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𝐷</m:t>
                                  </m:r>
                                </m:e>
                              </m:d>
                            </m:oMath>
                          </m:oMathPara>
                        </a14:m>
                        <a:endParaRPr lang="de-DE" i="1" dirty="0">
                          <a:solidFill>
                            <a:schemeClr val="tx1"/>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𝑀𝑎𝑛</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𝑊</m:t>
                                  </m:r>
                                </m:e>
                              </m:d>
                              <m:r>
                                <a:rPr lang="de-DE" b="0" i="1"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25" name="TextBox 24">
                        <a:extLst>
                          <a:ext uri="{FF2B5EF4-FFF2-40B4-BE49-F238E27FC236}">
                            <a16:creationId xmlns:a16="http://schemas.microsoft.com/office/drawing/2014/main" id="{7991CE32-EE20-AB4A-88E8-27296BE56C96}"/>
                          </a:ext>
                        </a:extLst>
                      </p:cNvPr>
                      <p:cNvSpPr txBox="1">
                        <a:spLocks noRot="1" noChangeAspect="1" noMove="1" noResize="1" noEditPoints="1" noAdjustHandles="1" noChangeArrowheads="1" noChangeShapeType="1" noTextEdit="1"/>
                      </p:cNvSpPr>
                      <p:nvPr/>
                    </p:nvSpPr>
                    <p:spPr>
                      <a:xfrm>
                        <a:off x="-629405" y="4954798"/>
                        <a:ext cx="1615595" cy="715089"/>
                      </a:xfrm>
                      <a:prstGeom prst="roundRect">
                        <a:avLst/>
                      </a:prstGeom>
                      <a:blipFill>
                        <a:blip r:embed="rId5"/>
                        <a:stretch>
                          <a:fillRect b="-1724"/>
                        </a:stretch>
                      </a:blipFill>
                      <a:ln>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44D2BA1-8D1A-1346-880A-BCCC61984F66}"/>
                        </a:ext>
                      </a:extLst>
                    </p:cNvPr>
                    <p:cNvSpPr txBox="1"/>
                    <p:nvPr/>
                  </p:nvSpPr>
                  <p:spPr>
                    <a:xfrm rot="5400000">
                      <a:off x="2893561"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18" name="TextBox 17">
                      <a:extLst>
                        <a:ext uri="{FF2B5EF4-FFF2-40B4-BE49-F238E27FC236}">
                          <a16:creationId xmlns:a16="http://schemas.microsoft.com/office/drawing/2014/main" id="{52845C0D-ED6C-C246-8F01-4E837AAE608E}"/>
                        </a:ext>
                      </a:extLst>
                    </p:cNvPr>
                    <p:cNvSpPr txBox="1">
                      <a:spLocks noRot="1" noChangeAspect="1" noMove="1" noResize="1" noEditPoints="1" noAdjustHandles="1" noChangeArrowheads="1" noChangeShapeType="1" noTextEdit="1"/>
                    </p:cNvSpPr>
                    <p:nvPr/>
                  </p:nvSpPr>
                  <p:spPr>
                    <a:xfrm rot="5400000">
                      <a:off x="2893561" y="5898014"/>
                      <a:ext cx="270879" cy="295377"/>
                    </a:xfrm>
                    <a:prstGeom prst="round1Rect">
                      <a:avLst>
                        <a:gd name="adj" fmla="val 28634"/>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147266F-BE54-554F-9546-712C43D1D262}"/>
                        </a:ext>
                      </a:extLst>
                    </p:cNvPr>
                    <p:cNvSpPr txBox="1"/>
                    <p:nvPr/>
                  </p:nvSpPr>
                  <p:spPr>
                    <a:xfrm rot="5400000">
                      <a:off x="5262852"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19" name="TextBox 18">
                      <a:extLst>
                        <a:ext uri="{FF2B5EF4-FFF2-40B4-BE49-F238E27FC236}">
                          <a16:creationId xmlns:a16="http://schemas.microsoft.com/office/drawing/2014/main" id="{7EF80C0F-12F4-EB49-BEE9-D54F11B612C6}"/>
                        </a:ext>
                      </a:extLst>
                    </p:cNvPr>
                    <p:cNvSpPr txBox="1">
                      <a:spLocks noRot="1" noChangeAspect="1" noMove="1" noResize="1" noEditPoints="1" noAdjustHandles="1" noChangeArrowheads="1" noChangeShapeType="1" noTextEdit="1"/>
                    </p:cNvSpPr>
                    <p:nvPr/>
                  </p:nvSpPr>
                  <p:spPr>
                    <a:xfrm rot="5400000">
                      <a:off x="5262852" y="5898014"/>
                      <a:ext cx="270879" cy="295377"/>
                    </a:xfrm>
                    <a:prstGeom prst="round1Rect">
                      <a:avLst>
                        <a:gd name="adj" fmla="val 28634"/>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C5099AF-8C5E-EC44-831B-BA07D4DB8900}"/>
                        </a:ext>
                      </a:extLst>
                    </p:cNvPr>
                    <p:cNvSpPr txBox="1"/>
                    <p:nvPr/>
                  </p:nvSpPr>
                  <p:spPr>
                    <a:xfrm rot="5400000">
                      <a:off x="7606843"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20" name="TextBox 19">
                      <a:extLst>
                        <a:ext uri="{FF2B5EF4-FFF2-40B4-BE49-F238E27FC236}">
                          <a16:creationId xmlns:a16="http://schemas.microsoft.com/office/drawing/2014/main" id="{81DDD696-8F77-9E45-9282-1755502ED0C1}"/>
                        </a:ext>
                      </a:extLst>
                    </p:cNvPr>
                    <p:cNvSpPr txBox="1">
                      <a:spLocks noRot="1" noChangeAspect="1" noMove="1" noResize="1" noEditPoints="1" noAdjustHandles="1" noChangeArrowheads="1" noChangeShapeType="1" noTextEdit="1"/>
                    </p:cNvSpPr>
                    <p:nvPr/>
                  </p:nvSpPr>
                  <p:spPr>
                    <a:xfrm rot="5400000">
                      <a:off x="7606843" y="5898014"/>
                      <a:ext cx="270879" cy="295377"/>
                    </a:xfrm>
                    <a:prstGeom prst="round1Rect">
                      <a:avLst>
                        <a:gd name="adj" fmla="val 28634"/>
                      </a:avLst>
                    </a:prstGeom>
                    <a:blipFill>
                      <a:blip r:embed="rId8"/>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BAB918D-8893-E74A-98CA-B3216190C196}"/>
                      </a:ext>
                    </a:extLst>
                  </p:cNvPr>
                  <p:cNvSpPr/>
                  <p:nvPr/>
                </p:nvSpPr>
                <p:spPr>
                  <a:xfrm>
                    <a:off x="4437066" y="6201123"/>
                    <a:ext cx="6313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𝑚</m:t>
                              </m:r>
                            </m:e>
                            <m:sub>
                              <m:r>
                                <a:rPr lang="de-DE" b="0" i="1" smtClean="0">
                                  <a:solidFill>
                                    <a:schemeClr val="tx1"/>
                                  </a:solidFill>
                                  <a:latin typeface="Cambria Math" panose="02040503050406030204" pitchFamily="18" charset="0"/>
                                </a:rPr>
                                <m:t>12</m:t>
                              </m:r>
                            </m:sub>
                          </m:sSub>
                        </m:oMath>
                      </m:oMathPara>
                    </a14:m>
                    <a:endParaRPr lang="en-GB" dirty="0">
                      <a:solidFill>
                        <a:schemeClr val="tx1"/>
                      </a:solidFill>
                    </a:endParaRPr>
                  </a:p>
                </p:txBody>
              </p:sp>
            </mc:Choice>
            <mc:Fallback xmlns="">
              <p:sp>
                <p:nvSpPr>
                  <p:cNvPr id="10" name="Rectangle 9">
                    <a:extLst>
                      <a:ext uri="{FF2B5EF4-FFF2-40B4-BE49-F238E27FC236}">
                        <a16:creationId xmlns:a16="http://schemas.microsoft.com/office/drawing/2014/main" id="{EBAB918D-8893-E74A-98CA-B3216190C196}"/>
                      </a:ext>
                    </a:extLst>
                  </p:cNvPr>
                  <p:cNvSpPr>
                    <a:spLocks noRot="1" noChangeAspect="1" noMove="1" noResize="1" noEditPoints="1" noAdjustHandles="1" noChangeArrowheads="1" noChangeShapeType="1" noTextEdit="1"/>
                  </p:cNvSpPr>
                  <p:nvPr/>
                </p:nvSpPr>
                <p:spPr>
                  <a:xfrm>
                    <a:off x="4437066" y="6201123"/>
                    <a:ext cx="631327"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6E804A6-FE22-EE42-A042-19667AAB8199}"/>
                      </a:ext>
                    </a:extLst>
                  </p:cNvPr>
                  <p:cNvSpPr/>
                  <p:nvPr/>
                </p:nvSpPr>
                <p:spPr>
                  <a:xfrm>
                    <a:off x="4863854" y="6203590"/>
                    <a:ext cx="6366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i="1" smtClean="0">
                                  <a:solidFill>
                                    <a:schemeClr val="tx1"/>
                                  </a:solidFill>
                                  <a:latin typeface="Cambria Math" panose="02040503050406030204" pitchFamily="18" charset="0"/>
                                </a:rPr>
                                <m:t>𝑚</m:t>
                              </m:r>
                            </m:e>
                            <m:sub>
                              <m:r>
                                <a:rPr lang="de-DE" b="0" i="1" smtClean="0">
                                  <a:solidFill>
                                    <a:schemeClr val="tx1"/>
                                  </a:solidFill>
                                  <a:latin typeface="Cambria Math" panose="02040503050406030204" pitchFamily="18" charset="0"/>
                                </a:rPr>
                                <m:t>32</m:t>
                              </m:r>
                            </m:sub>
                          </m:sSub>
                        </m:oMath>
                      </m:oMathPara>
                    </a14:m>
                    <a:endParaRPr lang="en-GB" dirty="0">
                      <a:solidFill>
                        <a:schemeClr val="tx1"/>
                      </a:solidFill>
                    </a:endParaRPr>
                  </a:p>
                </p:txBody>
              </p:sp>
            </mc:Choice>
            <mc:Fallback xmlns="">
              <p:sp>
                <p:nvSpPr>
                  <p:cNvPr id="11" name="Rectangle 10">
                    <a:extLst>
                      <a:ext uri="{FF2B5EF4-FFF2-40B4-BE49-F238E27FC236}">
                        <a16:creationId xmlns:a16="http://schemas.microsoft.com/office/drawing/2014/main" id="{D6E804A6-FE22-EE42-A042-19667AAB8199}"/>
                      </a:ext>
                    </a:extLst>
                  </p:cNvPr>
                  <p:cNvSpPr>
                    <a:spLocks noRot="1" noChangeAspect="1" noMove="1" noResize="1" noEditPoints="1" noAdjustHandles="1" noChangeArrowheads="1" noChangeShapeType="1" noTextEdit="1"/>
                  </p:cNvSpPr>
                  <p:nvPr/>
                </p:nvSpPr>
                <p:spPr>
                  <a:xfrm>
                    <a:off x="4863854" y="6203590"/>
                    <a:ext cx="636649"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A2BA4A7-CDA0-A349-BF57-8F500D9FEBF8}"/>
                      </a:ext>
                    </a:extLst>
                  </p:cNvPr>
                  <p:cNvSpPr/>
                  <p:nvPr/>
                </p:nvSpPr>
                <p:spPr>
                  <a:xfrm>
                    <a:off x="7071689" y="6188201"/>
                    <a:ext cx="6366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i="1" smtClean="0">
                                  <a:solidFill>
                                    <a:schemeClr val="tx1"/>
                                  </a:solidFill>
                                  <a:latin typeface="Cambria Math" panose="02040503050406030204" pitchFamily="18" charset="0"/>
                                </a:rPr>
                                <m:t>𝑚</m:t>
                              </m:r>
                            </m:e>
                            <m:sub>
                              <m:r>
                                <a:rPr lang="de-DE" b="0" i="1" smtClean="0">
                                  <a:solidFill>
                                    <a:schemeClr val="tx1"/>
                                  </a:solidFill>
                                  <a:latin typeface="Cambria Math" panose="02040503050406030204" pitchFamily="18" charset="0"/>
                                </a:rPr>
                                <m:t>23</m:t>
                              </m:r>
                            </m:sub>
                          </m:sSub>
                        </m:oMath>
                      </m:oMathPara>
                    </a14:m>
                    <a:endParaRPr lang="en-GB" dirty="0">
                      <a:solidFill>
                        <a:schemeClr val="tx1"/>
                      </a:solidFill>
                    </a:endParaRPr>
                  </a:p>
                </p:txBody>
              </p:sp>
            </mc:Choice>
            <mc:Fallback xmlns="">
              <p:sp>
                <p:nvSpPr>
                  <p:cNvPr id="12" name="Rectangle 11">
                    <a:extLst>
                      <a:ext uri="{FF2B5EF4-FFF2-40B4-BE49-F238E27FC236}">
                        <a16:creationId xmlns:a16="http://schemas.microsoft.com/office/drawing/2014/main" id="{4A2BA4A7-CDA0-A349-BF57-8F500D9FEBF8}"/>
                      </a:ext>
                    </a:extLst>
                  </p:cNvPr>
                  <p:cNvSpPr>
                    <a:spLocks noRot="1" noChangeAspect="1" noMove="1" noResize="1" noEditPoints="1" noAdjustHandles="1" noChangeArrowheads="1" noChangeShapeType="1" noTextEdit="1"/>
                  </p:cNvSpPr>
                  <p:nvPr/>
                </p:nvSpPr>
                <p:spPr>
                  <a:xfrm>
                    <a:off x="7071689" y="6188201"/>
                    <a:ext cx="636649"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C91C2ED-EF1B-4D44-9CDC-0FCEB9D5C862}"/>
                      </a:ext>
                    </a:extLst>
                  </p:cNvPr>
                  <p:cNvSpPr/>
                  <p:nvPr/>
                </p:nvSpPr>
                <p:spPr>
                  <a:xfrm>
                    <a:off x="2173037" y="6233137"/>
                    <a:ext cx="6366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𝑚</m:t>
                              </m:r>
                            </m:e>
                            <m:sub>
                              <m:r>
                                <a:rPr lang="de-DE" b="0" i="1" smtClean="0">
                                  <a:solidFill>
                                    <a:schemeClr val="tx1"/>
                                  </a:solidFill>
                                  <a:latin typeface="Cambria Math" panose="02040503050406030204" pitchFamily="18" charset="0"/>
                                </a:rPr>
                                <m:t>21</m:t>
                              </m:r>
                            </m:sub>
                          </m:sSub>
                        </m:oMath>
                      </m:oMathPara>
                    </a14:m>
                    <a:endParaRPr lang="en-GB" dirty="0">
                      <a:solidFill>
                        <a:schemeClr val="tx1"/>
                      </a:solidFill>
                    </a:endParaRPr>
                  </a:p>
                </p:txBody>
              </p:sp>
            </mc:Choice>
            <mc:Fallback xmlns="">
              <p:sp>
                <p:nvSpPr>
                  <p:cNvPr id="13" name="Rectangle 12">
                    <a:extLst>
                      <a:ext uri="{FF2B5EF4-FFF2-40B4-BE49-F238E27FC236}">
                        <a16:creationId xmlns:a16="http://schemas.microsoft.com/office/drawing/2014/main" id="{2C91C2ED-EF1B-4D44-9CDC-0FCEB9D5C862}"/>
                      </a:ext>
                    </a:extLst>
                  </p:cNvPr>
                  <p:cNvSpPr>
                    <a:spLocks noRot="1" noChangeAspect="1" noMove="1" noResize="1" noEditPoints="1" noAdjustHandles="1" noChangeArrowheads="1" noChangeShapeType="1" noTextEdit="1"/>
                  </p:cNvSpPr>
                  <p:nvPr/>
                </p:nvSpPr>
                <p:spPr>
                  <a:xfrm>
                    <a:off x="2173037" y="6233137"/>
                    <a:ext cx="636649"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B4EC830-3B79-C545-9219-914226A9C960}"/>
                      </a:ext>
                    </a:extLst>
                  </p:cNvPr>
                  <p:cNvSpPr txBox="1"/>
                  <p:nvPr/>
                </p:nvSpPr>
                <p:spPr>
                  <a:xfrm>
                    <a:off x="4282772" y="6233137"/>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2</m:t>
                              </m:r>
                            </m:sub>
                          </m:sSub>
                        </m:oMath>
                      </m:oMathPara>
                    </a14:m>
                    <a:endParaRPr lang="en-GB" dirty="0">
                      <a:solidFill>
                        <a:schemeClr val="tx1"/>
                      </a:solidFill>
                    </a:endParaRPr>
                  </a:p>
                </p:txBody>
              </p:sp>
            </mc:Choice>
            <mc:Fallback xmlns="">
              <p:sp>
                <p:nvSpPr>
                  <p:cNvPr id="52" name="TextBox 51">
                    <a:extLst>
                      <a:ext uri="{FF2B5EF4-FFF2-40B4-BE49-F238E27FC236}">
                        <a16:creationId xmlns:a16="http://schemas.microsoft.com/office/drawing/2014/main" id="{E6833137-2EFE-D74A-B6CA-EB4DDE12F6CD}"/>
                      </a:ext>
                    </a:extLst>
                  </p:cNvPr>
                  <p:cNvSpPr txBox="1">
                    <a:spLocks noRot="1" noChangeAspect="1" noMove="1" noResize="1" noEditPoints="1" noAdjustHandles="1" noChangeArrowheads="1" noChangeShapeType="1" noTextEdit="1"/>
                  </p:cNvSpPr>
                  <p:nvPr/>
                </p:nvSpPr>
                <p:spPr>
                  <a:xfrm>
                    <a:off x="4282772" y="6233137"/>
                    <a:ext cx="293414" cy="276999"/>
                  </a:xfrm>
                  <a:prstGeom prst="rect">
                    <a:avLst/>
                  </a:prstGeom>
                  <a:blipFill>
                    <a:blip r:embed="rId13"/>
                    <a:stretch>
                      <a:fillRect l="-16667" r="-4167"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857F821-779B-8D42-9374-390EE04A35A0}"/>
                      </a:ext>
                    </a:extLst>
                  </p:cNvPr>
                  <p:cNvSpPr txBox="1"/>
                  <p:nvPr/>
                </p:nvSpPr>
                <p:spPr>
                  <a:xfrm>
                    <a:off x="6894515" y="620765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3</m:t>
                              </m:r>
                            </m:sub>
                          </m:sSub>
                        </m:oMath>
                      </m:oMathPara>
                    </a14:m>
                    <a:endParaRPr lang="en-GB" dirty="0">
                      <a:solidFill>
                        <a:schemeClr val="tx1"/>
                      </a:solidFill>
                    </a:endParaRPr>
                  </a:p>
                </p:txBody>
              </p:sp>
            </mc:Choice>
            <mc:Fallback xmlns="">
              <p:sp>
                <p:nvSpPr>
                  <p:cNvPr id="53" name="TextBox 52">
                    <a:extLst>
                      <a:ext uri="{FF2B5EF4-FFF2-40B4-BE49-F238E27FC236}">
                        <a16:creationId xmlns:a16="http://schemas.microsoft.com/office/drawing/2014/main" id="{6EF54125-C17F-8F4C-9C08-64E9CE7812BE}"/>
                      </a:ext>
                    </a:extLst>
                  </p:cNvPr>
                  <p:cNvSpPr txBox="1">
                    <a:spLocks noRot="1" noChangeAspect="1" noMove="1" noResize="1" noEditPoints="1" noAdjustHandles="1" noChangeArrowheads="1" noChangeShapeType="1" noTextEdit="1"/>
                  </p:cNvSpPr>
                  <p:nvPr/>
                </p:nvSpPr>
                <p:spPr>
                  <a:xfrm>
                    <a:off x="6894515" y="6207650"/>
                    <a:ext cx="293414" cy="276999"/>
                  </a:xfrm>
                  <a:prstGeom prst="rect">
                    <a:avLst/>
                  </a:prstGeom>
                  <a:blipFill>
                    <a:blip r:embed="rId14"/>
                    <a:stretch>
                      <a:fillRect l="-16667" r="-4167"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742C389-8F1F-4B48-BF24-884D6CAB2F87}"/>
                      </a:ext>
                    </a:extLst>
                  </p:cNvPr>
                  <p:cNvSpPr txBox="1"/>
                  <p:nvPr/>
                </p:nvSpPr>
                <p:spPr>
                  <a:xfrm>
                    <a:off x="1724037" y="6277835"/>
                    <a:ext cx="5799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accent1"/>
                                  </a:solidFill>
                                  <a:latin typeface="Cambria Math" panose="02040503050406030204" pitchFamily="18" charset="0"/>
                                </a:rPr>
                              </m:ctrlPr>
                            </m:sSubPr>
                            <m:e>
                              <m:r>
                                <a:rPr lang="en-GB" i="1" dirty="0">
                                  <a:solidFill>
                                    <a:schemeClr val="accent1"/>
                                  </a:solidFill>
                                  <a:latin typeface="Cambria Math" panose="02040503050406030204" pitchFamily="18" charset="0"/>
                                </a:rPr>
                                <m:t>𝑔</m:t>
                              </m:r>
                            </m:e>
                            <m:sub>
                              <m:r>
                                <a:rPr lang="de-DE" i="1" dirty="0">
                                  <a:solidFill>
                                    <a:schemeClr val="accent1"/>
                                  </a:solidFill>
                                  <a:latin typeface="Cambria Math" panose="02040503050406030204" pitchFamily="18" charset="0"/>
                                </a:rPr>
                                <m:t>0</m:t>
                              </m:r>
                            </m:sub>
                          </m:sSub>
                          <m:r>
                            <a:rPr lang="de-DE" b="0" i="1" dirty="0" smtClean="0">
                              <a:solidFill>
                                <a:schemeClr val="accent1"/>
                              </a:solidFill>
                              <a:latin typeface="Cambria Math" panose="02040503050406030204" pitchFamily="18" charset="0"/>
                            </a:rPr>
                            <m:t> </m:t>
                          </m:r>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1</m:t>
                              </m:r>
                            </m:sub>
                          </m:sSub>
                        </m:oMath>
                      </m:oMathPara>
                    </a14:m>
                    <a:endParaRPr lang="en-GB" dirty="0">
                      <a:solidFill>
                        <a:schemeClr val="tx1"/>
                      </a:solidFill>
                    </a:endParaRPr>
                  </a:p>
                </p:txBody>
              </p:sp>
            </mc:Choice>
            <mc:Fallback xmlns="">
              <p:sp>
                <p:nvSpPr>
                  <p:cNvPr id="16" name="TextBox 15">
                    <a:extLst>
                      <a:ext uri="{FF2B5EF4-FFF2-40B4-BE49-F238E27FC236}">
                        <a16:creationId xmlns:a16="http://schemas.microsoft.com/office/drawing/2014/main" id="{A742C389-8F1F-4B48-BF24-884D6CAB2F87}"/>
                      </a:ext>
                    </a:extLst>
                  </p:cNvPr>
                  <p:cNvSpPr txBox="1">
                    <a:spLocks noRot="1" noChangeAspect="1" noMove="1" noResize="1" noEditPoints="1" noAdjustHandles="1" noChangeArrowheads="1" noChangeShapeType="1" noTextEdit="1"/>
                  </p:cNvSpPr>
                  <p:nvPr/>
                </p:nvSpPr>
                <p:spPr>
                  <a:xfrm>
                    <a:off x="1724037" y="6277835"/>
                    <a:ext cx="579902" cy="276999"/>
                  </a:xfrm>
                  <a:prstGeom prst="rect">
                    <a:avLst/>
                  </a:prstGeom>
                  <a:blipFill>
                    <a:blip r:embed="rId15"/>
                    <a:stretch>
                      <a:fillRect l="-8696" t="-4348" r="-2174" b="-34783"/>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2A1BD11-20C4-1B4F-BC0F-AA833AB50BFB}"/>
                    </a:ext>
                  </a:extLst>
                </p:cNvPr>
                <p:cNvSpPr/>
                <p:nvPr/>
              </p:nvSpPr>
              <p:spPr>
                <a:xfrm>
                  <a:off x="3220821" y="5880717"/>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38" name="Rectangle 37">
                  <a:extLst>
                    <a:ext uri="{FF2B5EF4-FFF2-40B4-BE49-F238E27FC236}">
                      <a16:creationId xmlns:a16="http://schemas.microsoft.com/office/drawing/2014/main" id="{02FA5D14-07A3-8F47-AB4D-7227099461F5}"/>
                    </a:ext>
                  </a:extLst>
                </p:cNvPr>
                <p:cNvSpPr>
                  <a:spLocks noRot="1" noChangeAspect="1" noMove="1" noResize="1" noEditPoints="1" noAdjustHandles="1" noChangeArrowheads="1" noChangeShapeType="1" noTextEdit="1"/>
                </p:cNvSpPr>
                <p:nvPr/>
              </p:nvSpPr>
              <p:spPr>
                <a:xfrm>
                  <a:off x="3220821" y="5880717"/>
                  <a:ext cx="724173" cy="369332"/>
                </a:xfrm>
                <a:prstGeom prst="rect">
                  <a:avLst/>
                </a:prstGeom>
                <a:blipFill>
                  <a:blip r:embed="rId16"/>
                  <a:stretch>
                    <a:fillRect b="-137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C994920-D78C-3C48-8EA3-1CBBA000EA4D}"/>
                    </a:ext>
                  </a:extLst>
                </p:cNvPr>
                <p:cNvSpPr/>
                <p:nvPr/>
              </p:nvSpPr>
              <p:spPr>
                <a:xfrm>
                  <a:off x="5441528" y="5865036"/>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panose="02040503050406030204" pitchFamily="18" charset="0"/>
                          </a:rPr>
                          <m:t>𝑆𝑖𝑐𝑘</m:t>
                        </m:r>
                        <m:d>
                          <m:dPr>
                            <m:ctrlPr>
                              <a:rPr lang="de-DE" b="0" i="1" smtClean="0">
                                <a:solidFill>
                                  <a:schemeClr val="tx1"/>
                                </a:solidFill>
                                <a:latin typeface="Cambria Math" panose="02040503050406030204" pitchFamily="18" charset="0"/>
                              </a:rPr>
                            </m:ctrlPr>
                          </m:dPr>
                          <m:e>
                            <m:r>
                              <a:rPr lang="de-DE" b="0" i="1" smtClean="0">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40" name="Rectangle 39">
                  <a:extLst>
                    <a:ext uri="{FF2B5EF4-FFF2-40B4-BE49-F238E27FC236}">
                      <a16:creationId xmlns:a16="http://schemas.microsoft.com/office/drawing/2014/main" id="{A6D0F54B-D0F5-FB41-8205-2412A16BBD27}"/>
                    </a:ext>
                  </a:extLst>
                </p:cNvPr>
                <p:cNvSpPr>
                  <a:spLocks noRot="1" noChangeAspect="1" noMove="1" noResize="1" noEditPoints="1" noAdjustHandles="1" noChangeArrowheads="1" noChangeShapeType="1" noTextEdit="1"/>
                </p:cNvSpPr>
                <p:nvPr/>
              </p:nvSpPr>
              <p:spPr>
                <a:xfrm>
                  <a:off x="5441528" y="5865036"/>
                  <a:ext cx="1018612" cy="646331"/>
                </a:xfrm>
                <a:prstGeom prst="rect">
                  <a:avLst/>
                </a:prstGeom>
                <a:blipFill>
                  <a:blip r:embed="rId17"/>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062950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ECA90-CDD1-744E-BDFD-E63C6D89C22C}"/>
              </a:ext>
            </a:extLst>
          </p:cNvPr>
          <p:cNvSpPr>
            <a:spLocks noGrp="1"/>
          </p:cNvSpPr>
          <p:nvPr>
            <p:ph type="title"/>
          </p:nvPr>
        </p:nvSpPr>
        <p:spPr/>
        <p:txBody>
          <a:bodyPr/>
          <a:lstStyle/>
          <a:p>
            <a:r>
              <a:rPr lang="en-GB" dirty="0"/>
              <a:t>Deleting a Parfactor: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1B9D90-CF88-F145-8DD0-4175FD66CB02}"/>
                  </a:ext>
                </a:extLst>
              </p:cNvPr>
              <p:cNvSpPr>
                <a:spLocks noGrp="1"/>
              </p:cNvSpPr>
              <p:nvPr>
                <p:ph idx="1"/>
              </p:nvPr>
            </p:nvSpPr>
            <p:spPr>
              <a:xfrm>
                <a:off x="628650" y="1158241"/>
                <a:ext cx="7886700" cy="4302610"/>
              </a:xfrm>
            </p:spPr>
            <p:txBody>
              <a:bodyPr>
                <a:normAutofit/>
              </a:bodyPr>
              <a:lstStyle/>
              <a:p>
                <a:r>
                  <a:rPr lang="en-GB" dirty="0"/>
                  <a:t>Assume another parfactor </a:t>
                </a:r>
                <a:br>
                  <a:rPr lang="en-GB" dirty="0"/>
                </a:br>
                <a14:m>
                  <m:oMath xmlns:m="http://schemas.openxmlformats.org/officeDocument/2006/math">
                    <m:sSub>
                      <m:sSubPr>
                        <m:ctrlPr>
                          <a:rPr lang="de-DE" i="1" dirty="0">
                            <a:solidFill>
                              <a:schemeClr val="accent1"/>
                            </a:solidFill>
                            <a:latin typeface="Cambria Math" panose="02040503050406030204" pitchFamily="18" charset="0"/>
                          </a:rPr>
                        </m:ctrlPr>
                      </m:sSubPr>
                      <m:e>
                        <m:r>
                          <a:rPr lang="en-GB" i="1" dirty="0">
                            <a:solidFill>
                              <a:schemeClr val="accent1"/>
                            </a:solidFill>
                            <a:latin typeface="Cambria Math" panose="02040503050406030204" pitchFamily="18" charset="0"/>
                          </a:rPr>
                          <m:t>𝑔</m:t>
                        </m:r>
                      </m:e>
                      <m:sub>
                        <m:r>
                          <a:rPr lang="de-DE" i="1" dirty="0">
                            <a:solidFill>
                              <a:schemeClr val="accent1"/>
                            </a:solidFill>
                            <a:latin typeface="Cambria Math" panose="02040503050406030204" pitchFamily="18" charset="0"/>
                          </a:rPr>
                          <m:t>0</m:t>
                        </m:r>
                      </m:sub>
                    </m:sSub>
                    <m:r>
                      <a:rPr lang="de-DE" i="1" dirty="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ea typeface="Cambria Math" panose="02040503050406030204" pitchFamily="18" charset="0"/>
                      </a:rPr>
                      <m:t>𝜙</m:t>
                    </m:r>
                    <m:d>
                      <m:dPr>
                        <m:ctrlPr>
                          <a:rPr lang="de-DE" i="1" dirty="0">
                            <a:solidFill>
                              <a:schemeClr val="accent1"/>
                            </a:solidFill>
                            <a:latin typeface="Cambria Math" panose="02040503050406030204" pitchFamily="18" charset="0"/>
                            <a:ea typeface="Cambria Math" panose="02040503050406030204" pitchFamily="18" charset="0"/>
                          </a:rPr>
                        </m:ctrlPr>
                      </m:dPr>
                      <m:e>
                        <m:r>
                          <a:rPr lang="de-DE" i="1" dirty="0">
                            <a:solidFill>
                              <a:schemeClr val="accent1"/>
                            </a:solidFill>
                            <a:latin typeface="Cambria Math" panose="02040503050406030204" pitchFamily="18" charset="0"/>
                            <a:ea typeface="Cambria Math" panose="02040503050406030204" pitchFamily="18" charset="0"/>
                          </a:rPr>
                          <m:t>𝐸𝑝𝑖𝑑</m:t>
                        </m:r>
                        <m:r>
                          <a:rPr lang="de-DE" i="1" dirty="0">
                            <a:solidFill>
                              <a:schemeClr val="accent1"/>
                            </a:solidFill>
                            <a:latin typeface="Cambria Math" panose="02040503050406030204" pitchFamily="18" charset="0"/>
                            <a:ea typeface="Cambria Math" panose="02040503050406030204" pitchFamily="18" charset="0"/>
                          </a:rPr>
                          <m:t>,</m:t>
                        </m:r>
                        <m:r>
                          <a:rPr lang="de-DE" i="1" dirty="0">
                            <a:solidFill>
                              <a:schemeClr val="accent1"/>
                            </a:solidFill>
                            <a:latin typeface="Cambria Math" panose="02040503050406030204" pitchFamily="18" charset="0"/>
                            <a:ea typeface="Cambria Math" panose="02040503050406030204" pitchFamily="18" charset="0"/>
                          </a:rPr>
                          <m:t>𝑁𝑎𝑡</m:t>
                        </m:r>
                        <m:d>
                          <m:dPr>
                            <m:ctrlPr>
                              <a:rPr lang="de-DE" i="1" dirty="0">
                                <a:solidFill>
                                  <a:schemeClr val="accent1"/>
                                </a:solidFill>
                                <a:latin typeface="Cambria Math" panose="02040503050406030204" pitchFamily="18" charset="0"/>
                                <a:ea typeface="Cambria Math" panose="02040503050406030204" pitchFamily="18" charset="0"/>
                              </a:rPr>
                            </m:ctrlPr>
                          </m:dPr>
                          <m:e>
                            <m:r>
                              <a:rPr lang="de-DE" i="1" dirty="0">
                                <a:solidFill>
                                  <a:schemeClr val="accent1"/>
                                </a:solidFill>
                                <a:latin typeface="Cambria Math" panose="02040503050406030204" pitchFamily="18" charset="0"/>
                                <a:ea typeface="Cambria Math" panose="02040503050406030204" pitchFamily="18" charset="0"/>
                              </a:rPr>
                              <m:t>𝐷</m:t>
                            </m:r>
                          </m:e>
                        </m:d>
                      </m:e>
                    </m:d>
                  </m:oMath>
                </a14:m>
                <a:r>
                  <a:rPr lang="en-GB" dirty="0"/>
                  <a:t> at </a:t>
                </a:r>
                <a14:m>
                  <m:oMath xmlns:m="http://schemas.openxmlformats.org/officeDocument/2006/math">
                    <m:sSub>
                      <m:sSubPr>
                        <m:ctrlPr>
                          <a:rPr lang="de-DE" b="0" i="1" dirty="0" smtClean="0">
                            <a:latin typeface="Cambria Math" panose="02040503050406030204" pitchFamily="18" charset="0"/>
                          </a:rPr>
                        </m:ctrlPr>
                      </m:sSubPr>
                      <m:e>
                        <m:r>
                          <a:rPr lang="en-GB" b="1" i="1" dirty="0" smtClean="0">
                            <a:latin typeface="Cambria Math" panose="02040503050406030204" pitchFamily="18" charset="0"/>
                          </a:rPr>
                          <m:t>𝑪</m:t>
                        </m:r>
                      </m:e>
                      <m:sub>
                        <m:r>
                          <a:rPr lang="de-DE" b="0" i="1" dirty="0" smtClean="0">
                            <a:latin typeface="Cambria Math" panose="02040503050406030204" pitchFamily="18" charset="0"/>
                          </a:rPr>
                          <m:t>1</m:t>
                        </m:r>
                      </m:sub>
                    </m:sSub>
                  </m:oMath>
                </a14:m>
                <a:endParaRPr lang="en-GB" dirty="0"/>
              </a:p>
              <a:p>
                <a:r>
                  <a:rPr lang="en-GB" dirty="0"/>
                  <a:t>Consider removing </a:t>
                </a:r>
                <a14:m>
                  <m:oMath xmlns:m="http://schemas.openxmlformats.org/officeDocument/2006/math">
                    <m:sSub>
                      <m:sSubPr>
                        <m:ctrlPr>
                          <a:rPr lang="de-DE" i="1">
                            <a:latin typeface="Cambria Math" panose="02040503050406030204" pitchFamily="18" charset="0"/>
                          </a:rPr>
                        </m:ctrlPr>
                      </m:sSubPr>
                      <m:e>
                        <m:r>
                          <a:rPr lang="de-DE" i="1">
                            <a:latin typeface="Cambria Math" charset="0"/>
                          </a:rPr>
                          <m:t>𝑔</m:t>
                        </m:r>
                      </m:e>
                      <m:sub>
                        <m:r>
                          <a:rPr lang="de-DE" i="1">
                            <a:latin typeface="Cambria Math" charset="0"/>
                          </a:rPr>
                          <m:t>1</m:t>
                        </m:r>
                      </m:sub>
                    </m:sSub>
                  </m:oMath>
                </a14:m>
                <a:endParaRPr lang="en-GB" dirty="0"/>
              </a:p>
              <a:p>
                <a:pPr lvl="1"/>
                <a:r>
                  <a:rPr lang="en-GB" dirty="0"/>
                  <a:t>Makes PRV </a:t>
                </a:r>
                <a14:m>
                  <m:oMath xmlns:m="http://schemas.openxmlformats.org/officeDocument/2006/math">
                    <m:r>
                      <a:rPr lang="de-DE" i="1" dirty="0">
                        <a:latin typeface="Cambria Math" panose="02040503050406030204" pitchFamily="18" charset="0"/>
                      </a:rPr>
                      <m:t>𝑀𝑎𝑛</m:t>
                    </m:r>
                    <m:d>
                      <m:dPr>
                        <m:ctrlPr>
                          <a:rPr lang="de-DE" i="1" dirty="0">
                            <a:latin typeface="Cambria Math" panose="02040503050406030204" pitchFamily="18" charset="0"/>
                          </a:rPr>
                        </m:ctrlPr>
                      </m:dPr>
                      <m:e>
                        <m:r>
                          <a:rPr lang="de-DE" i="1" dirty="0">
                            <a:latin typeface="Cambria Math" panose="02040503050406030204" pitchFamily="18" charset="0"/>
                          </a:rPr>
                          <m:t>𝑊</m:t>
                        </m:r>
                      </m:e>
                    </m:d>
                  </m:oMath>
                </a14:m>
                <a:r>
                  <a:rPr lang="en-GB" dirty="0"/>
                  <a:t> superfluous w.r.t. </a:t>
                </a: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𝐺</m:t>
                        </m:r>
                      </m:e>
                      <m:sub>
                        <m:r>
                          <a:rPr lang="de-DE" i="1" dirty="0">
                            <a:latin typeface="Cambria Math" panose="02040503050406030204" pitchFamily="18" charset="0"/>
                          </a:rPr>
                          <m:t>1</m:t>
                        </m:r>
                      </m:sub>
                    </m:sSub>
                  </m:oMath>
                </a14:m>
                <a:r>
                  <a:rPr lang="en-GB" dirty="0"/>
                  <a:t> as </a:t>
                </a:r>
                <a14:m>
                  <m:oMath xmlns:m="http://schemas.openxmlformats.org/officeDocument/2006/math">
                    <m:sSub>
                      <m:sSubPr>
                        <m:ctrlPr>
                          <a:rPr lang="de-DE" i="1" dirty="0">
                            <a:solidFill>
                              <a:schemeClr val="accent1"/>
                            </a:solidFill>
                            <a:latin typeface="Cambria Math" panose="02040503050406030204" pitchFamily="18" charset="0"/>
                          </a:rPr>
                        </m:ctrlPr>
                      </m:sSubPr>
                      <m:e>
                        <m:r>
                          <a:rPr lang="en-GB" i="1" dirty="0">
                            <a:solidFill>
                              <a:schemeClr val="accent1"/>
                            </a:solidFill>
                            <a:latin typeface="Cambria Math" panose="02040503050406030204" pitchFamily="18" charset="0"/>
                          </a:rPr>
                          <m:t>𝑔</m:t>
                        </m:r>
                      </m:e>
                      <m:sub>
                        <m:r>
                          <a:rPr lang="de-DE" i="1" dirty="0">
                            <a:solidFill>
                              <a:schemeClr val="accent1"/>
                            </a:solidFill>
                            <a:latin typeface="Cambria Math" panose="02040503050406030204" pitchFamily="18" charset="0"/>
                          </a:rPr>
                          <m:t>0</m:t>
                        </m:r>
                      </m:sub>
                    </m:sSub>
                  </m:oMath>
                </a14:m>
                <a:r>
                  <a:rPr lang="en-GB" dirty="0"/>
                  <a:t> only contains </a:t>
                </a:r>
                <a14:m>
                  <m:oMath xmlns:m="http://schemas.openxmlformats.org/officeDocument/2006/math">
                    <m:r>
                      <a:rPr lang="en-GB" i="1" dirty="0">
                        <a:latin typeface="Cambria Math" charset="0"/>
                      </a:rPr>
                      <m:t>𝐸𝑝𝑖𝑑</m:t>
                    </m:r>
                    <m:r>
                      <a:rPr lang="de-DE" i="1" dirty="0">
                        <a:latin typeface="Cambria Math" panose="02040503050406030204" pitchFamily="18" charset="0"/>
                      </a:rPr>
                      <m:t>,</m:t>
                    </m:r>
                    <m:r>
                      <a:rPr lang="en-GB" i="1" dirty="0">
                        <a:latin typeface="Cambria Math" panose="02040503050406030204" pitchFamily="18" charset="0"/>
                      </a:rPr>
                      <m:t>𝑁𝑎𝑡</m:t>
                    </m:r>
                    <m:d>
                      <m:dPr>
                        <m:ctrlPr>
                          <a:rPr lang="de-DE" i="1" dirty="0">
                            <a:latin typeface="Cambria Math" panose="02040503050406030204" pitchFamily="18" charset="0"/>
                          </a:rPr>
                        </m:ctrlPr>
                      </m:dPr>
                      <m:e>
                        <m:r>
                          <a:rPr lang="de-DE" i="1" dirty="0">
                            <a:latin typeface="Cambria Math" panose="02040503050406030204" pitchFamily="18" charset="0"/>
                          </a:rPr>
                          <m:t>𝐷</m:t>
                        </m:r>
                      </m:e>
                    </m:d>
                  </m:oMath>
                </a14:m>
                <a:endParaRPr lang="en-GB" dirty="0"/>
              </a:p>
              <a:p>
                <a:pPr lvl="1"/>
                <a14:m>
                  <m:oMath xmlns:m="http://schemas.openxmlformats.org/officeDocument/2006/math">
                    <m:r>
                      <a:rPr lang="de-DE" i="1" dirty="0">
                        <a:latin typeface="Cambria Math" panose="02040503050406030204" pitchFamily="18" charset="0"/>
                      </a:rPr>
                      <m:t>𝑀𝑎𝑛</m:t>
                    </m:r>
                    <m:d>
                      <m:dPr>
                        <m:ctrlPr>
                          <a:rPr lang="de-DE" i="1" dirty="0">
                            <a:latin typeface="Cambria Math" panose="02040503050406030204" pitchFamily="18" charset="0"/>
                          </a:rPr>
                        </m:ctrlPr>
                      </m:dPr>
                      <m:e>
                        <m:r>
                          <a:rPr lang="de-DE" i="1" dirty="0">
                            <a:latin typeface="Cambria Math" panose="02040503050406030204" pitchFamily="18" charset="0"/>
                          </a:rPr>
                          <m:t>𝑊</m:t>
                        </m:r>
                      </m:e>
                    </m:d>
                  </m:oMath>
                </a14:m>
                <a:r>
                  <a:rPr lang="en-GB" dirty="0"/>
                  <a:t> also not necessary to maintain the running intersection property</a:t>
                </a:r>
              </a:p>
              <a:p>
                <a:pPr lvl="1"/>
                <a:r>
                  <a:rPr lang="en-GB" dirty="0"/>
                  <a:t>Remove</a:t>
                </a:r>
                <a:r>
                  <a:rPr lang="en-GB" dirty="0">
                    <a:solidFill>
                      <a:schemeClr val="tx1"/>
                    </a:solidFill>
                  </a:rPr>
                  <a:t> </a:t>
                </a:r>
                <a14:m>
                  <m:oMath xmlns:m="http://schemas.openxmlformats.org/officeDocument/2006/math">
                    <m:sSub>
                      <m:sSubPr>
                        <m:ctrlPr>
                          <a:rPr lang="de-DE" i="1" dirty="0">
                            <a:solidFill>
                              <a:schemeClr val="tx1"/>
                            </a:solidFill>
                            <a:latin typeface="Cambria Math" panose="02040503050406030204" pitchFamily="18" charset="0"/>
                          </a:rPr>
                        </m:ctrlPr>
                      </m:sSubPr>
                      <m:e>
                        <m:r>
                          <a:rPr lang="en-GB" i="1" dirty="0">
                            <a:solidFill>
                              <a:schemeClr val="tx1"/>
                            </a:solidFill>
                            <a:latin typeface="Cambria Math" panose="02040503050406030204" pitchFamily="18" charset="0"/>
                          </a:rPr>
                          <m:t>𝑔</m:t>
                        </m:r>
                      </m:e>
                      <m:sub>
                        <m:r>
                          <a:rPr lang="de-DE" b="0" i="1" dirty="0" smtClean="0">
                            <a:solidFill>
                              <a:schemeClr val="tx1"/>
                            </a:solidFill>
                            <a:latin typeface="Cambria Math" panose="02040503050406030204" pitchFamily="18" charset="0"/>
                          </a:rPr>
                          <m:t>1</m:t>
                        </m:r>
                      </m:sub>
                    </m:sSub>
                  </m:oMath>
                </a14:m>
                <a:r>
                  <a:rPr lang="en-GB" dirty="0"/>
                  <a:t> from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𝐺</m:t>
                        </m:r>
                      </m:e>
                      <m:sub>
                        <m:r>
                          <a:rPr lang="de-DE" i="1" dirty="0">
                            <a:latin typeface="Cambria Math" panose="02040503050406030204" pitchFamily="18" charset="0"/>
                          </a:rPr>
                          <m:t>1</m:t>
                        </m:r>
                      </m:sub>
                    </m:sSub>
                  </m:oMath>
                </a14:m>
                <a:r>
                  <a:rPr lang="en-GB" dirty="0"/>
                  <a:t>, delete </a:t>
                </a:r>
                <a14:m>
                  <m:oMath xmlns:m="http://schemas.openxmlformats.org/officeDocument/2006/math">
                    <m:r>
                      <a:rPr lang="de-DE" i="1" dirty="0">
                        <a:latin typeface="Cambria Math" panose="02040503050406030204" pitchFamily="18" charset="0"/>
                      </a:rPr>
                      <m:t>𝑀𝑎𝑛</m:t>
                    </m:r>
                    <m:d>
                      <m:dPr>
                        <m:ctrlPr>
                          <a:rPr lang="de-DE" i="1" dirty="0">
                            <a:latin typeface="Cambria Math" panose="02040503050406030204" pitchFamily="18" charset="0"/>
                          </a:rPr>
                        </m:ctrlPr>
                      </m:dPr>
                      <m:e>
                        <m:r>
                          <a:rPr lang="de-DE" i="1" dirty="0">
                            <a:latin typeface="Cambria Math" panose="02040503050406030204" pitchFamily="18" charset="0"/>
                          </a:rPr>
                          <m:t>𝑊</m:t>
                        </m:r>
                      </m:e>
                    </m:d>
                  </m:oMath>
                </a14:m>
                <a:r>
                  <a:rPr lang="en-GB" dirty="0"/>
                  <a:t> </a:t>
                </a:r>
              </a:p>
              <a:p>
                <a:pPr lvl="1"/>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1</m:t>
                        </m:r>
                      </m:sub>
                    </m:sSub>
                  </m:oMath>
                </a14:m>
                <a:r>
                  <a:rPr lang="en-GB" dirty="0"/>
                  <a:t> is not a subset of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i="1" dirty="0">
                            <a:latin typeface="Cambria Math" panose="02040503050406030204" pitchFamily="18" charset="0"/>
                          </a:rPr>
                          <m:t>2</m:t>
                        </m:r>
                      </m:sub>
                    </m:sSub>
                  </m:oMath>
                </a14:m>
                <a:r>
                  <a:rPr lang="en-GB" dirty="0"/>
                  <a:t> ➝ no merging</a:t>
                </a:r>
              </a:p>
              <a:p>
                <a:endParaRPr lang="en-GB" dirty="0"/>
              </a:p>
            </p:txBody>
          </p:sp>
        </mc:Choice>
        <mc:Fallback xmlns="">
          <p:sp>
            <p:nvSpPr>
              <p:cNvPr id="3" name="Content Placeholder 2">
                <a:extLst>
                  <a:ext uri="{FF2B5EF4-FFF2-40B4-BE49-F238E27FC236}">
                    <a16:creationId xmlns:a16="http://schemas.microsoft.com/office/drawing/2014/main" id="{FE1B9D90-CF88-F145-8DD0-4175FD66CB02}"/>
                  </a:ext>
                </a:extLst>
              </p:cNvPr>
              <p:cNvSpPr>
                <a:spLocks noGrp="1" noRot="1" noChangeAspect="1" noMove="1" noResize="1" noEditPoints="1" noAdjustHandles="1" noChangeArrowheads="1" noChangeShapeType="1" noTextEdit="1"/>
              </p:cNvSpPr>
              <p:nvPr>
                <p:ph idx="1"/>
              </p:nvPr>
            </p:nvSpPr>
            <p:spPr>
              <a:xfrm>
                <a:off x="628650" y="1158241"/>
                <a:ext cx="7886700" cy="4302610"/>
              </a:xfrm>
              <a:blipFill>
                <a:blip r:embed="rId2"/>
                <a:stretch>
                  <a:fillRect l="-1447" t="-2059"/>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50702CE4-C570-454F-BAFF-9E52D150D271}"/>
              </a:ext>
            </a:extLst>
          </p:cNvPr>
          <p:cNvSpPr>
            <a:spLocks noGrp="1"/>
          </p:cNvSpPr>
          <p:nvPr>
            <p:ph type="sldNum" sz="quarter" idx="12"/>
          </p:nvPr>
        </p:nvSpPr>
        <p:spPr/>
        <p:txBody>
          <a:bodyPr/>
          <a:lstStyle/>
          <a:p>
            <a:fld id="{67C9959E-8E6B-B04C-9955-EA096F41CA7A}" type="slidenum">
              <a:rPr lang="en-GB" smtClean="0"/>
              <a:t>24</a:t>
            </a:fld>
            <a:endParaRPr lang="en-GB"/>
          </a:p>
        </p:txBody>
      </p:sp>
      <p:grpSp>
        <p:nvGrpSpPr>
          <p:cNvPr id="5" name="Group 4">
            <a:extLst>
              <a:ext uri="{FF2B5EF4-FFF2-40B4-BE49-F238E27FC236}">
                <a16:creationId xmlns:a16="http://schemas.microsoft.com/office/drawing/2014/main" id="{9B00AE46-C435-5341-8DCF-465B144AA3E4}"/>
              </a:ext>
            </a:extLst>
          </p:cNvPr>
          <p:cNvGrpSpPr/>
          <p:nvPr/>
        </p:nvGrpSpPr>
        <p:grpSpPr>
          <a:xfrm>
            <a:off x="1561096" y="5472636"/>
            <a:ext cx="6328875" cy="1038390"/>
            <a:chOff x="1561096" y="5564079"/>
            <a:chExt cx="6328875" cy="1038390"/>
          </a:xfrm>
        </p:grpSpPr>
        <p:grpSp>
          <p:nvGrpSpPr>
            <p:cNvPr id="6" name="Group 5">
              <a:extLst>
                <a:ext uri="{FF2B5EF4-FFF2-40B4-BE49-F238E27FC236}">
                  <a16:creationId xmlns:a16="http://schemas.microsoft.com/office/drawing/2014/main" id="{8C91230C-A8C5-E841-9507-2AB154E7601F}"/>
                </a:ext>
              </a:extLst>
            </p:cNvPr>
            <p:cNvGrpSpPr/>
            <p:nvPr/>
          </p:nvGrpSpPr>
          <p:grpSpPr>
            <a:xfrm>
              <a:off x="1561096" y="5564079"/>
              <a:ext cx="6328875" cy="1038390"/>
              <a:chOff x="1561096" y="5564079"/>
              <a:chExt cx="6328875" cy="1038390"/>
            </a:xfrm>
          </p:grpSpPr>
          <p:grpSp>
            <p:nvGrpSpPr>
              <p:cNvPr id="9" name="Group 8">
                <a:extLst>
                  <a:ext uri="{FF2B5EF4-FFF2-40B4-BE49-F238E27FC236}">
                    <a16:creationId xmlns:a16="http://schemas.microsoft.com/office/drawing/2014/main" id="{A67EADA9-6B3A-D14B-9CD2-4A4580574135}"/>
                  </a:ext>
                </a:extLst>
              </p:cNvPr>
              <p:cNvGrpSpPr/>
              <p:nvPr/>
            </p:nvGrpSpPr>
            <p:grpSpPr>
              <a:xfrm>
                <a:off x="1561096" y="5564079"/>
                <a:ext cx="6328875" cy="715089"/>
                <a:chOff x="1561096" y="5467386"/>
                <a:chExt cx="6328875" cy="715089"/>
              </a:xfrm>
            </p:grpSpPr>
            <p:grpSp>
              <p:nvGrpSpPr>
                <p:cNvPr id="17" name="Group 16">
                  <a:extLst>
                    <a:ext uri="{FF2B5EF4-FFF2-40B4-BE49-F238E27FC236}">
                      <a16:creationId xmlns:a16="http://schemas.microsoft.com/office/drawing/2014/main" id="{0BFE3941-A9E1-2D46-8B24-81877C05EE3C}"/>
                    </a:ext>
                  </a:extLst>
                </p:cNvPr>
                <p:cNvGrpSpPr/>
                <p:nvPr/>
              </p:nvGrpSpPr>
              <p:grpSpPr>
                <a:xfrm>
                  <a:off x="1561096" y="5467386"/>
                  <a:ext cx="6328875" cy="715089"/>
                  <a:chOff x="-629405" y="4954798"/>
                  <a:chExt cx="6328875" cy="715089"/>
                </a:xfrm>
              </p:grpSpPr>
              <p:cxnSp>
                <p:nvCxnSpPr>
                  <p:cNvPr id="21" name="Straight Connector 20">
                    <a:extLst>
                      <a:ext uri="{FF2B5EF4-FFF2-40B4-BE49-F238E27FC236}">
                        <a16:creationId xmlns:a16="http://schemas.microsoft.com/office/drawing/2014/main" id="{FBC6877E-1CD7-9042-AEE4-AAF56FEF09A1}"/>
                      </a:ext>
                    </a:extLst>
                  </p:cNvPr>
                  <p:cNvCxnSpPr>
                    <a:cxnSpLocks/>
                    <a:stCxn id="25" idx="3"/>
                    <a:endCxn id="23" idx="1"/>
                  </p:cNvCxnSpPr>
                  <p:nvPr/>
                </p:nvCxnSpPr>
                <p:spPr>
                  <a:xfrm>
                    <a:off x="98619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4154A8-2B8F-4F49-A336-D73FF2274303}"/>
                      </a:ext>
                    </a:extLst>
                  </p:cNvPr>
                  <p:cNvCxnSpPr>
                    <a:cxnSpLocks/>
                    <a:stCxn id="23" idx="3"/>
                    <a:endCxn id="24" idx="1"/>
                  </p:cNvCxnSpPr>
                  <p:nvPr/>
                </p:nvCxnSpPr>
                <p:spPr>
                  <a:xfrm>
                    <a:off x="335548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097FFF0-59D5-3F48-B4C8-90260A85D605}"/>
                          </a:ext>
                        </a:extLst>
                      </p:cNvPr>
                      <p:cNvSpPr txBox="1"/>
                      <p:nvPr/>
                    </p:nvSpPr>
                    <p:spPr>
                      <a:xfrm>
                        <a:off x="1798623" y="4954798"/>
                        <a:ext cx="1556857"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en-GB" i="1" dirty="0" smtClean="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oMath>
                          </m:oMathPara>
                        </a14:m>
                        <a:endParaRPr lang="de-DE" i="1" dirty="0">
                          <a:solidFill>
                            <a:schemeClr val="tx1"/>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solidFill>
                                  <a:latin typeface="Cambria Math" charset="0"/>
                                </a:rPr>
                                <m:t>𝑇𝑟𝑎𝑣𝑒𝑙</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r>
                                <a:rPr lang="de-DE" b="0" i="0"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23" name="TextBox 22">
                        <a:extLst>
                          <a:ext uri="{FF2B5EF4-FFF2-40B4-BE49-F238E27FC236}">
                            <a16:creationId xmlns:a16="http://schemas.microsoft.com/office/drawing/2014/main" id="{73D2D904-C77E-C74A-AB90-6C27E6BB99FB}"/>
                          </a:ext>
                        </a:extLst>
                      </p:cNvPr>
                      <p:cNvSpPr txBox="1">
                        <a:spLocks noRot="1" noChangeAspect="1" noMove="1" noResize="1" noEditPoints="1" noAdjustHandles="1" noChangeArrowheads="1" noChangeShapeType="1" noTextEdit="1"/>
                      </p:cNvSpPr>
                      <p:nvPr/>
                    </p:nvSpPr>
                    <p:spPr>
                      <a:xfrm>
                        <a:off x="1798623" y="4954798"/>
                        <a:ext cx="1556857" cy="715089"/>
                      </a:xfrm>
                      <a:prstGeom prst="roundRect">
                        <a:avLst/>
                      </a:prstGeom>
                      <a:blipFill>
                        <a:blip r:embed="rId3"/>
                        <a:stretch>
                          <a:fillRect b="-17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7582D5B-9742-0846-84B2-EED1311DE1D0}"/>
                          </a:ext>
                        </a:extLst>
                      </p:cNvPr>
                      <p:cNvSpPr txBox="1"/>
                      <p:nvPr/>
                    </p:nvSpPr>
                    <p:spPr>
                      <a:xfrm>
                        <a:off x="4167913" y="4954798"/>
                        <a:ext cx="1531557"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14:m>
                          <m:oMathPara xmlns:m="http://schemas.openxmlformats.org/officeDocument/2006/math">
                            <m:oMathParaPr>
                              <m:jc m:val="center"/>
                            </m:oMathParaPr>
                            <m:oMath xmlns:m="http://schemas.openxmlformats.org/officeDocument/2006/math">
                              <m:r>
                                <a:rPr lang="de-DE" b="0" i="1" dirty="0" smtClean="0">
                                  <a:solidFill>
                                    <a:schemeClr val="tx1"/>
                                  </a:solidFill>
                                  <a:latin typeface="Cambria Math" panose="02040503050406030204" pitchFamily="18" charset="0"/>
                                </a:rPr>
                                <m:t>  </m:t>
                              </m:r>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en-GB" i="1" dirty="0" smtClean="0">
                                  <a:solidFill>
                                    <a:schemeClr val="tx1"/>
                                  </a:solidFill>
                                  <a:latin typeface="Cambria Math" charset="0"/>
                                </a:rPr>
                                <m:t>𝑆𝑖𝑐𝑘</m:t>
                              </m:r>
                              <m:d>
                                <m:dPr>
                                  <m:ctrlPr>
                                    <a:rPr lang="de-DE" b="0" i="1" dirty="0" smtClean="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𝑋</m:t>
                                  </m:r>
                                </m:e>
                              </m:d>
                            </m:oMath>
                          </m:oMathPara>
                        </a14:m>
                        <a:endParaRPr lang="de-DE" b="0" i="1" dirty="0">
                          <a:solidFill>
                            <a:schemeClr val="tx1"/>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𝑇𝑟𝑒𝑎𝑡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r>
                                    <a:rPr lang="de-DE" i="1" dirty="0">
                                      <a:solidFill>
                                        <a:schemeClr val="tx1"/>
                                      </a:solidFill>
                                      <a:latin typeface="Cambria Math" charset="0"/>
                                    </a:rPr>
                                    <m:t>,</m:t>
                                  </m:r>
                                  <m:r>
                                    <a:rPr lang="de-DE" i="1" dirty="0">
                                      <a:solidFill>
                                        <a:schemeClr val="tx1"/>
                                      </a:solidFill>
                                      <a:latin typeface="Cambria Math" panose="02040503050406030204" pitchFamily="18" charset="0"/>
                                    </a:rPr>
                                    <m:t>𝑀</m:t>
                                  </m:r>
                                </m:e>
                              </m:d>
                              <m:r>
                                <a:rPr lang="de-DE" b="0" i="1"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24" name="TextBox 23">
                        <a:extLst>
                          <a:ext uri="{FF2B5EF4-FFF2-40B4-BE49-F238E27FC236}">
                            <a16:creationId xmlns:a16="http://schemas.microsoft.com/office/drawing/2014/main" id="{119BC6DC-5321-2944-A7A5-5C87366B7996}"/>
                          </a:ext>
                        </a:extLst>
                      </p:cNvPr>
                      <p:cNvSpPr txBox="1">
                        <a:spLocks noRot="1" noChangeAspect="1" noMove="1" noResize="1" noEditPoints="1" noAdjustHandles="1" noChangeArrowheads="1" noChangeShapeType="1" noTextEdit="1"/>
                      </p:cNvSpPr>
                      <p:nvPr/>
                    </p:nvSpPr>
                    <p:spPr>
                      <a:xfrm>
                        <a:off x="4167913" y="4954798"/>
                        <a:ext cx="1531557" cy="715089"/>
                      </a:xfrm>
                      <a:prstGeom prst="roundRect">
                        <a:avLst/>
                      </a:prstGeom>
                      <a:blipFill>
                        <a:blip r:embed="rId4"/>
                        <a:stretch>
                          <a:fillRect l="-5738" r="-1639" b="-17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5D8EF9B-3403-A242-8232-5AEF1C349AB8}"/>
                          </a:ext>
                        </a:extLst>
                      </p:cNvPr>
                      <p:cNvSpPr txBox="1"/>
                      <p:nvPr/>
                    </p:nvSpPr>
                    <p:spPr>
                      <a:xfrm>
                        <a:off x="-629405" y="4954798"/>
                        <a:ext cx="1615595"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de-DE" i="1" dirty="0">
                                  <a:solidFill>
                                    <a:schemeClr val="tx1"/>
                                  </a:solidFill>
                                  <a:latin typeface="Cambria Math" charset="0"/>
                                </a:rPr>
                                <m:t>𝑁𝑎𝑡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𝐷</m:t>
                                  </m:r>
                                </m:e>
                              </m:d>
                            </m:oMath>
                          </m:oMathPara>
                        </a14:m>
                        <a:endParaRPr lang="de-DE" i="1" dirty="0">
                          <a:solidFill>
                            <a:schemeClr val="tx1"/>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𝑀𝑎𝑛</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𝑊</m:t>
                                  </m:r>
                                </m:e>
                              </m:d>
                              <m:r>
                                <a:rPr lang="de-DE" b="0" i="1"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25" name="TextBox 24">
                        <a:extLst>
                          <a:ext uri="{FF2B5EF4-FFF2-40B4-BE49-F238E27FC236}">
                            <a16:creationId xmlns:a16="http://schemas.microsoft.com/office/drawing/2014/main" id="{7991CE32-EE20-AB4A-88E8-27296BE56C96}"/>
                          </a:ext>
                        </a:extLst>
                      </p:cNvPr>
                      <p:cNvSpPr txBox="1">
                        <a:spLocks noRot="1" noChangeAspect="1" noMove="1" noResize="1" noEditPoints="1" noAdjustHandles="1" noChangeArrowheads="1" noChangeShapeType="1" noTextEdit="1"/>
                      </p:cNvSpPr>
                      <p:nvPr/>
                    </p:nvSpPr>
                    <p:spPr>
                      <a:xfrm>
                        <a:off x="-629405" y="4954798"/>
                        <a:ext cx="1615595" cy="715089"/>
                      </a:xfrm>
                      <a:prstGeom prst="roundRect">
                        <a:avLst/>
                      </a:prstGeom>
                      <a:blipFill>
                        <a:blip r:embed="rId5"/>
                        <a:stretch>
                          <a:fillRect b="-1724"/>
                        </a:stretch>
                      </a:blipFill>
                      <a:ln>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44D2BA1-8D1A-1346-880A-BCCC61984F66}"/>
                        </a:ext>
                      </a:extLst>
                    </p:cNvPr>
                    <p:cNvSpPr txBox="1"/>
                    <p:nvPr/>
                  </p:nvSpPr>
                  <p:spPr>
                    <a:xfrm rot="5400000">
                      <a:off x="2893561"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18" name="TextBox 17">
                      <a:extLst>
                        <a:ext uri="{FF2B5EF4-FFF2-40B4-BE49-F238E27FC236}">
                          <a16:creationId xmlns:a16="http://schemas.microsoft.com/office/drawing/2014/main" id="{52845C0D-ED6C-C246-8F01-4E837AAE608E}"/>
                        </a:ext>
                      </a:extLst>
                    </p:cNvPr>
                    <p:cNvSpPr txBox="1">
                      <a:spLocks noRot="1" noChangeAspect="1" noMove="1" noResize="1" noEditPoints="1" noAdjustHandles="1" noChangeArrowheads="1" noChangeShapeType="1" noTextEdit="1"/>
                    </p:cNvSpPr>
                    <p:nvPr/>
                  </p:nvSpPr>
                  <p:spPr>
                    <a:xfrm rot="5400000">
                      <a:off x="2893561" y="5898014"/>
                      <a:ext cx="270879" cy="295377"/>
                    </a:xfrm>
                    <a:prstGeom prst="round1Rect">
                      <a:avLst>
                        <a:gd name="adj" fmla="val 28634"/>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147266F-BE54-554F-9546-712C43D1D262}"/>
                        </a:ext>
                      </a:extLst>
                    </p:cNvPr>
                    <p:cNvSpPr txBox="1"/>
                    <p:nvPr/>
                  </p:nvSpPr>
                  <p:spPr>
                    <a:xfrm rot="5400000">
                      <a:off x="5262852"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19" name="TextBox 18">
                      <a:extLst>
                        <a:ext uri="{FF2B5EF4-FFF2-40B4-BE49-F238E27FC236}">
                          <a16:creationId xmlns:a16="http://schemas.microsoft.com/office/drawing/2014/main" id="{7EF80C0F-12F4-EB49-BEE9-D54F11B612C6}"/>
                        </a:ext>
                      </a:extLst>
                    </p:cNvPr>
                    <p:cNvSpPr txBox="1">
                      <a:spLocks noRot="1" noChangeAspect="1" noMove="1" noResize="1" noEditPoints="1" noAdjustHandles="1" noChangeArrowheads="1" noChangeShapeType="1" noTextEdit="1"/>
                    </p:cNvSpPr>
                    <p:nvPr/>
                  </p:nvSpPr>
                  <p:spPr>
                    <a:xfrm rot="5400000">
                      <a:off x="5262852" y="5898014"/>
                      <a:ext cx="270879" cy="295377"/>
                    </a:xfrm>
                    <a:prstGeom prst="round1Rect">
                      <a:avLst>
                        <a:gd name="adj" fmla="val 28634"/>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C5099AF-8C5E-EC44-831B-BA07D4DB8900}"/>
                        </a:ext>
                      </a:extLst>
                    </p:cNvPr>
                    <p:cNvSpPr txBox="1"/>
                    <p:nvPr/>
                  </p:nvSpPr>
                  <p:spPr>
                    <a:xfrm rot="5400000">
                      <a:off x="7606843"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20" name="TextBox 19">
                      <a:extLst>
                        <a:ext uri="{FF2B5EF4-FFF2-40B4-BE49-F238E27FC236}">
                          <a16:creationId xmlns:a16="http://schemas.microsoft.com/office/drawing/2014/main" id="{81DDD696-8F77-9E45-9282-1755502ED0C1}"/>
                        </a:ext>
                      </a:extLst>
                    </p:cNvPr>
                    <p:cNvSpPr txBox="1">
                      <a:spLocks noRot="1" noChangeAspect="1" noMove="1" noResize="1" noEditPoints="1" noAdjustHandles="1" noChangeArrowheads="1" noChangeShapeType="1" noTextEdit="1"/>
                    </p:cNvSpPr>
                    <p:nvPr/>
                  </p:nvSpPr>
                  <p:spPr>
                    <a:xfrm rot="5400000">
                      <a:off x="7606843" y="5898014"/>
                      <a:ext cx="270879" cy="295377"/>
                    </a:xfrm>
                    <a:prstGeom prst="round1Rect">
                      <a:avLst>
                        <a:gd name="adj" fmla="val 28634"/>
                      </a:avLst>
                    </a:prstGeom>
                    <a:blipFill>
                      <a:blip r:embed="rId8"/>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BAB918D-8893-E74A-98CA-B3216190C196}"/>
                      </a:ext>
                    </a:extLst>
                  </p:cNvPr>
                  <p:cNvSpPr/>
                  <p:nvPr/>
                </p:nvSpPr>
                <p:spPr>
                  <a:xfrm>
                    <a:off x="4437066" y="6201123"/>
                    <a:ext cx="6313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𝑚</m:t>
                              </m:r>
                            </m:e>
                            <m:sub>
                              <m:r>
                                <a:rPr lang="de-DE" b="0" i="1" smtClean="0">
                                  <a:solidFill>
                                    <a:schemeClr val="tx1"/>
                                  </a:solidFill>
                                  <a:latin typeface="Cambria Math" panose="02040503050406030204" pitchFamily="18" charset="0"/>
                                </a:rPr>
                                <m:t>12</m:t>
                              </m:r>
                            </m:sub>
                          </m:sSub>
                        </m:oMath>
                      </m:oMathPara>
                    </a14:m>
                    <a:endParaRPr lang="en-GB" dirty="0">
                      <a:solidFill>
                        <a:schemeClr val="tx1"/>
                      </a:solidFill>
                    </a:endParaRPr>
                  </a:p>
                </p:txBody>
              </p:sp>
            </mc:Choice>
            <mc:Fallback xmlns="">
              <p:sp>
                <p:nvSpPr>
                  <p:cNvPr id="10" name="Rectangle 9">
                    <a:extLst>
                      <a:ext uri="{FF2B5EF4-FFF2-40B4-BE49-F238E27FC236}">
                        <a16:creationId xmlns:a16="http://schemas.microsoft.com/office/drawing/2014/main" id="{EBAB918D-8893-E74A-98CA-B3216190C196}"/>
                      </a:ext>
                    </a:extLst>
                  </p:cNvPr>
                  <p:cNvSpPr>
                    <a:spLocks noRot="1" noChangeAspect="1" noMove="1" noResize="1" noEditPoints="1" noAdjustHandles="1" noChangeArrowheads="1" noChangeShapeType="1" noTextEdit="1"/>
                  </p:cNvSpPr>
                  <p:nvPr/>
                </p:nvSpPr>
                <p:spPr>
                  <a:xfrm>
                    <a:off x="4437066" y="6201123"/>
                    <a:ext cx="631327"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6E804A6-FE22-EE42-A042-19667AAB8199}"/>
                      </a:ext>
                    </a:extLst>
                  </p:cNvPr>
                  <p:cNvSpPr/>
                  <p:nvPr/>
                </p:nvSpPr>
                <p:spPr>
                  <a:xfrm>
                    <a:off x="4863854" y="6203590"/>
                    <a:ext cx="6366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i="1" smtClean="0">
                                  <a:solidFill>
                                    <a:schemeClr val="tx1"/>
                                  </a:solidFill>
                                  <a:latin typeface="Cambria Math" panose="02040503050406030204" pitchFamily="18" charset="0"/>
                                </a:rPr>
                                <m:t>𝑚</m:t>
                              </m:r>
                            </m:e>
                            <m:sub>
                              <m:r>
                                <a:rPr lang="de-DE" b="0" i="1" smtClean="0">
                                  <a:solidFill>
                                    <a:schemeClr val="tx1"/>
                                  </a:solidFill>
                                  <a:latin typeface="Cambria Math" panose="02040503050406030204" pitchFamily="18" charset="0"/>
                                </a:rPr>
                                <m:t>32</m:t>
                              </m:r>
                            </m:sub>
                          </m:sSub>
                        </m:oMath>
                      </m:oMathPara>
                    </a14:m>
                    <a:endParaRPr lang="en-GB" dirty="0">
                      <a:solidFill>
                        <a:schemeClr val="tx1"/>
                      </a:solidFill>
                    </a:endParaRPr>
                  </a:p>
                </p:txBody>
              </p:sp>
            </mc:Choice>
            <mc:Fallback xmlns="">
              <p:sp>
                <p:nvSpPr>
                  <p:cNvPr id="11" name="Rectangle 10">
                    <a:extLst>
                      <a:ext uri="{FF2B5EF4-FFF2-40B4-BE49-F238E27FC236}">
                        <a16:creationId xmlns:a16="http://schemas.microsoft.com/office/drawing/2014/main" id="{D6E804A6-FE22-EE42-A042-19667AAB8199}"/>
                      </a:ext>
                    </a:extLst>
                  </p:cNvPr>
                  <p:cNvSpPr>
                    <a:spLocks noRot="1" noChangeAspect="1" noMove="1" noResize="1" noEditPoints="1" noAdjustHandles="1" noChangeArrowheads="1" noChangeShapeType="1" noTextEdit="1"/>
                  </p:cNvSpPr>
                  <p:nvPr/>
                </p:nvSpPr>
                <p:spPr>
                  <a:xfrm>
                    <a:off x="4863854" y="6203590"/>
                    <a:ext cx="636649"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A2BA4A7-CDA0-A349-BF57-8F500D9FEBF8}"/>
                      </a:ext>
                    </a:extLst>
                  </p:cNvPr>
                  <p:cNvSpPr/>
                  <p:nvPr/>
                </p:nvSpPr>
                <p:spPr>
                  <a:xfrm>
                    <a:off x="7071689" y="6188201"/>
                    <a:ext cx="6366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i="1" smtClean="0">
                                  <a:solidFill>
                                    <a:schemeClr val="tx1"/>
                                  </a:solidFill>
                                  <a:latin typeface="Cambria Math" panose="02040503050406030204" pitchFamily="18" charset="0"/>
                                </a:rPr>
                                <m:t>𝑚</m:t>
                              </m:r>
                            </m:e>
                            <m:sub>
                              <m:r>
                                <a:rPr lang="de-DE" b="0" i="1" smtClean="0">
                                  <a:solidFill>
                                    <a:schemeClr val="tx1"/>
                                  </a:solidFill>
                                  <a:latin typeface="Cambria Math" panose="02040503050406030204" pitchFamily="18" charset="0"/>
                                </a:rPr>
                                <m:t>23</m:t>
                              </m:r>
                            </m:sub>
                          </m:sSub>
                        </m:oMath>
                      </m:oMathPara>
                    </a14:m>
                    <a:endParaRPr lang="en-GB" dirty="0">
                      <a:solidFill>
                        <a:schemeClr val="tx1"/>
                      </a:solidFill>
                    </a:endParaRPr>
                  </a:p>
                </p:txBody>
              </p:sp>
            </mc:Choice>
            <mc:Fallback xmlns="">
              <p:sp>
                <p:nvSpPr>
                  <p:cNvPr id="12" name="Rectangle 11">
                    <a:extLst>
                      <a:ext uri="{FF2B5EF4-FFF2-40B4-BE49-F238E27FC236}">
                        <a16:creationId xmlns:a16="http://schemas.microsoft.com/office/drawing/2014/main" id="{4A2BA4A7-CDA0-A349-BF57-8F500D9FEBF8}"/>
                      </a:ext>
                    </a:extLst>
                  </p:cNvPr>
                  <p:cNvSpPr>
                    <a:spLocks noRot="1" noChangeAspect="1" noMove="1" noResize="1" noEditPoints="1" noAdjustHandles="1" noChangeArrowheads="1" noChangeShapeType="1" noTextEdit="1"/>
                  </p:cNvSpPr>
                  <p:nvPr/>
                </p:nvSpPr>
                <p:spPr>
                  <a:xfrm>
                    <a:off x="7071689" y="6188201"/>
                    <a:ext cx="636649"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C91C2ED-EF1B-4D44-9CDC-0FCEB9D5C862}"/>
                      </a:ext>
                    </a:extLst>
                  </p:cNvPr>
                  <p:cNvSpPr/>
                  <p:nvPr/>
                </p:nvSpPr>
                <p:spPr>
                  <a:xfrm>
                    <a:off x="2173037" y="6233137"/>
                    <a:ext cx="6366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𝑚</m:t>
                              </m:r>
                            </m:e>
                            <m:sub>
                              <m:r>
                                <a:rPr lang="de-DE" b="0" i="1" smtClean="0">
                                  <a:solidFill>
                                    <a:schemeClr val="tx1"/>
                                  </a:solidFill>
                                  <a:latin typeface="Cambria Math" panose="02040503050406030204" pitchFamily="18" charset="0"/>
                                </a:rPr>
                                <m:t>21</m:t>
                              </m:r>
                            </m:sub>
                          </m:sSub>
                        </m:oMath>
                      </m:oMathPara>
                    </a14:m>
                    <a:endParaRPr lang="en-GB" dirty="0">
                      <a:solidFill>
                        <a:schemeClr val="tx1"/>
                      </a:solidFill>
                    </a:endParaRPr>
                  </a:p>
                </p:txBody>
              </p:sp>
            </mc:Choice>
            <mc:Fallback xmlns="">
              <p:sp>
                <p:nvSpPr>
                  <p:cNvPr id="13" name="Rectangle 12">
                    <a:extLst>
                      <a:ext uri="{FF2B5EF4-FFF2-40B4-BE49-F238E27FC236}">
                        <a16:creationId xmlns:a16="http://schemas.microsoft.com/office/drawing/2014/main" id="{2C91C2ED-EF1B-4D44-9CDC-0FCEB9D5C862}"/>
                      </a:ext>
                    </a:extLst>
                  </p:cNvPr>
                  <p:cNvSpPr>
                    <a:spLocks noRot="1" noChangeAspect="1" noMove="1" noResize="1" noEditPoints="1" noAdjustHandles="1" noChangeArrowheads="1" noChangeShapeType="1" noTextEdit="1"/>
                  </p:cNvSpPr>
                  <p:nvPr/>
                </p:nvSpPr>
                <p:spPr>
                  <a:xfrm>
                    <a:off x="2173037" y="6233137"/>
                    <a:ext cx="636649"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B4EC830-3B79-C545-9219-914226A9C960}"/>
                      </a:ext>
                    </a:extLst>
                  </p:cNvPr>
                  <p:cNvSpPr txBox="1"/>
                  <p:nvPr/>
                </p:nvSpPr>
                <p:spPr>
                  <a:xfrm>
                    <a:off x="4282772" y="6233137"/>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2</m:t>
                              </m:r>
                            </m:sub>
                          </m:sSub>
                        </m:oMath>
                      </m:oMathPara>
                    </a14:m>
                    <a:endParaRPr lang="en-GB" dirty="0">
                      <a:solidFill>
                        <a:schemeClr val="tx1"/>
                      </a:solidFill>
                    </a:endParaRPr>
                  </a:p>
                </p:txBody>
              </p:sp>
            </mc:Choice>
            <mc:Fallback xmlns="">
              <p:sp>
                <p:nvSpPr>
                  <p:cNvPr id="52" name="TextBox 51">
                    <a:extLst>
                      <a:ext uri="{FF2B5EF4-FFF2-40B4-BE49-F238E27FC236}">
                        <a16:creationId xmlns:a16="http://schemas.microsoft.com/office/drawing/2014/main" id="{E6833137-2EFE-D74A-B6CA-EB4DDE12F6CD}"/>
                      </a:ext>
                    </a:extLst>
                  </p:cNvPr>
                  <p:cNvSpPr txBox="1">
                    <a:spLocks noRot="1" noChangeAspect="1" noMove="1" noResize="1" noEditPoints="1" noAdjustHandles="1" noChangeArrowheads="1" noChangeShapeType="1" noTextEdit="1"/>
                  </p:cNvSpPr>
                  <p:nvPr/>
                </p:nvSpPr>
                <p:spPr>
                  <a:xfrm>
                    <a:off x="4282772" y="6233137"/>
                    <a:ext cx="293414" cy="276999"/>
                  </a:xfrm>
                  <a:prstGeom prst="rect">
                    <a:avLst/>
                  </a:prstGeom>
                  <a:blipFill>
                    <a:blip r:embed="rId13"/>
                    <a:stretch>
                      <a:fillRect l="-16667" r="-4167"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857F821-779B-8D42-9374-390EE04A35A0}"/>
                      </a:ext>
                    </a:extLst>
                  </p:cNvPr>
                  <p:cNvSpPr txBox="1"/>
                  <p:nvPr/>
                </p:nvSpPr>
                <p:spPr>
                  <a:xfrm>
                    <a:off x="6894515" y="620765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3</m:t>
                              </m:r>
                            </m:sub>
                          </m:sSub>
                        </m:oMath>
                      </m:oMathPara>
                    </a14:m>
                    <a:endParaRPr lang="en-GB" dirty="0">
                      <a:solidFill>
                        <a:schemeClr val="tx1"/>
                      </a:solidFill>
                    </a:endParaRPr>
                  </a:p>
                </p:txBody>
              </p:sp>
            </mc:Choice>
            <mc:Fallback xmlns="">
              <p:sp>
                <p:nvSpPr>
                  <p:cNvPr id="53" name="TextBox 52">
                    <a:extLst>
                      <a:ext uri="{FF2B5EF4-FFF2-40B4-BE49-F238E27FC236}">
                        <a16:creationId xmlns:a16="http://schemas.microsoft.com/office/drawing/2014/main" id="{6EF54125-C17F-8F4C-9C08-64E9CE7812BE}"/>
                      </a:ext>
                    </a:extLst>
                  </p:cNvPr>
                  <p:cNvSpPr txBox="1">
                    <a:spLocks noRot="1" noChangeAspect="1" noMove="1" noResize="1" noEditPoints="1" noAdjustHandles="1" noChangeArrowheads="1" noChangeShapeType="1" noTextEdit="1"/>
                  </p:cNvSpPr>
                  <p:nvPr/>
                </p:nvSpPr>
                <p:spPr>
                  <a:xfrm>
                    <a:off x="6894515" y="6207650"/>
                    <a:ext cx="293414" cy="276999"/>
                  </a:xfrm>
                  <a:prstGeom prst="rect">
                    <a:avLst/>
                  </a:prstGeom>
                  <a:blipFill>
                    <a:blip r:embed="rId14"/>
                    <a:stretch>
                      <a:fillRect l="-16667" r="-4167"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742C389-8F1F-4B48-BF24-884D6CAB2F87}"/>
                      </a:ext>
                    </a:extLst>
                  </p:cNvPr>
                  <p:cNvSpPr txBox="1"/>
                  <p:nvPr/>
                </p:nvSpPr>
                <p:spPr>
                  <a:xfrm>
                    <a:off x="1724037" y="6277835"/>
                    <a:ext cx="5799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accent1"/>
                                  </a:solidFill>
                                  <a:latin typeface="Cambria Math" panose="02040503050406030204" pitchFamily="18" charset="0"/>
                                </a:rPr>
                              </m:ctrlPr>
                            </m:sSubPr>
                            <m:e>
                              <m:r>
                                <a:rPr lang="en-GB" i="1" dirty="0">
                                  <a:solidFill>
                                    <a:schemeClr val="accent1"/>
                                  </a:solidFill>
                                  <a:latin typeface="Cambria Math" panose="02040503050406030204" pitchFamily="18" charset="0"/>
                                </a:rPr>
                                <m:t>𝑔</m:t>
                              </m:r>
                            </m:e>
                            <m:sub>
                              <m:r>
                                <a:rPr lang="de-DE" i="1" dirty="0">
                                  <a:solidFill>
                                    <a:schemeClr val="accent1"/>
                                  </a:solidFill>
                                  <a:latin typeface="Cambria Math" panose="02040503050406030204" pitchFamily="18" charset="0"/>
                                </a:rPr>
                                <m:t>0</m:t>
                              </m:r>
                            </m:sub>
                          </m:sSub>
                          <m:r>
                            <a:rPr lang="de-DE" b="0" i="1" dirty="0" smtClean="0">
                              <a:solidFill>
                                <a:schemeClr val="accent1"/>
                              </a:solidFill>
                              <a:latin typeface="Cambria Math" panose="02040503050406030204" pitchFamily="18" charset="0"/>
                            </a:rPr>
                            <m:t> </m:t>
                          </m:r>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1</m:t>
                              </m:r>
                            </m:sub>
                          </m:sSub>
                        </m:oMath>
                      </m:oMathPara>
                    </a14:m>
                    <a:endParaRPr lang="en-GB" dirty="0">
                      <a:solidFill>
                        <a:schemeClr val="tx1"/>
                      </a:solidFill>
                    </a:endParaRPr>
                  </a:p>
                </p:txBody>
              </p:sp>
            </mc:Choice>
            <mc:Fallback xmlns="">
              <p:sp>
                <p:nvSpPr>
                  <p:cNvPr id="16" name="TextBox 15">
                    <a:extLst>
                      <a:ext uri="{FF2B5EF4-FFF2-40B4-BE49-F238E27FC236}">
                        <a16:creationId xmlns:a16="http://schemas.microsoft.com/office/drawing/2014/main" id="{A742C389-8F1F-4B48-BF24-884D6CAB2F87}"/>
                      </a:ext>
                    </a:extLst>
                  </p:cNvPr>
                  <p:cNvSpPr txBox="1">
                    <a:spLocks noRot="1" noChangeAspect="1" noMove="1" noResize="1" noEditPoints="1" noAdjustHandles="1" noChangeArrowheads="1" noChangeShapeType="1" noTextEdit="1"/>
                  </p:cNvSpPr>
                  <p:nvPr/>
                </p:nvSpPr>
                <p:spPr>
                  <a:xfrm>
                    <a:off x="1724037" y="6277835"/>
                    <a:ext cx="579902" cy="276999"/>
                  </a:xfrm>
                  <a:prstGeom prst="rect">
                    <a:avLst/>
                  </a:prstGeom>
                  <a:blipFill>
                    <a:blip r:embed="rId15"/>
                    <a:stretch>
                      <a:fillRect l="-8696" t="-4348" r="-2174" b="-34783"/>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2A1BD11-20C4-1B4F-BC0F-AA833AB50BFB}"/>
                    </a:ext>
                  </a:extLst>
                </p:cNvPr>
                <p:cNvSpPr/>
                <p:nvPr/>
              </p:nvSpPr>
              <p:spPr>
                <a:xfrm>
                  <a:off x="3220821" y="5880717"/>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38" name="Rectangle 37">
                  <a:extLst>
                    <a:ext uri="{FF2B5EF4-FFF2-40B4-BE49-F238E27FC236}">
                      <a16:creationId xmlns:a16="http://schemas.microsoft.com/office/drawing/2014/main" id="{02FA5D14-07A3-8F47-AB4D-7227099461F5}"/>
                    </a:ext>
                  </a:extLst>
                </p:cNvPr>
                <p:cNvSpPr>
                  <a:spLocks noRot="1" noChangeAspect="1" noMove="1" noResize="1" noEditPoints="1" noAdjustHandles="1" noChangeArrowheads="1" noChangeShapeType="1" noTextEdit="1"/>
                </p:cNvSpPr>
                <p:nvPr/>
              </p:nvSpPr>
              <p:spPr>
                <a:xfrm>
                  <a:off x="3220821" y="5880717"/>
                  <a:ext cx="724173" cy="369332"/>
                </a:xfrm>
                <a:prstGeom prst="rect">
                  <a:avLst/>
                </a:prstGeom>
                <a:blipFill>
                  <a:blip r:embed="rId16"/>
                  <a:stretch>
                    <a:fillRect b="-137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C994920-D78C-3C48-8EA3-1CBBA000EA4D}"/>
                    </a:ext>
                  </a:extLst>
                </p:cNvPr>
                <p:cNvSpPr/>
                <p:nvPr/>
              </p:nvSpPr>
              <p:spPr>
                <a:xfrm>
                  <a:off x="5441528" y="5865036"/>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panose="02040503050406030204" pitchFamily="18" charset="0"/>
                          </a:rPr>
                          <m:t>𝑆𝑖𝑐𝑘</m:t>
                        </m:r>
                        <m:d>
                          <m:dPr>
                            <m:ctrlPr>
                              <a:rPr lang="de-DE" b="0" i="1" smtClean="0">
                                <a:solidFill>
                                  <a:schemeClr val="tx1"/>
                                </a:solidFill>
                                <a:latin typeface="Cambria Math" panose="02040503050406030204" pitchFamily="18" charset="0"/>
                              </a:rPr>
                            </m:ctrlPr>
                          </m:dPr>
                          <m:e>
                            <m:r>
                              <a:rPr lang="de-DE" b="0" i="1" smtClean="0">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40" name="Rectangle 39">
                  <a:extLst>
                    <a:ext uri="{FF2B5EF4-FFF2-40B4-BE49-F238E27FC236}">
                      <a16:creationId xmlns:a16="http://schemas.microsoft.com/office/drawing/2014/main" id="{A6D0F54B-D0F5-FB41-8205-2412A16BBD27}"/>
                    </a:ext>
                  </a:extLst>
                </p:cNvPr>
                <p:cNvSpPr>
                  <a:spLocks noRot="1" noChangeAspect="1" noMove="1" noResize="1" noEditPoints="1" noAdjustHandles="1" noChangeArrowheads="1" noChangeShapeType="1" noTextEdit="1"/>
                </p:cNvSpPr>
                <p:nvPr/>
              </p:nvSpPr>
              <p:spPr>
                <a:xfrm>
                  <a:off x="5441528" y="5865036"/>
                  <a:ext cx="1018612" cy="646331"/>
                </a:xfrm>
                <a:prstGeom prst="rect">
                  <a:avLst/>
                </a:prstGeom>
                <a:blipFill>
                  <a:blip r:embed="rId17"/>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427757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ECA90-CDD1-744E-BDFD-E63C6D89C22C}"/>
              </a:ext>
            </a:extLst>
          </p:cNvPr>
          <p:cNvSpPr>
            <a:spLocks noGrp="1"/>
          </p:cNvSpPr>
          <p:nvPr>
            <p:ph type="title"/>
          </p:nvPr>
        </p:nvSpPr>
        <p:spPr/>
        <p:txBody>
          <a:bodyPr/>
          <a:lstStyle/>
          <a:p>
            <a:r>
              <a:rPr lang="en-GB" dirty="0"/>
              <a:t>Deleting a Parfactor: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1B9D90-CF88-F145-8DD0-4175FD66CB02}"/>
                  </a:ext>
                </a:extLst>
              </p:cNvPr>
              <p:cNvSpPr>
                <a:spLocks noGrp="1"/>
              </p:cNvSpPr>
              <p:nvPr>
                <p:ph idx="1"/>
              </p:nvPr>
            </p:nvSpPr>
            <p:spPr>
              <a:xfrm>
                <a:off x="628650" y="1158241"/>
                <a:ext cx="7886700" cy="4302610"/>
              </a:xfrm>
            </p:spPr>
            <p:txBody>
              <a:bodyPr>
                <a:normAutofit/>
              </a:bodyPr>
              <a:lstStyle/>
              <a:p>
                <a:r>
                  <a:rPr lang="en-GB" dirty="0"/>
                  <a:t>Assume another parfactor </a:t>
                </a:r>
                <a:br>
                  <a:rPr lang="en-GB" dirty="0"/>
                </a:br>
                <a14:m>
                  <m:oMath xmlns:m="http://schemas.openxmlformats.org/officeDocument/2006/math">
                    <m:sSub>
                      <m:sSubPr>
                        <m:ctrlPr>
                          <a:rPr lang="de-DE" i="1" dirty="0">
                            <a:solidFill>
                              <a:schemeClr val="accent1"/>
                            </a:solidFill>
                            <a:latin typeface="Cambria Math" panose="02040503050406030204" pitchFamily="18" charset="0"/>
                          </a:rPr>
                        </m:ctrlPr>
                      </m:sSubPr>
                      <m:e>
                        <m:r>
                          <a:rPr lang="en-GB" i="1" dirty="0">
                            <a:solidFill>
                              <a:schemeClr val="accent1"/>
                            </a:solidFill>
                            <a:latin typeface="Cambria Math" panose="02040503050406030204" pitchFamily="18" charset="0"/>
                          </a:rPr>
                          <m:t>𝑔</m:t>
                        </m:r>
                      </m:e>
                      <m:sub>
                        <m:r>
                          <a:rPr lang="de-DE" i="1" dirty="0">
                            <a:solidFill>
                              <a:schemeClr val="accent1"/>
                            </a:solidFill>
                            <a:latin typeface="Cambria Math" panose="02040503050406030204" pitchFamily="18" charset="0"/>
                          </a:rPr>
                          <m:t>0</m:t>
                        </m:r>
                      </m:sub>
                    </m:sSub>
                    <m:r>
                      <a:rPr lang="de-DE" b="0" i="1" dirty="0" smtClean="0">
                        <a:solidFill>
                          <a:schemeClr val="accent1"/>
                        </a:solidFill>
                        <a:latin typeface="Cambria Math" panose="02040503050406030204" pitchFamily="18" charset="0"/>
                      </a:rPr>
                      <m:t>=</m:t>
                    </m:r>
                    <m:r>
                      <a:rPr lang="de-DE" i="1" dirty="0">
                        <a:solidFill>
                          <a:schemeClr val="accent1"/>
                        </a:solidFill>
                        <a:latin typeface="Cambria Math" panose="02040503050406030204" pitchFamily="18" charset="0"/>
                        <a:ea typeface="Cambria Math" panose="02040503050406030204" pitchFamily="18" charset="0"/>
                      </a:rPr>
                      <m:t>𝜙</m:t>
                    </m:r>
                    <m:d>
                      <m:dPr>
                        <m:ctrlPr>
                          <a:rPr lang="de-DE" i="1" dirty="0">
                            <a:solidFill>
                              <a:schemeClr val="accent1"/>
                            </a:solidFill>
                            <a:latin typeface="Cambria Math" panose="02040503050406030204" pitchFamily="18" charset="0"/>
                            <a:ea typeface="Cambria Math" panose="02040503050406030204" pitchFamily="18" charset="0"/>
                          </a:rPr>
                        </m:ctrlPr>
                      </m:dPr>
                      <m:e>
                        <m:r>
                          <a:rPr lang="de-DE" b="0" i="1" dirty="0" smtClean="0">
                            <a:solidFill>
                              <a:schemeClr val="accent1"/>
                            </a:solidFill>
                            <a:latin typeface="Cambria Math" panose="02040503050406030204" pitchFamily="18" charset="0"/>
                            <a:ea typeface="Cambria Math" panose="02040503050406030204" pitchFamily="18" charset="0"/>
                          </a:rPr>
                          <m:t>𝑆𝑖𝑐𝑘</m:t>
                        </m:r>
                        <m:d>
                          <m:dPr>
                            <m:ctrlPr>
                              <a:rPr lang="de-DE" b="0" i="1" dirty="0" smtClean="0">
                                <a:solidFill>
                                  <a:schemeClr val="accent1"/>
                                </a:solidFill>
                                <a:latin typeface="Cambria Math" panose="02040503050406030204" pitchFamily="18" charset="0"/>
                                <a:ea typeface="Cambria Math" panose="02040503050406030204" pitchFamily="18" charset="0"/>
                              </a:rPr>
                            </m:ctrlPr>
                          </m:dPr>
                          <m:e>
                            <m:r>
                              <a:rPr lang="de-DE" b="0" i="1" dirty="0" smtClean="0">
                                <a:solidFill>
                                  <a:schemeClr val="accent1"/>
                                </a:solidFill>
                                <a:latin typeface="Cambria Math" panose="02040503050406030204" pitchFamily="18" charset="0"/>
                                <a:ea typeface="Cambria Math" panose="02040503050406030204" pitchFamily="18" charset="0"/>
                              </a:rPr>
                              <m:t>𝑋</m:t>
                            </m:r>
                          </m:e>
                        </m:d>
                        <m:r>
                          <a:rPr lang="de-DE" i="1" dirty="0">
                            <a:solidFill>
                              <a:schemeClr val="accent1"/>
                            </a:solidFill>
                            <a:latin typeface="Cambria Math" panose="02040503050406030204" pitchFamily="18" charset="0"/>
                            <a:ea typeface="Cambria Math" panose="02040503050406030204" pitchFamily="18" charset="0"/>
                          </a:rPr>
                          <m:t>,</m:t>
                        </m:r>
                        <m:r>
                          <a:rPr lang="de-DE" i="1" dirty="0">
                            <a:solidFill>
                              <a:schemeClr val="accent1"/>
                            </a:solidFill>
                            <a:latin typeface="Cambria Math" panose="02040503050406030204" pitchFamily="18" charset="0"/>
                            <a:ea typeface="Cambria Math" panose="02040503050406030204" pitchFamily="18" charset="0"/>
                          </a:rPr>
                          <m:t>𝑇𝑟𝑎𝑣𝑒𝑙</m:t>
                        </m:r>
                        <m:d>
                          <m:dPr>
                            <m:ctrlPr>
                              <a:rPr lang="de-DE" i="1" dirty="0">
                                <a:solidFill>
                                  <a:schemeClr val="accent1"/>
                                </a:solidFill>
                                <a:latin typeface="Cambria Math" panose="02040503050406030204" pitchFamily="18" charset="0"/>
                                <a:ea typeface="Cambria Math" panose="02040503050406030204" pitchFamily="18" charset="0"/>
                              </a:rPr>
                            </m:ctrlPr>
                          </m:dPr>
                          <m:e>
                            <m:r>
                              <a:rPr lang="de-DE" i="1" dirty="0">
                                <a:solidFill>
                                  <a:schemeClr val="accent1"/>
                                </a:solidFill>
                                <a:latin typeface="Cambria Math" panose="02040503050406030204" pitchFamily="18" charset="0"/>
                                <a:ea typeface="Cambria Math" panose="02040503050406030204" pitchFamily="18" charset="0"/>
                              </a:rPr>
                              <m:t>𝑋</m:t>
                            </m:r>
                          </m:e>
                        </m:d>
                      </m:e>
                    </m:d>
                  </m:oMath>
                </a14:m>
                <a:r>
                  <a:rPr lang="en-GB" dirty="0"/>
                  <a:t> at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2</m:t>
                        </m:r>
                      </m:sub>
                    </m:sSub>
                  </m:oMath>
                </a14:m>
                <a:endParaRPr lang="en-GB" dirty="0"/>
              </a:p>
              <a:p>
                <a:r>
                  <a:rPr lang="en-GB" dirty="0"/>
                  <a:t>Consider removing </a:t>
                </a:r>
                <a14:m>
                  <m:oMath xmlns:m="http://schemas.openxmlformats.org/officeDocument/2006/math">
                    <m:sSub>
                      <m:sSubPr>
                        <m:ctrlPr>
                          <a:rPr lang="de-DE" i="1">
                            <a:latin typeface="Cambria Math" panose="02040503050406030204" pitchFamily="18" charset="0"/>
                          </a:rPr>
                        </m:ctrlPr>
                      </m:sSubPr>
                      <m:e>
                        <m:r>
                          <a:rPr lang="de-DE" i="1">
                            <a:latin typeface="Cambria Math" charset="0"/>
                          </a:rPr>
                          <m:t>𝑔</m:t>
                        </m:r>
                      </m:e>
                      <m:sub>
                        <m:r>
                          <a:rPr lang="de-DE" b="0" i="1" smtClean="0">
                            <a:latin typeface="Cambria Math" panose="02040503050406030204" pitchFamily="18" charset="0"/>
                          </a:rPr>
                          <m:t>2</m:t>
                        </m:r>
                      </m:sub>
                    </m:sSub>
                  </m:oMath>
                </a14:m>
                <a:endParaRPr lang="en-GB" dirty="0"/>
              </a:p>
              <a:p>
                <a:pPr lvl="1"/>
                <a:r>
                  <a:rPr lang="en-GB" dirty="0"/>
                  <a:t>Makes PRV </a:t>
                </a:r>
                <a14:m>
                  <m:oMath xmlns:m="http://schemas.openxmlformats.org/officeDocument/2006/math">
                    <m:r>
                      <a:rPr lang="de-DE" b="0" i="1" dirty="0" smtClean="0">
                        <a:latin typeface="Cambria Math" panose="02040503050406030204" pitchFamily="18" charset="0"/>
                      </a:rPr>
                      <m:t>𝐸𝑝𝑖𝑑</m:t>
                    </m:r>
                  </m:oMath>
                </a14:m>
                <a:r>
                  <a:rPr lang="en-GB" dirty="0"/>
                  <a:t> superfluous w.r.t. </a:t>
                </a: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𝐺</m:t>
                        </m:r>
                      </m:e>
                      <m:sub>
                        <m:r>
                          <a:rPr lang="de-DE" b="0" i="1" dirty="0" smtClean="0">
                            <a:latin typeface="Cambria Math" panose="02040503050406030204" pitchFamily="18" charset="0"/>
                          </a:rPr>
                          <m:t>2</m:t>
                        </m:r>
                      </m:sub>
                    </m:sSub>
                  </m:oMath>
                </a14:m>
                <a:r>
                  <a:rPr lang="en-GB" dirty="0"/>
                  <a:t> as </a:t>
                </a:r>
                <a14:m>
                  <m:oMath xmlns:m="http://schemas.openxmlformats.org/officeDocument/2006/math">
                    <m:sSub>
                      <m:sSubPr>
                        <m:ctrlPr>
                          <a:rPr lang="de-DE" i="1" dirty="0">
                            <a:solidFill>
                              <a:schemeClr val="accent1"/>
                            </a:solidFill>
                            <a:latin typeface="Cambria Math" panose="02040503050406030204" pitchFamily="18" charset="0"/>
                          </a:rPr>
                        </m:ctrlPr>
                      </m:sSubPr>
                      <m:e>
                        <m:r>
                          <a:rPr lang="en-GB" i="1" dirty="0">
                            <a:solidFill>
                              <a:schemeClr val="accent1"/>
                            </a:solidFill>
                            <a:latin typeface="Cambria Math" panose="02040503050406030204" pitchFamily="18" charset="0"/>
                          </a:rPr>
                          <m:t>𝑔</m:t>
                        </m:r>
                      </m:e>
                      <m:sub>
                        <m:r>
                          <a:rPr lang="de-DE" i="1" dirty="0">
                            <a:solidFill>
                              <a:schemeClr val="accent1"/>
                            </a:solidFill>
                            <a:latin typeface="Cambria Math" panose="02040503050406030204" pitchFamily="18" charset="0"/>
                          </a:rPr>
                          <m:t>0</m:t>
                        </m:r>
                      </m:sub>
                    </m:sSub>
                  </m:oMath>
                </a14:m>
                <a:r>
                  <a:rPr lang="en-GB" dirty="0"/>
                  <a:t> only contains </a:t>
                </a:r>
                <a14:m>
                  <m:oMath xmlns:m="http://schemas.openxmlformats.org/officeDocument/2006/math">
                    <m:r>
                      <a:rPr lang="de-DE" b="0" i="1" dirty="0" smtClean="0">
                        <a:latin typeface="Cambria Math" panose="02040503050406030204" pitchFamily="18" charset="0"/>
                      </a:rPr>
                      <m:t>𝑆𝑖𝑐𝑘</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𝑋</m:t>
                        </m:r>
                      </m:e>
                    </m:d>
                    <m:r>
                      <a:rPr lang="de-DE" b="0" i="1" dirty="0" smtClean="0">
                        <a:latin typeface="Cambria Math" panose="02040503050406030204" pitchFamily="18" charset="0"/>
                      </a:rPr>
                      <m:t>,</m:t>
                    </m:r>
                    <m:r>
                      <a:rPr lang="de-DE" b="0" i="1" dirty="0" smtClean="0">
                        <a:latin typeface="Cambria Math" panose="02040503050406030204" pitchFamily="18" charset="0"/>
                      </a:rPr>
                      <m:t>𝑇𝑟𝑎𝑣𝑒𝑙</m:t>
                    </m:r>
                    <m:d>
                      <m:dPr>
                        <m:ctrlPr>
                          <a:rPr lang="de-DE" i="1" dirty="0">
                            <a:latin typeface="Cambria Math" panose="02040503050406030204" pitchFamily="18" charset="0"/>
                          </a:rPr>
                        </m:ctrlPr>
                      </m:dPr>
                      <m:e>
                        <m:r>
                          <a:rPr lang="de-DE" b="0" i="1" dirty="0" smtClean="0">
                            <a:latin typeface="Cambria Math" panose="02040503050406030204" pitchFamily="18" charset="0"/>
                          </a:rPr>
                          <m:t>𝑋</m:t>
                        </m:r>
                      </m:e>
                    </m:d>
                  </m:oMath>
                </a14:m>
                <a:endParaRPr lang="en-GB" dirty="0"/>
              </a:p>
              <a:p>
                <a:pPr lvl="1"/>
                <a:r>
                  <a:rPr lang="de-DE" b="0" dirty="0"/>
                  <a:t>But: </a:t>
                </a:r>
                <a14:m>
                  <m:oMath xmlns:m="http://schemas.openxmlformats.org/officeDocument/2006/math">
                    <m:r>
                      <a:rPr lang="de-DE" b="0" i="1" dirty="0" smtClean="0">
                        <a:latin typeface="Cambria Math" panose="02040503050406030204" pitchFamily="18" charset="0"/>
                      </a:rPr>
                      <m:t>𝐸𝑝𝑖𝑑</m:t>
                    </m:r>
                  </m:oMath>
                </a14:m>
                <a:r>
                  <a:rPr lang="en-GB" dirty="0"/>
                  <a:t> necessary to maintain the running intersection property</a:t>
                </a:r>
              </a:p>
              <a:p>
                <a:pPr lvl="1"/>
                <a:r>
                  <a:rPr lang="en-GB" dirty="0"/>
                  <a:t>Only remove </a:t>
                </a:r>
                <a14:m>
                  <m:oMath xmlns:m="http://schemas.openxmlformats.org/officeDocument/2006/math">
                    <m:sSub>
                      <m:sSubPr>
                        <m:ctrlPr>
                          <a:rPr lang="de-DE" i="1" dirty="0" smtClean="0">
                            <a:solidFill>
                              <a:schemeClr val="tx1"/>
                            </a:solidFill>
                            <a:latin typeface="Cambria Math" panose="02040503050406030204" pitchFamily="18" charset="0"/>
                          </a:rPr>
                        </m:ctrlPr>
                      </m:sSubPr>
                      <m:e>
                        <m:r>
                          <a:rPr lang="en-GB" i="1" dirty="0">
                            <a:solidFill>
                              <a:schemeClr val="tx1"/>
                            </a:solidFill>
                            <a:latin typeface="Cambria Math" panose="02040503050406030204" pitchFamily="18" charset="0"/>
                          </a:rPr>
                          <m:t>𝑔</m:t>
                        </m:r>
                      </m:e>
                      <m:sub>
                        <m:r>
                          <a:rPr lang="de-DE" b="0" i="1" dirty="0" smtClean="0">
                            <a:solidFill>
                              <a:schemeClr val="tx1"/>
                            </a:solidFill>
                            <a:latin typeface="Cambria Math" panose="02040503050406030204" pitchFamily="18" charset="0"/>
                          </a:rPr>
                          <m:t>2</m:t>
                        </m:r>
                      </m:sub>
                    </m:sSub>
                  </m:oMath>
                </a14:m>
                <a:r>
                  <a:rPr lang="en-GB" dirty="0"/>
                  <a:t> from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𝐺</m:t>
                        </m:r>
                      </m:e>
                      <m:sub>
                        <m:r>
                          <a:rPr lang="de-DE" b="0" i="1" dirty="0" smtClean="0">
                            <a:latin typeface="Cambria Math" panose="02040503050406030204" pitchFamily="18" charset="0"/>
                          </a:rPr>
                          <m:t>2</m:t>
                        </m:r>
                      </m:sub>
                    </m:sSub>
                  </m:oMath>
                </a14:m>
                <a:endParaRPr lang="en-GB" dirty="0"/>
              </a:p>
              <a:p>
                <a:endParaRPr lang="en-GB" dirty="0"/>
              </a:p>
            </p:txBody>
          </p:sp>
        </mc:Choice>
        <mc:Fallback xmlns="">
          <p:sp>
            <p:nvSpPr>
              <p:cNvPr id="3" name="Content Placeholder 2">
                <a:extLst>
                  <a:ext uri="{FF2B5EF4-FFF2-40B4-BE49-F238E27FC236}">
                    <a16:creationId xmlns:a16="http://schemas.microsoft.com/office/drawing/2014/main" id="{FE1B9D90-CF88-F145-8DD0-4175FD66CB02}"/>
                  </a:ext>
                </a:extLst>
              </p:cNvPr>
              <p:cNvSpPr>
                <a:spLocks noGrp="1" noRot="1" noChangeAspect="1" noMove="1" noResize="1" noEditPoints="1" noAdjustHandles="1" noChangeArrowheads="1" noChangeShapeType="1" noTextEdit="1"/>
              </p:cNvSpPr>
              <p:nvPr>
                <p:ph idx="1"/>
              </p:nvPr>
            </p:nvSpPr>
            <p:spPr>
              <a:xfrm>
                <a:off x="628650" y="1158241"/>
                <a:ext cx="7886700" cy="4302610"/>
              </a:xfrm>
              <a:blipFill>
                <a:blip r:embed="rId2"/>
                <a:stretch>
                  <a:fillRect l="-1447" t="-2059"/>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50702CE4-C570-454F-BAFF-9E52D150D271}"/>
              </a:ext>
            </a:extLst>
          </p:cNvPr>
          <p:cNvSpPr>
            <a:spLocks noGrp="1"/>
          </p:cNvSpPr>
          <p:nvPr>
            <p:ph type="sldNum" sz="quarter" idx="12"/>
          </p:nvPr>
        </p:nvSpPr>
        <p:spPr/>
        <p:txBody>
          <a:bodyPr/>
          <a:lstStyle/>
          <a:p>
            <a:fld id="{67C9959E-8E6B-B04C-9955-EA096F41CA7A}" type="slidenum">
              <a:rPr lang="en-GB" smtClean="0"/>
              <a:t>25</a:t>
            </a:fld>
            <a:endParaRPr lang="en-GB"/>
          </a:p>
        </p:txBody>
      </p:sp>
      <p:grpSp>
        <p:nvGrpSpPr>
          <p:cNvPr id="5" name="Group 4">
            <a:extLst>
              <a:ext uri="{FF2B5EF4-FFF2-40B4-BE49-F238E27FC236}">
                <a16:creationId xmlns:a16="http://schemas.microsoft.com/office/drawing/2014/main" id="{9B00AE46-C435-5341-8DCF-465B144AA3E4}"/>
              </a:ext>
            </a:extLst>
          </p:cNvPr>
          <p:cNvGrpSpPr/>
          <p:nvPr/>
        </p:nvGrpSpPr>
        <p:grpSpPr>
          <a:xfrm>
            <a:off x="1561096" y="5472636"/>
            <a:ext cx="6328875" cy="1038390"/>
            <a:chOff x="1561096" y="5564079"/>
            <a:chExt cx="6328875" cy="1038390"/>
          </a:xfrm>
        </p:grpSpPr>
        <p:grpSp>
          <p:nvGrpSpPr>
            <p:cNvPr id="6" name="Group 5">
              <a:extLst>
                <a:ext uri="{FF2B5EF4-FFF2-40B4-BE49-F238E27FC236}">
                  <a16:creationId xmlns:a16="http://schemas.microsoft.com/office/drawing/2014/main" id="{8C91230C-A8C5-E841-9507-2AB154E7601F}"/>
                </a:ext>
              </a:extLst>
            </p:cNvPr>
            <p:cNvGrpSpPr/>
            <p:nvPr/>
          </p:nvGrpSpPr>
          <p:grpSpPr>
            <a:xfrm>
              <a:off x="1561096" y="5564079"/>
              <a:ext cx="6328875" cy="1038390"/>
              <a:chOff x="1561096" y="5564079"/>
              <a:chExt cx="6328875" cy="1038390"/>
            </a:xfrm>
          </p:grpSpPr>
          <p:grpSp>
            <p:nvGrpSpPr>
              <p:cNvPr id="9" name="Group 8">
                <a:extLst>
                  <a:ext uri="{FF2B5EF4-FFF2-40B4-BE49-F238E27FC236}">
                    <a16:creationId xmlns:a16="http://schemas.microsoft.com/office/drawing/2014/main" id="{A67EADA9-6B3A-D14B-9CD2-4A4580574135}"/>
                  </a:ext>
                </a:extLst>
              </p:cNvPr>
              <p:cNvGrpSpPr/>
              <p:nvPr/>
            </p:nvGrpSpPr>
            <p:grpSpPr>
              <a:xfrm>
                <a:off x="1561096" y="5564079"/>
                <a:ext cx="6328875" cy="715089"/>
                <a:chOff x="1561096" y="5467386"/>
                <a:chExt cx="6328875" cy="715089"/>
              </a:xfrm>
            </p:grpSpPr>
            <p:grpSp>
              <p:nvGrpSpPr>
                <p:cNvPr id="17" name="Group 16">
                  <a:extLst>
                    <a:ext uri="{FF2B5EF4-FFF2-40B4-BE49-F238E27FC236}">
                      <a16:creationId xmlns:a16="http://schemas.microsoft.com/office/drawing/2014/main" id="{0BFE3941-A9E1-2D46-8B24-81877C05EE3C}"/>
                    </a:ext>
                  </a:extLst>
                </p:cNvPr>
                <p:cNvGrpSpPr/>
                <p:nvPr/>
              </p:nvGrpSpPr>
              <p:grpSpPr>
                <a:xfrm>
                  <a:off x="1561096" y="5467386"/>
                  <a:ext cx="6328875" cy="715089"/>
                  <a:chOff x="-629405" y="4954798"/>
                  <a:chExt cx="6328875" cy="715089"/>
                </a:xfrm>
              </p:grpSpPr>
              <p:cxnSp>
                <p:nvCxnSpPr>
                  <p:cNvPr id="21" name="Straight Connector 20">
                    <a:extLst>
                      <a:ext uri="{FF2B5EF4-FFF2-40B4-BE49-F238E27FC236}">
                        <a16:creationId xmlns:a16="http://schemas.microsoft.com/office/drawing/2014/main" id="{FBC6877E-1CD7-9042-AEE4-AAF56FEF09A1}"/>
                      </a:ext>
                    </a:extLst>
                  </p:cNvPr>
                  <p:cNvCxnSpPr>
                    <a:cxnSpLocks/>
                    <a:stCxn id="25" idx="3"/>
                    <a:endCxn id="23" idx="1"/>
                  </p:cNvCxnSpPr>
                  <p:nvPr/>
                </p:nvCxnSpPr>
                <p:spPr>
                  <a:xfrm>
                    <a:off x="98619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4154A8-2B8F-4F49-A336-D73FF2274303}"/>
                      </a:ext>
                    </a:extLst>
                  </p:cNvPr>
                  <p:cNvCxnSpPr>
                    <a:cxnSpLocks/>
                    <a:stCxn id="23" idx="3"/>
                    <a:endCxn id="24" idx="1"/>
                  </p:cNvCxnSpPr>
                  <p:nvPr/>
                </p:nvCxnSpPr>
                <p:spPr>
                  <a:xfrm>
                    <a:off x="335548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097FFF0-59D5-3F48-B4C8-90260A85D605}"/>
                          </a:ext>
                        </a:extLst>
                      </p:cNvPr>
                      <p:cNvSpPr txBox="1"/>
                      <p:nvPr/>
                    </p:nvSpPr>
                    <p:spPr>
                      <a:xfrm>
                        <a:off x="1798623" y="4954798"/>
                        <a:ext cx="1556857"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en-GB" i="1" dirty="0" smtClean="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oMath>
                          </m:oMathPara>
                        </a14:m>
                        <a:endParaRPr lang="de-DE" i="1" dirty="0">
                          <a:solidFill>
                            <a:schemeClr val="tx1"/>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solidFill>
                                  <a:latin typeface="Cambria Math" charset="0"/>
                                </a:rPr>
                                <m:t>𝑇𝑟𝑎𝑣𝑒𝑙</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r>
                                <a:rPr lang="de-DE" b="0" i="0"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23" name="TextBox 22">
                        <a:extLst>
                          <a:ext uri="{FF2B5EF4-FFF2-40B4-BE49-F238E27FC236}">
                            <a16:creationId xmlns:a16="http://schemas.microsoft.com/office/drawing/2014/main" id="{73D2D904-C77E-C74A-AB90-6C27E6BB99FB}"/>
                          </a:ext>
                        </a:extLst>
                      </p:cNvPr>
                      <p:cNvSpPr txBox="1">
                        <a:spLocks noRot="1" noChangeAspect="1" noMove="1" noResize="1" noEditPoints="1" noAdjustHandles="1" noChangeArrowheads="1" noChangeShapeType="1" noTextEdit="1"/>
                      </p:cNvSpPr>
                      <p:nvPr/>
                    </p:nvSpPr>
                    <p:spPr>
                      <a:xfrm>
                        <a:off x="1798623" y="4954798"/>
                        <a:ext cx="1556857" cy="715089"/>
                      </a:xfrm>
                      <a:prstGeom prst="roundRect">
                        <a:avLst/>
                      </a:prstGeom>
                      <a:blipFill>
                        <a:blip r:embed="rId3"/>
                        <a:stretch>
                          <a:fillRect b="-17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7582D5B-9742-0846-84B2-EED1311DE1D0}"/>
                          </a:ext>
                        </a:extLst>
                      </p:cNvPr>
                      <p:cNvSpPr txBox="1"/>
                      <p:nvPr/>
                    </p:nvSpPr>
                    <p:spPr>
                      <a:xfrm>
                        <a:off x="4167913" y="4954798"/>
                        <a:ext cx="1531557"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14:m>
                          <m:oMathPara xmlns:m="http://schemas.openxmlformats.org/officeDocument/2006/math">
                            <m:oMathParaPr>
                              <m:jc m:val="center"/>
                            </m:oMathParaPr>
                            <m:oMath xmlns:m="http://schemas.openxmlformats.org/officeDocument/2006/math">
                              <m:r>
                                <a:rPr lang="de-DE" b="0" i="1" dirty="0" smtClean="0">
                                  <a:solidFill>
                                    <a:schemeClr val="tx1"/>
                                  </a:solidFill>
                                  <a:latin typeface="Cambria Math" panose="02040503050406030204" pitchFamily="18" charset="0"/>
                                </a:rPr>
                                <m:t>  </m:t>
                              </m:r>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en-GB" i="1" dirty="0" smtClean="0">
                                  <a:solidFill>
                                    <a:schemeClr val="tx1"/>
                                  </a:solidFill>
                                  <a:latin typeface="Cambria Math" charset="0"/>
                                </a:rPr>
                                <m:t>𝑆𝑖𝑐𝑘</m:t>
                              </m:r>
                              <m:d>
                                <m:dPr>
                                  <m:ctrlPr>
                                    <a:rPr lang="de-DE" b="0" i="1" dirty="0" smtClean="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𝑋</m:t>
                                  </m:r>
                                </m:e>
                              </m:d>
                            </m:oMath>
                          </m:oMathPara>
                        </a14:m>
                        <a:endParaRPr lang="de-DE" b="0" i="1" dirty="0">
                          <a:solidFill>
                            <a:schemeClr val="tx1"/>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𝑇𝑟𝑒𝑎𝑡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r>
                                    <a:rPr lang="de-DE" i="1" dirty="0">
                                      <a:solidFill>
                                        <a:schemeClr val="tx1"/>
                                      </a:solidFill>
                                      <a:latin typeface="Cambria Math" charset="0"/>
                                    </a:rPr>
                                    <m:t>,</m:t>
                                  </m:r>
                                  <m:r>
                                    <a:rPr lang="de-DE" i="1" dirty="0">
                                      <a:solidFill>
                                        <a:schemeClr val="tx1"/>
                                      </a:solidFill>
                                      <a:latin typeface="Cambria Math" panose="02040503050406030204" pitchFamily="18" charset="0"/>
                                    </a:rPr>
                                    <m:t>𝑀</m:t>
                                  </m:r>
                                </m:e>
                              </m:d>
                              <m:r>
                                <a:rPr lang="de-DE" b="0" i="1"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24" name="TextBox 23">
                        <a:extLst>
                          <a:ext uri="{FF2B5EF4-FFF2-40B4-BE49-F238E27FC236}">
                            <a16:creationId xmlns:a16="http://schemas.microsoft.com/office/drawing/2014/main" id="{119BC6DC-5321-2944-A7A5-5C87366B7996}"/>
                          </a:ext>
                        </a:extLst>
                      </p:cNvPr>
                      <p:cNvSpPr txBox="1">
                        <a:spLocks noRot="1" noChangeAspect="1" noMove="1" noResize="1" noEditPoints="1" noAdjustHandles="1" noChangeArrowheads="1" noChangeShapeType="1" noTextEdit="1"/>
                      </p:cNvSpPr>
                      <p:nvPr/>
                    </p:nvSpPr>
                    <p:spPr>
                      <a:xfrm>
                        <a:off x="4167913" y="4954798"/>
                        <a:ext cx="1531557" cy="715089"/>
                      </a:xfrm>
                      <a:prstGeom prst="roundRect">
                        <a:avLst/>
                      </a:prstGeom>
                      <a:blipFill>
                        <a:blip r:embed="rId4"/>
                        <a:stretch>
                          <a:fillRect l="-5738" r="-1639" b="-17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5D8EF9B-3403-A242-8232-5AEF1C349AB8}"/>
                          </a:ext>
                        </a:extLst>
                      </p:cNvPr>
                      <p:cNvSpPr txBox="1"/>
                      <p:nvPr/>
                    </p:nvSpPr>
                    <p:spPr>
                      <a:xfrm>
                        <a:off x="-629405" y="4954798"/>
                        <a:ext cx="1615595"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de-DE" i="1" dirty="0">
                                  <a:solidFill>
                                    <a:schemeClr val="tx1"/>
                                  </a:solidFill>
                                  <a:latin typeface="Cambria Math" charset="0"/>
                                </a:rPr>
                                <m:t>𝑁𝑎𝑡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𝐷</m:t>
                                  </m:r>
                                </m:e>
                              </m:d>
                            </m:oMath>
                          </m:oMathPara>
                        </a14:m>
                        <a:endParaRPr lang="de-DE" i="1" dirty="0">
                          <a:solidFill>
                            <a:schemeClr val="tx1"/>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𝑀𝑎𝑛</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𝑊</m:t>
                                  </m:r>
                                </m:e>
                              </m:d>
                              <m:r>
                                <a:rPr lang="de-DE" b="0" i="1"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25" name="TextBox 24">
                        <a:extLst>
                          <a:ext uri="{FF2B5EF4-FFF2-40B4-BE49-F238E27FC236}">
                            <a16:creationId xmlns:a16="http://schemas.microsoft.com/office/drawing/2014/main" id="{7991CE32-EE20-AB4A-88E8-27296BE56C96}"/>
                          </a:ext>
                        </a:extLst>
                      </p:cNvPr>
                      <p:cNvSpPr txBox="1">
                        <a:spLocks noRot="1" noChangeAspect="1" noMove="1" noResize="1" noEditPoints="1" noAdjustHandles="1" noChangeArrowheads="1" noChangeShapeType="1" noTextEdit="1"/>
                      </p:cNvSpPr>
                      <p:nvPr/>
                    </p:nvSpPr>
                    <p:spPr>
                      <a:xfrm>
                        <a:off x="-629405" y="4954798"/>
                        <a:ext cx="1615595" cy="715089"/>
                      </a:xfrm>
                      <a:prstGeom prst="roundRect">
                        <a:avLst/>
                      </a:prstGeom>
                      <a:blipFill>
                        <a:blip r:embed="rId5"/>
                        <a:stretch>
                          <a:fillRect b="-1724"/>
                        </a:stretch>
                      </a:blipFill>
                      <a:ln>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44D2BA1-8D1A-1346-880A-BCCC61984F66}"/>
                        </a:ext>
                      </a:extLst>
                    </p:cNvPr>
                    <p:cNvSpPr txBox="1"/>
                    <p:nvPr/>
                  </p:nvSpPr>
                  <p:spPr>
                    <a:xfrm rot="5400000">
                      <a:off x="2893561"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18" name="TextBox 17">
                      <a:extLst>
                        <a:ext uri="{FF2B5EF4-FFF2-40B4-BE49-F238E27FC236}">
                          <a16:creationId xmlns:a16="http://schemas.microsoft.com/office/drawing/2014/main" id="{52845C0D-ED6C-C246-8F01-4E837AAE608E}"/>
                        </a:ext>
                      </a:extLst>
                    </p:cNvPr>
                    <p:cNvSpPr txBox="1">
                      <a:spLocks noRot="1" noChangeAspect="1" noMove="1" noResize="1" noEditPoints="1" noAdjustHandles="1" noChangeArrowheads="1" noChangeShapeType="1" noTextEdit="1"/>
                    </p:cNvSpPr>
                    <p:nvPr/>
                  </p:nvSpPr>
                  <p:spPr>
                    <a:xfrm rot="5400000">
                      <a:off x="2893561" y="5898014"/>
                      <a:ext cx="270879" cy="295377"/>
                    </a:xfrm>
                    <a:prstGeom prst="round1Rect">
                      <a:avLst>
                        <a:gd name="adj" fmla="val 28634"/>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147266F-BE54-554F-9546-712C43D1D262}"/>
                        </a:ext>
                      </a:extLst>
                    </p:cNvPr>
                    <p:cNvSpPr txBox="1"/>
                    <p:nvPr/>
                  </p:nvSpPr>
                  <p:spPr>
                    <a:xfrm rot="5400000">
                      <a:off x="5262852"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19" name="TextBox 18">
                      <a:extLst>
                        <a:ext uri="{FF2B5EF4-FFF2-40B4-BE49-F238E27FC236}">
                          <a16:creationId xmlns:a16="http://schemas.microsoft.com/office/drawing/2014/main" id="{7EF80C0F-12F4-EB49-BEE9-D54F11B612C6}"/>
                        </a:ext>
                      </a:extLst>
                    </p:cNvPr>
                    <p:cNvSpPr txBox="1">
                      <a:spLocks noRot="1" noChangeAspect="1" noMove="1" noResize="1" noEditPoints="1" noAdjustHandles="1" noChangeArrowheads="1" noChangeShapeType="1" noTextEdit="1"/>
                    </p:cNvSpPr>
                    <p:nvPr/>
                  </p:nvSpPr>
                  <p:spPr>
                    <a:xfrm rot="5400000">
                      <a:off x="5262852" y="5898014"/>
                      <a:ext cx="270879" cy="295377"/>
                    </a:xfrm>
                    <a:prstGeom prst="round1Rect">
                      <a:avLst>
                        <a:gd name="adj" fmla="val 28634"/>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C5099AF-8C5E-EC44-831B-BA07D4DB8900}"/>
                        </a:ext>
                      </a:extLst>
                    </p:cNvPr>
                    <p:cNvSpPr txBox="1"/>
                    <p:nvPr/>
                  </p:nvSpPr>
                  <p:spPr>
                    <a:xfrm rot="5400000">
                      <a:off x="7606843"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20" name="TextBox 19">
                      <a:extLst>
                        <a:ext uri="{FF2B5EF4-FFF2-40B4-BE49-F238E27FC236}">
                          <a16:creationId xmlns:a16="http://schemas.microsoft.com/office/drawing/2014/main" id="{81DDD696-8F77-9E45-9282-1755502ED0C1}"/>
                        </a:ext>
                      </a:extLst>
                    </p:cNvPr>
                    <p:cNvSpPr txBox="1">
                      <a:spLocks noRot="1" noChangeAspect="1" noMove="1" noResize="1" noEditPoints="1" noAdjustHandles="1" noChangeArrowheads="1" noChangeShapeType="1" noTextEdit="1"/>
                    </p:cNvSpPr>
                    <p:nvPr/>
                  </p:nvSpPr>
                  <p:spPr>
                    <a:xfrm rot="5400000">
                      <a:off x="7606843" y="5898014"/>
                      <a:ext cx="270879" cy="295377"/>
                    </a:xfrm>
                    <a:prstGeom prst="round1Rect">
                      <a:avLst>
                        <a:gd name="adj" fmla="val 28634"/>
                      </a:avLst>
                    </a:prstGeom>
                    <a:blipFill>
                      <a:blip r:embed="rId8"/>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BAB918D-8893-E74A-98CA-B3216190C196}"/>
                      </a:ext>
                    </a:extLst>
                  </p:cNvPr>
                  <p:cNvSpPr/>
                  <p:nvPr/>
                </p:nvSpPr>
                <p:spPr>
                  <a:xfrm>
                    <a:off x="4437066" y="6201123"/>
                    <a:ext cx="6313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𝑚</m:t>
                              </m:r>
                            </m:e>
                            <m:sub>
                              <m:r>
                                <a:rPr lang="de-DE" b="0" i="1" smtClean="0">
                                  <a:solidFill>
                                    <a:schemeClr val="tx1"/>
                                  </a:solidFill>
                                  <a:latin typeface="Cambria Math" panose="02040503050406030204" pitchFamily="18" charset="0"/>
                                </a:rPr>
                                <m:t>12</m:t>
                              </m:r>
                            </m:sub>
                          </m:sSub>
                        </m:oMath>
                      </m:oMathPara>
                    </a14:m>
                    <a:endParaRPr lang="en-GB" dirty="0">
                      <a:solidFill>
                        <a:schemeClr val="tx1"/>
                      </a:solidFill>
                    </a:endParaRPr>
                  </a:p>
                </p:txBody>
              </p:sp>
            </mc:Choice>
            <mc:Fallback xmlns="">
              <p:sp>
                <p:nvSpPr>
                  <p:cNvPr id="10" name="Rectangle 9">
                    <a:extLst>
                      <a:ext uri="{FF2B5EF4-FFF2-40B4-BE49-F238E27FC236}">
                        <a16:creationId xmlns:a16="http://schemas.microsoft.com/office/drawing/2014/main" id="{EBAB918D-8893-E74A-98CA-B3216190C196}"/>
                      </a:ext>
                    </a:extLst>
                  </p:cNvPr>
                  <p:cNvSpPr>
                    <a:spLocks noRot="1" noChangeAspect="1" noMove="1" noResize="1" noEditPoints="1" noAdjustHandles="1" noChangeArrowheads="1" noChangeShapeType="1" noTextEdit="1"/>
                  </p:cNvSpPr>
                  <p:nvPr/>
                </p:nvSpPr>
                <p:spPr>
                  <a:xfrm>
                    <a:off x="4437066" y="6201123"/>
                    <a:ext cx="631327"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6E804A6-FE22-EE42-A042-19667AAB8199}"/>
                      </a:ext>
                    </a:extLst>
                  </p:cNvPr>
                  <p:cNvSpPr/>
                  <p:nvPr/>
                </p:nvSpPr>
                <p:spPr>
                  <a:xfrm>
                    <a:off x="4863854" y="6203590"/>
                    <a:ext cx="6366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i="1" smtClean="0">
                                  <a:solidFill>
                                    <a:schemeClr val="tx1"/>
                                  </a:solidFill>
                                  <a:latin typeface="Cambria Math" panose="02040503050406030204" pitchFamily="18" charset="0"/>
                                </a:rPr>
                                <m:t>𝑚</m:t>
                              </m:r>
                            </m:e>
                            <m:sub>
                              <m:r>
                                <a:rPr lang="de-DE" b="0" i="1" smtClean="0">
                                  <a:solidFill>
                                    <a:schemeClr val="tx1"/>
                                  </a:solidFill>
                                  <a:latin typeface="Cambria Math" panose="02040503050406030204" pitchFamily="18" charset="0"/>
                                </a:rPr>
                                <m:t>32</m:t>
                              </m:r>
                            </m:sub>
                          </m:sSub>
                        </m:oMath>
                      </m:oMathPara>
                    </a14:m>
                    <a:endParaRPr lang="en-GB" dirty="0">
                      <a:solidFill>
                        <a:schemeClr val="tx1"/>
                      </a:solidFill>
                    </a:endParaRPr>
                  </a:p>
                </p:txBody>
              </p:sp>
            </mc:Choice>
            <mc:Fallback xmlns="">
              <p:sp>
                <p:nvSpPr>
                  <p:cNvPr id="11" name="Rectangle 10">
                    <a:extLst>
                      <a:ext uri="{FF2B5EF4-FFF2-40B4-BE49-F238E27FC236}">
                        <a16:creationId xmlns:a16="http://schemas.microsoft.com/office/drawing/2014/main" id="{D6E804A6-FE22-EE42-A042-19667AAB8199}"/>
                      </a:ext>
                    </a:extLst>
                  </p:cNvPr>
                  <p:cNvSpPr>
                    <a:spLocks noRot="1" noChangeAspect="1" noMove="1" noResize="1" noEditPoints="1" noAdjustHandles="1" noChangeArrowheads="1" noChangeShapeType="1" noTextEdit="1"/>
                  </p:cNvSpPr>
                  <p:nvPr/>
                </p:nvSpPr>
                <p:spPr>
                  <a:xfrm>
                    <a:off x="4863854" y="6203590"/>
                    <a:ext cx="636649"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A2BA4A7-CDA0-A349-BF57-8F500D9FEBF8}"/>
                      </a:ext>
                    </a:extLst>
                  </p:cNvPr>
                  <p:cNvSpPr/>
                  <p:nvPr/>
                </p:nvSpPr>
                <p:spPr>
                  <a:xfrm>
                    <a:off x="7071689" y="6188201"/>
                    <a:ext cx="6366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i="1" smtClean="0">
                                  <a:solidFill>
                                    <a:schemeClr val="tx1"/>
                                  </a:solidFill>
                                  <a:latin typeface="Cambria Math" panose="02040503050406030204" pitchFamily="18" charset="0"/>
                                </a:rPr>
                                <m:t>𝑚</m:t>
                              </m:r>
                            </m:e>
                            <m:sub>
                              <m:r>
                                <a:rPr lang="de-DE" b="0" i="1" smtClean="0">
                                  <a:solidFill>
                                    <a:schemeClr val="tx1"/>
                                  </a:solidFill>
                                  <a:latin typeface="Cambria Math" panose="02040503050406030204" pitchFamily="18" charset="0"/>
                                </a:rPr>
                                <m:t>23</m:t>
                              </m:r>
                            </m:sub>
                          </m:sSub>
                        </m:oMath>
                      </m:oMathPara>
                    </a14:m>
                    <a:endParaRPr lang="en-GB" dirty="0">
                      <a:solidFill>
                        <a:schemeClr val="tx1"/>
                      </a:solidFill>
                    </a:endParaRPr>
                  </a:p>
                </p:txBody>
              </p:sp>
            </mc:Choice>
            <mc:Fallback xmlns="">
              <p:sp>
                <p:nvSpPr>
                  <p:cNvPr id="12" name="Rectangle 11">
                    <a:extLst>
                      <a:ext uri="{FF2B5EF4-FFF2-40B4-BE49-F238E27FC236}">
                        <a16:creationId xmlns:a16="http://schemas.microsoft.com/office/drawing/2014/main" id="{4A2BA4A7-CDA0-A349-BF57-8F500D9FEBF8}"/>
                      </a:ext>
                    </a:extLst>
                  </p:cNvPr>
                  <p:cNvSpPr>
                    <a:spLocks noRot="1" noChangeAspect="1" noMove="1" noResize="1" noEditPoints="1" noAdjustHandles="1" noChangeArrowheads="1" noChangeShapeType="1" noTextEdit="1"/>
                  </p:cNvSpPr>
                  <p:nvPr/>
                </p:nvSpPr>
                <p:spPr>
                  <a:xfrm>
                    <a:off x="7071689" y="6188201"/>
                    <a:ext cx="636649"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C91C2ED-EF1B-4D44-9CDC-0FCEB9D5C862}"/>
                      </a:ext>
                    </a:extLst>
                  </p:cNvPr>
                  <p:cNvSpPr/>
                  <p:nvPr/>
                </p:nvSpPr>
                <p:spPr>
                  <a:xfrm>
                    <a:off x="2173037" y="6233137"/>
                    <a:ext cx="6366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𝑚</m:t>
                              </m:r>
                            </m:e>
                            <m:sub>
                              <m:r>
                                <a:rPr lang="de-DE" b="0" i="1" smtClean="0">
                                  <a:solidFill>
                                    <a:schemeClr val="tx1"/>
                                  </a:solidFill>
                                  <a:latin typeface="Cambria Math" panose="02040503050406030204" pitchFamily="18" charset="0"/>
                                </a:rPr>
                                <m:t>21</m:t>
                              </m:r>
                            </m:sub>
                          </m:sSub>
                        </m:oMath>
                      </m:oMathPara>
                    </a14:m>
                    <a:endParaRPr lang="en-GB" dirty="0">
                      <a:solidFill>
                        <a:schemeClr val="tx1"/>
                      </a:solidFill>
                    </a:endParaRPr>
                  </a:p>
                </p:txBody>
              </p:sp>
            </mc:Choice>
            <mc:Fallback xmlns="">
              <p:sp>
                <p:nvSpPr>
                  <p:cNvPr id="13" name="Rectangle 12">
                    <a:extLst>
                      <a:ext uri="{FF2B5EF4-FFF2-40B4-BE49-F238E27FC236}">
                        <a16:creationId xmlns:a16="http://schemas.microsoft.com/office/drawing/2014/main" id="{2C91C2ED-EF1B-4D44-9CDC-0FCEB9D5C862}"/>
                      </a:ext>
                    </a:extLst>
                  </p:cNvPr>
                  <p:cNvSpPr>
                    <a:spLocks noRot="1" noChangeAspect="1" noMove="1" noResize="1" noEditPoints="1" noAdjustHandles="1" noChangeArrowheads="1" noChangeShapeType="1" noTextEdit="1"/>
                  </p:cNvSpPr>
                  <p:nvPr/>
                </p:nvSpPr>
                <p:spPr>
                  <a:xfrm>
                    <a:off x="2173037" y="6233137"/>
                    <a:ext cx="636649"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B4EC830-3B79-C545-9219-914226A9C960}"/>
                      </a:ext>
                    </a:extLst>
                  </p:cNvPr>
                  <p:cNvSpPr txBox="1"/>
                  <p:nvPr/>
                </p:nvSpPr>
                <p:spPr>
                  <a:xfrm>
                    <a:off x="4002691" y="6242455"/>
                    <a:ext cx="5852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dirty="0" smtClean="0">
                                  <a:solidFill>
                                    <a:schemeClr val="accent1"/>
                                  </a:solidFill>
                                  <a:latin typeface="Cambria Math" panose="02040503050406030204" pitchFamily="18" charset="0"/>
                                </a:rPr>
                              </m:ctrlPr>
                            </m:sSubPr>
                            <m:e>
                              <m:r>
                                <a:rPr lang="en-GB" i="1" dirty="0">
                                  <a:solidFill>
                                    <a:schemeClr val="accent1"/>
                                  </a:solidFill>
                                  <a:latin typeface="Cambria Math" panose="02040503050406030204" pitchFamily="18" charset="0"/>
                                </a:rPr>
                                <m:t>𝑔</m:t>
                              </m:r>
                            </m:e>
                            <m:sub>
                              <m:r>
                                <a:rPr lang="de-DE" i="1" dirty="0">
                                  <a:solidFill>
                                    <a:schemeClr val="accent1"/>
                                  </a:solidFill>
                                  <a:latin typeface="Cambria Math" panose="02040503050406030204" pitchFamily="18" charset="0"/>
                                </a:rPr>
                                <m:t>0</m:t>
                              </m:r>
                            </m:sub>
                          </m:sSub>
                          <m:r>
                            <a:rPr lang="de-DE" b="0" i="1" dirty="0" smtClean="0">
                              <a:solidFill>
                                <a:schemeClr val="accent1"/>
                              </a:solidFill>
                              <a:latin typeface="Cambria Math" panose="02040503050406030204" pitchFamily="18" charset="0"/>
                            </a:rPr>
                            <m:t> </m:t>
                          </m:r>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2</m:t>
                              </m:r>
                            </m:sub>
                          </m:sSub>
                        </m:oMath>
                      </m:oMathPara>
                    </a14:m>
                    <a:endParaRPr lang="en-GB" dirty="0">
                      <a:solidFill>
                        <a:schemeClr val="tx1"/>
                      </a:solidFill>
                    </a:endParaRPr>
                  </a:p>
                </p:txBody>
              </p:sp>
            </mc:Choice>
            <mc:Fallback xmlns="">
              <p:sp>
                <p:nvSpPr>
                  <p:cNvPr id="14" name="TextBox 13">
                    <a:extLst>
                      <a:ext uri="{FF2B5EF4-FFF2-40B4-BE49-F238E27FC236}">
                        <a16:creationId xmlns:a16="http://schemas.microsoft.com/office/drawing/2014/main" id="{6B4EC830-3B79-C545-9219-914226A9C960}"/>
                      </a:ext>
                    </a:extLst>
                  </p:cNvPr>
                  <p:cNvSpPr txBox="1">
                    <a:spLocks noRot="1" noChangeAspect="1" noMove="1" noResize="1" noEditPoints="1" noAdjustHandles="1" noChangeArrowheads="1" noChangeShapeType="1" noTextEdit="1"/>
                  </p:cNvSpPr>
                  <p:nvPr/>
                </p:nvSpPr>
                <p:spPr>
                  <a:xfrm>
                    <a:off x="4002691" y="6242455"/>
                    <a:ext cx="585224" cy="276999"/>
                  </a:xfrm>
                  <a:prstGeom prst="rect">
                    <a:avLst/>
                  </a:prstGeom>
                  <a:blipFill>
                    <a:blip r:embed="rId13"/>
                    <a:stretch>
                      <a:fillRect l="-8511" t="-4348" r="-2128" b="-347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857F821-779B-8D42-9374-390EE04A35A0}"/>
                      </a:ext>
                    </a:extLst>
                  </p:cNvPr>
                  <p:cNvSpPr txBox="1"/>
                  <p:nvPr/>
                </p:nvSpPr>
                <p:spPr>
                  <a:xfrm>
                    <a:off x="6894515" y="620765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3</m:t>
                              </m:r>
                            </m:sub>
                          </m:sSub>
                        </m:oMath>
                      </m:oMathPara>
                    </a14:m>
                    <a:endParaRPr lang="en-GB" dirty="0">
                      <a:solidFill>
                        <a:schemeClr val="tx1"/>
                      </a:solidFill>
                    </a:endParaRPr>
                  </a:p>
                </p:txBody>
              </p:sp>
            </mc:Choice>
            <mc:Fallback xmlns="">
              <p:sp>
                <p:nvSpPr>
                  <p:cNvPr id="53" name="TextBox 52">
                    <a:extLst>
                      <a:ext uri="{FF2B5EF4-FFF2-40B4-BE49-F238E27FC236}">
                        <a16:creationId xmlns:a16="http://schemas.microsoft.com/office/drawing/2014/main" id="{6EF54125-C17F-8F4C-9C08-64E9CE7812BE}"/>
                      </a:ext>
                    </a:extLst>
                  </p:cNvPr>
                  <p:cNvSpPr txBox="1">
                    <a:spLocks noRot="1" noChangeAspect="1" noMove="1" noResize="1" noEditPoints="1" noAdjustHandles="1" noChangeArrowheads="1" noChangeShapeType="1" noTextEdit="1"/>
                  </p:cNvSpPr>
                  <p:nvPr/>
                </p:nvSpPr>
                <p:spPr>
                  <a:xfrm>
                    <a:off x="6894515" y="6207650"/>
                    <a:ext cx="293414" cy="276999"/>
                  </a:xfrm>
                  <a:prstGeom prst="rect">
                    <a:avLst/>
                  </a:prstGeom>
                  <a:blipFill>
                    <a:blip r:embed="rId14"/>
                    <a:stretch>
                      <a:fillRect l="-16667" r="-4167"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742C389-8F1F-4B48-BF24-884D6CAB2F87}"/>
                      </a:ext>
                    </a:extLst>
                  </p:cNvPr>
                  <p:cNvSpPr txBox="1"/>
                  <p:nvPr/>
                </p:nvSpPr>
                <p:spPr>
                  <a:xfrm>
                    <a:off x="1978046" y="6277835"/>
                    <a:ext cx="2880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1</m:t>
                              </m:r>
                            </m:sub>
                          </m:sSub>
                        </m:oMath>
                      </m:oMathPara>
                    </a14:m>
                    <a:endParaRPr lang="en-GB" dirty="0">
                      <a:solidFill>
                        <a:schemeClr val="tx1"/>
                      </a:solidFill>
                    </a:endParaRPr>
                  </a:p>
                </p:txBody>
              </p:sp>
            </mc:Choice>
            <mc:Fallback xmlns="">
              <p:sp>
                <p:nvSpPr>
                  <p:cNvPr id="16" name="TextBox 15">
                    <a:extLst>
                      <a:ext uri="{FF2B5EF4-FFF2-40B4-BE49-F238E27FC236}">
                        <a16:creationId xmlns:a16="http://schemas.microsoft.com/office/drawing/2014/main" id="{A742C389-8F1F-4B48-BF24-884D6CAB2F87}"/>
                      </a:ext>
                    </a:extLst>
                  </p:cNvPr>
                  <p:cNvSpPr txBox="1">
                    <a:spLocks noRot="1" noChangeAspect="1" noMove="1" noResize="1" noEditPoints="1" noAdjustHandles="1" noChangeArrowheads="1" noChangeShapeType="1" noTextEdit="1"/>
                  </p:cNvSpPr>
                  <p:nvPr/>
                </p:nvSpPr>
                <p:spPr>
                  <a:xfrm>
                    <a:off x="1978046" y="6277835"/>
                    <a:ext cx="288092" cy="276999"/>
                  </a:xfrm>
                  <a:prstGeom prst="rect">
                    <a:avLst/>
                  </a:prstGeom>
                  <a:blipFill>
                    <a:blip r:embed="rId15"/>
                    <a:stretch>
                      <a:fillRect l="-22727" r="-4545" b="-2608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2A1BD11-20C4-1B4F-BC0F-AA833AB50BFB}"/>
                    </a:ext>
                  </a:extLst>
                </p:cNvPr>
                <p:cNvSpPr/>
                <p:nvPr/>
              </p:nvSpPr>
              <p:spPr>
                <a:xfrm>
                  <a:off x="3220821" y="5880717"/>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38" name="Rectangle 37">
                  <a:extLst>
                    <a:ext uri="{FF2B5EF4-FFF2-40B4-BE49-F238E27FC236}">
                      <a16:creationId xmlns:a16="http://schemas.microsoft.com/office/drawing/2014/main" id="{02FA5D14-07A3-8F47-AB4D-7227099461F5}"/>
                    </a:ext>
                  </a:extLst>
                </p:cNvPr>
                <p:cNvSpPr>
                  <a:spLocks noRot="1" noChangeAspect="1" noMove="1" noResize="1" noEditPoints="1" noAdjustHandles="1" noChangeArrowheads="1" noChangeShapeType="1" noTextEdit="1"/>
                </p:cNvSpPr>
                <p:nvPr/>
              </p:nvSpPr>
              <p:spPr>
                <a:xfrm>
                  <a:off x="3220821" y="5880717"/>
                  <a:ext cx="724173" cy="369332"/>
                </a:xfrm>
                <a:prstGeom prst="rect">
                  <a:avLst/>
                </a:prstGeom>
                <a:blipFill>
                  <a:blip r:embed="rId16"/>
                  <a:stretch>
                    <a:fillRect b="-137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C994920-D78C-3C48-8EA3-1CBBA000EA4D}"/>
                    </a:ext>
                  </a:extLst>
                </p:cNvPr>
                <p:cNvSpPr/>
                <p:nvPr/>
              </p:nvSpPr>
              <p:spPr>
                <a:xfrm>
                  <a:off x="5441528" y="5865036"/>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panose="02040503050406030204" pitchFamily="18" charset="0"/>
                          </a:rPr>
                          <m:t>𝑆𝑖𝑐𝑘</m:t>
                        </m:r>
                        <m:d>
                          <m:dPr>
                            <m:ctrlPr>
                              <a:rPr lang="de-DE" b="0" i="1" smtClean="0">
                                <a:solidFill>
                                  <a:schemeClr val="tx1"/>
                                </a:solidFill>
                                <a:latin typeface="Cambria Math" panose="02040503050406030204" pitchFamily="18" charset="0"/>
                              </a:rPr>
                            </m:ctrlPr>
                          </m:dPr>
                          <m:e>
                            <m:r>
                              <a:rPr lang="de-DE" b="0" i="1" smtClean="0">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40" name="Rectangle 39">
                  <a:extLst>
                    <a:ext uri="{FF2B5EF4-FFF2-40B4-BE49-F238E27FC236}">
                      <a16:creationId xmlns:a16="http://schemas.microsoft.com/office/drawing/2014/main" id="{A6D0F54B-D0F5-FB41-8205-2412A16BBD27}"/>
                    </a:ext>
                  </a:extLst>
                </p:cNvPr>
                <p:cNvSpPr>
                  <a:spLocks noRot="1" noChangeAspect="1" noMove="1" noResize="1" noEditPoints="1" noAdjustHandles="1" noChangeArrowheads="1" noChangeShapeType="1" noTextEdit="1"/>
                </p:cNvSpPr>
                <p:nvPr/>
              </p:nvSpPr>
              <p:spPr>
                <a:xfrm>
                  <a:off x="5441528" y="5865036"/>
                  <a:ext cx="1018612" cy="646331"/>
                </a:xfrm>
                <a:prstGeom prst="rect">
                  <a:avLst/>
                </a:prstGeom>
                <a:blipFill>
                  <a:blip r:embed="rId17"/>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16872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54F80-4105-5A47-8A1C-8906BF68C22A}"/>
              </a:ext>
            </a:extLst>
          </p:cNvPr>
          <p:cNvSpPr>
            <a:spLocks noGrp="1"/>
          </p:cNvSpPr>
          <p:nvPr>
            <p:ph type="title"/>
          </p:nvPr>
        </p:nvSpPr>
        <p:spPr/>
        <p:txBody>
          <a:bodyPr>
            <a:normAutofit fontScale="90000"/>
          </a:bodyPr>
          <a:lstStyle/>
          <a:p>
            <a:r>
              <a:rPr lang="en-GB" dirty="0"/>
              <a:t>LJT for Adaptive Inference: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6E3AB8-4B18-AC45-82C6-E875D5A76220}"/>
                  </a:ext>
                </a:extLst>
              </p:cNvPr>
              <p:cNvSpPr>
                <a:spLocks noGrp="1"/>
              </p:cNvSpPr>
              <p:nvPr>
                <p:ph idx="1"/>
              </p:nvPr>
            </p:nvSpPr>
            <p:spPr>
              <a:xfrm>
                <a:off x="628649" y="1158240"/>
                <a:ext cx="8117417" cy="5018723"/>
              </a:xfrm>
            </p:spPr>
            <p:txBody>
              <a:bodyPr>
                <a:normAutofit fontScale="92500" lnSpcReduction="20000"/>
              </a:bodyPr>
              <a:lstStyle/>
              <a:p>
                <a:pPr marL="0" indent="0">
                  <a:buNone/>
                </a:pPr>
                <a14:m>
                  <m:oMath xmlns:m="http://schemas.openxmlformats.org/officeDocument/2006/math">
                    <m:r>
                      <a:rPr lang="en-GB" b="1" i="0" smtClean="0">
                        <a:latin typeface="Cambria Math" panose="02040503050406030204" pitchFamily="18" charset="0"/>
                      </a:rPr>
                      <m:t>𝐚</m:t>
                    </m:r>
                    <m:r>
                      <a:rPr lang="en-GB" b="1">
                        <a:latin typeface="Cambria Math" panose="02040503050406030204" pitchFamily="18" charset="0"/>
                      </a:rPr>
                      <m:t>𝐋𝐉𝐓</m:t>
                    </m:r>
                  </m:oMath>
                </a14:m>
                <a:r>
                  <a:rPr lang="en-GB" dirty="0"/>
                  <a:t>(FO jtree </a:t>
                </a:r>
                <a14:m>
                  <m:oMath xmlns:m="http://schemas.openxmlformats.org/officeDocument/2006/math">
                    <m:r>
                      <a:rPr lang="en-GB" i="1">
                        <a:latin typeface="Cambria Math" panose="02040503050406030204" pitchFamily="18" charset="0"/>
                      </a:rPr>
                      <m:t>𝐽</m:t>
                    </m:r>
                  </m:oMath>
                </a14:m>
                <a:r>
                  <a:rPr lang="en-GB" dirty="0"/>
                  <a:t> of model </a:t>
                </a:r>
                <a14:m>
                  <m:oMath xmlns:m="http://schemas.openxmlformats.org/officeDocument/2006/math">
                    <m:r>
                      <a:rPr lang="en-GB" i="1" smtClean="0">
                        <a:latin typeface="Cambria Math" panose="02040503050406030204" pitchFamily="18" charset="0"/>
                      </a:rPr>
                      <m:t>𝐺</m:t>
                    </m:r>
                  </m:oMath>
                </a14:m>
                <a:r>
                  <a:rPr lang="en-GB" dirty="0"/>
                  <a:t> with evidence </a:t>
                </a:r>
                <a14:m>
                  <m:oMath xmlns:m="http://schemas.openxmlformats.org/officeDocument/2006/math">
                    <m:r>
                      <a:rPr lang="en-GB" b="1" i="1" smtClean="0">
                        <a:latin typeface="Cambria Math" panose="02040503050406030204" pitchFamily="18" charset="0"/>
                      </a:rPr>
                      <m:t>𝑬</m:t>
                    </m:r>
                  </m:oMath>
                </a14:m>
                <a:r>
                  <a:rPr lang="en-GB" dirty="0"/>
                  <a:t>, queries</a:t>
                </a:r>
                <a:r>
                  <a:rPr lang="en-GB" b="1" dirty="0"/>
                  <a:t> </a:t>
                </a:r>
                <a14:m>
                  <m:oMath xmlns:m="http://schemas.openxmlformats.org/officeDocument/2006/math">
                    <m:sSubSup>
                      <m:sSubSupPr>
                        <m:ctrlPr>
                          <a:rPr lang="en-GB" i="1">
                            <a:latin typeface="Cambria Math" panose="02040503050406030204" pitchFamily="18" charset="0"/>
                          </a:rPr>
                        </m:ctrlPr>
                      </m:sSubSupPr>
                      <m:e>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𝑄</m:t>
                                </m:r>
                              </m:e>
                              <m:sub>
                                <m:r>
                                  <a:rPr lang="en-GB" i="1">
                                    <a:latin typeface="Cambria Math" panose="02040503050406030204" pitchFamily="18" charset="0"/>
                                  </a:rPr>
                                  <m:t>𝑖</m:t>
                                </m:r>
                              </m:sub>
                            </m:sSub>
                          </m:e>
                        </m:d>
                      </m:e>
                      <m:sub>
                        <m: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𝑛</m:t>
                        </m:r>
                      </m:sup>
                    </m:sSubSup>
                  </m:oMath>
                </a14:m>
                <a:r>
                  <a:rPr lang="en-GB" dirty="0"/>
                  <a:t>, evidence changes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m:rPr>
                            <m:sty m:val="p"/>
                          </m:rPr>
                          <a:rPr lang="en-GB" i="1">
                            <a:latin typeface="Cambria Math" panose="02040503050406030204" pitchFamily="18" charset="0"/>
                            <a:ea typeface="Cambria Math" panose="02040503050406030204" pitchFamily="18" charset="0"/>
                          </a:rPr>
                          <m:t>Δ</m:t>
                        </m:r>
                      </m:e>
                      <m:sub>
                        <m:r>
                          <a:rPr lang="en-GB" i="1">
                            <a:latin typeface="Cambria Math" panose="02040503050406030204" pitchFamily="18" charset="0"/>
                            <a:ea typeface="Cambria Math" panose="02040503050406030204" pitchFamily="18" charset="0"/>
                          </a:rPr>
                          <m:t>𝐸</m:t>
                        </m:r>
                      </m:sub>
                    </m:sSub>
                  </m:oMath>
                </a14:m>
                <a:r>
                  <a:rPr lang="en-GB" dirty="0">
                    <a:ea typeface="Cambria Math" panose="02040503050406030204" pitchFamily="18" charset="0"/>
                  </a:rPr>
                  <a:t>, model changes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m:rPr>
                            <m:sty m:val="p"/>
                          </m:rPr>
                          <a:rPr lang="en-GB" i="1">
                            <a:latin typeface="Cambria Math" panose="02040503050406030204" pitchFamily="18" charset="0"/>
                            <a:ea typeface="Cambria Math" panose="02040503050406030204" pitchFamily="18" charset="0"/>
                          </a:rPr>
                          <m:t>Δ</m:t>
                        </m:r>
                      </m:e>
                      <m:sub>
                        <m:r>
                          <a:rPr lang="en-GB" i="1">
                            <a:latin typeface="Cambria Math" panose="02040503050406030204" pitchFamily="18" charset="0"/>
                            <a:ea typeface="Cambria Math" panose="02040503050406030204" pitchFamily="18" charset="0"/>
                          </a:rPr>
                          <m:t>𝐺</m:t>
                        </m:r>
                      </m:sub>
                    </m:sSub>
                  </m:oMath>
                </a14:m>
                <a:r>
                  <a:rPr lang="en-GB" dirty="0"/>
                  <a:t>)</a:t>
                </a:r>
              </a:p>
              <a:p>
                <a:pPr marL="457200" lvl="1" indent="0">
                  <a:buNone/>
                </a:pPr>
                <a:r>
                  <a:rPr lang="en-GB" sz="2800" dirty="0"/>
                  <a:t>Adapt </a:t>
                </a:r>
                <a14:m>
                  <m:oMath xmlns:m="http://schemas.openxmlformats.org/officeDocument/2006/math">
                    <m:r>
                      <a:rPr lang="en-GB" sz="2800" i="1">
                        <a:latin typeface="Cambria Math" panose="02040503050406030204" pitchFamily="18" charset="0"/>
                      </a:rPr>
                      <m:t>𝐽</m:t>
                    </m:r>
                  </m:oMath>
                </a14:m>
                <a:r>
                  <a:rPr lang="en-GB" sz="2800" dirty="0"/>
                  <a:t> to </a:t>
                </a:r>
                <a14:m>
                  <m:oMath xmlns:m="http://schemas.openxmlformats.org/officeDocument/2006/math">
                    <m:sSub>
                      <m:sSubPr>
                        <m:ctrlPr>
                          <a:rPr lang="en-GB" sz="2800" i="1">
                            <a:latin typeface="Cambria Math" panose="02040503050406030204" pitchFamily="18" charset="0"/>
                            <a:ea typeface="Cambria Math" panose="02040503050406030204" pitchFamily="18" charset="0"/>
                          </a:rPr>
                        </m:ctrlPr>
                      </m:sSubPr>
                      <m:e>
                        <m:r>
                          <m:rPr>
                            <m:sty m:val="p"/>
                          </m:rPr>
                          <a:rPr lang="en-GB" sz="2800" i="1">
                            <a:latin typeface="Cambria Math" panose="02040503050406030204" pitchFamily="18" charset="0"/>
                            <a:ea typeface="Cambria Math" panose="02040503050406030204" pitchFamily="18" charset="0"/>
                          </a:rPr>
                          <m:t>Δ</m:t>
                        </m:r>
                      </m:e>
                      <m:sub>
                        <m:r>
                          <a:rPr lang="en-GB" sz="2800" i="1">
                            <a:latin typeface="Cambria Math" panose="02040503050406030204" pitchFamily="18" charset="0"/>
                            <a:ea typeface="Cambria Math" panose="02040503050406030204" pitchFamily="18" charset="0"/>
                          </a:rPr>
                          <m:t>𝐺</m:t>
                        </m:r>
                      </m:sub>
                    </m:sSub>
                  </m:oMath>
                </a14:m>
                <a:r>
                  <a:rPr lang="en-GB" sz="2800" dirty="0"/>
                  <a:t> (with addition, deletion)</a:t>
                </a:r>
              </a:p>
              <a:p>
                <a:pPr marL="457200" lvl="1" indent="0">
                  <a:buNone/>
                </a:pPr>
                <a:r>
                  <a:rPr lang="en-GB" sz="2800" b="1" dirty="0"/>
                  <a:t>for</a:t>
                </a:r>
                <a:r>
                  <a:rPr lang="en-GB" sz="2800" dirty="0"/>
                  <a:t> each parcluster </a:t>
                </a:r>
                <a14:m>
                  <m:oMath xmlns:m="http://schemas.openxmlformats.org/officeDocument/2006/math">
                    <m:sSub>
                      <m:sSubPr>
                        <m:ctrlPr>
                          <a:rPr lang="en-GB" sz="2800" b="0" i="1" smtClean="0">
                            <a:latin typeface="Cambria Math" panose="02040503050406030204" pitchFamily="18" charset="0"/>
                          </a:rPr>
                        </m:ctrlPr>
                      </m:sSubPr>
                      <m:e>
                        <m:r>
                          <a:rPr lang="en-GB" sz="2800" b="1" i="1" smtClean="0">
                            <a:latin typeface="Cambria Math" panose="02040503050406030204" pitchFamily="18" charset="0"/>
                          </a:rPr>
                          <m:t>𝑪</m:t>
                        </m:r>
                      </m:e>
                      <m:sub>
                        <m:r>
                          <a:rPr lang="en-GB" sz="2800" b="0" i="1" smtClean="0">
                            <a:latin typeface="Cambria Math" panose="02040503050406030204" pitchFamily="18" charset="0"/>
                          </a:rPr>
                          <m:t>𝑖</m:t>
                        </m:r>
                      </m:sub>
                    </m:sSub>
                  </m:oMath>
                </a14:m>
                <a:r>
                  <a:rPr lang="en-GB" sz="2800" dirty="0"/>
                  <a:t> in </a:t>
                </a:r>
                <a14:m>
                  <m:oMath xmlns:m="http://schemas.openxmlformats.org/officeDocument/2006/math">
                    <m:r>
                      <a:rPr lang="en-GB" sz="2800" i="1" smtClean="0">
                        <a:latin typeface="Cambria Math" panose="02040503050406030204" pitchFamily="18" charset="0"/>
                      </a:rPr>
                      <m:t>𝐽</m:t>
                    </m:r>
                  </m:oMath>
                </a14:m>
                <a:r>
                  <a:rPr lang="en-GB" sz="2800" dirty="0"/>
                  <a:t> </a:t>
                </a:r>
                <a:r>
                  <a:rPr lang="en-GB" sz="2800" b="1" dirty="0"/>
                  <a:t>do</a:t>
                </a:r>
              </a:p>
              <a:p>
                <a:pPr marL="457200" lvl="1" indent="0">
                  <a:buNone/>
                  <a:tabLst>
                    <a:tab pos="889000" algn="l"/>
                    <a:tab pos="1422400" algn="l"/>
                    <a:tab pos="1862138" algn="l"/>
                  </a:tabLst>
                </a:pPr>
                <a:r>
                  <a:rPr lang="en-GB" sz="2800" dirty="0"/>
                  <a:t>	</a:t>
                </a:r>
                <a:r>
                  <a:rPr lang="en-GB" sz="2800" b="1" dirty="0"/>
                  <a:t>if</a:t>
                </a:r>
                <a:r>
                  <a:rPr lang="en-GB" sz="2800" dirty="0"/>
                  <a:t> </a:t>
                </a:r>
                <a14:m>
                  <m:oMath xmlns:m="http://schemas.openxmlformats.org/officeDocument/2006/math">
                    <m:sSub>
                      <m:sSubPr>
                        <m:ctrlPr>
                          <a:rPr lang="en-GB" sz="2800" i="1">
                            <a:latin typeface="Cambria Math" panose="02040503050406030204" pitchFamily="18" charset="0"/>
                          </a:rPr>
                        </m:ctrlPr>
                      </m:sSubPr>
                      <m:e>
                        <m:r>
                          <a:rPr lang="en-GB" sz="2800" b="1" i="1">
                            <a:latin typeface="Cambria Math" panose="02040503050406030204" pitchFamily="18" charset="0"/>
                          </a:rPr>
                          <m:t>𝑪</m:t>
                        </m:r>
                      </m:e>
                      <m:sub>
                        <m:r>
                          <a:rPr lang="en-GB" sz="2800" i="1">
                            <a:latin typeface="Cambria Math" panose="02040503050406030204" pitchFamily="18" charset="0"/>
                          </a:rPr>
                          <m:t>𝑖</m:t>
                        </m:r>
                      </m:sub>
                    </m:sSub>
                  </m:oMath>
                </a14:m>
                <a:r>
                  <a:rPr lang="en-GB" sz="2800" dirty="0"/>
                  <a:t> marked or affected by </a:t>
                </a:r>
                <a14:m>
                  <m:oMath xmlns:m="http://schemas.openxmlformats.org/officeDocument/2006/math">
                    <m:sSub>
                      <m:sSubPr>
                        <m:ctrlPr>
                          <a:rPr lang="en-GB" sz="2800" i="1">
                            <a:latin typeface="Cambria Math" panose="02040503050406030204" pitchFamily="18" charset="0"/>
                            <a:ea typeface="Cambria Math" panose="02040503050406030204" pitchFamily="18" charset="0"/>
                          </a:rPr>
                        </m:ctrlPr>
                      </m:sSubPr>
                      <m:e>
                        <m:r>
                          <m:rPr>
                            <m:sty m:val="p"/>
                          </m:rPr>
                          <a:rPr lang="en-GB" sz="2800" i="1">
                            <a:latin typeface="Cambria Math" panose="02040503050406030204" pitchFamily="18" charset="0"/>
                            <a:ea typeface="Cambria Math" panose="02040503050406030204" pitchFamily="18" charset="0"/>
                          </a:rPr>
                          <m:t>Δ</m:t>
                        </m:r>
                      </m:e>
                      <m:sub>
                        <m:r>
                          <a:rPr lang="en-GB" sz="2800" i="1">
                            <a:latin typeface="Cambria Math" panose="02040503050406030204" pitchFamily="18" charset="0"/>
                            <a:ea typeface="Cambria Math" panose="02040503050406030204" pitchFamily="18" charset="0"/>
                          </a:rPr>
                          <m:t>𝐸</m:t>
                        </m:r>
                      </m:sub>
                    </m:sSub>
                  </m:oMath>
                </a14:m>
                <a:r>
                  <a:rPr lang="en-GB" sz="2800" dirty="0"/>
                  <a:t> </a:t>
                </a:r>
                <a:r>
                  <a:rPr lang="en-GB" sz="2800" b="1" dirty="0"/>
                  <a:t>then</a:t>
                </a:r>
              </a:p>
              <a:p>
                <a:pPr marL="457200" lvl="1" indent="0">
                  <a:buNone/>
                  <a:tabLst>
                    <a:tab pos="889000" algn="l"/>
                    <a:tab pos="1422400" algn="l"/>
                    <a:tab pos="1862138" algn="l"/>
                  </a:tabLst>
                </a:pPr>
                <a:r>
                  <a:rPr lang="en-GB" sz="2800" dirty="0"/>
                  <a:t>		Handle or adapt evidence at </a:t>
                </a:r>
                <a14:m>
                  <m:oMath xmlns:m="http://schemas.openxmlformats.org/officeDocument/2006/math">
                    <m:sSub>
                      <m:sSubPr>
                        <m:ctrlPr>
                          <a:rPr lang="en-GB" sz="2800" i="1">
                            <a:latin typeface="Cambria Math" panose="02040503050406030204" pitchFamily="18" charset="0"/>
                          </a:rPr>
                        </m:ctrlPr>
                      </m:sSubPr>
                      <m:e>
                        <m:r>
                          <a:rPr lang="en-GB" sz="2800" b="1" i="1">
                            <a:latin typeface="Cambria Math" panose="02040503050406030204" pitchFamily="18" charset="0"/>
                          </a:rPr>
                          <m:t>𝑪</m:t>
                        </m:r>
                      </m:e>
                      <m:sub>
                        <m:r>
                          <a:rPr lang="en-GB" sz="2800" i="1">
                            <a:latin typeface="Cambria Math" panose="02040503050406030204" pitchFamily="18" charset="0"/>
                          </a:rPr>
                          <m:t>𝑖</m:t>
                        </m:r>
                      </m:sub>
                    </m:sSub>
                  </m:oMath>
                </a14:m>
                <a:r>
                  <a:rPr lang="en-GB" sz="2800" dirty="0"/>
                  <a:t>, mark </a:t>
                </a:r>
                <a14:m>
                  <m:oMath xmlns:m="http://schemas.openxmlformats.org/officeDocument/2006/math">
                    <m:sSub>
                      <m:sSubPr>
                        <m:ctrlPr>
                          <a:rPr lang="en-GB" sz="2800" i="1">
                            <a:latin typeface="Cambria Math" panose="02040503050406030204" pitchFamily="18" charset="0"/>
                          </a:rPr>
                        </m:ctrlPr>
                      </m:sSubPr>
                      <m:e>
                        <m:r>
                          <a:rPr lang="en-GB" sz="2800" b="1" i="1">
                            <a:latin typeface="Cambria Math" panose="02040503050406030204" pitchFamily="18" charset="0"/>
                          </a:rPr>
                          <m:t>𝑪</m:t>
                        </m:r>
                      </m:e>
                      <m:sub>
                        <m:r>
                          <a:rPr lang="en-GB" sz="2800" i="1">
                            <a:latin typeface="Cambria Math" panose="02040503050406030204" pitchFamily="18" charset="0"/>
                          </a:rPr>
                          <m:t>𝑖</m:t>
                        </m:r>
                      </m:sub>
                    </m:sSub>
                  </m:oMath>
                </a14:m>
                <a:endParaRPr lang="en-GB" sz="2800" dirty="0"/>
              </a:p>
              <a:p>
                <a:pPr marL="457200" lvl="1" indent="0">
                  <a:buNone/>
                </a:pPr>
                <a:r>
                  <a:rPr lang="en-GB" sz="2800" b="1" dirty="0"/>
                  <a:t>while</a:t>
                </a:r>
                <a:r>
                  <a:rPr lang="en-GB" sz="2800" dirty="0"/>
                  <a:t> </a:t>
                </a:r>
                <a14:m>
                  <m:oMath xmlns:m="http://schemas.openxmlformats.org/officeDocument/2006/math">
                    <m:r>
                      <a:rPr lang="en-GB" sz="2800" i="1" smtClean="0">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rPr>
                        </m:ctrlPr>
                      </m:sSubPr>
                      <m:e>
                        <m:r>
                          <a:rPr lang="en-GB" sz="2800" b="1" i="1">
                            <a:latin typeface="Cambria Math" panose="02040503050406030204" pitchFamily="18" charset="0"/>
                          </a:rPr>
                          <m:t>𝑪</m:t>
                        </m:r>
                      </m:e>
                      <m:sub>
                        <m:r>
                          <a:rPr lang="en-GB" sz="2800" i="1">
                            <a:latin typeface="Cambria Math" panose="02040503050406030204" pitchFamily="18" charset="0"/>
                          </a:rPr>
                          <m:t>𝑖</m:t>
                        </m:r>
                      </m:sub>
                    </m:sSub>
                  </m:oMath>
                </a14:m>
                <a:r>
                  <a:rPr lang="en-GB" sz="2800" dirty="0"/>
                  <a:t> ready to compute message </a:t>
                </a:r>
                <a14:m>
                  <m:oMath xmlns:m="http://schemas.openxmlformats.org/officeDocument/2006/math">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𝑚</m:t>
                        </m:r>
                      </m:e>
                      <m:sub>
                        <m:r>
                          <a:rPr lang="de-DE" sz="2800" b="0" i="1" smtClean="0">
                            <a:latin typeface="Cambria Math" panose="02040503050406030204" pitchFamily="18" charset="0"/>
                          </a:rPr>
                          <m:t>𝑖𝑗</m:t>
                        </m:r>
                      </m:sub>
                    </m:sSub>
                  </m:oMath>
                </a14:m>
                <a:r>
                  <a:rPr lang="en-GB" sz="2800" dirty="0"/>
                  <a:t> to </a:t>
                </a:r>
                <a14:m>
                  <m:oMath xmlns:m="http://schemas.openxmlformats.org/officeDocument/2006/math">
                    <m:sSub>
                      <m:sSubPr>
                        <m:ctrlPr>
                          <a:rPr lang="en-GB" sz="2800" i="1">
                            <a:latin typeface="Cambria Math" panose="02040503050406030204" pitchFamily="18" charset="0"/>
                          </a:rPr>
                        </m:ctrlPr>
                      </m:sSubPr>
                      <m:e>
                        <m:r>
                          <a:rPr lang="en-GB" sz="2800" b="1" i="1">
                            <a:latin typeface="Cambria Math" panose="02040503050406030204" pitchFamily="18" charset="0"/>
                          </a:rPr>
                          <m:t>𝑪</m:t>
                        </m:r>
                      </m:e>
                      <m:sub>
                        <m:r>
                          <a:rPr lang="de-DE" sz="2800" b="0" i="1" smtClean="0">
                            <a:latin typeface="Cambria Math" panose="02040503050406030204" pitchFamily="18" charset="0"/>
                          </a:rPr>
                          <m:t>𝑗</m:t>
                        </m:r>
                      </m:sub>
                    </m:sSub>
                  </m:oMath>
                </a14:m>
                <a:r>
                  <a:rPr lang="en-GB" sz="2800" dirty="0"/>
                  <a:t> </a:t>
                </a:r>
                <a:r>
                  <a:rPr lang="en-GB" sz="2800" b="1" dirty="0"/>
                  <a:t>do</a:t>
                </a:r>
              </a:p>
              <a:p>
                <a:pPr marL="457200" lvl="1" indent="0">
                  <a:buNone/>
                  <a:tabLst>
                    <a:tab pos="889000" algn="l"/>
                  </a:tabLst>
                </a:pPr>
                <a:r>
                  <a:rPr lang="en-GB" sz="2800" b="1" dirty="0"/>
                  <a:t>	if</a:t>
                </a:r>
                <a:r>
                  <a:rPr lang="en-GB" sz="2800" dirty="0"/>
                  <a:t> </a:t>
                </a:r>
                <a14:m>
                  <m:oMath xmlns:m="http://schemas.openxmlformats.org/officeDocument/2006/math">
                    <m:sSub>
                      <m:sSubPr>
                        <m:ctrlPr>
                          <a:rPr lang="en-GB" sz="2800" i="1">
                            <a:latin typeface="Cambria Math" panose="02040503050406030204" pitchFamily="18" charset="0"/>
                          </a:rPr>
                        </m:ctrlPr>
                      </m:sSubPr>
                      <m:e>
                        <m:r>
                          <a:rPr lang="en-GB" sz="2800" b="1" i="1">
                            <a:latin typeface="Cambria Math" panose="02040503050406030204" pitchFamily="18" charset="0"/>
                          </a:rPr>
                          <m:t>𝑪</m:t>
                        </m:r>
                      </m:e>
                      <m:sub>
                        <m:r>
                          <a:rPr lang="en-GB" sz="2800" i="1">
                            <a:latin typeface="Cambria Math" panose="02040503050406030204" pitchFamily="18" charset="0"/>
                          </a:rPr>
                          <m:t>𝑖</m:t>
                        </m:r>
                      </m:sub>
                    </m:sSub>
                  </m:oMath>
                </a14:m>
                <a:r>
                  <a:rPr lang="en-GB" sz="2800" dirty="0"/>
                  <a:t> marked, has a marked message, or </a:t>
                </a:r>
                <a14:m>
                  <m:oMath xmlns:m="http://schemas.openxmlformats.org/officeDocument/2006/math">
                    <m:sSub>
                      <m:sSubPr>
                        <m:ctrlPr>
                          <a:rPr lang="en-GB" sz="2800" i="1">
                            <a:latin typeface="Cambria Math" panose="02040503050406030204" pitchFamily="18" charset="0"/>
                          </a:rPr>
                        </m:ctrlPr>
                      </m:sSubPr>
                      <m:e>
                        <m:r>
                          <a:rPr lang="en-GB" sz="2800" b="1" i="1">
                            <a:latin typeface="Cambria Math" panose="02040503050406030204" pitchFamily="18" charset="0"/>
                          </a:rPr>
                          <m:t>𝑪</m:t>
                        </m:r>
                      </m:e>
                      <m:sub>
                        <m:r>
                          <a:rPr lang="de-DE" sz="2800" i="1">
                            <a:latin typeface="Cambria Math" panose="02040503050406030204" pitchFamily="18" charset="0"/>
                          </a:rPr>
                          <m:t>𝑗</m:t>
                        </m:r>
                      </m:sub>
                    </m:sSub>
                  </m:oMath>
                </a14:m>
                <a:r>
                  <a:rPr lang="en-GB" sz="2800" dirty="0"/>
                  <a:t> new </a:t>
                </a:r>
                <a:r>
                  <a:rPr lang="en-GB" sz="2800" b="1" dirty="0"/>
                  <a:t>then</a:t>
                </a:r>
              </a:p>
              <a:p>
                <a:pPr marL="457200" lvl="1" indent="0">
                  <a:buNone/>
                  <a:tabLst>
                    <a:tab pos="889000" algn="l"/>
                    <a:tab pos="1422400" algn="l"/>
                  </a:tabLst>
                </a:pPr>
                <a:r>
                  <a:rPr lang="en-GB" sz="2800" dirty="0"/>
                  <a:t>		Send newly computed </a:t>
                </a:r>
                <a14:m>
                  <m:oMath xmlns:m="http://schemas.openxmlformats.org/officeDocument/2006/math">
                    <m:sSub>
                      <m:sSubPr>
                        <m:ctrlPr>
                          <a:rPr lang="de-DE" sz="2800" i="1">
                            <a:latin typeface="Cambria Math" panose="02040503050406030204" pitchFamily="18" charset="0"/>
                          </a:rPr>
                        </m:ctrlPr>
                      </m:sSubPr>
                      <m:e>
                        <m:r>
                          <a:rPr lang="de-DE" sz="2800" i="1">
                            <a:latin typeface="Cambria Math" panose="02040503050406030204" pitchFamily="18" charset="0"/>
                          </a:rPr>
                          <m:t>𝑚</m:t>
                        </m:r>
                      </m:e>
                      <m:sub>
                        <m:r>
                          <a:rPr lang="de-DE" sz="2800" i="1">
                            <a:latin typeface="Cambria Math" panose="02040503050406030204" pitchFamily="18" charset="0"/>
                          </a:rPr>
                          <m:t>𝑖𝑗</m:t>
                        </m:r>
                      </m:sub>
                    </m:sSub>
                  </m:oMath>
                </a14:m>
                <a:endParaRPr lang="en-GB" sz="2800" dirty="0"/>
              </a:p>
              <a:p>
                <a:pPr marL="457200" lvl="1" indent="0">
                  <a:buNone/>
                  <a:tabLst>
                    <a:tab pos="889000" algn="l"/>
                    <a:tab pos="1422400" algn="l"/>
                  </a:tabLst>
                </a:pPr>
                <a:r>
                  <a:rPr lang="en-GB" sz="2800" dirty="0"/>
                  <a:t>	else</a:t>
                </a:r>
              </a:p>
              <a:p>
                <a:pPr marL="457200" lvl="1" indent="0">
                  <a:buNone/>
                  <a:tabLst>
                    <a:tab pos="889000" algn="l"/>
                    <a:tab pos="1422400" algn="l"/>
                  </a:tabLst>
                </a:pPr>
                <a:r>
                  <a:rPr lang="en-GB" sz="2800" dirty="0"/>
                  <a:t>		Send empty message </a:t>
                </a:r>
                <a14:m>
                  <m:oMath xmlns:m="http://schemas.openxmlformats.org/officeDocument/2006/math">
                    <m:sSub>
                      <m:sSubPr>
                        <m:ctrlPr>
                          <a:rPr lang="de-DE" sz="2800" i="1">
                            <a:latin typeface="Cambria Math" panose="02040503050406030204" pitchFamily="18" charset="0"/>
                          </a:rPr>
                        </m:ctrlPr>
                      </m:sSubPr>
                      <m:e>
                        <m:r>
                          <a:rPr lang="de-DE" sz="2800" i="1">
                            <a:latin typeface="Cambria Math" panose="02040503050406030204" pitchFamily="18" charset="0"/>
                          </a:rPr>
                          <m:t>𝑚</m:t>
                        </m:r>
                      </m:e>
                      <m:sub>
                        <m:r>
                          <a:rPr lang="de-DE" sz="2800" i="1">
                            <a:latin typeface="Cambria Math" panose="02040503050406030204" pitchFamily="18" charset="0"/>
                          </a:rPr>
                          <m:t>𝑖𝑗</m:t>
                        </m:r>
                      </m:sub>
                    </m:sSub>
                    <m:r>
                      <a:rPr lang="de-DE" sz="2800" b="0" i="1" smtClean="0">
                        <a:latin typeface="Cambria Math" panose="02040503050406030204" pitchFamily="18" charset="0"/>
                      </a:rPr>
                      <m:t>=</m:t>
                    </m:r>
                    <m:r>
                      <a:rPr lang="de-DE" sz="2800" b="0" i="1" smtClean="0">
                        <a:latin typeface="Cambria Math" panose="02040503050406030204" pitchFamily="18" charset="0"/>
                        <a:ea typeface="Cambria Math" panose="02040503050406030204" pitchFamily="18" charset="0"/>
                      </a:rPr>
                      <m:t>∅</m:t>
                    </m:r>
                  </m:oMath>
                </a14:m>
                <a:endParaRPr lang="en-GB" sz="2800" dirty="0"/>
              </a:p>
              <a:p>
                <a:pPr marL="457200" lvl="1" indent="0">
                  <a:buNone/>
                  <a:tabLst>
                    <a:tab pos="889000" algn="l"/>
                    <a:tab pos="1422400" algn="l"/>
                  </a:tabLst>
                </a:pPr>
                <a:r>
                  <a:rPr lang="en-GB" sz="2800" dirty="0"/>
                  <a:t>	Mark </a:t>
                </a:r>
                <a14:m>
                  <m:oMath xmlns:m="http://schemas.openxmlformats.org/officeDocument/2006/math">
                    <m:sSub>
                      <m:sSubPr>
                        <m:ctrlPr>
                          <a:rPr lang="de-DE" sz="2800" i="1">
                            <a:latin typeface="Cambria Math" panose="02040503050406030204" pitchFamily="18" charset="0"/>
                          </a:rPr>
                        </m:ctrlPr>
                      </m:sSubPr>
                      <m:e>
                        <m:r>
                          <a:rPr lang="de-DE" sz="2800" i="1">
                            <a:latin typeface="Cambria Math" panose="02040503050406030204" pitchFamily="18" charset="0"/>
                          </a:rPr>
                          <m:t>𝑚</m:t>
                        </m:r>
                      </m:e>
                      <m:sub>
                        <m:r>
                          <a:rPr lang="de-DE" sz="2800" i="1">
                            <a:latin typeface="Cambria Math" panose="02040503050406030204" pitchFamily="18" charset="0"/>
                          </a:rPr>
                          <m:t>𝑖𝑗</m:t>
                        </m:r>
                      </m:sub>
                    </m:sSub>
                  </m:oMath>
                </a14:m>
                <a:r>
                  <a:rPr lang="en-GB" sz="2800" dirty="0"/>
                  <a:t> at </a:t>
                </a:r>
                <a14:m>
                  <m:oMath xmlns:m="http://schemas.openxmlformats.org/officeDocument/2006/math">
                    <m:sSub>
                      <m:sSubPr>
                        <m:ctrlPr>
                          <a:rPr lang="en-GB" sz="2800" i="1">
                            <a:latin typeface="Cambria Math" panose="02040503050406030204" pitchFamily="18" charset="0"/>
                          </a:rPr>
                        </m:ctrlPr>
                      </m:sSubPr>
                      <m:e>
                        <m:r>
                          <a:rPr lang="en-GB" sz="2800" b="1" i="1">
                            <a:latin typeface="Cambria Math" panose="02040503050406030204" pitchFamily="18" charset="0"/>
                          </a:rPr>
                          <m:t>𝑪</m:t>
                        </m:r>
                      </m:e>
                      <m:sub>
                        <m:r>
                          <a:rPr lang="de-DE" sz="2800" i="1">
                            <a:latin typeface="Cambria Math" panose="02040503050406030204" pitchFamily="18" charset="0"/>
                          </a:rPr>
                          <m:t>𝑗</m:t>
                        </m:r>
                      </m:sub>
                    </m:sSub>
                  </m:oMath>
                </a14:m>
                <a:r>
                  <a:rPr lang="en-GB" sz="2800" dirty="0"/>
                  <a:t> accordingly (valid/changed)</a:t>
                </a:r>
              </a:p>
              <a:p>
                <a:pPr marL="457200" lvl="1" indent="0">
                  <a:buNone/>
                </a:pPr>
                <a:r>
                  <a:rPr lang="en-GB" sz="2800" dirty="0"/>
                  <a:t>Answer queries with query terms </a:t>
                </a:r>
                <a14:m>
                  <m:oMath xmlns:m="http://schemas.openxmlformats.org/officeDocument/2006/math">
                    <m:sSubSup>
                      <m:sSubSupPr>
                        <m:ctrlPr>
                          <a:rPr lang="en-GB" sz="2800" i="1">
                            <a:latin typeface="Cambria Math" panose="02040503050406030204" pitchFamily="18" charset="0"/>
                          </a:rPr>
                        </m:ctrlPr>
                      </m:sSubSupPr>
                      <m:e>
                        <m:d>
                          <m:dPr>
                            <m:begChr m:val="{"/>
                            <m:endChr m:val="}"/>
                            <m:ctrlPr>
                              <a:rPr lang="en-GB" sz="2800" i="1">
                                <a:latin typeface="Cambria Math" panose="02040503050406030204" pitchFamily="18" charset="0"/>
                              </a:rPr>
                            </m:ctrlPr>
                          </m:dPr>
                          <m:e>
                            <m:sSub>
                              <m:sSubPr>
                                <m:ctrlPr>
                                  <a:rPr lang="en-GB" sz="2800" i="1">
                                    <a:latin typeface="Cambria Math" panose="02040503050406030204" pitchFamily="18" charset="0"/>
                                  </a:rPr>
                                </m:ctrlPr>
                              </m:sSubPr>
                              <m:e>
                                <m:r>
                                  <a:rPr lang="en-GB" sz="2800" i="1">
                                    <a:latin typeface="Cambria Math" panose="02040503050406030204" pitchFamily="18" charset="0"/>
                                  </a:rPr>
                                  <m:t>𝑄</m:t>
                                </m:r>
                              </m:e>
                              <m:sub>
                                <m:r>
                                  <a:rPr lang="en-GB" sz="2800" i="1">
                                    <a:latin typeface="Cambria Math" panose="02040503050406030204" pitchFamily="18" charset="0"/>
                                  </a:rPr>
                                  <m:t>𝑖</m:t>
                                </m:r>
                              </m:sub>
                            </m:sSub>
                          </m:e>
                        </m:d>
                      </m:e>
                      <m:sub>
                        <m:r>
                          <a:rPr lang="en-GB" sz="2800" i="1">
                            <a:latin typeface="Cambria Math" panose="02040503050406030204" pitchFamily="18" charset="0"/>
                          </a:rPr>
                          <m:t>𝑖</m:t>
                        </m:r>
                        <m:r>
                          <a:rPr lang="en-GB" sz="2800" i="1">
                            <a:latin typeface="Cambria Math" panose="02040503050406030204" pitchFamily="18" charset="0"/>
                          </a:rPr>
                          <m:t>=1</m:t>
                        </m:r>
                      </m:sub>
                      <m:sup>
                        <m:r>
                          <a:rPr lang="en-GB" sz="2800" i="1">
                            <a:latin typeface="Cambria Math" panose="02040503050406030204" pitchFamily="18" charset="0"/>
                          </a:rPr>
                          <m:t>𝑛</m:t>
                        </m:r>
                      </m:sup>
                    </m:sSubSup>
                  </m:oMath>
                </a14:m>
                <a:r>
                  <a:rPr lang="en-GB" sz="2800" dirty="0"/>
                  <a:t> in </a:t>
                </a:r>
                <a14:m>
                  <m:oMath xmlns:m="http://schemas.openxmlformats.org/officeDocument/2006/math">
                    <m:r>
                      <a:rPr lang="en-GB" sz="2800" i="1">
                        <a:latin typeface="Cambria Math" panose="02040503050406030204" pitchFamily="18" charset="0"/>
                      </a:rPr>
                      <m:t>𝐽</m:t>
                    </m:r>
                  </m:oMath>
                </a14:m>
                <a:endParaRPr lang="en-GB" sz="2800" dirty="0"/>
              </a:p>
              <a:p>
                <a:endParaRPr lang="en-GB" dirty="0"/>
              </a:p>
            </p:txBody>
          </p:sp>
        </mc:Choice>
        <mc:Fallback xmlns="">
          <p:sp>
            <p:nvSpPr>
              <p:cNvPr id="3" name="Content Placeholder 2">
                <a:extLst>
                  <a:ext uri="{FF2B5EF4-FFF2-40B4-BE49-F238E27FC236}">
                    <a16:creationId xmlns:a16="http://schemas.microsoft.com/office/drawing/2014/main" id="{F06E3AB8-4B18-AC45-82C6-E875D5A76220}"/>
                  </a:ext>
                </a:extLst>
              </p:cNvPr>
              <p:cNvSpPr>
                <a:spLocks noGrp="1" noRot="1" noChangeAspect="1" noMove="1" noResize="1" noEditPoints="1" noAdjustHandles="1" noChangeArrowheads="1" noChangeShapeType="1" noTextEdit="1"/>
              </p:cNvSpPr>
              <p:nvPr>
                <p:ph idx="1"/>
              </p:nvPr>
            </p:nvSpPr>
            <p:spPr>
              <a:xfrm>
                <a:off x="628649" y="1158240"/>
                <a:ext cx="8117417" cy="5018723"/>
              </a:xfrm>
              <a:blipFill>
                <a:blip r:embed="rId2"/>
                <a:stretch>
                  <a:fillRect t="-3030" r="-1092"/>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4E84360D-B38F-4846-B342-CC8FFE357B05}"/>
              </a:ext>
            </a:extLst>
          </p:cNvPr>
          <p:cNvSpPr>
            <a:spLocks noGrp="1"/>
          </p:cNvSpPr>
          <p:nvPr>
            <p:ph type="sldNum" sz="quarter" idx="12"/>
          </p:nvPr>
        </p:nvSpPr>
        <p:spPr/>
        <p:txBody>
          <a:bodyPr/>
          <a:lstStyle/>
          <a:p>
            <a:fld id="{67C9959E-8E6B-B04C-9955-EA096F41CA7A}" type="slidenum">
              <a:rPr lang="en-GB" smtClean="0"/>
              <a:pPr/>
              <a:t>26</a:t>
            </a:fld>
            <a:endParaRPr lang="en-GB"/>
          </a:p>
        </p:txBody>
      </p:sp>
      <p:cxnSp>
        <p:nvCxnSpPr>
          <p:cNvPr id="6" name="Straight Arrow Connector 5">
            <a:extLst>
              <a:ext uri="{FF2B5EF4-FFF2-40B4-BE49-F238E27FC236}">
                <a16:creationId xmlns:a16="http://schemas.microsoft.com/office/drawing/2014/main" id="{EE51C1C9-DA02-2444-B0D1-52A70105888B}"/>
              </a:ext>
            </a:extLst>
          </p:cNvPr>
          <p:cNvCxnSpPr>
            <a:cxnSpLocks/>
            <a:stCxn id="9" idx="0"/>
            <a:endCxn id="20" idx="2"/>
          </p:cNvCxnSpPr>
          <p:nvPr/>
        </p:nvCxnSpPr>
        <p:spPr>
          <a:xfrm flipH="1" flipV="1">
            <a:off x="2754842" y="2743198"/>
            <a:ext cx="1892299" cy="3184314"/>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7E2A9A-F1AC-024A-BC8D-D1EEDE395014}"/>
              </a:ext>
            </a:extLst>
          </p:cNvPr>
          <p:cNvSpPr txBox="1"/>
          <p:nvPr/>
        </p:nvSpPr>
        <p:spPr>
          <a:xfrm>
            <a:off x="2729441" y="5927512"/>
            <a:ext cx="38354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dirty="0"/>
              <a:t>If local model changed, then evidence might need to be entered again</a:t>
            </a:r>
          </a:p>
        </p:txBody>
      </p:sp>
      <p:cxnSp>
        <p:nvCxnSpPr>
          <p:cNvPr id="19" name="Straight Connector 18">
            <a:extLst>
              <a:ext uri="{FF2B5EF4-FFF2-40B4-BE49-F238E27FC236}">
                <a16:creationId xmlns:a16="http://schemas.microsoft.com/office/drawing/2014/main" id="{DA86021A-FDD2-404D-A9DD-570677233A59}"/>
              </a:ext>
            </a:extLst>
          </p:cNvPr>
          <p:cNvCxnSpPr>
            <a:cxnSpLocks/>
          </p:cNvCxnSpPr>
          <p:nvPr/>
        </p:nvCxnSpPr>
        <p:spPr>
          <a:xfrm>
            <a:off x="628650" y="5780828"/>
            <a:ext cx="78867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6BEEE1B-A8F5-1246-BF85-9719E2F1FA83}"/>
              </a:ext>
            </a:extLst>
          </p:cNvPr>
          <p:cNvSpPr/>
          <p:nvPr/>
        </p:nvSpPr>
        <p:spPr>
          <a:xfrm>
            <a:off x="2225675" y="2446865"/>
            <a:ext cx="1058333" cy="29633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7739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C0DA-6C00-7F40-9A5B-8A245663E2F8}"/>
              </a:ext>
            </a:extLst>
          </p:cNvPr>
          <p:cNvSpPr>
            <a:spLocks noGrp="1"/>
          </p:cNvSpPr>
          <p:nvPr>
            <p:ph type="title"/>
          </p:nvPr>
        </p:nvSpPr>
        <p:spPr/>
        <p:txBody>
          <a:bodyPr/>
          <a:lstStyle/>
          <a:p>
            <a:r>
              <a:rPr lang="en-GB" dirty="0"/>
              <a:t>Runtimes</a:t>
            </a:r>
          </a:p>
        </p:txBody>
      </p:sp>
      <p:sp>
        <p:nvSpPr>
          <p:cNvPr id="3" name="Content Placeholder 2">
            <a:extLst>
              <a:ext uri="{FF2B5EF4-FFF2-40B4-BE49-F238E27FC236}">
                <a16:creationId xmlns:a16="http://schemas.microsoft.com/office/drawing/2014/main" id="{85739141-F0FE-E74B-AEDF-AD2EBA253781}"/>
              </a:ext>
            </a:extLst>
          </p:cNvPr>
          <p:cNvSpPr>
            <a:spLocks noGrp="1"/>
          </p:cNvSpPr>
          <p:nvPr>
            <p:ph idx="1"/>
          </p:nvPr>
        </p:nvSpPr>
        <p:spPr>
          <a:xfrm>
            <a:off x="628650" y="1158240"/>
            <a:ext cx="7886700" cy="3100493"/>
          </a:xfrm>
        </p:spPr>
        <p:txBody>
          <a:bodyPr>
            <a:normAutofit fontScale="92500"/>
          </a:bodyPr>
          <a:lstStyle/>
          <a:p>
            <a:r>
              <a:rPr lang="en-GB" dirty="0"/>
              <a:t>Get to the point of answering queries again as fast as possible</a:t>
            </a:r>
          </a:p>
          <a:p>
            <a:r>
              <a:rPr lang="en-GB" dirty="0"/>
              <a:t>Left: Accumulated runtimes over three changes</a:t>
            </a:r>
          </a:p>
          <a:p>
            <a:pPr lvl="1"/>
            <a:r>
              <a:rPr lang="en-GB" dirty="0"/>
              <a:t>Vertical lines mark a change</a:t>
            </a:r>
          </a:p>
          <a:p>
            <a:pPr lvl="1"/>
            <a:r>
              <a:rPr lang="en-GB" dirty="0"/>
              <a:t>Dots mark steps of LJT versions</a:t>
            </a:r>
          </a:p>
          <a:p>
            <a:r>
              <a:rPr lang="en-GB" dirty="0"/>
              <a:t>Right: runtimes for each step of LJT/</a:t>
            </a:r>
            <a:r>
              <a:rPr lang="en-GB" dirty="0" err="1"/>
              <a:t>aLJT</a:t>
            </a:r>
            <a:r>
              <a:rPr lang="en-GB" dirty="0"/>
              <a:t> after a model change (model size doubles with each change)</a:t>
            </a:r>
          </a:p>
        </p:txBody>
      </p:sp>
      <p:sp>
        <p:nvSpPr>
          <p:cNvPr id="4" name="Slide Number Placeholder 3">
            <a:extLst>
              <a:ext uri="{FF2B5EF4-FFF2-40B4-BE49-F238E27FC236}">
                <a16:creationId xmlns:a16="http://schemas.microsoft.com/office/drawing/2014/main" id="{1880FE24-24EE-8E41-BA26-5F3B5C2E48F0}"/>
              </a:ext>
            </a:extLst>
          </p:cNvPr>
          <p:cNvSpPr>
            <a:spLocks noGrp="1"/>
          </p:cNvSpPr>
          <p:nvPr>
            <p:ph type="sldNum" sz="quarter" idx="12"/>
          </p:nvPr>
        </p:nvSpPr>
        <p:spPr/>
        <p:txBody>
          <a:bodyPr/>
          <a:lstStyle/>
          <a:p>
            <a:fld id="{67C9959E-8E6B-B04C-9955-EA096F41CA7A}" type="slidenum">
              <a:rPr lang="en-GB" smtClean="0"/>
              <a:t>27</a:t>
            </a:fld>
            <a:endParaRPr lang="en-GB"/>
          </a:p>
        </p:txBody>
      </p:sp>
      <p:pic>
        <p:nvPicPr>
          <p:cNvPr id="6" name="Picture 5">
            <a:extLst>
              <a:ext uri="{FF2B5EF4-FFF2-40B4-BE49-F238E27FC236}">
                <a16:creationId xmlns:a16="http://schemas.microsoft.com/office/drawing/2014/main" id="{A0B82CCE-042B-C946-98C4-7915B115685B}"/>
              </a:ext>
            </a:extLst>
          </p:cNvPr>
          <p:cNvPicPr>
            <a:picLocks noChangeAspect="1"/>
          </p:cNvPicPr>
          <p:nvPr/>
        </p:nvPicPr>
        <p:blipFill>
          <a:blip r:embed="rId2"/>
          <a:stretch>
            <a:fillRect/>
          </a:stretch>
        </p:blipFill>
        <p:spPr>
          <a:xfrm>
            <a:off x="628650" y="4258733"/>
            <a:ext cx="3928997" cy="2097617"/>
          </a:xfrm>
          <a:prstGeom prst="rect">
            <a:avLst/>
          </a:prstGeom>
        </p:spPr>
      </p:pic>
      <p:pic>
        <p:nvPicPr>
          <p:cNvPr id="8" name="Picture 7">
            <a:extLst>
              <a:ext uri="{FF2B5EF4-FFF2-40B4-BE49-F238E27FC236}">
                <a16:creationId xmlns:a16="http://schemas.microsoft.com/office/drawing/2014/main" id="{7BB4D583-FF50-5640-B1F8-9994ABC5DD13}"/>
              </a:ext>
            </a:extLst>
          </p:cNvPr>
          <p:cNvPicPr>
            <a:picLocks noChangeAspect="1"/>
          </p:cNvPicPr>
          <p:nvPr/>
        </p:nvPicPr>
        <p:blipFill>
          <a:blip r:embed="rId3"/>
          <a:stretch>
            <a:fillRect/>
          </a:stretch>
        </p:blipFill>
        <p:spPr>
          <a:xfrm>
            <a:off x="4798496" y="4258733"/>
            <a:ext cx="3912863" cy="2097617"/>
          </a:xfrm>
          <a:prstGeom prst="rect">
            <a:avLst/>
          </a:prstGeom>
        </p:spPr>
      </p:pic>
    </p:spTree>
    <p:extLst>
      <p:ext uri="{BB962C8B-B14F-4D97-AF65-F5344CB8AC3E}">
        <p14:creationId xmlns:p14="http://schemas.microsoft.com/office/powerpoint/2010/main" val="838704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6B249-A6E1-5B4D-B8A4-D634F36962DC}"/>
              </a:ext>
            </a:extLst>
          </p:cNvPr>
          <p:cNvSpPr>
            <a:spLocks noGrp="1"/>
          </p:cNvSpPr>
          <p:nvPr>
            <p:ph type="title"/>
          </p:nvPr>
        </p:nvSpPr>
        <p:spPr/>
        <p:txBody>
          <a:bodyPr/>
          <a:lstStyle/>
          <a:p>
            <a:r>
              <a:rPr lang="en-GB" dirty="0"/>
              <a:t>Model Changes</a:t>
            </a:r>
          </a:p>
        </p:txBody>
      </p:sp>
      <p:sp>
        <p:nvSpPr>
          <p:cNvPr id="3" name="Content Placeholder 2">
            <a:extLst>
              <a:ext uri="{FF2B5EF4-FFF2-40B4-BE49-F238E27FC236}">
                <a16:creationId xmlns:a16="http://schemas.microsoft.com/office/drawing/2014/main" id="{39A52204-6D7F-4349-A7B4-F38CBA02570D}"/>
              </a:ext>
            </a:extLst>
          </p:cNvPr>
          <p:cNvSpPr>
            <a:spLocks noGrp="1"/>
          </p:cNvSpPr>
          <p:nvPr>
            <p:ph idx="1"/>
          </p:nvPr>
        </p:nvSpPr>
        <p:spPr/>
        <p:txBody>
          <a:bodyPr>
            <a:normAutofit lnSpcReduction="10000"/>
          </a:bodyPr>
          <a:lstStyle/>
          <a:p>
            <a:r>
              <a:rPr lang="en-GB" dirty="0"/>
              <a:t>Adaptive inference reasonable if effect of changes does not change FO jtree structure</a:t>
            </a:r>
          </a:p>
          <a:p>
            <a:pPr lvl="1"/>
            <a:r>
              <a:rPr lang="en-GB" dirty="0"/>
              <a:t>Always possible to save at least one message calculation up to half of the message pass</a:t>
            </a:r>
          </a:p>
          <a:p>
            <a:r>
              <a:rPr lang="en-GB" dirty="0"/>
              <a:t>Adaptive inference only reasonable if effect of changes FO jtree structure only locally</a:t>
            </a:r>
          </a:p>
          <a:p>
            <a:pPr lvl="1"/>
            <a:r>
              <a:rPr lang="en-GB" dirty="0"/>
              <a:t>I.e., limited number of parclusters affected</a:t>
            </a:r>
          </a:p>
          <a:p>
            <a:pPr lvl="1"/>
            <a:r>
              <a:rPr lang="en-GB" dirty="0"/>
              <a:t>If changes to model are too many or too drastic, FO jtree may degenerate</a:t>
            </a:r>
          </a:p>
          <a:p>
            <a:pPr lvl="2"/>
            <a:r>
              <a:rPr lang="en-GB" dirty="0"/>
              <a:t>Restart from scratch and build a new FO jtree</a:t>
            </a:r>
          </a:p>
          <a:p>
            <a:pPr lvl="2"/>
            <a:endParaRPr lang="en-GB" dirty="0"/>
          </a:p>
          <a:p>
            <a:r>
              <a:rPr lang="en-GB" dirty="0"/>
              <a:t>Similar considerations for circuits and FOKC</a:t>
            </a:r>
          </a:p>
          <a:p>
            <a:pPr lvl="1"/>
            <a:r>
              <a:rPr lang="en-GB" dirty="0"/>
              <a:t>Only repeat weight propagation in branches with changes</a:t>
            </a:r>
          </a:p>
        </p:txBody>
      </p:sp>
      <p:sp>
        <p:nvSpPr>
          <p:cNvPr id="4" name="Slide Number Placeholder 3">
            <a:extLst>
              <a:ext uri="{FF2B5EF4-FFF2-40B4-BE49-F238E27FC236}">
                <a16:creationId xmlns:a16="http://schemas.microsoft.com/office/drawing/2014/main" id="{75AE9212-9FD6-AE4F-87D8-5CDD1769208A}"/>
              </a:ext>
            </a:extLst>
          </p:cNvPr>
          <p:cNvSpPr>
            <a:spLocks noGrp="1"/>
          </p:cNvSpPr>
          <p:nvPr>
            <p:ph type="sldNum" sz="quarter" idx="12"/>
          </p:nvPr>
        </p:nvSpPr>
        <p:spPr/>
        <p:txBody>
          <a:bodyPr/>
          <a:lstStyle/>
          <a:p>
            <a:fld id="{67C9959E-8E6B-B04C-9955-EA096F41CA7A}" type="slidenum">
              <a:rPr lang="en-GB" smtClean="0"/>
              <a:t>28</a:t>
            </a:fld>
            <a:endParaRPr lang="en-GB"/>
          </a:p>
        </p:txBody>
      </p:sp>
    </p:spTree>
    <p:extLst>
      <p:ext uri="{BB962C8B-B14F-4D97-AF65-F5344CB8AC3E}">
        <p14:creationId xmlns:p14="http://schemas.microsoft.com/office/powerpoint/2010/main" val="4076304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4C41E0-577A-5A46-B1BB-8E4417E44F77}"/>
              </a:ext>
            </a:extLst>
          </p:cNvPr>
          <p:cNvSpPr>
            <a:spLocks noGrp="1"/>
          </p:cNvSpPr>
          <p:nvPr>
            <p:ph type="title"/>
          </p:nvPr>
        </p:nvSpPr>
        <p:spPr/>
        <p:txBody>
          <a:bodyPr/>
          <a:lstStyle/>
          <a:p>
            <a:r>
              <a:rPr lang="en-GB" dirty="0"/>
              <a:t>Leaving a </a:t>
            </a:r>
            <a:br>
              <a:rPr lang="en-GB" dirty="0"/>
            </a:br>
            <a:r>
              <a:rPr lang="en-GB" dirty="0"/>
              <a:t>specific domain</a:t>
            </a:r>
          </a:p>
        </p:txBody>
      </p:sp>
      <p:sp>
        <p:nvSpPr>
          <p:cNvPr id="6" name="Text Placeholder 5">
            <a:extLst>
              <a:ext uri="{FF2B5EF4-FFF2-40B4-BE49-F238E27FC236}">
                <a16:creationId xmlns:a16="http://schemas.microsoft.com/office/drawing/2014/main" id="{1FA19E9D-904A-0546-A95D-5DE6BE07081C}"/>
              </a:ext>
            </a:extLst>
          </p:cNvPr>
          <p:cNvSpPr>
            <a:spLocks noGrp="1"/>
          </p:cNvSpPr>
          <p:nvPr>
            <p:ph type="body" idx="1"/>
          </p:nvPr>
        </p:nvSpPr>
        <p:spPr/>
        <p:txBody>
          <a:bodyPr/>
          <a:lstStyle/>
          <a:p>
            <a:r>
              <a:rPr lang="en-GB" dirty="0"/>
              <a:t>What happens if </a:t>
            </a:r>
            <a:r>
              <a:rPr lang="en-GB" b="1" dirty="0">
                <a:solidFill>
                  <a:srgbClr val="C00000"/>
                </a:solidFill>
              </a:rPr>
              <a:t>domains change</a:t>
            </a:r>
            <a:r>
              <a:rPr lang="en-GB" dirty="0"/>
              <a:t>?</a:t>
            </a:r>
          </a:p>
        </p:txBody>
      </p:sp>
      <p:sp>
        <p:nvSpPr>
          <p:cNvPr id="4" name="Slide Number Placeholder 3">
            <a:extLst>
              <a:ext uri="{FF2B5EF4-FFF2-40B4-BE49-F238E27FC236}">
                <a16:creationId xmlns:a16="http://schemas.microsoft.com/office/drawing/2014/main" id="{7A73060B-472A-A745-BE25-EEEC85C6E74E}"/>
              </a:ext>
            </a:extLst>
          </p:cNvPr>
          <p:cNvSpPr>
            <a:spLocks noGrp="1"/>
          </p:cNvSpPr>
          <p:nvPr>
            <p:ph type="sldNum" sz="quarter" idx="12"/>
          </p:nvPr>
        </p:nvSpPr>
        <p:spPr/>
        <p:txBody>
          <a:bodyPr/>
          <a:lstStyle/>
          <a:p>
            <a:fld id="{DB7C4649-800D-CB47-881A-AA04BFFFB18C}" type="slidenum">
              <a:rPr lang="en-US" smtClean="0"/>
              <a:t>29</a:t>
            </a:fld>
            <a:endParaRPr lang="en-US"/>
          </a:p>
        </p:txBody>
      </p:sp>
      <p:pic>
        <p:nvPicPr>
          <p:cNvPr id="8" name="Picture 7">
            <a:extLst>
              <a:ext uri="{FF2B5EF4-FFF2-40B4-BE49-F238E27FC236}">
                <a16:creationId xmlns:a16="http://schemas.microsoft.com/office/drawing/2014/main" id="{45F77087-D237-6D4B-8A86-F767E89DF509}"/>
              </a:ext>
            </a:extLst>
          </p:cNvPr>
          <p:cNvPicPr>
            <a:picLocks noChangeAspect="1"/>
          </p:cNvPicPr>
          <p:nvPr/>
        </p:nvPicPr>
        <p:blipFill>
          <a:blip r:embed="rId2"/>
          <a:stretch>
            <a:fillRect/>
          </a:stretch>
        </p:blipFill>
        <p:spPr>
          <a:xfrm>
            <a:off x="5568335" y="1158238"/>
            <a:ext cx="2942254" cy="3431225"/>
          </a:xfrm>
          <a:prstGeom prst="rect">
            <a:avLst/>
          </a:prstGeom>
        </p:spPr>
      </p:pic>
    </p:spTree>
    <p:extLst>
      <p:ext uri="{BB962C8B-B14F-4D97-AF65-F5344CB8AC3E}">
        <p14:creationId xmlns:p14="http://schemas.microsoft.com/office/powerpoint/2010/main" val="2316341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6163-1FC4-A445-A0AD-2A600AE6C916}"/>
              </a:ext>
            </a:extLst>
          </p:cNvPr>
          <p:cNvSpPr>
            <a:spLocks noGrp="1"/>
          </p:cNvSpPr>
          <p:nvPr>
            <p:ph type="title"/>
          </p:nvPr>
        </p:nvSpPr>
        <p:spPr/>
        <p:txBody>
          <a:bodyPr>
            <a:normAutofit/>
          </a:bodyPr>
          <a:lstStyle/>
          <a:p>
            <a:r>
              <a:rPr lang="en-GB" dirty="0"/>
              <a:t>Outline: 3. Lifted Inference</a:t>
            </a:r>
          </a:p>
        </p:txBody>
      </p:sp>
      <p:sp>
        <p:nvSpPr>
          <p:cNvPr id="3" name="Content Placeholder 2">
            <a:extLst>
              <a:ext uri="{FF2B5EF4-FFF2-40B4-BE49-F238E27FC236}">
                <a16:creationId xmlns:a16="http://schemas.microsoft.com/office/drawing/2014/main" id="{7910942D-095A-5743-9021-C7CFDB68203A}"/>
              </a:ext>
            </a:extLst>
          </p:cNvPr>
          <p:cNvSpPr>
            <a:spLocks noGrp="1"/>
          </p:cNvSpPr>
          <p:nvPr>
            <p:ph idx="1"/>
          </p:nvPr>
        </p:nvSpPr>
        <p:spPr/>
        <p:txBody>
          <a:bodyPr>
            <a:normAutofit fontScale="70000" lnSpcReduction="20000"/>
          </a:bodyPr>
          <a:lstStyle/>
          <a:p>
            <a:pPr marL="514350" indent="-514350">
              <a:buFont typeface="+mj-lt"/>
              <a:buAutoNum type="alphaUcPeriod"/>
            </a:pPr>
            <a:r>
              <a:rPr lang="en-GB" i="1" dirty="0"/>
              <a:t>Lifted variable elimination (LVE)</a:t>
            </a:r>
          </a:p>
          <a:p>
            <a:pPr lvl="1"/>
            <a:r>
              <a:rPr lang="en-GB" dirty="0"/>
              <a:t>Operators</a:t>
            </a:r>
          </a:p>
          <a:p>
            <a:pPr lvl="1"/>
            <a:r>
              <a:rPr lang="en-GB" dirty="0"/>
              <a:t>Algorithm</a:t>
            </a:r>
          </a:p>
          <a:p>
            <a:pPr lvl="1"/>
            <a:r>
              <a:rPr lang="en-GB" dirty="0"/>
              <a:t>Complexity (including first-order </a:t>
            </a:r>
            <a:r>
              <a:rPr lang="en-GB" dirty="0" err="1"/>
              <a:t>dtrees</a:t>
            </a:r>
            <a:r>
              <a:rPr lang="en-GB" dirty="0"/>
              <a:t>), completeness, tractability</a:t>
            </a:r>
          </a:p>
          <a:p>
            <a:pPr lvl="1"/>
            <a:r>
              <a:rPr lang="en-GB" dirty="0"/>
              <a:t>Variants</a:t>
            </a:r>
          </a:p>
          <a:p>
            <a:pPr marL="514350" indent="-514350">
              <a:buFont typeface="+mj-lt"/>
              <a:buAutoNum type="alphaUcPeriod"/>
            </a:pPr>
            <a:r>
              <a:rPr lang="en-GB" i="1" dirty="0"/>
              <a:t>Lifted junction tree algorithm (LJT)</a:t>
            </a:r>
          </a:p>
          <a:p>
            <a:pPr lvl="1"/>
            <a:r>
              <a:rPr lang="en-GB" dirty="0"/>
              <a:t>First-order junction trees (FO </a:t>
            </a:r>
            <a:r>
              <a:rPr lang="en-GB" dirty="0" err="1"/>
              <a:t>jtrees</a:t>
            </a:r>
            <a:r>
              <a:rPr lang="en-GB" dirty="0"/>
              <a:t>)</a:t>
            </a:r>
          </a:p>
          <a:p>
            <a:pPr lvl="1"/>
            <a:r>
              <a:rPr lang="en-GB" dirty="0"/>
              <a:t>Algorithm</a:t>
            </a:r>
          </a:p>
          <a:p>
            <a:pPr lvl="1"/>
            <a:r>
              <a:rPr lang="en-GB" dirty="0"/>
              <a:t>Complexity, completeness</a:t>
            </a:r>
          </a:p>
          <a:p>
            <a:pPr lvl="1"/>
            <a:r>
              <a:rPr lang="en-GB" dirty="0"/>
              <a:t>Variants</a:t>
            </a:r>
          </a:p>
          <a:p>
            <a:pPr marL="514350" indent="-514350">
              <a:buFont typeface="+mj-lt"/>
              <a:buAutoNum type="alphaUcPeriod"/>
            </a:pPr>
            <a:r>
              <a:rPr lang="en-GB" i="1" dirty="0"/>
              <a:t>First-order knowledge compilation (FOKC)</a:t>
            </a:r>
          </a:p>
          <a:p>
            <a:pPr lvl="1"/>
            <a:r>
              <a:rPr lang="en-GB" dirty="0"/>
              <a:t>Normal form, circuits</a:t>
            </a:r>
          </a:p>
          <a:p>
            <a:pPr lvl="1"/>
            <a:r>
              <a:rPr lang="en-GB" dirty="0"/>
              <a:t>Algorithm</a:t>
            </a:r>
          </a:p>
          <a:p>
            <a:pPr lvl="1"/>
            <a:r>
              <a:rPr lang="en-GB" dirty="0"/>
              <a:t>Complexity, completeness</a:t>
            </a:r>
          </a:p>
          <a:p>
            <a:pPr marL="514350" indent="-514350">
              <a:buFont typeface="+mj-lt"/>
              <a:buAutoNum type="alphaUcPeriod"/>
            </a:pPr>
            <a:r>
              <a:rPr lang="en-GB" b="1" i="1" dirty="0">
                <a:solidFill>
                  <a:srgbClr val="C00000"/>
                </a:solidFill>
              </a:rPr>
              <a:t>Beyond Standard Query Answering</a:t>
            </a:r>
          </a:p>
          <a:p>
            <a:pPr lvl="1"/>
            <a:r>
              <a:rPr lang="en-GB" dirty="0">
                <a:solidFill>
                  <a:srgbClr val="C00000"/>
                </a:solidFill>
              </a:rPr>
              <a:t>Adaptive inference </a:t>
            </a:r>
          </a:p>
          <a:p>
            <a:pPr lvl="1"/>
            <a:r>
              <a:rPr lang="en-GB" dirty="0">
                <a:solidFill>
                  <a:srgbClr val="C00000"/>
                </a:solidFill>
              </a:rPr>
              <a:t>Changing and unknown domains</a:t>
            </a:r>
          </a:p>
          <a:p>
            <a:pPr lvl="1"/>
            <a:r>
              <a:rPr lang="en-GB" dirty="0">
                <a:solidFill>
                  <a:srgbClr val="C00000"/>
                </a:solidFill>
              </a:rPr>
              <a:t>Assignment queries</a:t>
            </a:r>
          </a:p>
        </p:txBody>
      </p:sp>
      <p:sp>
        <p:nvSpPr>
          <p:cNvPr id="4" name="Slide Number Placeholder 3">
            <a:extLst>
              <a:ext uri="{FF2B5EF4-FFF2-40B4-BE49-F238E27FC236}">
                <a16:creationId xmlns:a16="http://schemas.microsoft.com/office/drawing/2014/main" id="{76C3EB6C-B7E8-0449-A40C-56D4B80C645F}"/>
              </a:ext>
            </a:extLst>
          </p:cNvPr>
          <p:cNvSpPr>
            <a:spLocks noGrp="1"/>
          </p:cNvSpPr>
          <p:nvPr>
            <p:ph type="sldNum" sz="quarter" idx="12"/>
          </p:nvPr>
        </p:nvSpPr>
        <p:spPr/>
        <p:txBody>
          <a:bodyPr/>
          <a:lstStyle/>
          <a:p>
            <a:fld id="{67C9959E-8E6B-B04C-9955-EA096F41CA7A}" type="slidenum">
              <a:rPr lang="en-GB" smtClean="0"/>
              <a:t>3</a:t>
            </a:fld>
            <a:endParaRPr lang="en-GB"/>
          </a:p>
        </p:txBody>
      </p:sp>
    </p:spTree>
    <p:extLst>
      <p:ext uri="{BB962C8B-B14F-4D97-AF65-F5344CB8AC3E}">
        <p14:creationId xmlns:p14="http://schemas.microsoft.com/office/powerpoint/2010/main" val="425085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7A78A-6CEA-8D43-B633-CB23439DDFF4}"/>
              </a:ext>
            </a:extLst>
          </p:cNvPr>
          <p:cNvSpPr>
            <a:spLocks noGrp="1"/>
          </p:cNvSpPr>
          <p:nvPr>
            <p:ph type="title"/>
          </p:nvPr>
        </p:nvSpPr>
        <p:spPr/>
        <p:txBody>
          <a:bodyPr/>
          <a:lstStyle/>
          <a:p>
            <a:r>
              <a:rPr lang="en-GB" dirty="0"/>
              <a:t>Known Domains</a:t>
            </a:r>
          </a:p>
        </p:txBody>
      </p:sp>
      <p:sp>
        <p:nvSpPr>
          <p:cNvPr id="3" name="Content Placeholder 2">
            <a:extLst>
              <a:ext uri="{FF2B5EF4-FFF2-40B4-BE49-F238E27FC236}">
                <a16:creationId xmlns:a16="http://schemas.microsoft.com/office/drawing/2014/main" id="{A64B5D79-4CD9-D543-B266-3F923125A0FD}"/>
              </a:ext>
            </a:extLst>
          </p:cNvPr>
          <p:cNvSpPr>
            <a:spLocks noGrp="1"/>
          </p:cNvSpPr>
          <p:nvPr>
            <p:ph idx="1"/>
          </p:nvPr>
        </p:nvSpPr>
        <p:spPr/>
        <p:txBody>
          <a:bodyPr>
            <a:normAutofit/>
          </a:bodyPr>
          <a:lstStyle/>
          <a:p>
            <a:r>
              <a:rPr lang="en-GB" dirty="0"/>
              <a:t>Grounding semantics is only defined given specific domains for logical variables</a:t>
            </a:r>
          </a:p>
          <a:p>
            <a:pPr lvl="1"/>
            <a:r>
              <a:rPr lang="en-GB" dirty="0"/>
              <a:t>Evidence for known constants</a:t>
            </a:r>
          </a:p>
          <a:p>
            <a:pPr lvl="1"/>
            <a:r>
              <a:rPr lang="en-GB" dirty="0"/>
              <a:t>Queries reference known constants</a:t>
            </a:r>
          </a:p>
          <a:p>
            <a:r>
              <a:rPr lang="en-GB" dirty="0"/>
              <a:t>Also, models usually learned on a specific domain</a:t>
            </a:r>
          </a:p>
          <a:p>
            <a:endParaRPr lang="en-GB" dirty="0"/>
          </a:p>
          <a:p>
            <a:r>
              <a:rPr lang="en-GB" dirty="0"/>
              <a:t>What if…</a:t>
            </a:r>
          </a:p>
          <a:p>
            <a:pPr lvl="1"/>
            <a:r>
              <a:rPr lang="en-GB" dirty="0">
                <a:solidFill>
                  <a:srgbClr val="C00000"/>
                </a:solidFill>
              </a:rPr>
              <a:t>domains change?</a:t>
            </a:r>
          </a:p>
          <a:p>
            <a:pPr lvl="1"/>
            <a:r>
              <a:rPr lang="en-GB" dirty="0">
                <a:solidFill>
                  <a:srgbClr val="C00000"/>
                </a:solidFill>
              </a:rPr>
              <a:t>domains are unknown?</a:t>
            </a:r>
          </a:p>
        </p:txBody>
      </p:sp>
      <p:sp>
        <p:nvSpPr>
          <p:cNvPr id="4" name="Slide Number Placeholder 3">
            <a:extLst>
              <a:ext uri="{FF2B5EF4-FFF2-40B4-BE49-F238E27FC236}">
                <a16:creationId xmlns:a16="http://schemas.microsoft.com/office/drawing/2014/main" id="{9747C81B-BDAB-DA4F-8FD6-0BE7119B3DC7}"/>
              </a:ext>
            </a:extLst>
          </p:cNvPr>
          <p:cNvSpPr>
            <a:spLocks noGrp="1"/>
          </p:cNvSpPr>
          <p:nvPr>
            <p:ph type="sldNum" sz="quarter" idx="12"/>
          </p:nvPr>
        </p:nvSpPr>
        <p:spPr/>
        <p:txBody>
          <a:bodyPr/>
          <a:lstStyle/>
          <a:p>
            <a:fld id="{DB7C4649-800D-CB47-881A-AA04BFFFB18C}" type="slidenum">
              <a:rPr lang="en-US" smtClean="0"/>
              <a:t>30</a:t>
            </a:fld>
            <a:endParaRPr lang="en-US"/>
          </a:p>
        </p:txBody>
      </p:sp>
    </p:spTree>
    <p:extLst>
      <p:ext uri="{BB962C8B-B14F-4D97-AF65-F5344CB8AC3E}">
        <p14:creationId xmlns:p14="http://schemas.microsoft.com/office/powerpoint/2010/main" val="3983463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F0FD-4B1D-2742-9BC3-53EF58107D25}"/>
              </a:ext>
            </a:extLst>
          </p:cNvPr>
          <p:cNvSpPr>
            <a:spLocks noGrp="1"/>
          </p:cNvSpPr>
          <p:nvPr>
            <p:ph type="title"/>
          </p:nvPr>
        </p:nvSpPr>
        <p:spPr/>
        <p:txBody>
          <a:bodyPr/>
          <a:lstStyle/>
          <a:p>
            <a:r>
              <a:rPr lang="en-GB" dirty="0"/>
              <a:t>Changing Domains</a:t>
            </a:r>
          </a:p>
        </p:txBody>
      </p:sp>
      <p:sp>
        <p:nvSpPr>
          <p:cNvPr id="4" name="Slide Number Placeholder 3">
            <a:extLst>
              <a:ext uri="{FF2B5EF4-FFF2-40B4-BE49-F238E27FC236}">
                <a16:creationId xmlns:a16="http://schemas.microsoft.com/office/drawing/2014/main" id="{6E3988BD-5177-FF40-8F1E-32E723251EE0}"/>
              </a:ext>
            </a:extLst>
          </p:cNvPr>
          <p:cNvSpPr>
            <a:spLocks noGrp="1"/>
          </p:cNvSpPr>
          <p:nvPr>
            <p:ph type="sldNum" sz="quarter" idx="12"/>
          </p:nvPr>
        </p:nvSpPr>
        <p:spPr/>
        <p:txBody>
          <a:bodyPr/>
          <a:lstStyle/>
          <a:p>
            <a:fld id="{DB7C4649-800D-CB47-881A-AA04BFFFB18C}" type="slidenum">
              <a:rPr lang="en-US" smtClean="0"/>
              <a:t>31</a:t>
            </a:fld>
            <a:endParaRPr lang="en-US"/>
          </a:p>
        </p:txBody>
      </p:sp>
      <p:pic>
        <p:nvPicPr>
          <p:cNvPr id="7" name="Picture 6">
            <a:extLst>
              <a:ext uri="{FF2B5EF4-FFF2-40B4-BE49-F238E27FC236}">
                <a16:creationId xmlns:a16="http://schemas.microsoft.com/office/drawing/2014/main" id="{0DA34FB9-9C6C-FE48-BDF2-ECBC065E5276}"/>
              </a:ext>
            </a:extLst>
          </p:cNvPr>
          <p:cNvPicPr>
            <a:picLocks noChangeAspect="1"/>
          </p:cNvPicPr>
          <p:nvPr/>
        </p:nvPicPr>
        <p:blipFill>
          <a:blip r:embed="rId2"/>
          <a:stretch>
            <a:fillRect/>
          </a:stretch>
        </p:blipFill>
        <p:spPr>
          <a:xfrm>
            <a:off x="767993" y="3954852"/>
            <a:ext cx="3727450" cy="2488589"/>
          </a:xfrm>
          <a:prstGeom prst="rect">
            <a:avLst/>
          </a:prstGeom>
        </p:spPr>
      </p:pic>
      <p:pic>
        <p:nvPicPr>
          <p:cNvPr id="8" name="Picture 7">
            <a:extLst>
              <a:ext uri="{FF2B5EF4-FFF2-40B4-BE49-F238E27FC236}">
                <a16:creationId xmlns:a16="http://schemas.microsoft.com/office/drawing/2014/main" id="{92D63517-A1CF-BE4B-9B51-DF489E588AA7}"/>
              </a:ext>
            </a:extLst>
          </p:cNvPr>
          <p:cNvPicPr>
            <a:picLocks noChangeAspect="1"/>
          </p:cNvPicPr>
          <p:nvPr/>
        </p:nvPicPr>
        <p:blipFill>
          <a:blip r:embed="rId3"/>
          <a:stretch>
            <a:fillRect/>
          </a:stretch>
        </p:blipFill>
        <p:spPr>
          <a:xfrm>
            <a:off x="4890052" y="1174287"/>
            <a:ext cx="4032000" cy="2454776"/>
          </a:xfrm>
          <a:prstGeom prst="rect">
            <a:avLst/>
          </a:prstGeom>
        </p:spPr>
      </p:pic>
      <p:pic>
        <p:nvPicPr>
          <p:cNvPr id="6" name="Picture 5">
            <a:extLst>
              <a:ext uri="{FF2B5EF4-FFF2-40B4-BE49-F238E27FC236}">
                <a16:creationId xmlns:a16="http://schemas.microsoft.com/office/drawing/2014/main" id="{3F91AAA1-32C3-8249-A88E-1FC0EFEDBF48}"/>
              </a:ext>
            </a:extLst>
          </p:cNvPr>
          <p:cNvPicPr>
            <a:picLocks noChangeAspect="1"/>
          </p:cNvPicPr>
          <p:nvPr/>
        </p:nvPicPr>
        <p:blipFill>
          <a:blip r:embed="rId4"/>
          <a:stretch>
            <a:fillRect/>
          </a:stretch>
        </p:blipFill>
        <p:spPr>
          <a:xfrm>
            <a:off x="4538255" y="1152533"/>
            <a:ext cx="4432300" cy="5168900"/>
          </a:xfrm>
          <a:prstGeom prst="rect">
            <a:avLst/>
          </a:prstGeom>
        </p:spPr>
      </p:pic>
      <p:sp>
        <p:nvSpPr>
          <p:cNvPr id="3" name="Content Placeholder 2">
            <a:extLst>
              <a:ext uri="{FF2B5EF4-FFF2-40B4-BE49-F238E27FC236}">
                <a16:creationId xmlns:a16="http://schemas.microsoft.com/office/drawing/2014/main" id="{F561AE21-9E77-454A-BCC8-ECC93A6D2791}"/>
              </a:ext>
            </a:extLst>
          </p:cNvPr>
          <p:cNvSpPr>
            <a:spLocks noGrp="1"/>
          </p:cNvSpPr>
          <p:nvPr>
            <p:ph idx="1"/>
          </p:nvPr>
        </p:nvSpPr>
        <p:spPr>
          <a:xfrm>
            <a:off x="628648" y="1178097"/>
            <a:ext cx="4079247" cy="4981236"/>
          </a:xfrm>
        </p:spPr>
        <p:txBody>
          <a:bodyPr/>
          <a:lstStyle/>
          <a:p>
            <a:r>
              <a:rPr lang="en-GB" dirty="0"/>
              <a:t>Keep semantics as before</a:t>
            </a:r>
          </a:p>
          <a:p>
            <a:pPr lvl="1"/>
            <a:r>
              <a:rPr lang="en-GB" dirty="0"/>
              <a:t>Assume that parfactors accurately describe world</a:t>
            </a:r>
          </a:p>
          <a:p>
            <a:r>
              <a:rPr lang="en-GB" dirty="0"/>
              <a:t>Posterior probabilities change depending on domain sizes</a:t>
            </a:r>
          </a:p>
          <a:p>
            <a:pPr lvl="1"/>
            <a:r>
              <a:rPr lang="en-GB" dirty="0"/>
              <a:t>Example by </a:t>
            </a:r>
            <a:r>
              <a:rPr lang="en-GB" dirty="0">
                <a:solidFill>
                  <a:schemeClr val="bg1">
                    <a:lumMod val="65000"/>
                  </a:schemeClr>
                </a:solidFill>
              </a:rPr>
              <a:t>Poole (2003)</a:t>
            </a:r>
          </a:p>
        </p:txBody>
      </p:sp>
      <p:sp>
        <p:nvSpPr>
          <p:cNvPr id="5" name="Rectangle 4">
            <a:extLst>
              <a:ext uri="{FF2B5EF4-FFF2-40B4-BE49-F238E27FC236}">
                <a16:creationId xmlns:a16="http://schemas.microsoft.com/office/drawing/2014/main" id="{E970A553-7799-CA4D-99A8-4505DE94E87D}"/>
              </a:ext>
            </a:extLst>
          </p:cNvPr>
          <p:cNvSpPr/>
          <p:nvPr/>
        </p:nvSpPr>
        <p:spPr>
          <a:xfrm>
            <a:off x="1952118" y="6443441"/>
            <a:ext cx="5761015" cy="246221"/>
          </a:xfrm>
          <a:prstGeom prst="rect">
            <a:avLst/>
          </a:prstGeom>
        </p:spPr>
        <p:txBody>
          <a:bodyPr wrap="square">
            <a:spAutoFit/>
          </a:bodyPr>
          <a:lstStyle/>
          <a:p>
            <a:r>
              <a:rPr lang="en-GB" sz="1000" dirty="0">
                <a:solidFill>
                  <a:schemeClr val="accent3"/>
                </a:solidFill>
              </a:rPr>
              <a:t>David Poole. First-order Probabilistic Inference. In </a:t>
            </a:r>
            <a:r>
              <a:rPr lang="en-GB" sz="1000" i="1" dirty="0">
                <a:solidFill>
                  <a:schemeClr val="accent3"/>
                </a:solidFill>
              </a:rPr>
              <a:t>IJCAI-03 Proc. of the 18th Internat. Joint Conf. on AI</a:t>
            </a:r>
            <a:r>
              <a:rPr lang="en-GB" sz="1000" dirty="0">
                <a:solidFill>
                  <a:schemeClr val="accent3"/>
                </a:solidFill>
              </a:rPr>
              <a:t>, 2003.</a:t>
            </a:r>
          </a:p>
        </p:txBody>
      </p:sp>
    </p:spTree>
    <p:extLst>
      <p:ext uri="{BB962C8B-B14F-4D97-AF65-F5344CB8AC3E}">
        <p14:creationId xmlns:p14="http://schemas.microsoft.com/office/powerpoint/2010/main" val="202497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F0FD-4B1D-2742-9BC3-53EF58107D25}"/>
              </a:ext>
            </a:extLst>
          </p:cNvPr>
          <p:cNvSpPr>
            <a:spLocks noGrp="1"/>
          </p:cNvSpPr>
          <p:nvPr>
            <p:ph type="title"/>
          </p:nvPr>
        </p:nvSpPr>
        <p:spPr/>
        <p:txBody>
          <a:bodyPr/>
          <a:lstStyle/>
          <a:p>
            <a:r>
              <a:rPr lang="en-GB" dirty="0"/>
              <a:t>… Without Effects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61AE21-9E77-454A-BCC8-ECC93A6D2791}"/>
                  </a:ext>
                </a:extLst>
              </p:cNvPr>
              <p:cNvSpPr>
                <a:spLocks noGrp="1"/>
              </p:cNvSpPr>
              <p:nvPr>
                <p:ph idx="1"/>
              </p:nvPr>
            </p:nvSpPr>
            <p:spPr>
              <a:xfrm>
                <a:off x="628650" y="1178097"/>
                <a:ext cx="7886700" cy="5292372"/>
              </a:xfrm>
            </p:spPr>
            <p:txBody>
              <a:bodyPr>
                <a:normAutofit/>
              </a:bodyPr>
              <a:lstStyle/>
              <a:p>
                <a:r>
                  <a:rPr lang="en-GB" dirty="0">
                    <a:solidFill>
                      <a:schemeClr val="accent1"/>
                    </a:solidFill>
                  </a:rPr>
                  <a:t>(Conditional) Independence</a:t>
                </a:r>
                <a:br>
                  <a:rPr lang="en-GB" dirty="0">
                    <a:solidFill>
                      <a:schemeClr val="accent1"/>
                    </a:solidFill>
                  </a:rPr>
                </a:br>
                <a:r>
                  <a:rPr lang="en-GB" dirty="0"/>
                  <a:t>PRVs, containing logical variables </a:t>
                </a:r>
                <a14:m>
                  <m:oMath xmlns:m="http://schemas.openxmlformats.org/officeDocument/2006/math">
                    <m:r>
                      <a:rPr lang="en-GB" b="1" i="1" dirty="0" smtClean="0">
                        <a:latin typeface="Cambria Math" panose="02040503050406030204" pitchFamily="18" charset="0"/>
                      </a:rPr>
                      <m:t>𝑿</m:t>
                    </m:r>
                  </m:oMath>
                </a14:m>
                <a:r>
                  <a:rPr lang="en-GB" dirty="0"/>
                  <a:t>, that are (conditionally) independent from query terms ➝ domains of </a:t>
                </a:r>
                <a14:m>
                  <m:oMath xmlns:m="http://schemas.openxmlformats.org/officeDocument/2006/math">
                    <m:r>
                      <a:rPr lang="en-GB" b="1" i="1" dirty="0">
                        <a:latin typeface="Cambria Math" panose="02040503050406030204" pitchFamily="18" charset="0"/>
                      </a:rPr>
                      <m:t>𝑿</m:t>
                    </m:r>
                  </m:oMath>
                </a14:m>
                <a:r>
                  <a:rPr lang="en-GB" dirty="0"/>
                  <a:t> have no influence on query results</a:t>
                </a:r>
              </a:p>
              <a:p>
                <a:r>
                  <a:rPr lang="en-GB" dirty="0"/>
                  <a:t>E.g., given </a:t>
                </a:r>
                <a14:m>
                  <m:oMath xmlns:m="http://schemas.openxmlformats.org/officeDocument/2006/math">
                    <m:r>
                      <a:rPr lang="en-GB" i="1" dirty="0" smtClean="0">
                        <a:latin typeface="Cambria Math" panose="02040503050406030204" pitchFamily="18" charset="0"/>
                      </a:rPr>
                      <m:t>𝐸𝑝𝑖𝑑</m:t>
                    </m:r>
                    <m:r>
                      <a:rPr lang="de-DE" b="0" i="1" dirty="0" smtClean="0">
                        <a:latin typeface="Cambria Math" panose="02040503050406030204" pitchFamily="18" charset="0"/>
                      </a:rPr>
                      <m:t>=</m:t>
                    </m:r>
                    <m:r>
                      <a:rPr lang="de-DE" b="0" i="1" dirty="0" smtClean="0">
                        <a:latin typeface="Cambria Math" panose="02040503050406030204" pitchFamily="18" charset="0"/>
                      </a:rPr>
                      <m:t>𝑒</m:t>
                    </m:r>
                  </m:oMath>
                </a14:m>
                <a:r>
                  <a:rPr lang="en-GB" dirty="0"/>
                  <a:t>, </a:t>
                </a:r>
              </a:p>
              <a:p>
                <a:pPr lvl="1"/>
                <a14:m>
                  <m:oMath xmlns:m="http://schemas.openxmlformats.org/officeDocument/2006/math">
                    <m:r>
                      <a:rPr lang="en-GB" i="1" dirty="0" smtClean="0">
                        <a:latin typeface="Cambria Math" panose="02040503050406030204" pitchFamily="18" charset="0"/>
                        <a:ea typeface="Cambria Math" panose="02040503050406030204" pitchFamily="18" charset="0"/>
                      </a:rPr>
                      <m:t>𝒟</m:t>
                    </m:r>
                    <m:d>
                      <m:dPr>
                        <m:ctrlPr>
                          <a:rPr lang="de-DE" b="0" i="1" dirty="0" smtClean="0">
                            <a:latin typeface="Cambria Math" panose="02040503050406030204" pitchFamily="18" charset="0"/>
                            <a:ea typeface="Cambria Math" panose="02040503050406030204" pitchFamily="18" charset="0"/>
                          </a:rPr>
                        </m:ctrlPr>
                      </m:dPr>
                      <m:e>
                        <m:r>
                          <a:rPr lang="en-GB" i="1" dirty="0" smtClean="0">
                            <a:latin typeface="Cambria Math" panose="02040503050406030204" pitchFamily="18" charset="0"/>
                          </a:rPr>
                          <m:t>𝐷</m:t>
                        </m:r>
                      </m:e>
                    </m:d>
                  </m:oMath>
                </a14:m>
                <a:r>
                  <a:rPr lang="en-GB" dirty="0"/>
                  <a:t> and </a:t>
                </a:r>
                <a14:m>
                  <m:oMath xmlns:m="http://schemas.openxmlformats.org/officeDocument/2006/math">
                    <m:r>
                      <a:rPr lang="en-GB" i="1" dirty="0">
                        <a:latin typeface="Cambria Math" panose="02040503050406030204" pitchFamily="18" charset="0"/>
                        <a:ea typeface="Cambria Math" panose="02040503050406030204" pitchFamily="18" charset="0"/>
                      </a:rPr>
                      <m:t>𝒟</m:t>
                    </m:r>
                    <m:d>
                      <m:dPr>
                        <m:ctrlPr>
                          <a:rPr lang="de-DE" b="0" i="1" dirty="0" smtClean="0">
                            <a:latin typeface="Cambria Math" panose="02040503050406030204" pitchFamily="18" charset="0"/>
                            <a:ea typeface="Cambria Math" panose="02040503050406030204" pitchFamily="18" charset="0"/>
                          </a:rPr>
                        </m:ctrlPr>
                      </m:dPr>
                      <m:e>
                        <m:r>
                          <a:rPr lang="de-DE" b="0" i="1" dirty="0" smtClean="0">
                            <a:latin typeface="Cambria Math" panose="02040503050406030204" pitchFamily="18" charset="0"/>
                            <a:ea typeface="Cambria Math" panose="02040503050406030204" pitchFamily="18" charset="0"/>
                          </a:rPr>
                          <m:t>𝑊</m:t>
                        </m:r>
                      </m:e>
                    </m:d>
                  </m:oMath>
                </a14:m>
                <a:r>
                  <a:rPr lang="en-GB" dirty="0"/>
                  <a:t> do </a:t>
                </a:r>
                <a:br>
                  <a:rPr lang="en-GB" dirty="0"/>
                </a:br>
                <a:r>
                  <a:rPr lang="en-GB" dirty="0"/>
                  <a:t>not matter for queries </a:t>
                </a:r>
                <a:br>
                  <a:rPr lang="en-GB" dirty="0"/>
                </a:br>
                <a:r>
                  <a:rPr lang="en-GB" dirty="0"/>
                  <a:t>regarding </a:t>
                </a:r>
                <a14:m>
                  <m:oMath xmlns:m="http://schemas.openxmlformats.org/officeDocument/2006/math">
                    <m:r>
                      <a:rPr lang="en-GB" i="1" dirty="0" smtClean="0">
                        <a:latin typeface="Cambria Math" panose="02040503050406030204" pitchFamily="18" charset="0"/>
                      </a:rPr>
                      <m:t>𝑇𝑟𝑎𝑣𝑒𝑙</m:t>
                    </m:r>
                  </m:oMath>
                </a14:m>
                <a:r>
                  <a:rPr lang="en-GB" dirty="0"/>
                  <a:t>, </a:t>
                </a:r>
                <a:br>
                  <a:rPr lang="en-GB" dirty="0"/>
                </a:br>
                <a14:m>
                  <m:oMath xmlns:m="http://schemas.openxmlformats.org/officeDocument/2006/math">
                    <m:r>
                      <a:rPr lang="en-GB" i="1" dirty="0" smtClean="0">
                        <a:latin typeface="Cambria Math" panose="02040503050406030204" pitchFamily="18" charset="0"/>
                      </a:rPr>
                      <m:t>𝑆𝑖𝑐𝑘</m:t>
                    </m:r>
                  </m:oMath>
                </a14:m>
                <a:r>
                  <a:rPr lang="en-GB" dirty="0"/>
                  <a:t>, and </a:t>
                </a:r>
                <a14:m>
                  <m:oMath xmlns:m="http://schemas.openxmlformats.org/officeDocument/2006/math">
                    <m:r>
                      <a:rPr lang="en-GB" i="1" dirty="0" smtClean="0">
                        <a:latin typeface="Cambria Math" panose="02040503050406030204" pitchFamily="18" charset="0"/>
                      </a:rPr>
                      <m:t>𝑇𝑟𝑒𝑎𝑡</m:t>
                    </m:r>
                  </m:oMath>
                </a14:m>
                <a:endParaRPr lang="en-GB" dirty="0"/>
              </a:p>
              <a:p>
                <a:pPr lvl="1"/>
                <a14:m>
                  <m:oMath xmlns:m="http://schemas.openxmlformats.org/officeDocument/2006/math">
                    <m:r>
                      <a:rPr lang="en-GB" i="1" dirty="0">
                        <a:latin typeface="Cambria Math" panose="02040503050406030204" pitchFamily="18" charset="0"/>
                        <a:ea typeface="Cambria Math" panose="02040503050406030204" pitchFamily="18" charset="0"/>
                      </a:rPr>
                      <m:t>𝒟</m:t>
                    </m:r>
                    <m:d>
                      <m:dPr>
                        <m:ctrlPr>
                          <a:rPr lang="de-DE" i="1" dirty="0">
                            <a:latin typeface="Cambria Math" panose="02040503050406030204" pitchFamily="18" charset="0"/>
                            <a:ea typeface="Cambria Math" panose="02040503050406030204" pitchFamily="18" charset="0"/>
                          </a:rPr>
                        </m:ctrlPr>
                      </m:dPr>
                      <m:e>
                        <m:r>
                          <a:rPr lang="de-DE" b="0" i="1" dirty="0" smtClean="0">
                            <a:latin typeface="Cambria Math" panose="02040503050406030204" pitchFamily="18" charset="0"/>
                            <a:ea typeface="Cambria Math" panose="02040503050406030204" pitchFamily="18" charset="0"/>
                          </a:rPr>
                          <m:t>𝑋</m:t>
                        </m:r>
                      </m:e>
                    </m:d>
                  </m:oMath>
                </a14:m>
                <a:r>
                  <a:rPr lang="en-GB" dirty="0"/>
                  <a:t> and </a:t>
                </a:r>
                <a14:m>
                  <m:oMath xmlns:m="http://schemas.openxmlformats.org/officeDocument/2006/math">
                    <m:r>
                      <a:rPr lang="en-GB" i="1" dirty="0">
                        <a:latin typeface="Cambria Math" panose="02040503050406030204" pitchFamily="18" charset="0"/>
                        <a:ea typeface="Cambria Math" panose="02040503050406030204" pitchFamily="18" charset="0"/>
                      </a:rPr>
                      <m:t>𝒟</m:t>
                    </m:r>
                    <m:d>
                      <m:dPr>
                        <m:ctrlPr>
                          <a:rPr lang="de-DE" i="1" dirty="0">
                            <a:latin typeface="Cambria Math" panose="02040503050406030204" pitchFamily="18" charset="0"/>
                            <a:ea typeface="Cambria Math" panose="02040503050406030204" pitchFamily="18" charset="0"/>
                          </a:rPr>
                        </m:ctrlPr>
                      </m:dPr>
                      <m:e>
                        <m:r>
                          <a:rPr lang="de-DE" b="0" i="1" dirty="0" smtClean="0">
                            <a:latin typeface="Cambria Math" panose="02040503050406030204" pitchFamily="18" charset="0"/>
                            <a:ea typeface="Cambria Math" panose="02040503050406030204" pitchFamily="18" charset="0"/>
                          </a:rPr>
                          <m:t>𝑀</m:t>
                        </m:r>
                      </m:e>
                    </m:d>
                  </m:oMath>
                </a14:m>
                <a:r>
                  <a:rPr lang="en-GB" dirty="0"/>
                  <a:t> do </a:t>
                </a:r>
                <a:br>
                  <a:rPr lang="en-GB" dirty="0"/>
                </a:br>
                <a:r>
                  <a:rPr lang="en-GB" dirty="0"/>
                  <a:t>not matter for queries </a:t>
                </a:r>
                <a:br>
                  <a:rPr lang="en-GB" dirty="0"/>
                </a:br>
                <a:r>
                  <a:rPr lang="en-GB" dirty="0"/>
                  <a:t>regarding </a:t>
                </a:r>
                <a14:m>
                  <m:oMath xmlns:m="http://schemas.openxmlformats.org/officeDocument/2006/math">
                    <m:r>
                      <a:rPr lang="de-DE" b="0" i="1" dirty="0" smtClean="0">
                        <a:latin typeface="Cambria Math" panose="02040503050406030204" pitchFamily="18" charset="0"/>
                      </a:rPr>
                      <m:t>𝑁𝑎𝑡</m:t>
                    </m:r>
                  </m:oMath>
                </a14:m>
                <a:r>
                  <a:rPr lang="en-GB" dirty="0"/>
                  <a:t> and </a:t>
                </a:r>
                <a14:m>
                  <m:oMath xmlns:m="http://schemas.openxmlformats.org/officeDocument/2006/math">
                    <m:r>
                      <a:rPr lang="de-DE" b="0" i="1" dirty="0" smtClean="0">
                        <a:latin typeface="Cambria Math" panose="02040503050406030204" pitchFamily="18" charset="0"/>
                      </a:rPr>
                      <m:t>𝑀𝑎𝑛</m:t>
                    </m:r>
                  </m:oMath>
                </a14:m>
                <a:endParaRPr lang="en-GB" dirty="0"/>
              </a:p>
              <a:p>
                <a:pPr>
                  <a:buFont typeface="Zapf Dingbats"/>
                  <a:buChar char="➝"/>
                </a:pPr>
                <a:r>
                  <a:rPr lang="en-GB" dirty="0"/>
                  <a:t> Partly invariant under increasing domain sizes</a:t>
                </a:r>
              </a:p>
              <a:p>
                <a:pPr lvl="2"/>
                <a:endParaRPr lang="en-GB" dirty="0"/>
              </a:p>
            </p:txBody>
          </p:sp>
        </mc:Choice>
        <mc:Fallback xmlns="">
          <p:sp>
            <p:nvSpPr>
              <p:cNvPr id="3" name="Content Placeholder 2">
                <a:extLst>
                  <a:ext uri="{FF2B5EF4-FFF2-40B4-BE49-F238E27FC236}">
                    <a16:creationId xmlns:a16="http://schemas.microsoft.com/office/drawing/2014/main" id="{F561AE21-9E77-454A-BCC8-ECC93A6D2791}"/>
                  </a:ext>
                </a:extLst>
              </p:cNvPr>
              <p:cNvSpPr>
                <a:spLocks noGrp="1" noRot="1" noChangeAspect="1" noMove="1" noResize="1" noEditPoints="1" noAdjustHandles="1" noChangeArrowheads="1" noChangeShapeType="1" noTextEdit="1"/>
              </p:cNvSpPr>
              <p:nvPr>
                <p:ph idx="1"/>
              </p:nvPr>
            </p:nvSpPr>
            <p:spPr>
              <a:xfrm>
                <a:off x="628650" y="1178097"/>
                <a:ext cx="7886700" cy="5292372"/>
              </a:xfrm>
              <a:blipFill>
                <a:blip r:embed="rId2"/>
                <a:stretch>
                  <a:fillRect l="-1929" t="-1918"/>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6E3988BD-5177-FF40-8F1E-32E723251EE0}"/>
              </a:ext>
            </a:extLst>
          </p:cNvPr>
          <p:cNvSpPr>
            <a:spLocks noGrp="1"/>
          </p:cNvSpPr>
          <p:nvPr>
            <p:ph type="sldNum" sz="quarter" idx="12"/>
          </p:nvPr>
        </p:nvSpPr>
        <p:spPr/>
        <p:txBody>
          <a:bodyPr/>
          <a:lstStyle/>
          <a:p>
            <a:fld id="{DB7C4649-800D-CB47-881A-AA04BFFFB18C}" type="slidenum">
              <a:rPr lang="en-US" smtClean="0"/>
              <a:t>32</a:t>
            </a:fld>
            <a:endParaRPr lang="en-US"/>
          </a:p>
        </p:txBody>
      </p:sp>
      <p:grpSp>
        <p:nvGrpSpPr>
          <p:cNvPr id="37" name="Group 36">
            <a:extLst>
              <a:ext uri="{FF2B5EF4-FFF2-40B4-BE49-F238E27FC236}">
                <a16:creationId xmlns:a16="http://schemas.microsoft.com/office/drawing/2014/main" id="{6C4A07A1-ED14-F44F-B3CF-8B5BE6AB3F9A}"/>
              </a:ext>
            </a:extLst>
          </p:cNvPr>
          <p:cNvGrpSpPr/>
          <p:nvPr/>
        </p:nvGrpSpPr>
        <p:grpSpPr>
          <a:xfrm>
            <a:off x="4249326" y="3215869"/>
            <a:ext cx="4539915" cy="2208228"/>
            <a:chOff x="4604084" y="2639275"/>
            <a:chExt cx="4539915" cy="2208228"/>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48FA774-9695-AB45-A20B-8891BC1D64EE}"/>
                    </a:ext>
                  </a:extLst>
                </p:cNvPr>
                <p:cNvSpPr txBox="1"/>
                <p:nvPr/>
              </p:nvSpPr>
              <p:spPr>
                <a:xfrm>
                  <a:off x="6461825" y="3256865"/>
                  <a:ext cx="648000" cy="389513"/>
                </a:xfrm>
                <a:prstGeom prst="ellipse">
                  <a:avLst/>
                </a:prstGeom>
                <a:solidFill>
                  <a:schemeClr val="accent1"/>
                </a:solid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solidFill>
                              <a:schemeClr val="bg1"/>
                            </a:solidFill>
                            <a:latin typeface="Cambria Math" panose="02040503050406030204" pitchFamily="18" charset="0"/>
                          </a:rPr>
                          <m:t>𝑒</m:t>
                        </m:r>
                      </m:oMath>
                    </m:oMathPara>
                  </a14:m>
                  <a:endParaRPr lang="en-GB" dirty="0">
                    <a:solidFill>
                      <a:schemeClr val="bg1"/>
                    </a:solidFill>
                  </a:endParaRPr>
                </a:p>
              </p:txBody>
            </p:sp>
          </mc:Choice>
          <mc:Fallback xmlns="">
            <p:sp>
              <p:nvSpPr>
                <p:cNvPr id="38" name="TextBox 37">
                  <a:extLst>
                    <a:ext uri="{FF2B5EF4-FFF2-40B4-BE49-F238E27FC236}">
                      <a16:creationId xmlns:a16="http://schemas.microsoft.com/office/drawing/2014/main" id="{E48FA774-9695-AB45-A20B-8891BC1D64EE}"/>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3"/>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C6F089E-A89E-0A48-9AA7-6AB752573D40}"/>
                    </a:ext>
                  </a:extLst>
                </p:cNvPr>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𝑁𝑎𝑡</m:t>
                        </m:r>
                        <m:r>
                          <a:rPr lang="de-DE" b="0" i="1" smtClean="0">
                            <a:latin typeface="Cambria Math" charset="0"/>
                          </a:rPr>
                          <m:t>(</m:t>
                        </m:r>
                        <m:r>
                          <a:rPr lang="de-DE" b="0" i="1" smtClean="0">
                            <a:latin typeface="Cambria Math" panose="02040503050406030204" pitchFamily="18" charset="0"/>
                          </a:rPr>
                          <m:t>𝐷</m:t>
                        </m:r>
                        <m:r>
                          <a:rPr lang="de-DE" b="0" i="1" smtClean="0">
                            <a:latin typeface="Cambria Math" charset="0"/>
                          </a:rPr>
                          <m:t>)</m:t>
                        </m:r>
                      </m:oMath>
                    </m:oMathPara>
                  </a14:m>
                  <a:endParaRPr lang="en-GB" dirty="0"/>
                </a:p>
              </p:txBody>
            </p:sp>
          </mc:Choice>
          <mc:Fallback xmlns="">
            <p:sp>
              <p:nvSpPr>
                <p:cNvPr id="89" name="TextBox 88">
                  <a:extLst>
                    <a:ext uri="{FF2B5EF4-FFF2-40B4-BE49-F238E27FC236}">
                      <a16:creationId xmlns:a16="http://schemas.microsoft.com/office/drawing/2014/main" id="{486CF4D2-E532-4241-9F66-876785C32F29}"/>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6"/>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B2F7636-447E-B24F-A506-399E870E33F5}"/>
                    </a:ext>
                  </a:extLst>
                </p:cNvPr>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𝑀𝑎𝑛</m:t>
                        </m:r>
                        <m:r>
                          <a:rPr lang="de-DE" b="0" i="1" smtClean="0">
                            <a:latin typeface="Cambria Math" charset="0"/>
                          </a:rPr>
                          <m:t>(</m:t>
                        </m:r>
                        <m:r>
                          <a:rPr lang="de-DE" b="0" i="1" smtClean="0">
                            <a:latin typeface="Cambria Math" panose="02040503050406030204" pitchFamily="18" charset="0"/>
                          </a:rPr>
                          <m:t>𝑊</m:t>
                        </m:r>
                        <m:r>
                          <a:rPr lang="de-DE" b="0" i="1" smtClean="0">
                            <a:latin typeface="Cambria Math" charset="0"/>
                          </a:rPr>
                          <m:t>)</m:t>
                        </m:r>
                      </m:oMath>
                    </m:oMathPara>
                  </a14:m>
                  <a:endParaRPr lang="en-GB" dirty="0"/>
                </a:p>
              </p:txBody>
            </p:sp>
          </mc:Choice>
          <mc:Fallback xmlns="">
            <p:sp>
              <p:nvSpPr>
                <p:cNvPr id="90" name="TextBox 89">
                  <a:extLst>
                    <a:ext uri="{FF2B5EF4-FFF2-40B4-BE49-F238E27FC236}">
                      <a16:creationId xmlns:a16="http://schemas.microsoft.com/office/drawing/2014/main" id="{BE95CBF2-3AA7-994F-A49E-FA974F73C353}"/>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7"/>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6A3789F-3ED9-7746-B351-E61C9240B368}"/>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91" name="TextBox 90">
                  <a:extLst>
                    <a:ext uri="{FF2B5EF4-FFF2-40B4-BE49-F238E27FC236}">
                      <a16:creationId xmlns:a16="http://schemas.microsoft.com/office/drawing/2014/main" id="{DF18414A-EA7C-364D-867E-3371166FC26F}"/>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8"/>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6D8B2EC-4289-004D-B4DD-2E37CBB2E695}"/>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92" name="TextBox 91">
                  <a:extLst>
                    <a:ext uri="{FF2B5EF4-FFF2-40B4-BE49-F238E27FC236}">
                      <a16:creationId xmlns:a16="http://schemas.microsoft.com/office/drawing/2014/main" id="{B2C32A5F-6287-9241-B4A3-17A34C411918}"/>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9"/>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49F3530-11A0-E444-8642-BCFF3AF68DCE}"/>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93" name="TextBox 92">
                  <a:extLst>
                    <a:ext uri="{FF2B5EF4-FFF2-40B4-BE49-F238E27FC236}">
                      <a16:creationId xmlns:a16="http://schemas.microsoft.com/office/drawing/2014/main" id="{4D68592A-0BAE-2243-91E4-51F46D96A891}"/>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10"/>
                  <a:stretch>
                    <a:fillRect b="-6061"/>
                  </a:stretch>
                </a:blipFill>
                <a:ln>
                  <a:solidFill>
                    <a:schemeClr val="tx1"/>
                  </a:solidFill>
                </a:ln>
              </p:spPr>
              <p:txBody>
                <a:bodyPr/>
                <a:lstStyle/>
                <a:p>
                  <a:r>
                    <a:rPr lang="en-GB">
                      <a:noFill/>
                    </a:rPr>
                    <a:t> </a:t>
                  </a:r>
                </a:p>
              </p:txBody>
            </p:sp>
          </mc:Fallback>
        </mc:AlternateContent>
        <p:cxnSp>
          <p:nvCxnSpPr>
            <p:cNvPr id="44" name="Straight Connector 43">
              <a:extLst>
                <a:ext uri="{FF2B5EF4-FFF2-40B4-BE49-F238E27FC236}">
                  <a16:creationId xmlns:a16="http://schemas.microsoft.com/office/drawing/2014/main" id="{9CE0105B-24A1-B14D-9B9F-698CC2A4B0F8}"/>
                </a:ext>
              </a:extLst>
            </p:cNvPr>
            <p:cNvCxnSpPr>
              <a:stCxn id="39" idx="6"/>
              <a:endCxn id="65"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1AB84EA-B8F6-1E4B-ADA5-4C0EAEEB13D6}"/>
                </a:ext>
              </a:extLst>
            </p:cNvPr>
            <p:cNvCxnSpPr>
              <a:cxnSpLocks/>
              <a:stCxn id="40" idx="2"/>
              <a:endCxn id="65"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D2C5DA-5647-3549-B2AE-554FFD40BBCD}"/>
                </a:ext>
              </a:extLst>
            </p:cNvPr>
            <p:cNvCxnSpPr>
              <a:cxnSpLocks/>
              <a:stCxn id="41" idx="6"/>
              <a:endCxn id="61"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C419C4E-B847-EA4F-9438-67000EA40F48}"/>
                </a:ext>
              </a:extLst>
            </p:cNvPr>
            <p:cNvCxnSpPr>
              <a:cxnSpLocks/>
              <a:stCxn id="61" idx="0"/>
              <a:endCxn id="38"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6CC9865-9731-804F-B0ED-3E8D2F3BA197}"/>
                </a:ext>
              </a:extLst>
            </p:cNvPr>
            <p:cNvCxnSpPr>
              <a:cxnSpLocks/>
              <a:stCxn id="38" idx="4"/>
              <a:endCxn id="57"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8662A26-9435-2C48-AEEB-77A13A9DF2B3}"/>
                </a:ext>
              </a:extLst>
            </p:cNvPr>
            <p:cNvCxnSpPr>
              <a:cxnSpLocks/>
              <a:stCxn id="43" idx="2"/>
              <a:endCxn id="57"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23ECC2A-8B84-134B-BDCA-4BACC282FCAE}"/>
                </a:ext>
              </a:extLst>
            </p:cNvPr>
            <p:cNvCxnSpPr>
              <a:cxnSpLocks/>
              <a:stCxn id="61" idx="2"/>
              <a:endCxn id="42"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1D616B1-AE4A-6546-AF84-FD402832A2F9}"/>
                </a:ext>
              </a:extLst>
            </p:cNvPr>
            <p:cNvCxnSpPr>
              <a:cxnSpLocks/>
              <a:stCxn id="57" idx="2"/>
              <a:endCxn id="42"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5D92092-7E57-044A-B53B-DC6067E6D5AE}"/>
                </a:ext>
              </a:extLst>
            </p:cNvPr>
            <p:cNvCxnSpPr>
              <a:cxnSpLocks/>
              <a:stCxn id="38" idx="0"/>
              <a:endCxn id="65"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627D2DCF-CB3F-6C47-9E35-54B9D68B2E33}"/>
                </a:ext>
              </a:extLst>
            </p:cNvPr>
            <p:cNvGrpSpPr/>
            <p:nvPr/>
          </p:nvGrpSpPr>
          <p:grpSpPr>
            <a:xfrm>
              <a:off x="6669977" y="2717060"/>
              <a:ext cx="521894" cy="393368"/>
              <a:chOff x="6669977" y="2717060"/>
              <a:chExt cx="521894" cy="393368"/>
            </a:xfrm>
          </p:grpSpPr>
          <p:sp>
            <p:nvSpPr>
              <p:cNvPr id="64" name="Rectangle 63">
                <a:extLst>
                  <a:ext uri="{FF2B5EF4-FFF2-40B4-BE49-F238E27FC236}">
                    <a16:creationId xmlns:a16="http://schemas.microsoft.com/office/drawing/2014/main" id="{55A76BF1-0136-1240-81DF-1260F15E187C}"/>
                  </a:ext>
                </a:extLst>
              </p:cNvPr>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F782FD11-808D-A240-BF41-CC3C38DE44F0}"/>
                  </a:ext>
                </a:extLst>
              </p:cNvPr>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5FC970B-4767-E842-A9B6-4D148022136B}"/>
                  </a:ext>
                </a:extLst>
              </p:cNvPr>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57EFB2CD-88EE-C745-879A-1CC1139A2EE9}"/>
                      </a:ext>
                    </a:extLst>
                  </p:cNvPr>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117" name="TextBox 116">
                    <a:extLst>
                      <a:ext uri="{FF2B5EF4-FFF2-40B4-BE49-F238E27FC236}">
                        <a16:creationId xmlns:a16="http://schemas.microsoft.com/office/drawing/2014/main" id="{87C483FC-A4B0-BE4D-A4A9-F88C64F088F9}"/>
                      </a:ext>
                    </a:extLst>
                  </p:cNvPr>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11"/>
                    <a:stretch>
                      <a:fillRect l="-16667" r="-4167" b="-26087"/>
                    </a:stretch>
                  </a:blipFill>
                </p:spPr>
                <p:txBody>
                  <a:bodyPr/>
                  <a:lstStyle/>
                  <a:p>
                    <a:r>
                      <a:rPr lang="en-GB">
                        <a:noFill/>
                      </a:rPr>
                      <a:t> </a:t>
                    </a:r>
                  </a:p>
                </p:txBody>
              </p:sp>
            </mc:Fallback>
          </mc:AlternateContent>
        </p:grpSp>
        <p:grpSp>
          <p:nvGrpSpPr>
            <p:cNvPr id="54" name="Group 53">
              <a:extLst>
                <a:ext uri="{FF2B5EF4-FFF2-40B4-BE49-F238E27FC236}">
                  <a16:creationId xmlns:a16="http://schemas.microsoft.com/office/drawing/2014/main" id="{40EECA78-1B03-4741-B040-50C0AA811E4E}"/>
                </a:ext>
              </a:extLst>
            </p:cNvPr>
            <p:cNvGrpSpPr/>
            <p:nvPr/>
          </p:nvGrpSpPr>
          <p:grpSpPr>
            <a:xfrm>
              <a:off x="6191042" y="3935548"/>
              <a:ext cx="425774" cy="392260"/>
              <a:chOff x="6191042" y="3935548"/>
              <a:chExt cx="425774" cy="392260"/>
            </a:xfrm>
          </p:grpSpPr>
          <p:sp>
            <p:nvSpPr>
              <p:cNvPr id="60" name="Rectangle 59">
                <a:extLst>
                  <a:ext uri="{FF2B5EF4-FFF2-40B4-BE49-F238E27FC236}">
                    <a16:creationId xmlns:a16="http://schemas.microsoft.com/office/drawing/2014/main" id="{233E0FC3-6BF2-8C45-9375-9E9C3DEC6C8B}"/>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F5EB83F4-08D3-C64B-BBAC-02C2B8EF5ED7}"/>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AF9F03A0-F5E9-CD4F-8841-168396C0C508}"/>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BC36EB01-C70B-164C-95D8-25786729824A}"/>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13" name="TextBox 112">
                    <a:extLst>
                      <a:ext uri="{FF2B5EF4-FFF2-40B4-BE49-F238E27FC236}">
                        <a16:creationId xmlns:a16="http://schemas.microsoft.com/office/drawing/2014/main" id="{2658B5E1-197B-0F45-B694-E6E961CBBEA0}"/>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2"/>
                    <a:stretch>
                      <a:fillRect l="-16667" r="-4167" b="-21739"/>
                    </a:stretch>
                  </a:blipFill>
                </p:spPr>
                <p:txBody>
                  <a:bodyPr/>
                  <a:lstStyle/>
                  <a:p>
                    <a:r>
                      <a:rPr lang="en-GB">
                        <a:noFill/>
                      </a:rPr>
                      <a:t> </a:t>
                    </a:r>
                  </a:p>
                </p:txBody>
              </p:sp>
            </mc:Fallback>
          </mc:AlternateContent>
        </p:grpSp>
        <p:grpSp>
          <p:nvGrpSpPr>
            <p:cNvPr id="55" name="Group 54">
              <a:extLst>
                <a:ext uri="{FF2B5EF4-FFF2-40B4-BE49-F238E27FC236}">
                  <a16:creationId xmlns:a16="http://schemas.microsoft.com/office/drawing/2014/main" id="{FDEA45B4-20B3-6544-90B4-77EFD6D7CCD7}"/>
                </a:ext>
              </a:extLst>
            </p:cNvPr>
            <p:cNvGrpSpPr/>
            <p:nvPr/>
          </p:nvGrpSpPr>
          <p:grpSpPr>
            <a:xfrm>
              <a:off x="6975826" y="3929695"/>
              <a:ext cx="516037" cy="397857"/>
              <a:chOff x="6975826" y="3929695"/>
              <a:chExt cx="516037" cy="397857"/>
            </a:xfrm>
          </p:grpSpPr>
          <p:sp>
            <p:nvSpPr>
              <p:cNvPr id="56" name="Rectangle 55">
                <a:extLst>
                  <a:ext uri="{FF2B5EF4-FFF2-40B4-BE49-F238E27FC236}">
                    <a16:creationId xmlns:a16="http://schemas.microsoft.com/office/drawing/2014/main" id="{8A36AC75-8B87-3447-B65D-45676E4C0584}"/>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B5967516-FA86-1248-A77A-75A253701F53}"/>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66438119-1303-EB4A-B00D-AD951D36E479}"/>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62DC51E3-237B-5748-9EDF-BD8518FCB5E4}"/>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09" name="TextBox 108">
                    <a:extLst>
                      <a:ext uri="{FF2B5EF4-FFF2-40B4-BE49-F238E27FC236}">
                        <a16:creationId xmlns:a16="http://schemas.microsoft.com/office/drawing/2014/main" id="{E12EAFFE-9B9E-CF41-8A91-D03481E4C32D}"/>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3"/>
                    <a:stretch>
                      <a:fillRect l="-16667" r="-4167" b="-21739"/>
                    </a:stretch>
                  </a:blipFill>
                </p:spPr>
                <p:txBody>
                  <a:bodyPr/>
                  <a:lstStyle/>
                  <a:p>
                    <a:r>
                      <a:rPr lang="en-GB">
                        <a:noFill/>
                      </a:rPr>
                      <a:t> </a:t>
                    </a:r>
                  </a:p>
                </p:txBody>
              </p:sp>
            </mc:Fallback>
          </mc:AlternateContent>
        </p:grpSp>
      </p:grpSp>
    </p:spTree>
    <p:extLst>
      <p:ext uri="{BB962C8B-B14F-4D97-AF65-F5344CB8AC3E}">
        <p14:creationId xmlns:p14="http://schemas.microsoft.com/office/powerpoint/2010/main" val="963979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F0FD-4B1D-2742-9BC3-53EF58107D25}"/>
              </a:ext>
            </a:extLst>
          </p:cNvPr>
          <p:cNvSpPr>
            <a:spLocks noGrp="1"/>
          </p:cNvSpPr>
          <p:nvPr>
            <p:ph type="title"/>
          </p:nvPr>
        </p:nvSpPr>
        <p:spPr/>
        <p:txBody>
          <a:bodyPr/>
          <a:lstStyle/>
          <a:p>
            <a:r>
              <a:rPr lang="en-GB" dirty="0"/>
              <a:t>… Without Effects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61AE21-9E77-454A-BCC8-ECC93A6D2791}"/>
                  </a:ext>
                </a:extLst>
              </p:cNvPr>
              <p:cNvSpPr>
                <a:spLocks noGrp="1"/>
              </p:cNvSpPr>
              <p:nvPr>
                <p:ph idx="1"/>
              </p:nvPr>
            </p:nvSpPr>
            <p:spPr>
              <a:xfrm>
                <a:off x="628650" y="1178097"/>
                <a:ext cx="7886700" cy="4981236"/>
              </a:xfrm>
            </p:spPr>
            <p:txBody>
              <a:bodyPr>
                <a:noAutofit/>
              </a:bodyPr>
              <a:lstStyle/>
              <a:p>
                <a:r>
                  <a:rPr lang="en-GB" dirty="0"/>
                  <a:t>A simple case of so-called </a:t>
                </a:r>
                <a:r>
                  <a:rPr lang="en-GB" dirty="0">
                    <a:solidFill>
                      <a:schemeClr val="accent1"/>
                    </a:solidFill>
                  </a:rPr>
                  <a:t>projectivity</a:t>
                </a:r>
              </a:p>
              <a:p>
                <a:pPr lvl="1"/>
                <a:r>
                  <a:rPr lang="en-GB" dirty="0"/>
                  <a:t>After shattering, query terms are independent of model parts containing logical variables </a:t>
                </a:r>
                <a14:m>
                  <m:oMath xmlns:m="http://schemas.openxmlformats.org/officeDocument/2006/math">
                    <m:r>
                      <a:rPr lang="en-GB" b="1" i="1" dirty="0">
                        <a:latin typeface="Cambria Math" panose="02040503050406030204" pitchFamily="18" charset="0"/>
                      </a:rPr>
                      <m:t>𝑿</m:t>
                    </m:r>
                  </m:oMath>
                </a14:m>
                <a:r>
                  <a:rPr lang="en-GB" dirty="0"/>
                  <a:t> </a:t>
                </a:r>
                <a:br>
                  <a:rPr lang="en-GB" dirty="0"/>
                </a:br>
                <a:r>
                  <a:rPr lang="en-GB" dirty="0"/>
                  <a:t>➝ domains of </a:t>
                </a:r>
                <a14:m>
                  <m:oMath xmlns:m="http://schemas.openxmlformats.org/officeDocument/2006/math">
                    <m:r>
                      <a:rPr lang="en-GB" b="1" i="1" dirty="0">
                        <a:latin typeface="Cambria Math" panose="02040503050406030204" pitchFamily="18" charset="0"/>
                      </a:rPr>
                      <m:t>𝑿</m:t>
                    </m:r>
                  </m:oMath>
                </a14:m>
                <a:r>
                  <a:rPr lang="en-GB" dirty="0"/>
                  <a:t> have no influence on query results</a:t>
                </a:r>
              </a:p>
              <a:p>
                <a:pPr lvl="2"/>
                <a:r>
                  <a:rPr lang="en-GB" dirty="0"/>
                  <a:t>Depends on model structure</a:t>
                </a:r>
              </a:p>
              <a:p>
                <a:pPr lvl="2"/>
                <a:r>
                  <a:rPr lang="en-GB" dirty="0"/>
                  <a:t>More by </a:t>
                </a:r>
                <a:r>
                  <a:rPr lang="en-GB" dirty="0">
                    <a:solidFill>
                      <a:schemeClr val="bg1">
                        <a:lumMod val="65000"/>
                      </a:schemeClr>
                    </a:solidFill>
                  </a:rPr>
                  <a:t>Jaeger and Schulte (2018) </a:t>
                </a:r>
              </a:p>
              <a:p>
                <a:r>
                  <a:rPr lang="en-GB" dirty="0"/>
                  <a:t>E.g., </a:t>
                </a:r>
                <a14:m>
                  <m:oMath xmlns:m="http://schemas.openxmlformats.org/officeDocument/2006/math">
                    <m:r>
                      <a:rPr lang="de-DE" i="1" dirty="0" smtClean="0">
                        <a:latin typeface="Cambria Math" panose="02040503050406030204" pitchFamily="18" charset="0"/>
                      </a:rPr>
                      <m:t>𝑃</m:t>
                    </m:r>
                    <m:r>
                      <a:rPr lang="de-DE" b="0" i="1" dirty="0" smtClean="0">
                        <a:latin typeface="Cambria Math" panose="02040503050406030204" pitchFamily="18" charset="0"/>
                      </a:rPr>
                      <m:t>(</m:t>
                    </m:r>
                    <m:r>
                      <a:rPr lang="de-DE" b="0" i="1" dirty="0" smtClean="0">
                        <a:latin typeface="Cambria Math" panose="02040503050406030204" pitchFamily="18" charset="0"/>
                      </a:rPr>
                      <m:t>𝑆𝑖𝑐𝑘</m:t>
                    </m:r>
                    <m:d>
                      <m:dPr>
                        <m:ctrlPr>
                          <a:rPr lang="de-DE" b="0" i="1" dirty="0" smtClean="0">
                            <a:latin typeface="Cambria Math" panose="02040503050406030204" pitchFamily="18" charset="0"/>
                          </a:rPr>
                        </m:ctrlPr>
                      </m:dPr>
                      <m:e>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𝑥</m:t>
                            </m:r>
                          </m:e>
                          <m:sub>
                            <m:r>
                              <a:rPr lang="de-DE" b="0" i="1" dirty="0" smtClean="0">
                                <a:latin typeface="Cambria Math" panose="02040503050406030204" pitchFamily="18" charset="0"/>
                              </a:rPr>
                              <m:t>1</m:t>
                            </m:r>
                          </m:sub>
                        </m:sSub>
                      </m:e>
                    </m:d>
                    <m:r>
                      <a:rPr lang="de-DE" b="0" i="1" dirty="0" smtClean="0">
                        <a:latin typeface="Cambria Math" panose="02040503050406030204" pitchFamily="18" charset="0"/>
                      </a:rPr>
                      <m:t>)</m:t>
                    </m:r>
                  </m:oMath>
                </a14:m>
                <a:endParaRPr lang="en-GB" dirty="0"/>
              </a:p>
              <a:p>
                <a:pPr lvl="1"/>
                <a14:m>
                  <m:oMath xmlns:m="http://schemas.openxmlformats.org/officeDocument/2006/math">
                    <m:r>
                      <a:rPr lang="de-DE" b="0" i="1" smtClean="0">
                        <a:latin typeface="Cambria Math" panose="02040503050406030204" pitchFamily="18" charset="0"/>
                        <a:ea typeface="Cambria Math" panose="02040503050406030204" pitchFamily="18" charset="0"/>
                      </a:rPr>
                      <m:t>𝒟</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rPr>
                      <m:t>𝑋</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r>
                      <a:rPr lang="de-DE" b="0" i="1" smtClean="0">
                        <a:latin typeface="Cambria Math" panose="02040503050406030204" pitchFamily="18" charset="0"/>
                      </a:rPr>
                      <m:t>, …,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𝑛</m:t>
                        </m:r>
                      </m:sub>
                    </m:sSub>
                    <m:r>
                      <a:rPr lang="de-DE" b="0" i="1" smtClean="0">
                        <a:latin typeface="Cambria Math" panose="02040503050406030204" pitchFamily="18" charset="0"/>
                      </a:rPr>
                      <m:t>}</m:t>
                    </m:r>
                  </m:oMath>
                </a14:m>
                <a:endParaRPr lang="en-GB" dirty="0"/>
              </a:p>
              <a:p>
                <a:pPr lvl="1"/>
                <a:r>
                  <a:rPr lang="en-GB" dirty="0"/>
                  <a:t>After shattering: </a:t>
                </a:r>
                <a:endParaRPr lang="de-DE" i="1" dirty="0">
                  <a:latin typeface="Cambria Math" panose="02040503050406030204" pitchFamily="18" charset="0"/>
                  <a:ea typeface="Cambria Math" panose="02040503050406030204" pitchFamily="18" charset="0"/>
                </a:endParaRPr>
              </a:p>
              <a:p>
                <a:pPr lvl="2"/>
                <a14:m>
                  <m:oMath xmlns:m="http://schemas.openxmlformats.org/officeDocument/2006/math">
                    <m:r>
                      <a:rPr lang="de-DE" i="1">
                        <a:latin typeface="Cambria Math" panose="02040503050406030204" pitchFamily="18" charset="0"/>
                        <a:ea typeface="Cambria Math" panose="02040503050406030204" pitchFamily="18" charset="0"/>
                      </a:rPr>
                      <m:t>𝒟</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rPr>
                          <m:t>𝑋</m:t>
                        </m:r>
                      </m:e>
                    </m:d>
                    <m:r>
                      <a:rPr lang="de-DE" i="1">
                        <a:latin typeface="Cambria Math" panose="02040503050406030204" pitchFamily="18" charset="0"/>
                      </a:rPr>
                      <m:t>=</m:t>
                    </m:r>
                    <m:d>
                      <m:dPr>
                        <m:begChr m:val="{"/>
                        <m:endChr m:val="}"/>
                        <m:ctrlPr>
                          <a:rPr lang="de-DE" i="1">
                            <a:latin typeface="Cambria Math" panose="02040503050406030204" pitchFamily="18" charset="0"/>
                          </a:rPr>
                        </m:ctrlPr>
                      </m:d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2</m:t>
                            </m:r>
                          </m:sub>
                        </m:sSub>
                        <m:r>
                          <a:rPr lang="de-DE" b="0" i="1" smtClean="0">
                            <a:latin typeface="Cambria Math" panose="02040503050406030204" pitchFamily="18" charset="0"/>
                          </a:rPr>
                          <m:t>,…,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𝑛</m:t>
                            </m:r>
                          </m:sub>
                        </m:sSub>
                      </m:e>
                    </m:d>
                  </m:oMath>
                </a14:m>
                <a:endParaRPr lang="de-DE" dirty="0"/>
              </a:p>
              <a:p>
                <a:pPr lvl="2"/>
                <a:r>
                  <a:rPr lang="en-GB" dirty="0"/>
                  <a:t>Upper part independent </a:t>
                </a:r>
                <a:br>
                  <a:rPr lang="en-GB" dirty="0"/>
                </a:br>
                <a:r>
                  <a:rPr lang="en-GB" dirty="0"/>
                  <a:t>from lower part; </a:t>
                </a:r>
                <a14:m>
                  <m:oMath xmlns:m="http://schemas.openxmlformats.org/officeDocument/2006/math">
                    <m:r>
                      <a:rPr lang="de-DE" i="1">
                        <a:latin typeface="Cambria Math" panose="02040503050406030204" pitchFamily="18" charset="0"/>
                        <a:ea typeface="Cambria Math" panose="02040503050406030204" pitchFamily="18" charset="0"/>
                      </a:rPr>
                      <m:t>𝒟</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rPr>
                          <m:t>𝑋</m:t>
                        </m:r>
                      </m:e>
                    </m:d>
                  </m:oMath>
                </a14:m>
                <a:r>
                  <a:rPr lang="en-GB" dirty="0"/>
                  <a:t> irrelevant</a:t>
                </a:r>
              </a:p>
              <a:p>
                <a:pPr>
                  <a:buFont typeface="Zapf Dingbats"/>
                  <a:buChar char="➝"/>
                </a:pPr>
                <a:r>
                  <a:rPr lang="en-GB" dirty="0"/>
                  <a:t> Partly invariant under increasing domain sizes</a:t>
                </a:r>
              </a:p>
              <a:p>
                <a:pPr lvl="1"/>
                <a:endParaRPr lang="en-GB" dirty="0"/>
              </a:p>
              <a:p>
                <a:pPr lvl="1"/>
                <a:endParaRPr lang="en-GB" dirty="0"/>
              </a:p>
            </p:txBody>
          </p:sp>
        </mc:Choice>
        <mc:Fallback xmlns="">
          <p:sp>
            <p:nvSpPr>
              <p:cNvPr id="3" name="Content Placeholder 2">
                <a:extLst>
                  <a:ext uri="{FF2B5EF4-FFF2-40B4-BE49-F238E27FC236}">
                    <a16:creationId xmlns:a16="http://schemas.microsoft.com/office/drawing/2014/main" id="{F561AE21-9E77-454A-BCC8-ECC93A6D2791}"/>
                  </a:ext>
                </a:extLst>
              </p:cNvPr>
              <p:cNvSpPr>
                <a:spLocks noGrp="1" noRot="1" noChangeAspect="1" noMove="1" noResize="1" noEditPoints="1" noAdjustHandles="1" noChangeArrowheads="1" noChangeShapeType="1" noTextEdit="1"/>
              </p:cNvSpPr>
              <p:nvPr>
                <p:ph idx="1"/>
              </p:nvPr>
            </p:nvSpPr>
            <p:spPr>
              <a:xfrm>
                <a:off x="628650" y="1178097"/>
                <a:ext cx="7886700" cy="4981236"/>
              </a:xfrm>
              <a:blipFill>
                <a:blip r:embed="rId2"/>
                <a:stretch>
                  <a:fillRect l="-1929" t="-2036" r="-482" b="-3308"/>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6E3988BD-5177-FF40-8F1E-32E723251EE0}"/>
              </a:ext>
            </a:extLst>
          </p:cNvPr>
          <p:cNvSpPr>
            <a:spLocks noGrp="1"/>
          </p:cNvSpPr>
          <p:nvPr>
            <p:ph type="sldNum" sz="quarter" idx="12"/>
          </p:nvPr>
        </p:nvSpPr>
        <p:spPr/>
        <p:txBody>
          <a:bodyPr/>
          <a:lstStyle/>
          <a:p>
            <a:fld id="{DB7C4649-800D-CB47-881A-AA04BFFFB18C}" type="slidenum">
              <a:rPr lang="en-US" smtClean="0"/>
              <a:t>33</a:t>
            </a:fld>
            <a:endParaRPr lang="en-US"/>
          </a:p>
        </p:txBody>
      </p:sp>
      <p:grpSp>
        <p:nvGrpSpPr>
          <p:cNvPr id="69" name="Group 68">
            <a:extLst>
              <a:ext uri="{FF2B5EF4-FFF2-40B4-BE49-F238E27FC236}">
                <a16:creationId xmlns:a16="http://schemas.microsoft.com/office/drawing/2014/main" id="{04D3C6F0-3F72-684B-B4DC-97CF9755243E}"/>
              </a:ext>
            </a:extLst>
          </p:cNvPr>
          <p:cNvGrpSpPr/>
          <p:nvPr/>
        </p:nvGrpSpPr>
        <p:grpSpPr>
          <a:xfrm>
            <a:off x="4440915" y="4694560"/>
            <a:ext cx="4539915" cy="997207"/>
            <a:chOff x="4604084" y="3850296"/>
            <a:chExt cx="4539915" cy="997207"/>
          </a:xfrm>
        </p:grpSpPr>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BE7F8B57-BB08-494D-BA16-B7D4C1533A3F}"/>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91" name="TextBox 90">
                  <a:extLst>
                    <a:ext uri="{FF2B5EF4-FFF2-40B4-BE49-F238E27FC236}">
                      <a16:creationId xmlns:a16="http://schemas.microsoft.com/office/drawing/2014/main" id="{DF18414A-EA7C-364D-867E-3371166FC26F}"/>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8"/>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1A011F81-F0C4-9445-B4DF-374B0BD120B2}"/>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92" name="TextBox 91">
                  <a:extLst>
                    <a:ext uri="{FF2B5EF4-FFF2-40B4-BE49-F238E27FC236}">
                      <a16:creationId xmlns:a16="http://schemas.microsoft.com/office/drawing/2014/main" id="{B2C32A5F-6287-9241-B4A3-17A34C411918}"/>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9"/>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9FCE444-FE5D-FB48-B071-1645DFA1234B}"/>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93" name="TextBox 92">
                  <a:extLst>
                    <a:ext uri="{FF2B5EF4-FFF2-40B4-BE49-F238E27FC236}">
                      <a16:creationId xmlns:a16="http://schemas.microsoft.com/office/drawing/2014/main" id="{4D68592A-0BAE-2243-91E4-51F46D96A891}"/>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10"/>
                  <a:stretch>
                    <a:fillRect b="-6061"/>
                  </a:stretch>
                </a:blipFill>
                <a:ln>
                  <a:solidFill>
                    <a:schemeClr val="tx1"/>
                  </a:solidFill>
                </a:ln>
              </p:spPr>
              <p:txBody>
                <a:bodyPr/>
                <a:lstStyle/>
                <a:p>
                  <a:r>
                    <a:rPr lang="en-GB">
                      <a:noFill/>
                    </a:rPr>
                    <a:t> </a:t>
                  </a:r>
                </a:p>
              </p:txBody>
            </p:sp>
          </mc:Fallback>
        </mc:AlternateContent>
        <p:cxnSp>
          <p:nvCxnSpPr>
            <p:cNvPr id="78" name="Straight Connector 77">
              <a:extLst>
                <a:ext uri="{FF2B5EF4-FFF2-40B4-BE49-F238E27FC236}">
                  <a16:creationId xmlns:a16="http://schemas.microsoft.com/office/drawing/2014/main" id="{1B6FCED2-DBE2-6E4E-8D67-9BAA378FDF07}"/>
                </a:ext>
              </a:extLst>
            </p:cNvPr>
            <p:cNvCxnSpPr>
              <a:cxnSpLocks/>
              <a:stCxn id="73" idx="6"/>
              <a:endCxn id="93"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2CB3778-3675-0C46-9C98-113770FFD62D}"/>
                </a:ext>
              </a:extLst>
            </p:cNvPr>
            <p:cNvCxnSpPr>
              <a:cxnSpLocks/>
              <a:stCxn id="75" idx="2"/>
              <a:endCxn id="89"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202DCAC-A751-D04B-AAD1-FCB2C7C34507}"/>
                </a:ext>
              </a:extLst>
            </p:cNvPr>
            <p:cNvCxnSpPr>
              <a:cxnSpLocks/>
              <a:stCxn id="93" idx="2"/>
              <a:endCxn id="74"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423BF61-2A2F-1C4D-9571-471B737EFDCF}"/>
                </a:ext>
              </a:extLst>
            </p:cNvPr>
            <p:cNvCxnSpPr>
              <a:cxnSpLocks/>
              <a:stCxn id="89" idx="2"/>
              <a:endCxn id="74"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B1DFFE48-D1DF-764C-8CFD-9AE5DB2CFB72}"/>
                </a:ext>
              </a:extLst>
            </p:cNvPr>
            <p:cNvGrpSpPr/>
            <p:nvPr/>
          </p:nvGrpSpPr>
          <p:grpSpPr>
            <a:xfrm>
              <a:off x="6191042" y="3935548"/>
              <a:ext cx="425774" cy="392260"/>
              <a:chOff x="6191042" y="3935548"/>
              <a:chExt cx="425774" cy="392260"/>
            </a:xfrm>
          </p:grpSpPr>
          <p:sp>
            <p:nvSpPr>
              <p:cNvPr id="92" name="Rectangle 91">
                <a:extLst>
                  <a:ext uri="{FF2B5EF4-FFF2-40B4-BE49-F238E27FC236}">
                    <a16:creationId xmlns:a16="http://schemas.microsoft.com/office/drawing/2014/main" id="{F5C10BDE-C519-014B-A518-C443B1FF5A9B}"/>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168729CD-BBC6-034C-9620-EF4E96D78B0F}"/>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71FB24BF-5A75-4C46-B0D7-2EE4034776E1}"/>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7574EAF5-B90F-8A40-8D22-B46216A0CFCA}"/>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13" name="TextBox 112">
                    <a:extLst>
                      <a:ext uri="{FF2B5EF4-FFF2-40B4-BE49-F238E27FC236}">
                        <a16:creationId xmlns:a16="http://schemas.microsoft.com/office/drawing/2014/main" id="{2658B5E1-197B-0F45-B694-E6E961CBBEA0}"/>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2"/>
                    <a:stretch>
                      <a:fillRect l="-16667" r="-4167" b="-21739"/>
                    </a:stretch>
                  </a:blipFill>
                </p:spPr>
                <p:txBody>
                  <a:bodyPr/>
                  <a:lstStyle/>
                  <a:p>
                    <a:r>
                      <a:rPr lang="en-GB">
                        <a:noFill/>
                      </a:rPr>
                      <a:t> </a:t>
                    </a:r>
                  </a:p>
                </p:txBody>
              </p:sp>
            </mc:Fallback>
          </mc:AlternateContent>
        </p:grpSp>
        <p:grpSp>
          <p:nvGrpSpPr>
            <p:cNvPr id="87" name="Group 86">
              <a:extLst>
                <a:ext uri="{FF2B5EF4-FFF2-40B4-BE49-F238E27FC236}">
                  <a16:creationId xmlns:a16="http://schemas.microsoft.com/office/drawing/2014/main" id="{30225DC1-A652-C742-B0F0-802EE56F76D7}"/>
                </a:ext>
              </a:extLst>
            </p:cNvPr>
            <p:cNvGrpSpPr/>
            <p:nvPr/>
          </p:nvGrpSpPr>
          <p:grpSpPr>
            <a:xfrm>
              <a:off x="6975826" y="3929695"/>
              <a:ext cx="516037" cy="397857"/>
              <a:chOff x="6975826" y="3929695"/>
              <a:chExt cx="516037" cy="397857"/>
            </a:xfrm>
          </p:grpSpPr>
          <p:sp>
            <p:nvSpPr>
              <p:cNvPr id="88" name="Rectangle 87">
                <a:extLst>
                  <a:ext uri="{FF2B5EF4-FFF2-40B4-BE49-F238E27FC236}">
                    <a16:creationId xmlns:a16="http://schemas.microsoft.com/office/drawing/2014/main" id="{9B274A2F-DB29-9745-B6E9-925657414BDB}"/>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55FC4C97-EE25-EA45-A994-652C9206943F}"/>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A2278718-77E5-E94C-87D2-A585BF7A46DB}"/>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0F8C7B15-997D-BA47-9C89-95F351E503FA}"/>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09" name="TextBox 108">
                    <a:extLst>
                      <a:ext uri="{FF2B5EF4-FFF2-40B4-BE49-F238E27FC236}">
                        <a16:creationId xmlns:a16="http://schemas.microsoft.com/office/drawing/2014/main" id="{E12EAFFE-9B9E-CF41-8A91-D03481E4C32D}"/>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3"/>
                    <a:stretch>
                      <a:fillRect l="-16667" r="-4167" b="-21739"/>
                    </a:stretch>
                  </a:blipFill>
                </p:spPr>
                <p:txBody>
                  <a:bodyPr/>
                  <a:lstStyle/>
                  <a:p>
                    <a:r>
                      <a:rPr lang="en-GB">
                        <a:noFill/>
                      </a:rPr>
                      <a:t> </a:t>
                    </a:r>
                  </a:p>
                </p:txBody>
              </p:sp>
            </mc:Fallback>
          </mc:AlternateContent>
        </p:grpSp>
      </p:grpSp>
      <p:grpSp>
        <p:nvGrpSpPr>
          <p:cNvPr id="100" name="Group 99">
            <a:extLst>
              <a:ext uri="{FF2B5EF4-FFF2-40B4-BE49-F238E27FC236}">
                <a16:creationId xmlns:a16="http://schemas.microsoft.com/office/drawing/2014/main" id="{7C658AEE-D836-CF4D-A9B7-8F644841CC2D}"/>
              </a:ext>
            </a:extLst>
          </p:cNvPr>
          <p:cNvGrpSpPr/>
          <p:nvPr/>
        </p:nvGrpSpPr>
        <p:grpSpPr>
          <a:xfrm>
            <a:off x="4440915" y="3680017"/>
            <a:ext cx="4539915" cy="997207"/>
            <a:chOff x="4604084" y="3850296"/>
            <a:chExt cx="4539915" cy="997207"/>
          </a:xfrm>
        </p:grpSpPr>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36D4A808-F763-B24C-AB43-0DBCB3AA0E13}"/>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r>
                          <a:rPr lang="de-DE" b="0" i="1" smtClean="0">
                            <a:latin typeface="Cambria Math" charset="0"/>
                          </a:rPr>
                          <m:t>)</m:t>
                        </m:r>
                      </m:oMath>
                    </m:oMathPara>
                  </a14:m>
                  <a:endParaRPr lang="en-GB" dirty="0"/>
                </a:p>
              </p:txBody>
            </p:sp>
          </mc:Choice>
          <mc:Fallback xmlns="">
            <p:sp>
              <p:nvSpPr>
                <p:cNvPr id="101" name="TextBox 100">
                  <a:extLst>
                    <a:ext uri="{FF2B5EF4-FFF2-40B4-BE49-F238E27FC236}">
                      <a16:creationId xmlns:a16="http://schemas.microsoft.com/office/drawing/2014/main" id="{36D4A808-F763-B24C-AB43-0DBCB3AA0E13}"/>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14"/>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DC6FA36F-ECB6-BD40-B0DD-FCF84280B575}"/>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r>
                          <a:rPr lang="de-DE" b="0" i="1" smtClean="0">
                            <a:latin typeface="Cambria Math" charset="0"/>
                          </a:rPr>
                          <m:t>)</m:t>
                        </m:r>
                      </m:oMath>
                    </m:oMathPara>
                  </a14:m>
                  <a:endParaRPr lang="en-GB" dirty="0"/>
                </a:p>
              </p:txBody>
            </p:sp>
          </mc:Choice>
          <mc:Fallback xmlns="">
            <p:sp>
              <p:nvSpPr>
                <p:cNvPr id="102" name="TextBox 101">
                  <a:extLst>
                    <a:ext uri="{FF2B5EF4-FFF2-40B4-BE49-F238E27FC236}">
                      <a16:creationId xmlns:a16="http://schemas.microsoft.com/office/drawing/2014/main" id="{DC6FA36F-ECB6-BD40-B0DD-FCF84280B575}"/>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15"/>
                  <a:stretch>
                    <a:fillRect b="-9375"/>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05B06BE4-D5D8-2D4F-A39B-A12842052FC9}"/>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1</m:t>
                            </m:r>
                          </m:sub>
                        </m:sSub>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103" name="TextBox 102">
                  <a:extLst>
                    <a:ext uri="{FF2B5EF4-FFF2-40B4-BE49-F238E27FC236}">
                      <a16:creationId xmlns:a16="http://schemas.microsoft.com/office/drawing/2014/main" id="{05B06BE4-D5D8-2D4F-A39B-A12842052FC9}"/>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16"/>
                  <a:stretch>
                    <a:fillRect b="-9375"/>
                  </a:stretch>
                </a:blipFill>
                <a:ln>
                  <a:solidFill>
                    <a:schemeClr val="tx1"/>
                  </a:solidFill>
                </a:ln>
              </p:spPr>
              <p:txBody>
                <a:bodyPr/>
                <a:lstStyle/>
                <a:p>
                  <a:r>
                    <a:rPr lang="en-GB">
                      <a:noFill/>
                    </a:rPr>
                    <a:t> </a:t>
                  </a:r>
                </a:p>
              </p:txBody>
            </p:sp>
          </mc:Fallback>
        </mc:AlternateContent>
        <p:cxnSp>
          <p:nvCxnSpPr>
            <p:cNvPr id="104" name="Straight Connector 103">
              <a:extLst>
                <a:ext uri="{FF2B5EF4-FFF2-40B4-BE49-F238E27FC236}">
                  <a16:creationId xmlns:a16="http://schemas.microsoft.com/office/drawing/2014/main" id="{F32FDDAA-39AE-6D44-B3F7-9AF9A97498F7}"/>
                </a:ext>
              </a:extLst>
            </p:cNvPr>
            <p:cNvCxnSpPr>
              <a:cxnSpLocks/>
              <a:stCxn id="101" idx="6"/>
              <a:endCxn id="115"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3C1D464-53D4-B54E-90F9-74917FF68285}"/>
                </a:ext>
              </a:extLst>
            </p:cNvPr>
            <p:cNvCxnSpPr>
              <a:cxnSpLocks/>
              <a:stCxn id="103" idx="2"/>
              <a:endCxn id="111"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144BA74-33D2-6F45-B666-563A9863F0A2}"/>
                </a:ext>
              </a:extLst>
            </p:cNvPr>
            <p:cNvCxnSpPr>
              <a:cxnSpLocks/>
              <a:stCxn id="115" idx="2"/>
              <a:endCxn id="102"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82CDED5-954D-A741-96AF-C592BE6B7115}"/>
                </a:ext>
              </a:extLst>
            </p:cNvPr>
            <p:cNvCxnSpPr>
              <a:cxnSpLocks/>
              <a:stCxn id="111" idx="2"/>
              <a:endCxn id="102"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D42F0A6C-CAD8-BD4F-8227-0599D5012804}"/>
                </a:ext>
              </a:extLst>
            </p:cNvPr>
            <p:cNvGrpSpPr/>
            <p:nvPr/>
          </p:nvGrpSpPr>
          <p:grpSpPr>
            <a:xfrm>
              <a:off x="6191042" y="3935548"/>
              <a:ext cx="425774" cy="392260"/>
              <a:chOff x="6191042" y="3935548"/>
              <a:chExt cx="425774" cy="392260"/>
            </a:xfrm>
          </p:grpSpPr>
          <p:sp>
            <p:nvSpPr>
              <p:cNvPr id="114" name="Rectangle 113">
                <a:extLst>
                  <a:ext uri="{FF2B5EF4-FFF2-40B4-BE49-F238E27FC236}">
                    <a16:creationId xmlns:a16="http://schemas.microsoft.com/office/drawing/2014/main" id="{D94270AA-1BB3-BF49-92FF-5B59644F71BB}"/>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689CD413-4250-A341-B943-7482875756B5}"/>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FAD85B81-397B-2348-9AE1-78E6A918163D}"/>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3DE4B9B2-C99F-FF46-945C-6D769BB7453E}"/>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13" name="TextBox 112">
                    <a:extLst>
                      <a:ext uri="{FF2B5EF4-FFF2-40B4-BE49-F238E27FC236}">
                        <a16:creationId xmlns:a16="http://schemas.microsoft.com/office/drawing/2014/main" id="{2658B5E1-197B-0F45-B694-E6E961CBBEA0}"/>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2"/>
                    <a:stretch>
                      <a:fillRect l="-16667" r="-4167" b="-21739"/>
                    </a:stretch>
                  </a:blipFill>
                </p:spPr>
                <p:txBody>
                  <a:bodyPr/>
                  <a:lstStyle/>
                  <a:p>
                    <a:r>
                      <a:rPr lang="en-GB">
                        <a:noFill/>
                      </a:rPr>
                      <a:t> </a:t>
                    </a:r>
                  </a:p>
                </p:txBody>
              </p:sp>
            </mc:Fallback>
          </mc:AlternateContent>
        </p:grpSp>
        <p:grpSp>
          <p:nvGrpSpPr>
            <p:cNvPr id="109" name="Group 108">
              <a:extLst>
                <a:ext uri="{FF2B5EF4-FFF2-40B4-BE49-F238E27FC236}">
                  <a16:creationId xmlns:a16="http://schemas.microsoft.com/office/drawing/2014/main" id="{6467710C-1927-E04B-B1D2-ADFB2EB0A4A2}"/>
                </a:ext>
              </a:extLst>
            </p:cNvPr>
            <p:cNvGrpSpPr/>
            <p:nvPr/>
          </p:nvGrpSpPr>
          <p:grpSpPr>
            <a:xfrm>
              <a:off x="6975826" y="3929695"/>
              <a:ext cx="516037" cy="397857"/>
              <a:chOff x="6975826" y="3929695"/>
              <a:chExt cx="516037" cy="397857"/>
            </a:xfrm>
          </p:grpSpPr>
          <p:sp>
            <p:nvSpPr>
              <p:cNvPr id="110" name="Rectangle 109">
                <a:extLst>
                  <a:ext uri="{FF2B5EF4-FFF2-40B4-BE49-F238E27FC236}">
                    <a16:creationId xmlns:a16="http://schemas.microsoft.com/office/drawing/2014/main" id="{30D59D4C-7827-A040-9194-DA8798064FC8}"/>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845EC821-49BF-D94D-B218-313DB3C02B65}"/>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4541213C-FE29-0846-8278-C000791FEE39}"/>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ACAD36B2-2ADC-7243-902A-3B4A57CAD1FC}"/>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09" name="TextBox 108">
                    <a:extLst>
                      <a:ext uri="{FF2B5EF4-FFF2-40B4-BE49-F238E27FC236}">
                        <a16:creationId xmlns:a16="http://schemas.microsoft.com/office/drawing/2014/main" id="{E12EAFFE-9B9E-CF41-8A91-D03481E4C32D}"/>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3"/>
                    <a:stretch>
                      <a:fillRect l="-16667" r="-4167" b="-21739"/>
                    </a:stretch>
                  </a:blipFill>
                </p:spPr>
                <p:txBody>
                  <a:bodyPr/>
                  <a:lstStyle/>
                  <a:p>
                    <a:r>
                      <a:rPr lang="en-GB">
                        <a:noFill/>
                      </a:rPr>
                      <a:t> </a:t>
                    </a:r>
                  </a:p>
                </p:txBody>
              </p:sp>
            </mc:Fallback>
          </mc:AlternateContent>
        </p:grpSp>
      </p:grpSp>
      <p:sp>
        <p:nvSpPr>
          <p:cNvPr id="5" name="Rectangle 4">
            <a:extLst>
              <a:ext uri="{FF2B5EF4-FFF2-40B4-BE49-F238E27FC236}">
                <a16:creationId xmlns:a16="http://schemas.microsoft.com/office/drawing/2014/main" id="{1120B8DE-DFC5-7846-AC24-4292480E973E}"/>
              </a:ext>
            </a:extLst>
          </p:cNvPr>
          <p:cNvSpPr/>
          <p:nvPr/>
        </p:nvSpPr>
        <p:spPr>
          <a:xfrm>
            <a:off x="1972733" y="6271793"/>
            <a:ext cx="6239934" cy="400110"/>
          </a:xfrm>
          <a:prstGeom prst="rect">
            <a:avLst/>
          </a:prstGeom>
        </p:spPr>
        <p:txBody>
          <a:bodyPr wrap="square">
            <a:spAutoFit/>
          </a:bodyPr>
          <a:lstStyle/>
          <a:p>
            <a:r>
              <a:rPr lang="en-GB" sz="1000" dirty="0">
                <a:solidFill>
                  <a:schemeClr val="accent3"/>
                </a:solidFill>
              </a:rPr>
              <a:t>Manfred Jaeger and Oliver Schulte. Inference, Learning, and Population Size: Projectivity for SRL Models. In </a:t>
            </a:r>
            <a:r>
              <a:rPr lang="en-GB" sz="1000" i="1" dirty="0">
                <a:solidFill>
                  <a:schemeClr val="accent3"/>
                </a:solidFill>
              </a:rPr>
              <a:t>StaRAI-18 Workshop on Statistical Relational Artificial Intelligence</a:t>
            </a:r>
            <a:r>
              <a:rPr lang="en-GB" sz="1000" dirty="0">
                <a:solidFill>
                  <a:schemeClr val="accent3"/>
                </a:solidFill>
              </a:rPr>
              <a:t>, 2018.</a:t>
            </a:r>
          </a:p>
        </p:txBody>
      </p:sp>
    </p:spTree>
    <p:extLst>
      <p:ext uri="{BB962C8B-B14F-4D97-AF65-F5344CB8AC3E}">
        <p14:creationId xmlns:p14="http://schemas.microsoft.com/office/powerpoint/2010/main" val="168071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4C153-36AB-ED40-A89E-F9D19DD5F387}"/>
              </a:ext>
            </a:extLst>
          </p:cNvPr>
          <p:cNvSpPr>
            <a:spLocks noGrp="1"/>
          </p:cNvSpPr>
          <p:nvPr>
            <p:ph type="title"/>
          </p:nvPr>
        </p:nvSpPr>
        <p:spPr/>
        <p:txBody>
          <a:bodyPr/>
          <a:lstStyle/>
          <a:p>
            <a:r>
              <a:rPr lang="en-GB" dirty="0"/>
              <a:t>Growing Domain Sizes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6CF3FA-16C7-2149-8838-231515180DE7}"/>
                  </a:ext>
                </a:extLst>
              </p:cNvPr>
              <p:cNvSpPr>
                <a:spLocks noGrp="1"/>
              </p:cNvSpPr>
              <p:nvPr>
                <p:ph idx="1"/>
              </p:nvPr>
            </p:nvSpPr>
            <p:spPr/>
            <p:txBody>
              <a:bodyPr>
                <a:normAutofit/>
              </a:bodyPr>
              <a:lstStyle/>
              <a:p>
                <a:r>
                  <a:rPr lang="en-GB" dirty="0">
                    <a:solidFill>
                      <a:schemeClr val="tx1"/>
                    </a:solidFill>
                  </a:rPr>
                  <a:t>Let domain size </a:t>
                </a:r>
                <a14:m>
                  <m:oMath xmlns:m="http://schemas.openxmlformats.org/officeDocument/2006/math">
                    <m:r>
                      <a:rPr lang="de-DE" i="1">
                        <a:solidFill>
                          <a:schemeClr val="tx1"/>
                        </a:solidFill>
                        <a:latin typeface="Cambria Math" panose="02040503050406030204" pitchFamily="18" charset="0"/>
                      </a:rPr>
                      <m:t>𝑛</m:t>
                    </m:r>
                  </m:oMath>
                </a14:m>
                <a:r>
                  <a:rPr lang="en-GB" dirty="0">
                    <a:solidFill>
                      <a:schemeClr val="tx1"/>
                    </a:solidFill>
                  </a:rPr>
                  <a:t> grow</a:t>
                </a:r>
              </a:p>
              <a:p>
                <a:pPr lvl="1"/>
                <a:r>
                  <a:rPr lang="en-GB" dirty="0">
                    <a:solidFill>
                      <a:schemeClr val="tx1"/>
                    </a:solidFill>
                  </a:rPr>
                  <a:t>With grounding semantics, posteriors change</a:t>
                </a:r>
              </a:p>
              <a:p>
                <a:pPr lvl="2"/>
                <a:r>
                  <a:rPr lang="en-GB" dirty="0"/>
                  <a:t>Can lead to </a:t>
                </a:r>
                <a:r>
                  <a:rPr lang="en-GB" dirty="0">
                    <a:solidFill>
                      <a:srgbClr val="C00000"/>
                    </a:solidFill>
                  </a:rPr>
                  <a:t>extreme</a:t>
                </a:r>
                <a:r>
                  <a:rPr lang="en-GB" dirty="0"/>
                  <a:t> behaviour in the posteriors</a:t>
                </a:r>
              </a:p>
              <a:p>
                <a:r>
                  <a:rPr lang="en-GB" dirty="0"/>
                  <a:t>Example: </a:t>
                </a:r>
                <a14:m>
                  <m:oMath xmlns:m="http://schemas.openxmlformats.org/officeDocument/2006/math">
                    <m:r>
                      <a:rPr lang="en-GB" i="1" dirty="0" smtClean="0">
                        <a:latin typeface="Cambria Math" panose="02040503050406030204" pitchFamily="18" charset="0"/>
                      </a:rPr>
                      <m:t>𝐸𝑝𝑖𝑑</m:t>
                    </m:r>
                  </m:oMath>
                </a14:m>
                <a:r>
                  <a:rPr lang="en-GB" dirty="0"/>
                  <a:t> gets more and more </a:t>
                </a:r>
                <a:br>
                  <a:rPr lang="en-GB" dirty="0"/>
                </a:br>
                <a:r>
                  <a:rPr lang="en-GB" dirty="0"/>
                  <a:t>neighbours with </a:t>
                </a:r>
                <a14:m>
                  <m:oMath xmlns:m="http://schemas.openxmlformats.org/officeDocument/2006/math">
                    <m:r>
                      <a:rPr lang="en-GB" i="1" dirty="0" smtClean="0">
                        <a:latin typeface="Cambria Math" panose="02040503050406030204" pitchFamily="18" charset="0"/>
                      </a:rPr>
                      <m:t>𝑛</m:t>
                    </m:r>
                  </m:oMath>
                </a14:m>
                <a:r>
                  <a:rPr lang="en-GB" dirty="0"/>
                  <a:t> rising</a:t>
                </a:r>
              </a:p>
              <a:p>
                <a:endParaRPr lang="en-GB" dirty="0"/>
              </a:p>
              <a:p>
                <a:endParaRPr lang="en-GB" dirty="0"/>
              </a:p>
              <a:p>
                <a:endParaRPr lang="en-GB" dirty="0"/>
              </a:p>
            </p:txBody>
          </p:sp>
        </mc:Choice>
        <mc:Fallback xmlns="">
          <p:sp>
            <p:nvSpPr>
              <p:cNvPr id="3" name="Content Placeholder 2">
                <a:extLst>
                  <a:ext uri="{FF2B5EF4-FFF2-40B4-BE49-F238E27FC236}">
                    <a16:creationId xmlns:a16="http://schemas.microsoft.com/office/drawing/2014/main" id="{F56CF3FA-16C7-2149-8838-231515180DE7}"/>
                  </a:ext>
                </a:extLst>
              </p:cNvPr>
              <p:cNvSpPr>
                <a:spLocks noGrp="1" noRot="1" noChangeAspect="1" noMove="1" noResize="1" noEditPoints="1" noAdjustHandles="1" noChangeArrowheads="1" noChangeShapeType="1" noTextEdit="1"/>
              </p:cNvSpPr>
              <p:nvPr>
                <p:ph idx="1"/>
              </p:nvPr>
            </p:nvSpPr>
            <p:spPr>
              <a:blipFill>
                <a:blip r:embed="rId3"/>
                <a:stretch>
                  <a:fillRect l="-1447" t="-2036"/>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DBCE4195-8446-A24F-8EBC-FDDD2B04D350}"/>
              </a:ext>
            </a:extLst>
          </p:cNvPr>
          <p:cNvSpPr>
            <a:spLocks noGrp="1"/>
          </p:cNvSpPr>
          <p:nvPr>
            <p:ph type="sldNum" sz="quarter" idx="12"/>
          </p:nvPr>
        </p:nvSpPr>
        <p:spPr/>
        <p:txBody>
          <a:bodyPr/>
          <a:lstStyle/>
          <a:p>
            <a:fld id="{DB7C4649-800D-CB47-881A-AA04BFFFB18C}" type="slidenum">
              <a:rPr lang="en-US" smtClean="0"/>
              <a:t>34</a:t>
            </a:fld>
            <a:endParaRPr lang="en-US"/>
          </a:p>
        </p:txBody>
      </p:sp>
      <p:grpSp>
        <p:nvGrpSpPr>
          <p:cNvPr id="5" name="Group 4">
            <a:extLst>
              <a:ext uri="{FF2B5EF4-FFF2-40B4-BE49-F238E27FC236}">
                <a16:creationId xmlns:a16="http://schemas.microsoft.com/office/drawing/2014/main" id="{47C377B3-CCD3-B444-920F-00ACFAA4FEF5}"/>
              </a:ext>
            </a:extLst>
          </p:cNvPr>
          <p:cNvGrpSpPr/>
          <p:nvPr/>
        </p:nvGrpSpPr>
        <p:grpSpPr>
          <a:xfrm>
            <a:off x="7496729" y="1833566"/>
            <a:ext cx="1120628" cy="1590638"/>
            <a:chOff x="6254283" y="3256865"/>
            <a:chExt cx="1120628" cy="1590638"/>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8C3903D-FE51-064D-9862-E87A91028AC7}"/>
                    </a:ext>
                  </a:extLst>
                </p:cNvPr>
                <p:cNvSpPr txBox="1"/>
                <p:nvPr/>
              </p:nvSpPr>
              <p:spPr>
                <a:xfrm>
                  <a:off x="649299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88" name="TextBox 87">
                  <a:extLst>
                    <a:ext uri="{FF2B5EF4-FFF2-40B4-BE49-F238E27FC236}">
                      <a16:creationId xmlns:a16="http://schemas.microsoft.com/office/drawing/2014/main" id="{4F3634B0-E16B-6642-AE74-DFB5EAE01977}"/>
                    </a:ext>
                  </a:extLst>
                </p:cNvPr>
                <p:cNvSpPr txBox="1">
                  <a:spLocks noRot="1" noChangeAspect="1" noMove="1" noResize="1" noEditPoints="1" noAdjustHandles="1" noChangeArrowheads="1" noChangeShapeType="1" noTextEdit="1"/>
                </p:cNvSpPr>
                <p:nvPr/>
              </p:nvSpPr>
              <p:spPr>
                <a:xfrm>
                  <a:off x="6492995" y="3256865"/>
                  <a:ext cx="648000" cy="389513"/>
                </a:xfrm>
                <a:prstGeom prst="ellipse">
                  <a:avLst/>
                </a:prstGeom>
                <a:blipFill>
                  <a:blip r:embed="rId4"/>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928480-EC45-5744-90A3-11F2FB39FB33}"/>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charset="0"/>
                          </a:rPr>
                          <m:t>𝑆𝑖𝑐𝑘</m:t>
                        </m:r>
                        <m:r>
                          <a:rPr lang="de-DE" b="0" i="1" smtClean="0">
                            <a:solidFill>
                              <a:schemeClr val="tx1"/>
                            </a:solidFill>
                            <a:latin typeface="Cambria Math" charset="0"/>
                          </a:rPr>
                          <m:t>(</m:t>
                        </m:r>
                        <m:r>
                          <a:rPr lang="de-DE" b="0" i="1" smtClean="0">
                            <a:solidFill>
                              <a:schemeClr val="tx1"/>
                            </a:solidFill>
                            <a:latin typeface="Cambria Math" charset="0"/>
                          </a:rPr>
                          <m:t>𝑋</m:t>
                        </m:r>
                        <m:r>
                          <a:rPr lang="de-DE" b="0" i="1" smtClean="0">
                            <a:solidFill>
                              <a:schemeClr val="tx1"/>
                            </a:solidFill>
                            <a:latin typeface="Cambria Math" charset="0"/>
                          </a:rPr>
                          <m:t>)</m:t>
                        </m:r>
                      </m:oMath>
                    </m:oMathPara>
                  </a14:m>
                  <a:endParaRPr lang="en-GB" dirty="0">
                    <a:solidFill>
                      <a:schemeClr val="tx1"/>
                    </a:solidFill>
                  </a:endParaRPr>
                </a:p>
              </p:txBody>
            </p:sp>
          </mc:Choice>
          <mc:Fallback xmlns="">
            <p:sp>
              <p:nvSpPr>
                <p:cNvPr id="92" name="TextBox 91">
                  <a:extLst>
                    <a:ext uri="{FF2B5EF4-FFF2-40B4-BE49-F238E27FC236}">
                      <a16:creationId xmlns:a16="http://schemas.microsoft.com/office/drawing/2014/main" id="{B2C32A5F-6287-9241-B4A3-17A34C411918}"/>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9"/>
                  <a:stretch>
                    <a:fillRect b="-6061"/>
                  </a:stretch>
                </a:blipFill>
                <a:ln>
                  <a:solidFill>
                    <a:schemeClr val="tx1"/>
                  </a:solidFill>
                </a:ln>
              </p:spPr>
              <p:txBody>
                <a:bodyPr/>
                <a:lstStyle/>
                <a:p>
                  <a:r>
                    <a:rPr lang="en-GB">
                      <a:noFill/>
                    </a:rPr>
                    <a:t> </a:t>
                  </a:r>
                </a:p>
              </p:txBody>
            </p:sp>
          </mc:Fallback>
        </mc:AlternateContent>
        <p:cxnSp>
          <p:nvCxnSpPr>
            <p:cNvPr id="8" name="Straight Connector 7">
              <a:extLst>
                <a:ext uri="{FF2B5EF4-FFF2-40B4-BE49-F238E27FC236}">
                  <a16:creationId xmlns:a16="http://schemas.microsoft.com/office/drawing/2014/main" id="{CEB4E167-9CD3-E448-A4E8-039ACF87D939}"/>
                </a:ext>
              </a:extLst>
            </p:cNvPr>
            <p:cNvCxnSpPr>
              <a:cxnSpLocks/>
              <a:stCxn id="12" idx="0"/>
              <a:endCxn id="6" idx="4"/>
            </p:cNvCxnSpPr>
            <p:nvPr/>
          </p:nvCxnSpPr>
          <p:spPr>
            <a:xfrm flipV="1">
              <a:off x="6815655" y="3646378"/>
              <a:ext cx="1340"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F2145D-0690-654A-99E0-A6B630C8E600}"/>
                </a:ext>
              </a:extLst>
            </p:cNvPr>
            <p:cNvCxnSpPr>
              <a:cxnSpLocks/>
              <a:stCxn id="12" idx="2"/>
              <a:endCxn id="7" idx="0"/>
            </p:cNvCxnSpPr>
            <p:nvPr/>
          </p:nvCxnSpPr>
          <p:spPr>
            <a:xfrm flipH="1">
              <a:off x="6814597" y="4125628"/>
              <a:ext cx="1058"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DAE1099A-F397-CD45-9870-52734B287B97}"/>
                </a:ext>
              </a:extLst>
            </p:cNvPr>
            <p:cNvGrpSpPr/>
            <p:nvPr/>
          </p:nvGrpSpPr>
          <p:grpSpPr>
            <a:xfrm>
              <a:off x="6519796" y="3935548"/>
              <a:ext cx="413939" cy="357698"/>
              <a:chOff x="6519796" y="3935548"/>
              <a:chExt cx="413939" cy="357698"/>
            </a:xfrm>
          </p:grpSpPr>
          <p:sp>
            <p:nvSpPr>
              <p:cNvPr id="11" name="Rectangle 10">
                <a:extLst>
                  <a:ext uri="{FF2B5EF4-FFF2-40B4-BE49-F238E27FC236}">
                    <a16:creationId xmlns:a16="http://schemas.microsoft.com/office/drawing/2014/main" id="{1F1508B1-6509-8A42-8EB4-04D1BAD45198}"/>
                  </a:ext>
                </a:extLst>
              </p:cNvPr>
              <p:cNvSpPr/>
              <p:nvPr/>
            </p:nvSpPr>
            <p:spPr>
              <a:xfrm>
                <a:off x="6697575"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a:extLst>
                  <a:ext uri="{FF2B5EF4-FFF2-40B4-BE49-F238E27FC236}">
                    <a16:creationId xmlns:a16="http://schemas.microsoft.com/office/drawing/2014/main" id="{445816DC-D16D-274C-BC40-A0D989CFD603}"/>
                  </a:ext>
                </a:extLst>
              </p:cNvPr>
              <p:cNvSpPr/>
              <p:nvPr/>
            </p:nvSpPr>
            <p:spPr>
              <a:xfrm>
                <a:off x="6743655"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a:extLst>
                  <a:ext uri="{FF2B5EF4-FFF2-40B4-BE49-F238E27FC236}">
                    <a16:creationId xmlns:a16="http://schemas.microsoft.com/office/drawing/2014/main" id="{A17D3E15-3A39-A744-A685-0AA4392FE2CB}"/>
                  </a:ext>
                </a:extLst>
              </p:cNvPr>
              <p:cNvSpPr/>
              <p:nvPr/>
            </p:nvSpPr>
            <p:spPr>
              <a:xfrm>
                <a:off x="6789735"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83078A1-4F97-5948-B4FB-046A66F6A0BB}"/>
                      </a:ext>
                    </a:extLst>
                  </p:cNvPr>
                  <p:cNvSpPr txBox="1"/>
                  <p:nvPr/>
                </p:nvSpPr>
                <p:spPr>
                  <a:xfrm>
                    <a:off x="6519796" y="4016247"/>
                    <a:ext cx="1979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panose="02040503050406030204" pitchFamily="18" charset="0"/>
                            </a:rPr>
                            <m:t>𝑔</m:t>
                          </m:r>
                        </m:oMath>
                      </m:oMathPara>
                    </a14:m>
                    <a:endParaRPr lang="en-GB" dirty="0">
                      <a:solidFill>
                        <a:schemeClr val="tx1"/>
                      </a:solidFill>
                    </a:endParaRPr>
                  </a:p>
                </p:txBody>
              </p:sp>
            </mc:Choice>
            <mc:Fallback xmlns="">
              <p:sp>
                <p:nvSpPr>
                  <p:cNvPr id="96" name="TextBox 95">
                    <a:extLst>
                      <a:ext uri="{FF2B5EF4-FFF2-40B4-BE49-F238E27FC236}">
                        <a16:creationId xmlns:a16="http://schemas.microsoft.com/office/drawing/2014/main" id="{21375875-3066-A84D-BBCD-8D08E3484E4D}"/>
                      </a:ext>
                    </a:extLst>
                  </p:cNvPr>
                  <p:cNvSpPr txBox="1">
                    <a:spLocks noRot="1" noChangeAspect="1" noMove="1" noResize="1" noEditPoints="1" noAdjustHandles="1" noChangeArrowheads="1" noChangeShapeType="1" noTextEdit="1"/>
                  </p:cNvSpPr>
                  <p:nvPr/>
                </p:nvSpPr>
                <p:spPr>
                  <a:xfrm>
                    <a:off x="6519796" y="4016247"/>
                    <a:ext cx="197939" cy="276999"/>
                  </a:xfrm>
                  <a:prstGeom prst="rect">
                    <a:avLst/>
                  </a:prstGeom>
                  <a:blipFill>
                    <a:blip r:embed="rId10"/>
                    <a:stretch>
                      <a:fillRect l="-23529" r="-23529" b="-21739"/>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35B407F-F137-6A46-A7E1-A184B6646F3E}"/>
                  </a:ext>
                </a:extLst>
              </p:cNvPr>
              <p:cNvSpPr/>
              <p:nvPr/>
            </p:nvSpPr>
            <p:spPr>
              <a:xfrm>
                <a:off x="664316" y="3298364"/>
                <a:ext cx="5280914" cy="8739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i="1" dirty="0" smtClean="0">
                          <a:solidFill>
                            <a:schemeClr val="tx1"/>
                          </a:solidFill>
                          <a:latin typeface="Cambria Math" panose="02040503050406030204" pitchFamily="18" charset="0"/>
                        </a:rPr>
                        <m:t>𝑃</m:t>
                      </m:r>
                      <m:d>
                        <m:dPr>
                          <m:ctrlPr>
                            <a:rPr lang="en-GB" i="1" dirty="0">
                              <a:solidFill>
                                <a:schemeClr val="tx1"/>
                              </a:solidFill>
                              <a:latin typeface="Cambria Math" panose="02040503050406030204" pitchFamily="18" charset="0"/>
                            </a:rPr>
                          </m:ctrlPr>
                        </m:dPr>
                        <m:e>
                          <m:r>
                            <a:rPr lang="en-GB" i="1" dirty="0" err="1">
                              <a:solidFill>
                                <a:schemeClr val="tx1"/>
                              </a:solidFill>
                              <a:latin typeface="Cambria Math" panose="02040503050406030204" pitchFamily="18" charset="0"/>
                            </a:rPr>
                            <m:t>𝐸𝑝𝑖𝑑</m:t>
                          </m:r>
                        </m:e>
                      </m:d>
                      <m:r>
                        <a:rPr lang="de-DE" i="1" dirty="0" smtClean="0">
                          <a:solidFill>
                            <a:schemeClr val="tx1"/>
                          </a:solidFill>
                          <a:latin typeface="Cambria Math" panose="02040503050406030204" pitchFamily="18" charset="0"/>
                          <a:ea typeface="Cambria Math" panose="02040503050406030204" pitchFamily="18" charset="0"/>
                        </a:rPr>
                        <m:t>∝</m:t>
                      </m:r>
                      <m:sSup>
                        <m:sSupPr>
                          <m:ctrlPr>
                            <a:rPr lang="de-DE" b="0" i="1" dirty="0" smtClean="0">
                              <a:solidFill>
                                <a:schemeClr val="tx1"/>
                              </a:solidFill>
                              <a:latin typeface="Cambria Math" panose="02040503050406030204" pitchFamily="18" charset="0"/>
                              <a:ea typeface="Cambria Math" panose="02040503050406030204" pitchFamily="18" charset="0"/>
                            </a:rPr>
                          </m:ctrlPr>
                        </m:sSupPr>
                        <m:e>
                          <m:d>
                            <m:dPr>
                              <m:ctrlPr>
                                <a:rPr lang="de-DE" b="0" i="1" dirty="0" smtClean="0">
                                  <a:solidFill>
                                    <a:schemeClr val="tx1"/>
                                  </a:solidFill>
                                  <a:latin typeface="Cambria Math" panose="02040503050406030204" pitchFamily="18" charset="0"/>
                                  <a:ea typeface="Cambria Math" panose="02040503050406030204" pitchFamily="18" charset="0"/>
                                </a:rPr>
                              </m:ctrlPr>
                            </m:dPr>
                            <m:e>
                              <m:nary>
                                <m:naryPr>
                                  <m:chr m:val="∑"/>
                                  <m:supHide m:val="on"/>
                                  <m:ctrlPr>
                                    <a:rPr lang="de-DE" i="1" dirty="0">
                                      <a:solidFill>
                                        <a:schemeClr val="tx1"/>
                                      </a:solidFill>
                                      <a:latin typeface="Cambria Math" panose="02040503050406030204" pitchFamily="18" charset="0"/>
                                      <a:ea typeface="Cambria Math" panose="02040503050406030204" pitchFamily="18" charset="0"/>
                                    </a:rPr>
                                  </m:ctrlPr>
                                </m:naryPr>
                                <m:sub>
                                  <m:r>
                                    <m:rPr>
                                      <m:brk m:alnAt="7"/>
                                    </m:rPr>
                                    <a:rPr lang="de-DE" i="1" dirty="0">
                                      <a:solidFill>
                                        <a:schemeClr val="tx1"/>
                                      </a:solidFill>
                                      <a:latin typeface="Cambria Math" panose="02040503050406030204" pitchFamily="18" charset="0"/>
                                      <a:ea typeface="Cambria Math" panose="02040503050406030204" pitchFamily="18" charset="0"/>
                                    </a:rPr>
                                    <m:t>𝑠</m:t>
                                  </m:r>
                                  <m:r>
                                    <a:rPr lang="de-DE" i="1" dirty="0">
                                      <a:solidFill>
                                        <a:schemeClr val="tx1"/>
                                      </a:solidFill>
                                      <a:latin typeface="Cambria Math" panose="02040503050406030204" pitchFamily="18" charset="0"/>
                                      <a:ea typeface="Cambria Math" panose="02040503050406030204" pitchFamily="18" charset="0"/>
                                    </a:rPr>
                                    <m:t>∈</m:t>
                                  </m:r>
                                  <m:r>
                                    <a:rPr lang="de-DE" i="1" dirty="0" smtClean="0">
                                      <a:solidFill>
                                        <a:schemeClr val="tx1"/>
                                      </a:solidFill>
                                      <a:latin typeface="Cambria Math" panose="02040503050406030204" pitchFamily="18" charset="0"/>
                                      <a:ea typeface="Cambria Math" panose="02040503050406030204" pitchFamily="18" charset="0"/>
                                    </a:rPr>
                                    <m:t>ℛ</m:t>
                                  </m:r>
                                  <m:d>
                                    <m:dPr>
                                      <m:ctrlPr>
                                        <a:rPr lang="de-DE" i="1" dirty="0">
                                          <a:solidFill>
                                            <a:schemeClr val="tx1"/>
                                          </a:solidFill>
                                          <a:latin typeface="Cambria Math" panose="02040503050406030204" pitchFamily="18" charset="0"/>
                                          <a:ea typeface="Cambria Math" panose="02040503050406030204" pitchFamily="18" charset="0"/>
                                        </a:rPr>
                                      </m:ctrlPr>
                                    </m:dPr>
                                    <m:e>
                                      <m:r>
                                        <m:rPr>
                                          <m:brk m:alnAt="7"/>
                                        </m:rPr>
                                        <a:rPr lang="de-DE" i="1" dirty="0">
                                          <a:solidFill>
                                            <a:schemeClr val="tx1"/>
                                          </a:solidFill>
                                          <a:latin typeface="Cambria Math" panose="02040503050406030204" pitchFamily="18" charset="0"/>
                                          <a:ea typeface="Cambria Math" panose="02040503050406030204" pitchFamily="18" charset="0"/>
                                        </a:rPr>
                                        <m:t>𝑆</m:t>
                                      </m:r>
                                      <m:r>
                                        <a:rPr lang="de-DE" i="1" dirty="0">
                                          <a:solidFill>
                                            <a:schemeClr val="tx1"/>
                                          </a:solidFill>
                                          <a:latin typeface="Cambria Math" panose="02040503050406030204" pitchFamily="18" charset="0"/>
                                          <a:ea typeface="Cambria Math" panose="02040503050406030204" pitchFamily="18" charset="0"/>
                                        </a:rPr>
                                        <m:t>𝑖𝑐𝑘</m:t>
                                      </m:r>
                                      <m:d>
                                        <m:dPr>
                                          <m:ctrlPr>
                                            <a:rPr lang="de-DE" i="1" dirty="0">
                                              <a:solidFill>
                                                <a:schemeClr val="tx1"/>
                                              </a:solidFill>
                                              <a:latin typeface="Cambria Math" panose="02040503050406030204" pitchFamily="18" charset="0"/>
                                              <a:ea typeface="Cambria Math" panose="02040503050406030204" pitchFamily="18" charset="0"/>
                                            </a:rPr>
                                          </m:ctrlPr>
                                        </m:dPr>
                                        <m:e>
                                          <m:r>
                                            <a:rPr lang="de-DE" b="0" i="1" dirty="0" smtClean="0">
                                              <a:solidFill>
                                                <a:schemeClr val="tx1"/>
                                              </a:solidFill>
                                              <a:latin typeface="Cambria Math" panose="02040503050406030204" pitchFamily="18" charset="0"/>
                                              <a:ea typeface="Cambria Math" panose="02040503050406030204" pitchFamily="18" charset="0"/>
                                            </a:rPr>
                                            <m:t>𝑋</m:t>
                                          </m:r>
                                        </m:e>
                                      </m:d>
                                    </m:e>
                                  </m:d>
                                </m:sub>
                                <m:sup/>
                                <m:e>
                                  <m:r>
                                    <a:rPr lang="de-DE" b="0" i="1" dirty="0" smtClean="0">
                                      <a:solidFill>
                                        <a:schemeClr val="tx1"/>
                                      </a:solidFill>
                                      <a:latin typeface="Cambria Math" panose="02040503050406030204" pitchFamily="18" charset="0"/>
                                      <a:ea typeface="Cambria Math" panose="02040503050406030204" pitchFamily="18" charset="0"/>
                                    </a:rPr>
                                    <m:t>𝑔</m:t>
                                  </m:r>
                                  <m:d>
                                    <m:dPr>
                                      <m:ctrlPr>
                                        <a:rPr lang="de-DE" i="1" dirty="0">
                                          <a:solidFill>
                                            <a:schemeClr val="tx1"/>
                                          </a:solidFill>
                                          <a:latin typeface="Cambria Math" panose="02040503050406030204" pitchFamily="18" charset="0"/>
                                          <a:ea typeface="Cambria Math" panose="02040503050406030204" pitchFamily="18" charset="0"/>
                                        </a:rPr>
                                      </m:ctrlPr>
                                    </m:dPr>
                                    <m:e>
                                      <m:r>
                                        <a:rPr lang="de-DE" i="1" dirty="0">
                                          <a:solidFill>
                                            <a:schemeClr val="tx1"/>
                                          </a:solidFill>
                                          <a:latin typeface="Cambria Math" panose="02040503050406030204" pitchFamily="18" charset="0"/>
                                          <a:ea typeface="Cambria Math" panose="02040503050406030204" pitchFamily="18" charset="0"/>
                                        </a:rPr>
                                        <m:t>𝐸𝑝𝑖𝑑</m:t>
                                      </m:r>
                                      <m:r>
                                        <a:rPr lang="de-DE" i="1" dirty="0">
                                          <a:solidFill>
                                            <a:schemeClr val="tx1"/>
                                          </a:solidFill>
                                          <a:latin typeface="Cambria Math" panose="02040503050406030204" pitchFamily="18" charset="0"/>
                                          <a:ea typeface="Cambria Math" panose="02040503050406030204" pitchFamily="18" charset="0"/>
                                        </a:rPr>
                                        <m:t>,</m:t>
                                      </m:r>
                                      <m:r>
                                        <a:rPr lang="de-DE" i="1" dirty="0">
                                          <a:solidFill>
                                            <a:schemeClr val="tx1"/>
                                          </a:solidFill>
                                          <a:latin typeface="Cambria Math" panose="02040503050406030204" pitchFamily="18" charset="0"/>
                                          <a:ea typeface="Cambria Math" panose="02040503050406030204" pitchFamily="18" charset="0"/>
                                        </a:rPr>
                                        <m:t>𝑆𝑖𝑐𝑘</m:t>
                                      </m:r>
                                      <m:d>
                                        <m:dPr>
                                          <m:ctrlPr>
                                            <a:rPr lang="de-DE" i="1" dirty="0">
                                              <a:solidFill>
                                                <a:schemeClr val="tx1"/>
                                              </a:solidFill>
                                              <a:latin typeface="Cambria Math" panose="02040503050406030204" pitchFamily="18" charset="0"/>
                                              <a:ea typeface="Cambria Math" panose="02040503050406030204" pitchFamily="18" charset="0"/>
                                            </a:rPr>
                                          </m:ctrlPr>
                                        </m:dPr>
                                        <m:e>
                                          <m:r>
                                            <a:rPr lang="de-DE" b="0" i="1" dirty="0" smtClean="0">
                                              <a:solidFill>
                                                <a:schemeClr val="tx1"/>
                                              </a:solidFill>
                                              <a:latin typeface="Cambria Math" panose="02040503050406030204" pitchFamily="18" charset="0"/>
                                              <a:ea typeface="Cambria Math" panose="02040503050406030204" pitchFamily="18" charset="0"/>
                                            </a:rPr>
                                            <m:t>𝑥</m:t>
                                          </m:r>
                                        </m:e>
                                      </m:d>
                                      <m:r>
                                        <a:rPr lang="de-DE" i="1" dirty="0">
                                          <a:solidFill>
                                            <a:schemeClr val="tx1"/>
                                          </a:solidFill>
                                          <a:latin typeface="Cambria Math" panose="02040503050406030204" pitchFamily="18" charset="0"/>
                                          <a:ea typeface="Cambria Math" panose="02040503050406030204" pitchFamily="18" charset="0"/>
                                        </a:rPr>
                                        <m:t>=</m:t>
                                      </m:r>
                                      <m:r>
                                        <a:rPr lang="de-DE" i="1" dirty="0">
                                          <a:solidFill>
                                            <a:schemeClr val="tx1"/>
                                          </a:solidFill>
                                          <a:latin typeface="Cambria Math" panose="02040503050406030204" pitchFamily="18" charset="0"/>
                                          <a:ea typeface="Cambria Math" panose="02040503050406030204" pitchFamily="18" charset="0"/>
                                        </a:rPr>
                                        <m:t>𝑠</m:t>
                                      </m:r>
                                    </m:e>
                                  </m:d>
                                  <m:r>
                                    <a:rPr lang="de-DE" i="1" dirty="0">
                                      <a:solidFill>
                                        <a:schemeClr val="tx1"/>
                                      </a:solidFill>
                                      <a:latin typeface="Cambria Math" panose="02040503050406030204" pitchFamily="18" charset="0"/>
                                      <a:ea typeface="Cambria Math" panose="02040503050406030204" pitchFamily="18" charset="0"/>
                                    </a:rPr>
                                    <m:t> </m:t>
                                  </m:r>
                                </m:e>
                              </m:nary>
                            </m:e>
                          </m:d>
                        </m:e>
                        <m:sup>
                          <m:r>
                            <a:rPr lang="de-DE" b="0" i="1" dirty="0" smtClean="0">
                              <a:solidFill>
                                <a:schemeClr val="tx1"/>
                              </a:solidFill>
                              <a:latin typeface="Cambria Math" panose="02040503050406030204" pitchFamily="18" charset="0"/>
                              <a:ea typeface="Cambria Math" panose="02040503050406030204" pitchFamily="18" charset="0"/>
                            </a:rPr>
                            <m:t>𝑛</m:t>
                          </m:r>
                        </m:sup>
                      </m:sSup>
                    </m:oMath>
                  </m:oMathPara>
                </a14:m>
                <a:endParaRPr lang="en-GB" dirty="0">
                  <a:solidFill>
                    <a:schemeClr val="accent1"/>
                  </a:solidFill>
                </a:endParaRPr>
              </a:p>
            </p:txBody>
          </p:sp>
        </mc:Choice>
        <mc:Fallback xmlns="">
          <p:sp>
            <p:nvSpPr>
              <p:cNvPr id="15" name="Rectangle 14">
                <a:extLst>
                  <a:ext uri="{FF2B5EF4-FFF2-40B4-BE49-F238E27FC236}">
                    <a16:creationId xmlns:a16="http://schemas.microsoft.com/office/drawing/2014/main" id="{635B407F-F137-6A46-A7E1-A184B6646F3E}"/>
                  </a:ext>
                </a:extLst>
              </p:cNvPr>
              <p:cNvSpPr>
                <a:spLocks noRot="1" noChangeAspect="1" noMove="1" noResize="1" noEditPoints="1" noAdjustHandles="1" noChangeArrowheads="1" noChangeShapeType="1" noTextEdit="1"/>
              </p:cNvSpPr>
              <p:nvPr/>
            </p:nvSpPr>
            <p:spPr>
              <a:xfrm>
                <a:off x="664316" y="3298364"/>
                <a:ext cx="5280914" cy="873957"/>
              </a:xfrm>
              <a:prstGeom prst="rect">
                <a:avLst/>
              </a:prstGeom>
              <a:blipFill>
                <a:blip r:embed="rId11"/>
                <a:stretch>
                  <a:fillRect t="-101429" b="-13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EE7455BA-DC39-BD41-B770-6585798FEDA1}"/>
                  </a:ext>
                </a:extLst>
              </p:cNvPr>
              <p:cNvGraphicFramePr>
                <a:graphicFrameLocks noGrp="1"/>
              </p:cNvGraphicFramePr>
              <p:nvPr>
                <p:extLst/>
              </p:nvPr>
            </p:nvGraphicFramePr>
            <p:xfrm>
              <a:off x="930691" y="4652186"/>
              <a:ext cx="1072769" cy="1097280"/>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1"/>
                        </a:ext>
                      </a:extLst>
                    </a:gridCol>
                    <a:gridCol w="447040">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bg1"/>
                                    </a:solidFill>
                                    <a:latin typeface="Cambria Math" charset="0"/>
                                  </a:rPr>
                                  <m:t>𝐸𝑝𝑖𝑑</m:t>
                                </m:r>
                              </m:oMath>
                            </m:oMathPara>
                          </a14:m>
                          <a:endParaRPr lang="en-US" sz="1800" dirty="0">
                            <a:solidFill>
                              <a:schemeClr val="tx1"/>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rPr>
                                  <m:t>𝑔</m:t>
                                </m:r>
                                <m:r>
                                  <a:rPr lang="de-DE" sz="1800" b="0" i="1" smtClean="0">
                                    <a:latin typeface="Cambria Math" panose="02040503050406030204" pitchFamily="18" charset="0"/>
                                  </a:rPr>
                                  <m:t>′</m:t>
                                </m:r>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solidFill>
                                <a:schemeClr val="tx1"/>
                              </a:solidFill>
                              <a:latin typeface="Cambria Math" panose="02040503050406030204" pitchFamily="18" charset="0"/>
                              <a:ea typeface="Cambria Math" panose="02040503050406030204" pitchFamily="18" charset="0"/>
                            </a:rPr>
                            <a:t>false</a:t>
                          </a:r>
                        </a:p>
                      </a:txBody>
                      <a:tcPr marL="45720" marR="45720"/>
                    </a:tc>
                    <a:tc>
                      <a:txBody>
                        <a:bodyPr/>
                        <a:lstStyle/>
                        <a:p>
                          <a:pPr algn="ctr"/>
                          <a14:m>
                            <m:oMathPara xmlns:m="http://schemas.openxmlformats.org/officeDocument/2006/math">
                              <m:oMathParaPr>
                                <m:jc m:val="centerGroup"/>
                              </m:oMathParaPr>
                              <m:oMath xmlns:m="http://schemas.openxmlformats.org/officeDocument/2006/math">
                                <m:r>
                                  <a:rPr lang="en-US" sz="1800" i="1" dirty="0" smtClean="0">
                                    <a:solidFill>
                                      <a:srgbClr val="C00000"/>
                                    </a:solidFill>
                                    <a:latin typeface="Cambria Math" panose="02040503050406030204" pitchFamily="18" charset="0"/>
                                    <a:ea typeface="Cambria Math" panose="02040503050406030204" pitchFamily="18" charset="0"/>
                                  </a:rPr>
                                  <m:t>𝑎</m:t>
                                </m:r>
                              </m:oMath>
                            </m:oMathPara>
                          </a14:m>
                          <a:endParaRPr lang="en-US" sz="1800" i="0" dirty="0">
                            <a:solidFill>
                              <a:srgbClr val="C00000"/>
                            </a:solidFill>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3"/>
                      </a:ext>
                    </a:extLst>
                  </a:tr>
                  <a:tr h="324000">
                    <a:tc>
                      <a:txBody>
                        <a:bodyPr/>
                        <a:lstStyle/>
                        <a:p>
                          <a:pPr algn="ctr"/>
                          <a:r>
                            <a:rPr lang="en-US" sz="1800" i="1" dirty="0">
                              <a:solidFill>
                                <a:schemeClr val="tx1"/>
                              </a:solidFill>
                              <a:latin typeface="Cambria Math" panose="02040503050406030204" pitchFamily="18" charset="0"/>
                              <a:ea typeface="Cambria Math" panose="02040503050406030204" pitchFamily="18" charset="0"/>
                            </a:rPr>
                            <a:t>true</a:t>
                          </a:r>
                        </a:p>
                      </a:txBody>
                      <a:tcPr marL="45720" marR="45720"/>
                    </a:tc>
                    <a:tc>
                      <a:txBody>
                        <a:bodyPr/>
                        <a:lstStyle/>
                        <a:p>
                          <a:pPr algn="ct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ea typeface="Cambria Math" panose="02040503050406030204" pitchFamily="18" charset="0"/>
                                  </a:rPr>
                                  <m:t>𝑏</m:t>
                                </m:r>
                              </m:oMath>
                            </m:oMathPara>
                          </a14:m>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4"/>
                      </a:ext>
                    </a:extLst>
                  </a:tr>
                </a:tbl>
              </a:graphicData>
            </a:graphic>
          </p:graphicFrame>
        </mc:Choice>
        <mc:Fallback xmlns="">
          <p:graphicFrame>
            <p:nvGraphicFramePr>
              <p:cNvPr id="16" name="Table 15">
                <a:extLst>
                  <a:ext uri="{FF2B5EF4-FFF2-40B4-BE49-F238E27FC236}">
                    <a16:creationId xmlns:a16="http://schemas.microsoft.com/office/drawing/2014/main" id="{EE7455BA-DC39-BD41-B770-6585798FEDA1}"/>
                  </a:ext>
                </a:extLst>
              </p:cNvPr>
              <p:cNvGraphicFramePr>
                <a:graphicFrameLocks noGrp="1"/>
              </p:cNvGraphicFramePr>
              <p:nvPr>
                <p:extLst>
                  <p:ext uri="{D42A27DB-BD31-4B8C-83A1-F6EECF244321}">
                    <p14:modId xmlns:p14="http://schemas.microsoft.com/office/powerpoint/2010/main" val="567749633"/>
                  </p:ext>
                </p:extLst>
              </p:nvPr>
            </p:nvGraphicFramePr>
            <p:xfrm>
              <a:off x="930691" y="4652186"/>
              <a:ext cx="1072769" cy="1097280"/>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1"/>
                        </a:ext>
                      </a:extLst>
                    </a:gridCol>
                    <a:gridCol w="447040">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12"/>
                          <a:stretch>
                            <a:fillRect l="-2000" t="-3448" r="-70000" b="-224138"/>
                          </a:stretch>
                        </a:blipFill>
                      </a:tcPr>
                    </a:tc>
                    <a:tc>
                      <a:txBody>
                        <a:bodyPr/>
                        <a:lstStyle/>
                        <a:p>
                          <a:endParaRPr lang="en-US"/>
                        </a:p>
                      </a:txBody>
                      <a:tcPr marL="45720" marR="45720">
                        <a:blipFill>
                          <a:blip r:embed="rId12"/>
                          <a:stretch>
                            <a:fillRect l="-145714" t="-3448" b="-224138"/>
                          </a:stretch>
                        </a:blipFill>
                      </a:tcPr>
                    </a:tc>
                    <a:extLst>
                      <a:ext uri="{0D108BD9-81ED-4DB2-BD59-A6C34878D82A}">
                        <a16:rowId xmlns:a16="http://schemas.microsoft.com/office/drawing/2014/main" val="10000"/>
                      </a:ext>
                    </a:extLst>
                  </a:tr>
                  <a:tr h="365760">
                    <a:tc>
                      <a:txBody>
                        <a:bodyPr/>
                        <a:lstStyle/>
                        <a:p>
                          <a:pPr algn="ctr"/>
                          <a:r>
                            <a:rPr lang="en-US" sz="1800" i="1" dirty="0">
                              <a:solidFill>
                                <a:schemeClr val="tx1"/>
                              </a:solidFill>
                              <a:latin typeface="Cambria Math" panose="02040503050406030204" pitchFamily="18" charset="0"/>
                              <a:ea typeface="Cambria Math" panose="02040503050406030204" pitchFamily="18" charset="0"/>
                            </a:rPr>
                            <a:t>false</a:t>
                          </a:r>
                        </a:p>
                      </a:txBody>
                      <a:tcPr marL="45720" marR="45720"/>
                    </a:tc>
                    <a:tc>
                      <a:txBody>
                        <a:bodyPr/>
                        <a:lstStyle/>
                        <a:p>
                          <a:endParaRPr lang="en-US"/>
                        </a:p>
                      </a:txBody>
                      <a:tcPr marL="45720" marR="45720">
                        <a:blipFill>
                          <a:blip r:embed="rId12"/>
                          <a:stretch>
                            <a:fillRect l="-145714" t="-103448" b="-124138"/>
                          </a:stretch>
                        </a:blipFill>
                      </a:tcPr>
                    </a:tc>
                    <a:extLst>
                      <a:ext uri="{0D108BD9-81ED-4DB2-BD59-A6C34878D82A}">
                        <a16:rowId xmlns:a16="http://schemas.microsoft.com/office/drawing/2014/main" val="10003"/>
                      </a:ext>
                    </a:extLst>
                  </a:tr>
                  <a:tr h="365760">
                    <a:tc>
                      <a:txBody>
                        <a:bodyPr/>
                        <a:lstStyle/>
                        <a:p>
                          <a:pPr algn="ctr"/>
                          <a:r>
                            <a:rPr lang="en-US" sz="1800" i="1" dirty="0">
                              <a:solidFill>
                                <a:schemeClr val="tx1"/>
                              </a:solidFill>
                              <a:latin typeface="Cambria Math" panose="02040503050406030204" pitchFamily="18" charset="0"/>
                              <a:ea typeface="Cambria Math" panose="02040503050406030204" pitchFamily="18" charset="0"/>
                            </a:rPr>
                            <a:t>true</a:t>
                          </a:r>
                        </a:p>
                      </a:txBody>
                      <a:tcPr marL="45720" marR="45720"/>
                    </a:tc>
                    <a:tc>
                      <a:txBody>
                        <a:bodyPr/>
                        <a:lstStyle/>
                        <a:p>
                          <a:endParaRPr lang="en-US"/>
                        </a:p>
                      </a:txBody>
                      <a:tcPr marL="45720" marR="45720">
                        <a:blipFill>
                          <a:blip r:embed="rId12"/>
                          <a:stretch>
                            <a:fillRect l="-145714" t="-203448" b="-24138"/>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B19F57E5-4C9F-864D-A232-922CC8338A68}"/>
                  </a:ext>
                </a:extLst>
              </p:cNvPr>
              <p:cNvGraphicFramePr>
                <a:graphicFrameLocks noGrp="1"/>
              </p:cNvGraphicFramePr>
              <p:nvPr>
                <p:extLst/>
              </p:nvPr>
            </p:nvGraphicFramePr>
            <p:xfrm>
              <a:off x="2282542" y="4652186"/>
              <a:ext cx="1072769" cy="1097280"/>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1"/>
                        </a:ext>
                      </a:extLst>
                    </a:gridCol>
                    <a:gridCol w="447040">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bg1"/>
                                    </a:solidFill>
                                    <a:latin typeface="Cambria Math" charset="0"/>
                                  </a:rPr>
                                  <m:t>𝐸𝑝𝑖𝑑</m:t>
                                </m:r>
                              </m:oMath>
                            </m:oMathPara>
                          </a14:m>
                          <a:endParaRPr lang="en-US" sz="1800" dirty="0">
                            <a:solidFill>
                              <a:schemeClr val="tx1"/>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rPr>
                                  <m:t>𝑔</m:t>
                                </m:r>
                                <m:r>
                                  <a:rPr lang="de-DE" sz="1800" b="0" i="1" smtClean="0">
                                    <a:latin typeface="Cambria Math" panose="02040503050406030204" pitchFamily="18" charset="0"/>
                                  </a:rPr>
                                  <m:t>′′</m:t>
                                </m:r>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solidFill>
                                <a:schemeClr val="tx1"/>
                              </a:solidFill>
                              <a:latin typeface="Cambria Math" panose="02040503050406030204" pitchFamily="18" charset="0"/>
                              <a:ea typeface="Cambria Math" panose="02040503050406030204" pitchFamily="18" charset="0"/>
                            </a:rPr>
                            <a:t>false</a:t>
                          </a:r>
                        </a:p>
                      </a:txBody>
                      <a:tcPr marL="45720" marR="45720"/>
                    </a:tc>
                    <a:tc>
                      <a:txBody>
                        <a:bodyPr/>
                        <a:lstStyle/>
                        <a:p>
                          <a:pPr algn="ctr"/>
                          <a14:m>
                            <m:oMathPara xmlns:m="http://schemas.openxmlformats.org/officeDocument/2006/math">
                              <m:oMathParaPr>
                                <m:jc m:val="centerGroup"/>
                              </m:oMathParaPr>
                              <m:oMath xmlns:m="http://schemas.openxmlformats.org/officeDocument/2006/math">
                                <m:sSup>
                                  <m:sSupPr>
                                    <m:ctrlPr>
                                      <a:rPr lang="en-US" sz="1800" i="1" dirty="0" smtClean="0">
                                        <a:solidFill>
                                          <a:srgbClr val="C00000"/>
                                        </a:solidFill>
                                        <a:latin typeface="Cambria Math" panose="02040503050406030204" pitchFamily="18" charset="0"/>
                                        <a:ea typeface="Cambria Math" panose="02040503050406030204" pitchFamily="18" charset="0"/>
                                      </a:rPr>
                                    </m:ctrlPr>
                                  </m:sSupPr>
                                  <m:e>
                                    <m:r>
                                      <a:rPr lang="en-US" sz="1800" i="1" dirty="0" smtClean="0">
                                        <a:solidFill>
                                          <a:srgbClr val="C00000"/>
                                        </a:solidFill>
                                        <a:latin typeface="Cambria Math" panose="02040503050406030204" pitchFamily="18" charset="0"/>
                                        <a:ea typeface="Cambria Math" panose="02040503050406030204" pitchFamily="18" charset="0"/>
                                      </a:rPr>
                                      <m:t>𝑎</m:t>
                                    </m:r>
                                  </m:e>
                                  <m:sup>
                                    <m:r>
                                      <a:rPr lang="de-DE" sz="1800" b="0" i="1" dirty="0" smtClean="0">
                                        <a:solidFill>
                                          <a:srgbClr val="C00000"/>
                                        </a:solidFill>
                                        <a:latin typeface="Cambria Math" panose="02040503050406030204" pitchFamily="18" charset="0"/>
                                        <a:ea typeface="Cambria Math" panose="02040503050406030204" pitchFamily="18" charset="0"/>
                                      </a:rPr>
                                      <m:t>𝑛</m:t>
                                    </m:r>
                                  </m:sup>
                                </m:sSup>
                              </m:oMath>
                            </m:oMathPara>
                          </a14:m>
                          <a:endParaRPr lang="en-US" sz="1800" i="0" dirty="0">
                            <a:solidFill>
                              <a:srgbClr val="C00000"/>
                            </a:solidFill>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3"/>
                      </a:ext>
                    </a:extLst>
                  </a:tr>
                  <a:tr h="324000">
                    <a:tc>
                      <a:txBody>
                        <a:bodyPr/>
                        <a:lstStyle/>
                        <a:p>
                          <a:pPr algn="ctr"/>
                          <a:r>
                            <a:rPr lang="en-US" sz="1800" i="1" dirty="0">
                              <a:solidFill>
                                <a:schemeClr val="tx1"/>
                              </a:solidFill>
                              <a:latin typeface="Cambria Math" panose="02040503050406030204" pitchFamily="18" charset="0"/>
                              <a:ea typeface="Cambria Math" panose="02040503050406030204" pitchFamily="18" charset="0"/>
                            </a:rPr>
                            <a:t>true</a:t>
                          </a:r>
                        </a:p>
                      </a:txBody>
                      <a:tcPr marL="45720" marR="45720"/>
                    </a:tc>
                    <a:tc>
                      <a:txBody>
                        <a:bodyPr/>
                        <a:lstStyle/>
                        <a:p>
                          <a:pPr algn="ctr"/>
                          <a14:m>
                            <m:oMathPara xmlns:m="http://schemas.openxmlformats.org/officeDocument/2006/math">
                              <m:oMathParaPr>
                                <m:jc m:val="centerGroup"/>
                              </m:oMathParaPr>
                              <m:oMath xmlns:m="http://schemas.openxmlformats.org/officeDocument/2006/math">
                                <m:sSup>
                                  <m:sSupPr>
                                    <m:ctrlPr>
                                      <a:rPr lang="en-US" sz="1800" i="1" dirty="0" smtClean="0">
                                        <a:latin typeface="Cambria Math" panose="02040503050406030204" pitchFamily="18" charset="0"/>
                                        <a:ea typeface="Cambria Math" panose="02040503050406030204" pitchFamily="18" charset="0"/>
                                      </a:rPr>
                                    </m:ctrlPr>
                                  </m:sSupPr>
                                  <m:e>
                                    <m:r>
                                      <a:rPr lang="en-US" sz="1800" i="1" dirty="0" smtClean="0">
                                        <a:latin typeface="Cambria Math" panose="02040503050406030204" pitchFamily="18" charset="0"/>
                                        <a:ea typeface="Cambria Math" panose="02040503050406030204" pitchFamily="18" charset="0"/>
                                      </a:rPr>
                                      <m:t>𝑏</m:t>
                                    </m:r>
                                  </m:e>
                                  <m:sup>
                                    <m:r>
                                      <a:rPr lang="de-DE" sz="1800" b="0" i="1" dirty="0" smtClean="0">
                                        <a:latin typeface="Cambria Math" panose="02040503050406030204" pitchFamily="18" charset="0"/>
                                        <a:ea typeface="Cambria Math" panose="02040503050406030204" pitchFamily="18" charset="0"/>
                                      </a:rPr>
                                      <m:t>𝑛</m:t>
                                    </m:r>
                                  </m:sup>
                                </m:sSup>
                              </m:oMath>
                            </m:oMathPara>
                          </a14:m>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4"/>
                      </a:ext>
                    </a:extLst>
                  </a:tr>
                </a:tbl>
              </a:graphicData>
            </a:graphic>
          </p:graphicFrame>
        </mc:Choice>
        <mc:Fallback xmlns="">
          <p:graphicFrame>
            <p:nvGraphicFramePr>
              <p:cNvPr id="17" name="Table 16">
                <a:extLst>
                  <a:ext uri="{FF2B5EF4-FFF2-40B4-BE49-F238E27FC236}">
                    <a16:creationId xmlns:a16="http://schemas.microsoft.com/office/drawing/2014/main" id="{B19F57E5-4C9F-864D-A232-922CC8338A68}"/>
                  </a:ext>
                </a:extLst>
              </p:cNvPr>
              <p:cNvGraphicFramePr>
                <a:graphicFrameLocks noGrp="1"/>
              </p:cNvGraphicFramePr>
              <p:nvPr>
                <p:extLst>
                  <p:ext uri="{D42A27DB-BD31-4B8C-83A1-F6EECF244321}">
                    <p14:modId xmlns:p14="http://schemas.microsoft.com/office/powerpoint/2010/main" val="813118890"/>
                  </p:ext>
                </p:extLst>
              </p:nvPr>
            </p:nvGraphicFramePr>
            <p:xfrm>
              <a:off x="2282542" y="4652186"/>
              <a:ext cx="1072769" cy="1097280"/>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1"/>
                        </a:ext>
                      </a:extLst>
                    </a:gridCol>
                    <a:gridCol w="447040">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13"/>
                          <a:stretch>
                            <a:fillRect t="-3448" r="-72000" b="-224138"/>
                          </a:stretch>
                        </a:blipFill>
                      </a:tcPr>
                    </a:tc>
                    <a:tc>
                      <a:txBody>
                        <a:bodyPr/>
                        <a:lstStyle/>
                        <a:p>
                          <a:endParaRPr lang="en-US"/>
                        </a:p>
                      </a:txBody>
                      <a:tcPr marL="45720" marR="45720">
                        <a:blipFill>
                          <a:blip r:embed="rId13"/>
                          <a:stretch>
                            <a:fillRect l="-138889" t="-3448" b="-224138"/>
                          </a:stretch>
                        </a:blipFill>
                      </a:tcPr>
                    </a:tc>
                    <a:extLst>
                      <a:ext uri="{0D108BD9-81ED-4DB2-BD59-A6C34878D82A}">
                        <a16:rowId xmlns:a16="http://schemas.microsoft.com/office/drawing/2014/main" val="10000"/>
                      </a:ext>
                    </a:extLst>
                  </a:tr>
                  <a:tr h="365760">
                    <a:tc>
                      <a:txBody>
                        <a:bodyPr/>
                        <a:lstStyle/>
                        <a:p>
                          <a:pPr algn="ctr"/>
                          <a:r>
                            <a:rPr lang="en-US" sz="1800" i="1" dirty="0">
                              <a:solidFill>
                                <a:schemeClr val="tx1"/>
                              </a:solidFill>
                              <a:latin typeface="Cambria Math" panose="02040503050406030204" pitchFamily="18" charset="0"/>
                              <a:ea typeface="Cambria Math" panose="02040503050406030204" pitchFamily="18" charset="0"/>
                            </a:rPr>
                            <a:t>false</a:t>
                          </a:r>
                        </a:p>
                      </a:txBody>
                      <a:tcPr marL="45720" marR="45720"/>
                    </a:tc>
                    <a:tc>
                      <a:txBody>
                        <a:bodyPr/>
                        <a:lstStyle/>
                        <a:p>
                          <a:endParaRPr lang="en-US"/>
                        </a:p>
                      </a:txBody>
                      <a:tcPr marL="45720" marR="45720">
                        <a:blipFill>
                          <a:blip r:embed="rId13"/>
                          <a:stretch>
                            <a:fillRect l="-138889" t="-103448" b="-124138"/>
                          </a:stretch>
                        </a:blipFill>
                      </a:tcPr>
                    </a:tc>
                    <a:extLst>
                      <a:ext uri="{0D108BD9-81ED-4DB2-BD59-A6C34878D82A}">
                        <a16:rowId xmlns:a16="http://schemas.microsoft.com/office/drawing/2014/main" val="10003"/>
                      </a:ext>
                    </a:extLst>
                  </a:tr>
                  <a:tr h="365760">
                    <a:tc>
                      <a:txBody>
                        <a:bodyPr/>
                        <a:lstStyle/>
                        <a:p>
                          <a:pPr algn="ctr"/>
                          <a:r>
                            <a:rPr lang="en-US" sz="1800" i="1" dirty="0">
                              <a:solidFill>
                                <a:schemeClr val="tx1"/>
                              </a:solidFill>
                              <a:latin typeface="Cambria Math" panose="02040503050406030204" pitchFamily="18" charset="0"/>
                              <a:ea typeface="Cambria Math" panose="02040503050406030204" pitchFamily="18" charset="0"/>
                            </a:rPr>
                            <a:t>true</a:t>
                          </a:r>
                        </a:p>
                      </a:txBody>
                      <a:tcPr marL="45720" marR="45720"/>
                    </a:tc>
                    <a:tc>
                      <a:txBody>
                        <a:bodyPr/>
                        <a:lstStyle/>
                        <a:p>
                          <a:endParaRPr lang="en-US"/>
                        </a:p>
                      </a:txBody>
                      <a:tcPr marL="45720" marR="45720">
                        <a:blipFill>
                          <a:blip r:embed="rId13"/>
                          <a:stretch>
                            <a:fillRect l="-138889" t="-203448" b="-24138"/>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E0FCD954-8DE8-4341-B806-2846EF56E366}"/>
                  </a:ext>
                </a:extLst>
              </p:cNvPr>
              <p:cNvGraphicFramePr>
                <a:graphicFrameLocks noGrp="1"/>
              </p:cNvGraphicFramePr>
              <p:nvPr>
                <p:extLst/>
              </p:nvPr>
            </p:nvGraphicFramePr>
            <p:xfrm>
              <a:off x="3634393" y="4652186"/>
              <a:ext cx="1545209" cy="1613916"/>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1"/>
                        </a:ext>
                      </a:extLst>
                    </a:gridCol>
                    <a:gridCol w="919480">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solidFill>
                                      <a:schemeClr val="bg1"/>
                                    </a:solidFill>
                                    <a:latin typeface="Cambria Math" charset="0"/>
                                  </a:rPr>
                                  <m:t>𝐸𝑝𝑖𝑑</m:t>
                                </m:r>
                              </m:oMath>
                            </m:oMathPara>
                          </a14:m>
                          <a:endParaRPr lang="en-US" sz="1800" dirty="0">
                            <a:solidFill>
                              <a:schemeClr val="tx1"/>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sSup>
                                  <m:sSupPr>
                                    <m:ctrlPr>
                                      <a:rPr lang="de-DE" sz="1800" b="0" i="1" smtClean="0">
                                        <a:latin typeface="Cambria Math" panose="02040503050406030204" pitchFamily="18" charset="0"/>
                                      </a:rPr>
                                    </m:ctrlPr>
                                  </m:sSupPr>
                                  <m:e>
                                    <m:r>
                                      <a:rPr lang="de-DE" sz="1800" b="0" i="1" smtClean="0">
                                        <a:latin typeface="Cambria Math" panose="02040503050406030204" pitchFamily="18" charset="0"/>
                                      </a:rPr>
                                      <m:t>𝑔</m:t>
                                    </m:r>
                                  </m:e>
                                  <m:sup>
                                    <m:r>
                                      <a:rPr lang="de-DE" sz="1800" b="0" i="1" smtClean="0">
                                        <a:latin typeface="Cambria Math" panose="02040503050406030204" pitchFamily="18" charset="0"/>
                                        <a:ea typeface="Cambria Math" panose="02040503050406030204" pitchFamily="18" charset="0"/>
                                      </a:rPr>
                                      <m:t>𝛼</m:t>
                                    </m:r>
                                  </m:sup>
                                </m:s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solidFill>
                                <a:schemeClr val="tx1"/>
                              </a:solidFill>
                              <a:latin typeface="Cambria Math" panose="02040503050406030204" pitchFamily="18" charset="0"/>
                              <a:ea typeface="Cambria Math" panose="02040503050406030204" pitchFamily="18" charset="0"/>
                            </a:rPr>
                            <a:t>false</a:t>
                          </a:r>
                        </a:p>
                      </a:txBody>
                      <a:tcPr marL="45720" marR="45720" anchor="ctr"/>
                    </a:tc>
                    <a:tc>
                      <a:txBody>
                        <a:bodyPr/>
                        <a:lstStyle/>
                        <a:p>
                          <a:pPr algn="ctr"/>
                          <a14:m>
                            <m:oMathPara xmlns:m="http://schemas.openxmlformats.org/officeDocument/2006/math">
                              <m:oMathParaPr>
                                <m:jc m:val="centerGroup"/>
                              </m:oMathParaPr>
                              <m:oMath xmlns:m="http://schemas.openxmlformats.org/officeDocument/2006/math">
                                <m:f>
                                  <m:fPr>
                                    <m:ctrlPr>
                                      <a:rPr lang="de-DE" sz="1800" b="0" i="1" dirty="0" smtClean="0">
                                        <a:solidFill>
                                          <a:srgbClr val="C00000"/>
                                        </a:solidFill>
                                        <a:latin typeface="Cambria Math" panose="02040503050406030204" pitchFamily="18" charset="0"/>
                                        <a:ea typeface="Cambria Math" panose="02040503050406030204" pitchFamily="18" charset="0"/>
                                      </a:rPr>
                                    </m:ctrlPr>
                                  </m:fPr>
                                  <m:num>
                                    <m:sSup>
                                      <m:sSupPr>
                                        <m:ctrlPr>
                                          <a:rPr lang="en-US" sz="1800" i="1" dirty="0" smtClean="0">
                                            <a:solidFill>
                                              <a:srgbClr val="C00000"/>
                                            </a:solidFill>
                                            <a:latin typeface="Cambria Math" panose="02040503050406030204" pitchFamily="18" charset="0"/>
                                            <a:ea typeface="Cambria Math" panose="02040503050406030204" pitchFamily="18" charset="0"/>
                                          </a:rPr>
                                        </m:ctrlPr>
                                      </m:sSupPr>
                                      <m:e>
                                        <m:r>
                                          <a:rPr lang="en-US" sz="1800" i="1" dirty="0" smtClean="0">
                                            <a:solidFill>
                                              <a:srgbClr val="C00000"/>
                                            </a:solidFill>
                                            <a:latin typeface="Cambria Math" panose="02040503050406030204" pitchFamily="18" charset="0"/>
                                            <a:ea typeface="Cambria Math" panose="02040503050406030204" pitchFamily="18" charset="0"/>
                                          </a:rPr>
                                          <m:t>𝑎</m:t>
                                        </m:r>
                                      </m:e>
                                      <m:sup>
                                        <m:r>
                                          <a:rPr lang="de-DE" sz="1800" b="0" i="1" dirty="0" smtClean="0">
                                            <a:solidFill>
                                              <a:srgbClr val="C00000"/>
                                            </a:solidFill>
                                            <a:latin typeface="Cambria Math" panose="02040503050406030204" pitchFamily="18" charset="0"/>
                                            <a:ea typeface="Cambria Math" panose="02040503050406030204" pitchFamily="18" charset="0"/>
                                          </a:rPr>
                                          <m:t>𝑛</m:t>
                                        </m:r>
                                      </m:sup>
                                    </m:sSup>
                                  </m:num>
                                  <m:den>
                                    <m:sSup>
                                      <m:sSupPr>
                                        <m:ctrlPr>
                                          <a:rPr lang="de-DE" sz="1800" b="0" i="1" dirty="0" smtClean="0">
                                            <a:solidFill>
                                              <a:srgbClr val="C00000"/>
                                            </a:solidFill>
                                            <a:latin typeface="Cambria Math" panose="02040503050406030204" pitchFamily="18" charset="0"/>
                                            <a:ea typeface="Cambria Math" panose="02040503050406030204" pitchFamily="18" charset="0"/>
                                          </a:rPr>
                                        </m:ctrlPr>
                                      </m:sSupPr>
                                      <m:e>
                                        <m:r>
                                          <a:rPr lang="de-DE" sz="1800" b="0" i="1" dirty="0" smtClean="0">
                                            <a:solidFill>
                                              <a:srgbClr val="C00000"/>
                                            </a:solidFill>
                                            <a:latin typeface="Cambria Math" panose="02040503050406030204" pitchFamily="18" charset="0"/>
                                            <a:ea typeface="Cambria Math" panose="02040503050406030204" pitchFamily="18" charset="0"/>
                                          </a:rPr>
                                          <m:t>𝑎</m:t>
                                        </m:r>
                                      </m:e>
                                      <m:sup>
                                        <m:r>
                                          <a:rPr lang="de-DE" sz="1800" b="0" i="1" dirty="0" smtClean="0">
                                            <a:solidFill>
                                              <a:srgbClr val="C00000"/>
                                            </a:solidFill>
                                            <a:latin typeface="Cambria Math" panose="02040503050406030204" pitchFamily="18" charset="0"/>
                                            <a:ea typeface="Cambria Math" panose="02040503050406030204" pitchFamily="18" charset="0"/>
                                          </a:rPr>
                                          <m:t>𝑛</m:t>
                                        </m:r>
                                      </m:sup>
                                    </m:sSup>
                                    <m:r>
                                      <a:rPr lang="de-DE" sz="1800" b="0" i="1" dirty="0" smtClean="0">
                                        <a:solidFill>
                                          <a:srgbClr val="C00000"/>
                                        </a:solidFill>
                                        <a:latin typeface="Cambria Math" panose="02040503050406030204" pitchFamily="18" charset="0"/>
                                        <a:ea typeface="Cambria Math" panose="02040503050406030204" pitchFamily="18" charset="0"/>
                                      </a:rPr>
                                      <m:t>+</m:t>
                                    </m:r>
                                    <m:sSup>
                                      <m:sSupPr>
                                        <m:ctrlPr>
                                          <a:rPr lang="de-DE" sz="1800" b="0" i="1" dirty="0" smtClean="0">
                                            <a:solidFill>
                                              <a:srgbClr val="C00000"/>
                                            </a:solidFill>
                                            <a:latin typeface="Cambria Math" panose="02040503050406030204" pitchFamily="18" charset="0"/>
                                            <a:ea typeface="Cambria Math" panose="02040503050406030204" pitchFamily="18" charset="0"/>
                                          </a:rPr>
                                        </m:ctrlPr>
                                      </m:sSupPr>
                                      <m:e>
                                        <m:r>
                                          <a:rPr lang="de-DE" sz="1800" b="0" i="1" dirty="0" smtClean="0">
                                            <a:solidFill>
                                              <a:srgbClr val="C00000"/>
                                            </a:solidFill>
                                            <a:latin typeface="Cambria Math" panose="02040503050406030204" pitchFamily="18" charset="0"/>
                                            <a:ea typeface="Cambria Math" panose="02040503050406030204" pitchFamily="18" charset="0"/>
                                          </a:rPr>
                                          <m:t>𝑏</m:t>
                                        </m:r>
                                      </m:e>
                                      <m:sup>
                                        <m:r>
                                          <a:rPr lang="de-DE" sz="1800" b="0" i="1" dirty="0" smtClean="0">
                                            <a:solidFill>
                                              <a:srgbClr val="C00000"/>
                                            </a:solidFill>
                                            <a:latin typeface="Cambria Math" panose="02040503050406030204" pitchFamily="18" charset="0"/>
                                            <a:ea typeface="Cambria Math" panose="02040503050406030204" pitchFamily="18" charset="0"/>
                                          </a:rPr>
                                          <m:t>𝑛</m:t>
                                        </m:r>
                                      </m:sup>
                                    </m:sSup>
                                  </m:den>
                                </m:f>
                              </m:oMath>
                            </m:oMathPara>
                          </a14:m>
                          <a:endParaRPr lang="en-US" sz="1800" i="0" dirty="0">
                            <a:solidFill>
                              <a:srgbClr val="C00000"/>
                            </a:solidFill>
                            <a:latin typeface="Cambria Math" panose="02040503050406030204" pitchFamily="18" charset="0"/>
                            <a:ea typeface="Cambria Math" panose="02040503050406030204" pitchFamily="18" charset="0"/>
                          </a:endParaRPr>
                        </a:p>
                      </a:txBody>
                      <a:tcPr marL="45720" marR="45720" anchor="ctr"/>
                    </a:tc>
                    <a:extLst>
                      <a:ext uri="{0D108BD9-81ED-4DB2-BD59-A6C34878D82A}">
                        <a16:rowId xmlns:a16="http://schemas.microsoft.com/office/drawing/2014/main" val="10003"/>
                      </a:ext>
                    </a:extLst>
                  </a:tr>
                  <a:tr h="324000">
                    <a:tc>
                      <a:txBody>
                        <a:bodyPr/>
                        <a:lstStyle/>
                        <a:p>
                          <a:pPr algn="ctr"/>
                          <a:r>
                            <a:rPr lang="en-US" sz="1800" i="1" dirty="0">
                              <a:solidFill>
                                <a:schemeClr val="tx1"/>
                              </a:solidFill>
                              <a:latin typeface="Cambria Math" panose="02040503050406030204" pitchFamily="18" charset="0"/>
                              <a:ea typeface="Cambria Math" panose="02040503050406030204" pitchFamily="18" charset="0"/>
                            </a:rPr>
                            <a:t>true</a:t>
                          </a:r>
                        </a:p>
                      </a:txBody>
                      <a:tcPr marL="45720" marR="45720" anchor="ctr"/>
                    </a:tc>
                    <a:tc>
                      <a:txBody>
                        <a:bodyPr/>
                        <a:lstStyle/>
                        <a:p>
                          <a:pPr algn="ctr"/>
                          <a14:m>
                            <m:oMathPara xmlns:m="http://schemas.openxmlformats.org/officeDocument/2006/math">
                              <m:oMathParaPr>
                                <m:jc m:val="centerGroup"/>
                              </m:oMathParaPr>
                              <m:oMath xmlns:m="http://schemas.openxmlformats.org/officeDocument/2006/math">
                                <m:f>
                                  <m:fPr>
                                    <m:ctrlPr>
                                      <a:rPr lang="de-DE" sz="1800" b="0" i="1" dirty="0" smtClean="0">
                                        <a:latin typeface="Cambria Math" panose="02040503050406030204" pitchFamily="18" charset="0"/>
                                        <a:ea typeface="Cambria Math" panose="02040503050406030204" pitchFamily="18" charset="0"/>
                                      </a:rPr>
                                    </m:ctrlPr>
                                  </m:fPr>
                                  <m:num>
                                    <m:sSup>
                                      <m:sSupPr>
                                        <m:ctrlPr>
                                          <a:rPr lang="en-US" sz="1800" i="1" dirty="0" smtClean="0">
                                            <a:latin typeface="Cambria Math" panose="02040503050406030204" pitchFamily="18" charset="0"/>
                                            <a:ea typeface="Cambria Math" panose="02040503050406030204" pitchFamily="18" charset="0"/>
                                          </a:rPr>
                                        </m:ctrlPr>
                                      </m:sSupPr>
                                      <m:e>
                                        <m:r>
                                          <a:rPr lang="de-DE" sz="1800" b="0" i="1" dirty="0" smtClean="0">
                                            <a:latin typeface="Cambria Math" panose="02040503050406030204" pitchFamily="18" charset="0"/>
                                            <a:ea typeface="Cambria Math" panose="02040503050406030204" pitchFamily="18" charset="0"/>
                                          </a:rPr>
                                          <m:t>𝑏</m:t>
                                        </m:r>
                                      </m:e>
                                      <m:sup>
                                        <m:r>
                                          <a:rPr lang="de-DE" sz="1800" b="0" i="1" dirty="0" smtClean="0">
                                            <a:latin typeface="Cambria Math" panose="02040503050406030204" pitchFamily="18" charset="0"/>
                                            <a:ea typeface="Cambria Math" panose="02040503050406030204" pitchFamily="18" charset="0"/>
                                          </a:rPr>
                                          <m:t>𝑛</m:t>
                                        </m:r>
                                      </m:sup>
                                    </m:sSup>
                                  </m:num>
                                  <m:den>
                                    <m:sSup>
                                      <m:sSupPr>
                                        <m:ctrlPr>
                                          <a:rPr lang="de-DE" sz="1800" b="0" i="1" dirty="0" smtClean="0">
                                            <a:latin typeface="Cambria Math" panose="02040503050406030204" pitchFamily="18" charset="0"/>
                                            <a:ea typeface="Cambria Math" panose="02040503050406030204" pitchFamily="18" charset="0"/>
                                          </a:rPr>
                                        </m:ctrlPr>
                                      </m:sSupPr>
                                      <m:e>
                                        <m:r>
                                          <a:rPr lang="de-DE" sz="1800" b="0" i="1" dirty="0" smtClean="0">
                                            <a:latin typeface="Cambria Math" panose="02040503050406030204" pitchFamily="18" charset="0"/>
                                            <a:ea typeface="Cambria Math" panose="02040503050406030204" pitchFamily="18" charset="0"/>
                                          </a:rPr>
                                          <m:t>𝑎</m:t>
                                        </m:r>
                                      </m:e>
                                      <m:sup>
                                        <m:r>
                                          <a:rPr lang="de-DE" sz="1800" b="0" i="1" dirty="0" smtClean="0">
                                            <a:latin typeface="Cambria Math" panose="02040503050406030204" pitchFamily="18" charset="0"/>
                                            <a:ea typeface="Cambria Math" panose="02040503050406030204" pitchFamily="18" charset="0"/>
                                          </a:rPr>
                                          <m:t>𝑛</m:t>
                                        </m:r>
                                      </m:sup>
                                    </m:sSup>
                                    <m:r>
                                      <a:rPr lang="de-DE" sz="1800" b="0" i="1" dirty="0" smtClean="0">
                                        <a:latin typeface="Cambria Math" panose="02040503050406030204" pitchFamily="18" charset="0"/>
                                        <a:ea typeface="Cambria Math" panose="02040503050406030204" pitchFamily="18" charset="0"/>
                                      </a:rPr>
                                      <m:t>+</m:t>
                                    </m:r>
                                    <m:sSup>
                                      <m:sSupPr>
                                        <m:ctrlPr>
                                          <a:rPr lang="de-DE" sz="1800" b="0" i="1" dirty="0" smtClean="0">
                                            <a:latin typeface="Cambria Math" panose="02040503050406030204" pitchFamily="18" charset="0"/>
                                            <a:ea typeface="Cambria Math" panose="02040503050406030204" pitchFamily="18" charset="0"/>
                                          </a:rPr>
                                        </m:ctrlPr>
                                      </m:sSupPr>
                                      <m:e>
                                        <m:r>
                                          <a:rPr lang="de-DE" sz="1800" b="0" i="1" dirty="0" smtClean="0">
                                            <a:latin typeface="Cambria Math" panose="02040503050406030204" pitchFamily="18" charset="0"/>
                                            <a:ea typeface="Cambria Math" panose="02040503050406030204" pitchFamily="18" charset="0"/>
                                          </a:rPr>
                                          <m:t>𝑏</m:t>
                                        </m:r>
                                      </m:e>
                                      <m:sup>
                                        <m:r>
                                          <a:rPr lang="de-DE" sz="1800" b="0" i="1" dirty="0" smtClean="0">
                                            <a:latin typeface="Cambria Math" panose="02040503050406030204" pitchFamily="18" charset="0"/>
                                            <a:ea typeface="Cambria Math" panose="02040503050406030204" pitchFamily="18" charset="0"/>
                                          </a:rPr>
                                          <m:t>𝑛</m:t>
                                        </m:r>
                                      </m:sup>
                                    </m:sSup>
                                  </m:den>
                                </m:f>
                              </m:oMath>
                            </m:oMathPara>
                          </a14:m>
                          <a:endParaRPr lang="en-US" sz="1800" i="0" dirty="0">
                            <a:latin typeface="Cambria Math" panose="02040503050406030204" pitchFamily="18" charset="0"/>
                            <a:ea typeface="Cambria Math" panose="02040503050406030204" pitchFamily="18" charset="0"/>
                          </a:endParaRPr>
                        </a:p>
                      </a:txBody>
                      <a:tcPr marL="45720" marR="45720" anchor="ctr"/>
                    </a:tc>
                    <a:extLst>
                      <a:ext uri="{0D108BD9-81ED-4DB2-BD59-A6C34878D82A}">
                        <a16:rowId xmlns:a16="http://schemas.microsoft.com/office/drawing/2014/main" val="10004"/>
                      </a:ext>
                    </a:extLst>
                  </a:tr>
                </a:tbl>
              </a:graphicData>
            </a:graphic>
          </p:graphicFrame>
        </mc:Choice>
        <mc:Fallback xmlns="">
          <p:graphicFrame>
            <p:nvGraphicFramePr>
              <p:cNvPr id="18" name="Table 17">
                <a:extLst>
                  <a:ext uri="{FF2B5EF4-FFF2-40B4-BE49-F238E27FC236}">
                    <a16:creationId xmlns:a16="http://schemas.microsoft.com/office/drawing/2014/main" id="{E0FCD954-8DE8-4341-B806-2846EF56E366}"/>
                  </a:ext>
                </a:extLst>
              </p:cNvPr>
              <p:cNvGraphicFramePr>
                <a:graphicFrameLocks noGrp="1"/>
              </p:cNvGraphicFramePr>
              <p:nvPr>
                <p:extLst>
                  <p:ext uri="{D42A27DB-BD31-4B8C-83A1-F6EECF244321}">
                    <p14:modId xmlns:p14="http://schemas.microsoft.com/office/powerpoint/2010/main" val="1196699803"/>
                  </p:ext>
                </p:extLst>
              </p:nvPr>
            </p:nvGraphicFramePr>
            <p:xfrm>
              <a:off x="3634393" y="4652186"/>
              <a:ext cx="1545209" cy="1613916"/>
            </p:xfrm>
            <a:graphic>
              <a:graphicData uri="http://schemas.openxmlformats.org/drawingml/2006/table">
                <a:tbl>
                  <a:tblPr firstRow="1" bandRow="1">
                    <a:tableStyleId>{793D81CF-94F2-401A-BA57-92F5A7B2D0C5}</a:tableStyleId>
                  </a:tblPr>
                  <a:tblGrid>
                    <a:gridCol w="625729">
                      <a:extLst>
                        <a:ext uri="{9D8B030D-6E8A-4147-A177-3AD203B41FA5}">
                          <a16:colId xmlns:a16="http://schemas.microsoft.com/office/drawing/2014/main" val="20001"/>
                        </a:ext>
                      </a:extLst>
                    </a:gridCol>
                    <a:gridCol w="919480">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14"/>
                          <a:stretch>
                            <a:fillRect l="-2041" t="-3448" r="-148980" b="-344828"/>
                          </a:stretch>
                        </a:blipFill>
                      </a:tcPr>
                    </a:tc>
                    <a:tc>
                      <a:txBody>
                        <a:bodyPr/>
                        <a:lstStyle/>
                        <a:p>
                          <a:endParaRPr lang="en-US"/>
                        </a:p>
                      </a:txBody>
                      <a:tcPr marL="45720" marR="45720">
                        <a:blipFill>
                          <a:blip r:embed="rId14"/>
                          <a:stretch>
                            <a:fillRect l="-68493" t="-3448" b="-344828"/>
                          </a:stretch>
                        </a:blipFill>
                      </a:tcPr>
                    </a:tc>
                    <a:extLst>
                      <a:ext uri="{0D108BD9-81ED-4DB2-BD59-A6C34878D82A}">
                        <a16:rowId xmlns:a16="http://schemas.microsoft.com/office/drawing/2014/main" val="10000"/>
                      </a:ext>
                    </a:extLst>
                  </a:tr>
                  <a:tr h="624078">
                    <a:tc>
                      <a:txBody>
                        <a:bodyPr/>
                        <a:lstStyle/>
                        <a:p>
                          <a:pPr algn="ctr"/>
                          <a:r>
                            <a:rPr lang="en-US" sz="1800" i="1" dirty="0">
                              <a:solidFill>
                                <a:schemeClr val="tx1"/>
                              </a:solidFill>
                              <a:latin typeface="Cambria Math" panose="02040503050406030204" pitchFamily="18" charset="0"/>
                              <a:ea typeface="Cambria Math" panose="02040503050406030204" pitchFamily="18" charset="0"/>
                            </a:rPr>
                            <a:t>false</a:t>
                          </a:r>
                        </a:p>
                      </a:txBody>
                      <a:tcPr marL="45720" marR="45720" anchor="ctr"/>
                    </a:tc>
                    <a:tc>
                      <a:txBody>
                        <a:bodyPr/>
                        <a:lstStyle/>
                        <a:p>
                          <a:endParaRPr lang="en-US"/>
                        </a:p>
                      </a:txBody>
                      <a:tcPr marL="45720" marR="45720" anchor="ctr">
                        <a:blipFill>
                          <a:blip r:embed="rId14"/>
                          <a:stretch>
                            <a:fillRect l="-68493" t="-60000" b="-100000"/>
                          </a:stretch>
                        </a:blipFill>
                      </a:tcPr>
                    </a:tc>
                    <a:extLst>
                      <a:ext uri="{0D108BD9-81ED-4DB2-BD59-A6C34878D82A}">
                        <a16:rowId xmlns:a16="http://schemas.microsoft.com/office/drawing/2014/main" val="10003"/>
                      </a:ext>
                    </a:extLst>
                  </a:tr>
                  <a:tr h="624078">
                    <a:tc>
                      <a:txBody>
                        <a:bodyPr/>
                        <a:lstStyle/>
                        <a:p>
                          <a:pPr algn="ctr"/>
                          <a:r>
                            <a:rPr lang="en-US" sz="1800" i="1" dirty="0">
                              <a:solidFill>
                                <a:schemeClr val="tx1"/>
                              </a:solidFill>
                              <a:latin typeface="Cambria Math" panose="02040503050406030204" pitchFamily="18" charset="0"/>
                              <a:ea typeface="Cambria Math" panose="02040503050406030204" pitchFamily="18" charset="0"/>
                            </a:rPr>
                            <a:t>true</a:t>
                          </a:r>
                        </a:p>
                      </a:txBody>
                      <a:tcPr marL="45720" marR="45720" anchor="ctr"/>
                    </a:tc>
                    <a:tc>
                      <a:txBody>
                        <a:bodyPr/>
                        <a:lstStyle/>
                        <a:p>
                          <a:endParaRPr lang="en-US"/>
                        </a:p>
                      </a:txBody>
                      <a:tcPr marL="45720" marR="45720" anchor="ctr">
                        <a:blipFill>
                          <a:blip r:embed="rId14"/>
                          <a:stretch>
                            <a:fillRect l="-68493" t="-163265" b="-2041"/>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808CD04E-6CCA-6E4A-8553-0E3BD019F5AE}"/>
                  </a:ext>
                </a:extLst>
              </p:cNvPr>
              <p:cNvSpPr/>
              <p:nvPr/>
            </p:nvSpPr>
            <p:spPr>
              <a:xfrm>
                <a:off x="1657263" y="4147561"/>
                <a:ext cx="4260589" cy="437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dirty="0">
                          <a:latin typeface="Cambria Math" panose="02040503050406030204" pitchFamily="18" charset="0"/>
                          <a:ea typeface="Cambria Math" panose="02040503050406030204" pitchFamily="18" charset="0"/>
                        </a:rPr>
                        <m:t>=</m:t>
                      </m:r>
                      <m:sSup>
                        <m:sSupPr>
                          <m:ctrlPr>
                            <a:rPr lang="de-DE" i="1" dirty="0">
                              <a:latin typeface="Cambria Math" panose="02040503050406030204" pitchFamily="18" charset="0"/>
                              <a:ea typeface="Cambria Math" panose="02040503050406030204" pitchFamily="18" charset="0"/>
                            </a:rPr>
                          </m:ctrlPr>
                        </m:sSupPr>
                        <m:e>
                          <m:d>
                            <m:dPr>
                              <m:ctrlPr>
                                <a:rPr lang="de-DE" i="1" dirty="0">
                                  <a:latin typeface="Cambria Math" panose="02040503050406030204" pitchFamily="18" charset="0"/>
                                  <a:ea typeface="Cambria Math" panose="02040503050406030204" pitchFamily="18" charset="0"/>
                                </a:rPr>
                              </m:ctrlPr>
                            </m:dPr>
                            <m:e>
                              <m:sSup>
                                <m:sSupPr>
                                  <m:ctrlPr>
                                    <a:rPr lang="de-DE" i="1" dirty="0">
                                      <a:latin typeface="Cambria Math" panose="02040503050406030204" pitchFamily="18" charset="0"/>
                                      <a:ea typeface="Cambria Math" panose="02040503050406030204" pitchFamily="18" charset="0"/>
                                    </a:rPr>
                                  </m:ctrlPr>
                                </m:sSupPr>
                                <m:e>
                                  <m:r>
                                    <a:rPr lang="de-DE" i="1" dirty="0">
                                      <a:latin typeface="Cambria Math" panose="02040503050406030204" pitchFamily="18" charset="0"/>
                                      <a:ea typeface="Cambria Math" panose="02040503050406030204" pitchFamily="18" charset="0"/>
                                    </a:rPr>
                                    <m:t>𝑔</m:t>
                                  </m:r>
                                </m:e>
                                <m:sup>
                                  <m:r>
                                    <a:rPr lang="de-DE" i="1" dirty="0">
                                      <a:latin typeface="Cambria Math" panose="02040503050406030204" pitchFamily="18" charset="0"/>
                                      <a:ea typeface="Cambria Math" panose="02040503050406030204" pitchFamily="18" charset="0"/>
                                    </a:rPr>
                                    <m:t>′</m:t>
                                  </m:r>
                                </m:sup>
                              </m:sSup>
                              <m:d>
                                <m:dPr>
                                  <m:ctrlPr>
                                    <a:rPr lang="de-DE" i="1" dirty="0">
                                      <a:latin typeface="Cambria Math" panose="02040503050406030204" pitchFamily="18" charset="0"/>
                                      <a:ea typeface="Cambria Math" panose="02040503050406030204" pitchFamily="18" charset="0"/>
                                    </a:rPr>
                                  </m:ctrlPr>
                                </m:dPr>
                                <m:e>
                                  <m:r>
                                    <a:rPr lang="de-DE" i="1" dirty="0">
                                      <a:latin typeface="Cambria Math" panose="02040503050406030204" pitchFamily="18" charset="0"/>
                                      <a:ea typeface="Cambria Math" panose="02040503050406030204" pitchFamily="18" charset="0"/>
                                    </a:rPr>
                                    <m:t>𝐸𝑝𝑖𝑑</m:t>
                                  </m:r>
                                </m:e>
                              </m:d>
                            </m:e>
                          </m:d>
                        </m:e>
                        <m:sup>
                          <m:r>
                            <a:rPr lang="de-DE" i="1" dirty="0">
                              <a:latin typeface="Cambria Math" panose="02040503050406030204" pitchFamily="18" charset="0"/>
                              <a:ea typeface="Cambria Math" panose="02040503050406030204" pitchFamily="18" charset="0"/>
                            </a:rPr>
                            <m:t>𝑛</m:t>
                          </m:r>
                        </m:sup>
                      </m:sSup>
                      <m:r>
                        <a:rPr lang="de-DE" i="1" dirty="0">
                          <a:latin typeface="Cambria Math" panose="02040503050406030204" pitchFamily="18" charset="0"/>
                          <a:ea typeface="Cambria Math" panose="02040503050406030204" pitchFamily="18" charset="0"/>
                        </a:rPr>
                        <m:t>=</m:t>
                      </m:r>
                      <m:sSup>
                        <m:sSupPr>
                          <m:ctrlPr>
                            <a:rPr lang="de-DE" i="1" dirty="0">
                              <a:latin typeface="Cambria Math" panose="02040503050406030204" pitchFamily="18" charset="0"/>
                              <a:ea typeface="Cambria Math" panose="02040503050406030204" pitchFamily="18" charset="0"/>
                            </a:rPr>
                          </m:ctrlPr>
                        </m:sSupPr>
                        <m:e>
                          <m:r>
                            <a:rPr lang="de-DE" i="1" dirty="0">
                              <a:latin typeface="Cambria Math" panose="02040503050406030204" pitchFamily="18" charset="0"/>
                              <a:ea typeface="Cambria Math" panose="02040503050406030204" pitchFamily="18" charset="0"/>
                            </a:rPr>
                            <m:t>𝑔</m:t>
                          </m:r>
                        </m:e>
                        <m:sup>
                          <m:r>
                            <a:rPr lang="de-DE" i="1" dirty="0">
                              <a:latin typeface="Cambria Math" panose="02040503050406030204" pitchFamily="18" charset="0"/>
                              <a:ea typeface="Cambria Math" panose="02040503050406030204" pitchFamily="18" charset="0"/>
                            </a:rPr>
                            <m:t>′′</m:t>
                          </m:r>
                        </m:sup>
                      </m:sSup>
                      <m:d>
                        <m:dPr>
                          <m:ctrlPr>
                            <a:rPr lang="de-DE" i="1" dirty="0">
                              <a:latin typeface="Cambria Math" panose="02040503050406030204" pitchFamily="18" charset="0"/>
                              <a:ea typeface="Cambria Math" panose="02040503050406030204" pitchFamily="18" charset="0"/>
                            </a:rPr>
                          </m:ctrlPr>
                        </m:dPr>
                        <m:e>
                          <m:r>
                            <a:rPr lang="de-DE" i="1" dirty="0">
                              <a:latin typeface="Cambria Math" panose="02040503050406030204" pitchFamily="18" charset="0"/>
                              <a:ea typeface="Cambria Math" panose="02040503050406030204" pitchFamily="18" charset="0"/>
                            </a:rPr>
                            <m:t>𝐸𝑝𝑖𝑑</m:t>
                          </m:r>
                        </m:e>
                      </m:d>
                      <m:r>
                        <a:rPr lang="de-DE" i="1" dirty="0">
                          <a:latin typeface="Cambria Math" panose="02040503050406030204" pitchFamily="18" charset="0"/>
                          <a:ea typeface="Cambria Math" panose="02040503050406030204" pitchFamily="18" charset="0"/>
                        </a:rPr>
                        <m:t>=</m:t>
                      </m:r>
                      <m:sSup>
                        <m:sSupPr>
                          <m:ctrlPr>
                            <a:rPr lang="de-DE" i="1" dirty="0">
                              <a:latin typeface="Cambria Math" panose="02040503050406030204" pitchFamily="18" charset="0"/>
                              <a:ea typeface="Cambria Math" panose="02040503050406030204" pitchFamily="18" charset="0"/>
                            </a:rPr>
                          </m:ctrlPr>
                        </m:sSupPr>
                        <m:e>
                          <m:r>
                            <a:rPr lang="de-DE" i="1" dirty="0">
                              <a:latin typeface="Cambria Math" panose="02040503050406030204" pitchFamily="18" charset="0"/>
                              <a:ea typeface="Cambria Math" panose="02040503050406030204" pitchFamily="18" charset="0"/>
                            </a:rPr>
                            <m:t>𝑔</m:t>
                          </m:r>
                        </m:e>
                        <m:sup>
                          <m:r>
                            <a:rPr lang="de-DE" i="1" dirty="0" smtClean="0">
                              <a:latin typeface="Cambria Math" panose="02040503050406030204" pitchFamily="18" charset="0"/>
                              <a:ea typeface="Cambria Math" panose="02040503050406030204" pitchFamily="18" charset="0"/>
                            </a:rPr>
                            <m:t>𝛼</m:t>
                          </m:r>
                        </m:sup>
                      </m:sSup>
                      <m:d>
                        <m:dPr>
                          <m:ctrlPr>
                            <a:rPr lang="de-DE" i="1" dirty="0">
                              <a:latin typeface="Cambria Math" panose="02040503050406030204" pitchFamily="18" charset="0"/>
                              <a:ea typeface="Cambria Math" panose="02040503050406030204" pitchFamily="18" charset="0"/>
                            </a:rPr>
                          </m:ctrlPr>
                        </m:dPr>
                        <m:e>
                          <m:r>
                            <a:rPr lang="de-DE" i="1" dirty="0">
                              <a:latin typeface="Cambria Math" panose="02040503050406030204" pitchFamily="18" charset="0"/>
                              <a:ea typeface="Cambria Math" panose="02040503050406030204" pitchFamily="18" charset="0"/>
                            </a:rPr>
                            <m:t>𝐸𝑝𝑖𝑑</m:t>
                          </m:r>
                        </m:e>
                      </m:d>
                    </m:oMath>
                  </m:oMathPara>
                </a14:m>
                <a:endParaRPr lang="en-GB" dirty="0">
                  <a:solidFill>
                    <a:schemeClr val="accent1"/>
                  </a:solidFill>
                </a:endParaRPr>
              </a:p>
            </p:txBody>
          </p:sp>
        </mc:Choice>
        <mc:Fallback xmlns="">
          <p:sp>
            <p:nvSpPr>
              <p:cNvPr id="19" name="Rectangle 18">
                <a:extLst>
                  <a:ext uri="{FF2B5EF4-FFF2-40B4-BE49-F238E27FC236}">
                    <a16:creationId xmlns:a16="http://schemas.microsoft.com/office/drawing/2014/main" id="{808CD04E-6CCA-6E4A-8553-0E3BD019F5AE}"/>
                  </a:ext>
                </a:extLst>
              </p:cNvPr>
              <p:cNvSpPr>
                <a:spLocks noRot="1" noChangeAspect="1" noMove="1" noResize="1" noEditPoints="1" noAdjustHandles="1" noChangeArrowheads="1" noChangeShapeType="1" noTextEdit="1"/>
              </p:cNvSpPr>
              <p:nvPr/>
            </p:nvSpPr>
            <p:spPr>
              <a:xfrm>
                <a:off x="1657263" y="4147561"/>
                <a:ext cx="4260589" cy="437107"/>
              </a:xfrm>
              <a:prstGeom prst="rect">
                <a:avLst/>
              </a:prstGeom>
              <a:blipFill>
                <a:blip r:embed="rId15"/>
                <a:stretch>
                  <a:fillRect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2EB329C1-0CEA-B941-A9A8-4A3C161DC9C7}"/>
                  </a:ext>
                </a:extLst>
              </p:cNvPr>
              <p:cNvSpPr/>
              <p:nvPr/>
            </p:nvSpPr>
            <p:spPr>
              <a:xfrm>
                <a:off x="5599030" y="4938324"/>
                <a:ext cx="1123193" cy="880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de-DE" b="0" i="1" dirty="0" smtClean="0">
                              <a:solidFill>
                                <a:srgbClr val="C00000"/>
                              </a:solidFill>
                              <a:latin typeface="Cambria Math" panose="02040503050406030204" pitchFamily="18" charset="0"/>
                              <a:ea typeface="Cambria Math" panose="02040503050406030204" pitchFamily="18" charset="0"/>
                            </a:rPr>
                          </m:ctrlPr>
                        </m:fPr>
                        <m:num>
                          <m:r>
                            <a:rPr lang="de-DE" b="0" i="1" dirty="0" smtClean="0">
                              <a:solidFill>
                                <a:srgbClr val="C00000"/>
                              </a:solidFill>
                              <a:latin typeface="Cambria Math" panose="02040503050406030204" pitchFamily="18" charset="0"/>
                              <a:ea typeface="Cambria Math" panose="02040503050406030204" pitchFamily="18" charset="0"/>
                            </a:rPr>
                            <m:t>1</m:t>
                          </m:r>
                        </m:num>
                        <m:den>
                          <m:r>
                            <a:rPr lang="de-DE" b="0" i="1" dirty="0" smtClean="0">
                              <a:solidFill>
                                <a:srgbClr val="C00000"/>
                              </a:solidFill>
                              <a:latin typeface="Cambria Math" panose="02040503050406030204" pitchFamily="18" charset="0"/>
                              <a:ea typeface="Cambria Math" panose="02040503050406030204" pitchFamily="18" charset="0"/>
                            </a:rPr>
                            <m:t>1+</m:t>
                          </m:r>
                          <m:sSup>
                            <m:sSupPr>
                              <m:ctrlPr>
                                <a:rPr lang="de-DE" b="0" i="1" dirty="0" smtClean="0">
                                  <a:solidFill>
                                    <a:srgbClr val="C00000"/>
                                  </a:solidFill>
                                  <a:latin typeface="Cambria Math" panose="02040503050406030204" pitchFamily="18" charset="0"/>
                                  <a:ea typeface="Cambria Math" panose="02040503050406030204" pitchFamily="18" charset="0"/>
                                </a:rPr>
                              </m:ctrlPr>
                            </m:sSupPr>
                            <m:e>
                              <m:d>
                                <m:dPr>
                                  <m:ctrlPr>
                                    <a:rPr lang="de-DE" b="0" i="1" dirty="0" smtClean="0">
                                      <a:solidFill>
                                        <a:srgbClr val="C00000"/>
                                      </a:solidFill>
                                      <a:latin typeface="Cambria Math" panose="02040503050406030204" pitchFamily="18" charset="0"/>
                                      <a:ea typeface="Cambria Math" panose="02040503050406030204" pitchFamily="18" charset="0"/>
                                    </a:rPr>
                                  </m:ctrlPr>
                                </m:dPr>
                                <m:e>
                                  <m:f>
                                    <m:fPr>
                                      <m:ctrlPr>
                                        <a:rPr lang="de-DE" b="0" i="1" dirty="0" smtClean="0">
                                          <a:solidFill>
                                            <a:srgbClr val="C00000"/>
                                          </a:solidFill>
                                          <a:latin typeface="Cambria Math" panose="02040503050406030204" pitchFamily="18" charset="0"/>
                                          <a:ea typeface="Cambria Math" panose="02040503050406030204" pitchFamily="18" charset="0"/>
                                        </a:rPr>
                                      </m:ctrlPr>
                                    </m:fPr>
                                    <m:num>
                                      <m:r>
                                        <a:rPr lang="de-DE" b="0" i="1" dirty="0" smtClean="0">
                                          <a:solidFill>
                                            <a:srgbClr val="C00000"/>
                                          </a:solidFill>
                                          <a:latin typeface="Cambria Math" panose="02040503050406030204" pitchFamily="18" charset="0"/>
                                          <a:ea typeface="Cambria Math" panose="02040503050406030204" pitchFamily="18" charset="0"/>
                                        </a:rPr>
                                        <m:t>𝑏</m:t>
                                      </m:r>
                                    </m:num>
                                    <m:den>
                                      <m:r>
                                        <a:rPr lang="de-DE" b="0" i="1" dirty="0" smtClean="0">
                                          <a:solidFill>
                                            <a:srgbClr val="C00000"/>
                                          </a:solidFill>
                                          <a:latin typeface="Cambria Math" panose="02040503050406030204" pitchFamily="18" charset="0"/>
                                          <a:ea typeface="Cambria Math" panose="02040503050406030204" pitchFamily="18" charset="0"/>
                                        </a:rPr>
                                        <m:t>𝑎</m:t>
                                      </m:r>
                                    </m:den>
                                  </m:f>
                                </m:e>
                              </m:d>
                            </m:e>
                            <m:sup>
                              <m:r>
                                <a:rPr lang="de-DE" b="0" i="1" dirty="0" smtClean="0">
                                  <a:solidFill>
                                    <a:srgbClr val="C00000"/>
                                  </a:solidFill>
                                  <a:latin typeface="Cambria Math" panose="02040503050406030204" pitchFamily="18" charset="0"/>
                                  <a:ea typeface="Cambria Math" panose="02040503050406030204" pitchFamily="18" charset="0"/>
                                </a:rPr>
                                <m:t>𝑛</m:t>
                              </m:r>
                            </m:sup>
                          </m:sSup>
                        </m:den>
                      </m:f>
                    </m:oMath>
                  </m:oMathPara>
                </a14:m>
                <a:endParaRPr lang="en-GB" dirty="0">
                  <a:solidFill>
                    <a:srgbClr val="C00000"/>
                  </a:solidFill>
                </a:endParaRPr>
              </a:p>
            </p:txBody>
          </p:sp>
        </mc:Choice>
        <mc:Fallback xmlns="">
          <p:sp>
            <p:nvSpPr>
              <p:cNvPr id="20" name="Rectangle 19">
                <a:extLst>
                  <a:ext uri="{FF2B5EF4-FFF2-40B4-BE49-F238E27FC236}">
                    <a16:creationId xmlns:a16="http://schemas.microsoft.com/office/drawing/2014/main" id="{2EB329C1-0CEA-B941-A9A8-4A3C161DC9C7}"/>
                  </a:ext>
                </a:extLst>
              </p:cNvPr>
              <p:cNvSpPr>
                <a:spLocks noRot="1" noChangeAspect="1" noMove="1" noResize="1" noEditPoints="1" noAdjustHandles="1" noChangeArrowheads="1" noChangeShapeType="1" noTextEdit="1"/>
              </p:cNvSpPr>
              <p:nvPr/>
            </p:nvSpPr>
            <p:spPr>
              <a:xfrm>
                <a:off x="5599030" y="4938324"/>
                <a:ext cx="1123193" cy="880434"/>
              </a:xfrm>
              <a:prstGeom prst="rect">
                <a:avLst/>
              </a:prstGeom>
              <a:blipFill>
                <a:blip r:embed="rId16"/>
                <a:stretch>
                  <a:fillRect/>
                </a:stretch>
              </a:blipFill>
            </p:spPr>
            <p:txBody>
              <a:bodyPr/>
              <a:lstStyle/>
              <a:p>
                <a:r>
                  <a:rPr lang="en-GB">
                    <a:noFill/>
                  </a:rPr>
                  <a:t> </a:t>
                </a:r>
              </a:p>
            </p:txBody>
          </p:sp>
        </mc:Fallback>
      </mc:AlternateContent>
      <p:cxnSp>
        <p:nvCxnSpPr>
          <p:cNvPr id="22" name="Straight Arrow Connector 21">
            <a:extLst>
              <a:ext uri="{FF2B5EF4-FFF2-40B4-BE49-F238E27FC236}">
                <a16:creationId xmlns:a16="http://schemas.microsoft.com/office/drawing/2014/main" id="{D747D34D-8478-FE42-B846-72EC57992049}"/>
              </a:ext>
            </a:extLst>
          </p:cNvPr>
          <p:cNvCxnSpPr>
            <a:cxnSpLocks/>
            <a:endCxn id="20" idx="1"/>
          </p:cNvCxnSpPr>
          <p:nvPr/>
        </p:nvCxnSpPr>
        <p:spPr>
          <a:xfrm>
            <a:off x="5194072" y="5378541"/>
            <a:ext cx="4049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1C99122-7EC1-2A45-AAFF-5ACF8CED7AAF}"/>
              </a:ext>
            </a:extLst>
          </p:cNvPr>
          <p:cNvCxnSpPr>
            <a:cxnSpLocks/>
            <a:endCxn id="32" idx="3"/>
          </p:cNvCxnSpPr>
          <p:nvPr/>
        </p:nvCxnSpPr>
        <p:spPr>
          <a:xfrm flipV="1">
            <a:off x="7571137" y="4852043"/>
            <a:ext cx="600126" cy="5338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15831BA-09B8-A844-86F4-E1899B78BD1C}"/>
              </a:ext>
            </a:extLst>
          </p:cNvPr>
          <p:cNvCxnSpPr>
            <a:cxnSpLocks/>
            <a:endCxn id="31" idx="3"/>
          </p:cNvCxnSpPr>
          <p:nvPr/>
        </p:nvCxnSpPr>
        <p:spPr>
          <a:xfrm>
            <a:off x="7571137" y="5368326"/>
            <a:ext cx="600126" cy="5272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5FCC990F-04EF-3D4C-8304-2E0F4B0D270C}"/>
                  </a:ext>
                </a:extLst>
              </p:cNvPr>
              <p:cNvSpPr/>
              <p:nvPr/>
            </p:nvSpPr>
            <p:spPr>
              <a:xfrm>
                <a:off x="7368351" y="5710920"/>
                <a:ext cx="8029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dirty="0" smtClean="0">
                          <a:solidFill>
                            <a:schemeClr val="tx1"/>
                          </a:solidFill>
                          <a:latin typeface="Cambria Math" panose="02040503050406030204" pitchFamily="18" charset="0"/>
                          <a:ea typeface="Cambria Math" panose="02040503050406030204" pitchFamily="18" charset="0"/>
                        </a:rPr>
                        <m:t>𝑎</m:t>
                      </m:r>
                      <m:r>
                        <a:rPr lang="de-DE" b="0" i="1" dirty="0" smtClean="0">
                          <a:solidFill>
                            <a:schemeClr val="tx1"/>
                          </a:solidFill>
                          <a:latin typeface="Cambria Math" panose="02040503050406030204" pitchFamily="18" charset="0"/>
                          <a:ea typeface="Cambria Math" panose="02040503050406030204" pitchFamily="18" charset="0"/>
                        </a:rPr>
                        <m:t>&gt;</m:t>
                      </m:r>
                      <m:r>
                        <a:rPr lang="de-DE" b="0" i="1" dirty="0" smtClean="0">
                          <a:solidFill>
                            <a:schemeClr val="tx1"/>
                          </a:solidFill>
                          <a:latin typeface="Cambria Math" panose="02040503050406030204" pitchFamily="18" charset="0"/>
                          <a:ea typeface="Cambria Math" panose="02040503050406030204" pitchFamily="18" charset="0"/>
                        </a:rPr>
                        <m:t>𝑏</m:t>
                      </m:r>
                    </m:oMath>
                  </m:oMathPara>
                </a14:m>
                <a:endParaRPr lang="en-GB" dirty="0">
                  <a:solidFill>
                    <a:schemeClr val="tx1"/>
                  </a:solidFill>
                </a:endParaRPr>
              </a:p>
            </p:txBody>
          </p:sp>
        </mc:Choice>
        <mc:Fallback xmlns="">
          <p:sp>
            <p:nvSpPr>
              <p:cNvPr id="31" name="Rectangle 30">
                <a:extLst>
                  <a:ext uri="{FF2B5EF4-FFF2-40B4-BE49-F238E27FC236}">
                    <a16:creationId xmlns:a16="http://schemas.microsoft.com/office/drawing/2014/main" id="{5FCC990F-04EF-3D4C-8304-2E0F4B0D270C}"/>
                  </a:ext>
                </a:extLst>
              </p:cNvPr>
              <p:cNvSpPr>
                <a:spLocks noRot="1" noChangeAspect="1" noMove="1" noResize="1" noEditPoints="1" noAdjustHandles="1" noChangeArrowheads="1" noChangeShapeType="1" noTextEdit="1"/>
              </p:cNvSpPr>
              <p:nvPr/>
            </p:nvSpPr>
            <p:spPr>
              <a:xfrm>
                <a:off x="7368351" y="5710920"/>
                <a:ext cx="802912" cy="369332"/>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4F16DC64-25D2-1D48-9AEB-0E50FAA94644}"/>
                  </a:ext>
                </a:extLst>
              </p:cNvPr>
              <p:cNvSpPr/>
              <p:nvPr/>
            </p:nvSpPr>
            <p:spPr>
              <a:xfrm>
                <a:off x="7368351" y="4667377"/>
                <a:ext cx="80291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b="0" i="1" dirty="0" smtClean="0">
                          <a:solidFill>
                            <a:schemeClr val="tx1"/>
                          </a:solidFill>
                          <a:latin typeface="Cambria Math" panose="02040503050406030204" pitchFamily="18" charset="0"/>
                          <a:ea typeface="Cambria Math" panose="02040503050406030204" pitchFamily="18" charset="0"/>
                        </a:rPr>
                        <m:t>𝑏</m:t>
                      </m:r>
                      <m:r>
                        <a:rPr lang="de-DE" b="0" i="1" dirty="0" smtClean="0">
                          <a:solidFill>
                            <a:schemeClr val="tx1"/>
                          </a:solidFill>
                          <a:latin typeface="Cambria Math" panose="02040503050406030204" pitchFamily="18" charset="0"/>
                          <a:ea typeface="Cambria Math" panose="02040503050406030204" pitchFamily="18" charset="0"/>
                        </a:rPr>
                        <m:t>&gt;</m:t>
                      </m:r>
                      <m:r>
                        <a:rPr lang="de-DE" b="0" i="1" dirty="0" smtClean="0">
                          <a:solidFill>
                            <a:schemeClr val="tx1"/>
                          </a:solidFill>
                          <a:latin typeface="Cambria Math" panose="02040503050406030204" pitchFamily="18" charset="0"/>
                          <a:ea typeface="Cambria Math" panose="02040503050406030204" pitchFamily="18" charset="0"/>
                        </a:rPr>
                        <m:t>𝑎</m:t>
                      </m:r>
                    </m:oMath>
                  </m:oMathPara>
                </a14:m>
                <a:endParaRPr lang="en-GB" dirty="0">
                  <a:solidFill>
                    <a:schemeClr val="tx1"/>
                  </a:solidFill>
                </a:endParaRPr>
              </a:p>
            </p:txBody>
          </p:sp>
        </mc:Choice>
        <mc:Fallback xmlns="">
          <p:sp>
            <p:nvSpPr>
              <p:cNvPr id="32" name="Rectangle 31">
                <a:extLst>
                  <a:ext uri="{FF2B5EF4-FFF2-40B4-BE49-F238E27FC236}">
                    <a16:creationId xmlns:a16="http://schemas.microsoft.com/office/drawing/2014/main" id="{4F16DC64-25D2-1D48-9AEB-0E50FAA94644}"/>
                  </a:ext>
                </a:extLst>
              </p:cNvPr>
              <p:cNvSpPr>
                <a:spLocks noRot="1" noChangeAspect="1" noMove="1" noResize="1" noEditPoints="1" noAdjustHandles="1" noChangeArrowheads="1" noChangeShapeType="1" noTextEdit="1"/>
              </p:cNvSpPr>
              <p:nvPr/>
            </p:nvSpPr>
            <p:spPr>
              <a:xfrm>
                <a:off x="7368351" y="4667377"/>
                <a:ext cx="802912" cy="369332"/>
              </a:xfrm>
              <a:prstGeom prst="rect">
                <a:avLst/>
              </a:prstGeom>
              <a:blipFill>
                <a:blip r:embed="rId18"/>
                <a:stretch>
                  <a:fillRect/>
                </a:stretch>
              </a:blipFill>
            </p:spPr>
            <p:txBody>
              <a:bodyPr/>
              <a:lstStyle/>
              <a:p>
                <a:r>
                  <a:rPr lang="en-GB">
                    <a:noFill/>
                  </a:rPr>
                  <a:t> </a:t>
                </a:r>
              </a:p>
            </p:txBody>
          </p:sp>
        </mc:Fallback>
      </mc:AlternateContent>
      <p:cxnSp>
        <p:nvCxnSpPr>
          <p:cNvPr id="33" name="Straight Arrow Connector 32">
            <a:extLst>
              <a:ext uri="{FF2B5EF4-FFF2-40B4-BE49-F238E27FC236}">
                <a16:creationId xmlns:a16="http://schemas.microsoft.com/office/drawing/2014/main" id="{E6196AC4-8634-5046-8A9E-94A4531F422C}"/>
              </a:ext>
            </a:extLst>
          </p:cNvPr>
          <p:cNvCxnSpPr>
            <a:cxnSpLocks/>
            <a:stCxn id="20" idx="3"/>
          </p:cNvCxnSpPr>
          <p:nvPr/>
        </p:nvCxnSpPr>
        <p:spPr>
          <a:xfrm>
            <a:off x="6722223" y="5378541"/>
            <a:ext cx="848914"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CB535D23-54DA-9644-8AF5-2F9134CA96C8}"/>
                  </a:ext>
                </a:extLst>
              </p:cNvPr>
              <p:cNvSpPr/>
              <p:nvPr/>
            </p:nvSpPr>
            <p:spPr>
              <a:xfrm>
                <a:off x="6678777" y="5010605"/>
                <a:ext cx="8923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panose="02040503050406030204" pitchFamily="18" charset="0"/>
                        </a:rPr>
                        <m:t>𝑛</m:t>
                      </m:r>
                      <m:r>
                        <a:rPr lang="de-DE" i="1">
                          <a:solidFill>
                            <a:schemeClr val="tx1"/>
                          </a:solidFill>
                          <a:latin typeface="Cambria Math" panose="02040503050406030204" pitchFamily="18" charset="0"/>
                          <a:ea typeface="Cambria Math" panose="02040503050406030204" pitchFamily="18" charset="0"/>
                        </a:rPr>
                        <m:t>→∞</m:t>
                      </m:r>
                    </m:oMath>
                  </m:oMathPara>
                </a14:m>
                <a:endParaRPr lang="en-GB" dirty="0">
                  <a:solidFill>
                    <a:schemeClr val="tx1"/>
                  </a:solidFill>
                </a:endParaRPr>
              </a:p>
            </p:txBody>
          </p:sp>
        </mc:Choice>
        <mc:Fallback xmlns="">
          <p:sp>
            <p:nvSpPr>
              <p:cNvPr id="36" name="Rectangle 35">
                <a:extLst>
                  <a:ext uri="{FF2B5EF4-FFF2-40B4-BE49-F238E27FC236}">
                    <a16:creationId xmlns:a16="http://schemas.microsoft.com/office/drawing/2014/main" id="{CB535D23-54DA-9644-8AF5-2F9134CA96C8}"/>
                  </a:ext>
                </a:extLst>
              </p:cNvPr>
              <p:cNvSpPr>
                <a:spLocks noRot="1" noChangeAspect="1" noMove="1" noResize="1" noEditPoints="1" noAdjustHandles="1" noChangeArrowheads="1" noChangeShapeType="1" noTextEdit="1"/>
              </p:cNvSpPr>
              <p:nvPr/>
            </p:nvSpPr>
            <p:spPr>
              <a:xfrm>
                <a:off x="6678777" y="5010605"/>
                <a:ext cx="892360" cy="36933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E721496D-F3A6-C64F-8498-98EF61980C0C}"/>
                  </a:ext>
                </a:extLst>
              </p:cNvPr>
              <p:cNvSpPr/>
              <p:nvPr/>
            </p:nvSpPr>
            <p:spPr>
              <a:xfrm>
                <a:off x="8176181" y="5802904"/>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dirty="0" smtClean="0">
                          <a:solidFill>
                            <a:srgbClr val="C00000"/>
                          </a:solidFill>
                          <a:latin typeface="Cambria Math" panose="02040503050406030204" pitchFamily="18" charset="0"/>
                          <a:ea typeface="Cambria Math" panose="02040503050406030204" pitchFamily="18" charset="0"/>
                        </a:rPr>
                        <m:t>1</m:t>
                      </m:r>
                    </m:oMath>
                  </m:oMathPara>
                </a14:m>
                <a:endParaRPr lang="en-GB" dirty="0"/>
              </a:p>
            </p:txBody>
          </p:sp>
        </mc:Choice>
        <mc:Fallback xmlns="">
          <p:sp>
            <p:nvSpPr>
              <p:cNvPr id="41" name="Rectangle 40">
                <a:extLst>
                  <a:ext uri="{FF2B5EF4-FFF2-40B4-BE49-F238E27FC236}">
                    <a16:creationId xmlns:a16="http://schemas.microsoft.com/office/drawing/2014/main" id="{E721496D-F3A6-C64F-8498-98EF61980C0C}"/>
                  </a:ext>
                </a:extLst>
              </p:cNvPr>
              <p:cNvSpPr>
                <a:spLocks noRot="1" noChangeAspect="1" noMove="1" noResize="1" noEditPoints="1" noAdjustHandles="1" noChangeArrowheads="1" noChangeShapeType="1" noTextEdit="1"/>
              </p:cNvSpPr>
              <p:nvPr/>
            </p:nvSpPr>
            <p:spPr>
              <a:xfrm>
                <a:off x="8176181" y="5802904"/>
                <a:ext cx="365806" cy="369332"/>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A36E56D1-8144-D24B-9995-8D419E643639}"/>
                  </a:ext>
                </a:extLst>
              </p:cNvPr>
              <p:cNvSpPr/>
              <p:nvPr/>
            </p:nvSpPr>
            <p:spPr>
              <a:xfrm>
                <a:off x="8176181" y="4652186"/>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b="0" i="1" dirty="0" smtClean="0">
                          <a:solidFill>
                            <a:srgbClr val="C00000"/>
                          </a:solidFill>
                          <a:latin typeface="Cambria Math" panose="02040503050406030204" pitchFamily="18" charset="0"/>
                          <a:ea typeface="Cambria Math" panose="02040503050406030204" pitchFamily="18" charset="0"/>
                        </a:rPr>
                        <m:t>0</m:t>
                      </m:r>
                    </m:oMath>
                  </m:oMathPara>
                </a14:m>
                <a:endParaRPr lang="en-GB" dirty="0">
                  <a:solidFill>
                    <a:srgbClr val="C00000"/>
                  </a:solidFill>
                </a:endParaRPr>
              </a:p>
            </p:txBody>
          </p:sp>
        </mc:Choice>
        <mc:Fallback xmlns="">
          <p:sp>
            <p:nvSpPr>
              <p:cNvPr id="42" name="Rectangle 41">
                <a:extLst>
                  <a:ext uri="{FF2B5EF4-FFF2-40B4-BE49-F238E27FC236}">
                    <a16:creationId xmlns:a16="http://schemas.microsoft.com/office/drawing/2014/main" id="{A36E56D1-8144-D24B-9995-8D419E643639}"/>
                  </a:ext>
                </a:extLst>
              </p:cNvPr>
              <p:cNvSpPr>
                <a:spLocks noRot="1" noChangeAspect="1" noMove="1" noResize="1" noEditPoints="1" noAdjustHandles="1" noChangeArrowheads="1" noChangeShapeType="1" noTextEdit="1"/>
              </p:cNvSpPr>
              <p:nvPr/>
            </p:nvSpPr>
            <p:spPr>
              <a:xfrm>
                <a:off x="8176181" y="4652186"/>
                <a:ext cx="365806" cy="369332"/>
              </a:xfrm>
              <a:prstGeom prst="rect">
                <a:avLst/>
              </a:prstGeom>
              <a:blipFill>
                <a:blip r:embed="rId21"/>
                <a:stretch>
                  <a:fillRect/>
                </a:stretch>
              </a:blipFill>
            </p:spPr>
            <p:txBody>
              <a:bodyPr/>
              <a:lstStyle/>
              <a:p>
                <a:r>
                  <a:rPr lang="en-GB">
                    <a:noFill/>
                  </a:rPr>
                  <a:t> </a:t>
                </a:r>
              </a:p>
            </p:txBody>
          </p:sp>
        </mc:Fallback>
      </mc:AlternateContent>
      <p:sp>
        <p:nvSpPr>
          <p:cNvPr id="44" name="TextBox 43">
            <a:extLst>
              <a:ext uri="{FF2B5EF4-FFF2-40B4-BE49-F238E27FC236}">
                <a16:creationId xmlns:a16="http://schemas.microsoft.com/office/drawing/2014/main" id="{1EF79802-158E-884D-8171-3AE16809B93A}"/>
              </a:ext>
            </a:extLst>
          </p:cNvPr>
          <p:cNvSpPr txBox="1"/>
          <p:nvPr/>
        </p:nvSpPr>
        <p:spPr>
          <a:xfrm>
            <a:off x="5675558" y="4378964"/>
            <a:ext cx="986167" cy="523220"/>
          </a:xfrm>
          <a:prstGeom prst="rect">
            <a:avLst/>
          </a:prstGeom>
          <a:noFill/>
        </p:spPr>
        <p:txBody>
          <a:bodyPr wrap="square" rtlCol="0">
            <a:spAutoFit/>
          </a:bodyPr>
          <a:lstStyle/>
          <a:p>
            <a:pPr algn="ctr"/>
            <a:r>
              <a:rPr lang="en-GB" sz="1400" dirty="0"/>
              <a:t>Sigmoid </a:t>
            </a:r>
          </a:p>
          <a:p>
            <a:pPr algn="ctr"/>
            <a:r>
              <a:rPr lang="en-GB" sz="1400" dirty="0"/>
              <a:t>function</a:t>
            </a:r>
          </a:p>
        </p:txBody>
      </p:sp>
      <p:sp>
        <p:nvSpPr>
          <p:cNvPr id="45" name="Right Brace 44">
            <a:extLst>
              <a:ext uri="{FF2B5EF4-FFF2-40B4-BE49-F238E27FC236}">
                <a16:creationId xmlns:a16="http://schemas.microsoft.com/office/drawing/2014/main" id="{D170316B-7CA4-8248-A774-418C4DB589EF}"/>
              </a:ext>
            </a:extLst>
          </p:cNvPr>
          <p:cNvSpPr/>
          <p:nvPr/>
        </p:nvSpPr>
        <p:spPr>
          <a:xfrm rot="16200000">
            <a:off x="6066569" y="4430818"/>
            <a:ext cx="206944" cy="1008245"/>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Rectangle 20">
            <a:extLst>
              <a:ext uri="{FF2B5EF4-FFF2-40B4-BE49-F238E27FC236}">
                <a16:creationId xmlns:a16="http://schemas.microsoft.com/office/drawing/2014/main" id="{D8FB438B-F213-0B44-B828-CE46CBA0FB42}"/>
              </a:ext>
            </a:extLst>
          </p:cNvPr>
          <p:cNvSpPr/>
          <p:nvPr/>
        </p:nvSpPr>
        <p:spPr>
          <a:xfrm>
            <a:off x="1375216" y="6338383"/>
            <a:ext cx="7242141" cy="400110"/>
          </a:xfrm>
          <a:prstGeom prst="rect">
            <a:avLst/>
          </a:prstGeom>
        </p:spPr>
        <p:txBody>
          <a:bodyPr wrap="square">
            <a:spAutoFit/>
          </a:bodyPr>
          <a:lstStyle/>
          <a:p>
            <a:r>
              <a:rPr lang="en-GB" sz="1000" dirty="0">
                <a:solidFill>
                  <a:schemeClr val="accent3"/>
                </a:solidFill>
              </a:rPr>
              <a:t>David Poole, David Buchman, </a:t>
            </a:r>
            <a:r>
              <a:rPr lang="en-GB" sz="1000" dirty="0" err="1">
                <a:solidFill>
                  <a:schemeClr val="accent3"/>
                </a:solidFill>
              </a:rPr>
              <a:t>Seyed</a:t>
            </a:r>
            <a:r>
              <a:rPr lang="en-GB" sz="1000" dirty="0">
                <a:solidFill>
                  <a:schemeClr val="accent3"/>
                </a:solidFill>
              </a:rPr>
              <a:t> Mehran </a:t>
            </a:r>
            <a:r>
              <a:rPr lang="en-GB" sz="1000" dirty="0" err="1">
                <a:solidFill>
                  <a:schemeClr val="accent3"/>
                </a:solidFill>
              </a:rPr>
              <a:t>Kazemi</a:t>
            </a:r>
            <a:r>
              <a:rPr lang="en-GB" sz="1000" dirty="0">
                <a:solidFill>
                  <a:schemeClr val="accent3"/>
                </a:solidFill>
              </a:rPr>
              <a:t>, Kristian </a:t>
            </a:r>
            <a:r>
              <a:rPr lang="en-GB" sz="1000" dirty="0" err="1">
                <a:solidFill>
                  <a:schemeClr val="accent3"/>
                </a:solidFill>
              </a:rPr>
              <a:t>Kersting</a:t>
            </a:r>
            <a:r>
              <a:rPr lang="en-GB" sz="1000" dirty="0">
                <a:solidFill>
                  <a:schemeClr val="accent3"/>
                </a:solidFill>
              </a:rPr>
              <a:t>, and </a:t>
            </a:r>
            <a:r>
              <a:rPr lang="en-GB" sz="1000" dirty="0" err="1">
                <a:solidFill>
                  <a:schemeClr val="accent3"/>
                </a:solidFill>
              </a:rPr>
              <a:t>Sriraam</a:t>
            </a:r>
            <a:r>
              <a:rPr lang="en-GB" sz="1000" dirty="0">
                <a:solidFill>
                  <a:schemeClr val="accent3"/>
                </a:solidFill>
              </a:rPr>
              <a:t> Natarajan. Population Size Extrapolation in Relational Probabilistic </a:t>
            </a:r>
            <a:r>
              <a:rPr lang="en-GB" sz="1000" dirty="0" err="1">
                <a:solidFill>
                  <a:schemeClr val="accent3"/>
                </a:solidFill>
              </a:rPr>
              <a:t>Modeling</a:t>
            </a:r>
            <a:r>
              <a:rPr lang="en-GB" sz="1000" dirty="0">
                <a:solidFill>
                  <a:schemeClr val="accent3"/>
                </a:solidFill>
              </a:rPr>
              <a:t>. In </a:t>
            </a:r>
            <a:r>
              <a:rPr lang="en-GB" sz="1000" i="1" dirty="0">
                <a:solidFill>
                  <a:schemeClr val="accent3"/>
                </a:solidFill>
              </a:rPr>
              <a:t>SUM-14 Proceedings of the 8th International Conference on Scalable Uncertainty Management</a:t>
            </a:r>
            <a:r>
              <a:rPr lang="en-GB" sz="1000" dirty="0">
                <a:solidFill>
                  <a:schemeClr val="accent3"/>
                </a:solidFill>
              </a:rPr>
              <a:t>, 2014.</a:t>
            </a:r>
          </a:p>
        </p:txBody>
      </p:sp>
    </p:spTree>
    <p:extLst>
      <p:ext uri="{BB962C8B-B14F-4D97-AF65-F5344CB8AC3E}">
        <p14:creationId xmlns:p14="http://schemas.microsoft.com/office/powerpoint/2010/main" val="185670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2"/>
      <p:bldP spid="19" grpId="0"/>
      <p:bldP spid="20" grpId="0"/>
      <p:bldP spid="31" grpId="0"/>
      <p:bldP spid="32" grpId="0"/>
      <p:bldP spid="36" grpId="0"/>
      <p:bldP spid="41" grpId="0"/>
      <p:bldP spid="42" grpId="0"/>
      <p:bldP spid="44" grpId="0"/>
      <p:bldP spid="4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4C153-36AB-ED40-A89E-F9D19DD5F387}"/>
              </a:ext>
            </a:extLst>
          </p:cNvPr>
          <p:cNvSpPr>
            <a:spLocks noGrp="1"/>
          </p:cNvSpPr>
          <p:nvPr>
            <p:ph type="title"/>
          </p:nvPr>
        </p:nvSpPr>
        <p:spPr/>
        <p:txBody>
          <a:bodyPr/>
          <a:lstStyle/>
          <a:p>
            <a:r>
              <a:rPr lang="en-GB" dirty="0"/>
              <a:t>Growing Domain Sizes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6CF3FA-16C7-2149-8838-231515180DE7}"/>
                  </a:ext>
                </a:extLst>
              </p:cNvPr>
              <p:cNvSpPr>
                <a:spLocks noGrp="1"/>
              </p:cNvSpPr>
              <p:nvPr>
                <p:ph idx="1"/>
              </p:nvPr>
            </p:nvSpPr>
            <p:spPr/>
            <p:txBody>
              <a:bodyPr>
                <a:normAutofit/>
              </a:bodyPr>
              <a:lstStyle/>
              <a:p>
                <a:r>
                  <a:rPr lang="en-GB" dirty="0"/>
                  <a:t>How to avoid extreme behaviour?</a:t>
                </a:r>
              </a:p>
              <a:p>
                <a:pPr>
                  <a:buFont typeface="Zapf Dingbats"/>
                  <a:buChar char="➝"/>
                </a:pPr>
                <a:r>
                  <a:rPr lang="en-GB" dirty="0"/>
                  <a:t> Adapt values in model dependent on domain size</a:t>
                </a:r>
              </a:p>
              <a:p>
                <a:pPr lvl="1"/>
                <a:r>
                  <a:rPr lang="en-GB" dirty="0"/>
                  <a:t>Approach for MLNs: </a:t>
                </a:r>
                <a:r>
                  <a:rPr lang="en-GB" dirty="0">
                    <a:solidFill>
                      <a:schemeClr val="accent1"/>
                    </a:solidFill>
                  </a:rPr>
                  <a:t>Domain-size aware MLNs</a:t>
                </a:r>
              </a:p>
              <a:p>
                <a:pPr lvl="2"/>
                <a:r>
                  <a:rPr lang="en-GB" dirty="0"/>
                  <a:t>Assume predicates </a:t>
                </a:r>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𝑃</m:t>
                        </m:r>
                      </m:e>
                      <m:sub>
                        <m:r>
                          <a:rPr lang="de-DE" i="1">
                            <a:latin typeface="Cambria Math" panose="02040503050406030204" pitchFamily="18" charset="0"/>
                          </a:rPr>
                          <m:t>1</m:t>
                        </m:r>
                      </m:sub>
                    </m:sSub>
                    <m:r>
                      <a:rPr lang="de-DE" i="1">
                        <a:latin typeface="Cambria Math" panose="02040503050406030204" pitchFamily="18" charset="0"/>
                      </a:rPr>
                      <m:t>,…, </m:t>
                    </m:r>
                    <m:sSub>
                      <m:sSubPr>
                        <m:ctrlPr>
                          <a:rPr lang="de-DE" i="1">
                            <a:latin typeface="Cambria Math" panose="02040503050406030204" pitchFamily="18" charset="0"/>
                          </a:rPr>
                        </m:ctrlPr>
                      </m:sSubPr>
                      <m:e>
                        <m:r>
                          <a:rPr lang="de-DE" b="0" i="1" smtClean="0">
                            <a:latin typeface="Cambria Math" panose="02040503050406030204" pitchFamily="18" charset="0"/>
                          </a:rPr>
                          <m:t>𝑃</m:t>
                        </m:r>
                      </m:e>
                      <m:sub>
                        <m:r>
                          <a:rPr lang="de-DE" i="1">
                            <a:latin typeface="Cambria Math" panose="02040503050406030204" pitchFamily="18" charset="0"/>
                          </a:rPr>
                          <m:t>𝑚</m:t>
                        </m:r>
                      </m:sub>
                    </m:sSub>
                  </m:oMath>
                </a14:m>
                <a:r>
                  <a:rPr lang="en-GB" dirty="0"/>
                  <a:t> occur in a FOL formula </a:t>
                </a:r>
                <a14:m>
                  <m:oMath xmlns:m="http://schemas.openxmlformats.org/officeDocument/2006/math">
                    <m:r>
                      <a:rPr lang="en-GB" i="1" dirty="0" smtClean="0">
                        <a:latin typeface="Cambria Math" panose="02040503050406030204" pitchFamily="18" charset="0"/>
                      </a:rPr>
                      <m:t>𝐹</m:t>
                    </m:r>
                  </m:oMath>
                </a14:m>
                <a:endParaRPr lang="en-GB" dirty="0"/>
              </a:p>
              <a:p>
                <a:pPr lvl="3"/>
                <a:r>
                  <a:rPr lang="en-GB" dirty="0"/>
                  <a:t>Count number of connections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𝑐</m:t>
                        </m:r>
                      </m:e>
                      <m:sub>
                        <m:r>
                          <a:rPr lang="de-DE" b="0" i="1" dirty="0" smtClean="0">
                            <a:latin typeface="Cambria Math" panose="02040503050406030204" pitchFamily="18" charset="0"/>
                          </a:rPr>
                          <m:t>𝑗</m:t>
                        </m:r>
                      </m:sub>
                    </m:sSub>
                  </m:oMath>
                </a14:m>
                <a:r>
                  <a:rPr lang="en-GB" dirty="0"/>
                  <a:t> for each predicate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𝑗</m:t>
                        </m:r>
                      </m:sub>
                    </m:sSub>
                  </m:oMath>
                </a14:m>
                <a:r>
                  <a:rPr lang="en-GB" dirty="0"/>
                  <a:t> </a:t>
                </a:r>
                <a:br>
                  <a:rPr lang="en-GB" dirty="0"/>
                </a:br>
                <a:r>
                  <a:rPr lang="en-GB" dirty="0"/>
                  <a:t>given </a:t>
                </a:r>
                <a:r>
                  <a:rPr lang="en-GB" i="1" dirty="0"/>
                  <a:t>new</a:t>
                </a:r>
                <a:r>
                  <a:rPr lang="en-GB" dirty="0"/>
                  <a:t> domains</a:t>
                </a:r>
              </a:p>
              <a:p>
                <a:pPr lvl="3"/>
                <a:r>
                  <a:rPr lang="en-GB" dirty="0"/>
                  <a:t>Build a connection vector </a:t>
                </a:r>
                <a14:m>
                  <m:oMath xmlns:m="http://schemas.openxmlformats.org/officeDocument/2006/math">
                    <m:d>
                      <m:dPr>
                        <m:begChr m:val="["/>
                        <m:endChr m:val="]"/>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𝑐</m:t>
                            </m:r>
                          </m:e>
                          <m:sub>
                            <m:r>
                              <a:rPr lang="de-DE" b="0" i="1" smtClean="0">
                                <a:latin typeface="Cambria Math" panose="02040503050406030204" pitchFamily="18" charset="0"/>
                              </a:rPr>
                              <m:t>1</m:t>
                            </m:r>
                          </m:sub>
                        </m:sSub>
                        <m:r>
                          <a:rPr lang="de-DE" b="0" i="1" smtClean="0">
                            <a:latin typeface="Cambria Math" panose="02040503050406030204" pitchFamily="18" charset="0"/>
                          </a:rPr>
                          <m:t>,…,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𝑐</m:t>
                            </m:r>
                          </m:e>
                          <m:sub>
                            <m:r>
                              <a:rPr lang="de-DE" b="0" i="1" smtClean="0">
                                <a:latin typeface="Cambria Math" panose="02040503050406030204" pitchFamily="18" charset="0"/>
                              </a:rPr>
                              <m:t>𝑚</m:t>
                            </m:r>
                          </m:sub>
                        </m:sSub>
                      </m:e>
                    </m:d>
                  </m:oMath>
                </a14:m>
                <a:endParaRPr lang="en-GB" dirty="0"/>
              </a:p>
              <a:p>
                <a:pPr lvl="3"/>
                <a:r>
                  <a:rPr lang="en-GB" dirty="0"/>
                  <a:t>Choose </a:t>
                </a:r>
                <a14:m>
                  <m:oMath xmlns:m="http://schemas.openxmlformats.org/officeDocument/2006/math">
                    <m:limLow>
                      <m:limLowPr>
                        <m:ctrlPr>
                          <a:rPr lang="de-DE" b="0" i="1" smtClean="0">
                            <a:latin typeface="Cambria Math" panose="02040503050406030204" pitchFamily="18" charset="0"/>
                          </a:rPr>
                        </m:ctrlPr>
                      </m:limLowPr>
                      <m:e>
                        <m:r>
                          <m:rPr>
                            <m:sty m:val="p"/>
                          </m:rPr>
                          <a:rPr lang="de-DE" b="0" i="0" smtClean="0">
                            <a:latin typeface="Cambria Math" panose="02040503050406030204" pitchFamily="18" charset="0"/>
                          </a:rPr>
                          <m:t>max</m:t>
                        </m:r>
                      </m:e>
                      <m:lim>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c</m:t>
                            </m:r>
                          </m:e>
                          <m:sub>
                            <m:r>
                              <m:rPr>
                                <m:sty m:val="p"/>
                              </m:rPr>
                              <a:rPr lang="de-DE" b="0" i="0" smtClean="0">
                                <a:latin typeface="Cambria Math" panose="02040503050406030204" pitchFamily="18" charset="0"/>
                              </a:rPr>
                              <m:t>i</m:t>
                            </m:r>
                          </m:sub>
                        </m:sSub>
                      </m:lim>
                    </m:limLow>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𝑐</m:t>
                            </m:r>
                          </m:e>
                          <m:sub>
                            <m:r>
                              <a:rPr lang="de-DE" i="1">
                                <a:latin typeface="Cambria Math" panose="02040503050406030204" pitchFamily="18" charset="0"/>
                              </a:rPr>
                              <m:t>1</m:t>
                            </m:r>
                          </m:sub>
                        </m:sSub>
                        <m:r>
                          <a:rPr lang="de-DE" i="1">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𝑐</m:t>
                            </m:r>
                          </m:e>
                          <m:sub>
                            <m:r>
                              <a:rPr lang="de-DE" i="1">
                                <a:latin typeface="Cambria Math" panose="02040503050406030204" pitchFamily="18" charset="0"/>
                              </a:rPr>
                              <m:t>𝑚</m:t>
                            </m:r>
                          </m:sub>
                        </m:sSub>
                      </m:e>
                    </m:d>
                  </m:oMath>
                </a14:m>
                <a:r>
                  <a:rPr lang="en-GB" dirty="0"/>
                  <a:t> as scaling-down factor</a:t>
                </a:r>
              </a:p>
              <a:p>
                <a:pPr lvl="4"/>
                <a:r>
                  <a:rPr lang="en-GB" dirty="0"/>
                  <a:t>Instead of </a:t>
                </a:r>
                <a14:m>
                  <m:oMath xmlns:m="http://schemas.openxmlformats.org/officeDocument/2006/math">
                    <m:r>
                      <m:rPr>
                        <m:sty m:val="p"/>
                      </m:rPr>
                      <a:rPr lang="de-DE">
                        <a:latin typeface="Cambria Math" panose="02040503050406030204" pitchFamily="18" charset="0"/>
                      </a:rPr>
                      <m:t>max</m:t>
                    </m:r>
                  </m:oMath>
                </a14:m>
                <a:r>
                  <a:rPr lang="en-GB" dirty="0"/>
                  <a:t>, other functions possible</a:t>
                </a:r>
              </a:p>
              <a:p>
                <a:pPr lvl="4"/>
                <a:r>
                  <a:rPr lang="en-GB" dirty="0"/>
                  <a:t>Works best if the values in </a:t>
                </a:r>
                <a14:m>
                  <m:oMath xmlns:m="http://schemas.openxmlformats.org/officeDocument/2006/math">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𝑐</m:t>
                            </m:r>
                          </m:e>
                          <m:sub>
                            <m:r>
                              <a:rPr lang="de-DE" i="1">
                                <a:latin typeface="Cambria Math" panose="02040503050406030204" pitchFamily="18" charset="0"/>
                              </a:rPr>
                              <m:t>1</m:t>
                            </m:r>
                          </m:sub>
                        </m:sSub>
                        <m:r>
                          <a:rPr lang="de-DE" i="1">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𝑐</m:t>
                            </m:r>
                          </m:e>
                          <m:sub>
                            <m:r>
                              <a:rPr lang="de-DE" i="1">
                                <a:latin typeface="Cambria Math" panose="02040503050406030204" pitchFamily="18" charset="0"/>
                              </a:rPr>
                              <m:t>𝑚</m:t>
                            </m:r>
                          </m:sub>
                        </m:sSub>
                      </m:e>
                    </m:d>
                  </m:oMath>
                </a14:m>
                <a:r>
                  <a:rPr lang="en-GB" dirty="0"/>
                  <a:t> do not vary that much</a:t>
                </a:r>
              </a:p>
              <a:p>
                <a:pPr lvl="2"/>
                <a:r>
                  <a:rPr lang="en-GB" dirty="0"/>
                  <a:t>Given an MLN with a set of formulas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𝐹</m:t>
                        </m:r>
                      </m:e>
                      <m:sub>
                        <m:r>
                          <a:rPr lang="de-DE" b="0" i="1" dirty="0" smtClean="0">
                            <a:latin typeface="Cambria Math" panose="02040503050406030204" pitchFamily="18" charset="0"/>
                          </a:rPr>
                          <m:t>𝑖</m:t>
                        </m:r>
                      </m:sub>
                    </m:sSub>
                  </m:oMath>
                </a14:m>
                <a:r>
                  <a:rPr lang="en-GB" dirty="0"/>
                  <a:t> with weights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𝑤</m:t>
                        </m:r>
                      </m:e>
                      <m:sub>
                        <m:r>
                          <a:rPr lang="de-DE" b="0" i="1" dirty="0" smtClean="0">
                            <a:latin typeface="Cambria Math" panose="02040503050406030204" pitchFamily="18" charset="0"/>
                          </a:rPr>
                          <m:t>𝑖</m:t>
                        </m:r>
                      </m:sub>
                    </m:sSub>
                  </m:oMath>
                </a14:m>
                <a:endParaRPr lang="en-GB" dirty="0"/>
              </a:p>
              <a:p>
                <a:pPr lvl="3"/>
                <a:r>
                  <a:rPr lang="en-GB" dirty="0"/>
                  <a:t>Rescale each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𝑤</m:t>
                        </m:r>
                      </m:e>
                      <m:sub>
                        <m:r>
                          <a:rPr lang="de-DE" i="1" dirty="0">
                            <a:latin typeface="Cambria Math" panose="02040503050406030204" pitchFamily="18" charset="0"/>
                          </a:rPr>
                          <m:t>𝑖</m:t>
                        </m:r>
                      </m:sub>
                    </m:sSub>
                  </m:oMath>
                </a14:m>
                <a:r>
                  <a:rPr lang="en-GB" dirty="0"/>
                  <a:t> with scaling-down factor </a:t>
                </a:r>
                <a14:m>
                  <m:oMath xmlns:m="http://schemas.openxmlformats.org/officeDocument/2006/math">
                    <m:sSub>
                      <m:sSubPr>
                        <m:ctrlPr>
                          <a:rPr lang="de-DE" i="1" dirty="0">
                            <a:latin typeface="Cambria Math" panose="02040503050406030204" pitchFamily="18" charset="0"/>
                          </a:rPr>
                        </m:ctrlPr>
                      </m:sSubPr>
                      <m:e>
                        <m:r>
                          <a:rPr lang="de-DE" b="0" i="1" dirty="0" smtClean="0">
                            <a:latin typeface="Cambria Math" panose="02040503050406030204" pitchFamily="18" charset="0"/>
                          </a:rPr>
                          <m:t>𝑠</m:t>
                        </m:r>
                      </m:e>
                      <m:sub>
                        <m:r>
                          <a:rPr lang="de-DE" i="1" dirty="0">
                            <a:latin typeface="Cambria Math" panose="02040503050406030204" pitchFamily="18" charset="0"/>
                          </a:rPr>
                          <m:t>𝑖</m:t>
                        </m:r>
                      </m:sub>
                    </m:sSub>
                  </m:oMath>
                </a14:m>
                <a:r>
                  <a:rPr lang="en-GB" dirty="0"/>
                  <a:t> computed for </a:t>
                </a:r>
                <a14:m>
                  <m:oMath xmlns:m="http://schemas.openxmlformats.org/officeDocument/2006/math">
                    <m:sSub>
                      <m:sSubPr>
                        <m:ctrlPr>
                          <a:rPr lang="de-DE" i="1" dirty="0">
                            <a:latin typeface="Cambria Math" panose="02040503050406030204" pitchFamily="18" charset="0"/>
                          </a:rPr>
                        </m:ctrlPr>
                      </m:sSubPr>
                      <m:e>
                        <m:r>
                          <a:rPr lang="de-DE" b="0" i="1" dirty="0" smtClean="0">
                            <a:latin typeface="Cambria Math" panose="02040503050406030204" pitchFamily="18" charset="0"/>
                          </a:rPr>
                          <m:t>𝐹</m:t>
                        </m:r>
                      </m:e>
                      <m:sub>
                        <m:r>
                          <a:rPr lang="de-DE" i="1" dirty="0">
                            <a:latin typeface="Cambria Math" panose="02040503050406030204" pitchFamily="18" charset="0"/>
                          </a:rPr>
                          <m:t>𝑖</m:t>
                        </m:r>
                      </m:sub>
                    </m:sSub>
                  </m:oMath>
                </a14:m>
                <a:r>
                  <a:rPr lang="en-GB" dirty="0"/>
                  <a:t> as </a:t>
                </a:r>
                <a14:m>
                  <m:oMath xmlns:m="http://schemas.openxmlformats.org/officeDocument/2006/math">
                    <m:f>
                      <m:fPr>
                        <m:ctrlPr>
                          <a:rPr lang="de-DE" i="1" dirty="0">
                            <a:latin typeface="Cambria Math" panose="02040503050406030204" pitchFamily="18" charset="0"/>
                          </a:rPr>
                        </m:ctrlPr>
                      </m:fPr>
                      <m:num>
                        <m:sSub>
                          <m:sSubPr>
                            <m:ctrlPr>
                              <a:rPr lang="de-DE" i="1" dirty="0">
                                <a:latin typeface="Cambria Math" panose="02040503050406030204" pitchFamily="18" charset="0"/>
                              </a:rPr>
                            </m:ctrlPr>
                          </m:sSubPr>
                          <m:e>
                            <m:r>
                              <a:rPr lang="en-GB" i="1" dirty="0">
                                <a:latin typeface="Cambria Math" panose="02040503050406030204" pitchFamily="18" charset="0"/>
                              </a:rPr>
                              <m:t>𝑤</m:t>
                            </m:r>
                          </m:e>
                          <m:sub>
                            <m:r>
                              <a:rPr lang="de-DE" i="1" dirty="0">
                                <a:latin typeface="Cambria Math" panose="02040503050406030204" pitchFamily="18" charset="0"/>
                              </a:rPr>
                              <m:t>𝑖</m:t>
                            </m:r>
                          </m:sub>
                        </m:sSub>
                      </m:num>
                      <m:den>
                        <m:sSub>
                          <m:sSubPr>
                            <m:ctrlPr>
                              <a:rPr lang="de-DE" i="1" dirty="0">
                                <a:latin typeface="Cambria Math" panose="02040503050406030204" pitchFamily="18" charset="0"/>
                              </a:rPr>
                            </m:ctrlPr>
                          </m:sSubPr>
                          <m:e>
                            <m:r>
                              <a:rPr lang="de-DE" i="1" dirty="0">
                                <a:latin typeface="Cambria Math" panose="02040503050406030204" pitchFamily="18" charset="0"/>
                              </a:rPr>
                              <m:t>𝑠</m:t>
                            </m:r>
                          </m:e>
                          <m:sub>
                            <m:r>
                              <a:rPr lang="de-DE" i="1" dirty="0">
                                <a:latin typeface="Cambria Math" panose="02040503050406030204" pitchFamily="18" charset="0"/>
                              </a:rPr>
                              <m:t>𝑖</m:t>
                            </m:r>
                          </m:sub>
                        </m:sSub>
                      </m:den>
                    </m:f>
                  </m:oMath>
                </a14:m>
                <a:endParaRPr lang="en-GB" dirty="0"/>
              </a:p>
              <a:p>
                <a:pPr lvl="1"/>
                <a:r>
                  <a:rPr lang="en-GB" dirty="0"/>
                  <a:t>Analogous approach possible for parfactors</a:t>
                </a:r>
              </a:p>
            </p:txBody>
          </p:sp>
        </mc:Choice>
        <mc:Fallback xmlns="">
          <p:sp>
            <p:nvSpPr>
              <p:cNvPr id="3" name="Content Placeholder 2">
                <a:extLst>
                  <a:ext uri="{FF2B5EF4-FFF2-40B4-BE49-F238E27FC236}">
                    <a16:creationId xmlns:a16="http://schemas.microsoft.com/office/drawing/2014/main" id="{F56CF3FA-16C7-2149-8838-231515180DE7}"/>
                  </a:ext>
                </a:extLst>
              </p:cNvPr>
              <p:cNvSpPr>
                <a:spLocks noGrp="1" noRot="1" noChangeAspect="1" noMove="1" noResize="1" noEditPoints="1" noAdjustHandles="1" noChangeArrowheads="1" noChangeShapeType="1" noTextEdit="1"/>
              </p:cNvSpPr>
              <p:nvPr>
                <p:ph idx="1"/>
              </p:nvPr>
            </p:nvSpPr>
            <p:spPr>
              <a:blipFill>
                <a:blip r:embed="rId2"/>
                <a:stretch>
                  <a:fillRect l="-1929" t="-1768"/>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DBCE4195-8446-A24F-8EBC-FDDD2B04D350}"/>
              </a:ext>
            </a:extLst>
          </p:cNvPr>
          <p:cNvSpPr>
            <a:spLocks noGrp="1"/>
          </p:cNvSpPr>
          <p:nvPr>
            <p:ph type="sldNum" sz="quarter" idx="12"/>
          </p:nvPr>
        </p:nvSpPr>
        <p:spPr/>
        <p:txBody>
          <a:bodyPr/>
          <a:lstStyle/>
          <a:p>
            <a:fld id="{DB7C4649-800D-CB47-881A-AA04BFFFB18C}" type="slidenum">
              <a:rPr lang="en-US" smtClean="0"/>
              <a:t>35</a:t>
            </a:fld>
            <a:endParaRPr lang="en-US"/>
          </a:p>
        </p:txBody>
      </p:sp>
      <p:sp>
        <p:nvSpPr>
          <p:cNvPr id="6" name="Rectangle 5">
            <a:extLst>
              <a:ext uri="{FF2B5EF4-FFF2-40B4-BE49-F238E27FC236}">
                <a16:creationId xmlns:a16="http://schemas.microsoft.com/office/drawing/2014/main" id="{D11F8B8E-CC50-4E4E-A4CF-5A21ED3CE955}"/>
              </a:ext>
            </a:extLst>
          </p:cNvPr>
          <p:cNvSpPr/>
          <p:nvPr/>
        </p:nvSpPr>
        <p:spPr>
          <a:xfrm>
            <a:off x="2023534" y="6321366"/>
            <a:ext cx="6087534" cy="400110"/>
          </a:xfrm>
          <a:prstGeom prst="rect">
            <a:avLst/>
          </a:prstGeom>
        </p:spPr>
        <p:txBody>
          <a:bodyPr wrap="square">
            <a:spAutoFit/>
          </a:bodyPr>
          <a:lstStyle/>
          <a:p>
            <a:r>
              <a:rPr lang="en-GB" sz="1000" dirty="0">
                <a:solidFill>
                  <a:schemeClr val="accent3"/>
                </a:solidFill>
              </a:rPr>
              <a:t>Happy Mittal, </a:t>
            </a:r>
            <a:r>
              <a:rPr lang="en-GB" sz="1000" dirty="0" err="1">
                <a:solidFill>
                  <a:schemeClr val="accent3"/>
                </a:solidFill>
              </a:rPr>
              <a:t>Ayush</a:t>
            </a:r>
            <a:r>
              <a:rPr lang="en-GB" sz="1000" dirty="0">
                <a:solidFill>
                  <a:schemeClr val="accent3"/>
                </a:solidFill>
              </a:rPr>
              <a:t> Bhardwaj, </a:t>
            </a:r>
            <a:r>
              <a:rPr lang="en-GB" sz="1000" dirty="0" err="1">
                <a:solidFill>
                  <a:schemeClr val="accent3"/>
                </a:solidFill>
              </a:rPr>
              <a:t>Vibhav</a:t>
            </a:r>
            <a:r>
              <a:rPr lang="en-GB" sz="1000" dirty="0">
                <a:solidFill>
                  <a:schemeClr val="accent3"/>
                </a:solidFill>
              </a:rPr>
              <a:t> </a:t>
            </a:r>
            <a:r>
              <a:rPr lang="en-GB" sz="1000" dirty="0" err="1">
                <a:solidFill>
                  <a:schemeClr val="accent3"/>
                </a:solidFill>
              </a:rPr>
              <a:t>Gogate</a:t>
            </a:r>
            <a:r>
              <a:rPr lang="en-GB" sz="1000" dirty="0">
                <a:solidFill>
                  <a:schemeClr val="accent3"/>
                </a:solidFill>
              </a:rPr>
              <a:t>, and Parag Singla. Domain-size Aware Markov Logic Networks. In </a:t>
            </a:r>
            <a:r>
              <a:rPr lang="en-GB" sz="1000" i="1" dirty="0">
                <a:solidFill>
                  <a:schemeClr val="accent3"/>
                </a:solidFill>
              </a:rPr>
              <a:t>AISTATS-19 Proceedings of the 22nd International Conference on Artificial Intelligence and Statistics</a:t>
            </a:r>
            <a:r>
              <a:rPr lang="en-GB" sz="1000" dirty="0">
                <a:solidFill>
                  <a:schemeClr val="accent3"/>
                </a:solidFill>
              </a:rPr>
              <a:t>, 2019.</a:t>
            </a:r>
          </a:p>
        </p:txBody>
      </p:sp>
    </p:spTree>
    <p:extLst>
      <p:ext uri="{BB962C8B-B14F-4D97-AF65-F5344CB8AC3E}">
        <p14:creationId xmlns:p14="http://schemas.microsoft.com/office/powerpoint/2010/main" val="137569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D9DF-29D3-AA4F-8CE3-C7B23CA759F5}"/>
              </a:ext>
            </a:extLst>
          </p:cNvPr>
          <p:cNvSpPr>
            <a:spLocks noGrp="1"/>
          </p:cNvSpPr>
          <p:nvPr>
            <p:ph type="title"/>
          </p:nvPr>
        </p:nvSpPr>
        <p:spPr/>
        <p:txBody>
          <a:bodyPr/>
          <a:lstStyle/>
          <a:p>
            <a:r>
              <a:rPr lang="en-GB" b="1" dirty="0"/>
              <a:t>Un</a:t>
            </a:r>
            <a:r>
              <a:rPr lang="en-GB" dirty="0"/>
              <a:t>known Domains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3BE954-E842-7D47-840E-06223075B5A0}"/>
                  </a:ext>
                </a:extLst>
              </p:cNvPr>
              <p:cNvSpPr>
                <a:spLocks noGrp="1"/>
              </p:cNvSpPr>
              <p:nvPr>
                <p:ph idx="1"/>
              </p:nvPr>
            </p:nvSpPr>
            <p:spPr/>
            <p:txBody>
              <a:bodyPr>
                <a:normAutofit/>
              </a:bodyPr>
              <a:lstStyle/>
              <a:p>
                <a:r>
                  <a:rPr lang="en-GB" dirty="0"/>
                  <a:t>General domains of logical variables, e.g.,</a:t>
                </a:r>
              </a:p>
              <a:p>
                <a:pPr lvl="1"/>
                <a14:m>
                  <m:oMath xmlns:m="http://schemas.openxmlformats.org/officeDocument/2006/math">
                    <m:r>
                      <a:rPr lang="en-GB" i="1">
                        <a:latin typeface="Cambria Math" charset="0"/>
                        <a:ea typeface="Cambria Math" charset="0"/>
                        <a:cs typeface="Cambria Math" charset="0"/>
                      </a:rPr>
                      <m:t>𝒟</m:t>
                    </m:r>
                    <m:d>
                      <m:dPr>
                        <m:ctrlPr>
                          <a:rPr lang="en-GB" i="1">
                            <a:latin typeface="Cambria Math" panose="02040503050406030204" pitchFamily="18" charset="0"/>
                          </a:rPr>
                        </m:ctrlPr>
                      </m:dPr>
                      <m:e>
                        <m:r>
                          <a:rPr lang="en-GB" b="0" i="1" smtClean="0">
                            <a:latin typeface="Cambria Math" panose="02040503050406030204" pitchFamily="18" charset="0"/>
                          </a:rPr>
                          <m:t>𝑋</m:t>
                        </m:r>
                      </m:e>
                    </m:d>
                    <m:r>
                      <a:rPr lang="en-GB" i="1">
                        <a:latin typeface="Cambria Math" charset="0"/>
                      </a:rPr>
                      <m:t>=</m:t>
                    </m:r>
                    <m:d>
                      <m:dPr>
                        <m:begChr m:val="{"/>
                        <m:endChr m:val="}"/>
                        <m:ctrlPr>
                          <a:rPr lang="en-GB" i="1" strike="sngStrike">
                            <a:latin typeface="Cambria Math" panose="02040503050406030204" pitchFamily="18" charset="0"/>
                          </a:rPr>
                        </m:ctrlPr>
                      </m:dPr>
                      <m:e>
                        <m:r>
                          <a:rPr lang="en-GB" b="0" i="1" strike="sngStrike" smtClean="0">
                            <a:latin typeface="Cambria Math" panose="02040503050406030204" pitchFamily="18" charset="0"/>
                          </a:rPr>
                          <m:t>𝑎𝑙𝑖𝑐𝑒</m:t>
                        </m:r>
                        <m:r>
                          <a:rPr lang="en-GB" b="0" i="1" strike="sngStrike" smtClean="0">
                            <a:latin typeface="Cambria Math" panose="02040503050406030204" pitchFamily="18" charset="0"/>
                          </a:rPr>
                          <m:t>, </m:t>
                        </m:r>
                        <m:r>
                          <a:rPr lang="en-GB" b="0" i="1" strike="sngStrike" smtClean="0">
                            <a:latin typeface="Cambria Math" panose="02040503050406030204" pitchFamily="18" charset="0"/>
                          </a:rPr>
                          <m:t>𝑒𝑣𝑒</m:t>
                        </m:r>
                        <m:r>
                          <a:rPr lang="en-GB" b="0" i="1" strike="sngStrike" smtClean="0">
                            <a:latin typeface="Cambria Math" panose="02040503050406030204" pitchFamily="18" charset="0"/>
                          </a:rPr>
                          <m:t>, </m:t>
                        </m:r>
                        <m:r>
                          <a:rPr lang="en-GB" b="0" i="1" strike="sngStrike" smtClean="0">
                            <a:latin typeface="Cambria Math" panose="02040503050406030204" pitchFamily="18" charset="0"/>
                          </a:rPr>
                          <m:t>𝑏𝑜𝑏</m:t>
                        </m:r>
                      </m:e>
                    </m:d>
                  </m:oMath>
                </a14:m>
                <a:r>
                  <a:rPr lang="en-GB" strike="sngStrike" dirty="0"/>
                  <a:t> </a:t>
                </a:r>
                <a:r>
                  <a:rPr lang="en-GB" dirty="0"/>
                  <a:t>or</a:t>
                </a:r>
              </a:p>
              <a:p>
                <a:pPr lvl="1"/>
                <a14:m>
                  <m:oMath xmlns:m="http://schemas.openxmlformats.org/officeDocument/2006/math">
                    <m:r>
                      <a:rPr lang="en-GB" i="1">
                        <a:latin typeface="Cambria Math" charset="0"/>
                        <a:ea typeface="Cambria Math" charset="0"/>
                        <a:cs typeface="Cambria Math" charset="0"/>
                      </a:rPr>
                      <m:t>𝒟</m:t>
                    </m:r>
                    <m:d>
                      <m:dPr>
                        <m:ctrlPr>
                          <a:rPr lang="en-GB" i="1">
                            <a:latin typeface="Cambria Math" panose="02040503050406030204" pitchFamily="18" charset="0"/>
                          </a:rPr>
                        </m:ctrlPr>
                      </m:dPr>
                      <m:e>
                        <m:r>
                          <a:rPr lang="en-GB" b="0" i="1" smtClean="0">
                            <a:latin typeface="Cambria Math" panose="02040503050406030204" pitchFamily="18" charset="0"/>
                          </a:rPr>
                          <m:t>𝑋</m:t>
                        </m:r>
                      </m:e>
                    </m:d>
                    <m:r>
                      <a:rPr lang="en-GB" i="1">
                        <a:latin typeface="Cambria Math" charset="0"/>
                      </a:rPr>
                      <m:t>=</m:t>
                    </m:r>
                    <m:d>
                      <m:dPr>
                        <m:begChr m:val="{"/>
                        <m:endChr m:val="}"/>
                        <m:ctrlPr>
                          <a:rPr lang="en-GB" i="1" strike="sngStrike">
                            <a:latin typeface="Cambria Math" panose="02040503050406030204" pitchFamily="18" charset="0"/>
                          </a:rPr>
                        </m:ctrlPr>
                      </m:dPr>
                      <m:e>
                        <m:sSub>
                          <m:sSubPr>
                            <m:ctrlPr>
                              <a:rPr lang="en-GB" i="1" strike="sngStrike">
                                <a:latin typeface="Cambria Math" panose="02040503050406030204" pitchFamily="18" charset="0"/>
                              </a:rPr>
                            </m:ctrlPr>
                          </m:sSubPr>
                          <m:e>
                            <m:r>
                              <a:rPr lang="en-GB" i="1" strike="sngStrike">
                                <a:latin typeface="Cambria Math" panose="02040503050406030204" pitchFamily="18" charset="0"/>
                              </a:rPr>
                              <m:t>𝑥</m:t>
                            </m:r>
                          </m:e>
                          <m:sub>
                            <m:r>
                              <a:rPr lang="en-GB" i="1" strike="sngStrike">
                                <a:latin typeface="Cambria Math" panose="02040503050406030204" pitchFamily="18" charset="0"/>
                              </a:rPr>
                              <m:t>1</m:t>
                            </m:r>
                          </m:sub>
                        </m:sSub>
                        <m:r>
                          <a:rPr lang="en-GB" i="1" strike="sngStrike">
                            <a:latin typeface="Cambria Math" charset="0"/>
                          </a:rPr>
                          <m:t>, </m:t>
                        </m:r>
                        <m:r>
                          <a:rPr lang="en-GB" i="1" strike="sngStrike">
                            <a:latin typeface="Cambria Math" panose="02040503050406030204" pitchFamily="18" charset="0"/>
                          </a:rPr>
                          <m:t>…</m:t>
                        </m:r>
                        <m:r>
                          <a:rPr lang="en-GB" i="1" strike="sngStrike">
                            <a:latin typeface="Cambria Math" charset="0"/>
                          </a:rPr>
                          <m:t>, </m:t>
                        </m:r>
                        <m:sSub>
                          <m:sSubPr>
                            <m:ctrlPr>
                              <a:rPr lang="en-GB" i="1" strike="sngStrike">
                                <a:latin typeface="Cambria Math" panose="02040503050406030204" pitchFamily="18" charset="0"/>
                              </a:rPr>
                            </m:ctrlPr>
                          </m:sSubPr>
                          <m:e>
                            <m:r>
                              <a:rPr lang="en-GB" i="1" strike="sngStrike">
                                <a:latin typeface="Cambria Math" panose="02040503050406030204" pitchFamily="18" charset="0"/>
                              </a:rPr>
                              <m:t>𝑥</m:t>
                            </m:r>
                          </m:e>
                          <m:sub>
                            <m:r>
                              <a:rPr lang="en-GB" i="1" strike="sngStrike">
                                <a:latin typeface="Cambria Math" panose="02040503050406030204" pitchFamily="18" charset="0"/>
                              </a:rPr>
                              <m:t>𝑛</m:t>
                            </m:r>
                          </m:sub>
                        </m:sSub>
                      </m:e>
                    </m:d>
                  </m:oMath>
                </a14:m>
                <a:endParaRPr lang="en-GB" strike="sngStrike" dirty="0"/>
              </a:p>
              <a:p>
                <a:r>
                  <a:rPr lang="en-GB" dirty="0"/>
                  <a:t>Constraint </a:t>
                </a:r>
                <a14:m>
                  <m:oMath xmlns:m="http://schemas.openxmlformats.org/officeDocument/2006/math">
                    <m:sSub>
                      <m:sSubPr>
                        <m:ctrlPr>
                          <a:rPr lang="en-GB" b="0" i="1" smtClean="0">
                            <a:latin typeface="Cambria Math" panose="02040503050406030204" pitchFamily="18" charset="0"/>
                          </a:rPr>
                        </m:ctrlPr>
                      </m:sSubPr>
                      <m:e>
                        <m:r>
                          <a:rPr lang="en-GB" i="1" smtClean="0">
                            <a:latin typeface="Cambria Math" panose="02040503050406030204" pitchFamily="18" charset="0"/>
                          </a:rPr>
                          <m:t>𝐶</m:t>
                        </m:r>
                      </m:e>
                      <m:sub>
                        <m:r>
                          <a:rPr lang="en-GB" b="0" i="1" smtClean="0">
                            <a:latin typeface="Cambria Math" panose="02040503050406030204" pitchFamily="18" charset="0"/>
                          </a:rPr>
                          <m:t>𝑖</m:t>
                        </m:r>
                      </m:sub>
                    </m:sSub>
                  </m:oMath>
                </a14:m>
                <a:r>
                  <a:rPr lang="en-GB" dirty="0"/>
                  <a:t> in each </a:t>
                </a:r>
                <a:br>
                  <a:rPr lang="en-GB" dirty="0"/>
                </a:br>
                <a:r>
                  <a:rPr lang="en-GB" dirty="0"/>
                  <a:t>parfactor </a:t>
                </a:r>
                <a14:m>
                  <m:oMath xmlns:m="http://schemas.openxmlformats.org/officeDocument/2006/math">
                    <m:sSub>
                      <m:sSubPr>
                        <m:ctrlPr>
                          <a:rPr lang="en-GB" b="0" i="1" smtClean="0">
                            <a:latin typeface="Cambria Math" panose="02040503050406030204" pitchFamily="18" charset="0"/>
                          </a:rPr>
                        </m:ctrlPr>
                      </m:sSubPr>
                      <m:e>
                        <m:r>
                          <a:rPr lang="en-GB" i="1" smtClean="0">
                            <a:latin typeface="Cambria Math" panose="02040503050406030204" pitchFamily="18" charset="0"/>
                          </a:rPr>
                          <m:t>𝑔</m:t>
                        </m:r>
                      </m:e>
                      <m:sub>
                        <m:r>
                          <a:rPr lang="en-GB" b="0" i="1" smtClean="0">
                            <a:latin typeface="Cambria Math" panose="02040503050406030204" pitchFamily="18" charset="0"/>
                          </a:rPr>
                          <m:t>𝑖</m:t>
                        </m:r>
                      </m:sub>
                    </m:sSub>
                  </m:oMath>
                </a14:m>
                <a:r>
                  <a:rPr lang="en-GB" dirty="0"/>
                  <a:t>, e.g.,</a:t>
                </a:r>
              </a:p>
              <a:p>
                <a:pPr lvl="1"/>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en-GB" b="0" i="1" smtClean="0">
                            <a:latin typeface="Cambria Math" panose="02040503050406030204" pitchFamily="18" charset="0"/>
                          </a:rPr>
                          <m:t>3</m:t>
                        </m:r>
                      </m:sub>
                    </m:sSub>
                    <m:r>
                      <a:rPr lang="en-GB" b="0" i="1" smtClean="0">
                        <a:latin typeface="Cambria Math" panose="02040503050406030204" pitchFamily="18" charset="0"/>
                      </a:rPr>
                      <m:t>=</m:t>
                    </m:r>
                    <m:d>
                      <m:dPr>
                        <m:ctrlPr>
                          <a:rPr lang="en-GB" b="0" i="1" smtClean="0">
                            <a:latin typeface="Cambria Math" panose="02040503050406030204" pitchFamily="18" charset="0"/>
                          </a:rPr>
                        </m:ctrlPr>
                      </m:dPr>
                      <m:e>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𝑀</m:t>
                            </m:r>
                          </m:e>
                        </m:d>
                        <m:r>
                          <a:rPr lang="en-GB" b="0" i="1" smtClean="0">
                            <a:latin typeface="Cambria Math" panose="02040503050406030204" pitchFamily="18" charset="0"/>
                          </a:rPr>
                          <m:t>,</m:t>
                        </m:r>
                        <m:r>
                          <a:rPr lang="en-GB" i="1" strike="sngStrike">
                            <a:latin typeface="Cambria Math" charset="0"/>
                            <a:ea typeface="Cambria Math" charset="0"/>
                            <a:cs typeface="Cambria Math" charset="0"/>
                          </a:rPr>
                          <m:t>𝒟</m:t>
                        </m:r>
                        <m:d>
                          <m:dPr>
                            <m:ctrlPr>
                              <a:rPr lang="en-GB" i="1" strike="sngStrike">
                                <a:latin typeface="Cambria Math" panose="02040503050406030204" pitchFamily="18" charset="0"/>
                              </a:rPr>
                            </m:ctrlPr>
                          </m:dPr>
                          <m:e>
                            <m:r>
                              <a:rPr lang="en-GB" i="1" strike="sngStrike" smtClean="0">
                                <a:latin typeface="Cambria Math" panose="02040503050406030204" pitchFamily="18" charset="0"/>
                              </a:rPr>
                              <m:t>𝑋</m:t>
                            </m:r>
                          </m:e>
                        </m:d>
                        <m:r>
                          <a:rPr lang="en-GB" b="0" i="1" strike="sngStrike" smtClean="0">
                            <a:latin typeface="Cambria Math" panose="02040503050406030204" pitchFamily="18" charset="0"/>
                          </a:rPr>
                          <m:t> </m:t>
                        </m:r>
                        <m:r>
                          <a:rPr lang="en-GB" i="1" strike="sngStrike" smtClean="0">
                            <a:latin typeface="Cambria Math" panose="02040503050406030204" pitchFamily="18" charset="0"/>
                            <a:ea typeface="Cambria Math" panose="02040503050406030204" pitchFamily="18" charset="0"/>
                          </a:rPr>
                          <m:t>×</m:t>
                        </m:r>
                        <m:r>
                          <a:rPr lang="en-GB" b="0" i="1" strike="sngStrike" smtClean="0">
                            <a:latin typeface="Cambria Math" panose="02040503050406030204" pitchFamily="18" charset="0"/>
                            <a:ea typeface="Cambria Math" panose="02040503050406030204" pitchFamily="18" charset="0"/>
                          </a:rPr>
                          <m:t> </m:t>
                        </m:r>
                        <m:r>
                          <a:rPr lang="en-GB" i="1" strike="sngStrike">
                            <a:latin typeface="Cambria Math" charset="0"/>
                            <a:ea typeface="Cambria Math" charset="0"/>
                            <a:cs typeface="Cambria Math" charset="0"/>
                          </a:rPr>
                          <m:t>𝒟</m:t>
                        </m:r>
                        <m:d>
                          <m:dPr>
                            <m:ctrlPr>
                              <a:rPr lang="en-GB" i="1" strike="sngStrike">
                                <a:latin typeface="Cambria Math" panose="02040503050406030204" pitchFamily="18" charset="0"/>
                              </a:rPr>
                            </m:ctrlPr>
                          </m:dPr>
                          <m:e>
                            <m:r>
                              <a:rPr lang="en-GB" b="0" i="1" strike="sngStrike" smtClean="0">
                                <a:latin typeface="Cambria Math" panose="02040503050406030204" pitchFamily="18" charset="0"/>
                              </a:rPr>
                              <m:t>𝑀</m:t>
                            </m:r>
                          </m:e>
                        </m:d>
                      </m:e>
                    </m:d>
                  </m:oMath>
                </a14:m>
                <a:endParaRPr lang="en-GB" b="0" dirty="0"/>
              </a:p>
              <a:p>
                <a:r>
                  <a:rPr lang="en-GB" strike="sngStrike" dirty="0"/>
                  <a:t>Based on constraints, grounding semantics apply</a:t>
                </a:r>
              </a:p>
              <a:p>
                <a:pPr lvl="1"/>
                <a:r>
                  <a:rPr lang="en-GB" b="0" strike="sngStrike" dirty="0"/>
                  <a:t>Lifted algorithms work</a:t>
                </a:r>
              </a:p>
              <a:p>
                <a:pPr lvl="1"/>
                <a:endParaRPr lang="en-GB" dirty="0"/>
              </a:p>
            </p:txBody>
          </p:sp>
        </mc:Choice>
        <mc:Fallback xmlns="">
          <p:sp>
            <p:nvSpPr>
              <p:cNvPr id="3" name="Content Placeholder 2">
                <a:extLst>
                  <a:ext uri="{FF2B5EF4-FFF2-40B4-BE49-F238E27FC236}">
                    <a16:creationId xmlns:a16="http://schemas.microsoft.com/office/drawing/2014/main" id="{473BE954-E842-7D47-840E-06223075B5A0}"/>
                  </a:ext>
                </a:extLst>
              </p:cNvPr>
              <p:cNvSpPr>
                <a:spLocks noGrp="1" noRot="1" noChangeAspect="1" noMove="1" noResize="1" noEditPoints="1" noAdjustHandles="1" noChangeArrowheads="1" noChangeShapeType="1" noTextEdit="1"/>
              </p:cNvSpPr>
              <p:nvPr>
                <p:ph idx="1"/>
              </p:nvPr>
            </p:nvSpPr>
            <p:spPr>
              <a:blipFill>
                <a:blip r:embed="rId2"/>
                <a:stretch>
                  <a:fillRect l="-1447" t="-2036"/>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F81C2847-CE4C-3F49-9A68-7B691C6CFA02}"/>
              </a:ext>
            </a:extLst>
          </p:cNvPr>
          <p:cNvSpPr>
            <a:spLocks noGrp="1"/>
          </p:cNvSpPr>
          <p:nvPr>
            <p:ph type="sldNum" sz="quarter" idx="12"/>
          </p:nvPr>
        </p:nvSpPr>
        <p:spPr/>
        <p:txBody>
          <a:bodyPr/>
          <a:lstStyle/>
          <a:p>
            <a:fld id="{DB7C4649-800D-CB47-881A-AA04BFFFB18C}" type="slidenum">
              <a:rPr lang="en-US" smtClean="0"/>
              <a:t>36</a:t>
            </a:fld>
            <a:endParaRPr lang="en-US"/>
          </a:p>
        </p:txBody>
      </p:sp>
      <p:sp>
        <p:nvSpPr>
          <p:cNvPr id="41" name="TextBox 40">
            <a:extLst>
              <a:ext uri="{FF2B5EF4-FFF2-40B4-BE49-F238E27FC236}">
                <a16:creationId xmlns:a16="http://schemas.microsoft.com/office/drawing/2014/main" id="{C6CB5967-881A-FB47-BB25-B368383430FF}"/>
              </a:ext>
            </a:extLst>
          </p:cNvPr>
          <p:cNvSpPr txBox="1"/>
          <p:nvPr/>
        </p:nvSpPr>
        <p:spPr>
          <a:xfrm>
            <a:off x="6457950" y="895596"/>
            <a:ext cx="2270173" cy="3154710"/>
          </a:xfrm>
          <a:prstGeom prst="rect">
            <a:avLst/>
          </a:prstGeom>
          <a:noFill/>
        </p:spPr>
        <p:txBody>
          <a:bodyPr wrap="none" rtlCol="0">
            <a:spAutoFit/>
          </a:bodyPr>
          <a:lstStyle/>
          <a:p>
            <a:r>
              <a:rPr lang="en-GB" sz="19900" b="1" dirty="0">
                <a:solidFill>
                  <a:srgbClr val="C00000"/>
                </a:solidFill>
              </a:rPr>
              <a:t>✗</a:t>
            </a:r>
          </a:p>
        </p:txBody>
      </p:sp>
      <p:grpSp>
        <p:nvGrpSpPr>
          <p:cNvPr id="42" name="Group 41">
            <a:extLst>
              <a:ext uri="{FF2B5EF4-FFF2-40B4-BE49-F238E27FC236}">
                <a16:creationId xmlns:a16="http://schemas.microsoft.com/office/drawing/2014/main" id="{9DC2AC73-628B-B54F-9892-C57417E20DE4}"/>
              </a:ext>
            </a:extLst>
          </p:cNvPr>
          <p:cNvGrpSpPr/>
          <p:nvPr/>
        </p:nvGrpSpPr>
        <p:grpSpPr>
          <a:xfrm>
            <a:off x="2302042" y="4765713"/>
            <a:ext cx="4539915" cy="1590638"/>
            <a:chOff x="4604084" y="3256865"/>
            <a:chExt cx="4539915" cy="1590638"/>
          </a:xfrm>
        </p:grpSpPr>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ECB7BAE-5997-4B49-9B76-32021FDE8F3E}"/>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88" name="TextBox 87">
                  <a:extLst>
                    <a:ext uri="{FF2B5EF4-FFF2-40B4-BE49-F238E27FC236}">
                      <a16:creationId xmlns:a16="http://schemas.microsoft.com/office/drawing/2014/main" id="{CD5E56C0-7AF9-F549-9A2F-FA33D0DCB741}"/>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5"/>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70B1F0FB-8045-B94E-A2A3-AC25194B76DB}"/>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91" name="TextBox 90">
                  <a:extLst>
                    <a:ext uri="{FF2B5EF4-FFF2-40B4-BE49-F238E27FC236}">
                      <a16:creationId xmlns:a16="http://schemas.microsoft.com/office/drawing/2014/main" id="{DF18414A-EA7C-364D-867E-3371166FC26F}"/>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8"/>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EADA91C9-445A-3346-89E5-1159C0653798}"/>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92" name="TextBox 91">
                  <a:extLst>
                    <a:ext uri="{FF2B5EF4-FFF2-40B4-BE49-F238E27FC236}">
                      <a16:creationId xmlns:a16="http://schemas.microsoft.com/office/drawing/2014/main" id="{B2C32A5F-6287-9241-B4A3-17A34C411918}"/>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9"/>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F0717B7-79CF-134A-AA0E-D2A24B93DC1B}"/>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93" name="TextBox 92">
                  <a:extLst>
                    <a:ext uri="{FF2B5EF4-FFF2-40B4-BE49-F238E27FC236}">
                      <a16:creationId xmlns:a16="http://schemas.microsoft.com/office/drawing/2014/main" id="{4D68592A-0BAE-2243-91E4-51F46D96A891}"/>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10"/>
                  <a:stretch>
                    <a:fillRect b="-6061"/>
                  </a:stretch>
                </a:blipFill>
                <a:ln>
                  <a:solidFill>
                    <a:schemeClr val="tx1"/>
                  </a:solidFill>
                </a:ln>
              </p:spPr>
              <p:txBody>
                <a:bodyPr/>
                <a:lstStyle/>
                <a:p>
                  <a:r>
                    <a:rPr lang="en-GB">
                      <a:noFill/>
                    </a:rPr>
                    <a:t> </a:t>
                  </a:r>
                </a:p>
              </p:txBody>
            </p:sp>
          </mc:Fallback>
        </mc:AlternateContent>
        <p:cxnSp>
          <p:nvCxnSpPr>
            <p:cNvPr id="47" name="Straight Connector 46">
              <a:extLst>
                <a:ext uri="{FF2B5EF4-FFF2-40B4-BE49-F238E27FC236}">
                  <a16:creationId xmlns:a16="http://schemas.microsoft.com/office/drawing/2014/main" id="{6CAD1FC7-7693-B540-929E-ABC7E5047B71}"/>
                </a:ext>
              </a:extLst>
            </p:cNvPr>
            <p:cNvCxnSpPr>
              <a:cxnSpLocks/>
              <a:stCxn id="44" idx="6"/>
              <a:endCxn id="60"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55C6C56-62F7-5D47-8038-868755713481}"/>
                </a:ext>
              </a:extLst>
            </p:cNvPr>
            <p:cNvCxnSpPr>
              <a:cxnSpLocks/>
              <a:stCxn id="60" idx="0"/>
              <a:endCxn id="43"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FC60D88-1842-1841-A170-E205C6427865}"/>
                </a:ext>
              </a:extLst>
            </p:cNvPr>
            <p:cNvCxnSpPr>
              <a:cxnSpLocks/>
              <a:stCxn id="43" idx="4"/>
              <a:endCxn id="56"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EABA02E-BE12-154E-9113-46AA5944EFE3}"/>
                </a:ext>
              </a:extLst>
            </p:cNvPr>
            <p:cNvCxnSpPr>
              <a:cxnSpLocks/>
              <a:stCxn id="46" idx="2"/>
              <a:endCxn id="56"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BFD63A4-7E76-374F-8449-6EA7E6646B86}"/>
                </a:ext>
              </a:extLst>
            </p:cNvPr>
            <p:cNvCxnSpPr>
              <a:cxnSpLocks/>
              <a:stCxn id="60" idx="2"/>
              <a:endCxn id="45"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D2F06CC-90E1-B94F-88FA-B54BFF858FE3}"/>
                </a:ext>
              </a:extLst>
            </p:cNvPr>
            <p:cNvCxnSpPr>
              <a:cxnSpLocks/>
              <a:stCxn id="56" idx="2"/>
              <a:endCxn id="45"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04AF3AE0-AD30-CA45-B9E2-28C5B8317783}"/>
                </a:ext>
              </a:extLst>
            </p:cNvPr>
            <p:cNvGrpSpPr/>
            <p:nvPr/>
          </p:nvGrpSpPr>
          <p:grpSpPr>
            <a:xfrm>
              <a:off x="6191042" y="3935548"/>
              <a:ext cx="425774" cy="392260"/>
              <a:chOff x="6191042" y="3935548"/>
              <a:chExt cx="425774" cy="392260"/>
            </a:xfrm>
          </p:grpSpPr>
          <p:sp>
            <p:nvSpPr>
              <p:cNvPr id="59" name="Rectangle 58">
                <a:extLst>
                  <a:ext uri="{FF2B5EF4-FFF2-40B4-BE49-F238E27FC236}">
                    <a16:creationId xmlns:a16="http://schemas.microsoft.com/office/drawing/2014/main" id="{6E88E2F9-E4B6-034B-A619-6A4DC732EB17}"/>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FF4B8428-068A-794A-AB04-253A1BFA7902}"/>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C3488879-FCFA-6F4A-9539-4D0B3C2639DF}"/>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80192B8-DDCA-C444-97CD-AA5F784FB2ED}"/>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13" name="TextBox 112">
                    <a:extLst>
                      <a:ext uri="{FF2B5EF4-FFF2-40B4-BE49-F238E27FC236}">
                        <a16:creationId xmlns:a16="http://schemas.microsoft.com/office/drawing/2014/main" id="{2658B5E1-197B-0F45-B694-E6E961CBBEA0}"/>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2"/>
                    <a:stretch>
                      <a:fillRect l="-16667" r="-4167" b="-21739"/>
                    </a:stretch>
                  </a:blipFill>
                </p:spPr>
                <p:txBody>
                  <a:bodyPr/>
                  <a:lstStyle/>
                  <a:p>
                    <a:r>
                      <a:rPr lang="en-GB">
                        <a:noFill/>
                      </a:rPr>
                      <a:t> </a:t>
                    </a:r>
                  </a:p>
                </p:txBody>
              </p:sp>
            </mc:Fallback>
          </mc:AlternateContent>
        </p:grpSp>
        <p:grpSp>
          <p:nvGrpSpPr>
            <p:cNvPr id="54" name="Group 53">
              <a:extLst>
                <a:ext uri="{FF2B5EF4-FFF2-40B4-BE49-F238E27FC236}">
                  <a16:creationId xmlns:a16="http://schemas.microsoft.com/office/drawing/2014/main" id="{4E1C3417-9C58-0D49-9B86-D669B33D140E}"/>
                </a:ext>
              </a:extLst>
            </p:cNvPr>
            <p:cNvGrpSpPr/>
            <p:nvPr/>
          </p:nvGrpSpPr>
          <p:grpSpPr>
            <a:xfrm>
              <a:off x="6975826" y="3929695"/>
              <a:ext cx="516037" cy="397857"/>
              <a:chOff x="6975826" y="3929695"/>
              <a:chExt cx="516037" cy="397857"/>
            </a:xfrm>
          </p:grpSpPr>
          <p:sp>
            <p:nvSpPr>
              <p:cNvPr id="55" name="Rectangle 54">
                <a:extLst>
                  <a:ext uri="{FF2B5EF4-FFF2-40B4-BE49-F238E27FC236}">
                    <a16:creationId xmlns:a16="http://schemas.microsoft.com/office/drawing/2014/main" id="{A2C2D84C-9C6A-3641-A273-935AB2CA5290}"/>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B588B961-F1A9-5542-B70D-5E542FD23034}"/>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3DE33D5A-1080-9E46-AC65-2350B2D778A6}"/>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1159BCFA-E7CB-B84E-B85F-2C2A3DE300D3}"/>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09" name="TextBox 108">
                    <a:extLst>
                      <a:ext uri="{FF2B5EF4-FFF2-40B4-BE49-F238E27FC236}">
                        <a16:creationId xmlns:a16="http://schemas.microsoft.com/office/drawing/2014/main" id="{E12EAFFE-9B9E-CF41-8A91-D03481E4C32D}"/>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3"/>
                    <a:stretch>
                      <a:fillRect l="-16667" r="-4167" b="-21739"/>
                    </a:stretch>
                  </a:blipFill>
                </p:spPr>
                <p:txBody>
                  <a:bodyPr/>
                  <a:lstStyle/>
                  <a:p>
                    <a:r>
                      <a:rPr lang="en-GB">
                        <a:noFill/>
                      </a:rPr>
                      <a:t> </a:t>
                    </a:r>
                  </a:p>
                </p:txBody>
              </p:sp>
            </mc:Fallback>
          </mc:AlternateContent>
        </p:grpSp>
      </p:grpSp>
    </p:spTree>
    <p:extLst>
      <p:ext uri="{BB962C8B-B14F-4D97-AF65-F5344CB8AC3E}">
        <p14:creationId xmlns:p14="http://schemas.microsoft.com/office/powerpoint/2010/main" val="147621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8A61-206A-DB42-85A9-9B6F16FD18F9}"/>
              </a:ext>
            </a:extLst>
          </p:cNvPr>
          <p:cNvSpPr>
            <a:spLocks noGrp="1"/>
          </p:cNvSpPr>
          <p:nvPr>
            <p:ph type="title"/>
          </p:nvPr>
        </p:nvSpPr>
        <p:spPr>
          <a:xfrm>
            <a:off x="628649" y="260986"/>
            <a:ext cx="8287865" cy="717866"/>
          </a:xfrm>
        </p:spPr>
        <p:txBody>
          <a:bodyPr>
            <a:normAutofit/>
          </a:bodyPr>
          <a:lstStyle/>
          <a:p>
            <a:r>
              <a:rPr lang="en-GB"/>
              <a:t>Template Model</a:t>
            </a:r>
            <a:endParaRPr lang="en-GB" dirty="0"/>
          </a:p>
        </p:txBody>
      </p:sp>
      <mc:AlternateContent xmlns:mc="http://schemas.openxmlformats.org/markup-compatibility/2006" xmlns:a14="http://schemas.microsoft.com/office/drawing/2010/main">
        <mc:Choice Requires="a14">
          <p:sp>
            <p:nvSpPr>
              <p:cNvPr id="37" name="Content Placeholder 36">
                <a:extLst>
                  <a:ext uri="{FF2B5EF4-FFF2-40B4-BE49-F238E27FC236}">
                    <a16:creationId xmlns:a16="http://schemas.microsoft.com/office/drawing/2014/main" id="{265FECE0-8E5C-7946-97B9-5B017C763559}"/>
                  </a:ext>
                </a:extLst>
              </p:cNvPr>
              <p:cNvSpPr>
                <a:spLocks noGrp="1"/>
              </p:cNvSpPr>
              <p:nvPr>
                <p:ph idx="1"/>
              </p:nvPr>
            </p:nvSpPr>
            <p:spPr/>
            <p:txBody>
              <a:bodyPr>
                <a:normAutofit/>
              </a:bodyPr>
              <a:lstStyle/>
              <a:p>
                <a:r>
                  <a:rPr lang="en-GB" dirty="0"/>
                  <a:t>Assume that local potential functions accurately describe behaviour</a:t>
                </a:r>
              </a:p>
              <a:p>
                <a:r>
                  <a:rPr lang="en-GB" dirty="0">
                    <a:solidFill>
                      <a:schemeClr val="accent1"/>
                    </a:solidFill>
                  </a:rPr>
                  <a:t>Template model</a:t>
                </a:r>
                <a:r>
                  <a:rPr lang="en-GB" dirty="0"/>
                  <a:t>: </a:t>
                </a:r>
                <a:br>
                  <a:rPr lang="en-GB" dirty="0"/>
                </a:br>
                <a:r>
                  <a:rPr lang="en-GB" dirty="0"/>
                  <a:t>Parfactors with </a:t>
                </a:r>
                <a:r>
                  <a:rPr lang="en-GB" dirty="0">
                    <a:solidFill>
                      <a:schemeClr val="accent4"/>
                    </a:solidFill>
                  </a:rPr>
                  <a:t>empty</a:t>
                </a:r>
                <a:r>
                  <a:rPr lang="en-GB" dirty="0"/>
                  <a:t> constraints</a:t>
                </a:r>
              </a:p>
              <a:p>
                <a:pPr lvl="1"/>
                <a14:m>
                  <m:oMath xmlns:m="http://schemas.openxmlformats.org/officeDocument/2006/math">
                    <m:acc>
                      <m:accPr>
                        <m:chr m:val="̃"/>
                        <m:ctrlPr>
                          <a:rPr lang="en-GB" i="1" dirty="0" smtClean="0">
                            <a:latin typeface="Cambria Math" panose="02040503050406030204" pitchFamily="18" charset="0"/>
                          </a:rPr>
                        </m:ctrlPr>
                      </m:accPr>
                      <m:e>
                        <m:r>
                          <a:rPr lang="de-DE" b="0" i="1" dirty="0" smtClean="0">
                            <a:latin typeface="Cambria Math" panose="02040503050406030204" pitchFamily="18" charset="0"/>
                          </a:rPr>
                          <m:t>𝐺</m:t>
                        </m:r>
                      </m:e>
                    </m:acc>
                    <m:r>
                      <a:rPr lang="de-DE" b="0" i="1" dirty="0" smtClean="0">
                        <a:latin typeface="Cambria Math" panose="02040503050406030204" pitchFamily="18" charset="0"/>
                      </a:rPr>
                      <m:t>=</m:t>
                    </m:r>
                    <m:sSubSup>
                      <m:sSubSupPr>
                        <m:ctrlPr>
                          <a:rPr lang="de-DE" b="0" i="1" dirty="0" smtClean="0">
                            <a:latin typeface="Cambria Math" panose="02040503050406030204" pitchFamily="18" charset="0"/>
                          </a:rPr>
                        </m:ctrlPr>
                      </m:sSubSupPr>
                      <m:e>
                        <m:d>
                          <m:dPr>
                            <m:begChr m:val="{"/>
                            <m:endChr m:val="}"/>
                            <m:ctrlPr>
                              <a:rPr lang="de-DE" b="0" i="1" dirty="0" smtClean="0">
                                <a:latin typeface="Cambria Math" panose="02040503050406030204" pitchFamily="18" charset="0"/>
                              </a:rPr>
                            </m:ctrlPr>
                          </m:dPr>
                          <m:e>
                            <m:sSub>
                              <m:sSubPr>
                                <m:ctrlPr>
                                  <a:rPr lang="de-DE" b="0" i="1" dirty="0" smtClean="0">
                                    <a:latin typeface="Cambria Math" panose="02040503050406030204" pitchFamily="18" charset="0"/>
                                  </a:rPr>
                                </m:ctrlPr>
                              </m:sSubPr>
                              <m:e>
                                <m:acc>
                                  <m:accPr>
                                    <m:chr m:val="̃"/>
                                    <m:ctrlPr>
                                      <a:rPr lang="de-DE" b="0" i="1" dirty="0" smtClean="0">
                                        <a:latin typeface="Cambria Math" panose="02040503050406030204" pitchFamily="18" charset="0"/>
                                      </a:rPr>
                                    </m:ctrlPr>
                                  </m:accPr>
                                  <m:e>
                                    <m:r>
                                      <a:rPr lang="de-DE" b="0" i="1" dirty="0" smtClean="0">
                                        <a:latin typeface="Cambria Math" panose="02040503050406030204" pitchFamily="18" charset="0"/>
                                      </a:rPr>
                                      <m:t>𝑔</m:t>
                                    </m:r>
                                  </m:e>
                                </m:acc>
                              </m:e>
                              <m:sub>
                                <m:r>
                                  <a:rPr lang="de-DE" b="0" i="1" dirty="0" smtClean="0">
                                    <a:latin typeface="Cambria Math" panose="02040503050406030204" pitchFamily="18" charset="0"/>
                                  </a:rPr>
                                  <m:t>𝑖</m:t>
                                </m:r>
                              </m:sub>
                            </m:sSub>
                          </m:e>
                        </m:d>
                      </m:e>
                      <m:sub>
                        <m:r>
                          <a:rPr lang="de-DE" b="0" i="1" dirty="0" smtClean="0">
                            <a:latin typeface="Cambria Math" panose="02040503050406030204" pitchFamily="18" charset="0"/>
                          </a:rPr>
                          <m:t>𝑖</m:t>
                        </m:r>
                        <m:r>
                          <a:rPr lang="de-DE" b="0" i="1" dirty="0" smtClean="0">
                            <a:latin typeface="Cambria Math" panose="02040503050406030204" pitchFamily="18" charset="0"/>
                          </a:rPr>
                          <m:t>=1</m:t>
                        </m:r>
                      </m:sub>
                      <m:sup>
                        <m:r>
                          <a:rPr lang="de-DE" b="0" i="1" dirty="0" smtClean="0">
                            <a:latin typeface="Cambria Math" panose="02040503050406030204" pitchFamily="18" charset="0"/>
                          </a:rPr>
                          <m:t>𝑛</m:t>
                        </m:r>
                      </m:sup>
                    </m:sSubSup>
                  </m:oMath>
                </a14:m>
                <a:endParaRPr lang="de-DE" b="0" dirty="0"/>
              </a:p>
              <a:p>
                <a:pPr lvl="2"/>
                <a14:m>
                  <m:oMath xmlns:m="http://schemas.openxmlformats.org/officeDocument/2006/math">
                    <m:sSub>
                      <m:sSubPr>
                        <m:ctrlPr>
                          <a:rPr lang="de-DE" i="1" dirty="0">
                            <a:latin typeface="Cambria Math" panose="02040503050406030204" pitchFamily="18" charset="0"/>
                          </a:rPr>
                        </m:ctrlPr>
                      </m:sSubPr>
                      <m:e>
                        <m:acc>
                          <m:accPr>
                            <m:chr m:val="̃"/>
                            <m:ctrlPr>
                              <a:rPr lang="de-DE" i="1" dirty="0">
                                <a:latin typeface="Cambria Math" panose="02040503050406030204" pitchFamily="18" charset="0"/>
                              </a:rPr>
                            </m:ctrlPr>
                          </m:accPr>
                          <m:e>
                            <m:r>
                              <a:rPr lang="de-DE" i="1" dirty="0">
                                <a:latin typeface="Cambria Math" panose="02040503050406030204" pitchFamily="18" charset="0"/>
                              </a:rPr>
                              <m:t>𝑔</m:t>
                            </m:r>
                          </m:e>
                        </m:acc>
                      </m:e>
                      <m:sub>
                        <m:r>
                          <a:rPr lang="de-DE" i="1" dirty="0">
                            <a:latin typeface="Cambria Math" panose="02040503050406030204" pitchFamily="18" charset="0"/>
                          </a:rPr>
                          <m:t>𝑖</m:t>
                        </m:r>
                      </m:sub>
                    </m:sSub>
                    <m:r>
                      <a:rPr lang="de-DE" b="0" i="1" dirty="0" smtClean="0">
                        <a:latin typeface="Cambria Math" panose="02040503050406030204" pitchFamily="18" charset="0"/>
                      </a:rPr>
                      <m:t>=</m:t>
                    </m:r>
                    <m:sSub>
                      <m:sSubPr>
                        <m:ctrlPr>
                          <a:rPr lang="de-DE" b="0" i="1" dirty="0" smtClean="0">
                            <a:latin typeface="Cambria Math" panose="02040503050406030204" pitchFamily="18" charset="0"/>
                            <a:ea typeface="Cambria Math" panose="02040503050406030204" pitchFamily="18" charset="0"/>
                          </a:rPr>
                        </m:ctrlPr>
                      </m:sSubPr>
                      <m:e>
                        <m:sSub>
                          <m:sSubPr>
                            <m:ctrlPr>
                              <a:rPr lang="de-DE" i="1" dirty="0">
                                <a:latin typeface="Cambria Math" panose="02040503050406030204" pitchFamily="18" charset="0"/>
                                <a:ea typeface="Cambria Math" panose="02040503050406030204" pitchFamily="18" charset="0"/>
                              </a:rPr>
                            </m:ctrlPr>
                          </m:sSubPr>
                          <m:e>
                            <m:r>
                              <a:rPr lang="de-DE" i="1" dirty="0">
                                <a:latin typeface="Cambria Math" panose="02040503050406030204" pitchFamily="18" charset="0"/>
                                <a:ea typeface="Cambria Math" panose="02040503050406030204" pitchFamily="18" charset="0"/>
                              </a:rPr>
                              <m:t>𝜙</m:t>
                            </m:r>
                          </m:e>
                          <m:sub>
                            <m:r>
                              <a:rPr lang="de-DE" i="1" dirty="0">
                                <a:latin typeface="Cambria Math" panose="02040503050406030204" pitchFamily="18" charset="0"/>
                                <a:ea typeface="Cambria Math" panose="02040503050406030204" pitchFamily="18" charset="0"/>
                              </a:rPr>
                              <m:t>𝑖</m:t>
                            </m:r>
                          </m:sub>
                        </m:sSub>
                        <m:d>
                          <m:dPr>
                            <m:ctrlPr>
                              <a:rPr lang="de-DE" b="0" i="1" dirty="0" smtClean="0">
                                <a:latin typeface="Cambria Math" panose="02040503050406030204" pitchFamily="18" charset="0"/>
                                <a:ea typeface="Cambria Math" panose="02040503050406030204" pitchFamily="18" charset="0"/>
                              </a:rPr>
                            </m:ctrlPr>
                          </m:dPr>
                          <m:e>
                            <m:sSub>
                              <m:sSubPr>
                                <m:ctrlPr>
                                  <a:rPr lang="de-DE" b="0" i="1" dirty="0" smtClean="0">
                                    <a:latin typeface="Cambria Math" panose="02040503050406030204" pitchFamily="18" charset="0"/>
                                    <a:ea typeface="Cambria Math" panose="02040503050406030204" pitchFamily="18" charset="0"/>
                                  </a:rPr>
                                </m:ctrlPr>
                              </m:sSubPr>
                              <m:e>
                                <m:r>
                                  <a:rPr lang="de-DE" b="0" i="1" dirty="0" smtClean="0">
                                    <a:latin typeface="Cambria Math" panose="02040503050406030204" pitchFamily="18" charset="0"/>
                                    <a:ea typeface="Cambria Math" panose="02040503050406030204" pitchFamily="18" charset="0"/>
                                  </a:rPr>
                                  <m:t>𝒜</m:t>
                                </m:r>
                              </m:e>
                              <m:sub>
                                <m:r>
                                  <a:rPr lang="de-DE" b="0" i="1" dirty="0" smtClean="0">
                                    <a:latin typeface="Cambria Math" panose="02040503050406030204" pitchFamily="18" charset="0"/>
                                    <a:ea typeface="Cambria Math" panose="02040503050406030204" pitchFamily="18" charset="0"/>
                                  </a:rPr>
                                  <m:t>𝑖</m:t>
                                </m:r>
                              </m:sub>
                            </m:sSub>
                          </m:e>
                        </m:d>
                      </m:e>
                      <m:sub>
                        <m:r>
                          <a:rPr lang="de-DE" b="0" i="1" dirty="0" smtClean="0">
                            <a:latin typeface="Cambria Math" panose="02040503050406030204" pitchFamily="18" charset="0"/>
                            <a:ea typeface="Cambria Math" panose="02040503050406030204" pitchFamily="18" charset="0"/>
                          </a:rPr>
                          <m:t>|</m:t>
                        </m:r>
                        <m:sSub>
                          <m:sSubPr>
                            <m:ctrlPr>
                              <a:rPr lang="de-DE" b="0" i="1" dirty="0" smtClean="0">
                                <a:latin typeface="Cambria Math" panose="02040503050406030204" pitchFamily="18" charset="0"/>
                                <a:ea typeface="Cambria Math" panose="02040503050406030204" pitchFamily="18" charset="0"/>
                              </a:rPr>
                            </m:ctrlPr>
                          </m:sSubPr>
                          <m:e>
                            <m:acc>
                              <m:accPr>
                                <m:chr m:val="̃"/>
                                <m:ctrlPr>
                                  <a:rPr lang="de-DE" i="1" dirty="0">
                                    <a:latin typeface="Cambria Math" panose="02040503050406030204" pitchFamily="18" charset="0"/>
                                  </a:rPr>
                                </m:ctrlPr>
                              </m:accPr>
                              <m:e>
                                <m:r>
                                  <a:rPr lang="de-DE" b="0" i="1" dirty="0" smtClean="0">
                                    <a:latin typeface="Cambria Math" panose="02040503050406030204" pitchFamily="18" charset="0"/>
                                  </a:rPr>
                                  <m:t>𝐶</m:t>
                                </m:r>
                              </m:e>
                            </m:acc>
                          </m:e>
                          <m:sub>
                            <m:r>
                              <a:rPr lang="de-DE" b="0" i="1" dirty="0" smtClean="0">
                                <a:latin typeface="Cambria Math" panose="02040503050406030204" pitchFamily="18" charset="0"/>
                                <a:ea typeface="Cambria Math" panose="02040503050406030204" pitchFamily="18" charset="0"/>
                              </a:rPr>
                              <m:t>𝑖</m:t>
                            </m:r>
                          </m:sub>
                        </m:sSub>
                      </m:sub>
                    </m:sSub>
                  </m:oMath>
                </a14:m>
                <a:endParaRPr lang="de-DE" b="0" dirty="0">
                  <a:ea typeface="Cambria Math" panose="02040503050406030204" pitchFamily="18" charset="0"/>
                </a:endParaRPr>
              </a:p>
              <a:p>
                <a:pPr lvl="3"/>
                <a14:m>
                  <m:oMath xmlns:m="http://schemas.openxmlformats.org/officeDocument/2006/math">
                    <m:sSub>
                      <m:sSubPr>
                        <m:ctrlPr>
                          <a:rPr lang="de-DE" i="1" dirty="0">
                            <a:latin typeface="Cambria Math" panose="02040503050406030204" pitchFamily="18" charset="0"/>
                            <a:ea typeface="Cambria Math" panose="02040503050406030204" pitchFamily="18" charset="0"/>
                          </a:rPr>
                        </m:ctrlPr>
                      </m:sSubPr>
                      <m:e>
                        <m:acc>
                          <m:accPr>
                            <m:chr m:val="̃"/>
                            <m:ctrlPr>
                              <a:rPr lang="de-DE" i="1" dirty="0">
                                <a:latin typeface="Cambria Math" panose="02040503050406030204" pitchFamily="18" charset="0"/>
                              </a:rPr>
                            </m:ctrlPr>
                          </m:accPr>
                          <m:e>
                            <m:r>
                              <a:rPr lang="de-DE" i="1" dirty="0">
                                <a:latin typeface="Cambria Math" panose="02040503050406030204" pitchFamily="18" charset="0"/>
                              </a:rPr>
                              <m:t>𝐶</m:t>
                            </m:r>
                          </m:e>
                        </m:acc>
                      </m:e>
                      <m:sub>
                        <m:r>
                          <a:rPr lang="de-DE" i="1" dirty="0">
                            <a:latin typeface="Cambria Math" panose="02040503050406030204" pitchFamily="18" charset="0"/>
                            <a:ea typeface="Cambria Math" panose="02040503050406030204" pitchFamily="18" charset="0"/>
                          </a:rPr>
                          <m:t>𝑖</m:t>
                        </m:r>
                      </m:sub>
                    </m:sSub>
                    <m:r>
                      <a:rPr lang="de-DE" b="0" i="1" dirty="0" smtClean="0">
                        <a:latin typeface="Cambria Math" panose="02040503050406030204" pitchFamily="18" charset="0"/>
                        <a:ea typeface="Cambria Math" panose="02040503050406030204" pitchFamily="18" charset="0"/>
                      </a:rPr>
                      <m:t>=</m:t>
                    </m:r>
                    <m:d>
                      <m:dPr>
                        <m:ctrlPr>
                          <a:rPr lang="de-DE" b="0" i="1" dirty="0" smtClean="0">
                            <a:latin typeface="Cambria Math" panose="02040503050406030204" pitchFamily="18" charset="0"/>
                            <a:ea typeface="Cambria Math" panose="02040503050406030204" pitchFamily="18" charset="0"/>
                          </a:rPr>
                        </m:ctrlPr>
                      </m:dPr>
                      <m:e>
                        <m:r>
                          <a:rPr lang="de-DE" b="0" i="1" dirty="0" smtClean="0">
                            <a:latin typeface="Cambria Math" panose="02040503050406030204" pitchFamily="18" charset="0"/>
                            <a:ea typeface="Cambria Math" panose="02040503050406030204" pitchFamily="18" charset="0"/>
                          </a:rPr>
                          <m:t>𝒳</m:t>
                        </m:r>
                        <m:r>
                          <a:rPr lang="de-DE" b="0" i="1" dirty="0" smtClean="0">
                            <a:latin typeface="Cambria Math" panose="02040503050406030204" pitchFamily="18" charset="0"/>
                            <a:ea typeface="Cambria Math" panose="02040503050406030204" pitchFamily="18" charset="0"/>
                          </a:rPr>
                          <m:t>,⊥</m:t>
                        </m:r>
                      </m:e>
                    </m:d>
                  </m:oMath>
                </a14:m>
                <a:endParaRPr lang="de-DE" b="0" i="1" dirty="0">
                  <a:latin typeface="Cambria Math" panose="02040503050406030204" pitchFamily="18" charset="0"/>
                  <a:ea typeface="Cambria Math" panose="02040503050406030204" pitchFamily="18" charset="0"/>
                </a:endParaRPr>
              </a:p>
              <a:p>
                <a:pPr lvl="3"/>
                <a14:m>
                  <m:oMath xmlns:m="http://schemas.openxmlformats.org/officeDocument/2006/math">
                    <m:r>
                      <a:rPr lang="de-DE" i="1" dirty="0">
                        <a:latin typeface="Cambria Math" panose="02040503050406030204" pitchFamily="18" charset="0"/>
                        <a:ea typeface="Cambria Math" panose="02040503050406030204" pitchFamily="18" charset="0"/>
                      </a:rPr>
                      <m:t>𝒳</m:t>
                    </m:r>
                  </m:oMath>
                </a14:m>
                <a:r>
                  <a:rPr lang="en-GB" dirty="0"/>
                  <a:t> a sequence of the logvars in </a:t>
                </a:r>
                <a14:m>
                  <m:oMath xmlns:m="http://schemas.openxmlformats.org/officeDocument/2006/math">
                    <m:sSub>
                      <m:sSubPr>
                        <m:ctrlPr>
                          <a:rPr lang="de-DE" i="1" dirty="0">
                            <a:latin typeface="Cambria Math" panose="02040503050406030204" pitchFamily="18" charset="0"/>
                            <a:ea typeface="Cambria Math" panose="02040503050406030204" pitchFamily="18" charset="0"/>
                          </a:rPr>
                        </m:ctrlPr>
                      </m:sSubPr>
                      <m:e>
                        <m:r>
                          <a:rPr lang="de-DE" i="1" dirty="0">
                            <a:latin typeface="Cambria Math" panose="02040503050406030204" pitchFamily="18" charset="0"/>
                            <a:ea typeface="Cambria Math" panose="02040503050406030204" pitchFamily="18" charset="0"/>
                          </a:rPr>
                          <m:t>𝒜</m:t>
                        </m:r>
                      </m:e>
                      <m:sub>
                        <m:r>
                          <a:rPr lang="de-DE" i="1" dirty="0">
                            <a:latin typeface="Cambria Math" panose="02040503050406030204" pitchFamily="18" charset="0"/>
                            <a:ea typeface="Cambria Math" panose="02040503050406030204" pitchFamily="18" charset="0"/>
                          </a:rPr>
                          <m:t>𝑖</m:t>
                        </m:r>
                      </m:sub>
                    </m:sSub>
                  </m:oMath>
                </a14:m>
                <a:endParaRPr lang="en-GB" dirty="0"/>
              </a:p>
              <a:p>
                <a:pPr lvl="1"/>
                <a:r>
                  <a:rPr lang="en-GB" dirty="0"/>
                  <a:t>E.g., in </a:t>
                </a:r>
                <a14:m>
                  <m:oMath xmlns:m="http://schemas.openxmlformats.org/officeDocument/2006/math">
                    <m:r>
                      <a:rPr lang="en-GB" i="1" dirty="0">
                        <a:latin typeface="Cambria Math" panose="02040503050406030204" pitchFamily="18" charset="0"/>
                      </a:rPr>
                      <m:t>𝐺</m:t>
                    </m:r>
                    <m:r>
                      <a:rPr lang="de-DE" i="1" dirty="0">
                        <a:latin typeface="Cambria Math" panose="02040503050406030204" pitchFamily="18" charset="0"/>
                      </a:rPr>
                      <m:t>=</m:t>
                    </m:r>
                    <m:sSubSup>
                      <m:sSubSupPr>
                        <m:ctrlPr>
                          <a:rPr lang="de-DE" i="1" dirty="0">
                            <a:latin typeface="Cambria Math" panose="02040503050406030204" pitchFamily="18" charset="0"/>
                          </a:rPr>
                        </m:ctrlPr>
                      </m:sSubSupPr>
                      <m:e>
                        <m:d>
                          <m:dPr>
                            <m:begChr m:val="{"/>
                            <m:endChr m:val="}"/>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𝑔</m:t>
                                </m:r>
                              </m:e>
                              <m:sub>
                                <m:r>
                                  <a:rPr lang="de-DE" i="1" dirty="0">
                                    <a:latin typeface="Cambria Math" panose="02040503050406030204" pitchFamily="18" charset="0"/>
                                  </a:rPr>
                                  <m:t>𝑖</m:t>
                                </m:r>
                              </m:sub>
                            </m:sSub>
                          </m:e>
                        </m:d>
                      </m:e>
                      <m:sub>
                        <m:r>
                          <a:rPr lang="de-DE" i="1" dirty="0">
                            <a:latin typeface="Cambria Math" panose="02040503050406030204" pitchFamily="18" charset="0"/>
                          </a:rPr>
                          <m:t>𝑖</m:t>
                        </m:r>
                        <m:r>
                          <a:rPr lang="de-DE" i="1" dirty="0">
                            <a:latin typeface="Cambria Math" panose="02040503050406030204" pitchFamily="18" charset="0"/>
                          </a:rPr>
                          <m:t>=2</m:t>
                        </m:r>
                      </m:sub>
                      <m:sup>
                        <m:r>
                          <a:rPr lang="de-DE" b="0" i="1" dirty="0" smtClean="0">
                            <a:latin typeface="Cambria Math" panose="02040503050406030204" pitchFamily="18" charset="0"/>
                          </a:rPr>
                          <m:t>3</m:t>
                        </m:r>
                      </m:sup>
                    </m:sSubSup>
                  </m:oMath>
                </a14:m>
                <a:endParaRPr lang="en-GB" dirty="0"/>
              </a:p>
              <a:p>
                <a:pPr lvl="2"/>
                <a14:m>
                  <m:oMath xmlns:m="http://schemas.openxmlformats.org/officeDocument/2006/math">
                    <m:sSub>
                      <m:sSubPr>
                        <m:ctrlPr>
                          <a:rPr lang="en-GB" i="1">
                            <a:latin typeface="Cambria Math" panose="02040503050406030204" pitchFamily="18" charset="0"/>
                          </a:rPr>
                        </m:ctrlPr>
                      </m:sSubPr>
                      <m:e>
                        <m:acc>
                          <m:accPr>
                            <m:chr m:val="̃"/>
                            <m:ctrlPr>
                              <a:rPr lang="de-DE" i="1" dirty="0">
                                <a:latin typeface="Cambria Math" panose="02040503050406030204" pitchFamily="18" charset="0"/>
                              </a:rPr>
                            </m:ctrlPr>
                          </m:accPr>
                          <m:e>
                            <m:r>
                              <a:rPr lang="de-DE" i="1" dirty="0">
                                <a:latin typeface="Cambria Math" panose="02040503050406030204" pitchFamily="18" charset="0"/>
                              </a:rPr>
                              <m:t>𝐶</m:t>
                            </m:r>
                          </m:e>
                        </m:acc>
                      </m:e>
                      <m:sub>
                        <m:r>
                          <a:rPr lang="de-DE" b="0" i="1" smtClean="0">
                            <a:latin typeface="Cambria Math" panose="02040503050406030204" pitchFamily="18" charset="0"/>
                          </a:rPr>
                          <m:t>2</m:t>
                        </m:r>
                      </m:sub>
                    </m:sSub>
                    <m:r>
                      <a:rPr lang="en-GB" i="1">
                        <a:latin typeface="Cambria Math" panose="02040503050406030204" pitchFamily="18" charset="0"/>
                      </a:rPr>
                      <m:t>=</m:t>
                    </m:r>
                    <m:d>
                      <m:dPr>
                        <m:ctrlPr>
                          <a:rPr lang="en-GB" i="1">
                            <a:latin typeface="Cambria Math" panose="02040503050406030204" pitchFamily="18" charset="0"/>
                          </a:rPr>
                        </m:ctrlPr>
                      </m:dPr>
                      <m:e>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r>
                          <a:rPr lang="en-GB" i="1">
                            <a:solidFill>
                              <a:schemeClr val="accent4"/>
                            </a:solidFill>
                            <a:latin typeface="Cambria Math" panose="02040503050406030204" pitchFamily="18" charset="0"/>
                            <a:ea typeface="Cambria Math" panose="02040503050406030204" pitchFamily="18" charset="0"/>
                            <a:cs typeface="Cambria Math" charset="0"/>
                          </a:rPr>
                          <m:t>⊥</m:t>
                        </m:r>
                      </m:e>
                    </m:d>
                  </m:oMath>
                </a14:m>
                <a:endParaRPr lang="en-GB" dirty="0"/>
              </a:p>
              <a:p>
                <a:pPr lvl="2"/>
                <a14:m>
                  <m:oMath xmlns:m="http://schemas.openxmlformats.org/officeDocument/2006/math">
                    <m:sSub>
                      <m:sSubPr>
                        <m:ctrlPr>
                          <a:rPr lang="en-GB" i="1">
                            <a:latin typeface="Cambria Math" panose="02040503050406030204" pitchFamily="18" charset="0"/>
                          </a:rPr>
                        </m:ctrlPr>
                      </m:sSubPr>
                      <m:e>
                        <m:acc>
                          <m:accPr>
                            <m:chr m:val="̃"/>
                            <m:ctrlPr>
                              <a:rPr lang="de-DE" i="1" dirty="0">
                                <a:latin typeface="Cambria Math" panose="02040503050406030204" pitchFamily="18" charset="0"/>
                              </a:rPr>
                            </m:ctrlPr>
                          </m:accPr>
                          <m:e>
                            <m:r>
                              <a:rPr lang="de-DE" i="1" dirty="0">
                                <a:latin typeface="Cambria Math" panose="02040503050406030204" pitchFamily="18" charset="0"/>
                              </a:rPr>
                              <m:t>𝐶</m:t>
                            </m:r>
                          </m:e>
                        </m:acc>
                      </m:e>
                      <m:sub>
                        <m:r>
                          <a:rPr lang="en-GB" i="1">
                            <a:latin typeface="Cambria Math" panose="02040503050406030204" pitchFamily="18" charset="0"/>
                          </a:rPr>
                          <m:t>3</m:t>
                        </m:r>
                      </m:sub>
                    </m:sSub>
                    <m:r>
                      <a:rPr lang="en-GB" i="1">
                        <a:latin typeface="Cambria Math" panose="02040503050406030204" pitchFamily="18" charset="0"/>
                      </a:rPr>
                      <m:t>=</m:t>
                    </m:r>
                    <m:d>
                      <m:dPr>
                        <m:ctrlPr>
                          <a:rPr lang="en-GB" i="1">
                            <a:latin typeface="Cambria Math" panose="02040503050406030204" pitchFamily="18" charset="0"/>
                          </a:rPr>
                        </m:ctrlPr>
                      </m:dPr>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𝑀</m:t>
                            </m:r>
                          </m:e>
                        </m:d>
                        <m:r>
                          <a:rPr lang="en-GB" i="1">
                            <a:latin typeface="Cambria Math" panose="02040503050406030204" pitchFamily="18" charset="0"/>
                          </a:rPr>
                          <m:t>,</m:t>
                        </m:r>
                        <m:r>
                          <a:rPr lang="en-GB" i="1" smtClean="0">
                            <a:solidFill>
                              <a:schemeClr val="accent4"/>
                            </a:solidFill>
                            <a:latin typeface="Cambria Math" panose="02040503050406030204" pitchFamily="18" charset="0"/>
                            <a:ea typeface="Cambria Math" panose="02040503050406030204" pitchFamily="18" charset="0"/>
                            <a:cs typeface="Cambria Math" charset="0"/>
                          </a:rPr>
                          <m:t>⊥</m:t>
                        </m:r>
                      </m:e>
                    </m:d>
                  </m:oMath>
                </a14:m>
                <a:endParaRPr lang="en-GB" dirty="0"/>
              </a:p>
              <a:p>
                <a:endParaRPr lang="en-GB" dirty="0"/>
              </a:p>
              <a:p>
                <a:endParaRPr lang="en-GB" dirty="0"/>
              </a:p>
            </p:txBody>
          </p:sp>
        </mc:Choice>
        <mc:Fallback xmlns="">
          <p:sp>
            <p:nvSpPr>
              <p:cNvPr id="37" name="Content Placeholder 36">
                <a:extLst>
                  <a:ext uri="{FF2B5EF4-FFF2-40B4-BE49-F238E27FC236}">
                    <a16:creationId xmlns:a16="http://schemas.microsoft.com/office/drawing/2014/main" id="{265FECE0-8E5C-7946-97B9-5B017C763559}"/>
                  </a:ext>
                </a:extLst>
              </p:cNvPr>
              <p:cNvSpPr>
                <a:spLocks noGrp="1" noRot="1" noChangeAspect="1" noMove="1" noResize="1" noEditPoints="1" noAdjustHandles="1" noChangeArrowheads="1" noChangeShapeType="1" noTextEdit="1"/>
              </p:cNvSpPr>
              <p:nvPr>
                <p:ph idx="1"/>
              </p:nvPr>
            </p:nvSpPr>
            <p:spPr>
              <a:blipFill>
                <a:blip r:embed="rId2"/>
                <a:stretch>
                  <a:fillRect l="-1447" t="-1768"/>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7175A751-FB50-0740-9FFA-CE9E48BB1CBF}"/>
              </a:ext>
            </a:extLst>
          </p:cNvPr>
          <p:cNvSpPr>
            <a:spLocks noGrp="1"/>
          </p:cNvSpPr>
          <p:nvPr>
            <p:ph type="sldNum" sz="quarter" idx="12"/>
          </p:nvPr>
        </p:nvSpPr>
        <p:spPr/>
        <p:txBody>
          <a:bodyPr/>
          <a:lstStyle/>
          <a:p>
            <a:fld id="{DB7C4649-800D-CB47-881A-AA04BFFFB18C}" type="slidenum">
              <a:rPr lang="en-US" smtClean="0"/>
              <a:t>37</a:t>
            </a:fld>
            <a:endParaRPr lang="en-US"/>
          </a:p>
        </p:txBody>
      </p:sp>
      <p:grpSp>
        <p:nvGrpSpPr>
          <p:cNvPr id="41" name="Group 40">
            <a:extLst>
              <a:ext uri="{FF2B5EF4-FFF2-40B4-BE49-F238E27FC236}">
                <a16:creationId xmlns:a16="http://schemas.microsoft.com/office/drawing/2014/main" id="{9D364D6F-3BAF-9840-808F-4A6FACBB2A74}"/>
              </a:ext>
            </a:extLst>
          </p:cNvPr>
          <p:cNvGrpSpPr/>
          <p:nvPr/>
        </p:nvGrpSpPr>
        <p:grpSpPr>
          <a:xfrm>
            <a:off x="4149697" y="4521393"/>
            <a:ext cx="4539915" cy="1590638"/>
            <a:chOff x="4604084" y="3256865"/>
            <a:chExt cx="4539915" cy="1590638"/>
          </a:xfrm>
        </p:grpSpPr>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4C784B0-164A-BB43-8AF0-4F15EE9C02A5}"/>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88" name="TextBox 87">
                  <a:extLst>
                    <a:ext uri="{FF2B5EF4-FFF2-40B4-BE49-F238E27FC236}">
                      <a16:creationId xmlns:a16="http://schemas.microsoft.com/office/drawing/2014/main" id="{CD5E56C0-7AF9-F549-9A2F-FA33D0DCB741}"/>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5"/>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F336FE96-5990-0A4B-87E1-BF4D07588C03}"/>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91" name="TextBox 90">
                  <a:extLst>
                    <a:ext uri="{FF2B5EF4-FFF2-40B4-BE49-F238E27FC236}">
                      <a16:creationId xmlns:a16="http://schemas.microsoft.com/office/drawing/2014/main" id="{DF18414A-EA7C-364D-867E-3371166FC26F}"/>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8"/>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E9CE50B1-7F65-B64F-A0CD-A27FCEB869D0}"/>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92" name="TextBox 91">
                  <a:extLst>
                    <a:ext uri="{FF2B5EF4-FFF2-40B4-BE49-F238E27FC236}">
                      <a16:creationId xmlns:a16="http://schemas.microsoft.com/office/drawing/2014/main" id="{B2C32A5F-6287-9241-B4A3-17A34C411918}"/>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9"/>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7581C918-6C02-B646-8EAB-CA7DCDA391EF}"/>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93" name="TextBox 92">
                  <a:extLst>
                    <a:ext uri="{FF2B5EF4-FFF2-40B4-BE49-F238E27FC236}">
                      <a16:creationId xmlns:a16="http://schemas.microsoft.com/office/drawing/2014/main" id="{4D68592A-0BAE-2243-91E4-51F46D96A891}"/>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10"/>
                  <a:stretch>
                    <a:fillRect b="-6061"/>
                  </a:stretch>
                </a:blipFill>
                <a:ln>
                  <a:solidFill>
                    <a:schemeClr val="tx1"/>
                  </a:solidFill>
                </a:ln>
              </p:spPr>
              <p:txBody>
                <a:bodyPr/>
                <a:lstStyle/>
                <a:p>
                  <a:r>
                    <a:rPr lang="en-GB">
                      <a:noFill/>
                    </a:rPr>
                    <a:t> </a:t>
                  </a:r>
                </a:p>
              </p:txBody>
            </p:sp>
          </mc:Fallback>
        </mc:AlternateContent>
        <p:cxnSp>
          <p:nvCxnSpPr>
            <p:cNvPr id="46" name="Straight Connector 45">
              <a:extLst>
                <a:ext uri="{FF2B5EF4-FFF2-40B4-BE49-F238E27FC236}">
                  <a16:creationId xmlns:a16="http://schemas.microsoft.com/office/drawing/2014/main" id="{49778ED5-FA61-7645-9B7A-EA7D60C25812}"/>
                </a:ext>
              </a:extLst>
            </p:cNvPr>
            <p:cNvCxnSpPr>
              <a:cxnSpLocks/>
              <a:stCxn id="43" idx="6"/>
              <a:endCxn id="59"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FF2D13E-3967-D340-AA3F-2CFF49FF0EA1}"/>
                </a:ext>
              </a:extLst>
            </p:cNvPr>
            <p:cNvCxnSpPr>
              <a:cxnSpLocks/>
              <a:stCxn id="59" idx="0"/>
              <a:endCxn id="42"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A1F091E-7575-7E46-9E69-8364B22ACE24}"/>
                </a:ext>
              </a:extLst>
            </p:cNvPr>
            <p:cNvCxnSpPr>
              <a:cxnSpLocks/>
              <a:stCxn id="42" idx="4"/>
              <a:endCxn id="55"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BC773E6-941A-4D47-9C82-7F6DD1014C90}"/>
                </a:ext>
              </a:extLst>
            </p:cNvPr>
            <p:cNvCxnSpPr>
              <a:cxnSpLocks/>
              <a:stCxn id="45" idx="2"/>
              <a:endCxn id="55"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A8CE98A-374F-5D42-BFDE-4AC293A51301}"/>
                </a:ext>
              </a:extLst>
            </p:cNvPr>
            <p:cNvCxnSpPr>
              <a:cxnSpLocks/>
              <a:stCxn id="59" idx="2"/>
              <a:endCxn id="44"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9F15E15-E1B1-2244-9457-EF93CDF2EB45}"/>
                </a:ext>
              </a:extLst>
            </p:cNvPr>
            <p:cNvCxnSpPr>
              <a:cxnSpLocks/>
              <a:stCxn id="55" idx="2"/>
              <a:endCxn id="44"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D36AF4E0-CB56-1D48-9745-AB64BD5ECF9C}"/>
                </a:ext>
              </a:extLst>
            </p:cNvPr>
            <p:cNvGrpSpPr/>
            <p:nvPr/>
          </p:nvGrpSpPr>
          <p:grpSpPr>
            <a:xfrm>
              <a:off x="6191042" y="3935548"/>
              <a:ext cx="425774" cy="392260"/>
              <a:chOff x="6191042" y="3935548"/>
              <a:chExt cx="425774" cy="392260"/>
            </a:xfrm>
          </p:grpSpPr>
          <p:sp>
            <p:nvSpPr>
              <p:cNvPr id="58" name="Rectangle 57">
                <a:extLst>
                  <a:ext uri="{FF2B5EF4-FFF2-40B4-BE49-F238E27FC236}">
                    <a16:creationId xmlns:a16="http://schemas.microsoft.com/office/drawing/2014/main" id="{6A53691E-19A3-3F44-8A0E-5E52F5DB5286}"/>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C538EB5E-5C66-5147-8AF1-4ADCAD4864D0}"/>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6BF279F7-3D23-1C41-AD86-4D8F67D9E1E6}"/>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A3769419-B74D-C446-AB5E-6A54ED167744}"/>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13" name="TextBox 112">
                    <a:extLst>
                      <a:ext uri="{FF2B5EF4-FFF2-40B4-BE49-F238E27FC236}">
                        <a16:creationId xmlns:a16="http://schemas.microsoft.com/office/drawing/2014/main" id="{2658B5E1-197B-0F45-B694-E6E961CBBEA0}"/>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2"/>
                    <a:stretch>
                      <a:fillRect l="-16667" r="-4167" b="-21739"/>
                    </a:stretch>
                  </a:blipFill>
                </p:spPr>
                <p:txBody>
                  <a:bodyPr/>
                  <a:lstStyle/>
                  <a:p>
                    <a:r>
                      <a:rPr lang="en-GB">
                        <a:noFill/>
                      </a:rPr>
                      <a:t> </a:t>
                    </a:r>
                  </a:p>
                </p:txBody>
              </p:sp>
            </mc:Fallback>
          </mc:AlternateContent>
        </p:grpSp>
        <p:grpSp>
          <p:nvGrpSpPr>
            <p:cNvPr id="53" name="Group 52">
              <a:extLst>
                <a:ext uri="{FF2B5EF4-FFF2-40B4-BE49-F238E27FC236}">
                  <a16:creationId xmlns:a16="http://schemas.microsoft.com/office/drawing/2014/main" id="{FCAD1666-1082-2B44-95C5-6E454308EDDE}"/>
                </a:ext>
              </a:extLst>
            </p:cNvPr>
            <p:cNvGrpSpPr/>
            <p:nvPr/>
          </p:nvGrpSpPr>
          <p:grpSpPr>
            <a:xfrm>
              <a:off x="6975826" y="3929695"/>
              <a:ext cx="516037" cy="397857"/>
              <a:chOff x="6975826" y="3929695"/>
              <a:chExt cx="516037" cy="397857"/>
            </a:xfrm>
          </p:grpSpPr>
          <p:sp>
            <p:nvSpPr>
              <p:cNvPr id="54" name="Rectangle 53">
                <a:extLst>
                  <a:ext uri="{FF2B5EF4-FFF2-40B4-BE49-F238E27FC236}">
                    <a16:creationId xmlns:a16="http://schemas.microsoft.com/office/drawing/2014/main" id="{F38F6FB0-89F0-7E4A-AF37-72DDDA7FF52C}"/>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24DFEF1A-EAA1-0C47-B974-769CA18F4D47}"/>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A4A86392-7361-BD4B-A71B-6B78E2C465B6}"/>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523F945-96CD-914A-A544-ADC12FDBC229}"/>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09" name="TextBox 108">
                    <a:extLst>
                      <a:ext uri="{FF2B5EF4-FFF2-40B4-BE49-F238E27FC236}">
                        <a16:creationId xmlns:a16="http://schemas.microsoft.com/office/drawing/2014/main" id="{E12EAFFE-9B9E-CF41-8A91-D03481E4C32D}"/>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3"/>
                    <a:stretch>
                      <a:fillRect l="-16667" r="-4167" b="-21739"/>
                    </a:stretch>
                  </a:blipFill>
                </p:spPr>
                <p:txBody>
                  <a:bodyPr/>
                  <a:lstStyle/>
                  <a:p>
                    <a:r>
                      <a:rPr lang="en-GB">
                        <a:noFill/>
                      </a:rPr>
                      <a:t> </a:t>
                    </a:r>
                  </a:p>
                </p:txBody>
              </p:sp>
            </mc:Fallback>
          </mc:AlternateContent>
        </p:grpSp>
      </p:grpSp>
      <p:sp>
        <p:nvSpPr>
          <p:cNvPr id="3" name="Rectangle 2">
            <a:extLst>
              <a:ext uri="{FF2B5EF4-FFF2-40B4-BE49-F238E27FC236}">
                <a16:creationId xmlns:a16="http://schemas.microsoft.com/office/drawing/2014/main" id="{73E6E2CF-2B4B-9B4D-90FB-F726F3C9D8AC}"/>
              </a:ext>
            </a:extLst>
          </p:cNvPr>
          <p:cNvSpPr/>
          <p:nvPr/>
        </p:nvSpPr>
        <p:spPr>
          <a:xfrm>
            <a:off x="2016764" y="6321366"/>
            <a:ext cx="6162036" cy="400110"/>
          </a:xfrm>
          <a:prstGeom prst="rect">
            <a:avLst/>
          </a:prstGeom>
        </p:spPr>
        <p:txBody>
          <a:bodyPr wrap="square">
            <a:spAutoFit/>
          </a:bodyPr>
          <a:lstStyle/>
          <a:p>
            <a:r>
              <a:rPr lang="en-GB" sz="1000" dirty="0">
                <a:solidFill>
                  <a:schemeClr val="accent3"/>
                </a:solidFill>
              </a:rPr>
              <a:t>Tanya B and Ralf </a:t>
            </a:r>
            <a:r>
              <a:rPr lang="en-GB" sz="1000" dirty="0" err="1">
                <a:solidFill>
                  <a:schemeClr val="accent3"/>
                </a:solidFill>
              </a:rPr>
              <a:t>Möller</a:t>
            </a:r>
            <a:r>
              <a:rPr lang="en-GB" sz="1000" dirty="0">
                <a:solidFill>
                  <a:schemeClr val="accent3"/>
                </a:solidFill>
              </a:rPr>
              <a:t>. Exploring Unknown Universes in Probabilistic Relational Models. In </a:t>
            </a:r>
            <a:r>
              <a:rPr lang="en-GB" sz="1000" i="1" dirty="0">
                <a:solidFill>
                  <a:schemeClr val="accent3"/>
                </a:solidFill>
              </a:rPr>
              <a:t>Proceedings of AI 2019: Advances in Artificial Intelligence</a:t>
            </a:r>
            <a:r>
              <a:rPr lang="en-GB" sz="1000" dirty="0">
                <a:solidFill>
                  <a:schemeClr val="accent3"/>
                </a:solidFill>
              </a:rPr>
              <a:t>, 2019.</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69562B6-A74F-A74A-9569-2958F8010D0E}"/>
                  </a:ext>
                </a:extLst>
              </p:cNvPr>
              <p:cNvSpPr txBox="1"/>
              <p:nvPr/>
            </p:nvSpPr>
            <p:spPr>
              <a:xfrm>
                <a:off x="5209176" y="3030114"/>
                <a:ext cx="3654698" cy="646331"/>
              </a:xfrm>
              <a:prstGeom prst="rect">
                <a:avLst/>
              </a:prstGeom>
              <a:solidFill>
                <a:schemeClr val="accent4"/>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a:solidFill>
                      <a:schemeClr val="bg1"/>
                    </a:solidFill>
                    <a:ea typeface="Cambria Math" panose="02040503050406030204" pitchFamily="18" charset="0"/>
                    <a:cs typeface="Cambria Math" charset="0"/>
                  </a:rPr>
                  <a:t>Use </a:t>
                </a:r>
                <a14:m>
                  <m:oMath xmlns:m="http://schemas.openxmlformats.org/officeDocument/2006/math">
                    <m:r>
                      <a:rPr lang="en-GB" i="1" smtClean="0">
                        <a:solidFill>
                          <a:schemeClr val="bg1"/>
                        </a:solidFill>
                        <a:latin typeface="Cambria Math" panose="02040503050406030204" pitchFamily="18" charset="0"/>
                        <a:ea typeface="Cambria Math" panose="02040503050406030204" pitchFamily="18" charset="0"/>
                        <a:cs typeface="Cambria Math" charset="0"/>
                      </a:rPr>
                      <m:t>⊥</m:t>
                    </m:r>
                  </m:oMath>
                </a14:m>
                <a:r>
                  <a:rPr lang="en-GB" dirty="0">
                    <a:solidFill>
                      <a:schemeClr val="bg1"/>
                    </a:solidFill>
                  </a:rPr>
                  <a:t> instead </a:t>
                </a:r>
                <a:r>
                  <a:rPr lang="en-GB" dirty="0"/>
                  <a:t>of </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as </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could be a valid constraint set in some scenarios</a:t>
                </a:r>
              </a:p>
            </p:txBody>
          </p:sp>
        </mc:Choice>
        <mc:Fallback xmlns="">
          <p:sp>
            <p:nvSpPr>
              <p:cNvPr id="17" name="TextBox 16">
                <a:extLst>
                  <a:ext uri="{FF2B5EF4-FFF2-40B4-BE49-F238E27FC236}">
                    <a16:creationId xmlns:a16="http://schemas.microsoft.com/office/drawing/2014/main" id="{069562B6-A74F-A74A-9569-2958F8010D0E}"/>
                  </a:ext>
                </a:extLst>
              </p:cNvPr>
              <p:cNvSpPr txBox="1">
                <a:spLocks noRot="1" noChangeAspect="1" noMove="1" noResize="1" noEditPoints="1" noAdjustHandles="1" noChangeArrowheads="1" noChangeShapeType="1" noTextEdit="1"/>
              </p:cNvSpPr>
              <p:nvPr/>
            </p:nvSpPr>
            <p:spPr>
              <a:xfrm>
                <a:off x="5209176" y="3030114"/>
                <a:ext cx="3654698" cy="646331"/>
              </a:xfrm>
              <a:prstGeom prst="rect">
                <a:avLst/>
              </a:prstGeom>
              <a:blipFill>
                <a:blip r:embed="rId14"/>
                <a:stretch>
                  <a:fillRect/>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0FD65F38-8922-E842-AE08-7D93AE1F2FF3}"/>
              </a:ext>
            </a:extLst>
          </p:cNvPr>
          <p:cNvCxnSpPr>
            <a:cxnSpLocks/>
            <a:stCxn id="17" idx="1"/>
          </p:cNvCxnSpPr>
          <p:nvPr/>
        </p:nvCxnSpPr>
        <p:spPr>
          <a:xfrm flipH="1">
            <a:off x="3426864" y="3353280"/>
            <a:ext cx="1782312" cy="449497"/>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666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8A61-206A-DB42-85A9-9B6F16FD18F9}"/>
              </a:ext>
            </a:extLst>
          </p:cNvPr>
          <p:cNvSpPr>
            <a:spLocks noGrp="1"/>
          </p:cNvSpPr>
          <p:nvPr>
            <p:ph type="title"/>
          </p:nvPr>
        </p:nvSpPr>
        <p:spPr/>
        <p:txBody>
          <a:bodyPr>
            <a:normAutofit/>
          </a:bodyPr>
          <a:lstStyle/>
          <a:p>
            <a:r>
              <a:rPr lang="en-GB" dirty="0"/>
              <a:t>Constraint Program</a:t>
            </a:r>
          </a:p>
        </p:txBody>
      </p:sp>
      <mc:AlternateContent xmlns:mc="http://schemas.openxmlformats.org/markup-compatibility/2006" xmlns:a14="http://schemas.microsoft.com/office/drawing/2010/main">
        <mc:Choice Requires="a14">
          <p:sp>
            <p:nvSpPr>
              <p:cNvPr id="37" name="Content Placeholder 36">
                <a:extLst>
                  <a:ext uri="{FF2B5EF4-FFF2-40B4-BE49-F238E27FC236}">
                    <a16:creationId xmlns:a16="http://schemas.microsoft.com/office/drawing/2014/main" id="{265FECE0-8E5C-7946-97B9-5B017C763559}"/>
                  </a:ext>
                </a:extLst>
              </p:cNvPr>
              <p:cNvSpPr>
                <a:spLocks noGrp="1"/>
              </p:cNvSpPr>
              <p:nvPr>
                <p:ph idx="1"/>
              </p:nvPr>
            </p:nvSpPr>
            <p:spPr/>
            <p:txBody>
              <a:bodyPr>
                <a:normAutofit lnSpcReduction="10000"/>
              </a:bodyPr>
              <a:lstStyle/>
              <a:p>
                <a:r>
                  <a:rPr lang="en-GB" dirty="0">
                    <a:solidFill>
                      <a:schemeClr val="accent1"/>
                    </a:solidFill>
                  </a:rPr>
                  <a:t>Constraint program </a:t>
                </a:r>
                <a14:m>
                  <m:oMath xmlns:m="http://schemas.openxmlformats.org/officeDocument/2006/math">
                    <m:r>
                      <a:rPr lang="de-DE" b="0" i="1" smtClean="0">
                        <a:solidFill>
                          <a:schemeClr val="tx1"/>
                        </a:solidFill>
                        <a:latin typeface="Cambria Math" panose="02040503050406030204" pitchFamily="18" charset="0"/>
                        <a:ea typeface="Cambria Math" panose="02040503050406030204" pitchFamily="18" charset="0"/>
                      </a:rPr>
                      <m:t>𝒞</m:t>
                    </m:r>
                  </m:oMath>
                </a14:m>
                <a:r>
                  <a:rPr lang="en-GB" dirty="0"/>
                  <a:t>:</a:t>
                </a:r>
                <a:br>
                  <a:rPr lang="en-GB" dirty="0"/>
                </a:br>
                <a:r>
                  <a:rPr lang="en-GB" dirty="0"/>
                  <a:t>Generate constraints, possibly accompanied by a probability, for a template model </a:t>
                </a:r>
                <a14:m>
                  <m:oMath xmlns:m="http://schemas.openxmlformats.org/officeDocument/2006/math">
                    <m:acc>
                      <m:accPr>
                        <m:chr m:val="̃"/>
                        <m:ctrlPr>
                          <a:rPr lang="en-GB" i="1" dirty="0">
                            <a:latin typeface="Cambria Math" panose="02040503050406030204" pitchFamily="18" charset="0"/>
                          </a:rPr>
                        </m:ctrlPr>
                      </m:accPr>
                      <m:e>
                        <m:r>
                          <a:rPr lang="de-DE" i="1" dirty="0">
                            <a:latin typeface="Cambria Math" panose="02040503050406030204" pitchFamily="18" charset="0"/>
                          </a:rPr>
                          <m:t>𝐺</m:t>
                        </m:r>
                      </m:e>
                    </m:acc>
                    <m:r>
                      <a:rPr lang="de-DE" i="1">
                        <a:latin typeface="Cambria Math" panose="02040503050406030204" pitchFamily="18" charset="0"/>
                      </a:rPr>
                      <m:t>=</m:t>
                    </m:r>
                    <m:sSubSup>
                      <m:sSubSupPr>
                        <m:ctrlPr>
                          <a:rPr lang="de-DE" i="1">
                            <a:latin typeface="Cambria Math" panose="02040503050406030204" pitchFamily="18" charset="0"/>
                          </a:rPr>
                        </m:ctrlPr>
                      </m:sSubSupPr>
                      <m:e>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acc>
                                  <m:accPr>
                                    <m:chr m:val="̃"/>
                                    <m:ctrlPr>
                                      <a:rPr lang="en-GB" i="1" dirty="0">
                                        <a:latin typeface="Cambria Math" panose="02040503050406030204" pitchFamily="18" charset="0"/>
                                      </a:rPr>
                                    </m:ctrlPr>
                                  </m:accPr>
                                  <m:e>
                                    <m:r>
                                      <a:rPr lang="de-DE" b="0" i="1" dirty="0" smtClean="0">
                                        <a:latin typeface="Cambria Math" panose="02040503050406030204" pitchFamily="18" charset="0"/>
                                      </a:rPr>
                                      <m:t>𝑔</m:t>
                                    </m:r>
                                  </m:e>
                                </m:acc>
                              </m:e>
                              <m:sub>
                                <m:r>
                                  <a:rPr lang="de-DE" i="1">
                                    <a:latin typeface="Cambria Math" panose="02040503050406030204" pitchFamily="18" charset="0"/>
                                  </a:rPr>
                                  <m:t>𝑖</m:t>
                                </m:r>
                              </m:sub>
                            </m:sSub>
                          </m:e>
                        </m:d>
                      </m:e>
                      <m:sub>
                        <m:r>
                          <a:rPr lang="de-DE" i="1">
                            <a:latin typeface="Cambria Math" panose="02040503050406030204" pitchFamily="18" charset="0"/>
                          </a:rPr>
                          <m:t>𝑖</m:t>
                        </m:r>
                        <m:r>
                          <a:rPr lang="de-DE" i="1">
                            <a:latin typeface="Cambria Math" panose="02040503050406030204" pitchFamily="18" charset="0"/>
                          </a:rPr>
                          <m:t>=1</m:t>
                        </m:r>
                      </m:sub>
                      <m:sup>
                        <m:r>
                          <a:rPr lang="de-DE" i="1">
                            <a:latin typeface="Cambria Math" panose="02040503050406030204" pitchFamily="18" charset="0"/>
                          </a:rPr>
                          <m:t>𝑛</m:t>
                        </m:r>
                      </m:sup>
                    </m:sSubSup>
                  </m:oMath>
                </a14:m>
                <a:r>
                  <a:rPr lang="en-GB" dirty="0"/>
                  <a:t> given a domain:</a:t>
                </a:r>
              </a:p>
              <a:p>
                <a:pPr marL="0" indent="0">
                  <a:buNone/>
                </a:pPr>
                <a14:m>
                  <m:oMathPara xmlns:m="http://schemas.openxmlformats.org/officeDocument/2006/math">
                    <m:oMathParaPr>
                      <m:jc m:val="centerGroup"/>
                    </m:oMathParaPr>
                    <m:oMath xmlns:m="http://schemas.openxmlformats.org/officeDocument/2006/math">
                      <m:r>
                        <a:rPr lang="de-DE" b="1" i="1" dirty="0">
                          <a:latin typeface="Cambria Math" panose="02040503050406030204" pitchFamily="18" charset="0"/>
                          <a:ea typeface="Cambria Math" panose="02040503050406030204" pitchFamily="18" charset="0"/>
                        </a:rPr>
                        <m:t>𝑪</m:t>
                      </m:r>
                      <m:r>
                        <a:rPr lang="de-DE" i="1" dirty="0">
                          <a:latin typeface="Cambria Math" panose="02040503050406030204" pitchFamily="18" charset="0"/>
                          <a:ea typeface="Cambria Math" panose="02040503050406030204" pitchFamily="18" charset="0"/>
                        </a:rPr>
                        <m:t>=</m:t>
                      </m:r>
                      <m:sSubSup>
                        <m:sSubSupPr>
                          <m:ctrlPr>
                            <a:rPr lang="de-DE" i="1" dirty="0">
                              <a:latin typeface="Cambria Math" panose="02040503050406030204" pitchFamily="18" charset="0"/>
                              <a:ea typeface="Cambria Math" panose="02040503050406030204" pitchFamily="18" charset="0"/>
                            </a:rPr>
                          </m:ctrlPr>
                        </m:sSubSupPr>
                        <m:e>
                          <m:d>
                            <m:dPr>
                              <m:begChr m:val="{"/>
                              <m:endChr m:val="}"/>
                              <m:ctrlPr>
                                <a:rPr lang="de-DE" i="1" dirty="0">
                                  <a:latin typeface="Cambria Math" panose="02040503050406030204" pitchFamily="18" charset="0"/>
                                  <a:ea typeface="Cambria Math" panose="02040503050406030204" pitchFamily="18" charset="0"/>
                                </a:rPr>
                              </m:ctrlPr>
                            </m:dPr>
                            <m:e>
                              <m:d>
                                <m:dPr>
                                  <m:ctrlPr>
                                    <a:rPr lang="de-DE" i="1" dirty="0">
                                      <a:latin typeface="Cambria Math" panose="02040503050406030204" pitchFamily="18" charset="0"/>
                                      <a:ea typeface="Cambria Math" panose="02040503050406030204" pitchFamily="18" charset="0"/>
                                    </a:rPr>
                                  </m:ctrlPr>
                                </m:dPr>
                                <m:e>
                                  <m:sSubSup>
                                    <m:sSubSupPr>
                                      <m:ctrlPr>
                                        <a:rPr lang="de-DE" i="1" dirty="0">
                                          <a:latin typeface="Cambria Math" panose="02040503050406030204" pitchFamily="18" charset="0"/>
                                          <a:ea typeface="Cambria Math" panose="02040503050406030204" pitchFamily="18" charset="0"/>
                                        </a:rPr>
                                      </m:ctrlPr>
                                    </m:sSubSupPr>
                                    <m:e>
                                      <m:d>
                                        <m:dPr>
                                          <m:begChr m:val="{"/>
                                          <m:endChr m:val="}"/>
                                          <m:ctrlPr>
                                            <a:rPr lang="de-DE" i="1" dirty="0">
                                              <a:latin typeface="Cambria Math" panose="02040503050406030204" pitchFamily="18" charset="0"/>
                                              <a:ea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𝐶</m:t>
                                              </m:r>
                                            </m:e>
                                            <m:sub>
                                              <m:r>
                                                <a:rPr lang="de-DE" i="1" dirty="0">
                                                  <a:latin typeface="Cambria Math" panose="02040503050406030204" pitchFamily="18" charset="0"/>
                                                </a:rPr>
                                                <m:t>𝑗</m:t>
                                              </m:r>
                                              <m:r>
                                                <a:rPr lang="de-DE" i="1" dirty="0">
                                                  <a:latin typeface="Cambria Math" panose="02040503050406030204" pitchFamily="18" charset="0"/>
                                                </a:rPr>
                                                <m:t>,</m:t>
                                              </m:r>
                                              <m:r>
                                                <a:rPr lang="de-DE" i="1" dirty="0">
                                                  <a:latin typeface="Cambria Math" panose="02040503050406030204" pitchFamily="18" charset="0"/>
                                                </a:rPr>
                                                <m:t>𝑖</m:t>
                                              </m:r>
                                            </m:sub>
                                          </m:sSub>
                                        </m:e>
                                      </m:d>
                                    </m:e>
                                    <m:sub>
                                      <m:r>
                                        <a:rPr lang="de-DE" i="1" dirty="0">
                                          <a:latin typeface="Cambria Math" panose="02040503050406030204" pitchFamily="18" charset="0"/>
                                        </a:rPr>
                                        <m:t>𝑖</m:t>
                                      </m:r>
                                      <m:r>
                                        <a:rPr lang="de-DE" i="1" dirty="0">
                                          <a:latin typeface="Cambria Math" panose="02040503050406030204" pitchFamily="18" charset="0"/>
                                        </a:rPr>
                                        <m:t>=1</m:t>
                                      </m:r>
                                    </m:sub>
                                    <m:sup>
                                      <m:r>
                                        <a:rPr lang="de-DE" i="1" dirty="0">
                                          <a:latin typeface="Cambria Math" panose="02040503050406030204" pitchFamily="18" charset="0"/>
                                        </a:rPr>
                                        <m:t>𝑛</m:t>
                                      </m:r>
                                    </m:sup>
                                  </m:sSubSup>
                                  <m:r>
                                    <a:rPr lang="de-DE" i="1" dirty="0">
                                      <a:latin typeface="Cambria Math" panose="02040503050406030204" pitchFamily="18" charset="0"/>
                                    </a:rPr>
                                    <m:t>,</m:t>
                                  </m:r>
                                  <m:sSub>
                                    <m:sSubPr>
                                      <m:ctrlPr>
                                        <a:rPr lang="de-DE" i="1" dirty="0">
                                          <a:latin typeface="Cambria Math" panose="02040503050406030204" pitchFamily="18" charset="0"/>
                                        </a:rPr>
                                      </m:ctrlPr>
                                    </m:sSubPr>
                                    <m:e>
                                      <m:r>
                                        <a:rPr lang="de-DE" i="1" dirty="0">
                                          <a:latin typeface="Cambria Math" panose="02040503050406030204" pitchFamily="18" charset="0"/>
                                        </a:rPr>
                                        <m:t>𝑝</m:t>
                                      </m:r>
                                    </m:e>
                                    <m:sub>
                                      <m:r>
                                        <a:rPr lang="de-DE" i="1" dirty="0">
                                          <a:latin typeface="Cambria Math" panose="02040503050406030204" pitchFamily="18" charset="0"/>
                                        </a:rPr>
                                        <m:t>𝑗</m:t>
                                      </m:r>
                                    </m:sub>
                                  </m:sSub>
                                </m:e>
                              </m:d>
                              <m:r>
                                <a:rPr lang="de-DE" i="1" dirty="0">
                                  <a:latin typeface="Cambria Math" panose="02040503050406030204" pitchFamily="18" charset="0"/>
                                </a:rPr>
                                <m:t> </m:t>
                              </m:r>
                            </m:e>
                          </m:d>
                        </m:e>
                        <m:sub>
                          <m:r>
                            <a:rPr lang="de-DE" i="1" dirty="0">
                              <a:latin typeface="Cambria Math" panose="02040503050406030204" pitchFamily="18" charset="0"/>
                            </a:rPr>
                            <m:t>𝑗</m:t>
                          </m:r>
                          <m:r>
                            <a:rPr lang="de-DE" i="1" dirty="0">
                              <a:latin typeface="Cambria Math" panose="02040503050406030204" pitchFamily="18" charset="0"/>
                            </a:rPr>
                            <m:t>=1</m:t>
                          </m:r>
                        </m:sub>
                        <m:sup>
                          <m:r>
                            <a:rPr lang="de-DE" i="1" dirty="0">
                              <a:latin typeface="Cambria Math" panose="02040503050406030204" pitchFamily="18" charset="0"/>
                            </a:rPr>
                            <m:t>𝑚</m:t>
                          </m:r>
                        </m:sup>
                      </m:sSubSup>
                    </m:oMath>
                  </m:oMathPara>
                </a14:m>
                <a:endParaRPr lang="en-GB" dirty="0"/>
              </a:p>
              <a:p>
                <a:pPr lvl="1"/>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𝐶</m:t>
                        </m:r>
                      </m:e>
                      <m:sub>
                        <m:r>
                          <a:rPr lang="de-DE" i="1" dirty="0">
                            <a:latin typeface="Cambria Math" panose="02040503050406030204" pitchFamily="18" charset="0"/>
                          </a:rPr>
                          <m:t>.,</m:t>
                        </m:r>
                        <m:r>
                          <a:rPr lang="de-DE" i="1" dirty="0">
                            <a:latin typeface="Cambria Math" panose="02040503050406030204" pitchFamily="18" charset="0"/>
                          </a:rPr>
                          <m:t>𝑖</m:t>
                        </m:r>
                      </m:sub>
                    </m:sSub>
                  </m:oMath>
                </a14:m>
                <a:r>
                  <a:rPr lang="en-GB" dirty="0"/>
                  <a:t> a constraint to replace </a:t>
                </a:r>
                <a14:m>
                  <m:oMath xmlns:m="http://schemas.openxmlformats.org/officeDocument/2006/math">
                    <m:sSub>
                      <m:sSubPr>
                        <m:ctrlPr>
                          <a:rPr lang="de-DE" i="1" dirty="0">
                            <a:latin typeface="Cambria Math" panose="02040503050406030204" pitchFamily="18" charset="0"/>
                          </a:rPr>
                        </m:ctrlPr>
                      </m:sSubPr>
                      <m:e>
                        <m:acc>
                          <m:accPr>
                            <m:chr m:val="̃"/>
                            <m:ctrlPr>
                              <a:rPr lang="de-DE" i="1" dirty="0">
                                <a:latin typeface="Cambria Math" panose="02040503050406030204" pitchFamily="18" charset="0"/>
                              </a:rPr>
                            </m:ctrlPr>
                          </m:accPr>
                          <m:e>
                            <m:r>
                              <a:rPr lang="de-DE" i="1" dirty="0">
                                <a:latin typeface="Cambria Math" panose="02040503050406030204" pitchFamily="18" charset="0"/>
                              </a:rPr>
                              <m:t>𝐶</m:t>
                            </m:r>
                          </m:e>
                        </m:acc>
                      </m:e>
                      <m:sub>
                        <m:r>
                          <a:rPr lang="de-DE" i="1" dirty="0">
                            <a:latin typeface="Cambria Math" panose="02040503050406030204" pitchFamily="18" charset="0"/>
                          </a:rPr>
                          <m:t>𝑖</m:t>
                        </m:r>
                      </m:sub>
                    </m:sSub>
                  </m:oMath>
                </a14:m>
                <a:r>
                  <a:rPr lang="en-GB" dirty="0"/>
                  <a:t> in </a:t>
                </a:r>
                <a14:m>
                  <m:oMath xmlns:m="http://schemas.openxmlformats.org/officeDocument/2006/math">
                    <m:acc>
                      <m:accPr>
                        <m:chr m:val="̃"/>
                        <m:ctrlPr>
                          <a:rPr lang="en-GB" i="1" dirty="0">
                            <a:latin typeface="Cambria Math" panose="02040503050406030204" pitchFamily="18" charset="0"/>
                          </a:rPr>
                        </m:ctrlPr>
                      </m:accPr>
                      <m:e>
                        <m:r>
                          <a:rPr lang="de-DE" i="1" dirty="0">
                            <a:latin typeface="Cambria Math" panose="02040503050406030204" pitchFamily="18" charset="0"/>
                          </a:rPr>
                          <m:t>𝐺</m:t>
                        </m:r>
                      </m:e>
                    </m:acc>
                  </m:oMath>
                </a14:m>
                <a:endParaRPr lang="en-GB" dirty="0"/>
              </a:p>
              <a:p>
                <a:pPr lvl="2"/>
                <a:r>
                  <a:rPr lang="en-GB" dirty="0"/>
                  <a:t>Replacing the empty constraints in </a:t>
                </a:r>
                <a14:m>
                  <m:oMath xmlns:m="http://schemas.openxmlformats.org/officeDocument/2006/math">
                    <m:acc>
                      <m:accPr>
                        <m:chr m:val="̃"/>
                        <m:ctrlPr>
                          <a:rPr lang="en-GB" i="1" dirty="0">
                            <a:latin typeface="Cambria Math" panose="02040503050406030204" pitchFamily="18" charset="0"/>
                          </a:rPr>
                        </m:ctrlPr>
                      </m:accPr>
                      <m:e>
                        <m:r>
                          <a:rPr lang="de-DE" i="1" dirty="0">
                            <a:latin typeface="Cambria Math" panose="02040503050406030204" pitchFamily="18" charset="0"/>
                          </a:rPr>
                          <m:t>𝐺</m:t>
                        </m:r>
                      </m:e>
                    </m:acc>
                  </m:oMath>
                </a14:m>
                <a:r>
                  <a:rPr lang="en-GB" dirty="0"/>
                  <a:t> with the constraints in a constraint world leads to a standard model </a:t>
                </a:r>
                <a14:m>
                  <m:oMath xmlns:m="http://schemas.openxmlformats.org/officeDocument/2006/math">
                    <m:r>
                      <a:rPr lang="en-GB" i="1" dirty="0">
                        <a:latin typeface="Cambria Math" panose="02040503050406030204" pitchFamily="18" charset="0"/>
                      </a:rPr>
                      <m:t>𝐺</m:t>
                    </m:r>
                  </m:oMath>
                </a14:m>
                <a:endParaRPr lang="en-GB" dirty="0"/>
              </a:p>
              <a:p>
                <a:pPr lvl="1"/>
                <a:r>
                  <a:rPr lang="en-GB" dirty="0"/>
                  <a:t>Each </a:t>
                </a:r>
                <a14:m>
                  <m:oMath xmlns:m="http://schemas.openxmlformats.org/officeDocument/2006/math">
                    <m:d>
                      <m:dPr>
                        <m:ctrlPr>
                          <a:rPr lang="de-DE" i="1" dirty="0">
                            <a:latin typeface="Cambria Math" panose="02040503050406030204" pitchFamily="18" charset="0"/>
                            <a:ea typeface="Cambria Math" panose="02040503050406030204" pitchFamily="18" charset="0"/>
                          </a:rPr>
                        </m:ctrlPr>
                      </m:dPr>
                      <m:e>
                        <m:sSubSup>
                          <m:sSubSupPr>
                            <m:ctrlPr>
                              <a:rPr lang="de-DE" i="1" dirty="0">
                                <a:latin typeface="Cambria Math" panose="02040503050406030204" pitchFamily="18" charset="0"/>
                                <a:ea typeface="Cambria Math" panose="02040503050406030204" pitchFamily="18" charset="0"/>
                              </a:rPr>
                            </m:ctrlPr>
                          </m:sSubSupPr>
                          <m:e>
                            <m:d>
                              <m:dPr>
                                <m:begChr m:val="{"/>
                                <m:endChr m:val="}"/>
                                <m:ctrlPr>
                                  <a:rPr lang="de-DE" i="1" dirty="0">
                                    <a:latin typeface="Cambria Math" panose="02040503050406030204" pitchFamily="18" charset="0"/>
                                    <a:ea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𝐶</m:t>
                                    </m:r>
                                  </m:e>
                                  <m:sub>
                                    <m:r>
                                      <a:rPr lang="de-DE" i="1" dirty="0">
                                        <a:latin typeface="Cambria Math" panose="02040503050406030204" pitchFamily="18" charset="0"/>
                                      </a:rPr>
                                      <m:t>𝑗</m:t>
                                    </m:r>
                                    <m:r>
                                      <a:rPr lang="de-DE" i="1" dirty="0">
                                        <a:latin typeface="Cambria Math" panose="02040503050406030204" pitchFamily="18" charset="0"/>
                                      </a:rPr>
                                      <m:t>,</m:t>
                                    </m:r>
                                    <m:r>
                                      <a:rPr lang="de-DE" i="1" dirty="0">
                                        <a:latin typeface="Cambria Math" panose="02040503050406030204" pitchFamily="18" charset="0"/>
                                      </a:rPr>
                                      <m:t>𝑖</m:t>
                                    </m:r>
                                  </m:sub>
                                </m:sSub>
                              </m:e>
                            </m:d>
                          </m:e>
                          <m:sub>
                            <m:r>
                              <a:rPr lang="de-DE" i="1" dirty="0">
                                <a:latin typeface="Cambria Math" panose="02040503050406030204" pitchFamily="18" charset="0"/>
                              </a:rPr>
                              <m:t>𝑖</m:t>
                            </m:r>
                            <m:r>
                              <a:rPr lang="de-DE" i="1" dirty="0">
                                <a:latin typeface="Cambria Math" panose="02040503050406030204" pitchFamily="18" charset="0"/>
                              </a:rPr>
                              <m:t>=1</m:t>
                            </m:r>
                          </m:sub>
                          <m:sup>
                            <m:r>
                              <a:rPr lang="de-DE" i="1" dirty="0">
                                <a:latin typeface="Cambria Math" panose="02040503050406030204" pitchFamily="18" charset="0"/>
                              </a:rPr>
                              <m:t>𝑛</m:t>
                            </m:r>
                          </m:sup>
                        </m:sSubSup>
                        <m:r>
                          <a:rPr lang="de-DE" i="1" dirty="0">
                            <a:latin typeface="Cambria Math" panose="02040503050406030204" pitchFamily="18" charset="0"/>
                          </a:rPr>
                          <m:t>,</m:t>
                        </m:r>
                        <m:sSub>
                          <m:sSubPr>
                            <m:ctrlPr>
                              <a:rPr lang="de-DE" i="1" dirty="0">
                                <a:latin typeface="Cambria Math" panose="02040503050406030204" pitchFamily="18" charset="0"/>
                              </a:rPr>
                            </m:ctrlPr>
                          </m:sSubPr>
                          <m:e>
                            <m:r>
                              <a:rPr lang="de-DE" i="1" dirty="0">
                                <a:latin typeface="Cambria Math" panose="02040503050406030204" pitchFamily="18" charset="0"/>
                              </a:rPr>
                              <m:t>𝑝</m:t>
                            </m:r>
                          </m:e>
                          <m:sub>
                            <m:r>
                              <a:rPr lang="de-DE" i="1" dirty="0">
                                <a:latin typeface="Cambria Math" panose="02040503050406030204" pitchFamily="18" charset="0"/>
                              </a:rPr>
                              <m:t>𝑗</m:t>
                            </m:r>
                          </m:sub>
                        </m:sSub>
                      </m:e>
                    </m:d>
                  </m:oMath>
                </a14:m>
                <a:r>
                  <a:rPr lang="en-GB" dirty="0"/>
                  <a:t> called a </a:t>
                </a:r>
                <a:r>
                  <a:rPr lang="en-GB" i="1" dirty="0"/>
                  <a:t>constraint world</a:t>
                </a:r>
              </a:p>
              <a:p>
                <a:pPr lvl="2"/>
                <a:r>
                  <a:rPr lang="en-GB" dirty="0"/>
                  <a:t>Each constraint world can replace the constraints in </a:t>
                </a:r>
                <a14:m>
                  <m:oMath xmlns:m="http://schemas.openxmlformats.org/officeDocument/2006/math">
                    <m:acc>
                      <m:accPr>
                        <m:chr m:val="̃"/>
                        <m:ctrlPr>
                          <a:rPr lang="en-GB" i="1" dirty="0">
                            <a:latin typeface="Cambria Math" panose="02040503050406030204" pitchFamily="18" charset="0"/>
                          </a:rPr>
                        </m:ctrlPr>
                      </m:accPr>
                      <m:e>
                        <m:r>
                          <a:rPr lang="de-DE" i="1" dirty="0">
                            <a:latin typeface="Cambria Math" panose="02040503050406030204" pitchFamily="18" charset="0"/>
                          </a:rPr>
                          <m:t>𝐺</m:t>
                        </m:r>
                      </m:e>
                    </m:acc>
                  </m:oMath>
                </a14:m>
                <a:endParaRPr lang="en-GB" dirty="0"/>
              </a:p>
              <a:p>
                <a:pPr lvl="1"/>
                <a:r>
                  <a:rPr lang="en-GB" dirty="0"/>
                  <a:t>Leads to a set of models </a:t>
                </a:r>
                <a14:m>
                  <m:oMath xmlns:m="http://schemas.openxmlformats.org/officeDocument/2006/math">
                    <m:r>
                      <a:rPr lang="de-DE" b="1" i="1" dirty="0" smtClean="0">
                        <a:latin typeface="Cambria Math" panose="02040503050406030204" pitchFamily="18" charset="0"/>
                      </a:rPr>
                      <m:t>𝑮</m:t>
                    </m:r>
                    <m:r>
                      <a:rPr lang="de-DE" i="1">
                        <a:latin typeface="Cambria Math" panose="02040503050406030204" pitchFamily="18" charset="0"/>
                      </a:rPr>
                      <m:t>=</m:t>
                    </m:r>
                    <m:sSubSup>
                      <m:sSubSupPr>
                        <m:ctrlPr>
                          <a:rPr lang="de-DE" b="0" i="1" smtClean="0">
                            <a:latin typeface="Cambria Math" panose="02040503050406030204" pitchFamily="18" charset="0"/>
                          </a:rPr>
                        </m:ctrlPr>
                      </m:sSubSupPr>
                      <m:e>
                        <m:d>
                          <m:dPr>
                            <m:begChr m:val="{"/>
                            <m:endChr m:val="}"/>
                            <m:ctrlPr>
                              <a:rPr lang="de-DE" b="0" i="1" smtClean="0">
                                <a:latin typeface="Cambria Math" panose="02040503050406030204" pitchFamily="18" charset="0"/>
                              </a:rPr>
                            </m:ctrlPr>
                          </m:dPr>
                          <m:e>
                            <m:d>
                              <m:dPr>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𝐺</m:t>
                                    </m:r>
                                  </m:e>
                                  <m:sub>
                                    <m:r>
                                      <a:rPr lang="de-DE" b="0" i="1" smtClean="0">
                                        <a:latin typeface="Cambria Math" panose="02040503050406030204" pitchFamily="18" charset="0"/>
                                      </a:rPr>
                                      <m:t>𝑗</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𝑝</m:t>
                                    </m:r>
                                  </m:e>
                                  <m:sub>
                                    <m:r>
                                      <a:rPr lang="de-DE" b="0" i="1" smtClean="0">
                                        <a:latin typeface="Cambria Math" panose="02040503050406030204" pitchFamily="18" charset="0"/>
                                      </a:rPr>
                                      <m:t>𝑗</m:t>
                                    </m:r>
                                  </m:sub>
                                </m:sSub>
                              </m:e>
                            </m:d>
                          </m:e>
                        </m:d>
                      </m:e>
                      <m:sub>
                        <m:r>
                          <a:rPr lang="de-DE" b="0" i="1" smtClean="0">
                            <a:latin typeface="Cambria Math" panose="02040503050406030204" pitchFamily="18" charset="0"/>
                          </a:rPr>
                          <m:t>𝑗</m:t>
                        </m:r>
                        <m:r>
                          <a:rPr lang="de-DE" b="0" i="1" smtClean="0">
                            <a:latin typeface="Cambria Math" panose="02040503050406030204" pitchFamily="18" charset="0"/>
                          </a:rPr>
                          <m:t>=1</m:t>
                        </m:r>
                      </m:sub>
                      <m:sup>
                        <m:r>
                          <a:rPr lang="de-DE" b="0" i="1" smtClean="0">
                            <a:latin typeface="Cambria Math" panose="02040503050406030204" pitchFamily="18" charset="0"/>
                          </a:rPr>
                          <m:t>𝑚</m:t>
                        </m:r>
                      </m:sup>
                    </m:sSubSup>
                  </m:oMath>
                </a14:m>
                <a:r>
                  <a:rPr lang="en-GB" dirty="0"/>
                  <a:t>where</a:t>
                </a:r>
              </a:p>
              <a:p>
                <a:pPr lvl="2"/>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𝐺</m:t>
                        </m:r>
                      </m:e>
                      <m:sub>
                        <m:r>
                          <a:rPr lang="de-DE" i="1">
                            <a:latin typeface="Cambria Math" panose="02040503050406030204" pitchFamily="18" charset="0"/>
                          </a:rPr>
                          <m:t>𝑗</m:t>
                        </m:r>
                      </m:sub>
                    </m:sSub>
                  </m:oMath>
                </a14:m>
                <a:r>
                  <a:rPr lang="en-GB" dirty="0"/>
                  <a:t> is </a:t>
                </a:r>
                <a14:m>
                  <m:oMath xmlns:m="http://schemas.openxmlformats.org/officeDocument/2006/math">
                    <m:acc>
                      <m:accPr>
                        <m:chr m:val="̃"/>
                        <m:ctrlPr>
                          <a:rPr lang="en-GB" i="1" dirty="0">
                            <a:latin typeface="Cambria Math" panose="02040503050406030204" pitchFamily="18" charset="0"/>
                          </a:rPr>
                        </m:ctrlPr>
                      </m:accPr>
                      <m:e>
                        <m:r>
                          <a:rPr lang="de-DE" i="1" dirty="0">
                            <a:latin typeface="Cambria Math" panose="02040503050406030204" pitchFamily="18" charset="0"/>
                          </a:rPr>
                          <m:t>𝐺</m:t>
                        </m:r>
                      </m:e>
                    </m:acc>
                  </m:oMath>
                </a14:m>
                <a:r>
                  <a:rPr lang="en-GB" dirty="0"/>
                  <a:t> but the empty constraints are replaced by </a:t>
                </a:r>
                <a14:m>
                  <m:oMath xmlns:m="http://schemas.openxmlformats.org/officeDocument/2006/math">
                    <m:sSubSup>
                      <m:sSubSupPr>
                        <m:ctrlPr>
                          <a:rPr lang="de-DE" i="1" dirty="0">
                            <a:latin typeface="Cambria Math" panose="02040503050406030204" pitchFamily="18" charset="0"/>
                            <a:ea typeface="Cambria Math" panose="02040503050406030204" pitchFamily="18" charset="0"/>
                          </a:rPr>
                        </m:ctrlPr>
                      </m:sSubSupPr>
                      <m:e>
                        <m:d>
                          <m:dPr>
                            <m:begChr m:val="{"/>
                            <m:endChr m:val="}"/>
                            <m:ctrlPr>
                              <a:rPr lang="de-DE" i="1" dirty="0">
                                <a:latin typeface="Cambria Math" panose="02040503050406030204" pitchFamily="18" charset="0"/>
                                <a:ea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𝐶</m:t>
                                </m:r>
                              </m:e>
                              <m:sub>
                                <m:r>
                                  <a:rPr lang="de-DE" i="1" dirty="0">
                                    <a:latin typeface="Cambria Math" panose="02040503050406030204" pitchFamily="18" charset="0"/>
                                  </a:rPr>
                                  <m:t>𝑗</m:t>
                                </m:r>
                                <m:r>
                                  <a:rPr lang="de-DE" i="1" dirty="0">
                                    <a:latin typeface="Cambria Math" panose="02040503050406030204" pitchFamily="18" charset="0"/>
                                  </a:rPr>
                                  <m:t>,</m:t>
                                </m:r>
                                <m:r>
                                  <a:rPr lang="de-DE" i="1" dirty="0">
                                    <a:latin typeface="Cambria Math" panose="02040503050406030204" pitchFamily="18" charset="0"/>
                                  </a:rPr>
                                  <m:t>𝑖</m:t>
                                </m:r>
                              </m:sub>
                            </m:sSub>
                          </m:e>
                        </m:d>
                      </m:e>
                      <m:sub>
                        <m:r>
                          <a:rPr lang="de-DE" i="1" dirty="0">
                            <a:latin typeface="Cambria Math" panose="02040503050406030204" pitchFamily="18" charset="0"/>
                          </a:rPr>
                          <m:t>𝑖</m:t>
                        </m:r>
                        <m:r>
                          <a:rPr lang="de-DE" i="1" dirty="0">
                            <a:latin typeface="Cambria Math" panose="02040503050406030204" pitchFamily="18" charset="0"/>
                          </a:rPr>
                          <m:t>=1</m:t>
                        </m:r>
                      </m:sub>
                      <m:sup>
                        <m:r>
                          <a:rPr lang="de-DE" i="1" dirty="0">
                            <a:latin typeface="Cambria Math" panose="02040503050406030204" pitchFamily="18" charset="0"/>
                          </a:rPr>
                          <m:t>𝑛</m:t>
                        </m:r>
                      </m:sup>
                    </m:sSubSup>
                  </m:oMath>
                </a14:m>
                <a:endParaRPr lang="en-GB" dirty="0"/>
              </a:p>
            </p:txBody>
          </p:sp>
        </mc:Choice>
        <mc:Fallback xmlns="">
          <p:sp>
            <p:nvSpPr>
              <p:cNvPr id="37" name="Content Placeholder 36">
                <a:extLst>
                  <a:ext uri="{FF2B5EF4-FFF2-40B4-BE49-F238E27FC236}">
                    <a16:creationId xmlns:a16="http://schemas.microsoft.com/office/drawing/2014/main" id="{265FECE0-8E5C-7946-97B9-5B017C763559}"/>
                  </a:ext>
                </a:extLst>
              </p:cNvPr>
              <p:cNvSpPr>
                <a:spLocks noGrp="1" noRot="1" noChangeAspect="1" noMove="1" noResize="1" noEditPoints="1" noAdjustHandles="1" noChangeArrowheads="1" noChangeShapeType="1" noTextEdit="1"/>
              </p:cNvSpPr>
              <p:nvPr>
                <p:ph idx="1"/>
              </p:nvPr>
            </p:nvSpPr>
            <p:spPr>
              <a:blipFill>
                <a:blip r:embed="rId2"/>
                <a:stretch>
                  <a:fillRect l="-1447" t="-2525" r="-1929"/>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7175A751-FB50-0740-9FFA-CE9E48BB1CBF}"/>
              </a:ext>
            </a:extLst>
          </p:cNvPr>
          <p:cNvSpPr>
            <a:spLocks noGrp="1"/>
          </p:cNvSpPr>
          <p:nvPr>
            <p:ph type="sldNum" sz="quarter" idx="12"/>
          </p:nvPr>
        </p:nvSpPr>
        <p:spPr/>
        <p:txBody>
          <a:bodyPr/>
          <a:lstStyle/>
          <a:p>
            <a:fld id="{DB7C4649-800D-CB47-881A-AA04BFFFB18C}" type="slidenum">
              <a:rPr lang="en-US" smtClean="0"/>
              <a:t>38</a:t>
            </a:fld>
            <a:endParaRPr lang="en-US"/>
          </a:p>
        </p:txBody>
      </p:sp>
      <p:sp>
        <p:nvSpPr>
          <p:cNvPr id="3" name="Rectangle 2">
            <a:extLst>
              <a:ext uri="{FF2B5EF4-FFF2-40B4-BE49-F238E27FC236}">
                <a16:creationId xmlns:a16="http://schemas.microsoft.com/office/drawing/2014/main" id="{73E6E2CF-2B4B-9B4D-90FB-F726F3C9D8AC}"/>
              </a:ext>
            </a:extLst>
          </p:cNvPr>
          <p:cNvSpPr/>
          <p:nvPr/>
        </p:nvSpPr>
        <p:spPr>
          <a:xfrm>
            <a:off x="2016764" y="6321366"/>
            <a:ext cx="6162036" cy="400110"/>
          </a:xfrm>
          <a:prstGeom prst="rect">
            <a:avLst/>
          </a:prstGeom>
        </p:spPr>
        <p:txBody>
          <a:bodyPr wrap="square">
            <a:spAutoFit/>
          </a:bodyPr>
          <a:lstStyle/>
          <a:p>
            <a:r>
              <a:rPr lang="en-GB" sz="1000" dirty="0">
                <a:solidFill>
                  <a:schemeClr val="accent3"/>
                </a:solidFill>
              </a:rPr>
              <a:t>Tanya B and Ralf </a:t>
            </a:r>
            <a:r>
              <a:rPr lang="en-GB" sz="1000" dirty="0" err="1">
                <a:solidFill>
                  <a:schemeClr val="accent3"/>
                </a:solidFill>
              </a:rPr>
              <a:t>Möller</a:t>
            </a:r>
            <a:r>
              <a:rPr lang="en-GB" sz="1000" dirty="0">
                <a:solidFill>
                  <a:schemeClr val="accent3"/>
                </a:solidFill>
              </a:rPr>
              <a:t>. Exploring Unknown Universes in Probabilistic Relational Models. In </a:t>
            </a:r>
            <a:r>
              <a:rPr lang="en-GB" sz="1000" i="1" dirty="0">
                <a:solidFill>
                  <a:schemeClr val="accent3"/>
                </a:solidFill>
              </a:rPr>
              <a:t>Proceedings of AI 2019: Advances in Artificial Intelligence</a:t>
            </a:r>
            <a:r>
              <a:rPr lang="en-GB" sz="1000" dirty="0">
                <a:solidFill>
                  <a:schemeClr val="accent3"/>
                </a:solidFill>
              </a:rPr>
              <a:t>, 2019.</a:t>
            </a:r>
          </a:p>
        </p:txBody>
      </p:sp>
    </p:spTree>
    <p:extLst>
      <p:ext uri="{BB962C8B-B14F-4D97-AF65-F5344CB8AC3E}">
        <p14:creationId xmlns:p14="http://schemas.microsoft.com/office/powerpoint/2010/main" val="3245060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8A61-206A-DB42-85A9-9B6F16FD18F9}"/>
              </a:ext>
            </a:extLst>
          </p:cNvPr>
          <p:cNvSpPr>
            <a:spLocks noGrp="1"/>
          </p:cNvSpPr>
          <p:nvPr>
            <p:ph type="title"/>
          </p:nvPr>
        </p:nvSpPr>
        <p:spPr/>
        <p:txBody>
          <a:bodyPr>
            <a:normAutofit/>
          </a:bodyPr>
          <a:lstStyle/>
          <a:p>
            <a:r>
              <a:rPr lang="en-GB" dirty="0"/>
              <a:t>Constraint Program</a:t>
            </a:r>
          </a:p>
        </p:txBody>
      </p:sp>
      <mc:AlternateContent xmlns:mc="http://schemas.openxmlformats.org/markup-compatibility/2006" xmlns:a14="http://schemas.microsoft.com/office/drawing/2010/main">
        <mc:Choice Requires="a14">
          <p:sp>
            <p:nvSpPr>
              <p:cNvPr id="37" name="Content Placeholder 36">
                <a:extLst>
                  <a:ext uri="{FF2B5EF4-FFF2-40B4-BE49-F238E27FC236}">
                    <a16:creationId xmlns:a16="http://schemas.microsoft.com/office/drawing/2014/main" id="{265FECE0-8E5C-7946-97B9-5B017C763559}"/>
                  </a:ext>
                </a:extLst>
              </p:cNvPr>
              <p:cNvSpPr>
                <a:spLocks noGrp="1"/>
              </p:cNvSpPr>
              <p:nvPr>
                <p:ph idx="1"/>
              </p:nvPr>
            </p:nvSpPr>
            <p:spPr/>
            <p:txBody>
              <a:bodyPr>
                <a:normAutofit lnSpcReduction="10000"/>
              </a:bodyPr>
              <a:lstStyle/>
              <a:p>
                <a:r>
                  <a:rPr lang="en-GB" dirty="0">
                    <a:solidFill>
                      <a:schemeClr val="accent1"/>
                    </a:solidFill>
                  </a:rPr>
                  <a:t>Constraint program </a:t>
                </a:r>
                <a14:m>
                  <m:oMath xmlns:m="http://schemas.openxmlformats.org/officeDocument/2006/math">
                    <m:r>
                      <a:rPr lang="de-DE" b="0" i="1" smtClean="0">
                        <a:solidFill>
                          <a:schemeClr val="tx1"/>
                        </a:solidFill>
                        <a:latin typeface="Cambria Math" panose="02040503050406030204" pitchFamily="18" charset="0"/>
                        <a:ea typeface="Cambria Math" panose="02040503050406030204" pitchFamily="18" charset="0"/>
                      </a:rPr>
                      <m:t>𝒞</m:t>
                    </m:r>
                  </m:oMath>
                </a14:m>
                <a:r>
                  <a:rPr lang="en-GB" dirty="0"/>
                  <a:t>:</a:t>
                </a:r>
                <a:br>
                  <a:rPr lang="en-GB" dirty="0"/>
                </a:br>
                <a:r>
                  <a:rPr lang="en-GB" dirty="0"/>
                  <a:t>Generate constraints, possibly accompanied by a probability, for a template model </a:t>
                </a:r>
                <a14:m>
                  <m:oMath xmlns:m="http://schemas.openxmlformats.org/officeDocument/2006/math">
                    <m:acc>
                      <m:accPr>
                        <m:chr m:val="̃"/>
                        <m:ctrlPr>
                          <a:rPr lang="en-GB" i="1" dirty="0">
                            <a:latin typeface="Cambria Math" panose="02040503050406030204" pitchFamily="18" charset="0"/>
                          </a:rPr>
                        </m:ctrlPr>
                      </m:accPr>
                      <m:e>
                        <m:r>
                          <a:rPr lang="de-DE" i="1" dirty="0">
                            <a:latin typeface="Cambria Math" panose="02040503050406030204" pitchFamily="18" charset="0"/>
                          </a:rPr>
                          <m:t>𝐺</m:t>
                        </m:r>
                      </m:e>
                    </m:acc>
                    <m:r>
                      <a:rPr lang="de-DE" i="1">
                        <a:latin typeface="Cambria Math" panose="02040503050406030204" pitchFamily="18" charset="0"/>
                      </a:rPr>
                      <m:t>=</m:t>
                    </m:r>
                    <m:sSubSup>
                      <m:sSubSupPr>
                        <m:ctrlPr>
                          <a:rPr lang="de-DE" i="1">
                            <a:latin typeface="Cambria Math" panose="02040503050406030204" pitchFamily="18" charset="0"/>
                          </a:rPr>
                        </m:ctrlPr>
                      </m:sSubSupPr>
                      <m:e>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acc>
                                  <m:accPr>
                                    <m:chr m:val="̃"/>
                                    <m:ctrlPr>
                                      <a:rPr lang="en-GB" i="1" dirty="0">
                                        <a:latin typeface="Cambria Math" panose="02040503050406030204" pitchFamily="18" charset="0"/>
                                      </a:rPr>
                                    </m:ctrlPr>
                                  </m:accPr>
                                  <m:e>
                                    <m:r>
                                      <a:rPr lang="de-DE" b="0" i="1" dirty="0" smtClean="0">
                                        <a:latin typeface="Cambria Math" panose="02040503050406030204" pitchFamily="18" charset="0"/>
                                      </a:rPr>
                                      <m:t>𝑔</m:t>
                                    </m:r>
                                  </m:e>
                                </m:acc>
                              </m:e>
                              <m:sub>
                                <m:r>
                                  <a:rPr lang="de-DE" i="1">
                                    <a:latin typeface="Cambria Math" panose="02040503050406030204" pitchFamily="18" charset="0"/>
                                  </a:rPr>
                                  <m:t>𝑖</m:t>
                                </m:r>
                              </m:sub>
                            </m:sSub>
                          </m:e>
                        </m:d>
                      </m:e>
                      <m:sub>
                        <m:r>
                          <a:rPr lang="de-DE" i="1">
                            <a:latin typeface="Cambria Math" panose="02040503050406030204" pitchFamily="18" charset="0"/>
                          </a:rPr>
                          <m:t>𝑖</m:t>
                        </m:r>
                        <m:r>
                          <a:rPr lang="de-DE" i="1">
                            <a:latin typeface="Cambria Math" panose="02040503050406030204" pitchFamily="18" charset="0"/>
                          </a:rPr>
                          <m:t>=1</m:t>
                        </m:r>
                      </m:sub>
                      <m:sup>
                        <m:r>
                          <a:rPr lang="de-DE" i="1">
                            <a:latin typeface="Cambria Math" panose="02040503050406030204" pitchFamily="18" charset="0"/>
                          </a:rPr>
                          <m:t>𝑛</m:t>
                        </m:r>
                      </m:sup>
                    </m:sSubSup>
                  </m:oMath>
                </a14:m>
                <a:r>
                  <a:rPr lang="en-GB" dirty="0"/>
                  <a:t> given a domain:</a:t>
                </a:r>
              </a:p>
              <a:p>
                <a:pPr marL="0" indent="0">
                  <a:buNone/>
                </a:pPr>
                <a14:m>
                  <m:oMathPara xmlns:m="http://schemas.openxmlformats.org/officeDocument/2006/math">
                    <m:oMathParaPr>
                      <m:jc m:val="centerGroup"/>
                    </m:oMathParaPr>
                    <m:oMath xmlns:m="http://schemas.openxmlformats.org/officeDocument/2006/math">
                      <m:r>
                        <a:rPr lang="de-DE" b="1" i="1" dirty="0">
                          <a:latin typeface="Cambria Math" panose="02040503050406030204" pitchFamily="18" charset="0"/>
                          <a:ea typeface="Cambria Math" panose="02040503050406030204" pitchFamily="18" charset="0"/>
                        </a:rPr>
                        <m:t>𝑪</m:t>
                      </m:r>
                      <m:r>
                        <a:rPr lang="de-DE" i="1" dirty="0">
                          <a:latin typeface="Cambria Math" panose="02040503050406030204" pitchFamily="18" charset="0"/>
                          <a:ea typeface="Cambria Math" panose="02040503050406030204" pitchFamily="18" charset="0"/>
                        </a:rPr>
                        <m:t>=</m:t>
                      </m:r>
                      <m:sSubSup>
                        <m:sSubSupPr>
                          <m:ctrlPr>
                            <a:rPr lang="de-DE" i="1" dirty="0">
                              <a:latin typeface="Cambria Math" panose="02040503050406030204" pitchFamily="18" charset="0"/>
                              <a:ea typeface="Cambria Math" panose="02040503050406030204" pitchFamily="18" charset="0"/>
                            </a:rPr>
                          </m:ctrlPr>
                        </m:sSubSupPr>
                        <m:e>
                          <m:d>
                            <m:dPr>
                              <m:begChr m:val="{"/>
                              <m:endChr m:val="}"/>
                              <m:ctrlPr>
                                <a:rPr lang="de-DE" i="1" dirty="0">
                                  <a:latin typeface="Cambria Math" panose="02040503050406030204" pitchFamily="18" charset="0"/>
                                  <a:ea typeface="Cambria Math" panose="02040503050406030204" pitchFamily="18" charset="0"/>
                                </a:rPr>
                              </m:ctrlPr>
                            </m:dPr>
                            <m:e>
                              <m:d>
                                <m:dPr>
                                  <m:ctrlPr>
                                    <a:rPr lang="de-DE" i="1" dirty="0">
                                      <a:latin typeface="Cambria Math" panose="02040503050406030204" pitchFamily="18" charset="0"/>
                                      <a:ea typeface="Cambria Math" panose="02040503050406030204" pitchFamily="18" charset="0"/>
                                    </a:rPr>
                                  </m:ctrlPr>
                                </m:dPr>
                                <m:e>
                                  <m:sSubSup>
                                    <m:sSubSupPr>
                                      <m:ctrlPr>
                                        <a:rPr lang="de-DE" i="1" dirty="0">
                                          <a:latin typeface="Cambria Math" panose="02040503050406030204" pitchFamily="18" charset="0"/>
                                          <a:ea typeface="Cambria Math" panose="02040503050406030204" pitchFamily="18" charset="0"/>
                                        </a:rPr>
                                      </m:ctrlPr>
                                    </m:sSubSupPr>
                                    <m:e>
                                      <m:d>
                                        <m:dPr>
                                          <m:begChr m:val="{"/>
                                          <m:endChr m:val="}"/>
                                          <m:ctrlPr>
                                            <a:rPr lang="de-DE" i="1" dirty="0">
                                              <a:latin typeface="Cambria Math" panose="02040503050406030204" pitchFamily="18" charset="0"/>
                                              <a:ea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𝐶</m:t>
                                              </m:r>
                                            </m:e>
                                            <m:sub>
                                              <m:r>
                                                <a:rPr lang="de-DE" i="1" dirty="0">
                                                  <a:latin typeface="Cambria Math" panose="02040503050406030204" pitchFamily="18" charset="0"/>
                                                </a:rPr>
                                                <m:t>𝑗</m:t>
                                              </m:r>
                                              <m:r>
                                                <a:rPr lang="de-DE" i="1" dirty="0">
                                                  <a:latin typeface="Cambria Math" panose="02040503050406030204" pitchFamily="18" charset="0"/>
                                                </a:rPr>
                                                <m:t>,</m:t>
                                              </m:r>
                                              <m:r>
                                                <a:rPr lang="de-DE" i="1" dirty="0">
                                                  <a:latin typeface="Cambria Math" panose="02040503050406030204" pitchFamily="18" charset="0"/>
                                                </a:rPr>
                                                <m:t>𝑖</m:t>
                                              </m:r>
                                            </m:sub>
                                          </m:sSub>
                                        </m:e>
                                      </m:d>
                                    </m:e>
                                    <m:sub>
                                      <m:r>
                                        <a:rPr lang="de-DE" i="1" dirty="0">
                                          <a:latin typeface="Cambria Math" panose="02040503050406030204" pitchFamily="18" charset="0"/>
                                        </a:rPr>
                                        <m:t>𝑖</m:t>
                                      </m:r>
                                      <m:r>
                                        <a:rPr lang="de-DE" i="1" dirty="0">
                                          <a:latin typeface="Cambria Math" panose="02040503050406030204" pitchFamily="18" charset="0"/>
                                        </a:rPr>
                                        <m:t>=1</m:t>
                                      </m:r>
                                    </m:sub>
                                    <m:sup>
                                      <m:r>
                                        <a:rPr lang="de-DE" i="1" dirty="0">
                                          <a:latin typeface="Cambria Math" panose="02040503050406030204" pitchFamily="18" charset="0"/>
                                        </a:rPr>
                                        <m:t>𝑛</m:t>
                                      </m:r>
                                    </m:sup>
                                  </m:sSubSup>
                                  <m:r>
                                    <a:rPr lang="de-DE" i="1" dirty="0">
                                      <a:latin typeface="Cambria Math" panose="02040503050406030204" pitchFamily="18" charset="0"/>
                                    </a:rPr>
                                    <m:t>,</m:t>
                                  </m:r>
                                  <m:sSub>
                                    <m:sSubPr>
                                      <m:ctrlPr>
                                        <a:rPr lang="de-DE" i="1" dirty="0">
                                          <a:latin typeface="Cambria Math" panose="02040503050406030204" pitchFamily="18" charset="0"/>
                                        </a:rPr>
                                      </m:ctrlPr>
                                    </m:sSubPr>
                                    <m:e>
                                      <m:r>
                                        <a:rPr lang="de-DE" i="1" dirty="0">
                                          <a:latin typeface="Cambria Math" panose="02040503050406030204" pitchFamily="18" charset="0"/>
                                        </a:rPr>
                                        <m:t>𝑝</m:t>
                                      </m:r>
                                    </m:e>
                                    <m:sub>
                                      <m:r>
                                        <a:rPr lang="de-DE" i="1" dirty="0">
                                          <a:latin typeface="Cambria Math" panose="02040503050406030204" pitchFamily="18" charset="0"/>
                                        </a:rPr>
                                        <m:t>𝑗</m:t>
                                      </m:r>
                                    </m:sub>
                                  </m:sSub>
                                </m:e>
                              </m:d>
                              <m:r>
                                <a:rPr lang="de-DE" i="1" dirty="0">
                                  <a:latin typeface="Cambria Math" panose="02040503050406030204" pitchFamily="18" charset="0"/>
                                </a:rPr>
                                <m:t> </m:t>
                              </m:r>
                            </m:e>
                          </m:d>
                        </m:e>
                        <m:sub>
                          <m:r>
                            <a:rPr lang="de-DE" i="1" dirty="0">
                              <a:latin typeface="Cambria Math" panose="02040503050406030204" pitchFamily="18" charset="0"/>
                            </a:rPr>
                            <m:t>𝑗</m:t>
                          </m:r>
                          <m:r>
                            <a:rPr lang="de-DE" i="1" dirty="0">
                              <a:latin typeface="Cambria Math" panose="02040503050406030204" pitchFamily="18" charset="0"/>
                            </a:rPr>
                            <m:t>=1</m:t>
                          </m:r>
                        </m:sub>
                        <m:sup>
                          <m:r>
                            <a:rPr lang="de-DE" i="1" dirty="0">
                              <a:latin typeface="Cambria Math" panose="02040503050406030204" pitchFamily="18" charset="0"/>
                            </a:rPr>
                            <m:t>𝑚</m:t>
                          </m:r>
                        </m:sup>
                      </m:sSubSup>
                    </m:oMath>
                  </m:oMathPara>
                </a14:m>
                <a:endParaRPr lang="en-GB" dirty="0"/>
              </a:p>
              <a:p>
                <a:pPr lvl="1"/>
                <a:r>
                  <a:rPr lang="en-GB" dirty="0"/>
                  <a:t>If no probabilities given per constraint world </a:t>
                </a:r>
              </a:p>
              <a:p>
                <a:pPr lvl="2"/>
                <a:r>
                  <a:rPr lang="en-GB" dirty="0"/>
                  <a:t>Either just a set of sets (set of constraint worlds without </a:t>
                </a: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𝑝</m:t>
                        </m:r>
                      </m:e>
                      <m:sub>
                        <m:r>
                          <a:rPr lang="de-DE" i="1" dirty="0">
                            <a:latin typeface="Cambria Math" panose="02040503050406030204" pitchFamily="18" charset="0"/>
                          </a:rPr>
                          <m:t>𝑗</m:t>
                        </m:r>
                      </m:sub>
                    </m:sSub>
                  </m:oMath>
                </a14:m>
                <a:r>
                  <a:rPr lang="en-GB" dirty="0"/>
                  <a:t>) </a:t>
                </a:r>
              </a:p>
              <a:p>
                <a:pPr lvl="2"/>
                <a:r>
                  <a:rPr lang="en-GB" dirty="0"/>
                  <a:t>Or provide an equal distribution over all worlds: </a:t>
                </a:r>
                <a14:m>
                  <m:oMath xmlns:m="http://schemas.openxmlformats.org/officeDocument/2006/math">
                    <m:sSub>
                      <m:sSubPr>
                        <m:ctrlPr>
                          <a:rPr lang="de-DE" i="1" dirty="0">
                            <a:latin typeface="Cambria Math" panose="02040503050406030204" pitchFamily="18" charset="0"/>
                          </a:rPr>
                        </m:ctrlPr>
                      </m:sSubPr>
                      <m:e>
                        <m:r>
                          <a:rPr lang="de-DE" i="1" dirty="0">
                            <a:latin typeface="Cambria Math" panose="02040503050406030204" pitchFamily="18" charset="0"/>
                          </a:rPr>
                          <m:t>𝑝</m:t>
                        </m:r>
                      </m:e>
                      <m:sub>
                        <m:r>
                          <a:rPr lang="de-DE" i="1" dirty="0">
                            <a:latin typeface="Cambria Math" panose="02040503050406030204" pitchFamily="18" charset="0"/>
                          </a:rPr>
                          <m:t>𝑗</m:t>
                        </m:r>
                      </m:sub>
                    </m:sSub>
                    <m:r>
                      <a:rPr lang="de-DE" b="0" i="1" dirty="0" smtClean="0">
                        <a:latin typeface="Cambria Math" panose="02040503050406030204" pitchFamily="18" charset="0"/>
                      </a:rPr>
                      <m:t>=</m:t>
                    </m:r>
                    <m:f>
                      <m:fPr>
                        <m:ctrlPr>
                          <a:rPr lang="de-DE" b="0" i="1" dirty="0" smtClean="0">
                            <a:latin typeface="Cambria Math" panose="02040503050406030204" pitchFamily="18" charset="0"/>
                          </a:rPr>
                        </m:ctrlPr>
                      </m:fPr>
                      <m:num>
                        <m:r>
                          <a:rPr lang="de-DE" b="0" i="1" dirty="0" smtClean="0">
                            <a:latin typeface="Cambria Math" panose="02040503050406030204" pitchFamily="18" charset="0"/>
                          </a:rPr>
                          <m:t>1</m:t>
                        </m:r>
                      </m:num>
                      <m:den>
                        <m:r>
                          <a:rPr lang="de-DE" b="0" i="1" dirty="0" smtClean="0">
                            <a:latin typeface="Cambria Math" panose="02040503050406030204" pitchFamily="18" charset="0"/>
                          </a:rPr>
                          <m:t>𝑚</m:t>
                        </m:r>
                      </m:den>
                    </m:f>
                  </m:oMath>
                </a14:m>
                <a:endParaRPr lang="en-GB" dirty="0"/>
              </a:p>
              <a:p>
                <a:pPr lvl="1"/>
                <a:r>
                  <a:rPr lang="en-GB" dirty="0"/>
                  <a:t>If program yields one world, probability of the one constraint world is </a:t>
                </a:r>
                <a14:m>
                  <m:oMath xmlns:m="http://schemas.openxmlformats.org/officeDocument/2006/math">
                    <m:r>
                      <a:rPr lang="en-GB" i="1" dirty="0">
                        <a:latin typeface="Cambria Math" panose="02040503050406030204" pitchFamily="18" charset="0"/>
                      </a:rPr>
                      <m:t>1</m:t>
                    </m:r>
                  </m:oMath>
                </a14:m>
                <a:r>
                  <a:rPr lang="en-GB" dirty="0"/>
                  <a:t>:</a:t>
                </a:r>
              </a:p>
              <a:p>
                <a:pPr marL="12700" lvl="2" indent="0">
                  <a:buNone/>
                </a:pPr>
                <a14:m>
                  <m:oMathPara xmlns:m="http://schemas.openxmlformats.org/officeDocument/2006/math">
                    <m:oMathParaPr>
                      <m:jc m:val="centerGroup"/>
                    </m:oMathParaPr>
                    <m:oMath xmlns:m="http://schemas.openxmlformats.org/officeDocument/2006/math">
                      <m:r>
                        <a:rPr lang="de-DE" b="1" i="1" dirty="0">
                          <a:latin typeface="Cambria Math" panose="02040503050406030204" pitchFamily="18" charset="0"/>
                          <a:ea typeface="Cambria Math" panose="02040503050406030204" pitchFamily="18" charset="0"/>
                        </a:rPr>
                        <m:t>𝑪</m:t>
                      </m:r>
                      <m:r>
                        <a:rPr lang="de-DE" i="1" dirty="0">
                          <a:latin typeface="Cambria Math" panose="02040503050406030204" pitchFamily="18" charset="0"/>
                          <a:ea typeface="Cambria Math" panose="02040503050406030204" pitchFamily="18" charset="0"/>
                        </a:rPr>
                        <m:t>=</m:t>
                      </m:r>
                      <m:sSubSup>
                        <m:sSubSupPr>
                          <m:ctrlPr>
                            <a:rPr lang="de-DE" i="1" dirty="0">
                              <a:latin typeface="Cambria Math" panose="02040503050406030204" pitchFamily="18" charset="0"/>
                              <a:ea typeface="Cambria Math" panose="02040503050406030204" pitchFamily="18" charset="0"/>
                            </a:rPr>
                          </m:ctrlPr>
                        </m:sSubSupPr>
                        <m:e>
                          <m:d>
                            <m:dPr>
                              <m:begChr m:val="{"/>
                              <m:endChr m:val="}"/>
                              <m:ctrlPr>
                                <a:rPr lang="de-DE" i="1" dirty="0">
                                  <a:latin typeface="Cambria Math" panose="02040503050406030204" pitchFamily="18" charset="0"/>
                                  <a:ea typeface="Cambria Math" panose="02040503050406030204" pitchFamily="18" charset="0"/>
                                </a:rPr>
                              </m:ctrlPr>
                            </m:dPr>
                            <m:e>
                              <m:d>
                                <m:dPr>
                                  <m:ctrlPr>
                                    <a:rPr lang="de-DE" i="1" dirty="0">
                                      <a:latin typeface="Cambria Math" panose="02040503050406030204" pitchFamily="18" charset="0"/>
                                      <a:ea typeface="Cambria Math" panose="02040503050406030204" pitchFamily="18" charset="0"/>
                                    </a:rPr>
                                  </m:ctrlPr>
                                </m:dPr>
                                <m:e>
                                  <m:sSubSup>
                                    <m:sSubSupPr>
                                      <m:ctrlPr>
                                        <a:rPr lang="de-DE" i="1" dirty="0">
                                          <a:latin typeface="Cambria Math" panose="02040503050406030204" pitchFamily="18" charset="0"/>
                                          <a:ea typeface="Cambria Math" panose="02040503050406030204" pitchFamily="18" charset="0"/>
                                        </a:rPr>
                                      </m:ctrlPr>
                                    </m:sSubSupPr>
                                    <m:e>
                                      <m:d>
                                        <m:dPr>
                                          <m:begChr m:val="{"/>
                                          <m:endChr m:val="}"/>
                                          <m:ctrlPr>
                                            <a:rPr lang="de-DE" i="1" dirty="0">
                                              <a:latin typeface="Cambria Math" panose="02040503050406030204" pitchFamily="18" charset="0"/>
                                              <a:ea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𝐶</m:t>
                                              </m:r>
                                            </m:e>
                                            <m:sub>
                                              <m:r>
                                                <a:rPr lang="de-DE" i="1" dirty="0">
                                                  <a:latin typeface="Cambria Math" panose="02040503050406030204" pitchFamily="18" charset="0"/>
                                                </a:rPr>
                                                <m:t>𝑗</m:t>
                                              </m:r>
                                              <m:r>
                                                <a:rPr lang="de-DE" i="1" dirty="0">
                                                  <a:latin typeface="Cambria Math" panose="02040503050406030204" pitchFamily="18" charset="0"/>
                                                </a:rPr>
                                                <m:t>,</m:t>
                                              </m:r>
                                              <m:r>
                                                <a:rPr lang="de-DE" i="1" dirty="0">
                                                  <a:latin typeface="Cambria Math" panose="02040503050406030204" pitchFamily="18" charset="0"/>
                                                </a:rPr>
                                                <m:t>𝑖</m:t>
                                              </m:r>
                                            </m:sub>
                                          </m:sSub>
                                        </m:e>
                                      </m:d>
                                    </m:e>
                                    <m:sub>
                                      <m:r>
                                        <a:rPr lang="de-DE" i="1" dirty="0">
                                          <a:latin typeface="Cambria Math" panose="02040503050406030204" pitchFamily="18" charset="0"/>
                                        </a:rPr>
                                        <m:t>𝑖</m:t>
                                      </m:r>
                                      <m:r>
                                        <a:rPr lang="de-DE" i="1" dirty="0">
                                          <a:latin typeface="Cambria Math" panose="02040503050406030204" pitchFamily="18" charset="0"/>
                                        </a:rPr>
                                        <m:t>=1</m:t>
                                      </m:r>
                                    </m:sub>
                                    <m:sup>
                                      <m:r>
                                        <a:rPr lang="de-DE" i="1" dirty="0">
                                          <a:latin typeface="Cambria Math" panose="02040503050406030204" pitchFamily="18" charset="0"/>
                                        </a:rPr>
                                        <m:t>𝑛</m:t>
                                      </m:r>
                                    </m:sup>
                                  </m:sSubSup>
                                  <m:r>
                                    <a:rPr lang="de-DE" i="1" dirty="0">
                                      <a:latin typeface="Cambria Math" panose="02040503050406030204" pitchFamily="18" charset="0"/>
                                    </a:rPr>
                                    <m:t>,1</m:t>
                                  </m:r>
                                </m:e>
                              </m:d>
                              <m:r>
                                <a:rPr lang="de-DE" i="1" dirty="0">
                                  <a:latin typeface="Cambria Math" panose="02040503050406030204" pitchFamily="18" charset="0"/>
                                </a:rPr>
                                <m:t> </m:t>
                              </m:r>
                            </m:e>
                          </m:d>
                        </m:e>
                        <m:sub>
                          <m:r>
                            <a:rPr lang="de-DE" i="1" dirty="0">
                              <a:latin typeface="Cambria Math" panose="02040503050406030204" pitchFamily="18" charset="0"/>
                            </a:rPr>
                            <m:t>𝑗</m:t>
                          </m:r>
                          <m:r>
                            <a:rPr lang="de-DE" i="1" dirty="0">
                              <a:latin typeface="Cambria Math" panose="02040503050406030204" pitchFamily="18" charset="0"/>
                            </a:rPr>
                            <m:t>=1</m:t>
                          </m:r>
                        </m:sub>
                        <m:sup>
                          <m:r>
                            <a:rPr lang="de-DE" i="1" dirty="0">
                              <a:latin typeface="Cambria Math" panose="02040503050406030204" pitchFamily="18" charset="0"/>
                            </a:rPr>
                            <m:t>𝑚</m:t>
                          </m:r>
                          <m:r>
                            <a:rPr lang="de-DE" i="1" dirty="0">
                              <a:latin typeface="Cambria Math" panose="02040503050406030204" pitchFamily="18" charset="0"/>
                            </a:rPr>
                            <m:t>=1</m:t>
                          </m:r>
                        </m:sup>
                      </m:sSubSup>
                      <m:r>
                        <a:rPr lang="de-DE" b="0" i="0" dirty="0" smtClean="0">
                          <a:latin typeface="Cambria Math" panose="02040503050406030204" pitchFamily="18" charset="0"/>
                        </a:rPr>
                        <m:t> </m:t>
                      </m:r>
                      <m:r>
                        <a:rPr lang="en-GB" dirty="0">
                          <a:latin typeface="Cambria Math" panose="02040503050406030204" pitchFamily="18" charset="0"/>
                          <a:ea typeface="Cambria Math" panose="02040503050406030204" pitchFamily="18" charset="0"/>
                        </a:rPr>
                        <m:t>→</m:t>
                      </m:r>
                      <m:r>
                        <a:rPr lang="de-DE" b="0" i="0" dirty="0" smtClean="0">
                          <a:latin typeface="Cambria Math" panose="02040503050406030204" pitchFamily="18" charset="0"/>
                          <a:ea typeface="Cambria Math" panose="02040503050406030204" pitchFamily="18" charset="0"/>
                        </a:rPr>
                        <m:t> </m:t>
                      </m:r>
                      <m:sSubSup>
                        <m:sSubSupPr>
                          <m:ctrlPr>
                            <a:rPr lang="de-DE" i="1" dirty="0">
                              <a:latin typeface="Cambria Math" panose="02040503050406030204" pitchFamily="18" charset="0"/>
                              <a:ea typeface="Cambria Math" panose="02040503050406030204" pitchFamily="18" charset="0"/>
                            </a:rPr>
                          </m:ctrlPr>
                        </m:sSubSupPr>
                        <m:e>
                          <m:d>
                            <m:dPr>
                              <m:begChr m:val="{"/>
                              <m:endChr m:val="}"/>
                              <m:ctrlPr>
                                <a:rPr lang="de-DE" i="1" dirty="0">
                                  <a:latin typeface="Cambria Math" panose="02040503050406030204" pitchFamily="18" charset="0"/>
                                  <a:ea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𝐶</m:t>
                                  </m:r>
                                </m:e>
                                <m:sub>
                                  <m:r>
                                    <a:rPr lang="de-DE" i="1" dirty="0">
                                      <a:latin typeface="Cambria Math" panose="02040503050406030204" pitchFamily="18" charset="0"/>
                                    </a:rPr>
                                    <m:t>1,</m:t>
                                  </m:r>
                                  <m:r>
                                    <a:rPr lang="de-DE" i="1" dirty="0">
                                      <a:latin typeface="Cambria Math" panose="02040503050406030204" pitchFamily="18" charset="0"/>
                                    </a:rPr>
                                    <m:t>𝑖</m:t>
                                  </m:r>
                                </m:sub>
                              </m:sSub>
                            </m:e>
                          </m:d>
                        </m:e>
                        <m:sub>
                          <m:r>
                            <a:rPr lang="de-DE" i="1" dirty="0">
                              <a:latin typeface="Cambria Math" panose="02040503050406030204" pitchFamily="18" charset="0"/>
                            </a:rPr>
                            <m:t>𝑖</m:t>
                          </m:r>
                          <m:r>
                            <a:rPr lang="de-DE" i="1" dirty="0">
                              <a:latin typeface="Cambria Math" panose="02040503050406030204" pitchFamily="18" charset="0"/>
                            </a:rPr>
                            <m:t>=1</m:t>
                          </m:r>
                        </m:sub>
                        <m:sup>
                          <m:r>
                            <a:rPr lang="de-DE" i="1" dirty="0">
                              <a:latin typeface="Cambria Math" panose="02040503050406030204" pitchFamily="18" charset="0"/>
                            </a:rPr>
                            <m:t>𝑛</m:t>
                          </m:r>
                        </m:sup>
                      </m:sSubSup>
                      <m:r>
                        <a:rPr lang="de-DE" i="1" dirty="0">
                          <a:latin typeface="Cambria Math" panose="02040503050406030204" pitchFamily="18" charset="0"/>
                        </a:rPr>
                        <m:t>=</m:t>
                      </m:r>
                      <m:sSubSup>
                        <m:sSubSupPr>
                          <m:ctrlPr>
                            <a:rPr lang="de-DE" i="1" dirty="0">
                              <a:latin typeface="Cambria Math" panose="02040503050406030204" pitchFamily="18" charset="0"/>
                              <a:ea typeface="Cambria Math" panose="02040503050406030204" pitchFamily="18" charset="0"/>
                            </a:rPr>
                          </m:ctrlPr>
                        </m:sSubSupPr>
                        <m:e>
                          <m:d>
                            <m:dPr>
                              <m:begChr m:val="{"/>
                              <m:endChr m:val="}"/>
                              <m:ctrlPr>
                                <a:rPr lang="de-DE" i="1" dirty="0">
                                  <a:latin typeface="Cambria Math" panose="02040503050406030204" pitchFamily="18" charset="0"/>
                                  <a:ea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𝐶</m:t>
                                  </m:r>
                                </m:e>
                                <m:sub>
                                  <m:r>
                                    <a:rPr lang="de-DE" i="1" dirty="0">
                                      <a:latin typeface="Cambria Math" panose="02040503050406030204" pitchFamily="18" charset="0"/>
                                    </a:rPr>
                                    <m:t>𝑖</m:t>
                                  </m:r>
                                </m:sub>
                              </m:sSub>
                            </m:e>
                          </m:d>
                        </m:e>
                        <m:sub>
                          <m:r>
                            <a:rPr lang="de-DE" i="1" dirty="0">
                              <a:latin typeface="Cambria Math" panose="02040503050406030204" pitchFamily="18" charset="0"/>
                            </a:rPr>
                            <m:t>𝑖</m:t>
                          </m:r>
                          <m:r>
                            <a:rPr lang="de-DE" i="1" dirty="0">
                              <a:latin typeface="Cambria Math" panose="02040503050406030204" pitchFamily="18" charset="0"/>
                            </a:rPr>
                            <m:t>=1</m:t>
                          </m:r>
                        </m:sub>
                        <m:sup>
                          <m:r>
                            <a:rPr lang="de-DE" i="1" dirty="0">
                              <a:latin typeface="Cambria Math" panose="02040503050406030204" pitchFamily="18" charset="0"/>
                            </a:rPr>
                            <m:t>𝑛</m:t>
                          </m:r>
                        </m:sup>
                      </m:sSubSup>
                    </m:oMath>
                  </m:oMathPara>
                </a14:m>
                <a:endParaRPr lang="en-GB" b="1" dirty="0"/>
              </a:p>
              <a:p>
                <a:pPr lvl="2"/>
                <a:r>
                  <a:rPr lang="en-GB" dirty="0"/>
                  <a:t>Yields one model </a:t>
                </a:r>
                <a14:m>
                  <m:oMath xmlns:m="http://schemas.openxmlformats.org/officeDocument/2006/math">
                    <m:r>
                      <a:rPr lang="en-GB" i="1" dirty="0" smtClean="0">
                        <a:latin typeface="Cambria Math" panose="02040503050406030204" pitchFamily="18" charset="0"/>
                      </a:rPr>
                      <m:t>𝐺</m:t>
                    </m:r>
                  </m:oMath>
                </a14:m>
                <a:r>
                  <a:rPr lang="en-GB" dirty="0"/>
                  <a:t> with constraints </a:t>
                </a:r>
                <a14:m>
                  <m:oMath xmlns:m="http://schemas.openxmlformats.org/officeDocument/2006/math">
                    <m:sSubSup>
                      <m:sSubSupPr>
                        <m:ctrlPr>
                          <a:rPr lang="de-DE" i="1" dirty="0">
                            <a:latin typeface="Cambria Math" panose="02040503050406030204" pitchFamily="18" charset="0"/>
                            <a:ea typeface="Cambria Math" panose="02040503050406030204" pitchFamily="18" charset="0"/>
                          </a:rPr>
                        </m:ctrlPr>
                      </m:sSubSupPr>
                      <m:e>
                        <m:d>
                          <m:dPr>
                            <m:begChr m:val="{"/>
                            <m:endChr m:val="}"/>
                            <m:ctrlPr>
                              <a:rPr lang="de-DE" i="1" dirty="0">
                                <a:latin typeface="Cambria Math" panose="02040503050406030204" pitchFamily="18" charset="0"/>
                                <a:ea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𝐶</m:t>
                                </m:r>
                              </m:e>
                              <m:sub>
                                <m:r>
                                  <a:rPr lang="de-DE" i="1" dirty="0">
                                    <a:latin typeface="Cambria Math" panose="02040503050406030204" pitchFamily="18" charset="0"/>
                                  </a:rPr>
                                  <m:t>𝑖</m:t>
                                </m:r>
                              </m:sub>
                            </m:sSub>
                          </m:e>
                        </m:d>
                      </m:e>
                      <m:sub>
                        <m:r>
                          <a:rPr lang="de-DE" i="1" dirty="0">
                            <a:latin typeface="Cambria Math" panose="02040503050406030204" pitchFamily="18" charset="0"/>
                          </a:rPr>
                          <m:t>𝑖</m:t>
                        </m:r>
                        <m:r>
                          <a:rPr lang="de-DE" i="1" dirty="0">
                            <a:latin typeface="Cambria Math" panose="02040503050406030204" pitchFamily="18" charset="0"/>
                          </a:rPr>
                          <m:t>=1</m:t>
                        </m:r>
                      </m:sub>
                      <m:sup>
                        <m:r>
                          <a:rPr lang="de-DE" i="1" dirty="0">
                            <a:latin typeface="Cambria Math" panose="02040503050406030204" pitchFamily="18" charset="0"/>
                          </a:rPr>
                          <m:t>𝑛</m:t>
                        </m:r>
                      </m:sup>
                    </m:sSubSup>
                  </m:oMath>
                </a14:m>
                <a:endParaRPr lang="en-GB" dirty="0"/>
              </a:p>
            </p:txBody>
          </p:sp>
        </mc:Choice>
        <mc:Fallback xmlns="">
          <p:sp>
            <p:nvSpPr>
              <p:cNvPr id="37" name="Content Placeholder 36">
                <a:extLst>
                  <a:ext uri="{FF2B5EF4-FFF2-40B4-BE49-F238E27FC236}">
                    <a16:creationId xmlns:a16="http://schemas.microsoft.com/office/drawing/2014/main" id="{265FECE0-8E5C-7946-97B9-5B017C763559}"/>
                  </a:ext>
                </a:extLst>
              </p:cNvPr>
              <p:cNvSpPr>
                <a:spLocks noGrp="1" noRot="1" noChangeAspect="1" noMove="1" noResize="1" noEditPoints="1" noAdjustHandles="1" noChangeArrowheads="1" noChangeShapeType="1" noTextEdit="1"/>
              </p:cNvSpPr>
              <p:nvPr>
                <p:ph idx="1"/>
              </p:nvPr>
            </p:nvSpPr>
            <p:spPr>
              <a:blipFill>
                <a:blip r:embed="rId2"/>
                <a:stretch>
                  <a:fillRect l="-1447" t="-2525" r="-1929"/>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7175A751-FB50-0740-9FFA-CE9E48BB1CBF}"/>
              </a:ext>
            </a:extLst>
          </p:cNvPr>
          <p:cNvSpPr>
            <a:spLocks noGrp="1"/>
          </p:cNvSpPr>
          <p:nvPr>
            <p:ph type="sldNum" sz="quarter" idx="12"/>
          </p:nvPr>
        </p:nvSpPr>
        <p:spPr/>
        <p:txBody>
          <a:bodyPr/>
          <a:lstStyle/>
          <a:p>
            <a:fld id="{DB7C4649-800D-CB47-881A-AA04BFFFB18C}" type="slidenum">
              <a:rPr lang="en-US" smtClean="0"/>
              <a:t>39</a:t>
            </a:fld>
            <a:endParaRPr lang="en-US"/>
          </a:p>
        </p:txBody>
      </p:sp>
      <p:sp>
        <p:nvSpPr>
          <p:cNvPr id="3" name="Rectangle 2">
            <a:extLst>
              <a:ext uri="{FF2B5EF4-FFF2-40B4-BE49-F238E27FC236}">
                <a16:creationId xmlns:a16="http://schemas.microsoft.com/office/drawing/2014/main" id="{73E6E2CF-2B4B-9B4D-90FB-F726F3C9D8AC}"/>
              </a:ext>
            </a:extLst>
          </p:cNvPr>
          <p:cNvSpPr/>
          <p:nvPr/>
        </p:nvSpPr>
        <p:spPr>
          <a:xfrm>
            <a:off x="2016764" y="6321366"/>
            <a:ext cx="6162036" cy="400110"/>
          </a:xfrm>
          <a:prstGeom prst="rect">
            <a:avLst/>
          </a:prstGeom>
        </p:spPr>
        <p:txBody>
          <a:bodyPr wrap="square">
            <a:spAutoFit/>
          </a:bodyPr>
          <a:lstStyle/>
          <a:p>
            <a:r>
              <a:rPr lang="en-GB" sz="1000" dirty="0">
                <a:solidFill>
                  <a:schemeClr val="accent3"/>
                </a:solidFill>
              </a:rPr>
              <a:t>Tanya B and Ralf </a:t>
            </a:r>
            <a:r>
              <a:rPr lang="en-GB" sz="1000" dirty="0" err="1">
                <a:solidFill>
                  <a:schemeClr val="accent3"/>
                </a:solidFill>
              </a:rPr>
              <a:t>Möller</a:t>
            </a:r>
            <a:r>
              <a:rPr lang="en-GB" sz="1000" dirty="0">
                <a:solidFill>
                  <a:schemeClr val="accent3"/>
                </a:solidFill>
              </a:rPr>
              <a:t>. Exploring Unknown Universes in Probabilistic Relational Models. In </a:t>
            </a:r>
            <a:r>
              <a:rPr lang="en-GB" sz="1000" i="1" dirty="0">
                <a:solidFill>
                  <a:schemeClr val="accent3"/>
                </a:solidFill>
              </a:rPr>
              <a:t>Proceedings of AI 2019: Advances in Artificial Intelligence</a:t>
            </a:r>
            <a:r>
              <a:rPr lang="en-GB" sz="1000" dirty="0">
                <a:solidFill>
                  <a:schemeClr val="accent3"/>
                </a:solidFill>
              </a:rPr>
              <a:t>, 2019.</a:t>
            </a:r>
          </a:p>
        </p:txBody>
      </p:sp>
    </p:spTree>
    <p:extLst>
      <p:ext uri="{BB962C8B-B14F-4D97-AF65-F5344CB8AC3E}">
        <p14:creationId xmlns:p14="http://schemas.microsoft.com/office/powerpoint/2010/main" val="3775695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E021474-4C50-1147-BF96-4E6F8B729EA0}"/>
              </a:ext>
            </a:extLst>
          </p:cNvPr>
          <p:cNvSpPr>
            <a:spLocks noGrp="1"/>
          </p:cNvSpPr>
          <p:nvPr>
            <p:ph type="title"/>
          </p:nvPr>
        </p:nvSpPr>
        <p:spPr/>
        <p:txBody>
          <a:bodyPr/>
          <a:lstStyle/>
          <a:p>
            <a:r>
              <a:rPr lang="en-GB" dirty="0"/>
              <a:t>Adaptive Inference</a:t>
            </a:r>
          </a:p>
        </p:txBody>
      </p:sp>
      <p:sp>
        <p:nvSpPr>
          <p:cNvPr id="9" name="Text Placeholder 8">
            <a:extLst>
              <a:ext uri="{FF2B5EF4-FFF2-40B4-BE49-F238E27FC236}">
                <a16:creationId xmlns:a16="http://schemas.microsoft.com/office/drawing/2014/main" id="{26908B0B-8CCB-C74C-947D-600643B3803A}"/>
              </a:ext>
            </a:extLst>
          </p:cNvPr>
          <p:cNvSpPr>
            <a:spLocks noGrp="1"/>
          </p:cNvSpPr>
          <p:nvPr>
            <p:ph type="body" idx="1"/>
          </p:nvPr>
        </p:nvSpPr>
        <p:spPr/>
        <p:txBody>
          <a:bodyPr/>
          <a:lstStyle/>
          <a:p>
            <a:r>
              <a:rPr lang="en-GB" dirty="0"/>
              <a:t>What if one of the inputs changes?</a:t>
            </a:r>
          </a:p>
        </p:txBody>
      </p:sp>
      <p:sp>
        <p:nvSpPr>
          <p:cNvPr id="4" name="Slide Number Placeholder 3">
            <a:extLst>
              <a:ext uri="{FF2B5EF4-FFF2-40B4-BE49-F238E27FC236}">
                <a16:creationId xmlns:a16="http://schemas.microsoft.com/office/drawing/2014/main" id="{B5312003-47F2-6943-91C2-58E0D42B1BDF}"/>
              </a:ext>
            </a:extLst>
          </p:cNvPr>
          <p:cNvSpPr>
            <a:spLocks noGrp="1"/>
          </p:cNvSpPr>
          <p:nvPr>
            <p:ph type="sldNum" sz="quarter" idx="12"/>
          </p:nvPr>
        </p:nvSpPr>
        <p:spPr/>
        <p:txBody>
          <a:bodyPr/>
          <a:lstStyle/>
          <a:p>
            <a:fld id="{67C9959E-8E6B-B04C-9955-EA096F41CA7A}" type="slidenum">
              <a:rPr lang="en-GB" smtClean="0"/>
              <a:pPr/>
              <a:t>4</a:t>
            </a:fld>
            <a:endParaRPr lang="en-GB"/>
          </a:p>
        </p:txBody>
      </p:sp>
      <p:grpSp>
        <p:nvGrpSpPr>
          <p:cNvPr id="10" name="Group 9">
            <a:extLst>
              <a:ext uri="{FF2B5EF4-FFF2-40B4-BE49-F238E27FC236}">
                <a16:creationId xmlns:a16="http://schemas.microsoft.com/office/drawing/2014/main" id="{DE45361F-2241-B642-9C50-6234F8D528A9}"/>
              </a:ext>
            </a:extLst>
          </p:cNvPr>
          <p:cNvGrpSpPr/>
          <p:nvPr/>
        </p:nvGrpSpPr>
        <p:grpSpPr>
          <a:xfrm>
            <a:off x="4567238" y="1320044"/>
            <a:ext cx="4419600" cy="2023141"/>
            <a:chOff x="2133600" y="1412776"/>
            <a:chExt cx="4419600" cy="2023141"/>
          </a:xfrm>
        </p:grpSpPr>
        <p:pic>
          <p:nvPicPr>
            <p:cNvPr id="11" name="Picture 4" descr="agent-environment">
              <a:extLst>
                <a:ext uri="{FF2B5EF4-FFF2-40B4-BE49-F238E27FC236}">
                  <a16:creationId xmlns:a16="http://schemas.microsoft.com/office/drawing/2014/main" id="{227DAC9F-451E-1A47-B8B4-C98CD1FAF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33600" y="1412776"/>
              <a:ext cx="4419600" cy="199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a:extLst>
                <a:ext uri="{FF2B5EF4-FFF2-40B4-BE49-F238E27FC236}">
                  <a16:creationId xmlns:a16="http://schemas.microsoft.com/office/drawing/2014/main" id="{F5525A6F-DE6E-4247-86AE-6FB7027338EB}"/>
                </a:ext>
              </a:extLst>
            </p:cNvPr>
            <p:cNvSpPr txBox="1"/>
            <p:nvPr/>
          </p:nvSpPr>
          <p:spPr>
            <a:xfrm>
              <a:off x="3303606" y="1412776"/>
              <a:ext cx="760144" cy="307777"/>
            </a:xfrm>
            <a:prstGeom prst="rect">
              <a:avLst/>
            </a:prstGeom>
            <a:solidFill>
              <a:schemeClr val="bg1"/>
            </a:solidFill>
          </p:spPr>
          <p:txBody>
            <a:bodyPr wrap="none" rtlCol="0">
              <a:spAutoFit/>
            </a:bodyPr>
            <a:lstStyle/>
            <a:p>
              <a:r>
                <a:rPr lang="en-DE" sz="1400" dirty="0"/>
                <a:t>Sensors</a:t>
              </a:r>
            </a:p>
          </p:txBody>
        </p:sp>
        <p:sp>
          <p:nvSpPr>
            <p:cNvPr id="13" name="TextBox 12">
              <a:extLst>
                <a:ext uri="{FF2B5EF4-FFF2-40B4-BE49-F238E27FC236}">
                  <a16:creationId xmlns:a16="http://schemas.microsoft.com/office/drawing/2014/main" id="{772A7D53-6CF6-5244-86BA-2FF66F5F7ABF}"/>
                </a:ext>
              </a:extLst>
            </p:cNvPr>
            <p:cNvSpPr txBox="1"/>
            <p:nvPr/>
          </p:nvSpPr>
          <p:spPr>
            <a:xfrm>
              <a:off x="4349284" y="1909235"/>
              <a:ext cx="832279" cy="307777"/>
            </a:xfrm>
            <a:prstGeom prst="rect">
              <a:avLst/>
            </a:prstGeom>
            <a:solidFill>
              <a:schemeClr val="bg1"/>
            </a:solidFill>
          </p:spPr>
          <p:txBody>
            <a:bodyPr wrap="none" rtlCol="0">
              <a:spAutoFit/>
            </a:bodyPr>
            <a:lstStyle/>
            <a:p>
              <a:r>
                <a:rPr lang="en-DE" sz="1400" dirty="0"/>
                <a:t>Percepts</a:t>
              </a:r>
            </a:p>
          </p:txBody>
        </p:sp>
        <p:sp>
          <p:nvSpPr>
            <p:cNvPr id="14" name="TextBox 13">
              <a:extLst>
                <a:ext uri="{FF2B5EF4-FFF2-40B4-BE49-F238E27FC236}">
                  <a16:creationId xmlns:a16="http://schemas.microsoft.com/office/drawing/2014/main" id="{22377336-BAA9-ED4F-8C7E-43890750EB1E}"/>
                </a:ext>
              </a:extLst>
            </p:cNvPr>
            <p:cNvSpPr txBox="1"/>
            <p:nvPr/>
          </p:nvSpPr>
          <p:spPr>
            <a:xfrm>
              <a:off x="4295023" y="2459662"/>
              <a:ext cx="744114" cy="307777"/>
            </a:xfrm>
            <a:prstGeom prst="rect">
              <a:avLst/>
            </a:prstGeom>
            <a:solidFill>
              <a:schemeClr val="bg1"/>
            </a:solidFill>
          </p:spPr>
          <p:txBody>
            <a:bodyPr wrap="none" rtlCol="0">
              <a:spAutoFit/>
            </a:bodyPr>
            <a:lstStyle/>
            <a:p>
              <a:r>
                <a:rPr lang="en-DE" sz="1400" dirty="0"/>
                <a:t>Actions</a:t>
              </a:r>
            </a:p>
          </p:txBody>
        </p:sp>
        <p:sp>
          <p:nvSpPr>
            <p:cNvPr id="15" name="TextBox 14">
              <a:extLst>
                <a:ext uri="{FF2B5EF4-FFF2-40B4-BE49-F238E27FC236}">
                  <a16:creationId xmlns:a16="http://schemas.microsoft.com/office/drawing/2014/main" id="{5BAE57F1-573E-AE47-8B0D-12575A720E19}"/>
                </a:ext>
              </a:extLst>
            </p:cNvPr>
            <p:cNvSpPr txBox="1"/>
            <p:nvPr/>
          </p:nvSpPr>
          <p:spPr>
            <a:xfrm>
              <a:off x="4130705" y="3128140"/>
              <a:ext cx="907621" cy="307777"/>
            </a:xfrm>
            <a:prstGeom prst="rect">
              <a:avLst/>
            </a:prstGeom>
            <a:solidFill>
              <a:schemeClr val="bg1"/>
            </a:solidFill>
          </p:spPr>
          <p:txBody>
            <a:bodyPr wrap="none" rtlCol="0">
              <a:spAutoFit/>
            </a:bodyPr>
            <a:lstStyle/>
            <a:p>
              <a:r>
                <a:rPr lang="en-DE" sz="1400" dirty="0"/>
                <a:t>Actuators</a:t>
              </a:r>
            </a:p>
          </p:txBody>
        </p:sp>
        <p:sp>
          <p:nvSpPr>
            <p:cNvPr id="16" name="TextBox 15">
              <a:extLst>
                <a:ext uri="{FF2B5EF4-FFF2-40B4-BE49-F238E27FC236}">
                  <a16:creationId xmlns:a16="http://schemas.microsoft.com/office/drawing/2014/main" id="{9422B251-FD12-BB4D-83F9-0B11C9E71DD7}"/>
                </a:ext>
              </a:extLst>
            </p:cNvPr>
            <p:cNvSpPr txBox="1"/>
            <p:nvPr/>
          </p:nvSpPr>
          <p:spPr>
            <a:xfrm>
              <a:off x="5307394" y="2204864"/>
              <a:ext cx="1192955" cy="307777"/>
            </a:xfrm>
            <a:prstGeom prst="rect">
              <a:avLst/>
            </a:prstGeom>
            <a:solidFill>
              <a:schemeClr val="bg1"/>
            </a:solidFill>
          </p:spPr>
          <p:txBody>
            <a:bodyPr wrap="none" rtlCol="0">
              <a:spAutoFit/>
            </a:bodyPr>
            <a:lstStyle/>
            <a:p>
              <a:r>
                <a:rPr lang="en-DE" sz="1400" dirty="0"/>
                <a:t>Environment </a:t>
              </a:r>
            </a:p>
          </p:txBody>
        </p:sp>
        <p:sp>
          <p:nvSpPr>
            <p:cNvPr id="17" name="Rectangle 16">
              <a:extLst>
                <a:ext uri="{FF2B5EF4-FFF2-40B4-BE49-F238E27FC236}">
                  <a16:creationId xmlns:a16="http://schemas.microsoft.com/office/drawing/2014/main" id="{A0807FD2-6F17-0345-B8C5-52FF35D09BF9}"/>
                </a:ext>
              </a:extLst>
            </p:cNvPr>
            <p:cNvSpPr/>
            <p:nvPr/>
          </p:nvSpPr>
          <p:spPr>
            <a:xfrm>
              <a:off x="2555776" y="2459662"/>
              <a:ext cx="588017" cy="1538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
          <p:nvSpPr>
            <p:cNvPr id="18" name="TextBox 17">
              <a:extLst>
                <a:ext uri="{FF2B5EF4-FFF2-40B4-BE49-F238E27FC236}">
                  <a16:creationId xmlns:a16="http://schemas.microsoft.com/office/drawing/2014/main" id="{F3089564-1272-8C40-BFA3-6BA914702BF7}"/>
                </a:ext>
              </a:extLst>
            </p:cNvPr>
            <p:cNvSpPr txBox="1"/>
            <p:nvPr/>
          </p:nvSpPr>
          <p:spPr>
            <a:xfrm>
              <a:off x="2555776" y="2375686"/>
              <a:ext cx="683200" cy="307777"/>
            </a:xfrm>
            <a:prstGeom prst="rect">
              <a:avLst/>
            </a:prstGeom>
            <a:noFill/>
          </p:spPr>
          <p:txBody>
            <a:bodyPr wrap="none" rtlCol="0">
              <a:spAutoFit/>
            </a:bodyPr>
            <a:lstStyle/>
            <a:p>
              <a:r>
                <a:rPr lang="en-DE" sz="1400" dirty="0"/>
                <a:t>Agent </a:t>
              </a:r>
            </a:p>
          </p:txBody>
        </p:sp>
        <p:sp>
          <p:nvSpPr>
            <p:cNvPr id="19" name="TextBox 18">
              <a:extLst>
                <a:ext uri="{FF2B5EF4-FFF2-40B4-BE49-F238E27FC236}">
                  <a16:creationId xmlns:a16="http://schemas.microsoft.com/office/drawing/2014/main" id="{7B462C9B-8B17-834C-8109-05FB5F4B4225}"/>
                </a:ext>
              </a:extLst>
            </p:cNvPr>
            <p:cNvSpPr txBox="1"/>
            <p:nvPr/>
          </p:nvSpPr>
          <p:spPr>
            <a:xfrm>
              <a:off x="2912391" y="2092595"/>
              <a:ext cx="242374" cy="261610"/>
            </a:xfrm>
            <a:prstGeom prst="rect">
              <a:avLst/>
            </a:prstGeom>
            <a:solidFill>
              <a:schemeClr val="bg1"/>
            </a:solidFill>
          </p:spPr>
          <p:txBody>
            <a:bodyPr wrap="none" rtlCol="0">
              <a:spAutoFit/>
            </a:bodyPr>
            <a:lstStyle/>
            <a:p>
              <a:r>
                <a:rPr lang="en-DE" sz="1100" dirty="0"/>
                <a:t>?</a:t>
              </a:r>
            </a:p>
          </p:txBody>
        </p:sp>
      </p:grpSp>
    </p:spTree>
    <p:extLst>
      <p:ext uri="{BB962C8B-B14F-4D97-AF65-F5344CB8AC3E}">
        <p14:creationId xmlns:p14="http://schemas.microsoft.com/office/powerpoint/2010/main" val="1104885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8A61-206A-DB42-85A9-9B6F16FD18F9}"/>
              </a:ext>
            </a:extLst>
          </p:cNvPr>
          <p:cNvSpPr>
            <a:spLocks noGrp="1"/>
          </p:cNvSpPr>
          <p:nvPr>
            <p:ph type="title"/>
          </p:nvPr>
        </p:nvSpPr>
        <p:spPr>
          <a:xfrm>
            <a:off x="628649" y="260986"/>
            <a:ext cx="8287865" cy="717866"/>
          </a:xfrm>
        </p:spPr>
        <p:txBody>
          <a:bodyPr>
            <a:normAutofit/>
          </a:bodyPr>
          <a:lstStyle/>
          <a:p>
            <a:r>
              <a:rPr lang="en-GB" dirty="0"/>
              <a:t>Constraint Program: Example</a:t>
            </a:r>
          </a:p>
        </p:txBody>
      </p:sp>
      <mc:AlternateContent xmlns:mc="http://schemas.openxmlformats.org/markup-compatibility/2006" xmlns:a14="http://schemas.microsoft.com/office/drawing/2010/main">
        <mc:Choice Requires="a14">
          <p:sp>
            <p:nvSpPr>
              <p:cNvPr id="37" name="Content Placeholder 36">
                <a:extLst>
                  <a:ext uri="{FF2B5EF4-FFF2-40B4-BE49-F238E27FC236}">
                    <a16:creationId xmlns:a16="http://schemas.microsoft.com/office/drawing/2014/main" id="{265FECE0-8E5C-7946-97B9-5B017C763559}"/>
                  </a:ext>
                </a:extLst>
              </p:cNvPr>
              <p:cNvSpPr>
                <a:spLocks noGrp="1"/>
              </p:cNvSpPr>
              <p:nvPr>
                <p:ph idx="1"/>
              </p:nvPr>
            </p:nvSpPr>
            <p:spPr>
              <a:xfrm>
                <a:off x="628650" y="1158241"/>
                <a:ext cx="7886700" cy="3078986"/>
              </a:xfrm>
            </p:spPr>
            <p:txBody>
              <a:bodyPr>
                <a:normAutofit lnSpcReduction="10000"/>
              </a:bodyPr>
              <a:lstStyle/>
              <a:p>
                <a:r>
                  <a:rPr lang="en-GB" dirty="0"/>
                  <a:t>E.g., using </a:t>
                </a:r>
                <a:r>
                  <a:rPr lang="en-GB" i="1" dirty="0"/>
                  <a:t>probabilistic </a:t>
                </a:r>
                <a:r>
                  <a:rPr lang="en-GB" dirty="0" err="1"/>
                  <a:t>Datalog</a:t>
                </a:r>
                <a:r>
                  <a:rPr lang="en-GB" dirty="0"/>
                  <a:t> </a:t>
                </a:r>
                <a:r>
                  <a:rPr lang="en-GB" dirty="0">
                    <a:solidFill>
                      <a:schemeClr val="accent3"/>
                    </a:solidFill>
                  </a:rPr>
                  <a:t>(Fuhr, 1995)</a:t>
                </a:r>
                <a:r>
                  <a:rPr lang="en-GB" dirty="0"/>
                  <a:t>:</a:t>
                </a:r>
              </a:p>
              <a:p>
                <a:pPr lvl="1"/>
                <a:r>
                  <a:rPr lang="en-GB" dirty="0"/>
                  <a:t>Set of rules (Horn clauses) and facts </a:t>
                </a:r>
                <a:r>
                  <a:rPr lang="en-GB" i="1" dirty="0"/>
                  <a:t>that are possibly weighted by probability</a:t>
                </a:r>
              </a:p>
              <a:p>
                <a:pPr lvl="1"/>
                <a:r>
                  <a:rPr lang="en-GB" dirty="0"/>
                  <a:t>Free variable occurring in </a:t>
                </a:r>
                <a14:m>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𝒞</m:t>
                        </m:r>
                      </m:e>
                      <m:sup>
                        <m:r>
                          <a:rPr lang="de-DE" i="1">
                            <a:latin typeface="Cambria Math" panose="02040503050406030204" pitchFamily="18" charset="0"/>
                            <a:ea typeface="Cambria Math" panose="02040503050406030204" pitchFamily="18" charset="0"/>
                          </a:rPr>
                          <m:t>𝐷𝐿</m:t>
                        </m:r>
                      </m:sup>
                    </m:sSup>
                  </m:oMath>
                </a14:m>
                <a:r>
                  <a:rPr lang="en-GB" dirty="0"/>
                  <a:t>: </a:t>
                </a:r>
                <a14:m>
                  <m:oMath xmlns:m="http://schemas.openxmlformats.org/officeDocument/2006/math">
                    <m:r>
                      <a:rPr lang="en-GB" i="1" dirty="0">
                        <a:latin typeface="Cambria Math" panose="02040503050406030204" pitchFamily="18" charset="0"/>
                      </a:rPr>
                      <m:t>𝑋</m:t>
                    </m:r>
                  </m:oMath>
                </a14:m>
                <a:endParaRPr lang="en-GB" dirty="0"/>
              </a:p>
              <a:p>
                <a:pPr lvl="2"/>
                <a:r>
                  <a:rPr lang="en-GB" dirty="0"/>
                  <a:t>Provide a domain for </a:t>
                </a:r>
                <a14:m>
                  <m:oMath xmlns:m="http://schemas.openxmlformats.org/officeDocument/2006/math">
                    <m:r>
                      <a:rPr lang="en-GB" i="1" dirty="0">
                        <a:latin typeface="Cambria Math" panose="02040503050406030204" pitchFamily="18" charset="0"/>
                      </a:rPr>
                      <m:t>𝑋</m:t>
                    </m:r>
                  </m:oMath>
                </a14:m>
                <a:r>
                  <a:rPr lang="en-GB" dirty="0"/>
                  <a:t>, e.g., </a:t>
                </a:r>
                <a14:m>
                  <m:oMath xmlns:m="http://schemas.openxmlformats.org/officeDocument/2006/math">
                    <m:r>
                      <a:rPr lang="de-DE" i="1" dirty="0">
                        <a:latin typeface="Cambria Math" panose="02040503050406030204" pitchFamily="18" charset="0"/>
                        <a:ea typeface="Cambria Math" panose="02040503050406030204" pitchFamily="18" charset="0"/>
                      </a:rPr>
                      <m:t>𝒟</m:t>
                    </m:r>
                    <m:d>
                      <m:dPr>
                        <m:ctrlPr>
                          <a:rPr lang="de-DE" i="1" dirty="0">
                            <a:latin typeface="Cambria Math" panose="02040503050406030204" pitchFamily="18" charset="0"/>
                          </a:rPr>
                        </m:ctrlPr>
                      </m:dPr>
                      <m:e>
                        <m:r>
                          <a:rPr lang="en-GB" i="1" dirty="0">
                            <a:latin typeface="Cambria Math" panose="02040503050406030204" pitchFamily="18" charset="0"/>
                          </a:rPr>
                          <m:t>𝑋</m:t>
                        </m:r>
                      </m:e>
                    </m:d>
                    <m:r>
                      <a:rPr lang="de-DE" i="1" dirty="0">
                        <a:latin typeface="Cambria Math" panose="02040503050406030204" pitchFamily="18" charset="0"/>
                      </a:rPr>
                      <m:t>=</m:t>
                    </m:r>
                    <m:d>
                      <m:dPr>
                        <m:begChr m:val="{"/>
                        <m:endChr m:val="}"/>
                        <m:ctrlPr>
                          <a:rPr lang="de-DE" i="1" dirty="0">
                            <a:latin typeface="Cambria Math" panose="02040503050406030204" pitchFamily="18" charset="0"/>
                          </a:rPr>
                        </m:ctrlPr>
                      </m:dPr>
                      <m:e>
                        <m:r>
                          <a:rPr lang="de-DE" i="1" dirty="0">
                            <a:latin typeface="Cambria Math" panose="02040503050406030204" pitchFamily="18" charset="0"/>
                          </a:rPr>
                          <m:t>𝑎𝑙𝑖𝑐𝑒</m:t>
                        </m:r>
                        <m:r>
                          <a:rPr lang="de-DE" i="1" dirty="0">
                            <a:latin typeface="Cambria Math" panose="02040503050406030204" pitchFamily="18" charset="0"/>
                          </a:rPr>
                          <m:t>,</m:t>
                        </m:r>
                        <m:r>
                          <a:rPr lang="de-DE" i="1" dirty="0">
                            <a:latin typeface="Cambria Math" panose="02040503050406030204" pitchFamily="18" charset="0"/>
                          </a:rPr>
                          <m:t>𝑒𝑣𝑒</m:t>
                        </m:r>
                        <m:r>
                          <a:rPr lang="de-DE" i="1" dirty="0">
                            <a:latin typeface="Cambria Math" panose="02040503050406030204" pitchFamily="18" charset="0"/>
                          </a:rPr>
                          <m:t>,</m:t>
                        </m:r>
                        <m:r>
                          <a:rPr lang="de-DE" i="1" dirty="0">
                            <a:latin typeface="Cambria Math" panose="02040503050406030204" pitchFamily="18" charset="0"/>
                          </a:rPr>
                          <m:t>𝑏𝑜𝑏</m:t>
                        </m:r>
                      </m:e>
                    </m:d>
                  </m:oMath>
                </a14:m>
                <a:r>
                  <a:rPr lang="en-GB" dirty="0"/>
                  <a:t> by adding facts (</a:t>
                </a:r>
                <a:r>
                  <a:rPr lang="en-GB" i="1" dirty="0"/>
                  <a:t>no weight </a:t>
                </a:r>
                <a:r>
                  <a:rPr lang="en-GB" dirty="0"/>
                  <a:t>=</a:t>
                </a:r>
                <a:r>
                  <a:rPr lang="en-GB" i="1" dirty="0"/>
                  <a:t> always true</a:t>
                </a:r>
                <a:r>
                  <a:rPr lang="en-GB" dirty="0"/>
                  <a:t>)</a:t>
                </a:r>
              </a:p>
              <a:p>
                <a:pPr marL="1371600" lvl="3" indent="0">
                  <a:buNone/>
                </a:pPr>
                <a:r>
                  <a:rPr lang="en-GB" dirty="0" err="1">
                    <a:solidFill>
                      <a:schemeClr val="accent1"/>
                    </a:solidFill>
                    <a:latin typeface="Courier" pitchFamily="2" charset="0"/>
                    <a:cs typeface="Courier New" panose="02070309020205020404" pitchFamily="49" charset="0"/>
                  </a:rPr>
                  <a:t>instance_of_X</a:t>
                </a:r>
                <a:r>
                  <a:rPr lang="en-GB" dirty="0">
                    <a:solidFill>
                      <a:schemeClr val="accent1"/>
                    </a:solidFill>
                    <a:latin typeface="Courier" pitchFamily="2" charset="0"/>
                    <a:cs typeface="Courier New" panose="02070309020205020404" pitchFamily="49" charset="0"/>
                  </a:rPr>
                  <a:t>(</a:t>
                </a:r>
                <a:r>
                  <a:rPr lang="en-GB" dirty="0" err="1">
                    <a:solidFill>
                      <a:schemeClr val="accent1"/>
                    </a:solidFill>
                    <a:latin typeface="Courier" pitchFamily="2" charset="0"/>
                    <a:cs typeface="Courier New" panose="02070309020205020404" pitchFamily="49" charset="0"/>
                  </a:rPr>
                  <a:t>alice</a:t>
                </a:r>
                <a:r>
                  <a:rPr lang="en-GB" dirty="0">
                    <a:solidFill>
                      <a:schemeClr val="accent1"/>
                    </a:solidFill>
                    <a:latin typeface="Courier" pitchFamily="2" charset="0"/>
                    <a:cs typeface="Courier New" panose="02070309020205020404" pitchFamily="49" charset="0"/>
                  </a:rPr>
                  <a:t>).</a:t>
                </a:r>
              </a:p>
              <a:p>
                <a:pPr marL="1371600" lvl="3" indent="0">
                  <a:buNone/>
                </a:pPr>
                <a:r>
                  <a:rPr lang="en-GB" dirty="0" err="1">
                    <a:solidFill>
                      <a:schemeClr val="accent1"/>
                    </a:solidFill>
                    <a:latin typeface="Courier" pitchFamily="2" charset="0"/>
                    <a:cs typeface="Courier New" panose="02070309020205020404" pitchFamily="49" charset="0"/>
                  </a:rPr>
                  <a:t>instance_of_X</a:t>
                </a:r>
                <a:r>
                  <a:rPr lang="en-GB" dirty="0">
                    <a:solidFill>
                      <a:schemeClr val="accent1"/>
                    </a:solidFill>
                    <a:latin typeface="Courier" pitchFamily="2" charset="0"/>
                    <a:cs typeface="Courier New" panose="02070309020205020404" pitchFamily="49" charset="0"/>
                  </a:rPr>
                  <a:t>(eve).</a:t>
                </a:r>
              </a:p>
              <a:p>
                <a:pPr marL="1371600" lvl="3" indent="0">
                  <a:buNone/>
                </a:pPr>
                <a:r>
                  <a:rPr lang="en-GB" dirty="0" err="1">
                    <a:solidFill>
                      <a:schemeClr val="accent1"/>
                    </a:solidFill>
                    <a:latin typeface="Courier" pitchFamily="2" charset="0"/>
                    <a:cs typeface="Courier New" panose="02070309020205020404" pitchFamily="49" charset="0"/>
                  </a:rPr>
                  <a:t>instance_of_X</a:t>
                </a:r>
                <a:r>
                  <a:rPr lang="en-GB" dirty="0">
                    <a:solidFill>
                      <a:schemeClr val="accent1"/>
                    </a:solidFill>
                    <a:latin typeface="Courier" pitchFamily="2" charset="0"/>
                    <a:cs typeface="Courier New" panose="02070309020205020404" pitchFamily="49" charset="0"/>
                  </a:rPr>
                  <a:t>(bob).</a:t>
                </a:r>
              </a:p>
              <a:p>
                <a:pPr lvl="1"/>
                <a:endParaRPr lang="en-GB" dirty="0"/>
              </a:p>
              <a:p>
                <a:endParaRPr lang="en-GB" dirty="0"/>
              </a:p>
            </p:txBody>
          </p:sp>
        </mc:Choice>
        <mc:Fallback xmlns="">
          <p:sp>
            <p:nvSpPr>
              <p:cNvPr id="37" name="Content Placeholder 36">
                <a:extLst>
                  <a:ext uri="{FF2B5EF4-FFF2-40B4-BE49-F238E27FC236}">
                    <a16:creationId xmlns:a16="http://schemas.microsoft.com/office/drawing/2014/main" id="{265FECE0-8E5C-7946-97B9-5B017C763559}"/>
                  </a:ext>
                </a:extLst>
              </p:cNvPr>
              <p:cNvSpPr>
                <a:spLocks noGrp="1" noRot="1" noChangeAspect="1" noMove="1" noResize="1" noEditPoints="1" noAdjustHandles="1" noChangeArrowheads="1" noChangeShapeType="1" noTextEdit="1"/>
              </p:cNvSpPr>
              <p:nvPr>
                <p:ph idx="1"/>
              </p:nvPr>
            </p:nvSpPr>
            <p:spPr>
              <a:xfrm>
                <a:off x="628650" y="1158241"/>
                <a:ext cx="7886700" cy="3078986"/>
              </a:xfrm>
              <a:blipFill>
                <a:blip r:embed="rId2"/>
                <a:stretch>
                  <a:fillRect l="-1447" t="-4098"/>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7175A751-FB50-0740-9FFA-CE9E48BB1CBF}"/>
              </a:ext>
            </a:extLst>
          </p:cNvPr>
          <p:cNvSpPr>
            <a:spLocks noGrp="1"/>
          </p:cNvSpPr>
          <p:nvPr>
            <p:ph type="sldNum" sz="quarter" idx="12"/>
          </p:nvPr>
        </p:nvSpPr>
        <p:spPr/>
        <p:txBody>
          <a:bodyPr/>
          <a:lstStyle/>
          <a:p>
            <a:fld id="{DB7C4649-800D-CB47-881A-AA04BFFFB18C}" type="slidenum">
              <a:rPr lang="en-US" smtClean="0"/>
              <a:t>40</a:t>
            </a:fld>
            <a:endParaRPr lang="en-US"/>
          </a:p>
        </p:txBody>
      </p:sp>
      <p:sp>
        <p:nvSpPr>
          <p:cNvPr id="40" name="TextBox 39">
            <a:extLst>
              <a:ext uri="{FF2B5EF4-FFF2-40B4-BE49-F238E27FC236}">
                <a16:creationId xmlns:a16="http://schemas.microsoft.com/office/drawing/2014/main" id="{4CCE2F18-0ABD-E04A-9288-00E96C016485}"/>
              </a:ext>
            </a:extLst>
          </p:cNvPr>
          <p:cNvSpPr txBox="1"/>
          <p:nvPr/>
        </p:nvSpPr>
        <p:spPr>
          <a:xfrm>
            <a:off x="1062144" y="4237226"/>
            <a:ext cx="7019712" cy="175432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latin typeface="Courier" pitchFamily="2" charset="0"/>
                <a:cs typeface="Courier New" panose="02070309020205020404" pitchFamily="49" charset="0"/>
              </a:rPr>
              <a:t>element_of_C3(X,Y1) :- linked(X,Y1,Y2).</a:t>
            </a:r>
          </a:p>
          <a:p>
            <a:r>
              <a:rPr lang="en-GB" dirty="0">
                <a:latin typeface="Courier" pitchFamily="2" charset="0"/>
                <a:cs typeface="Courier New" panose="02070309020205020404" pitchFamily="49" charset="0"/>
              </a:rPr>
              <a:t>element_of_C3(X,Y2) :- linked(X,Y1,Y2).</a:t>
            </a:r>
          </a:p>
          <a:p>
            <a:r>
              <a:rPr lang="en-GB" dirty="0">
                <a:latin typeface="Courier" pitchFamily="2" charset="0"/>
                <a:cs typeface="Courier New" panose="02070309020205020404" pitchFamily="49" charset="0"/>
              </a:rPr>
              <a:t>linked(X,Y1,Y2) :- </a:t>
            </a:r>
            <a:r>
              <a:rPr lang="en-GB" dirty="0" err="1">
                <a:latin typeface="Courier" pitchFamily="2" charset="0"/>
                <a:cs typeface="Courier New" panose="02070309020205020404" pitchFamily="49" charset="0"/>
              </a:rPr>
              <a:t>instance_of_X</a:t>
            </a:r>
            <a:r>
              <a:rPr lang="en-GB" dirty="0">
                <a:latin typeface="Courier" pitchFamily="2" charset="0"/>
                <a:cs typeface="Courier New" panose="02070309020205020404" pitchFamily="49" charset="0"/>
              </a:rPr>
              <a:t>(X) &amp; pair(Y1,Y2).</a:t>
            </a:r>
          </a:p>
          <a:p>
            <a:r>
              <a:rPr lang="en-GB" dirty="0">
                <a:latin typeface="Courier" pitchFamily="2" charset="0"/>
                <a:cs typeface="Courier New" panose="02070309020205020404" pitchFamily="49" charset="0"/>
              </a:rPr>
              <a:t>0.7 pair(t1,t2).</a:t>
            </a:r>
          </a:p>
          <a:p>
            <a:r>
              <a:rPr lang="en-GB" dirty="0">
                <a:latin typeface="Courier" pitchFamily="2" charset="0"/>
                <a:cs typeface="Courier New" panose="02070309020205020404" pitchFamily="49" charset="0"/>
              </a:rPr>
              <a:t>0.2 pair(t2,t3).</a:t>
            </a:r>
          </a:p>
          <a:p>
            <a:r>
              <a:rPr lang="en-GB" dirty="0">
                <a:latin typeface="Courier" pitchFamily="2" charset="0"/>
                <a:cs typeface="Courier New" panose="02070309020205020404" pitchFamily="49" charset="0"/>
              </a:rPr>
              <a:t>0.1 pair(t1,t3).</a:t>
            </a:r>
          </a:p>
        </p:txBody>
      </p:sp>
      <p:sp>
        <p:nvSpPr>
          <p:cNvPr id="3" name="Rectangle 2">
            <a:extLst>
              <a:ext uri="{FF2B5EF4-FFF2-40B4-BE49-F238E27FC236}">
                <a16:creationId xmlns:a16="http://schemas.microsoft.com/office/drawing/2014/main" id="{73E6E2CF-2B4B-9B4D-90FB-F726F3C9D8AC}"/>
              </a:ext>
            </a:extLst>
          </p:cNvPr>
          <p:cNvSpPr/>
          <p:nvPr/>
        </p:nvSpPr>
        <p:spPr>
          <a:xfrm>
            <a:off x="1990637" y="6321366"/>
            <a:ext cx="6162036" cy="400110"/>
          </a:xfrm>
          <a:prstGeom prst="rect">
            <a:avLst/>
          </a:prstGeom>
        </p:spPr>
        <p:txBody>
          <a:bodyPr wrap="square">
            <a:spAutoFit/>
          </a:bodyPr>
          <a:lstStyle/>
          <a:p>
            <a:r>
              <a:rPr lang="en-GB" sz="1000" dirty="0">
                <a:solidFill>
                  <a:schemeClr val="accent3"/>
                </a:solidFill>
              </a:rPr>
              <a:t>Norbert Fuhr: Probabilistic </a:t>
            </a:r>
            <a:r>
              <a:rPr lang="en-GB" sz="1000" dirty="0" err="1">
                <a:solidFill>
                  <a:schemeClr val="accent3"/>
                </a:solidFill>
              </a:rPr>
              <a:t>Datalog</a:t>
            </a:r>
            <a:r>
              <a:rPr lang="en-GB" sz="1000" dirty="0">
                <a:solidFill>
                  <a:schemeClr val="accent3"/>
                </a:solidFill>
              </a:rPr>
              <a:t>. In: </a:t>
            </a:r>
            <a:r>
              <a:rPr lang="en-GB" sz="1000" i="1" dirty="0">
                <a:solidFill>
                  <a:schemeClr val="accent3"/>
                </a:solidFill>
              </a:rPr>
              <a:t>SIGIR-95 Proceedings of the 18</a:t>
            </a:r>
            <a:r>
              <a:rPr lang="en-GB" sz="1000" i="1" baseline="30000" dirty="0">
                <a:solidFill>
                  <a:schemeClr val="accent3"/>
                </a:solidFill>
              </a:rPr>
              <a:t>th</a:t>
            </a:r>
            <a:r>
              <a:rPr lang="en-GB" sz="1000" i="1" dirty="0">
                <a:solidFill>
                  <a:schemeClr val="accent3"/>
                </a:solidFill>
              </a:rPr>
              <a:t> Annual International ACM SIGIR conference on Research and Development on Information Retrieval</a:t>
            </a:r>
            <a:r>
              <a:rPr lang="en-GB" sz="1000" dirty="0">
                <a:solidFill>
                  <a:schemeClr val="accent3"/>
                </a:solidFill>
              </a:rPr>
              <a:t>, 1995.</a:t>
            </a:r>
          </a:p>
        </p:txBody>
      </p:sp>
      <p:sp>
        <p:nvSpPr>
          <p:cNvPr id="12" name="Rectangle 11">
            <a:extLst>
              <a:ext uri="{FF2B5EF4-FFF2-40B4-BE49-F238E27FC236}">
                <a16:creationId xmlns:a16="http://schemas.microsoft.com/office/drawing/2014/main" id="{F13D7781-6656-8243-BC9C-883158B734AC}"/>
              </a:ext>
            </a:extLst>
          </p:cNvPr>
          <p:cNvSpPr/>
          <p:nvPr/>
        </p:nvSpPr>
        <p:spPr>
          <a:xfrm>
            <a:off x="1026284" y="5114389"/>
            <a:ext cx="2375647" cy="89063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CDEA1413-6A74-8540-B05F-B3B818961D2D}"/>
              </a:ext>
            </a:extLst>
          </p:cNvPr>
          <p:cNvCxnSpPr>
            <a:cxnSpLocks/>
            <a:stCxn id="14" idx="1"/>
            <a:endCxn id="12" idx="3"/>
          </p:cNvCxnSpPr>
          <p:nvPr/>
        </p:nvCxnSpPr>
        <p:spPr>
          <a:xfrm flipH="1" flipV="1">
            <a:off x="3401931" y="5559707"/>
            <a:ext cx="832771" cy="445317"/>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12BA605-2B0F-C549-932C-D02203EBB296}"/>
              </a:ext>
            </a:extLst>
          </p:cNvPr>
          <p:cNvSpPr txBox="1"/>
          <p:nvPr/>
        </p:nvSpPr>
        <p:spPr>
          <a:xfrm>
            <a:off x="4234702" y="5820358"/>
            <a:ext cx="4446495" cy="369332"/>
          </a:xfrm>
          <a:prstGeom prst="rect">
            <a:avLst/>
          </a:prstGeom>
          <a:solidFill>
            <a:schemeClr val="accent4"/>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a:t>Mutually exclusive (only one is true at a time)</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CD6147E-C74A-0345-9972-536ACA247B12}"/>
                  </a:ext>
                </a:extLst>
              </p:cNvPr>
              <p:cNvSpPr/>
              <p:nvPr/>
            </p:nvSpPr>
            <p:spPr>
              <a:xfrm>
                <a:off x="7435911" y="4263666"/>
                <a:ext cx="619016" cy="369332"/>
              </a:xfrm>
              <a:prstGeom prst="rect">
                <a:avLst/>
              </a:prstGeom>
              <a:ln w="25400"/>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i="1" smtClean="0">
                              <a:solidFill>
                                <a:schemeClr val="accent1"/>
                              </a:solidFill>
                              <a:latin typeface="Cambria Math" panose="02040503050406030204" pitchFamily="18" charset="0"/>
                              <a:ea typeface="Cambria Math" panose="02040503050406030204" pitchFamily="18" charset="0"/>
                            </a:rPr>
                          </m:ctrlPr>
                        </m:sSupPr>
                        <m:e>
                          <m:r>
                            <a:rPr lang="en-GB" i="1">
                              <a:solidFill>
                                <a:schemeClr val="accent1"/>
                              </a:solidFill>
                              <a:latin typeface="Cambria Math" panose="02040503050406030204" pitchFamily="18" charset="0"/>
                              <a:ea typeface="Cambria Math" panose="02040503050406030204" pitchFamily="18" charset="0"/>
                            </a:rPr>
                            <m:t>𝒞</m:t>
                          </m:r>
                        </m:e>
                        <m:sup>
                          <m:r>
                            <a:rPr lang="de-DE" i="1">
                              <a:solidFill>
                                <a:schemeClr val="accent1"/>
                              </a:solidFill>
                              <a:latin typeface="Cambria Math" panose="02040503050406030204" pitchFamily="18" charset="0"/>
                              <a:ea typeface="Cambria Math" panose="02040503050406030204" pitchFamily="18" charset="0"/>
                            </a:rPr>
                            <m:t>𝐷𝐿</m:t>
                          </m:r>
                        </m:sup>
                      </m:sSup>
                    </m:oMath>
                  </m:oMathPara>
                </a14:m>
                <a:endParaRPr lang="en-GB" dirty="0">
                  <a:solidFill>
                    <a:schemeClr val="accent1"/>
                  </a:solidFill>
                </a:endParaRPr>
              </a:p>
            </p:txBody>
          </p:sp>
        </mc:Choice>
        <mc:Fallback xmlns="">
          <p:sp>
            <p:nvSpPr>
              <p:cNvPr id="10" name="Rectangle 9">
                <a:extLst>
                  <a:ext uri="{FF2B5EF4-FFF2-40B4-BE49-F238E27FC236}">
                    <a16:creationId xmlns:a16="http://schemas.microsoft.com/office/drawing/2014/main" id="{0CD6147E-C74A-0345-9972-536ACA247B12}"/>
                  </a:ext>
                </a:extLst>
              </p:cNvPr>
              <p:cNvSpPr>
                <a:spLocks noRot="1" noChangeAspect="1" noMove="1" noResize="1" noEditPoints="1" noAdjustHandles="1" noChangeArrowheads="1" noChangeShapeType="1" noTextEdit="1"/>
              </p:cNvSpPr>
              <p:nvPr/>
            </p:nvSpPr>
            <p:spPr>
              <a:xfrm>
                <a:off x="7435911" y="4263666"/>
                <a:ext cx="619016" cy="369332"/>
              </a:xfrm>
              <a:prstGeom prst="rect">
                <a:avLst/>
              </a:prstGeom>
              <a:blipFill>
                <a:blip r:embed="rId3"/>
                <a:stretch>
                  <a:fillRect/>
                </a:stretch>
              </a:blipFill>
              <a:ln w="25400"/>
            </p:spPr>
            <p:txBody>
              <a:bodyPr/>
              <a:lstStyle/>
              <a:p>
                <a:r>
                  <a:rPr lang="en-GB">
                    <a:noFill/>
                  </a:rPr>
                  <a:t> </a:t>
                </a:r>
              </a:p>
            </p:txBody>
          </p:sp>
        </mc:Fallback>
      </mc:AlternateContent>
    </p:spTree>
    <p:extLst>
      <p:ext uri="{BB962C8B-B14F-4D97-AF65-F5344CB8AC3E}">
        <p14:creationId xmlns:p14="http://schemas.microsoft.com/office/powerpoint/2010/main" val="3431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BC4C-4B90-6346-812F-5B4422CBC8BA}"/>
              </a:ext>
            </a:extLst>
          </p:cNvPr>
          <p:cNvSpPr>
            <a:spLocks noGrp="1"/>
          </p:cNvSpPr>
          <p:nvPr>
            <p:ph type="title"/>
          </p:nvPr>
        </p:nvSpPr>
        <p:spPr/>
        <p:txBody>
          <a:bodyPr/>
          <a:lstStyle/>
          <a:p>
            <a:r>
              <a:rPr lang="en-GB" dirty="0"/>
              <a:t>Constraint Worlds: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8D40E7-76C6-F440-A263-C84659769330}"/>
                  </a:ext>
                </a:extLst>
              </p:cNvPr>
              <p:cNvSpPr>
                <a:spLocks noGrp="1"/>
              </p:cNvSpPr>
              <p:nvPr>
                <p:ph idx="1"/>
              </p:nvPr>
            </p:nvSpPr>
            <p:spPr>
              <a:xfrm>
                <a:off x="628650" y="1158241"/>
                <a:ext cx="7886700" cy="2612817"/>
              </a:xfrm>
            </p:spPr>
            <p:txBody>
              <a:bodyPr>
                <a:normAutofit lnSpcReduction="10000"/>
              </a:bodyPr>
              <a:lstStyle/>
              <a:p>
                <a:r>
                  <a:rPr lang="en-GB" dirty="0">
                    <a:cs typeface="Courier New" panose="02070309020205020404" pitchFamily="49" charset="0"/>
                  </a:rPr>
                  <a:t>Generate tuples for constraints by asking query</a:t>
                </a:r>
              </a:p>
              <a:p>
                <a:pPr lvl="1"/>
                <a:r>
                  <a:rPr lang="en-GB" dirty="0"/>
                  <a:t>Queries can contain free variables </a:t>
                </a:r>
              </a:p>
              <a:p>
                <a:pPr lvl="2"/>
                <a:r>
                  <a:rPr lang="en-GB" dirty="0"/>
                  <a:t>Answers provide valid groundings of free variables associated with a probability</a:t>
                </a:r>
              </a:p>
              <a:p>
                <a:pPr lvl="1"/>
                <a:r>
                  <a:rPr lang="en-GB" dirty="0">
                    <a:cs typeface="Courier New" panose="02070309020205020404" pitchFamily="49" charset="0"/>
                  </a:rPr>
                  <a:t>E.g., </a:t>
                </a:r>
              </a:p>
              <a:p>
                <a:pPr lvl="2"/>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𝐶</m:t>
                        </m:r>
                      </m:e>
                      <m:sub>
                        <m:r>
                          <a:rPr lang="de-DE" b="0" i="1" smtClean="0">
                            <a:latin typeface="Cambria Math" panose="02040503050406030204" pitchFamily="18" charset="0"/>
                          </a:rPr>
                          <m:t>2</m:t>
                        </m:r>
                      </m:sub>
                    </m:sSub>
                    <m:r>
                      <a:rPr lang="en-GB" i="1">
                        <a:latin typeface="Cambria Math" panose="02040503050406030204" pitchFamily="18" charset="0"/>
                      </a:rPr>
                      <m:t>=</m:t>
                    </m:r>
                    <m:d>
                      <m:dPr>
                        <m:ctrlPr>
                          <a:rPr lang="en-GB" i="1">
                            <a:latin typeface="Cambria Math" panose="02040503050406030204" pitchFamily="18" charset="0"/>
                          </a:rPr>
                        </m:ctrlPr>
                      </m:dPr>
                      <m:e>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cs typeface="Cambria Math" charset="0"/>
                          </a:rPr>
                          <m:t>⊥</m:t>
                        </m:r>
                      </m:e>
                    </m:d>
                  </m:oMath>
                </a14:m>
                <a:r>
                  <a:rPr lang="de-DE" dirty="0"/>
                  <a:t>:		</a:t>
                </a:r>
                <a:r>
                  <a:rPr lang="en-GB" dirty="0">
                    <a:solidFill>
                      <a:schemeClr val="accent1"/>
                    </a:solidFill>
                    <a:latin typeface="Courier" pitchFamily="2" charset="0"/>
                    <a:cs typeface="Courier New" panose="02070309020205020404" pitchFamily="49" charset="0"/>
                  </a:rPr>
                  <a:t>?- </a:t>
                </a:r>
                <a:r>
                  <a:rPr lang="en-GB" dirty="0" err="1">
                    <a:solidFill>
                      <a:schemeClr val="accent1"/>
                    </a:solidFill>
                    <a:latin typeface="Courier" pitchFamily="2" charset="0"/>
                    <a:cs typeface="Courier New" panose="02070309020205020404" pitchFamily="49" charset="0"/>
                  </a:rPr>
                  <a:t>instance_of_X</a:t>
                </a:r>
                <a:r>
                  <a:rPr lang="en-GB" dirty="0">
                    <a:solidFill>
                      <a:schemeClr val="accent1"/>
                    </a:solidFill>
                    <a:latin typeface="Courier" pitchFamily="2" charset="0"/>
                    <a:cs typeface="Courier New" panose="02070309020205020404" pitchFamily="49" charset="0"/>
                  </a:rPr>
                  <a:t>(X)</a:t>
                </a:r>
                <a:endParaRPr lang="de-DE" dirty="0">
                  <a:solidFill>
                    <a:schemeClr val="accent1"/>
                  </a:solidFill>
                </a:endParaRPr>
              </a:p>
              <a:p>
                <a:pPr lvl="2"/>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𝐶</m:t>
                        </m:r>
                      </m:e>
                      <m:sub>
                        <m:r>
                          <a:rPr lang="en-GB" i="1">
                            <a:latin typeface="Cambria Math" panose="02040503050406030204" pitchFamily="18" charset="0"/>
                          </a:rPr>
                          <m:t>3</m:t>
                        </m:r>
                      </m:sub>
                    </m:sSub>
                    <m:r>
                      <a:rPr lang="en-GB" i="1">
                        <a:latin typeface="Cambria Math" panose="02040503050406030204" pitchFamily="18" charset="0"/>
                      </a:rPr>
                      <m:t>=</m:t>
                    </m:r>
                    <m:d>
                      <m:dPr>
                        <m:ctrlPr>
                          <a:rPr lang="en-GB" i="1">
                            <a:latin typeface="Cambria Math" panose="02040503050406030204" pitchFamily="18" charset="0"/>
                          </a:rPr>
                        </m:ctrlPr>
                      </m:dPr>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𝑀</m:t>
                            </m:r>
                          </m:e>
                        </m:d>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cs typeface="Cambria Math" charset="0"/>
                          </a:rPr>
                          <m:t>⊥</m:t>
                        </m:r>
                      </m:e>
                    </m:d>
                  </m:oMath>
                </a14:m>
                <a:r>
                  <a:rPr lang="en-GB" dirty="0"/>
                  <a:t>:	</a:t>
                </a:r>
                <a:r>
                  <a:rPr lang="en-GB" dirty="0">
                    <a:solidFill>
                      <a:schemeClr val="accent1"/>
                    </a:solidFill>
                    <a:latin typeface="Courier" pitchFamily="2" charset="0"/>
                    <a:cs typeface="Courier New" panose="02070309020205020404" pitchFamily="49" charset="0"/>
                  </a:rPr>
                  <a:t>?- element_of_C3(X,M)</a:t>
                </a:r>
              </a:p>
              <a:p>
                <a:endParaRPr lang="en-GB" dirty="0"/>
              </a:p>
            </p:txBody>
          </p:sp>
        </mc:Choice>
        <mc:Fallback xmlns="">
          <p:sp>
            <p:nvSpPr>
              <p:cNvPr id="3" name="Content Placeholder 2">
                <a:extLst>
                  <a:ext uri="{FF2B5EF4-FFF2-40B4-BE49-F238E27FC236}">
                    <a16:creationId xmlns:a16="http://schemas.microsoft.com/office/drawing/2014/main" id="{938D40E7-76C6-F440-A263-C84659769330}"/>
                  </a:ext>
                </a:extLst>
              </p:cNvPr>
              <p:cNvSpPr>
                <a:spLocks noGrp="1" noRot="1" noChangeAspect="1" noMove="1" noResize="1" noEditPoints="1" noAdjustHandles="1" noChangeArrowheads="1" noChangeShapeType="1" noTextEdit="1"/>
              </p:cNvSpPr>
              <p:nvPr>
                <p:ph idx="1"/>
              </p:nvPr>
            </p:nvSpPr>
            <p:spPr>
              <a:xfrm>
                <a:off x="628650" y="1158241"/>
                <a:ext cx="7886700" cy="2612817"/>
              </a:xfrm>
              <a:blipFill>
                <a:blip r:embed="rId2"/>
                <a:stretch>
                  <a:fillRect l="-1447" t="-4831"/>
                </a:stretch>
              </a:blipFill>
            </p:spPr>
            <p:txBody>
              <a:bodyPr/>
              <a:lstStyle/>
              <a:p>
                <a:r>
                  <a:rPr lang="en-GB">
                    <a:noFill/>
                  </a:rPr>
                  <a:t> </a:t>
                </a:r>
              </a:p>
            </p:txBody>
          </p:sp>
        </mc:Fallback>
      </mc:AlternateContent>
      <p:sp>
        <p:nvSpPr>
          <p:cNvPr id="52" name="TextBox 51">
            <a:extLst>
              <a:ext uri="{FF2B5EF4-FFF2-40B4-BE49-F238E27FC236}">
                <a16:creationId xmlns:a16="http://schemas.microsoft.com/office/drawing/2014/main" id="{EB8F162E-5C71-0B42-9B43-7332D54B3075}"/>
              </a:ext>
            </a:extLst>
          </p:cNvPr>
          <p:cNvSpPr txBox="1"/>
          <p:nvPr/>
        </p:nvSpPr>
        <p:spPr>
          <a:xfrm>
            <a:off x="1062144" y="3771060"/>
            <a:ext cx="7019712" cy="258532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latin typeface="Courier" pitchFamily="2" charset="0"/>
                <a:cs typeface="Courier New" panose="02070309020205020404" pitchFamily="49" charset="0"/>
              </a:rPr>
              <a:t>element_of_C3(X,Y1) :- linked(X,Y1,Y2).</a:t>
            </a:r>
          </a:p>
          <a:p>
            <a:r>
              <a:rPr lang="en-GB" dirty="0">
                <a:latin typeface="Courier" pitchFamily="2" charset="0"/>
                <a:cs typeface="Courier New" panose="02070309020205020404" pitchFamily="49" charset="0"/>
              </a:rPr>
              <a:t>element_of_C3(X,Y2) :- linked(X,Y1,Y2).</a:t>
            </a:r>
          </a:p>
          <a:p>
            <a:r>
              <a:rPr lang="en-GB" dirty="0">
                <a:latin typeface="Courier" pitchFamily="2" charset="0"/>
                <a:cs typeface="Courier New" panose="02070309020205020404" pitchFamily="49" charset="0"/>
              </a:rPr>
              <a:t>linked(X,Y1,Y2) :- </a:t>
            </a:r>
            <a:r>
              <a:rPr lang="en-GB" dirty="0" err="1">
                <a:latin typeface="Courier" pitchFamily="2" charset="0"/>
                <a:cs typeface="Courier New" panose="02070309020205020404" pitchFamily="49" charset="0"/>
              </a:rPr>
              <a:t>instance_of_X</a:t>
            </a:r>
            <a:r>
              <a:rPr lang="en-GB" dirty="0">
                <a:latin typeface="Courier" pitchFamily="2" charset="0"/>
                <a:cs typeface="Courier New" panose="02070309020205020404" pitchFamily="49" charset="0"/>
              </a:rPr>
              <a:t>(X) &amp; pair(Y1,Y2).</a:t>
            </a:r>
          </a:p>
          <a:p>
            <a:r>
              <a:rPr lang="en-GB" dirty="0">
                <a:latin typeface="Courier" pitchFamily="2" charset="0"/>
                <a:cs typeface="Courier New" panose="02070309020205020404" pitchFamily="49" charset="0"/>
              </a:rPr>
              <a:t>0.7 pair(t1,t2).</a:t>
            </a:r>
          </a:p>
          <a:p>
            <a:r>
              <a:rPr lang="en-GB" dirty="0">
                <a:latin typeface="Courier" pitchFamily="2" charset="0"/>
                <a:cs typeface="Courier New" panose="02070309020205020404" pitchFamily="49" charset="0"/>
              </a:rPr>
              <a:t>0.2 pair(t2,t3).</a:t>
            </a:r>
          </a:p>
          <a:p>
            <a:r>
              <a:rPr lang="en-GB" dirty="0">
                <a:latin typeface="Courier" pitchFamily="2" charset="0"/>
                <a:cs typeface="Courier New" panose="02070309020205020404" pitchFamily="49" charset="0"/>
              </a:rPr>
              <a:t>0.1 pair(t1,t3).</a:t>
            </a:r>
          </a:p>
          <a:p>
            <a:pPr marL="7938" lvl="2"/>
            <a:r>
              <a:rPr lang="en-GB" dirty="0" err="1">
                <a:solidFill>
                  <a:schemeClr val="bg1"/>
                </a:solidFill>
                <a:latin typeface="Courier" pitchFamily="2" charset="0"/>
                <a:cs typeface="Courier New" panose="02070309020205020404" pitchFamily="49" charset="0"/>
              </a:rPr>
              <a:t>instance_of_X</a:t>
            </a:r>
            <a:r>
              <a:rPr lang="en-GB" dirty="0">
                <a:solidFill>
                  <a:schemeClr val="bg1"/>
                </a:solidFill>
                <a:latin typeface="Courier" pitchFamily="2" charset="0"/>
                <a:cs typeface="Courier New" panose="02070309020205020404" pitchFamily="49" charset="0"/>
              </a:rPr>
              <a:t>(</a:t>
            </a:r>
            <a:r>
              <a:rPr lang="en-GB" dirty="0" err="1">
                <a:solidFill>
                  <a:schemeClr val="bg1"/>
                </a:solidFill>
                <a:latin typeface="Courier" pitchFamily="2" charset="0"/>
                <a:cs typeface="Courier New" panose="02070309020205020404" pitchFamily="49" charset="0"/>
              </a:rPr>
              <a:t>alice</a:t>
            </a:r>
            <a:r>
              <a:rPr lang="en-GB" dirty="0">
                <a:solidFill>
                  <a:schemeClr val="bg1"/>
                </a:solidFill>
                <a:latin typeface="Courier" pitchFamily="2" charset="0"/>
                <a:cs typeface="Courier New" panose="02070309020205020404" pitchFamily="49" charset="0"/>
              </a:rPr>
              <a:t>).</a:t>
            </a:r>
          </a:p>
          <a:p>
            <a:pPr marL="7938" lvl="2"/>
            <a:r>
              <a:rPr lang="en-GB" dirty="0" err="1">
                <a:solidFill>
                  <a:schemeClr val="bg1"/>
                </a:solidFill>
                <a:latin typeface="Courier" pitchFamily="2" charset="0"/>
                <a:cs typeface="Courier New" panose="02070309020205020404" pitchFamily="49" charset="0"/>
              </a:rPr>
              <a:t>instance_of_X</a:t>
            </a:r>
            <a:r>
              <a:rPr lang="en-GB" dirty="0">
                <a:solidFill>
                  <a:schemeClr val="bg1"/>
                </a:solidFill>
                <a:latin typeface="Courier" pitchFamily="2" charset="0"/>
                <a:cs typeface="Courier New" panose="02070309020205020404" pitchFamily="49" charset="0"/>
              </a:rPr>
              <a:t>(eve).</a:t>
            </a:r>
          </a:p>
          <a:p>
            <a:pPr marL="7938" lvl="2"/>
            <a:r>
              <a:rPr lang="en-GB" dirty="0" err="1">
                <a:solidFill>
                  <a:schemeClr val="bg1"/>
                </a:solidFill>
                <a:latin typeface="Courier" pitchFamily="2" charset="0"/>
                <a:cs typeface="Courier New" panose="02070309020205020404" pitchFamily="49" charset="0"/>
              </a:rPr>
              <a:t>instance_of_X</a:t>
            </a:r>
            <a:r>
              <a:rPr lang="en-GB" dirty="0">
                <a:solidFill>
                  <a:schemeClr val="bg1"/>
                </a:solidFill>
                <a:latin typeface="Courier" pitchFamily="2" charset="0"/>
                <a:cs typeface="Courier New" panose="02070309020205020404" pitchFamily="49" charset="0"/>
              </a:rPr>
              <a:t>(bob).</a:t>
            </a:r>
          </a:p>
        </p:txBody>
      </p:sp>
      <p:sp>
        <p:nvSpPr>
          <p:cNvPr id="4" name="Slide Number Placeholder 3">
            <a:extLst>
              <a:ext uri="{FF2B5EF4-FFF2-40B4-BE49-F238E27FC236}">
                <a16:creationId xmlns:a16="http://schemas.microsoft.com/office/drawing/2014/main" id="{9BFB5E85-6B97-8C49-93B8-921F99EAC595}"/>
              </a:ext>
            </a:extLst>
          </p:cNvPr>
          <p:cNvSpPr>
            <a:spLocks noGrp="1"/>
          </p:cNvSpPr>
          <p:nvPr>
            <p:ph type="sldNum" sz="quarter" idx="12"/>
          </p:nvPr>
        </p:nvSpPr>
        <p:spPr/>
        <p:txBody>
          <a:bodyPr/>
          <a:lstStyle/>
          <a:p>
            <a:fld id="{67C9959E-8E6B-B04C-9955-EA096F41CA7A}" type="slidenum">
              <a:rPr lang="en-GB" smtClean="0"/>
              <a:t>41</a:t>
            </a:fld>
            <a:endParaRPr lang="en-GB"/>
          </a:p>
        </p:txBody>
      </p:sp>
      <p:sp>
        <p:nvSpPr>
          <p:cNvPr id="7" name="Rectangle 6">
            <a:extLst>
              <a:ext uri="{FF2B5EF4-FFF2-40B4-BE49-F238E27FC236}">
                <a16:creationId xmlns:a16="http://schemas.microsoft.com/office/drawing/2014/main" id="{F4584C4E-8A98-F14C-BED7-99E6E281BA7E}"/>
              </a:ext>
            </a:extLst>
          </p:cNvPr>
          <p:cNvSpPr/>
          <p:nvPr/>
        </p:nvSpPr>
        <p:spPr>
          <a:xfrm>
            <a:off x="1990637" y="6321366"/>
            <a:ext cx="6162036" cy="400110"/>
          </a:xfrm>
          <a:prstGeom prst="rect">
            <a:avLst/>
          </a:prstGeom>
        </p:spPr>
        <p:txBody>
          <a:bodyPr wrap="square">
            <a:spAutoFit/>
          </a:bodyPr>
          <a:lstStyle/>
          <a:p>
            <a:r>
              <a:rPr lang="en-GB" sz="1000" dirty="0">
                <a:solidFill>
                  <a:schemeClr val="accent3"/>
                </a:solidFill>
              </a:rPr>
              <a:t>Norbert Fuhr: Probabilistic </a:t>
            </a:r>
            <a:r>
              <a:rPr lang="en-GB" sz="1000" dirty="0" err="1">
                <a:solidFill>
                  <a:schemeClr val="accent3"/>
                </a:solidFill>
              </a:rPr>
              <a:t>Datalog</a:t>
            </a:r>
            <a:r>
              <a:rPr lang="en-GB" sz="1000" dirty="0">
                <a:solidFill>
                  <a:schemeClr val="accent3"/>
                </a:solidFill>
              </a:rPr>
              <a:t>. In: </a:t>
            </a:r>
            <a:r>
              <a:rPr lang="en-GB" sz="1000" i="1" dirty="0">
                <a:solidFill>
                  <a:schemeClr val="accent3"/>
                </a:solidFill>
              </a:rPr>
              <a:t>SIGIR-95 Proceedings of the 18</a:t>
            </a:r>
            <a:r>
              <a:rPr lang="en-GB" sz="1000" i="1" baseline="30000" dirty="0">
                <a:solidFill>
                  <a:schemeClr val="accent3"/>
                </a:solidFill>
              </a:rPr>
              <a:t>th</a:t>
            </a:r>
            <a:r>
              <a:rPr lang="en-GB" sz="1000" i="1" dirty="0">
                <a:solidFill>
                  <a:schemeClr val="accent3"/>
                </a:solidFill>
              </a:rPr>
              <a:t> Annual International ACM SIGIR conference on Research and Development on Information Retrieval</a:t>
            </a:r>
            <a:r>
              <a:rPr lang="en-GB" sz="1000" dirty="0">
                <a:solidFill>
                  <a:schemeClr val="accent3"/>
                </a:solidFill>
              </a:rPr>
              <a:t>, 1995.</a:t>
            </a:r>
          </a:p>
        </p:txBody>
      </p:sp>
    </p:spTree>
    <p:extLst>
      <p:ext uri="{BB962C8B-B14F-4D97-AF65-F5344CB8AC3E}">
        <p14:creationId xmlns:p14="http://schemas.microsoft.com/office/powerpoint/2010/main" val="369986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BC4C-4B90-6346-812F-5B4422CBC8BA}"/>
              </a:ext>
            </a:extLst>
          </p:cNvPr>
          <p:cNvSpPr>
            <a:spLocks noGrp="1"/>
          </p:cNvSpPr>
          <p:nvPr>
            <p:ph type="title"/>
          </p:nvPr>
        </p:nvSpPr>
        <p:spPr/>
        <p:txBody>
          <a:bodyPr/>
          <a:lstStyle/>
          <a:p>
            <a:r>
              <a:rPr lang="en-GB" dirty="0"/>
              <a:t>Constraint Worlds: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8D40E7-76C6-F440-A263-C84659769330}"/>
                  </a:ext>
                </a:extLst>
              </p:cNvPr>
              <p:cNvSpPr>
                <a:spLocks noGrp="1"/>
              </p:cNvSpPr>
              <p:nvPr>
                <p:ph idx="1"/>
              </p:nvPr>
            </p:nvSpPr>
            <p:spPr>
              <a:xfrm>
                <a:off x="628650" y="1158242"/>
                <a:ext cx="7886700" cy="2612818"/>
              </a:xfrm>
            </p:spPr>
            <p:txBody>
              <a:bodyPr>
                <a:normAutofit/>
              </a:bodyPr>
              <a:lstStyle/>
              <a:p>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𝐶</m:t>
                        </m:r>
                      </m:e>
                      <m:sub>
                        <m:r>
                          <a:rPr lang="de-DE" b="0" i="1" smtClean="0">
                            <a:latin typeface="Cambria Math" panose="02040503050406030204" pitchFamily="18" charset="0"/>
                          </a:rPr>
                          <m:t>2</m:t>
                        </m:r>
                      </m:sub>
                    </m:sSub>
                    <m:r>
                      <a:rPr lang="en-GB" i="1">
                        <a:latin typeface="Cambria Math" panose="02040503050406030204" pitchFamily="18" charset="0"/>
                      </a:rPr>
                      <m:t>=</m:t>
                    </m:r>
                    <m:d>
                      <m:dPr>
                        <m:ctrlPr>
                          <a:rPr lang="en-GB" i="1">
                            <a:latin typeface="Cambria Math" panose="02040503050406030204" pitchFamily="18" charset="0"/>
                          </a:rPr>
                        </m:ctrlPr>
                      </m:dPr>
                      <m:e>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cs typeface="Cambria Math" charset="0"/>
                          </a:rPr>
                          <m:t>⊥</m:t>
                        </m:r>
                      </m:e>
                    </m:d>
                  </m:oMath>
                </a14:m>
                <a:r>
                  <a:rPr lang="de-DE" dirty="0"/>
                  <a:t>:	</a:t>
                </a:r>
                <a:r>
                  <a:rPr lang="en-GB" dirty="0">
                    <a:solidFill>
                      <a:schemeClr val="accent1"/>
                    </a:solidFill>
                    <a:latin typeface="Courier" pitchFamily="2" charset="0"/>
                    <a:cs typeface="Courier New" panose="02070309020205020404" pitchFamily="49" charset="0"/>
                  </a:rPr>
                  <a:t>?- </a:t>
                </a:r>
                <a:r>
                  <a:rPr lang="en-GB" dirty="0" err="1">
                    <a:solidFill>
                      <a:schemeClr val="accent1"/>
                    </a:solidFill>
                    <a:latin typeface="Courier" pitchFamily="2" charset="0"/>
                    <a:cs typeface="Courier New" panose="02070309020205020404" pitchFamily="49" charset="0"/>
                  </a:rPr>
                  <a:t>instance_of_X</a:t>
                </a:r>
                <a:r>
                  <a:rPr lang="en-GB" dirty="0">
                    <a:solidFill>
                      <a:schemeClr val="accent1"/>
                    </a:solidFill>
                    <a:latin typeface="Courier" pitchFamily="2" charset="0"/>
                    <a:cs typeface="Courier New" panose="02070309020205020404" pitchFamily="49" charset="0"/>
                  </a:rPr>
                  <a:t>(X)</a:t>
                </a:r>
                <a:endParaRPr lang="de-DE" dirty="0">
                  <a:solidFill>
                    <a:schemeClr val="accent1"/>
                  </a:solidFill>
                </a:endParaRPr>
              </a:p>
              <a:p>
                <a:pPr lvl="1"/>
                <a:r>
                  <a:rPr lang="en-GB" dirty="0"/>
                  <a:t>Query returns the following facts:</a:t>
                </a:r>
              </a:p>
              <a:p>
                <a:pPr lvl="2"/>
                <a:r>
                  <a:rPr lang="en-GB" dirty="0"/>
                  <a:t>Return those groundings of the query that evaluate to true</a:t>
                </a:r>
              </a:p>
              <a:p>
                <a:pPr marL="914400" lvl="2" indent="0">
                  <a:buNone/>
                </a:pPr>
                <a:r>
                  <a:rPr lang="en-GB" dirty="0" err="1">
                    <a:solidFill>
                      <a:schemeClr val="accent1"/>
                    </a:solidFill>
                    <a:latin typeface="Courier" pitchFamily="2" charset="0"/>
                    <a:cs typeface="Courier New" panose="02070309020205020404" pitchFamily="49" charset="0"/>
                  </a:rPr>
                  <a:t>instance_of_X</a:t>
                </a:r>
                <a:r>
                  <a:rPr lang="en-GB" dirty="0">
                    <a:solidFill>
                      <a:schemeClr val="accent1"/>
                    </a:solidFill>
                    <a:latin typeface="Courier" pitchFamily="2" charset="0"/>
                    <a:cs typeface="Courier New" panose="02070309020205020404" pitchFamily="49" charset="0"/>
                  </a:rPr>
                  <a:t>(</a:t>
                </a:r>
                <a:r>
                  <a:rPr lang="en-GB" dirty="0" err="1">
                    <a:solidFill>
                      <a:schemeClr val="accent1"/>
                    </a:solidFill>
                    <a:latin typeface="Courier" pitchFamily="2" charset="0"/>
                    <a:cs typeface="Courier New" panose="02070309020205020404" pitchFamily="49" charset="0"/>
                  </a:rPr>
                  <a:t>alice</a:t>
                </a:r>
                <a:r>
                  <a:rPr lang="en-GB" dirty="0">
                    <a:solidFill>
                      <a:schemeClr val="accent1"/>
                    </a:solidFill>
                    <a:latin typeface="Courier" pitchFamily="2" charset="0"/>
                    <a:cs typeface="Courier New" panose="02070309020205020404" pitchFamily="49" charset="0"/>
                  </a:rPr>
                  <a:t>).</a:t>
                </a:r>
              </a:p>
              <a:p>
                <a:pPr marL="914400" lvl="2" indent="0">
                  <a:buNone/>
                </a:pPr>
                <a:r>
                  <a:rPr lang="en-GB" dirty="0" err="1">
                    <a:solidFill>
                      <a:schemeClr val="accent1"/>
                    </a:solidFill>
                    <a:latin typeface="Courier" pitchFamily="2" charset="0"/>
                    <a:cs typeface="Courier New" panose="02070309020205020404" pitchFamily="49" charset="0"/>
                  </a:rPr>
                  <a:t>instance_of_X</a:t>
                </a:r>
                <a:r>
                  <a:rPr lang="en-GB" dirty="0">
                    <a:solidFill>
                      <a:schemeClr val="accent1"/>
                    </a:solidFill>
                    <a:latin typeface="Courier" pitchFamily="2" charset="0"/>
                    <a:cs typeface="Courier New" panose="02070309020205020404" pitchFamily="49" charset="0"/>
                  </a:rPr>
                  <a:t>(eve).</a:t>
                </a:r>
              </a:p>
              <a:p>
                <a:pPr marL="914400" lvl="2" indent="0">
                  <a:buNone/>
                </a:pPr>
                <a:r>
                  <a:rPr lang="en-GB" dirty="0" err="1">
                    <a:solidFill>
                      <a:schemeClr val="accent1"/>
                    </a:solidFill>
                    <a:latin typeface="Courier" pitchFamily="2" charset="0"/>
                    <a:cs typeface="Courier New" panose="02070309020205020404" pitchFamily="49" charset="0"/>
                  </a:rPr>
                  <a:t>instance_of_X</a:t>
                </a:r>
                <a:r>
                  <a:rPr lang="en-GB" dirty="0">
                    <a:solidFill>
                      <a:schemeClr val="accent1"/>
                    </a:solidFill>
                    <a:latin typeface="Courier" pitchFamily="2" charset="0"/>
                    <a:cs typeface="Courier New" panose="02070309020205020404" pitchFamily="49" charset="0"/>
                  </a:rPr>
                  <a:t>(bob).</a:t>
                </a:r>
              </a:p>
            </p:txBody>
          </p:sp>
        </mc:Choice>
        <mc:Fallback xmlns="">
          <p:sp>
            <p:nvSpPr>
              <p:cNvPr id="3" name="Content Placeholder 2">
                <a:extLst>
                  <a:ext uri="{FF2B5EF4-FFF2-40B4-BE49-F238E27FC236}">
                    <a16:creationId xmlns:a16="http://schemas.microsoft.com/office/drawing/2014/main" id="{938D40E7-76C6-F440-A263-C84659769330}"/>
                  </a:ext>
                </a:extLst>
              </p:cNvPr>
              <p:cNvSpPr>
                <a:spLocks noGrp="1" noRot="1" noChangeAspect="1" noMove="1" noResize="1" noEditPoints="1" noAdjustHandles="1" noChangeArrowheads="1" noChangeShapeType="1" noTextEdit="1"/>
              </p:cNvSpPr>
              <p:nvPr>
                <p:ph idx="1"/>
              </p:nvPr>
            </p:nvSpPr>
            <p:spPr>
              <a:xfrm>
                <a:off x="628650" y="1158242"/>
                <a:ext cx="7886700" cy="2612818"/>
              </a:xfrm>
              <a:blipFill>
                <a:blip r:embed="rId2"/>
                <a:stretch>
                  <a:fillRect l="-1447" t="-2415"/>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9BFB5E85-6B97-8C49-93B8-921F99EAC595}"/>
              </a:ext>
            </a:extLst>
          </p:cNvPr>
          <p:cNvSpPr>
            <a:spLocks noGrp="1"/>
          </p:cNvSpPr>
          <p:nvPr>
            <p:ph type="sldNum" sz="quarter" idx="12"/>
          </p:nvPr>
        </p:nvSpPr>
        <p:spPr/>
        <p:txBody>
          <a:bodyPr/>
          <a:lstStyle/>
          <a:p>
            <a:fld id="{67C9959E-8E6B-B04C-9955-EA096F41CA7A}" type="slidenum">
              <a:rPr lang="en-GB" smtClean="0"/>
              <a:t>42</a:t>
            </a:fld>
            <a:endParaRPr lang="en-GB"/>
          </a:p>
        </p:txBody>
      </p:sp>
      <p:sp>
        <p:nvSpPr>
          <p:cNvPr id="5" name="TextBox 4">
            <a:extLst>
              <a:ext uri="{FF2B5EF4-FFF2-40B4-BE49-F238E27FC236}">
                <a16:creationId xmlns:a16="http://schemas.microsoft.com/office/drawing/2014/main" id="{1B472110-0743-804B-9E33-7A4E1AD277F4}"/>
              </a:ext>
            </a:extLst>
          </p:cNvPr>
          <p:cNvSpPr txBox="1"/>
          <p:nvPr/>
        </p:nvSpPr>
        <p:spPr>
          <a:xfrm>
            <a:off x="1062144" y="3771060"/>
            <a:ext cx="7019712" cy="258532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latin typeface="Courier" pitchFamily="2" charset="0"/>
                <a:cs typeface="Courier New" panose="02070309020205020404" pitchFamily="49" charset="0"/>
              </a:rPr>
              <a:t>element_of_C3(X,Y1) :- linked(X,Y1,Y2).</a:t>
            </a:r>
          </a:p>
          <a:p>
            <a:r>
              <a:rPr lang="en-GB" dirty="0">
                <a:latin typeface="Courier" pitchFamily="2" charset="0"/>
                <a:cs typeface="Courier New" panose="02070309020205020404" pitchFamily="49" charset="0"/>
              </a:rPr>
              <a:t>element_of_C3(X,Y2) :- linked(X,Y1,Y2).</a:t>
            </a:r>
          </a:p>
          <a:p>
            <a:r>
              <a:rPr lang="en-GB" dirty="0">
                <a:latin typeface="Courier" pitchFamily="2" charset="0"/>
                <a:cs typeface="Courier New" panose="02070309020205020404" pitchFamily="49" charset="0"/>
              </a:rPr>
              <a:t>linked(X,Y1,Y2) :- </a:t>
            </a:r>
            <a:r>
              <a:rPr lang="en-GB" dirty="0" err="1">
                <a:latin typeface="Courier" pitchFamily="2" charset="0"/>
                <a:cs typeface="Courier New" panose="02070309020205020404" pitchFamily="49" charset="0"/>
              </a:rPr>
              <a:t>instance_of_X</a:t>
            </a:r>
            <a:r>
              <a:rPr lang="en-GB" dirty="0">
                <a:latin typeface="Courier" pitchFamily="2" charset="0"/>
                <a:cs typeface="Courier New" panose="02070309020205020404" pitchFamily="49" charset="0"/>
              </a:rPr>
              <a:t>(X) &amp; pair(Y1,Y2).</a:t>
            </a:r>
          </a:p>
          <a:p>
            <a:r>
              <a:rPr lang="en-GB" dirty="0">
                <a:latin typeface="Courier" pitchFamily="2" charset="0"/>
                <a:cs typeface="Courier New" panose="02070309020205020404" pitchFamily="49" charset="0"/>
              </a:rPr>
              <a:t>0.7 pair(t1,t2).</a:t>
            </a:r>
          </a:p>
          <a:p>
            <a:r>
              <a:rPr lang="en-GB" dirty="0">
                <a:latin typeface="Courier" pitchFamily="2" charset="0"/>
                <a:cs typeface="Courier New" panose="02070309020205020404" pitchFamily="49" charset="0"/>
              </a:rPr>
              <a:t>0.2 pair(t2,t3).</a:t>
            </a:r>
          </a:p>
          <a:p>
            <a:r>
              <a:rPr lang="en-GB" dirty="0">
                <a:latin typeface="Courier" pitchFamily="2" charset="0"/>
                <a:cs typeface="Courier New" panose="02070309020205020404" pitchFamily="49" charset="0"/>
              </a:rPr>
              <a:t>0.1 pair(t1,t3).</a:t>
            </a:r>
          </a:p>
          <a:p>
            <a:pPr marL="7938" lvl="2"/>
            <a:r>
              <a:rPr lang="en-GB" dirty="0" err="1">
                <a:solidFill>
                  <a:schemeClr val="bg1"/>
                </a:solidFill>
                <a:latin typeface="Courier" pitchFamily="2" charset="0"/>
                <a:cs typeface="Courier New" panose="02070309020205020404" pitchFamily="49" charset="0"/>
              </a:rPr>
              <a:t>instance_of_X</a:t>
            </a:r>
            <a:r>
              <a:rPr lang="en-GB" dirty="0">
                <a:solidFill>
                  <a:schemeClr val="bg1"/>
                </a:solidFill>
                <a:latin typeface="Courier" pitchFamily="2" charset="0"/>
                <a:cs typeface="Courier New" panose="02070309020205020404" pitchFamily="49" charset="0"/>
              </a:rPr>
              <a:t>(</a:t>
            </a:r>
            <a:r>
              <a:rPr lang="en-GB" dirty="0" err="1">
                <a:solidFill>
                  <a:schemeClr val="bg1"/>
                </a:solidFill>
                <a:latin typeface="Courier" pitchFamily="2" charset="0"/>
                <a:cs typeface="Courier New" panose="02070309020205020404" pitchFamily="49" charset="0"/>
              </a:rPr>
              <a:t>alice</a:t>
            </a:r>
            <a:r>
              <a:rPr lang="en-GB" dirty="0">
                <a:solidFill>
                  <a:schemeClr val="bg1"/>
                </a:solidFill>
                <a:latin typeface="Courier" pitchFamily="2" charset="0"/>
                <a:cs typeface="Courier New" panose="02070309020205020404" pitchFamily="49" charset="0"/>
              </a:rPr>
              <a:t>).</a:t>
            </a:r>
          </a:p>
          <a:p>
            <a:pPr marL="7938" lvl="2"/>
            <a:r>
              <a:rPr lang="en-GB" dirty="0" err="1">
                <a:solidFill>
                  <a:schemeClr val="bg1"/>
                </a:solidFill>
                <a:latin typeface="Courier" pitchFamily="2" charset="0"/>
                <a:cs typeface="Courier New" panose="02070309020205020404" pitchFamily="49" charset="0"/>
              </a:rPr>
              <a:t>instance_of_X</a:t>
            </a:r>
            <a:r>
              <a:rPr lang="en-GB" dirty="0">
                <a:solidFill>
                  <a:schemeClr val="bg1"/>
                </a:solidFill>
                <a:latin typeface="Courier" pitchFamily="2" charset="0"/>
                <a:cs typeface="Courier New" panose="02070309020205020404" pitchFamily="49" charset="0"/>
              </a:rPr>
              <a:t>(eve).</a:t>
            </a:r>
          </a:p>
          <a:p>
            <a:pPr marL="7938" lvl="2"/>
            <a:r>
              <a:rPr lang="en-GB" dirty="0" err="1">
                <a:solidFill>
                  <a:schemeClr val="bg1"/>
                </a:solidFill>
                <a:latin typeface="Courier" pitchFamily="2" charset="0"/>
                <a:cs typeface="Courier New" panose="02070309020205020404" pitchFamily="49" charset="0"/>
              </a:rPr>
              <a:t>instance_of_X</a:t>
            </a:r>
            <a:r>
              <a:rPr lang="en-GB" dirty="0">
                <a:solidFill>
                  <a:schemeClr val="bg1"/>
                </a:solidFill>
                <a:latin typeface="Courier" pitchFamily="2" charset="0"/>
                <a:cs typeface="Courier New" panose="02070309020205020404" pitchFamily="49" charset="0"/>
              </a:rPr>
              <a:t>(bob).</a:t>
            </a:r>
          </a:p>
        </p:txBody>
      </p:sp>
    </p:spTree>
    <p:extLst>
      <p:ext uri="{BB962C8B-B14F-4D97-AF65-F5344CB8AC3E}">
        <p14:creationId xmlns:p14="http://schemas.microsoft.com/office/powerpoint/2010/main" val="1427047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BC4C-4B90-6346-812F-5B4422CBC8BA}"/>
              </a:ext>
            </a:extLst>
          </p:cNvPr>
          <p:cNvSpPr>
            <a:spLocks noGrp="1"/>
          </p:cNvSpPr>
          <p:nvPr>
            <p:ph type="title"/>
          </p:nvPr>
        </p:nvSpPr>
        <p:spPr/>
        <p:txBody>
          <a:bodyPr/>
          <a:lstStyle/>
          <a:p>
            <a:r>
              <a:rPr lang="en-GB" dirty="0"/>
              <a:t>Constraint Worlds: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8D40E7-76C6-F440-A263-C84659769330}"/>
                  </a:ext>
                </a:extLst>
              </p:cNvPr>
              <p:cNvSpPr>
                <a:spLocks noGrp="1"/>
              </p:cNvSpPr>
              <p:nvPr>
                <p:ph idx="1"/>
              </p:nvPr>
            </p:nvSpPr>
            <p:spPr>
              <a:xfrm>
                <a:off x="628650" y="1158241"/>
                <a:ext cx="7950574" cy="2612820"/>
              </a:xfrm>
            </p:spPr>
            <p:txBody>
              <a:bodyPr>
                <a:normAutofit fontScale="92500" lnSpcReduction="10000"/>
              </a:bodyPr>
              <a:lstStyle/>
              <a:p>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𝐶</m:t>
                        </m:r>
                      </m:e>
                      <m:sub>
                        <m:r>
                          <a:rPr lang="en-GB" i="1">
                            <a:latin typeface="Cambria Math" panose="02040503050406030204" pitchFamily="18" charset="0"/>
                          </a:rPr>
                          <m:t>3</m:t>
                        </m:r>
                      </m:sub>
                    </m:sSub>
                    <m:r>
                      <a:rPr lang="en-GB" i="1">
                        <a:latin typeface="Cambria Math" panose="02040503050406030204" pitchFamily="18" charset="0"/>
                      </a:rPr>
                      <m:t>=</m:t>
                    </m:r>
                    <m:d>
                      <m:dPr>
                        <m:ctrlPr>
                          <a:rPr lang="en-GB" i="1">
                            <a:latin typeface="Cambria Math" panose="02040503050406030204" pitchFamily="18" charset="0"/>
                          </a:rPr>
                        </m:ctrlPr>
                      </m:dPr>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𝑀</m:t>
                            </m:r>
                          </m:e>
                        </m:d>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cs typeface="Cambria Math" charset="0"/>
                          </a:rPr>
                          <m:t>⊥</m:t>
                        </m:r>
                      </m:e>
                    </m:d>
                  </m:oMath>
                </a14:m>
                <a:r>
                  <a:rPr lang="en-GB" dirty="0"/>
                  <a:t>:	</a:t>
                </a:r>
                <a:r>
                  <a:rPr lang="en-GB" dirty="0">
                    <a:solidFill>
                      <a:schemeClr val="accent1"/>
                    </a:solidFill>
                    <a:latin typeface="Courier" pitchFamily="2" charset="0"/>
                    <a:cs typeface="Courier New" panose="02070309020205020404" pitchFamily="49" charset="0"/>
                  </a:rPr>
                  <a:t>?- element_of_C3(X,M)</a:t>
                </a:r>
              </a:p>
              <a:p>
                <a:pPr lvl="1"/>
                <a:r>
                  <a:rPr lang="en-GB" dirty="0"/>
                  <a:t>Query returns the following facts using </a:t>
                </a:r>
                <a:r>
                  <a:rPr lang="en-GB" dirty="0">
                    <a:solidFill>
                      <a:schemeClr val="accent4"/>
                    </a:solidFill>
                    <a:latin typeface="Courier" pitchFamily="2" charset="0"/>
                    <a:cs typeface="Courier New" panose="02070309020205020404" pitchFamily="49" charset="0"/>
                  </a:rPr>
                  <a:t>0.7 pair(t1,t2)</a:t>
                </a:r>
                <a:r>
                  <a:rPr lang="en-GB" dirty="0">
                    <a:cs typeface="Courier New" panose="02070309020205020404" pitchFamily="49" charset="0"/>
                  </a:rPr>
                  <a:t>:</a:t>
                </a:r>
                <a:endParaRPr lang="en-GB" dirty="0"/>
              </a:p>
              <a:p>
                <a:pPr marL="914400" lvl="2" indent="0">
                  <a:buNone/>
                </a:pPr>
                <a:r>
                  <a:rPr lang="en-GB" dirty="0">
                    <a:solidFill>
                      <a:schemeClr val="accent1"/>
                    </a:solidFill>
                    <a:latin typeface="Courier" pitchFamily="2" charset="0"/>
                    <a:cs typeface="Courier New" panose="02070309020205020404" pitchFamily="49" charset="0"/>
                  </a:rPr>
                  <a:t>0.7 element_of_C3(alice,</a:t>
                </a:r>
                <a:r>
                  <a:rPr lang="en-GB" dirty="0">
                    <a:solidFill>
                      <a:schemeClr val="accent4"/>
                    </a:solidFill>
                    <a:latin typeface="Courier" pitchFamily="2" charset="0"/>
                    <a:cs typeface="Courier New" panose="02070309020205020404" pitchFamily="49" charset="0"/>
                  </a:rPr>
                  <a:t>t1</a:t>
                </a:r>
                <a:r>
                  <a:rPr lang="en-GB" dirty="0">
                    <a:solidFill>
                      <a:schemeClr val="accent1"/>
                    </a:solidFill>
                    <a:latin typeface="Courier" pitchFamily="2" charset="0"/>
                    <a:cs typeface="Courier New" panose="02070309020205020404" pitchFamily="49" charset="0"/>
                  </a:rPr>
                  <a:t>).</a:t>
                </a:r>
              </a:p>
              <a:p>
                <a:pPr marL="914400" lvl="2" indent="0">
                  <a:buNone/>
                </a:pPr>
                <a:r>
                  <a:rPr lang="en-GB" dirty="0">
                    <a:solidFill>
                      <a:schemeClr val="accent1"/>
                    </a:solidFill>
                    <a:latin typeface="Courier" pitchFamily="2" charset="0"/>
                    <a:cs typeface="Courier New" panose="02070309020205020404" pitchFamily="49" charset="0"/>
                  </a:rPr>
                  <a:t>0.7 element_of_C3(alice,</a:t>
                </a:r>
                <a:r>
                  <a:rPr lang="en-GB" dirty="0">
                    <a:solidFill>
                      <a:schemeClr val="accent4"/>
                    </a:solidFill>
                    <a:latin typeface="Courier" pitchFamily="2" charset="0"/>
                    <a:cs typeface="Courier New" panose="02070309020205020404" pitchFamily="49" charset="0"/>
                  </a:rPr>
                  <a:t>t2</a:t>
                </a:r>
                <a:r>
                  <a:rPr lang="en-GB" dirty="0">
                    <a:solidFill>
                      <a:schemeClr val="accent1"/>
                    </a:solidFill>
                    <a:latin typeface="Courier" pitchFamily="2" charset="0"/>
                    <a:cs typeface="Courier New" panose="02070309020205020404" pitchFamily="49" charset="0"/>
                  </a:rPr>
                  <a:t>).</a:t>
                </a:r>
                <a:endParaRPr lang="en-GB" dirty="0">
                  <a:solidFill>
                    <a:schemeClr val="accent1"/>
                  </a:solidFill>
                </a:endParaRPr>
              </a:p>
              <a:p>
                <a:pPr marL="914400" lvl="2" indent="0">
                  <a:buNone/>
                </a:pPr>
                <a:r>
                  <a:rPr lang="en-GB" dirty="0">
                    <a:solidFill>
                      <a:schemeClr val="accent1"/>
                    </a:solidFill>
                    <a:latin typeface="Courier" pitchFamily="2" charset="0"/>
                    <a:cs typeface="Courier New" panose="02070309020205020404" pitchFamily="49" charset="0"/>
                  </a:rPr>
                  <a:t>0.7 element_of_C3(eve,</a:t>
                </a:r>
                <a:r>
                  <a:rPr lang="en-GB" dirty="0">
                    <a:solidFill>
                      <a:schemeClr val="accent4"/>
                    </a:solidFill>
                    <a:latin typeface="Courier" pitchFamily="2" charset="0"/>
                    <a:cs typeface="Courier New" panose="02070309020205020404" pitchFamily="49" charset="0"/>
                  </a:rPr>
                  <a:t>t1</a:t>
                </a:r>
                <a:r>
                  <a:rPr lang="en-GB" dirty="0">
                    <a:solidFill>
                      <a:schemeClr val="accent1"/>
                    </a:solidFill>
                    <a:latin typeface="Courier" pitchFamily="2" charset="0"/>
                    <a:cs typeface="Courier New" panose="02070309020205020404" pitchFamily="49" charset="0"/>
                  </a:rPr>
                  <a:t>).</a:t>
                </a:r>
              </a:p>
              <a:p>
                <a:pPr marL="914400" lvl="2" indent="0">
                  <a:buNone/>
                </a:pPr>
                <a:r>
                  <a:rPr lang="en-GB" dirty="0">
                    <a:solidFill>
                      <a:schemeClr val="accent1"/>
                    </a:solidFill>
                    <a:latin typeface="Courier" pitchFamily="2" charset="0"/>
                    <a:cs typeface="Courier New" panose="02070309020205020404" pitchFamily="49" charset="0"/>
                  </a:rPr>
                  <a:t>0.7 element_of_C3(eve,</a:t>
                </a:r>
                <a:r>
                  <a:rPr lang="en-GB" dirty="0">
                    <a:solidFill>
                      <a:schemeClr val="accent4"/>
                    </a:solidFill>
                    <a:latin typeface="Courier" pitchFamily="2" charset="0"/>
                    <a:cs typeface="Courier New" panose="02070309020205020404" pitchFamily="49" charset="0"/>
                  </a:rPr>
                  <a:t>t2</a:t>
                </a:r>
                <a:r>
                  <a:rPr lang="en-GB" dirty="0">
                    <a:solidFill>
                      <a:schemeClr val="accent1"/>
                    </a:solidFill>
                    <a:latin typeface="Courier" pitchFamily="2" charset="0"/>
                    <a:cs typeface="Courier New" panose="02070309020205020404" pitchFamily="49" charset="0"/>
                  </a:rPr>
                  <a:t>).</a:t>
                </a:r>
                <a:endParaRPr lang="en-GB" dirty="0">
                  <a:solidFill>
                    <a:schemeClr val="accent1"/>
                  </a:solidFill>
                </a:endParaRPr>
              </a:p>
              <a:p>
                <a:pPr marL="914400" lvl="2" indent="0">
                  <a:buNone/>
                </a:pPr>
                <a:r>
                  <a:rPr lang="en-GB" dirty="0">
                    <a:solidFill>
                      <a:schemeClr val="accent1"/>
                    </a:solidFill>
                    <a:latin typeface="Courier" pitchFamily="2" charset="0"/>
                    <a:cs typeface="Courier New" panose="02070309020205020404" pitchFamily="49" charset="0"/>
                  </a:rPr>
                  <a:t>0.7 element_of_C3(bob,</a:t>
                </a:r>
                <a:r>
                  <a:rPr lang="en-GB" dirty="0">
                    <a:solidFill>
                      <a:schemeClr val="accent4"/>
                    </a:solidFill>
                    <a:latin typeface="Courier" pitchFamily="2" charset="0"/>
                    <a:cs typeface="Courier New" panose="02070309020205020404" pitchFamily="49" charset="0"/>
                  </a:rPr>
                  <a:t>t1</a:t>
                </a:r>
                <a:r>
                  <a:rPr lang="en-GB" dirty="0">
                    <a:solidFill>
                      <a:schemeClr val="accent1"/>
                    </a:solidFill>
                    <a:latin typeface="Courier" pitchFamily="2" charset="0"/>
                    <a:cs typeface="Courier New" panose="02070309020205020404" pitchFamily="49" charset="0"/>
                  </a:rPr>
                  <a:t>).</a:t>
                </a:r>
              </a:p>
              <a:p>
                <a:pPr marL="914400" lvl="2" indent="0">
                  <a:buNone/>
                </a:pPr>
                <a:r>
                  <a:rPr lang="en-GB" dirty="0">
                    <a:solidFill>
                      <a:schemeClr val="accent1"/>
                    </a:solidFill>
                    <a:latin typeface="Courier" pitchFamily="2" charset="0"/>
                    <a:cs typeface="Courier New" panose="02070309020205020404" pitchFamily="49" charset="0"/>
                  </a:rPr>
                  <a:t>0.7 element_of_C3(bob,</a:t>
                </a:r>
                <a:r>
                  <a:rPr lang="en-GB" dirty="0">
                    <a:solidFill>
                      <a:schemeClr val="accent4"/>
                    </a:solidFill>
                    <a:latin typeface="Courier" pitchFamily="2" charset="0"/>
                    <a:cs typeface="Courier New" panose="02070309020205020404" pitchFamily="49" charset="0"/>
                  </a:rPr>
                  <a:t>t2</a:t>
                </a:r>
                <a:r>
                  <a:rPr lang="en-GB" dirty="0">
                    <a:solidFill>
                      <a:schemeClr val="accent1"/>
                    </a:solidFill>
                    <a:latin typeface="Courier" pitchFamily="2" charset="0"/>
                    <a:cs typeface="Courier New" panose="02070309020205020404" pitchFamily="49" charset="0"/>
                  </a:rPr>
                  <a:t>).</a:t>
                </a:r>
                <a:endParaRPr lang="en-GB" dirty="0">
                  <a:solidFill>
                    <a:schemeClr val="accent1"/>
                  </a:solidFill>
                </a:endParaRPr>
              </a:p>
              <a:p>
                <a:pPr lvl="2"/>
                <a:endParaRPr lang="en-GB" dirty="0"/>
              </a:p>
            </p:txBody>
          </p:sp>
        </mc:Choice>
        <mc:Fallback xmlns="">
          <p:sp>
            <p:nvSpPr>
              <p:cNvPr id="3" name="Content Placeholder 2">
                <a:extLst>
                  <a:ext uri="{FF2B5EF4-FFF2-40B4-BE49-F238E27FC236}">
                    <a16:creationId xmlns:a16="http://schemas.microsoft.com/office/drawing/2014/main" id="{938D40E7-76C6-F440-A263-C84659769330}"/>
                  </a:ext>
                </a:extLst>
              </p:cNvPr>
              <p:cNvSpPr>
                <a:spLocks noGrp="1" noRot="1" noChangeAspect="1" noMove="1" noResize="1" noEditPoints="1" noAdjustHandles="1" noChangeArrowheads="1" noChangeShapeType="1" noTextEdit="1"/>
              </p:cNvSpPr>
              <p:nvPr>
                <p:ph idx="1"/>
              </p:nvPr>
            </p:nvSpPr>
            <p:spPr>
              <a:xfrm>
                <a:off x="628650" y="1158241"/>
                <a:ext cx="7950574" cy="2612820"/>
              </a:xfrm>
              <a:blipFill>
                <a:blip r:embed="rId2"/>
                <a:stretch>
                  <a:fillRect l="-1276" t="-2899" r="-478" b="-1932"/>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9BFB5E85-6B97-8C49-93B8-921F99EAC595}"/>
              </a:ext>
            </a:extLst>
          </p:cNvPr>
          <p:cNvSpPr>
            <a:spLocks noGrp="1"/>
          </p:cNvSpPr>
          <p:nvPr>
            <p:ph type="sldNum" sz="quarter" idx="12"/>
          </p:nvPr>
        </p:nvSpPr>
        <p:spPr/>
        <p:txBody>
          <a:bodyPr/>
          <a:lstStyle/>
          <a:p>
            <a:fld id="{67C9959E-8E6B-B04C-9955-EA096F41CA7A}" type="slidenum">
              <a:rPr lang="en-GB" smtClean="0"/>
              <a:t>43</a:t>
            </a:fld>
            <a:endParaRPr lang="en-GB"/>
          </a:p>
        </p:txBody>
      </p:sp>
      <p:sp>
        <p:nvSpPr>
          <p:cNvPr id="5" name="TextBox 4">
            <a:extLst>
              <a:ext uri="{FF2B5EF4-FFF2-40B4-BE49-F238E27FC236}">
                <a16:creationId xmlns:a16="http://schemas.microsoft.com/office/drawing/2014/main" id="{1B472110-0743-804B-9E33-7A4E1AD277F4}"/>
              </a:ext>
            </a:extLst>
          </p:cNvPr>
          <p:cNvSpPr txBox="1"/>
          <p:nvPr/>
        </p:nvSpPr>
        <p:spPr>
          <a:xfrm>
            <a:off x="1062144" y="3771060"/>
            <a:ext cx="7019712" cy="258532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latin typeface="Courier" pitchFamily="2" charset="0"/>
                <a:cs typeface="Courier New" panose="02070309020205020404" pitchFamily="49" charset="0"/>
              </a:rPr>
              <a:t>element_of_C3(X,Y1) :- linked(X,Y1,Y2).</a:t>
            </a:r>
          </a:p>
          <a:p>
            <a:r>
              <a:rPr lang="en-GB" dirty="0">
                <a:latin typeface="Courier" pitchFamily="2" charset="0"/>
                <a:cs typeface="Courier New" panose="02070309020205020404" pitchFamily="49" charset="0"/>
              </a:rPr>
              <a:t>element_of_C3(X,Y2) :- linked(X,Y1,Y2).</a:t>
            </a:r>
          </a:p>
          <a:p>
            <a:r>
              <a:rPr lang="en-GB" dirty="0">
                <a:latin typeface="Courier" pitchFamily="2" charset="0"/>
                <a:cs typeface="Courier New" panose="02070309020205020404" pitchFamily="49" charset="0"/>
              </a:rPr>
              <a:t>linked(X,Y1,Y2) :- </a:t>
            </a:r>
            <a:r>
              <a:rPr lang="en-GB" dirty="0" err="1">
                <a:latin typeface="Courier" pitchFamily="2" charset="0"/>
                <a:cs typeface="Courier New" panose="02070309020205020404" pitchFamily="49" charset="0"/>
              </a:rPr>
              <a:t>instance_of_X</a:t>
            </a:r>
            <a:r>
              <a:rPr lang="en-GB" dirty="0">
                <a:latin typeface="Courier" pitchFamily="2" charset="0"/>
                <a:cs typeface="Courier New" panose="02070309020205020404" pitchFamily="49" charset="0"/>
              </a:rPr>
              <a:t>(X) &amp; pair(Y1,Y2).</a:t>
            </a:r>
          </a:p>
          <a:p>
            <a:r>
              <a:rPr lang="en-GB" dirty="0">
                <a:solidFill>
                  <a:schemeClr val="accent4"/>
                </a:solidFill>
                <a:latin typeface="Courier" pitchFamily="2" charset="0"/>
                <a:cs typeface="Courier New" panose="02070309020205020404" pitchFamily="49" charset="0"/>
              </a:rPr>
              <a:t>0.7 pair(t1,t2).</a:t>
            </a:r>
          </a:p>
          <a:p>
            <a:r>
              <a:rPr lang="en-GB" dirty="0">
                <a:latin typeface="Courier" pitchFamily="2" charset="0"/>
                <a:cs typeface="Courier New" panose="02070309020205020404" pitchFamily="49" charset="0"/>
              </a:rPr>
              <a:t>0.2 pair(t2,t3).</a:t>
            </a:r>
          </a:p>
          <a:p>
            <a:r>
              <a:rPr lang="en-GB" dirty="0">
                <a:latin typeface="Courier" pitchFamily="2" charset="0"/>
                <a:cs typeface="Courier New" panose="02070309020205020404" pitchFamily="49" charset="0"/>
              </a:rPr>
              <a:t>0.1 pair(t1,t3).</a:t>
            </a:r>
          </a:p>
          <a:p>
            <a:pPr marL="7938" lvl="2"/>
            <a:r>
              <a:rPr lang="en-GB" dirty="0" err="1">
                <a:solidFill>
                  <a:schemeClr val="bg1"/>
                </a:solidFill>
                <a:latin typeface="Courier" pitchFamily="2" charset="0"/>
                <a:cs typeface="Courier New" panose="02070309020205020404" pitchFamily="49" charset="0"/>
              </a:rPr>
              <a:t>instance_of_X</a:t>
            </a:r>
            <a:r>
              <a:rPr lang="en-GB" dirty="0">
                <a:solidFill>
                  <a:schemeClr val="bg1"/>
                </a:solidFill>
                <a:latin typeface="Courier" pitchFamily="2" charset="0"/>
                <a:cs typeface="Courier New" panose="02070309020205020404" pitchFamily="49" charset="0"/>
              </a:rPr>
              <a:t>(</a:t>
            </a:r>
            <a:r>
              <a:rPr lang="en-GB" dirty="0" err="1">
                <a:solidFill>
                  <a:schemeClr val="bg1"/>
                </a:solidFill>
                <a:latin typeface="Courier" pitchFamily="2" charset="0"/>
                <a:cs typeface="Courier New" panose="02070309020205020404" pitchFamily="49" charset="0"/>
              </a:rPr>
              <a:t>alice</a:t>
            </a:r>
            <a:r>
              <a:rPr lang="en-GB" dirty="0">
                <a:solidFill>
                  <a:schemeClr val="bg1"/>
                </a:solidFill>
                <a:latin typeface="Courier" pitchFamily="2" charset="0"/>
                <a:cs typeface="Courier New" panose="02070309020205020404" pitchFamily="49" charset="0"/>
              </a:rPr>
              <a:t>).</a:t>
            </a:r>
          </a:p>
          <a:p>
            <a:pPr marL="7938" lvl="2"/>
            <a:r>
              <a:rPr lang="en-GB" dirty="0" err="1">
                <a:solidFill>
                  <a:schemeClr val="bg1"/>
                </a:solidFill>
                <a:latin typeface="Courier" pitchFamily="2" charset="0"/>
                <a:cs typeface="Courier New" panose="02070309020205020404" pitchFamily="49" charset="0"/>
              </a:rPr>
              <a:t>instance_of_X</a:t>
            </a:r>
            <a:r>
              <a:rPr lang="en-GB" dirty="0">
                <a:solidFill>
                  <a:schemeClr val="bg1"/>
                </a:solidFill>
                <a:latin typeface="Courier" pitchFamily="2" charset="0"/>
                <a:cs typeface="Courier New" panose="02070309020205020404" pitchFamily="49" charset="0"/>
              </a:rPr>
              <a:t>(eve).</a:t>
            </a:r>
          </a:p>
          <a:p>
            <a:pPr marL="7938" lvl="2"/>
            <a:r>
              <a:rPr lang="en-GB" dirty="0" err="1">
                <a:solidFill>
                  <a:schemeClr val="bg1"/>
                </a:solidFill>
                <a:latin typeface="Courier" pitchFamily="2" charset="0"/>
                <a:cs typeface="Courier New" panose="02070309020205020404" pitchFamily="49" charset="0"/>
              </a:rPr>
              <a:t>instance_of_X</a:t>
            </a:r>
            <a:r>
              <a:rPr lang="en-GB" dirty="0">
                <a:solidFill>
                  <a:schemeClr val="bg1"/>
                </a:solidFill>
                <a:latin typeface="Courier" pitchFamily="2" charset="0"/>
                <a:cs typeface="Courier New" panose="02070309020205020404" pitchFamily="49" charset="0"/>
              </a:rPr>
              <a:t>(bob).</a:t>
            </a:r>
          </a:p>
        </p:txBody>
      </p:sp>
      <p:sp>
        <p:nvSpPr>
          <p:cNvPr id="6" name="Rectangle 5">
            <a:extLst>
              <a:ext uri="{FF2B5EF4-FFF2-40B4-BE49-F238E27FC236}">
                <a16:creationId xmlns:a16="http://schemas.microsoft.com/office/drawing/2014/main" id="{D2FC589F-58E9-314E-AB26-75DE6BA03673}"/>
              </a:ext>
            </a:extLst>
          </p:cNvPr>
          <p:cNvSpPr/>
          <p:nvPr/>
        </p:nvSpPr>
        <p:spPr>
          <a:xfrm>
            <a:off x="999390" y="4618388"/>
            <a:ext cx="2375647" cy="89063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12A27F4F-B06D-2C48-AFEB-B279E367E12C}"/>
              </a:ext>
            </a:extLst>
          </p:cNvPr>
          <p:cNvCxnSpPr>
            <a:cxnSpLocks/>
            <a:stCxn id="8" idx="1"/>
            <a:endCxn id="6" idx="3"/>
          </p:cNvCxnSpPr>
          <p:nvPr/>
        </p:nvCxnSpPr>
        <p:spPr>
          <a:xfrm flipH="1" flipV="1">
            <a:off x="3375037" y="5063706"/>
            <a:ext cx="974669" cy="6115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DF1FBBB-3AF8-4140-937A-BE8E2D344FDB}"/>
              </a:ext>
            </a:extLst>
          </p:cNvPr>
          <p:cNvSpPr txBox="1"/>
          <p:nvPr/>
        </p:nvSpPr>
        <p:spPr>
          <a:xfrm>
            <a:off x="4349706" y="4940190"/>
            <a:ext cx="4446495" cy="369332"/>
          </a:xfrm>
          <a:prstGeom prst="rect">
            <a:avLst/>
          </a:prstGeom>
          <a:solidFill>
            <a:schemeClr val="accent4"/>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a:t>Mutually exclusive (only one is true at a time)</a:t>
            </a:r>
          </a:p>
        </p:txBody>
      </p:sp>
      <p:cxnSp>
        <p:nvCxnSpPr>
          <p:cNvPr id="10" name="Straight Arrow Connector 9">
            <a:extLst>
              <a:ext uri="{FF2B5EF4-FFF2-40B4-BE49-F238E27FC236}">
                <a16:creationId xmlns:a16="http://schemas.microsoft.com/office/drawing/2014/main" id="{35D7A2EF-8291-164E-A56A-A6E16A327D86}"/>
              </a:ext>
            </a:extLst>
          </p:cNvPr>
          <p:cNvCxnSpPr>
            <a:cxnSpLocks/>
            <a:stCxn id="8" idx="0"/>
            <a:endCxn id="13" idx="2"/>
          </p:cNvCxnSpPr>
          <p:nvPr/>
        </p:nvCxnSpPr>
        <p:spPr>
          <a:xfrm flipV="1">
            <a:off x="6572954" y="3326262"/>
            <a:ext cx="830147" cy="1613928"/>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001C839-159C-CD41-AC59-DDD63ABFBA59}"/>
              </a:ext>
            </a:extLst>
          </p:cNvPr>
          <p:cNvSpPr txBox="1"/>
          <p:nvPr/>
        </p:nvSpPr>
        <p:spPr>
          <a:xfrm>
            <a:off x="6010001" y="2125933"/>
            <a:ext cx="2786200" cy="1200329"/>
          </a:xfrm>
          <a:prstGeom prst="rect">
            <a:avLst/>
          </a:prstGeom>
          <a:solidFill>
            <a:schemeClr val="accent4"/>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a:t>Leads to three sets of facts of which only one set is true with a probability as given by the fact</a:t>
            </a:r>
          </a:p>
        </p:txBody>
      </p:sp>
    </p:spTree>
    <p:extLst>
      <p:ext uri="{BB962C8B-B14F-4D97-AF65-F5344CB8AC3E}">
        <p14:creationId xmlns:p14="http://schemas.microsoft.com/office/powerpoint/2010/main" val="119161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BC4C-4B90-6346-812F-5B4422CBC8BA}"/>
              </a:ext>
            </a:extLst>
          </p:cNvPr>
          <p:cNvSpPr>
            <a:spLocks noGrp="1"/>
          </p:cNvSpPr>
          <p:nvPr>
            <p:ph type="title"/>
          </p:nvPr>
        </p:nvSpPr>
        <p:spPr/>
        <p:txBody>
          <a:bodyPr/>
          <a:lstStyle/>
          <a:p>
            <a:r>
              <a:rPr lang="en-GB" dirty="0"/>
              <a:t>Constraint Worlds: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8D40E7-76C6-F440-A263-C84659769330}"/>
                  </a:ext>
                </a:extLst>
              </p:cNvPr>
              <p:cNvSpPr>
                <a:spLocks noGrp="1"/>
              </p:cNvSpPr>
              <p:nvPr>
                <p:ph idx="1"/>
              </p:nvPr>
            </p:nvSpPr>
            <p:spPr>
              <a:xfrm>
                <a:off x="628649" y="1158241"/>
                <a:ext cx="8246409" cy="2612820"/>
              </a:xfrm>
            </p:spPr>
            <p:txBody>
              <a:bodyPr>
                <a:normAutofit fontScale="92500" lnSpcReduction="10000"/>
              </a:bodyPr>
              <a:lstStyle/>
              <a:p>
                <a:r>
                  <a:rPr lang="en-GB" dirty="0"/>
                  <a:t>Three constraint worlds </a:t>
                </a:r>
                <a14:m>
                  <m:oMath xmlns:m="http://schemas.openxmlformats.org/officeDocument/2006/math">
                    <m:r>
                      <a:rPr lang="de-DE" b="1" i="1" dirty="0" smtClean="0">
                        <a:latin typeface="Cambria Math" panose="02040503050406030204" pitchFamily="18" charset="0"/>
                        <a:ea typeface="Cambria Math" panose="02040503050406030204" pitchFamily="18" charset="0"/>
                      </a:rPr>
                      <m:t>𝑪</m:t>
                    </m:r>
                    <m:r>
                      <a:rPr lang="de-DE" b="0" i="1" dirty="0" smtClean="0">
                        <a:latin typeface="Cambria Math" panose="02040503050406030204" pitchFamily="18" charset="0"/>
                        <a:ea typeface="Cambria Math" panose="02040503050406030204" pitchFamily="18" charset="0"/>
                      </a:rPr>
                      <m:t>=</m:t>
                    </m:r>
                    <m:sSubSup>
                      <m:sSubSupPr>
                        <m:ctrlPr>
                          <a:rPr lang="de-DE" b="0" i="1" dirty="0" smtClean="0">
                            <a:latin typeface="Cambria Math" panose="02040503050406030204" pitchFamily="18" charset="0"/>
                            <a:ea typeface="Cambria Math" panose="02040503050406030204" pitchFamily="18" charset="0"/>
                          </a:rPr>
                        </m:ctrlPr>
                      </m:sSubSupPr>
                      <m:e>
                        <m:d>
                          <m:dPr>
                            <m:begChr m:val="{"/>
                            <m:endChr m:val="}"/>
                            <m:ctrlPr>
                              <a:rPr lang="de-DE" b="0" i="1" dirty="0" smtClean="0">
                                <a:latin typeface="Cambria Math" panose="02040503050406030204" pitchFamily="18" charset="0"/>
                                <a:ea typeface="Cambria Math" panose="02040503050406030204" pitchFamily="18" charset="0"/>
                              </a:rPr>
                            </m:ctrlPr>
                          </m:dPr>
                          <m:e>
                            <m:d>
                              <m:dPr>
                                <m:ctrlPr>
                                  <a:rPr lang="de-DE" b="0" i="1" dirty="0" smtClean="0">
                                    <a:latin typeface="Cambria Math" panose="02040503050406030204" pitchFamily="18" charset="0"/>
                                    <a:ea typeface="Cambria Math" panose="02040503050406030204" pitchFamily="18" charset="0"/>
                                  </a:rPr>
                                </m:ctrlPr>
                              </m:dPr>
                              <m:e>
                                <m:sSubSup>
                                  <m:sSubSupPr>
                                    <m:ctrlPr>
                                      <a:rPr lang="de-DE" b="0" i="1" dirty="0" smtClean="0">
                                        <a:latin typeface="Cambria Math" panose="02040503050406030204" pitchFamily="18" charset="0"/>
                                        <a:ea typeface="Cambria Math" panose="02040503050406030204" pitchFamily="18" charset="0"/>
                                      </a:rPr>
                                    </m:ctrlPr>
                                  </m:sSubSupPr>
                                  <m:e>
                                    <m:d>
                                      <m:dPr>
                                        <m:begChr m:val="{"/>
                                        <m:endChr m:val="}"/>
                                        <m:ctrlPr>
                                          <a:rPr lang="de-DE" b="0" i="1" dirty="0" smtClean="0">
                                            <a:latin typeface="Cambria Math" panose="02040503050406030204" pitchFamily="18" charset="0"/>
                                            <a:ea typeface="Cambria Math" panose="02040503050406030204" pitchFamily="18" charset="0"/>
                                          </a:rPr>
                                        </m:ctrlPr>
                                      </m:dPr>
                                      <m:e>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𝐶</m:t>
                                            </m:r>
                                          </m:e>
                                          <m:sub>
                                            <m:r>
                                              <a:rPr lang="de-DE" b="0" i="1" dirty="0" smtClean="0">
                                                <a:latin typeface="Cambria Math" panose="02040503050406030204" pitchFamily="18" charset="0"/>
                                              </a:rPr>
                                              <m:t>𝑗</m:t>
                                            </m:r>
                                            <m:r>
                                              <a:rPr lang="de-DE" b="0" i="1" dirty="0" smtClean="0">
                                                <a:latin typeface="Cambria Math" panose="02040503050406030204" pitchFamily="18" charset="0"/>
                                              </a:rPr>
                                              <m:t>,</m:t>
                                            </m:r>
                                            <m:r>
                                              <a:rPr lang="de-DE" b="0" i="1" dirty="0" smtClean="0">
                                                <a:latin typeface="Cambria Math" panose="02040503050406030204" pitchFamily="18" charset="0"/>
                                              </a:rPr>
                                              <m:t>𝑖</m:t>
                                            </m:r>
                                          </m:sub>
                                        </m:sSub>
                                      </m:e>
                                    </m:d>
                                  </m:e>
                                  <m:sub>
                                    <m:r>
                                      <a:rPr lang="de-DE" b="0" i="1" dirty="0" smtClean="0">
                                        <a:latin typeface="Cambria Math" panose="02040503050406030204" pitchFamily="18" charset="0"/>
                                      </a:rPr>
                                      <m:t>𝑖</m:t>
                                    </m:r>
                                    <m:r>
                                      <a:rPr lang="de-DE" b="0" i="1" dirty="0" smtClean="0">
                                        <a:latin typeface="Cambria Math" panose="02040503050406030204" pitchFamily="18" charset="0"/>
                                      </a:rPr>
                                      <m:t>=1</m:t>
                                    </m:r>
                                  </m:sub>
                                  <m:sup>
                                    <m:r>
                                      <a:rPr lang="de-DE" b="0" i="1" dirty="0" smtClean="0">
                                        <a:latin typeface="Cambria Math" panose="02040503050406030204" pitchFamily="18" charset="0"/>
                                      </a:rPr>
                                      <m:t>𝑛</m:t>
                                    </m:r>
                                  </m:sup>
                                </m:sSubSup>
                                <m:r>
                                  <a:rPr lang="de-DE" b="0" i="1" dirty="0" smtClean="0">
                                    <a:latin typeface="Cambria Math" panose="02040503050406030204" pitchFamily="18" charset="0"/>
                                  </a:rPr>
                                  <m:t>,</m:t>
                                </m:r>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𝑝</m:t>
                                    </m:r>
                                  </m:e>
                                  <m:sub>
                                    <m:r>
                                      <a:rPr lang="de-DE" b="0" i="1" dirty="0" smtClean="0">
                                        <a:latin typeface="Cambria Math" panose="02040503050406030204" pitchFamily="18" charset="0"/>
                                      </a:rPr>
                                      <m:t>𝑗</m:t>
                                    </m:r>
                                  </m:sub>
                                </m:sSub>
                              </m:e>
                            </m:d>
                            <m:r>
                              <a:rPr lang="de-DE" b="0" i="1" dirty="0" smtClean="0">
                                <a:latin typeface="Cambria Math" panose="02040503050406030204" pitchFamily="18" charset="0"/>
                              </a:rPr>
                              <m:t> </m:t>
                            </m:r>
                          </m:e>
                        </m:d>
                      </m:e>
                      <m:sub>
                        <m:r>
                          <a:rPr lang="de-DE" b="0" i="1" dirty="0" smtClean="0">
                            <a:latin typeface="Cambria Math" panose="02040503050406030204" pitchFamily="18" charset="0"/>
                          </a:rPr>
                          <m:t>𝑗</m:t>
                        </m:r>
                        <m:r>
                          <a:rPr lang="de-DE" b="0" i="1" dirty="0" smtClean="0">
                            <a:latin typeface="Cambria Math" panose="02040503050406030204" pitchFamily="18" charset="0"/>
                          </a:rPr>
                          <m:t>=1</m:t>
                        </m:r>
                      </m:sub>
                      <m:sup>
                        <m:r>
                          <a:rPr lang="de-DE" b="0" i="1" dirty="0" smtClean="0">
                            <a:latin typeface="Cambria Math" panose="02040503050406030204" pitchFamily="18" charset="0"/>
                          </a:rPr>
                          <m:t>𝑚</m:t>
                        </m:r>
                        <m:r>
                          <a:rPr lang="de-DE" b="0" i="1" dirty="0" smtClean="0">
                            <a:latin typeface="Cambria Math" panose="02040503050406030204" pitchFamily="18" charset="0"/>
                          </a:rPr>
                          <m:t>=3</m:t>
                        </m:r>
                      </m:sup>
                    </m:sSubSup>
                  </m:oMath>
                </a14:m>
                <a:endParaRPr lang="de-DE" b="0" i="1" dirty="0">
                  <a:latin typeface="Cambria Math" panose="02040503050406030204" pitchFamily="18" charset="0"/>
                </a:endParaRPr>
              </a:p>
              <a:p>
                <a:pPr lvl="1"/>
                <a14:m>
                  <m:oMath xmlns:m="http://schemas.openxmlformats.org/officeDocument/2006/math">
                    <m:r>
                      <a:rPr lang="en-GB" i="1" dirty="0">
                        <a:latin typeface="Cambria Math" panose="02040503050406030204" pitchFamily="18" charset="0"/>
                      </a:rPr>
                      <m:t>𝑗</m:t>
                    </m:r>
                    <m:r>
                      <a:rPr lang="de-DE" b="0" i="1" dirty="0" smtClean="0">
                        <a:latin typeface="Cambria Math" panose="02040503050406030204" pitchFamily="18" charset="0"/>
                      </a:rPr>
                      <m:t>=1</m:t>
                    </m:r>
                  </m:oMath>
                </a14:m>
                <a:r>
                  <a:rPr lang="en-GB" dirty="0"/>
                  <a:t> using </a:t>
                </a:r>
                <a:r>
                  <a:rPr lang="en-GB" dirty="0">
                    <a:solidFill>
                      <a:schemeClr val="accent4"/>
                    </a:solidFill>
                    <a:latin typeface="Courier" pitchFamily="2" charset="0"/>
                    <a:cs typeface="Courier New" panose="02070309020205020404" pitchFamily="49" charset="0"/>
                  </a:rPr>
                  <a:t>0.7 pair(t1,t2).</a:t>
                </a:r>
                <a:r>
                  <a:rPr lang="en-GB" dirty="0"/>
                  <a:t>: </a:t>
                </a:r>
                <a14:m>
                  <m:oMath xmlns:m="http://schemas.openxmlformats.org/officeDocument/2006/math">
                    <m:d>
                      <m:dPr>
                        <m:ctrlPr>
                          <a:rPr lang="de-DE" i="1" dirty="0">
                            <a:latin typeface="Cambria Math" panose="02040503050406030204" pitchFamily="18" charset="0"/>
                            <a:ea typeface="Cambria Math" panose="02040503050406030204" pitchFamily="18" charset="0"/>
                          </a:rPr>
                        </m:ctrlPr>
                      </m:dPr>
                      <m:e>
                        <m:sSubSup>
                          <m:sSubSupPr>
                            <m:ctrlPr>
                              <a:rPr lang="de-DE" i="1" dirty="0">
                                <a:latin typeface="Cambria Math" panose="02040503050406030204" pitchFamily="18" charset="0"/>
                                <a:ea typeface="Cambria Math" panose="02040503050406030204" pitchFamily="18" charset="0"/>
                              </a:rPr>
                            </m:ctrlPr>
                          </m:sSubSupPr>
                          <m:e>
                            <m:d>
                              <m:dPr>
                                <m:begChr m:val="{"/>
                                <m:endChr m:val="}"/>
                                <m:ctrlPr>
                                  <a:rPr lang="de-DE" i="1" dirty="0">
                                    <a:latin typeface="Cambria Math" panose="02040503050406030204" pitchFamily="18" charset="0"/>
                                    <a:ea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𝐶</m:t>
                                    </m:r>
                                  </m:e>
                                  <m:sub>
                                    <m:r>
                                      <a:rPr lang="de-DE" b="0" i="1" dirty="0" smtClean="0">
                                        <a:latin typeface="Cambria Math" panose="02040503050406030204" pitchFamily="18" charset="0"/>
                                      </a:rPr>
                                      <m:t>1</m:t>
                                    </m:r>
                                    <m:r>
                                      <a:rPr lang="de-DE" i="1" dirty="0">
                                        <a:latin typeface="Cambria Math" panose="02040503050406030204" pitchFamily="18" charset="0"/>
                                      </a:rPr>
                                      <m:t>,</m:t>
                                    </m:r>
                                    <m:r>
                                      <a:rPr lang="de-DE" i="1" dirty="0">
                                        <a:latin typeface="Cambria Math" panose="02040503050406030204" pitchFamily="18" charset="0"/>
                                      </a:rPr>
                                      <m:t>𝑖</m:t>
                                    </m:r>
                                  </m:sub>
                                </m:sSub>
                              </m:e>
                            </m:d>
                          </m:e>
                          <m:sub>
                            <m:r>
                              <a:rPr lang="de-DE" i="1" dirty="0">
                                <a:latin typeface="Cambria Math" panose="02040503050406030204" pitchFamily="18" charset="0"/>
                              </a:rPr>
                              <m:t>𝑖</m:t>
                            </m:r>
                            <m:r>
                              <a:rPr lang="de-DE" i="1" dirty="0">
                                <a:latin typeface="Cambria Math" panose="02040503050406030204" pitchFamily="18" charset="0"/>
                              </a:rPr>
                              <m:t>=2</m:t>
                            </m:r>
                          </m:sub>
                          <m:sup>
                            <m:r>
                              <a:rPr lang="de-DE" b="0" i="1" dirty="0" smtClean="0">
                                <a:latin typeface="Cambria Math" panose="02040503050406030204" pitchFamily="18" charset="0"/>
                              </a:rPr>
                              <m:t>3</m:t>
                            </m:r>
                          </m:sup>
                        </m:sSubSup>
                        <m:r>
                          <a:rPr lang="de-DE" i="1" dirty="0">
                            <a:latin typeface="Cambria Math" panose="02040503050406030204" pitchFamily="18" charset="0"/>
                          </a:rPr>
                          <m:t>,</m:t>
                        </m:r>
                        <m:sSub>
                          <m:sSubPr>
                            <m:ctrlPr>
                              <a:rPr lang="de-DE" i="1" dirty="0">
                                <a:latin typeface="Cambria Math" panose="02040503050406030204" pitchFamily="18" charset="0"/>
                              </a:rPr>
                            </m:ctrlPr>
                          </m:sSubPr>
                          <m:e>
                            <m:r>
                              <a:rPr lang="de-DE" i="1" dirty="0">
                                <a:latin typeface="Cambria Math" panose="02040503050406030204" pitchFamily="18" charset="0"/>
                              </a:rPr>
                              <m:t>𝑝</m:t>
                            </m:r>
                          </m:e>
                          <m:sub>
                            <m:r>
                              <a:rPr lang="de-DE" b="0" i="1" dirty="0" smtClean="0">
                                <a:latin typeface="Cambria Math" panose="02040503050406030204" pitchFamily="18" charset="0"/>
                              </a:rPr>
                              <m:t>1</m:t>
                            </m:r>
                          </m:sub>
                        </m:sSub>
                      </m:e>
                    </m:d>
                  </m:oMath>
                </a14:m>
                <a:endParaRPr lang="en-GB" dirty="0">
                  <a:cs typeface="Courier New" panose="02070309020205020404" pitchFamily="49" charset="0"/>
                </a:endParaRPr>
              </a:p>
              <a:p>
                <a:pPr lvl="2"/>
                <a14:m>
                  <m:oMath xmlns:m="http://schemas.openxmlformats.org/officeDocument/2006/math">
                    <m:sSub>
                      <m:sSubPr>
                        <m:ctrlPr>
                          <a:rPr lang="de-DE" b="0" i="1" smtClean="0">
                            <a:latin typeface="Cambria Math" panose="02040503050406030204" pitchFamily="18" charset="0"/>
                            <a:cs typeface="Courier New" panose="02070309020205020404" pitchFamily="49" charset="0"/>
                          </a:rPr>
                        </m:ctrlPr>
                      </m:sSubPr>
                      <m:e>
                        <m:r>
                          <a:rPr lang="en-GB" i="1" smtClean="0">
                            <a:latin typeface="Cambria Math" panose="02040503050406030204" pitchFamily="18" charset="0"/>
                            <a:cs typeface="Courier New" panose="02070309020205020404" pitchFamily="49" charset="0"/>
                          </a:rPr>
                          <m:t>𝑝</m:t>
                        </m:r>
                      </m:e>
                      <m:sub>
                        <m:r>
                          <a:rPr lang="de-DE" b="0" i="1" smtClean="0">
                            <a:latin typeface="Cambria Math" panose="02040503050406030204" pitchFamily="18" charset="0"/>
                            <a:cs typeface="Courier New" panose="02070309020205020404" pitchFamily="49" charset="0"/>
                          </a:rPr>
                          <m:t>1</m:t>
                        </m:r>
                      </m:sub>
                    </m:sSub>
                    <m:r>
                      <a:rPr lang="en-GB" b="0" i="1" smtClean="0">
                        <a:latin typeface="Cambria Math" panose="02040503050406030204" pitchFamily="18" charset="0"/>
                        <a:cs typeface="Courier New" panose="02070309020205020404" pitchFamily="49" charset="0"/>
                      </a:rPr>
                      <m:t>=</m:t>
                    </m:r>
                    <m:r>
                      <a:rPr lang="en-GB" b="0" i="1" smtClean="0">
                        <a:solidFill>
                          <a:schemeClr val="accent4"/>
                        </a:solidFill>
                        <a:latin typeface="Cambria Math" panose="02040503050406030204" pitchFamily="18" charset="0"/>
                        <a:cs typeface="Courier New" panose="02070309020205020404" pitchFamily="49" charset="0"/>
                      </a:rPr>
                      <m:t>0.7</m:t>
                    </m:r>
                  </m:oMath>
                </a14:m>
                <a:endParaRPr lang="en-GB" dirty="0"/>
              </a:p>
              <a:p>
                <a:pPr lvl="2"/>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𝐶</m:t>
                        </m:r>
                      </m:e>
                      <m:sub>
                        <m:r>
                          <a:rPr lang="de-DE" b="0" i="1" smtClean="0">
                            <a:latin typeface="Cambria Math" panose="02040503050406030204" pitchFamily="18" charset="0"/>
                          </a:rPr>
                          <m:t>1,</m:t>
                        </m:r>
                        <m:r>
                          <a:rPr lang="en-GB" b="0" i="1" smtClean="0">
                            <a:latin typeface="Cambria Math" panose="02040503050406030204" pitchFamily="18" charset="0"/>
                          </a:rPr>
                          <m:t>2</m:t>
                        </m:r>
                      </m:sub>
                    </m:sSub>
                    <m:r>
                      <a:rPr lang="en-GB" b="0" i="1" smtClean="0">
                        <a:latin typeface="Cambria Math" panose="02040503050406030204" pitchFamily="18" charset="0"/>
                      </a:rPr>
                      <m:t>=</m:t>
                    </m:r>
                    <m:d>
                      <m:dPr>
                        <m:ctrlPr>
                          <a:rPr lang="en-GB" b="0" i="1" smtClean="0">
                            <a:latin typeface="Cambria Math" panose="02040503050406030204" pitchFamily="18" charset="0"/>
                          </a:rPr>
                        </m:ctrlPr>
                      </m:dPr>
                      <m:e>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𝑒</m:t>
                            </m:r>
                            <m:r>
                              <a:rPr lang="en-GB" b="0" i="1" smtClean="0">
                                <a:latin typeface="Cambria Math" panose="02040503050406030204" pitchFamily="18" charset="0"/>
                              </a:rPr>
                              <m:t>,</m:t>
                            </m:r>
                            <m:r>
                              <a:rPr lang="en-GB" b="0" i="1" smtClean="0">
                                <a:latin typeface="Cambria Math" panose="02040503050406030204" pitchFamily="18" charset="0"/>
                              </a:rPr>
                              <m:t>𝑏</m:t>
                            </m:r>
                          </m:e>
                        </m:d>
                      </m:e>
                    </m:d>
                  </m:oMath>
                </a14:m>
                <a:endParaRPr lang="en-GB" b="0" dirty="0"/>
              </a:p>
              <a:p>
                <a:pPr lvl="2"/>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𝐶</m:t>
                        </m:r>
                      </m:e>
                      <m:sub>
                        <m:r>
                          <a:rPr lang="de-DE" b="0" i="1" smtClean="0">
                            <a:latin typeface="Cambria Math" panose="02040503050406030204" pitchFamily="18" charset="0"/>
                          </a:rPr>
                          <m:t>1,</m:t>
                        </m:r>
                        <m:r>
                          <a:rPr lang="en-GB" b="0" i="1" smtClean="0">
                            <a:latin typeface="Cambria Math" panose="02040503050406030204" pitchFamily="18" charset="0"/>
                          </a:rPr>
                          <m:t>3</m:t>
                        </m:r>
                      </m:sub>
                    </m:sSub>
                    <m:r>
                      <a:rPr lang="en-GB" b="0" i="1" smtClean="0">
                        <a:latin typeface="Cambria Math" panose="02040503050406030204" pitchFamily="18" charset="0"/>
                      </a:rPr>
                      <m:t>=</m:t>
                    </m:r>
                    <m:d>
                      <m:dPr>
                        <m:ctrlPr>
                          <a:rPr lang="en-GB" b="0" i="1" smtClean="0">
                            <a:latin typeface="Cambria Math" panose="02040503050406030204" pitchFamily="18" charset="0"/>
                          </a:rPr>
                        </m:ctrlPr>
                      </m:dPr>
                      <m:e>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𝑀</m:t>
                            </m:r>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solidFill>
                                      <a:schemeClr val="accent4"/>
                                    </a:solidFill>
                                    <a:latin typeface="Cambria Math" panose="02040503050406030204" pitchFamily="18" charset="0"/>
                                  </a:rPr>
                                  <m:t>𝑡</m:t>
                                </m:r>
                                <m:r>
                                  <a:rPr lang="en-GB" b="0" i="1" smtClean="0">
                                    <a:solidFill>
                                      <a:schemeClr val="accent4"/>
                                    </a:solidFill>
                                    <a:latin typeface="Cambria Math" panose="02040503050406030204" pitchFamily="18" charset="0"/>
                                  </a:rPr>
                                  <m:t>1</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solidFill>
                                      <a:schemeClr val="accent4"/>
                                    </a:solidFill>
                                    <a:latin typeface="Cambria Math" panose="02040503050406030204" pitchFamily="18" charset="0"/>
                                  </a:rPr>
                                  <m:t>𝑡</m:t>
                                </m:r>
                                <m:r>
                                  <a:rPr lang="en-GB" b="0" i="1" smtClean="0">
                                    <a:solidFill>
                                      <a:schemeClr val="accent4"/>
                                    </a:solidFill>
                                    <a:latin typeface="Cambria Math" panose="02040503050406030204" pitchFamily="18" charset="0"/>
                                  </a:rPr>
                                  <m:t>2</m:t>
                                </m:r>
                              </m:e>
                            </m:d>
                            <m:r>
                              <a:rPr lang="en-GB" b="0" i="1" smtClean="0">
                                <a:latin typeface="Cambria Math" panose="02040503050406030204" pitchFamily="18" charset="0"/>
                              </a:rPr>
                              <m:t>,</m:t>
                            </m:r>
                            <m:d>
                              <m:dPr>
                                <m:ctrlPr>
                                  <a:rPr lang="en-GB" i="1">
                                    <a:latin typeface="Cambria Math" panose="02040503050406030204" pitchFamily="18" charset="0"/>
                                  </a:rPr>
                                </m:ctrlPr>
                              </m:dPr>
                              <m:e>
                                <m:r>
                                  <a:rPr lang="en-GB" b="0" i="1" smtClean="0">
                                    <a:latin typeface="Cambria Math" panose="02040503050406030204" pitchFamily="18" charset="0"/>
                                  </a:rPr>
                                  <m:t>𝑒</m:t>
                                </m:r>
                                <m:r>
                                  <a:rPr lang="en-GB" i="1">
                                    <a:latin typeface="Cambria Math" panose="02040503050406030204" pitchFamily="18" charset="0"/>
                                  </a:rPr>
                                  <m:t>,</m:t>
                                </m:r>
                                <m:r>
                                  <a:rPr lang="en-GB" i="1" smtClean="0">
                                    <a:solidFill>
                                      <a:schemeClr val="accent4"/>
                                    </a:solidFill>
                                    <a:latin typeface="Cambria Math" panose="02040503050406030204" pitchFamily="18" charset="0"/>
                                  </a:rPr>
                                  <m:t>𝑡</m:t>
                                </m:r>
                                <m:r>
                                  <a:rPr lang="en-GB" i="1" smtClean="0">
                                    <a:solidFill>
                                      <a:schemeClr val="accent4"/>
                                    </a:solidFill>
                                    <a:latin typeface="Cambria Math" panose="02040503050406030204" pitchFamily="18" charset="0"/>
                                  </a:rPr>
                                  <m:t>1</m:t>
                                </m:r>
                              </m:e>
                            </m:d>
                            <m:r>
                              <a:rPr lang="en-GB" i="1">
                                <a:latin typeface="Cambria Math" panose="02040503050406030204" pitchFamily="18" charset="0"/>
                              </a:rPr>
                              <m:t>,</m:t>
                            </m:r>
                            <m:d>
                              <m:dPr>
                                <m:ctrlPr>
                                  <a:rPr lang="en-GB" i="1">
                                    <a:latin typeface="Cambria Math" panose="02040503050406030204" pitchFamily="18" charset="0"/>
                                  </a:rPr>
                                </m:ctrlPr>
                              </m:dPr>
                              <m:e>
                                <m:r>
                                  <a:rPr lang="en-GB" b="0" i="1" smtClean="0">
                                    <a:latin typeface="Cambria Math" panose="02040503050406030204" pitchFamily="18" charset="0"/>
                                  </a:rPr>
                                  <m:t>𝑒</m:t>
                                </m:r>
                                <m:r>
                                  <a:rPr lang="en-GB" i="1">
                                    <a:latin typeface="Cambria Math" panose="02040503050406030204" pitchFamily="18" charset="0"/>
                                  </a:rPr>
                                  <m:t>,</m:t>
                                </m:r>
                                <m:r>
                                  <a:rPr lang="en-GB" i="1" smtClean="0">
                                    <a:solidFill>
                                      <a:schemeClr val="accent4"/>
                                    </a:solidFill>
                                    <a:latin typeface="Cambria Math" panose="02040503050406030204" pitchFamily="18" charset="0"/>
                                  </a:rPr>
                                  <m:t>𝑡</m:t>
                                </m:r>
                                <m:r>
                                  <a:rPr lang="en-GB" i="1" smtClean="0">
                                    <a:solidFill>
                                      <a:schemeClr val="accent4"/>
                                    </a:solidFill>
                                    <a:latin typeface="Cambria Math" panose="02040503050406030204" pitchFamily="18" charset="0"/>
                                  </a:rPr>
                                  <m:t>2</m:t>
                                </m:r>
                              </m:e>
                            </m:d>
                            <m:r>
                              <a:rPr lang="en-GB" i="1">
                                <a:latin typeface="Cambria Math" panose="02040503050406030204" pitchFamily="18" charset="0"/>
                              </a:rPr>
                              <m:t>,</m:t>
                            </m:r>
                            <m:d>
                              <m:dPr>
                                <m:ctrlPr>
                                  <a:rPr lang="en-GB" i="1">
                                    <a:latin typeface="Cambria Math" panose="02040503050406030204" pitchFamily="18" charset="0"/>
                                  </a:rPr>
                                </m:ctrlPr>
                              </m:dPr>
                              <m:e>
                                <m:r>
                                  <a:rPr lang="en-GB" b="0" i="1" smtClean="0">
                                    <a:latin typeface="Cambria Math" panose="02040503050406030204" pitchFamily="18" charset="0"/>
                                  </a:rPr>
                                  <m:t>𝑏</m:t>
                                </m:r>
                                <m:r>
                                  <a:rPr lang="en-GB" i="1">
                                    <a:latin typeface="Cambria Math" panose="02040503050406030204" pitchFamily="18" charset="0"/>
                                  </a:rPr>
                                  <m:t>,</m:t>
                                </m:r>
                                <m:r>
                                  <a:rPr lang="en-GB" i="1" smtClean="0">
                                    <a:solidFill>
                                      <a:schemeClr val="accent4"/>
                                    </a:solidFill>
                                    <a:latin typeface="Cambria Math" panose="02040503050406030204" pitchFamily="18" charset="0"/>
                                  </a:rPr>
                                  <m:t>𝑡</m:t>
                                </m:r>
                                <m:r>
                                  <a:rPr lang="en-GB" i="1" smtClean="0">
                                    <a:solidFill>
                                      <a:schemeClr val="accent4"/>
                                    </a:solidFill>
                                    <a:latin typeface="Cambria Math" panose="02040503050406030204" pitchFamily="18" charset="0"/>
                                  </a:rPr>
                                  <m:t>1</m:t>
                                </m:r>
                              </m:e>
                            </m:d>
                            <m:r>
                              <a:rPr lang="en-GB" i="1">
                                <a:latin typeface="Cambria Math" panose="02040503050406030204" pitchFamily="18" charset="0"/>
                              </a:rPr>
                              <m:t>,</m:t>
                            </m:r>
                            <m:d>
                              <m:dPr>
                                <m:ctrlPr>
                                  <a:rPr lang="en-GB" i="1">
                                    <a:latin typeface="Cambria Math" panose="02040503050406030204" pitchFamily="18" charset="0"/>
                                  </a:rPr>
                                </m:ctrlPr>
                              </m:dPr>
                              <m:e>
                                <m:r>
                                  <a:rPr lang="en-GB" b="0" i="1" smtClean="0">
                                    <a:latin typeface="Cambria Math" panose="02040503050406030204" pitchFamily="18" charset="0"/>
                                  </a:rPr>
                                  <m:t>𝑏</m:t>
                                </m:r>
                                <m:r>
                                  <a:rPr lang="en-GB" i="1">
                                    <a:latin typeface="Cambria Math" panose="02040503050406030204" pitchFamily="18" charset="0"/>
                                  </a:rPr>
                                  <m:t>,</m:t>
                                </m:r>
                                <m:r>
                                  <a:rPr lang="en-GB" i="1" smtClean="0">
                                    <a:solidFill>
                                      <a:schemeClr val="accent4"/>
                                    </a:solidFill>
                                    <a:latin typeface="Cambria Math" panose="02040503050406030204" pitchFamily="18" charset="0"/>
                                  </a:rPr>
                                  <m:t>𝑡</m:t>
                                </m:r>
                                <m:r>
                                  <a:rPr lang="en-GB" i="1" smtClean="0">
                                    <a:solidFill>
                                      <a:schemeClr val="accent4"/>
                                    </a:solidFill>
                                    <a:latin typeface="Cambria Math" panose="02040503050406030204" pitchFamily="18" charset="0"/>
                                  </a:rPr>
                                  <m:t>2</m:t>
                                </m:r>
                              </m:e>
                            </m:d>
                          </m:e>
                        </m:d>
                      </m:e>
                    </m:d>
                  </m:oMath>
                </a14:m>
                <a:endParaRPr lang="en-GB" dirty="0"/>
              </a:p>
              <a:p>
                <a:pPr lvl="2"/>
                <a:r>
                  <a:rPr lang="en-GB" dirty="0"/>
                  <a:t>with </a:t>
                </a:r>
                <a14:m>
                  <m:oMath xmlns:m="http://schemas.openxmlformats.org/officeDocument/2006/math">
                    <m:r>
                      <a:rPr lang="en-GB" i="1">
                        <a:latin typeface="Cambria Math" panose="02040503050406030204" pitchFamily="18" charset="0"/>
                      </a:rPr>
                      <m:t>𝑎</m:t>
                    </m:r>
                    <m:r>
                      <a:rPr lang="en-GB">
                        <a:latin typeface="Cambria Math" panose="02040503050406030204" pitchFamily="18" charset="0"/>
                      </a:rPr>
                      <m:t>=</m:t>
                    </m:r>
                    <m:r>
                      <a:rPr lang="en-GB" i="1">
                        <a:latin typeface="Cambria Math" panose="02040503050406030204" pitchFamily="18" charset="0"/>
                      </a:rPr>
                      <m:t>𝑎𝑙𝑖𝑐𝑒</m:t>
                    </m:r>
                    <m:r>
                      <a:rPr lang="de-DE" i="1">
                        <a:latin typeface="Cambria Math" panose="02040503050406030204" pitchFamily="18" charset="0"/>
                      </a:rPr>
                      <m:t>,</m:t>
                    </m:r>
                    <m:r>
                      <a:rPr lang="en-GB" i="1">
                        <a:latin typeface="Cambria Math" panose="02040503050406030204" pitchFamily="18" charset="0"/>
                      </a:rPr>
                      <m:t>𝑒</m:t>
                    </m:r>
                    <m:r>
                      <a:rPr lang="en-GB" i="1">
                        <a:latin typeface="Cambria Math" panose="02040503050406030204" pitchFamily="18" charset="0"/>
                      </a:rPr>
                      <m:t>=</m:t>
                    </m:r>
                    <m:r>
                      <a:rPr lang="en-GB" i="1">
                        <a:latin typeface="Cambria Math" panose="02040503050406030204" pitchFamily="18" charset="0"/>
                      </a:rPr>
                      <m:t>𝑒𝑣𝑒</m:t>
                    </m:r>
                    <m:r>
                      <a:rPr lang="de-DE" i="1">
                        <a:latin typeface="Cambria Math" panose="02040503050406030204" pitchFamily="18" charset="0"/>
                      </a:rPr>
                      <m:t>,</m:t>
                    </m:r>
                    <m:r>
                      <a:rPr lang="en-GB" i="1">
                        <a:latin typeface="Cambria Math" panose="02040503050406030204" pitchFamily="18" charset="0"/>
                      </a:rPr>
                      <m:t>𝑏</m:t>
                    </m:r>
                    <m:r>
                      <a:rPr lang="en-GB" i="1">
                        <a:latin typeface="Cambria Math" panose="02040503050406030204" pitchFamily="18" charset="0"/>
                      </a:rPr>
                      <m:t>=</m:t>
                    </m:r>
                    <m:r>
                      <a:rPr lang="en-GB" i="1">
                        <a:latin typeface="Cambria Math" panose="02040503050406030204" pitchFamily="18" charset="0"/>
                      </a:rPr>
                      <m:t>𝑏𝑜𝑏</m:t>
                    </m:r>
                  </m:oMath>
                </a14:m>
                <a:endParaRPr lang="en-GB" dirty="0"/>
              </a:p>
              <a:p>
                <a:pPr lvl="2"/>
                <a:endParaRPr lang="en-GB" dirty="0"/>
              </a:p>
            </p:txBody>
          </p:sp>
        </mc:Choice>
        <mc:Fallback xmlns="">
          <p:sp>
            <p:nvSpPr>
              <p:cNvPr id="3" name="Content Placeholder 2">
                <a:extLst>
                  <a:ext uri="{FF2B5EF4-FFF2-40B4-BE49-F238E27FC236}">
                    <a16:creationId xmlns:a16="http://schemas.microsoft.com/office/drawing/2014/main" id="{938D40E7-76C6-F440-A263-C84659769330}"/>
                  </a:ext>
                </a:extLst>
              </p:cNvPr>
              <p:cNvSpPr>
                <a:spLocks noGrp="1" noRot="1" noChangeAspect="1" noMove="1" noResize="1" noEditPoints="1" noAdjustHandles="1" noChangeArrowheads="1" noChangeShapeType="1" noTextEdit="1"/>
              </p:cNvSpPr>
              <p:nvPr>
                <p:ph idx="1"/>
              </p:nvPr>
            </p:nvSpPr>
            <p:spPr>
              <a:xfrm>
                <a:off x="628649" y="1158241"/>
                <a:ext cx="8246409" cy="2612820"/>
              </a:xfrm>
              <a:blipFill>
                <a:blip r:embed="rId2"/>
                <a:stretch>
                  <a:fillRect l="-1075" t="-1932"/>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9BFB5E85-6B97-8C49-93B8-921F99EAC595}"/>
              </a:ext>
            </a:extLst>
          </p:cNvPr>
          <p:cNvSpPr>
            <a:spLocks noGrp="1"/>
          </p:cNvSpPr>
          <p:nvPr>
            <p:ph type="sldNum" sz="quarter" idx="12"/>
          </p:nvPr>
        </p:nvSpPr>
        <p:spPr/>
        <p:txBody>
          <a:bodyPr/>
          <a:lstStyle/>
          <a:p>
            <a:fld id="{67C9959E-8E6B-B04C-9955-EA096F41CA7A}" type="slidenum">
              <a:rPr lang="en-GB" smtClean="0"/>
              <a:t>44</a:t>
            </a:fld>
            <a:endParaRPr lang="en-GB"/>
          </a:p>
        </p:txBody>
      </p:sp>
      <p:sp>
        <p:nvSpPr>
          <p:cNvPr id="5" name="TextBox 4">
            <a:extLst>
              <a:ext uri="{FF2B5EF4-FFF2-40B4-BE49-F238E27FC236}">
                <a16:creationId xmlns:a16="http://schemas.microsoft.com/office/drawing/2014/main" id="{1B472110-0743-804B-9E33-7A4E1AD277F4}"/>
              </a:ext>
            </a:extLst>
          </p:cNvPr>
          <p:cNvSpPr txBox="1"/>
          <p:nvPr/>
        </p:nvSpPr>
        <p:spPr>
          <a:xfrm>
            <a:off x="1062144" y="3771060"/>
            <a:ext cx="7019712" cy="258532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solidFill>
                  <a:schemeClr val="bg1"/>
                </a:solidFill>
                <a:latin typeface="Courier" pitchFamily="2" charset="0"/>
                <a:cs typeface="Courier New" panose="02070309020205020404" pitchFamily="49" charset="0"/>
              </a:rPr>
              <a:t>element_of_C3(X,Y1) :- linked(X,Y1,Y2).</a:t>
            </a:r>
          </a:p>
          <a:p>
            <a:r>
              <a:rPr lang="en-GB" dirty="0">
                <a:solidFill>
                  <a:schemeClr val="bg1"/>
                </a:solidFill>
                <a:latin typeface="Courier" pitchFamily="2" charset="0"/>
                <a:cs typeface="Courier New" panose="02070309020205020404" pitchFamily="49" charset="0"/>
              </a:rPr>
              <a:t>element_of_C3(X,Y2) :- linked(X,Y1,Y2).</a:t>
            </a:r>
          </a:p>
          <a:p>
            <a:r>
              <a:rPr lang="en-GB" dirty="0">
                <a:solidFill>
                  <a:schemeClr val="bg1"/>
                </a:solidFill>
                <a:latin typeface="Courier" pitchFamily="2" charset="0"/>
                <a:cs typeface="Courier New" panose="02070309020205020404" pitchFamily="49" charset="0"/>
              </a:rPr>
              <a:t>linked(X,Y1,Y2) :- </a:t>
            </a:r>
            <a:r>
              <a:rPr lang="en-GB" dirty="0" err="1">
                <a:solidFill>
                  <a:schemeClr val="bg1"/>
                </a:solidFill>
                <a:latin typeface="Courier" pitchFamily="2" charset="0"/>
                <a:cs typeface="Courier New" panose="02070309020205020404" pitchFamily="49" charset="0"/>
              </a:rPr>
              <a:t>instance_of_X</a:t>
            </a:r>
            <a:r>
              <a:rPr lang="en-GB" dirty="0">
                <a:solidFill>
                  <a:schemeClr val="bg1"/>
                </a:solidFill>
                <a:latin typeface="Courier" pitchFamily="2" charset="0"/>
                <a:cs typeface="Courier New" panose="02070309020205020404" pitchFamily="49" charset="0"/>
              </a:rPr>
              <a:t>(X) &amp; pair(Y1,Y2).</a:t>
            </a:r>
          </a:p>
          <a:p>
            <a:r>
              <a:rPr lang="en-GB" dirty="0">
                <a:solidFill>
                  <a:schemeClr val="accent4"/>
                </a:solidFill>
                <a:latin typeface="Courier" pitchFamily="2" charset="0"/>
                <a:cs typeface="Courier New" panose="02070309020205020404" pitchFamily="49" charset="0"/>
              </a:rPr>
              <a:t>0.7 pair(t1,t2).</a:t>
            </a:r>
          </a:p>
          <a:p>
            <a:r>
              <a:rPr lang="en-GB" dirty="0">
                <a:solidFill>
                  <a:schemeClr val="bg1"/>
                </a:solidFill>
                <a:latin typeface="Courier" pitchFamily="2" charset="0"/>
                <a:cs typeface="Courier New" panose="02070309020205020404" pitchFamily="49" charset="0"/>
              </a:rPr>
              <a:t>0.2 pair(t2,t3).</a:t>
            </a:r>
          </a:p>
          <a:p>
            <a:r>
              <a:rPr lang="en-GB" dirty="0">
                <a:solidFill>
                  <a:schemeClr val="bg1"/>
                </a:solidFill>
                <a:latin typeface="Courier" pitchFamily="2" charset="0"/>
                <a:cs typeface="Courier New" panose="02070309020205020404" pitchFamily="49" charset="0"/>
              </a:rPr>
              <a:t>0.1 pair(t1,t3).</a:t>
            </a:r>
          </a:p>
          <a:p>
            <a:pPr marL="7938" lvl="2"/>
            <a:r>
              <a:rPr lang="en-GB" dirty="0" err="1">
                <a:solidFill>
                  <a:schemeClr val="bg1"/>
                </a:solidFill>
                <a:latin typeface="Courier" pitchFamily="2" charset="0"/>
                <a:cs typeface="Courier New" panose="02070309020205020404" pitchFamily="49" charset="0"/>
              </a:rPr>
              <a:t>instance_of_X</a:t>
            </a:r>
            <a:r>
              <a:rPr lang="en-GB" dirty="0">
                <a:solidFill>
                  <a:schemeClr val="bg1"/>
                </a:solidFill>
                <a:latin typeface="Courier" pitchFamily="2" charset="0"/>
                <a:cs typeface="Courier New" panose="02070309020205020404" pitchFamily="49" charset="0"/>
              </a:rPr>
              <a:t>(</a:t>
            </a:r>
            <a:r>
              <a:rPr lang="en-GB" dirty="0" err="1">
                <a:solidFill>
                  <a:schemeClr val="bg1"/>
                </a:solidFill>
                <a:latin typeface="Courier" pitchFamily="2" charset="0"/>
                <a:cs typeface="Courier New" panose="02070309020205020404" pitchFamily="49" charset="0"/>
              </a:rPr>
              <a:t>alice</a:t>
            </a:r>
            <a:r>
              <a:rPr lang="en-GB" dirty="0">
                <a:solidFill>
                  <a:schemeClr val="bg1"/>
                </a:solidFill>
                <a:latin typeface="Courier" pitchFamily="2" charset="0"/>
                <a:cs typeface="Courier New" panose="02070309020205020404" pitchFamily="49" charset="0"/>
              </a:rPr>
              <a:t>).</a:t>
            </a:r>
          </a:p>
          <a:p>
            <a:pPr marL="7938" lvl="2"/>
            <a:r>
              <a:rPr lang="en-GB" dirty="0" err="1">
                <a:solidFill>
                  <a:schemeClr val="bg1"/>
                </a:solidFill>
                <a:latin typeface="Courier" pitchFamily="2" charset="0"/>
                <a:cs typeface="Courier New" panose="02070309020205020404" pitchFamily="49" charset="0"/>
              </a:rPr>
              <a:t>instance_of_X</a:t>
            </a:r>
            <a:r>
              <a:rPr lang="en-GB" dirty="0">
                <a:solidFill>
                  <a:schemeClr val="bg1"/>
                </a:solidFill>
                <a:latin typeface="Courier" pitchFamily="2" charset="0"/>
                <a:cs typeface="Courier New" panose="02070309020205020404" pitchFamily="49" charset="0"/>
              </a:rPr>
              <a:t>(eve).</a:t>
            </a:r>
          </a:p>
          <a:p>
            <a:pPr marL="7938" lvl="2"/>
            <a:r>
              <a:rPr lang="en-GB" dirty="0" err="1">
                <a:solidFill>
                  <a:schemeClr val="bg1"/>
                </a:solidFill>
                <a:latin typeface="Courier" pitchFamily="2" charset="0"/>
                <a:cs typeface="Courier New" panose="02070309020205020404" pitchFamily="49" charset="0"/>
              </a:rPr>
              <a:t>instance_of_X</a:t>
            </a:r>
            <a:r>
              <a:rPr lang="en-GB" dirty="0">
                <a:solidFill>
                  <a:schemeClr val="bg1"/>
                </a:solidFill>
                <a:latin typeface="Courier" pitchFamily="2" charset="0"/>
                <a:cs typeface="Courier New" panose="02070309020205020404" pitchFamily="49" charset="0"/>
              </a:rPr>
              <a:t>(bob).</a:t>
            </a:r>
          </a:p>
        </p:txBody>
      </p:sp>
    </p:spTree>
    <p:extLst>
      <p:ext uri="{BB962C8B-B14F-4D97-AF65-F5344CB8AC3E}">
        <p14:creationId xmlns:p14="http://schemas.microsoft.com/office/powerpoint/2010/main" val="4213062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BC4C-4B90-6346-812F-5B4422CBC8BA}"/>
              </a:ext>
            </a:extLst>
          </p:cNvPr>
          <p:cNvSpPr>
            <a:spLocks noGrp="1"/>
          </p:cNvSpPr>
          <p:nvPr>
            <p:ph type="title"/>
          </p:nvPr>
        </p:nvSpPr>
        <p:spPr/>
        <p:txBody>
          <a:bodyPr/>
          <a:lstStyle/>
          <a:p>
            <a:r>
              <a:rPr lang="en-GB" dirty="0"/>
              <a:t>Constraint Worlds: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8D40E7-76C6-F440-A263-C84659769330}"/>
                  </a:ext>
                </a:extLst>
              </p:cNvPr>
              <p:cNvSpPr>
                <a:spLocks noGrp="1"/>
              </p:cNvSpPr>
              <p:nvPr>
                <p:ph idx="1"/>
              </p:nvPr>
            </p:nvSpPr>
            <p:spPr>
              <a:xfrm>
                <a:off x="628649" y="1158241"/>
                <a:ext cx="8246409" cy="2612820"/>
              </a:xfrm>
            </p:spPr>
            <p:txBody>
              <a:bodyPr>
                <a:normAutofit fontScale="77500" lnSpcReduction="20000"/>
              </a:bodyPr>
              <a:lstStyle/>
              <a:p>
                <a:pPr lvl="1"/>
                <a14:m>
                  <m:oMath xmlns:m="http://schemas.openxmlformats.org/officeDocument/2006/math">
                    <m:r>
                      <a:rPr lang="en-GB" i="1" dirty="0">
                        <a:latin typeface="Cambria Math" panose="02040503050406030204" pitchFamily="18" charset="0"/>
                      </a:rPr>
                      <m:t>𝑗</m:t>
                    </m:r>
                    <m:r>
                      <a:rPr lang="de-DE" i="1" dirty="0">
                        <a:latin typeface="Cambria Math" panose="02040503050406030204" pitchFamily="18" charset="0"/>
                      </a:rPr>
                      <m:t>=</m:t>
                    </m:r>
                    <m:r>
                      <a:rPr lang="de-DE" b="0" i="1" dirty="0" smtClean="0">
                        <a:latin typeface="Cambria Math" panose="02040503050406030204" pitchFamily="18" charset="0"/>
                      </a:rPr>
                      <m:t>2</m:t>
                    </m:r>
                  </m:oMath>
                </a14:m>
                <a:r>
                  <a:rPr lang="en-GB" dirty="0"/>
                  <a:t> using </a:t>
                </a:r>
                <a:r>
                  <a:rPr lang="en-GB" dirty="0">
                    <a:solidFill>
                      <a:schemeClr val="accent4">
                        <a:lumMod val="60000"/>
                        <a:lumOff val="40000"/>
                      </a:schemeClr>
                    </a:solidFill>
                    <a:latin typeface="Courier" pitchFamily="2" charset="0"/>
                    <a:cs typeface="Courier New" panose="02070309020205020404" pitchFamily="49" charset="0"/>
                  </a:rPr>
                  <a:t>0.2 pair(t2,t3).</a:t>
                </a:r>
                <a:r>
                  <a:rPr lang="en-GB" dirty="0"/>
                  <a:t>: </a:t>
                </a:r>
                <a14:m>
                  <m:oMath xmlns:m="http://schemas.openxmlformats.org/officeDocument/2006/math">
                    <m:d>
                      <m:dPr>
                        <m:ctrlPr>
                          <a:rPr lang="de-DE" i="1" dirty="0">
                            <a:latin typeface="Cambria Math" panose="02040503050406030204" pitchFamily="18" charset="0"/>
                            <a:ea typeface="Cambria Math" panose="02040503050406030204" pitchFamily="18" charset="0"/>
                          </a:rPr>
                        </m:ctrlPr>
                      </m:dPr>
                      <m:e>
                        <m:sSubSup>
                          <m:sSubSupPr>
                            <m:ctrlPr>
                              <a:rPr lang="de-DE" i="1" dirty="0">
                                <a:latin typeface="Cambria Math" panose="02040503050406030204" pitchFamily="18" charset="0"/>
                                <a:ea typeface="Cambria Math" panose="02040503050406030204" pitchFamily="18" charset="0"/>
                              </a:rPr>
                            </m:ctrlPr>
                          </m:sSubSupPr>
                          <m:e>
                            <m:d>
                              <m:dPr>
                                <m:begChr m:val="{"/>
                                <m:endChr m:val="}"/>
                                <m:ctrlPr>
                                  <a:rPr lang="de-DE" i="1" dirty="0">
                                    <a:latin typeface="Cambria Math" panose="02040503050406030204" pitchFamily="18" charset="0"/>
                                    <a:ea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𝐶</m:t>
                                    </m:r>
                                  </m:e>
                                  <m:sub>
                                    <m:r>
                                      <a:rPr lang="de-DE" b="0" i="1" dirty="0" smtClean="0">
                                        <a:latin typeface="Cambria Math" panose="02040503050406030204" pitchFamily="18" charset="0"/>
                                      </a:rPr>
                                      <m:t>2</m:t>
                                    </m:r>
                                    <m:r>
                                      <a:rPr lang="de-DE" i="1" dirty="0">
                                        <a:latin typeface="Cambria Math" panose="02040503050406030204" pitchFamily="18" charset="0"/>
                                      </a:rPr>
                                      <m:t>,</m:t>
                                    </m:r>
                                    <m:r>
                                      <a:rPr lang="de-DE" i="1" dirty="0">
                                        <a:latin typeface="Cambria Math" panose="02040503050406030204" pitchFamily="18" charset="0"/>
                                      </a:rPr>
                                      <m:t>𝑖</m:t>
                                    </m:r>
                                  </m:sub>
                                </m:sSub>
                              </m:e>
                            </m:d>
                          </m:e>
                          <m:sub>
                            <m:r>
                              <a:rPr lang="de-DE" i="1" dirty="0">
                                <a:latin typeface="Cambria Math" panose="02040503050406030204" pitchFamily="18" charset="0"/>
                              </a:rPr>
                              <m:t>𝑖</m:t>
                            </m:r>
                            <m:r>
                              <a:rPr lang="de-DE" i="1" dirty="0">
                                <a:latin typeface="Cambria Math" panose="02040503050406030204" pitchFamily="18" charset="0"/>
                              </a:rPr>
                              <m:t>=2</m:t>
                            </m:r>
                          </m:sub>
                          <m:sup>
                            <m:r>
                              <a:rPr lang="de-DE" i="1" dirty="0">
                                <a:latin typeface="Cambria Math" panose="02040503050406030204" pitchFamily="18" charset="0"/>
                              </a:rPr>
                              <m:t>3</m:t>
                            </m:r>
                          </m:sup>
                        </m:sSubSup>
                        <m:r>
                          <a:rPr lang="de-DE" i="1" dirty="0">
                            <a:latin typeface="Cambria Math" panose="02040503050406030204" pitchFamily="18" charset="0"/>
                          </a:rPr>
                          <m:t>,</m:t>
                        </m:r>
                        <m:sSub>
                          <m:sSubPr>
                            <m:ctrlPr>
                              <a:rPr lang="de-DE" i="1" dirty="0">
                                <a:latin typeface="Cambria Math" panose="02040503050406030204" pitchFamily="18" charset="0"/>
                              </a:rPr>
                            </m:ctrlPr>
                          </m:sSubPr>
                          <m:e>
                            <m:r>
                              <a:rPr lang="de-DE" i="1" dirty="0">
                                <a:latin typeface="Cambria Math" panose="02040503050406030204" pitchFamily="18" charset="0"/>
                              </a:rPr>
                              <m:t>𝑝</m:t>
                            </m:r>
                          </m:e>
                          <m:sub>
                            <m:r>
                              <a:rPr lang="de-DE" b="0" i="1" dirty="0" smtClean="0">
                                <a:latin typeface="Cambria Math" panose="02040503050406030204" pitchFamily="18" charset="0"/>
                              </a:rPr>
                              <m:t>2</m:t>
                            </m:r>
                          </m:sub>
                        </m:sSub>
                      </m:e>
                    </m:d>
                  </m:oMath>
                </a14:m>
                <a:r>
                  <a:rPr lang="en-GB" dirty="0"/>
                  <a:t>: </a:t>
                </a:r>
              </a:p>
              <a:p>
                <a:pPr lvl="2"/>
                <a14:m>
                  <m:oMath xmlns:m="http://schemas.openxmlformats.org/officeDocument/2006/math">
                    <m:sSub>
                      <m:sSubPr>
                        <m:ctrlPr>
                          <a:rPr lang="de-DE" b="0" i="1" smtClean="0">
                            <a:latin typeface="Cambria Math" panose="02040503050406030204" pitchFamily="18" charset="0"/>
                            <a:cs typeface="Courier New" panose="02070309020205020404" pitchFamily="49" charset="0"/>
                          </a:rPr>
                        </m:ctrlPr>
                      </m:sSubPr>
                      <m:e>
                        <m:r>
                          <a:rPr lang="en-GB" i="1">
                            <a:latin typeface="Cambria Math" panose="02040503050406030204" pitchFamily="18" charset="0"/>
                            <a:cs typeface="Courier New" panose="02070309020205020404" pitchFamily="49" charset="0"/>
                          </a:rPr>
                          <m:t>𝑝</m:t>
                        </m:r>
                      </m:e>
                      <m:sub>
                        <m:r>
                          <a:rPr lang="de-DE" b="0" i="1" smtClean="0">
                            <a:latin typeface="Cambria Math" panose="02040503050406030204" pitchFamily="18" charset="0"/>
                            <a:cs typeface="Courier New" panose="02070309020205020404" pitchFamily="49" charset="0"/>
                          </a:rPr>
                          <m:t>2</m:t>
                        </m:r>
                      </m:sub>
                    </m:sSub>
                    <m:r>
                      <a:rPr lang="en-GB" i="1">
                        <a:latin typeface="Cambria Math" panose="02040503050406030204" pitchFamily="18" charset="0"/>
                        <a:cs typeface="Courier New" panose="02070309020205020404" pitchFamily="49" charset="0"/>
                      </a:rPr>
                      <m:t>=</m:t>
                    </m:r>
                    <m:r>
                      <a:rPr lang="en-GB" i="1" smtClean="0">
                        <a:solidFill>
                          <a:schemeClr val="accent4">
                            <a:lumMod val="60000"/>
                            <a:lumOff val="40000"/>
                          </a:schemeClr>
                        </a:solidFill>
                        <a:latin typeface="Cambria Math" panose="02040503050406030204" pitchFamily="18" charset="0"/>
                        <a:cs typeface="Courier New" panose="02070309020205020404" pitchFamily="49" charset="0"/>
                      </a:rPr>
                      <m:t>0.</m:t>
                    </m:r>
                    <m:r>
                      <a:rPr lang="en-GB" b="0" i="1" smtClean="0">
                        <a:solidFill>
                          <a:schemeClr val="accent4">
                            <a:lumMod val="60000"/>
                            <a:lumOff val="40000"/>
                          </a:schemeClr>
                        </a:solidFill>
                        <a:latin typeface="Cambria Math" panose="02040503050406030204" pitchFamily="18" charset="0"/>
                        <a:cs typeface="Courier New" panose="02070309020205020404" pitchFamily="49" charset="0"/>
                      </a:rPr>
                      <m:t>2</m:t>
                    </m:r>
                  </m:oMath>
                </a14:m>
                <a:endParaRPr lang="en-GB" dirty="0">
                  <a:solidFill>
                    <a:schemeClr val="accent4"/>
                  </a:solidFill>
                </a:endParaRPr>
              </a:p>
              <a:p>
                <a:pPr lvl="2"/>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𝐶</m:t>
                        </m:r>
                      </m:e>
                      <m:sub>
                        <m:r>
                          <a:rPr lang="de-DE" b="0" i="1" smtClean="0">
                            <a:latin typeface="Cambria Math" panose="02040503050406030204" pitchFamily="18" charset="0"/>
                          </a:rPr>
                          <m:t>2</m:t>
                        </m:r>
                        <m:r>
                          <a:rPr lang="de-DE" i="1">
                            <a:latin typeface="Cambria Math" panose="02040503050406030204" pitchFamily="18" charset="0"/>
                          </a:rPr>
                          <m:t>,</m:t>
                        </m:r>
                        <m:r>
                          <a:rPr lang="en-GB" i="1">
                            <a:latin typeface="Cambria Math" panose="02040503050406030204" pitchFamily="18" charset="0"/>
                          </a:rPr>
                          <m:t>2</m:t>
                        </m:r>
                      </m:sub>
                    </m:sSub>
                    <m:r>
                      <a:rPr lang="en-GB" i="1">
                        <a:latin typeface="Cambria Math" panose="02040503050406030204" pitchFamily="18" charset="0"/>
                      </a:rPr>
                      <m:t>=</m:t>
                    </m:r>
                    <m:d>
                      <m:dPr>
                        <m:ctrlPr>
                          <a:rPr lang="en-GB" i="1">
                            <a:latin typeface="Cambria Math" panose="02040503050406030204" pitchFamily="18" charset="0"/>
                          </a:rPr>
                        </m:ctrlPr>
                      </m:dPr>
                      <m:e>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𝑎</m:t>
                            </m:r>
                            <m:r>
                              <a:rPr lang="en-GB" i="1">
                                <a:latin typeface="Cambria Math" panose="02040503050406030204" pitchFamily="18" charset="0"/>
                              </a:rPr>
                              <m:t>,</m:t>
                            </m:r>
                            <m:r>
                              <a:rPr lang="en-GB" i="1">
                                <a:latin typeface="Cambria Math" panose="02040503050406030204" pitchFamily="18" charset="0"/>
                              </a:rPr>
                              <m:t>𝑒</m:t>
                            </m:r>
                            <m:r>
                              <a:rPr lang="en-GB" i="1">
                                <a:latin typeface="Cambria Math" panose="02040503050406030204" pitchFamily="18" charset="0"/>
                              </a:rPr>
                              <m:t>,</m:t>
                            </m:r>
                            <m:r>
                              <a:rPr lang="en-GB" i="1">
                                <a:latin typeface="Cambria Math" panose="02040503050406030204" pitchFamily="18" charset="0"/>
                              </a:rPr>
                              <m:t>𝑏</m:t>
                            </m:r>
                          </m:e>
                        </m:d>
                      </m:e>
                    </m:d>
                  </m:oMath>
                </a14:m>
                <a:endParaRPr lang="en-GB" dirty="0"/>
              </a:p>
              <a:p>
                <a:pPr lvl="2"/>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𝐶</m:t>
                        </m:r>
                      </m:e>
                      <m:sub>
                        <m:r>
                          <a:rPr lang="de-DE" b="0" i="1" smtClean="0">
                            <a:latin typeface="Cambria Math" panose="02040503050406030204" pitchFamily="18" charset="0"/>
                          </a:rPr>
                          <m:t>2,</m:t>
                        </m:r>
                        <m:r>
                          <a:rPr lang="en-GB" i="1">
                            <a:latin typeface="Cambria Math" panose="02040503050406030204" pitchFamily="18" charset="0"/>
                          </a:rPr>
                          <m:t>3</m:t>
                        </m:r>
                      </m:sub>
                    </m:sSub>
                    <m:r>
                      <a:rPr lang="en-GB" i="1">
                        <a:latin typeface="Cambria Math" panose="02040503050406030204" pitchFamily="18" charset="0"/>
                      </a:rPr>
                      <m:t>=</m:t>
                    </m:r>
                    <m:d>
                      <m:dPr>
                        <m:ctrlPr>
                          <a:rPr lang="en-GB" i="1">
                            <a:latin typeface="Cambria Math" panose="02040503050406030204" pitchFamily="18" charset="0"/>
                          </a:rPr>
                        </m:ctrlPr>
                      </m:dPr>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𝑀</m:t>
                            </m:r>
                          </m:e>
                        </m:d>
                        <m:r>
                          <a:rPr lang="en-GB" i="1">
                            <a:latin typeface="Cambria Math" panose="02040503050406030204" pitchFamily="18" charset="0"/>
                          </a:rPr>
                          <m:t>,</m:t>
                        </m:r>
                        <m:d>
                          <m:dPr>
                            <m:begChr m:val="{"/>
                            <m:endChr m:val="}"/>
                            <m:ctrlPr>
                              <a:rPr lang="en-GB" i="1">
                                <a:latin typeface="Cambria Math" panose="02040503050406030204" pitchFamily="18" charset="0"/>
                              </a:rPr>
                            </m:ctrlPr>
                          </m:dPr>
                          <m:e>
                            <m:d>
                              <m:dPr>
                                <m:ctrlPr>
                                  <a:rPr lang="en-GB" i="1">
                                    <a:latin typeface="Cambria Math" panose="02040503050406030204" pitchFamily="18" charset="0"/>
                                  </a:rPr>
                                </m:ctrlPr>
                              </m:dPr>
                              <m:e>
                                <m:r>
                                  <a:rPr lang="en-GB" i="1">
                                    <a:latin typeface="Cambria Math" panose="02040503050406030204" pitchFamily="18" charset="0"/>
                                  </a:rPr>
                                  <m:t>𝑎</m:t>
                                </m:r>
                                <m:r>
                                  <a:rPr lang="en-GB" i="1">
                                    <a:latin typeface="Cambria Math" panose="02040503050406030204" pitchFamily="18" charset="0"/>
                                  </a:rPr>
                                  <m:t>,</m:t>
                                </m:r>
                                <m:r>
                                  <a:rPr lang="en-GB" i="1" smtClean="0">
                                    <a:solidFill>
                                      <a:schemeClr val="accent4">
                                        <a:lumMod val="60000"/>
                                        <a:lumOff val="40000"/>
                                      </a:schemeClr>
                                    </a:solidFill>
                                    <a:latin typeface="Cambria Math" panose="02040503050406030204" pitchFamily="18" charset="0"/>
                                  </a:rPr>
                                  <m:t>𝑡</m:t>
                                </m:r>
                                <m:r>
                                  <a:rPr lang="en-GB" b="0" i="1" smtClean="0">
                                    <a:solidFill>
                                      <a:schemeClr val="accent4">
                                        <a:lumMod val="60000"/>
                                        <a:lumOff val="40000"/>
                                      </a:schemeClr>
                                    </a:solidFill>
                                    <a:latin typeface="Cambria Math" panose="02040503050406030204" pitchFamily="18" charset="0"/>
                                  </a:rPr>
                                  <m:t>2</m:t>
                                </m:r>
                              </m:e>
                            </m:d>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𝑎</m:t>
                                </m:r>
                                <m:r>
                                  <a:rPr lang="en-GB" i="1">
                                    <a:latin typeface="Cambria Math" panose="02040503050406030204" pitchFamily="18" charset="0"/>
                                  </a:rPr>
                                  <m:t>,</m:t>
                                </m:r>
                                <m:r>
                                  <a:rPr lang="en-GB" i="1" smtClean="0">
                                    <a:solidFill>
                                      <a:schemeClr val="accent4">
                                        <a:lumMod val="60000"/>
                                        <a:lumOff val="40000"/>
                                      </a:schemeClr>
                                    </a:solidFill>
                                    <a:latin typeface="Cambria Math" panose="02040503050406030204" pitchFamily="18" charset="0"/>
                                  </a:rPr>
                                  <m:t>𝑡</m:t>
                                </m:r>
                                <m:r>
                                  <a:rPr lang="en-GB" b="0" i="1" smtClean="0">
                                    <a:solidFill>
                                      <a:schemeClr val="accent4">
                                        <a:lumMod val="60000"/>
                                        <a:lumOff val="40000"/>
                                      </a:schemeClr>
                                    </a:solidFill>
                                    <a:latin typeface="Cambria Math" panose="02040503050406030204" pitchFamily="18" charset="0"/>
                                  </a:rPr>
                                  <m:t>3</m:t>
                                </m:r>
                              </m:e>
                            </m:d>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𝑒</m:t>
                                </m:r>
                                <m:r>
                                  <a:rPr lang="en-GB" i="1">
                                    <a:latin typeface="Cambria Math" panose="02040503050406030204" pitchFamily="18" charset="0"/>
                                  </a:rPr>
                                  <m:t>,</m:t>
                                </m:r>
                                <m:r>
                                  <a:rPr lang="en-GB" i="1" smtClean="0">
                                    <a:solidFill>
                                      <a:schemeClr val="accent4">
                                        <a:lumMod val="60000"/>
                                        <a:lumOff val="40000"/>
                                      </a:schemeClr>
                                    </a:solidFill>
                                    <a:latin typeface="Cambria Math" panose="02040503050406030204" pitchFamily="18" charset="0"/>
                                  </a:rPr>
                                  <m:t>𝑡</m:t>
                                </m:r>
                                <m:r>
                                  <a:rPr lang="en-GB" b="0" i="1" smtClean="0">
                                    <a:solidFill>
                                      <a:schemeClr val="accent4">
                                        <a:lumMod val="60000"/>
                                        <a:lumOff val="40000"/>
                                      </a:schemeClr>
                                    </a:solidFill>
                                    <a:latin typeface="Cambria Math" panose="02040503050406030204" pitchFamily="18" charset="0"/>
                                  </a:rPr>
                                  <m:t>2</m:t>
                                </m:r>
                              </m:e>
                            </m:d>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𝑒</m:t>
                                </m:r>
                                <m:r>
                                  <a:rPr lang="en-GB" i="1">
                                    <a:latin typeface="Cambria Math" panose="02040503050406030204" pitchFamily="18" charset="0"/>
                                  </a:rPr>
                                  <m:t>,</m:t>
                                </m:r>
                                <m:r>
                                  <a:rPr lang="en-GB" i="1" smtClean="0">
                                    <a:solidFill>
                                      <a:schemeClr val="accent4">
                                        <a:lumMod val="60000"/>
                                        <a:lumOff val="40000"/>
                                      </a:schemeClr>
                                    </a:solidFill>
                                    <a:latin typeface="Cambria Math" panose="02040503050406030204" pitchFamily="18" charset="0"/>
                                  </a:rPr>
                                  <m:t>𝑡</m:t>
                                </m:r>
                                <m:r>
                                  <a:rPr lang="en-GB" b="0" i="1" smtClean="0">
                                    <a:solidFill>
                                      <a:schemeClr val="accent4">
                                        <a:lumMod val="60000"/>
                                        <a:lumOff val="40000"/>
                                      </a:schemeClr>
                                    </a:solidFill>
                                    <a:latin typeface="Cambria Math" panose="02040503050406030204" pitchFamily="18" charset="0"/>
                                  </a:rPr>
                                  <m:t>3</m:t>
                                </m:r>
                              </m:e>
                            </m:d>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𝑏</m:t>
                                </m:r>
                                <m:r>
                                  <a:rPr lang="en-GB" i="1">
                                    <a:latin typeface="Cambria Math" panose="02040503050406030204" pitchFamily="18" charset="0"/>
                                  </a:rPr>
                                  <m:t>,</m:t>
                                </m:r>
                                <m:r>
                                  <a:rPr lang="en-GB" i="1" smtClean="0">
                                    <a:solidFill>
                                      <a:schemeClr val="accent4">
                                        <a:lumMod val="60000"/>
                                        <a:lumOff val="40000"/>
                                      </a:schemeClr>
                                    </a:solidFill>
                                    <a:latin typeface="Cambria Math" panose="02040503050406030204" pitchFamily="18" charset="0"/>
                                  </a:rPr>
                                  <m:t>𝑡</m:t>
                                </m:r>
                                <m:r>
                                  <a:rPr lang="en-GB" b="0" i="1" smtClean="0">
                                    <a:solidFill>
                                      <a:schemeClr val="accent4">
                                        <a:lumMod val="60000"/>
                                        <a:lumOff val="40000"/>
                                      </a:schemeClr>
                                    </a:solidFill>
                                    <a:latin typeface="Cambria Math" panose="02040503050406030204" pitchFamily="18" charset="0"/>
                                  </a:rPr>
                                  <m:t>2</m:t>
                                </m:r>
                              </m:e>
                            </m:d>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𝑏</m:t>
                                </m:r>
                                <m:r>
                                  <a:rPr lang="en-GB" i="1">
                                    <a:latin typeface="Cambria Math" panose="02040503050406030204" pitchFamily="18" charset="0"/>
                                  </a:rPr>
                                  <m:t>,</m:t>
                                </m:r>
                                <m:r>
                                  <a:rPr lang="en-GB" i="1" smtClean="0">
                                    <a:solidFill>
                                      <a:schemeClr val="accent4">
                                        <a:lumMod val="60000"/>
                                        <a:lumOff val="40000"/>
                                      </a:schemeClr>
                                    </a:solidFill>
                                    <a:latin typeface="Cambria Math" panose="02040503050406030204" pitchFamily="18" charset="0"/>
                                  </a:rPr>
                                  <m:t>𝑡</m:t>
                                </m:r>
                                <m:r>
                                  <a:rPr lang="en-GB" b="0" i="1" smtClean="0">
                                    <a:solidFill>
                                      <a:schemeClr val="accent4">
                                        <a:lumMod val="60000"/>
                                        <a:lumOff val="40000"/>
                                      </a:schemeClr>
                                    </a:solidFill>
                                    <a:latin typeface="Cambria Math" panose="02040503050406030204" pitchFamily="18" charset="0"/>
                                  </a:rPr>
                                  <m:t>3</m:t>
                                </m:r>
                              </m:e>
                            </m:d>
                          </m:e>
                        </m:d>
                      </m:e>
                    </m:d>
                  </m:oMath>
                </a14:m>
                <a:endParaRPr lang="en-GB" dirty="0"/>
              </a:p>
              <a:p>
                <a:pPr lvl="1"/>
                <a14:m>
                  <m:oMath xmlns:m="http://schemas.openxmlformats.org/officeDocument/2006/math">
                    <m:r>
                      <a:rPr lang="en-GB" i="1" dirty="0">
                        <a:latin typeface="Cambria Math" panose="02040503050406030204" pitchFamily="18" charset="0"/>
                      </a:rPr>
                      <m:t>𝑗</m:t>
                    </m:r>
                    <m:r>
                      <a:rPr lang="de-DE" i="1" dirty="0">
                        <a:latin typeface="Cambria Math" panose="02040503050406030204" pitchFamily="18" charset="0"/>
                      </a:rPr>
                      <m:t>=</m:t>
                    </m:r>
                    <m:r>
                      <a:rPr lang="de-DE" b="0" i="1" dirty="0" smtClean="0">
                        <a:latin typeface="Cambria Math" panose="02040503050406030204" pitchFamily="18" charset="0"/>
                      </a:rPr>
                      <m:t>3</m:t>
                    </m:r>
                  </m:oMath>
                </a14:m>
                <a:r>
                  <a:rPr lang="en-GB" dirty="0"/>
                  <a:t> using </a:t>
                </a:r>
                <a:r>
                  <a:rPr lang="en-GB" dirty="0">
                    <a:solidFill>
                      <a:schemeClr val="accent2">
                        <a:lumMod val="60000"/>
                        <a:lumOff val="40000"/>
                      </a:schemeClr>
                    </a:solidFill>
                    <a:latin typeface="Courier" pitchFamily="2" charset="0"/>
                    <a:cs typeface="Courier New" panose="02070309020205020404" pitchFamily="49" charset="0"/>
                  </a:rPr>
                  <a:t>0.1 pair(t1,t3).</a:t>
                </a:r>
                <a:r>
                  <a:rPr lang="en-GB" dirty="0">
                    <a:cs typeface="Courier New" panose="02070309020205020404" pitchFamily="49" charset="0"/>
                  </a:rPr>
                  <a:t>:</a:t>
                </a:r>
                <a:r>
                  <a:rPr lang="en-GB" dirty="0"/>
                  <a:t> </a:t>
                </a:r>
                <a14:m>
                  <m:oMath xmlns:m="http://schemas.openxmlformats.org/officeDocument/2006/math">
                    <m:d>
                      <m:dPr>
                        <m:ctrlPr>
                          <a:rPr lang="de-DE" i="1" dirty="0">
                            <a:latin typeface="Cambria Math" panose="02040503050406030204" pitchFamily="18" charset="0"/>
                            <a:ea typeface="Cambria Math" panose="02040503050406030204" pitchFamily="18" charset="0"/>
                          </a:rPr>
                        </m:ctrlPr>
                      </m:dPr>
                      <m:e>
                        <m:sSubSup>
                          <m:sSubSupPr>
                            <m:ctrlPr>
                              <a:rPr lang="de-DE" i="1" dirty="0">
                                <a:latin typeface="Cambria Math" panose="02040503050406030204" pitchFamily="18" charset="0"/>
                                <a:ea typeface="Cambria Math" panose="02040503050406030204" pitchFamily="18" charset="0"/>
                              </a:rPr>
                            </m:ctrlPr>
                          </m:sSubSupPr>
                          <m:e>
                            <m:d>
                              <m:dPr>
                                <m:begChr m:val="{"/>
                                <m:endChr m:val="}"/>
                                <m:ctrlPr>
                                  <a:rPr lang="de-DE" i="1" dirty="0">
                                    <a:latin typeface="Cambria Math" panose="02040503050406030204" pitchFamily="18" charset="0"/>
                                    <a:ea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𝐶</m:t>
                                    </m:r>
                                  </m:e>
                                  <m:sub>
                                    <m:r>
                                      <a:rPr lang="de-DE" b="0" i="1" dirty="0" smtClean="0">
                                        <a:latin typeface="Cambria Math" panose="02040503050406030204" pitchFamily="18" charset="0"/>
                                      </a:rPr>
                                      <m:t>3</m:t>
                                    </m:r>
                                    <m:r>
                                      <a:rPr lang="de-DE" i="1" dirty="0">
                                        <a:latin typeface="Cambria Math" panose="02040503050406030204" pitchFamily="18" charset="0"/>
                                      </a:rPr>
                                      <m:t>,</m:t>
                                    </m:r>
                                    <m:r>
                                      <a:rPr lang="de-DE" i="1" dirty="0">
                                        <a:latin typeface="Cambria Math" panose="02040503050406030204" pitchFamily="18" charset="0"/>
                                      </a:rPr>
                                      <m:t>𝑖</m:t>
                                    </m:r>
                                  </m:sub>
                                </m:sSub>
                              </m:e>
                            </m:d>
                          </m:e>
                          <m:sub>
                            <m:r>
                              <a:rPr lang="de-DE" i="1" dirty="0">
                                <a:latin typeface="Cambria Math" panose="02040503050406030204" pitchFamily="18" charset="0"/>
                              </a:rPr>
                              <m:t>𝑖</m:t>
                            </m:r>
                            <m:r>
                              <a:rPr lang="de-DE" i="1" dirty="0">
                                <a:latin typeface="Cambria Math" panose="02040503050406030204" pitchFamily="18" charset="0"/>
                              </a:rPr>
                              <m:t>=2</m:t>
                            </m:r>
                          </m:sub>
                          <m:sup>
                            <m:r>
                              <a:rPr lang="de-DE" i="1" dirty="0">
                                <a:latin typeface="Cambria Math" panose="02040503050406030204" pitchFamily="18" charset="0"/>
                              </a:rPr>
                              <m:t>3</m:t>
                            </m:r>
                          </m:sup>
                        </m:sSubSup>
                        <m:r>
                          <a:rPr lang="de-DE" i="1" dirty="0">
                            <a:latin typeface="Cambria Math" panose="02040503050406030204" pitchFamily="18" charset="0"/>
                          </a:rPr>
                          <m:t>,</m:t>
                        </m:r>
                        <m:sSub>
                          <m:sSubPr>
                            <m:ctrlPr>
                              <a:rPr lang="de-DE" i="1" dirty="0">
                                <a:latin typeface="Cambria Math" panose="02040503050406030204" pitchFamily="18" charset="0"/>
                              </a:rPr>
                            </m:ctrlPr>
                          </m:sSubPr>
                          <m:e>
                            <m:r>
                              <a:rPr lang="de-DE" i="1" dirty="0">
                                <a:latin typeface="Cambria Math" panose="02040503050406030204" pitchFamily="18" charset="0"/>
                              </a:rPr>
                              <m:t>𝑝</m:t>
                            </m:r>
                          </m:e>
                          <m:sub>
                            <m:r>
                              <a:rPr lang="de-DE" b="0" i="1" dirty="0" smtClean="0">
                                <a:latin typeface="Cambria Math" panose="02040503050406030204" pitchFamily="18" charset="0"/>
                              </a:rPr>
                              <m:t>3</m:t>
                            </m:r>
                          </m:sub>
                        </m:sSub>
                      </m:e>
                    </m:d>
                  </m:oMath>
                </a14:m>
                <a:r>
                  <a:rPr lang="en-GB" dirty="0"/>
                  <a:t>: </a:t>
                </a:r>
                <a:endParaRPr lang="en-GB" dirty="0">
                  <a:cs typeface="Courier New" panose="02070309020205020404" pitchFamily="49" charset="0"/>
                </a:endParaRPr>
              </a:p>
              <a:p>
                <a:pPr lvl="2"/>
                <a14:m>
                  <m:oMath xmlns:m="http://schemas.openxmlformats.org/officeDocument/2006/math">
                    <m:sSub>
                      <m:sSubPr>
                        <m:ctrlPr>
                          <a:rPr lang="de-DE" b="0" i="1" smtClean="0">
                            <a:latin typeface="Cambria Math" panose="02040503050406030204" pitchFamily="18" charset="0"/>
                            <a:cs typeface="Courier New" panose="02070309020205020404" pitchFamily="49" charset="0"/>
                          </a:rPr>
                        </m:ctrlPr>
                      </m:sSubPr>
                      <m:e>
                        <m:r>
                          <a:rPr lang="en-GB" i="1">
                            <a:latin typeface="Cambria Math" panose="02040503050406030204" pitchFamily="18" charset="0"/>
                            <a:cs typeface="Courier New" panose="02070309020205020404" pitchFamily="49" charset="0"/>
                          </a:rPr>
                          <m:t>𝑝</m:t>
                        </m:r>
                      </m:e>
                      <m:sub>
                        <m:r>
                          <a:rPr lang="de-DE" b="0" i="1" smtClean="0">
                            <a:latin typeface="Cambria Math" panose="02040503050406030204" pitchFamily="18" charset="0"/>
                            <a:cs typeface="Courier New" panose="02070309020205020404" pitchFamily="49" charset="0"/>
                          </a:rPr>
                          <m:t>3</m:t>
                        </m:r>
                      </m:sub>
                    </m:sSub>
                    <m:r>
                      <a:rPr lang="en-GB" i="1">
                        <a:latin typeface="Cambria Math" panose="02040503050406030204" pitchFamily="18" charset="0"/>
                        <a:cs typeface="Courier New" panose="02070309020205020404" pitchFamily="49" charset="0"/>
                      </a:rPr>
                      <m:t>=</m:t>
                    </m:r>
                    <m:r>
                      <a:rPr lang="en-GB" i="1" smtClean="0">
                        <a:solidFill>
                          <a:schemeClr val="accent2">
                            <a:lumMod val="60000"/>
                            <a:lumOff val="40000"/>
                          </a:schemeClr>
                        </a:solidFill>
                        <a:latin typeface="Cambria Math" panose="02040503050406030204" pitchFamily="18" charset="0"/>
                        <a:cs typeface="Courier New" panose="02070309020205020404" pitchFamily="49" charset="0"/>
                      </a:rPr>
                      <m:t>0.</m:t>
                    </m:r>
                    <m:r>
                      <a:rPr lang="en-GB" b="0" i="1" smtClean="0">
                        <a:solidFill>
                          <a:schemeClr val="accent2">
                            <a:lumMod val="60000"/>
                            <a:lumOff val="40000"/>
                          </a:schemeClr>
                        </a:solidFill>
                        <a:latin typeface="Cambria Math" panose="02040503050406030204" pitchFamily="18" charset="0"/>
                        <a:cs typeface="Courier New" panose="02070309020205020404" pitchFamily="49" charset="0"/>
                      </a:rPr>
                      <m:t>1</m:t>
                    </m:r>
                  </m:oMath>
                </a14:m>
                <a:endParaRPr lang="en-GB" dirty="0">
                  <a:solidFill>
                    <a:schemeClr val="accent1"/>
                  </a:solidFill>
                </a:endParaRPr>
              </a:p>
              <a:p>
                <a:pPr lvl="2"/>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𝐶</m:t>
                        </m:r>
                      </m:e>
                      <m:sub>
                        <m:r>
                          <a:rPr lang="de-DE" b="0" i="1" smtClean="0">
                            <a:latin typeface="Cambria Math" panose="02040503050406030204" pitchFamily="18" charset="0"/>
                          </a:rPr>
                          <m:t>3,</m:t>
                        </m:r>
                        <m:r>
                          <a:rPr lang="en-GB" i="1">
                            <a:latin typeface="Cambria Math" panose="02040503050406030204" pitchFamily="18" charset="0"/>
                          </a:rPr>
                          <m:t>2</m:t>
                        </m:r>
                      </m:sub>
                    </m:sSub>
                    <m:r>
                      <a:rPr lang="en-GB" i="1">
                        <a:latin typeface="Cambria Math" panose="02040503050406030204" pitchFamily="18" charset="0"/>
                      </a:rPr>
                      <m:t>=</m:t>
                    </m:r>
                    <m:d>
                      <m:dPr>
                        <m:ctrlPr>
                          <a:rPr lang="en-GB" i="1">
                            <a:latin typeface="Cambria Math" panose="02040503050406030204" pitchFamily="18" charset="0"/>
                          </a:rPr>
                        </m:ctrlPr>
                      </m:dPr>
                      <m:e>
                        <m:d>
                          <m:dPr>
                            <m:ctrlPr>
                              <a:rPr lang="en-GB" i="1">
                                <a:latin typeface="Cambria Math" panose="02040503050406030204" pitchFamily="18" charset="0"/>
                              </a:rPr>
                            </m:ctrlPr>
                          </m:dPr>
                          <m:e>
                            <m:r>
                              <a:rPr lang="en-GB" i="1">
                                <a:latin typeface="Cambria Math" panose="02040503050406030204" pitchFamily="18" charset="0"/>
                              </a:rPr>
                              <m:t>𝑋</m:t>
                            </m:r>
                          </m:e>
                        </m:d>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𝑎</m:t>
                            </m:r>
                            <m:r>
                              <a:rPr lang="en-GB" i="1">
                                <a:latin typeface="Cambria Math" panose="02040503050406030204" pitchFamily="18" charset="0"/>
                              </a:rPr>
                              <m:t>,</m:t>
                            </m:r>
                            <m:r>
                              <a:rPr lang="en-GB" i="1">
                                <a:latin typeface="Cambria Math" panose="02040503050406030204" pitchFamily="18" charset="0"/>
                              </a:rPr>
                              <m:t>𝑒</m:t>
                            </m:r>
                            <m:r>
                              <a:rPr lang="en-GB" i="1">
                                <a:latin typeface="Cambria Math" panose="02040503050406030204" pitchFamily="18" charset="0"/>
                              </a:rPr>
                              <m:t>,</m:t>
                            </m:r>
                            <m:r>
                              <a:rPr lang="en-GB" i="1">
                                <a:latin typeface="Cambria Math" panose="02040503050406030204" pitchFamily="18" charset="0"/>
                              </a:rPr>
                              <m:t>𝑏</m:t>
                            </m:r>
                          </m:e>
                        </m:d>
                      </m:e>
                    </m:d>
                  </m:oMath>
                </a14:m>
                <a:endParaRPr lang="de-DE" i="1" dirty="0">
                  <a:latin typeface="Cambria Math" panose="02040503050406030204" pitchFamily="18" charset="0"/>
                </a:endParaRPr>
              </a:p>
              <a:p>
                <a:pPr lvl="2"/>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𝐶</m:t>
                        </m:r>
                      </m:e>
                      <m:sub>
                        <m:r>
                          <a:rPr lang="de-DE" b="0" i="1" smtClean="0">
                            <a:latin typeface="Cambria Math" panose="02040503050406030204" pitchFamily="18" charset="0"/>
                          </a:rPr>
                          <m:t>3,</m:t>
                        </m:r>
                        <m:r>
                          <a:rPr lang="en-GB" i="1">
                            <a:latin typeface="Cambria Math" panose="02040503050406030204" pitchFamily="18" charset="0"/>
                          </a:rPr>
                          <m:t>3</m:t>
                        </m:r>
                      </m:sub>
                    </m:sSub>
                    <m:r>
                      <a:rPr lang="en-GB" i="1">
                        <a:latin typeface="Cambria Math" panose="02040503050406030204" pitchFamily="18" charset="0"/>
                      </a:rPr>
                      <m:t>=</m:t>
                    </m:r>
                    <m:d>
                      <m:dPr>
                        <m:ctrlPr>
                          <a:rPr lang="en-GB" i="1">
                            <a:latin typeface="Cambria Math" panose="02040503050406030204" pitchFamily="18" charset="0"/>
                          </a:rPr>
                        </m:ctrlPr>
                      </m:dPr>
                      <m:e>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𝑀</m:t>
                            </m:r>
                          </m:e>
                        </m:d>
                        <m:r>
                          <a:rPr lang="en-GB" i="1">
                            <a:latin typeface="Cambria Math" panose="02040503050406030204" pitchFamily="18" charset="0"/>
                          </a:rPr>
                          <m:t>,</m:t>
                        </m:r>
                        <m:d>
                          <m:dPr>
                            <m:begChr m:val="{"/>
                            <m:endChr m:val="}"/>
                            <m:ctrlPr>
                              <a:rPr lang="en-GB" i="1">
                                <a:latin typeface="Cambria Math" panose="02040503050406030204" pitchFamily="18" charset="0"/>
                              </a:rPr>
                            </m:ctrlPr>
                          </m:dPr>
                          <m:e>
                            <m:d>
                              <m:dPr>
                                <m:ctrlPr>
                                  <a:rPr lang="en-GB" i="1">
                                    <a:latin typeface="Cambria Math" panose="02040503050406030204" pitchFamily="18" charset="0"/>
                                  </a:rPr>
                                </m:ctrlPr>
                              </m:dPr>
                              <m:e>
                                <m:r>
                                  <a:rPr lang="en-GB" i="1">
                                    <a:latin typeface="Cambria Math" panose="02040503050406030204" pitchFamily="18" charset="0"/>
                                  </a:rPr>
                                  <m:t>𝑎</m:t>
                                </m:r>
                                <m:r>
                                  <a:rPr lang="en-GB" i="1">
                                    <a:latin typeface="Cambria Math" panose="02040503050406030204" pitchFamily="18" charset="0"/>
                                  </a:rPr>
                                  <m:t>,</m:t>
                                </m:r>
                                <m:r>
                                  <a:rPr lang="en-GB" i="1" smtClean="0">
                                    <a:solidFill>
                                      <a:schemeClr val="accent2">
                                        <a:lumMod val="60000"/>
                                        <a:lumOff val="40000"/>
                                      </a:schemeClr>
                                    </a:solidFill>
                                    <a:latin typeface="Cambria Math" panose="02040503050406030204" pitchFamily="18" charset="0"/>
                                  </a:rPr>
                                  <m:t>𝑡</m:t>
                                </m:r>
                                <m:r>
                                  <a:rPr lang="en-GB" i="1" smtClean="0">
                                    <a:solidFill>
                                      <a:schemeClr val="accent2">
                                        <a:lumMod val="60000"/>
                                        <a:lumOff val="40000"/>
                                      </a:schemeClr>
                                    </a:solidFill>
                                    <a:latin typeface="Cambria Math" panose="02040503050406030204" pitchFamily="18" charset="0"/>
                                  </a:rPr>
                                  <m:t>1</m:t>
                                </m:r>
                              </m:e>
                            </m:d>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𝑎</m:t>
                                </m:r>
                                <m:r>
                                  <a:rPr lang="en-GB" i="1">
                                    <a:latin typeface="Cambria Math" panose="02040503050406030204" pitchFamily="18" charset="0"/>
                                  </a:rPr>
                                  <m:t>,</m:t>
                                </m:r>
                                <m:r>
                                  <a:rPr lang="en-GB" i="1" smtClean="0">
                                    <a:solidFill>
                                      <a:schemeClr val="accent2">
                                        <a:lumMod val="60000"/>
                                        <a:lumOff val="40000"/>
                                      </a:schemeClr>
                                    </a:solidFill>
                                    <a:latin typeface="Cambria Math" panose="02040503050406030204" pitchFamily="18" charset="0"/>
                                  </a:rPr>
                                  <m:t>𝑡</m:t>
                                </m:r>
                                <m:r>
                                  <a:rPr lang="en-GB" b="0" i="1" smtClean="0">
                                    <a:solidFill>
                                      <a:schemeClr val="accent2">
                                        <a:lumMod val="60000"/>
                                        <a:lumOff val="40000"/>
                                      </a:schemeClr>
                                    </a:solidFill>
                                    <a:latin typeface="Cambria Math" panose="02040503050406030204" pitchFamily="18" charset="0"/>
                                  </a:rPr>
                                  <m:t>3</m:t>
                                </m:r>
                              </m:e>
                            </m:d>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𝑒</m:t>
                                </m:r>
                                <m:r>
                                  <a:rPr lang="en-GB" i="1">
                                    <a:latin typeface="Cambria Math" panose="02040503050406030204" pitchFamily="18" charset="0"/>
                                  </a:rPr>
                                  <m:t>,</m:t>
                                </m:r>
                                <m:r>
                                  <a:rPr lang="en-GB" i="1" smtClean="0">
                                    <a:solidFill>
                                      <a:schemeClr val="accent2">
                                        <a:lumMod val="60000"/>
                                        <a:lumOff val="40000"/>
                                      </a:schemeClr>
                                    </a:solidFill>
                                    <a:latin typeface="Cambria Math" panose="02040503050406030204" pitchFamily="18" charset="0"/>
                                  </a:rPr>
                                  <m:t>𝑡</m:t>
                                </m:r>
                                <m:r>
                                  <a:rPr lang="en-GB" i="1" smtClean="0">
                                    <a:solidFill>
                                      <a:schemeClr val="accent2">
                                        <a:lumMod val="60000"/>
                                        <a:lumOff val="40000"/>
                                      </a:schemeClr>
                                    </a:solidFill>
                                    <a:latin typeface="Cambria Math" panose="02040503050406030204" pitchFamily="18" charset="0"/>
                                  </a:rPr>
                                  <m:t>1</m:t>
                                </m:r>
                              </m:e>
                            </m:d>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𝑒</m:t>
                                </m:r>
                                <m:r>
                                  <a:rPr lang="en-GB" i="1">
                                    <a:latin typeface="Cambria Math" panose="02040503050406030204" pitchFamily="18" charset="0"/>
                                  </a:rPr>
                                  <m:t>,</m:t>
                                </m:r>
                                <m:r>
                                  <a:rPr lang="en-GB" i="1" smtClean="0">
                                    <a:solidFill>
                                      <a:schemeClr val="accent2">
                                        <a:lumMod val="60000"/>
                                        <a:lumOff val="40000"/>
                                      </a:schemeClr>
                                    </a:solidFill>
                                    <a:latin typeface="Cambria Math" panose="02040503050406030204" pitchFamily="18" charset="0"/>
                                  </a:rPr>
                                  <m:t>𝑡</m:t>
                                </m:r>
                                <m:r>
                                  <a:rPr lang="en-GB" b="0" i="1" smtClean="0">
                                    <a:solidFill>
                                      <a:schemeClr val="accent2">
                                        <a:lumMod val="60000"/>
                                        <a:lumOff val="40000"/>
                                      </a:schemeClr>
                                    </a:solidFill>
                                    <a:latin typeface="Cambria Math" panose="02040503050406030204" pitchFamily="18" charset="0"/>
                                  </a:rPr>
                                  <m:t>3</m:t>
                                </m:r>
                              </m:e>
                            </m:d>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𝑏</m:t>
                                </m:r>
                                <m:r>
                                  <a:rPr lang="en-GB" i="1">
                                    <a:latin typeface="Cambria Math" panose="02040503050406030204" pitchFamily="18" charset="0"/>
                                  </a:rPr>
                                  <m:t>,</m:t>
                                </m:r>
                                <m:r>
                                  <a:rPr lang="en-GB" i="1" smtClean="0">
                                    <a:solidFill>
                                      <a:schemeClr val="accent2">
                                        <a:lumMod val="60000"/>
                                        <a:lumOff val="40000"/>
                                      </a:schemeClr>
                                    </a:solidFill>
                                    <a:latin typeface="Cambria Math" panose="02040503050406030204" pitchFamily="18" charset="0"/>
                                  </a:rPr>
                                  <m:t>𝑡</m:t>
                                </m:r>
                                <m:r>
                                  <a:rPr lang="en-GB" i="1" smtClean="0">
                                    <a:solidFill>
                                      <a:schemeClr val="accent2">
                                        <a:lumMod val="60000"/>
                                        <a:lumOff val="40000"/>
                                      </a:schemeClr>
                                    </a:solidFill>
                                    <a:latin typeface="Cambria Math" panose="02040503050406030204" pitchFamily="18" charset="0"/>
                                  </a:rPr>
                                  <m:t>1</m:t>
                                </m:r>
                              </m:e>
                            </m:d>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𝑏</m:t>
                                </m:r>
                                <m:r>
                                  <a:rPr lang="en-GB" i="1">
                                    <a:latin typeface="Cambria Math" panose="02040503050406030204" pitchFamily="18" charset="0"/>
                                  </a:rPr>
                                  <m:t>,</m:t>
                                </m:r>
                                <m:r>
                                  <a:rPr lang="en-GB" i="1" smtClean="0">
                                    <a:solidFill>
                                      <a:schemeClr val="accent2">
                                        <a:lumMod val="60000"/>
                                        <a:lumOff val="40000"/>
                                      </a:schemeClr>
                                    </a:solidFill>
                                    <a:latin typeface="Cambria Math" panose="02040503050406030204" pitchFamily="18" charset="0"/>
                                  </a:rPr>
                                  <m:t>𝑡</m:t>
                                </m:r>
                                <m:r>
                                  <a:rPr lang="en-GB" b="0" i="1" smtClean="0">
                                    <a:solidFill>
                                      <a:schemeClr val="accent2">
                                        <a:lumMod val="60000"/>
                                        <a:lumOff val="40000"/>
                                      </a:schemeClr>
                                    </a:solidFill>
                                    <a:latin typeface="Cambria Math" panose="02040503050406030204" pitchFamily="18" charset="0"/>
                                  </a:rPr>
                                  <m:t>3</m:t>
                                </m:r>
                              </m:e>
                            </m:d>
                          </m:e>
                        </m:d>
                      </m:e>
                    </m:d>
                  </m:oMath>
                </a14:m>
                <a:endParaRPr lang="en-GB" dirty="0"/>
              </a:p>
            </p:txBody>
          </p:sp>
        </mc:Choice>
        <mc:Fallback xmlns="">
          <p:sp>
            <p:nvSpPr>
              <p:cNvPr id="3" name="Content Placeholder 2">
                <a:extLst>
                  <a:ext uri="{FF2B5EF4-FFF2-40B4-BE49-F238E27FC236}">
                    <a16:creationId xmlns:a16="http://schemas.microsoft.com/office/drawing/2014/main" id="{938D40E7-76C6-F440-A263-C84659769330}"/>
                  </a:ext>
                </a:extLst>
              </p:cNvPr>
              <p:cNvSpPr>
                <a:spLocks noGrp="1" noRot="1" noChangeAspect="1" noMove="1" noResize="1" noEditPoints="1" noAdjustHandles="1" noChangeArrowheads="1" noChangeShapeType="1" noTextEdit="1"/>
              </p:cNvSpPr>
              <p:nvPr>
                <p:ph idx="1"/>
              </p:nvPr>
            </p:nvSpPr>
            <p:spPr>
              <a:xfrm>
                <a:off x="628649" y="1158241"/>
                <a:ext cx="8246409" cy="2612820"/>
              </a:xfrm>
              <a:blipFill>
                <a:blip r:embed="rId2"/>
                <a:stretch>
                  <a:fillRect t="-1932" b="-483"/>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9BFB5E85-6B97-8C49-93B8-921F99EAC595}"/>
              </a:ext>
            </a:extLst>
          </p:cNvPr>
          <p:cNvSpPr>
            <a:spLocks noGrp="1"/>
          </p:cNvSpPr>
          <p:nvPr>
            <p:ph type="sldNum" sz="quarter" idx="12"/>
          </p:nvPr>
        </p:nvSpPr>
        <p:spPr/>
        <p:txBody>
          <a:bodyPr/>
          <a:lstStyle/>
          <a:p>
            <a:fld id="{67C9959E-8E6B-B04C-9955-EA096F41CA7A}" type="slidenum">
              <a:rPr lang="en-GB" smtClean="0"/>
              <a:t>45</a:t>
            </a:fld>
            <a:endParaRPr lang="en-GB"/>
          </a:p>
        </p:txBody>
      </p:sp>
      <p:sp>
        <p:nvSpPr>
          <p:cNvPr id="5" name="TextBox 4">
            <a:extLst>
              <a:ext uri="{FF2B5EF4-FFF2-40B4-BE49-F238E27FC236}">
                <a16:creationId xmlns:a16="http://schemas.microsoft.com/office/drawing/2014/main" id="{1B472110-0743-804B-9E33-7A4E1AD277F4}"/>
              </a:ext>
            </a:extLst>
          </p:cNvPr>
          <p:cNvSpPr txBox="1"/>
          <p:nvPr/>
        </p:nvSpPr>
        <p:spPr>
          <a:xfrm>
            <a:off x="1062144" y="3771060"/>
            <a:ext cx="7019712" cy="258532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solidFill>
                  <a:schemeClr val="bg1"/>
                </a:solidFill>
                <a:latin typeface="Courier" pitchFamily="2" charset="0"/>
                <a:cs typeface="Courier New" panose="02070309020205020404" pitchFamily="49" charset="0"/>
              </a:rPr>
              <a:t>element_of_C3(X,Y1) :- linked(X,Y1,Y2).</a:t>
            </a:r>
          </a:p>
          <a:p>
            <a:r>
              <a:rPr lang="en-GB" dirty="0">
                <a:solidFill>
                  <a:schemeClr val="bg1"/>
                </a:solidFill>
                <a:latin typeface="Courier" pitchFamily="2" charset="0"/>
                <a:cs typeface="Courier New" panose="02070309020205020404" pitchFamily="49" charset="0"/>
              </a:rPr>
              <a:t>element_of_C3(X,Y2) :- linked(X,Y1,Y2).</a:t>
            </a:r>
          </a:p>
          <a:p>
            <a:r>
              <a:rPr lang="en-GB" dirty="0">
                <a:solidFill>
                  <a:schemeClr val="bg1"/>
                </a:solidFill>
                <a:latin typeface="Courier" pitchFamily="2" charset="0"/>
                <a:cs typeface="Courier New" panose="02070309020205020404" pitchFamily="49" charset="0"/>
              </a:rPr>
              <a:t>linked(X,Y1,Y2) :- </a:t>
            </a:r>
            <a:r>
              <a:rPr lang="en-GB" dirty="0" err="1">
                <a:solidFill>
                  <a:schemeClr val="bg1"/>
                </a:solidFill>
                <a:latin typeface="Courier" pitchFamily="2" charset="0"/>
                <a:cs typeface="Courier New" panose="02070309020205020404" pitchFamily="49" charset="0"/>
              </a:rPr>
              <a:t>instance_of_X</a:t>
            </a:r>
            <a:r>
              <a:rPr lang="en-GB" dirty="0">
                <a:solidFill>
                  <a:schemeClr val="bg1"/>
                </a:solidFill>
                <a:latin typeface="Courier" pitchFamily="2" charset="0"/>
                <a:cs typeface="Courier New" panose="02070309020205020404" pitchFamily="49" charset="0"/>
              </a:rPr>
              <a:t>(X) &amp; pair(Y1,Y2).</a:t>
            </a:r>
          </a:p>
          <a:p>
            <a:r>
              <a:rPr lang="en-GB" dirty="0">
                <a:solidFill>
                  <a:schemeClr val="bg1"/>
                </a:solidFill>
                <a:latin typeface="Courier" pitchFamily="2" charset="0"/>
                <a:cs typeface="Courier New" panose="02070309020205020404" pitchFamily="49" charset="0"/>
              </a:rPr>
              <a:t>0.7 pair(t1,t2).</a:t>
            </a:r>
          </a:p>
          <a:p>
            <a:r>
              <a:rPr lang="en-GB" dirty="0">
                <a:solidFill>
                  <a:schemeClr val="accent4">
                    <a:lumMod val="60000"/>
                    <a:lumOff val="40000"/>
                  </a:schemeClr>
                </a:solidFill>
                <a:latin typeface="Courier" pitchFamily="2" charset="0"/>
                <a:cs typeface="Courier New" panose="02070309020205020404" pitchFamily="49" charset="0"/>
              </a:rPr>
              <a:t>0.2 pair(t2,t3).</a:t>
            </a:r>
          </a:p>
          <a:p>
            <a:r>
              <a:rPr lang="en-GB" dirty="0">
                <a:solidFill>
                  <a:schemeClr val="accent2">
                    <a:lumMod val="60000"/>
                    <a:lumOff val="40000"/>
                  </a:schemeClr>
                </a:solidFill>
                <a:latin typeface="Courier" pitchFamily="2" charset="0"/>
                <a:cs typeface="Courier New" panose="02070309020205020404" pitchFamily="49" charset="0"/>
              </a:rPr>
              <a:t>0.1 pair(t1,t3).</a:t>
            </a:r>
          </a:p>
          <a:p>
            <a:pPr marL="7938" lvl="2"/>
            <a:r>
              <a:rPr lang="en-GB" dirty="0" err="1">
                <a:solidFill>
                  <a:schemeClr val="bg1"/>
                </a:solidFill>
                <a:latin typeface="Courier" pitchFamily="2" charset="0"/>
                <a:cs typeface="Courier New" panose="02070309020205020404" pitchFamily="49" charset="0"/>
              </a:rPr>
              <a:t>instance_of_X</a:t>
            </a:r>
            <a:r>
              <a:rPr lang="en-GB" dirty="0">
                <a:solidFill>
                  <a:schemeClr val="bg1"/>
                </a:solidFill>
                <a:latin typeface="Courier" pitchFamily="2" charset="0"/>
                <a:cs typeface="Courier New" panose="02070309020205020404" pitchFamily="49" charset="0"/>
              </a:rPr>
              <a:t>(</a:t>
            </a:r>
            <a:r>
              <a:rPr lang="en-GB" dirty="0" err="1">
                <a:solidFill>
                  <a:schemeClr val="bg1"/>
                </a:solidFill>
                <a:latin typeface="Courier" pitchFamily="2" charset="0"/>
                <a:cs typeface="Courier New" panose="02070309020205020404" pitchFamily="49" charset="0"/>
              </a:rPr>
              <a:t>alice</a:t>
            </a:r>
            <a:r>
              <a:rPr lang="en-GB" dirty="0">
                <a:solidFill>
                  <a:schemeClr val="bg1"/>
                </a:solidFill>
                <a:latin typeface="Courier" pitchFamily="2" charset="0"/>
                <a:cs typeface="Courier New" panose="02070309020205020404" pitchFamily="49" charset="0"/>
              </a:rPr>
              <a:t>).</a:t>
            </a:r>
          </a:p>
          <a:p>
            <a:pPr marL="7938" lvl="2"/>
            <a:r>
              <a:rPr lang="en-GB" dirty="0" err="1">
                <a:solidFill>
                  <a:schemeClr val="bg1"/>
                </a:solidFill>
                <a:latin typeface="Courier" pitchFamily="2" charset="0"/>
                <a:cs typeface="Courier New" panose="02070309020205020404" pitchFamily="49" charset="0"/>
              </a:rPr>
              <a:t>instance_of_X</a:t>
            </a:r>
            <a:r>
              <a:rPr lang="en-GB" dirty="0">
                <a:solidFill>
                  <a:schemeClr val="bg1"/>
                </a:solidFill>
                <a:latin typeface="Courier" pitchFamily="2" charset="0"/>
                <a:cs typeface="Courier New" panose="02070309020205020404" pitchFamily="49" charset="0"/>
              </a:rPr>
              <a:t>(eve).</a:t>
            </a:r>
          </a:p>
          <a:p>
            <a:pPr marL="7938" lvl="2"/>
            <a:r>
              <a:rPr lang="en-GB" dirty="0" err="1">
                <a:solidFill>
                  <a:schemeClr val="bg1"/>
                </a:solidFill>
                <a:latin typeface="Courier" pitchFamily="2" charset="0"/>
                <a:cs typeface="Courier New" panose="02070309020205020404" pitchFamily="49" charset="0"/>
              </a:rPr>
              <a:t>instance_of_X</a:t>
            </a:r>
            <a:r>
              <a:rPr lang="en-GB" dirty="0">
                <a:solidFill>
                  <a:schemeClr val="bg1"/>
                </a:solidFill>
                <a:latin typeface="Courier" pitchFamily="2" charset="0"/>
                <a:cs typeface="Courier New" panose="02070309020205020404" pitchFamily="49" charset="0"/>
              </a:rPr>
              <a:t>(bob).</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FBBE266-FEB6-2E4B-B2F3-5E5421E6B25C}"/>
                  </a:ext>
                </a:extLst>
              </p:cNvPr>
              <p:cNvSpPr/>
              <p:nvPr/>
            </p:nvSpPr>
            <p:spPr>
              <a:xfrm>
                <a:off x="7978523" y="2002986"/>
                <a:ext cx="1170000"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𝑎</m:t>
                      </m:r>
                      <m:r>
                        <a:rPr lang="en-GB">
                          <a:latin typeface="Cambria Math" panose="02040503050406030204" pitchFamily="18" charset="0"/>
                        </a:rPr>
                        <m:t>=</m:t>
                      </m:r>
                      <m:r>
                        <a:rPr lang="en-GB" i="1">
                          <a:latin typeface="Cambria Math" panose="02040503050406030204" pitchFamily="18" charset="0"/>
                        </a:rPr>
                        <m:t>𝑎𝑙𝑖𝑐𝑒</m:t>
                      </m:r>
                    </m:oMath>
                    <m:oMath xmlns:m="http://schemas.openxmlformats.org/officeDocument/2006/math">
                      <m:r>
                        <a:rPr lang="en-GB" i="1">
                          <a:latin typeface="Cambria Math" panose="02040503050406030204" pitchFamily="18" charset="0"/>
                        </a:rPr>
                        <m:t>𝑒</m:t>
                      </m:r>
                      <m:r>
                        <a:rPr lang="en-GB" i="1">
                          <a:latin typeface="Cambria Math" panose="02040503050406030204" pitchFamily="18" charset="0"/>
                        </a:rPr>
                        <m:t>=</m:t>
                      </m:r>
                      <m:r>
                        <a:rPr lang="en-GB" i="1">
                          <a:latin typeface="Cambria Math" panose="02040503050406030204" pitchFamily="18" charset="0"/>
                        </a:rPr>
                        <m:t>𝑒𝑣𝑒</m:t>
                      </m:r>
                    </m:oMath>
                    <m:oMath xmlns:m="http://schemas.openxmlformats.org/officeDocument/2006/math">
                      <m:r>
                        <a:rPr lang="en-GB" i="1">
                          <a:latin typeface="Cambria Math" panose="02040503050406030204" pitchFamily="18" charset="0"/>
                        </a:rPr>
                        <m:t>𝑏</m:t>
                      </m:r>
                      <m:r>
                        <a:rPr lang="en-GB" i="1">
                          <a:latin typeface="Cambria Math" panose="02040503050406030204" pitchFamily="18" charset="0"/>
                        </a:rPr>
                        <m:t>=</m:t>
                      </m:r>
                      <m:r>
                        <a:rPr lang="en-GB" i="1">
                          <a:latin typeface="Cambria Math" panose="02040503050406030204" pitchFamily="18" charset="0"/>
                        </a:rPr>
                        <m:t>𝑏𝑜𝑏</m:t>
                      </m:r>
                    </m:oMath>
                  </m:oMathPara>
                </a14:m>
                <a:endParaRPr lang="en-GB" dirty="0"/>
              </a:p>
            </p:txBody>
          </p:sp>
        </mc:Choice>
        <mc:Fallback xmlns="">
          <p:sp>
            <p:nvSpPr>
              <p:cNvPr id="6" name="Rectangle 5">
                <a:extLst>
                  <a:ext uri="{FF2B5EF4-FFF2-40B4-BE49-F238E27FC236}">
                    <a16:creationId xmlns:a16="http://schemas.microsoft.com/office/drawing/2014/main" id="{8FBBE266-FEB6-2E4B-B2F3-5E5421E6B25C}"/>
                  </a:ext>
                </a:extLst>
              </p:cNvPr>
              <p:cNvSpPr>
                <a:spLocks noRot="1" noChangeAspect="1" noMove="1" noResize="1" noEditPoints="1" noAdjustHandles="1" noChangeArrowheads="1" noChangeShapeType="1" noTextEdit="1"/>
              </p:cNvSpPr>
              <p:nvPr/>
            </p:nvSpPr>
            <p:spPr>
              <a:xfrm>
                <a:off x="7978523" y="2002986"/>
                <a:ext cx="1170000" cy="923330"/>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57435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DAD9E-6C65-AB4E-998D-6750C8D0CF48}"/>
              </a:ext>
            </a:extLst>
          </p:cNvPr>
          <p:cNvSpPr>
            <a:spLocks noGrp="1"/>
          </p:cNvSpPr>
          <p:nvPr>
            <p:ph type="title"/>
          </p:nvPr>
        </p:nvSpPr>
        <p:spPr/>
        <p:txBody>
          <a:bodyPr/>
          <a:lstStyle/>
          <a:p>
            <a:r>
              <a:rPr lang="en-GB" dirty="0"/>
              <a:t>Domain Worlds</a:t>
            </a:r>
          </a:p>
        </p:txBody>
      </p:sp>
      <p:sp>
        <p:nvSpPr>
          <p:cNvPr id="4" name="Slide Number Placeholder 3">
            <a:extLst>
              <a:ext uri="{FF2B5EF4-FFF2-40B4-BE49-F238E27FC236}">
                <a16:creationId xmlns:a16="http://schemas.microsoft.com/office/drawing/2014/main" id="{2A736997-C42C-3440-9B92-C7B0AD4053CC}"/>
              </a:ext>
            </a:extLst>
          </p:cNvPr>
          <p:cNvSpPr>
            <a:spLocks noGrp="1"/>
          </p:cNvSpPr>
          <p:nvPr>
            <p:ph type="sldNum" sz="quarter" idx="12"/>
          </p:nvPr>
        </p:nvSpPr>
        <p:spPr/>
        <p:txBody>
          <a:bodyPr/>
          <a:lstStyle/>
          <a:p>
            <a:fld id="{DB7C4649-800D-CB47-881A-AA04BFFFB18C}" type="slidenum">
              <a:rPr lang="en-US" smtClean="0"/>
              <a:t>46</a:t>
            </a:fld>
            <a:endParaRPr lang="en-US"/>
          </a:p>
        </p:txBody>
      </p:sp>
      <mc:AlternateContent xmlns:mc="http://schemas.openxmlformats.org/markup-compatibility/2006" xmlns:a14="http://schemas.microsoft.com/office/drawing/2010/main">
        <mc:Choice Requires="a14">
          <p:sp>
            <p:nvSpPr>
              <p:cNvPr id="68" name="Content Placeholder 67">
                <a:extLst>
                  <a:ext uri="{FF2B5EF4-FFF2-40B4-BE49-F238E27FC236}">
                    <a16:creationId xmlns:a16="http://schemas.microsoft.com/office/drawing/2014/main" id="{9C617C7B-5046-6749-ADC5-9B7DF902DC94}"/>
                  </a:ext>
                </a:extLst>
              </p:cNvPr>
              <p:cNvSpPr>
                <a:spLocks noGrp="1"/>
              </p:cNvSpPr>
              <p:nvPr>
                <p:ph idx="1"/>
              </p:nvPr>
            </p:nvSpPr>
            <p:spPr>
              <a:xfrm>
                <a:off x="628650" y="1158241"/>
                <a:ext cx="7886700" cy="4393857"/>
              </a:xfrm>
            </p:spPr>
            <p:txBody>
              <a:bodyPr>
                <a:normAutofit lnSpcReduction="10000"/>
              </a:bodyPr>
              <a:lstStyle/>
              <a:p>
                <a:r>
                  <a:rPr lang="en-GB" dirty="0"/>
                  <a:t>Specify or generate possible domains</a:t>
                </a:r>
              </a:p>
              <a:p>
                <a:r>
                  <a:rPr lang="en-GB" dirty="0"/>
                  <a:t>Encode assumptions like </a:t>
                </a:r>
              </a:p>
              <a:p>
                <a:pPr lvl="1"/>
                <a:r>
                  <a:rPr lang="en-GB" dirty="0"/>
                  <a:t>Small domains more likely than large domains</a:t>
                </a:r>
              </a:p>
              <a:p>
                <a:pPr lvl="1"/>
                <a:r>
                  <a:rPr lang="en-GB" dirty="0"/>
                  <a:t>Only rough counts necessary (</a:t>
                </a:r>
                <a14:m>
                  <m:oMath xmlns:m="http://schemas.openxmlformats.org/officeDocument/2006/math">
                    <m:r>
                      <a:rPr lang="en-GB" i="1" dirty="0" smtClean="0">
                        <a:latin typeface="Cambria Math" panose="02040503050406030204" pitchFamily="18" charset="0"/>
                      </a:rPr>
                      <m:t>500</m:t>
                    </m:r>
                  </m:oMath>
                </a14:m>
                <a:r>
                  <a:rPr lang="en-GB" dirty="0"/>
                  <a:t> vs. </a:t>
                </a:r>
                <a14:m>
                  <m:oMath xmlns:m="http://schemas.openxmlformats.org/officeDocument/2006/math">
                    <m:r>
                      <a:rPr lang="en-GB" i="1" dirty="0" smtClean="0">
                        <a:latin typeface="Cambria Math" panose="02040503050406030204" pitchFamily="18" charset="0"/>
                      </a:rPr>
                      <m:t>499</m:t>
                    </m:r>
                  </m:oMath>
                </a14:m>
                <a:r>
                  <a:rPr lang="en-GB" dirty="0"/>
                  <a:t> vs. </a:t>
                </a:r>
                <a14:m>
                  <m:oMath xmlns:m="http://schemas.openxmlformats.org/officeDocument/2006/math">
                    <m:r>
                      <a:rPr lang="en-GB" i="1" dirty="0" smtClean="0">
                        <a:latin typeface="Cambria Math" panose="02040503050406030204" pitchFamily="18" charset="0"/>
                      </a:rPr>
                      <m:t>501</m:t>
                    </m:r>
                  </m:oMath>
                </a14:m>
                <a:r>
                  <a:rPr lang="en-GB" dirty="0"/>
                  <a:t>)</a:t>
                </a:r>
              </a:p>
              <a:p>
                <a:r>
                  <a:rPr lang="en-GB" dirty="0"/>
                  <a:t>For </a:t>
                </a:r>
                <a14:m>
                  <m:oMath xmlns:m="http://schemas.openxmlformats.org/officeDocument/2006/math">
                    <m:r>
                      <a:rPr lang="en-GB" i="1" dirty="0" smtClean="0">
                        <a:latin typeface="Cambria Math" panose="02040503050406030204" pitchFamily="18" charset="0"/>
                      </a:rPr>
                      <m:t>𝑋</m:t>
                    </m:r>
                  </m:oMath>
                </a14:m>
                <a:r>
                  <a:rPr lang="en-GB" dirty="0"/>
                  <a:t>, e.g.,</a:t>
                </a:r>
              </a:p>
              <a:p>
                <a:pPr lvl="1"/>
                <a:r>
                  <a:rPr lang="en-GB" dirty="0"/>
                  <a:t>Beta-binomial distribution (</a:t>
                </a:r>
                <a14:m>
                  <m:oMath xmlns:m="http://schemas.openxmlformats.org/officeDocument/2006/math">
                    <m:r>
                      <a:rPr lang="en-GB" i="1" smtClean="0">
                        <a:latin typeface="Cambria Math" panose="02040503050406030204" pitchFamily="18" charset="0"/>
                        <a:ea typeface="Cambria Math" panose="02040503050406030204" pitchFamily="18" charset="0"/>
                      </a:rPr>
                      <m:t>𝛼</m:t>
                    </m:r>
                    <m:r>
                      <a:rPr lang="de-DE" b="0" i="1" smtClean="0">
                        <a:latin typeface="Cambria Math" panose="02040503050406030204" pitchFamily="18" charset="0"/>
                        <a:ea typeface="Cambria Math" panose="02040503050406030204" pitchFamily="18" charset="0"/>
                      </a:rPr>
                      <m:t>=6,</m:t>
                    </m:r>
                    <m:r>
                      <a:rPr lang="de-DE" b="0" i="1" smtClean="0">
                        <a:latin typeface="Cambria Math" panose="02040503050406030204" pitchFamily="18" charset="0"/>
                        <a:ea typeface="Cambria Math" panose="02040503050406030204" pitchFamily="18" charset="0"/>
                      </a:rPr>
                      <m:t>𝛽</m:t>
                    </m:r>
                    <m:r>
                      <a:rPr lang="de-DE" b="0" i="1" smtClean="0">
                        <a:latin typeface="Cambria Math" panose="02040503050406030204" pitchFamily="18" charset="0"/>
                        <a:ea typeface="Cambria Math" panose="02040503050406030204" pitchFamily="18" charset="0"/>
                      </a:rPr>
                      <m:t>=15</m:t>
                    </m:r>
                  </m:oMath>
                </a14:m>
                <a:r>
                  <a:rPr lang="en-GB" dirty="0"/>
                  <a:t>) referred to as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𝑝</m:t>
                        </m:r>
                      </m:e>
                      <m:sub>
                        <m:r>
                          <a:rPr lang="de-DE" i="1" smtClean="0">
                            <a:latin typeface="Cambria Math" panose="02040503050406030204" pitchFamily="18" charset="0"/>
                          </a:rPr>
                          <m:t>𝑥</m:t>
                        </m:r>
                      </m:sub>
                    </m:sSub>
                    <m:d>
                      <m:dPr>
                        <m:ctrlPr>
                          <a:rPr lang="de-DE" i="1">
                            <a:latin typeface="Cambria Math" panose="02040503050406030204" pitchFamily="18" charset="0"/>
                          </a:rPr>
                        </m:ctrlPr>
                      </m:dPr>
                      <m:e>
                        <m:r>
                          <a:rPr lang="de-DE" i="1">
                            <a:latin typeface="Cambria Math" panose="02040503050406030204" pitchFamily="18" charset="0"/>
                          </a:rPr>
                          <m:t>𝑑</m:t>
                        </m:r>
                      </m:e>
                    </m:d>
                  </m:oMath>
                </a14:m>
                <a:r>
                  <a:rPr lang="en-GB" dirty="0"/>
                  <a:t> with </a:t>
                </a:r>
                <a14:m>
                  <m:oMath xmlns:m="http://schemas.openxmlformats.org/officeDocument/2006/math">
                    <m:r>
                      <a:rPr lang="en-GB" i="1" dirty="0" smtClean="0">
                        <a:latin typeface="Cambria Math" panose="02040503050406030204" pitchFamily="18" charset="0"/>
                      </a:rPr>
                      <m:t>𝑑</m:t>
                    </m:r>
                  </m:oMath>
                </a14:m>
                <a:r>
                  <a:rPr lang="en-GB" dirty="0"/>
                  <a:t> as the domain size of </a:t>
                </a:r>
                <a14:m>
                  <m:oMath xmlns:m="http://schemas.openxmlformats.org/officeDocument/2006/math">
                    <m:r>
                      <a:rPr lang="en-GB" i="1" dirty="0">
                        <a:latin typeface="Cambria Math" panose="02040503050406030204" pitchFamily="18" charset="0"/>
                      </a:rPr>
                      <m:t>𝑋</m:t>
                    </m:r>
                  </m:oMath>
                </a14:m>
                <a:r>
                  <a:rPr lang="en-GB" dirty="0"/>
                  <a:t> </a:t>
                </a:r>
                <a:br>
                  <a:rPr lang="en-GB" dirty="0"/>
                </a:br>
                <a:endParaRPr lang="en-GB" sz="1200" dirty="0"/>
              </a:p>
              <a:p>
                <a:pPr marL="3741738" lvl="2" indent="0">
                  <a:buNone/>
                </a:pPr>
                <a14:m>
                  <m:oMathPara xmlns:m="http://schemas.openxmlformats.org/officeDocument/2006/math">
                    <m:oMathParaPr>
                      <m:jc m:val="centerGroup"/>
                    </m:oMathParaPr>
                    <m:oMath xmlns:m="http://schemas.openxmlformats.org/officeDocument/2006/math">
                      <m:r>
                        <a:rPr lang="de-DE" b="1" i="1" smtClean="0">
                          <a:latin typeface="Cambria Math" panose="02040503050406030204" pitchFamily="18" charset="0"/>
                        </a:rPr>
                        <m:t>𝑫</m:t>
                      </m:r>
                      <m:r>
                        <a:rPr lang="de-DE" b="0" i="1" smtClean="0">
                          <a:latin typeface="Cambria Math" panose="02040503050406030204" pitchFamily="18" charset="0"/>
                        </a:rPr>
                        <m:t>=</m:t>
                      </m:r>
                      <m:sSubSup>
                        <m:sSubSupPr>
                          <m:ctrlPr>
                            <a:rPr lang="de-DE" i="1">
                              <a:latin typeface="Cambria Math" panose="02040503050406030204" pitchFamily="18" charset="0"/>
                            </a:rPr>
                          </m:ctrlPr>
                        </m:sSubSupPr>
                        <m:e>
                          <m:d>
                            <m:dPr>
                              <m:begChr m:val="{"/>
                              <m:endChr m:val="}"/>
                              <m:ctrlPr>
                                <a:rPr lang="de-DE" i="1">
                                  <a:latin typeface="Cambria Math" panose="02040503050406030204" pitchFamily="18" charset="0"/>
                                </a:rPr>
                              </m:ctrlPr>
                            </m:dPr>
                            <m:e>
                              <m:d>
                                <m:dPr>
                                  <m:ctrlPr>
                                    <a:rPr lang="de-DE" i="1">
                                      <a:latin typeface="Cambria Math" panose="02040503050406030204" pitchFamily="18" charset="0"/>
                                    </a:rPr>
                                  </m:ctrlPr>
                                </m:dPr>
                                <m:e>
                                  <m:sSubSup>
                                    <m:sSubSupPr>
                                      <m:ctrlPr>
                                        <a:rPr lang="de-DE" i="1">
                                          <a:latin typeface="Cambria Math" panose="02040503050406030204" pitchFamily="18" charset="0"/>
                                        </a:rPr>
                                      </m:ctrlPr>
                                    </m:sSubSupPr>
                                    <m:e>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𝑖</m:t>
                                              </m:r>
                                            </m:sub>
                                          </m:sSub>
                                        </m:e>
                                      </m:d>
                                    </m:e>
                                    <m:sub>
                                      <m:r>
                                        <a:rPr lang="de-DE" i="1">
                                          <a:latin typeface="Cambria Math" panose="02040503050406030204" pitchFamily="18" charset="0"/>
                                        </a:rPr>
                                        <m:t>𝑖</m:t>
                                      </m:r>
                                      <m:r>
                                        <a:rPr lang="de-DE" i="1">
                                          <a:latin typeface="Cambria Math" panose="02040503050406030204" pitchFamily="18" charset="0"/>
                                        </a:rPr>
                                        <m:t>=1</m:t>
                                      </m:r>
                                    </m:sub>
                                    <m:sup>
                                      <m:r>
                                        <a:rPr lang="de-DE" i="1">
                                          <a:latin typeface="Cambria Math" panose="02040503050406030204" pitchFamily="18" charset="0"/>
                                        </a:rPr>
                                        <m:t>𝑑</m:t>
                                      </m:r>
                                    </m:sup>
                                  </m:sSubSup>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𝑝</m:t>
                                      </m:r>
                                    </m:e>
                                    <m:sub>
                                      <m:r>
                                        <a:rPr lang="de-DE" i="1">
                                          <a:latin typeface="Cambria Math" panose="02040503050406030204" pitchFamily="18" charset="0"/>
                                        </a:rPr>
                                        <m:t>𝑥</m:t>
                                      </m:r>
                                    </m:sub>
                                  </m:sSub>
                                  <m:d>
                                    <m:dPr>
                                      <m:ctrlPr>
                                        <a:rPr lang="de-DE" i="1">
                                          <a:latin typeface="Cambria Math" panose="02040503050406030204" pitchFamily="18" charset="0"/>
                                        </a:rPr>
                                      </m:ctrlPr>
                                    </m:dPr>
                                    <m:e>
                                      <m:r>
                                        <a:rPr lang="de-DE" i="1">
                                          <a:latin typeface="Cambria Math" panose="02040503050406030204" pitchFamily="18" charset="0"/>
                                        </a:rPr>
                                        <m:t>𝑑</m:t>
                                      </m:r>
                                    </m:e>
                                  </m:d>
                                </m:e>
                              </m:d>
                            </m:e>
                          </m:d>
                        </m:e>
                        <m:sub>
                          <m:r>
                            <a:rPr lang="de-DE" i="1">
                              <a:latin typeface="Cambria Math" panose="02040503050406030204" pitchFamily="18" charset="0"/>
                            </a:rPr>
                            <m:t>𝑑</m:t>
                          </m:r>
                          <m:r>
                            <a:rPr lang="de-DE" i="1">
                              <a:latin typeface="Cambria Math" panose="02040503050406030204" pitchFamily="18" charset="0"/>
                            </a:rPr>
                            <m:t>=100,</m:t>
                          </m:r>
                          <m:r>
                            <a:rPr lang="de-DE" i="1">
                              <a:latin typeface="Cambria Math" panose="02040503050406030204" pitchFamily="18" charset="0"/>
                            </a:rPr>
                            <m:t>𝑑</m:t>
                          </m:r>
                          <m:r>
                            <a:rPr lang="de-DE" i="1">
                              <a:latin typeface="Cambria Math" panose="02040503050406030204" pitchFamily="18" charset="0"/>
                            </a:rPr>
                            <m:t>+=100</m:t>
                          </m:r>
                        </m:sub>
                        <m:sup>
                          <m:r>
                            <a:rPr lang="de-DE" i="1">
                              <a:latin typeface="Cambria Math" panose="02040503050406030204" pitchFamily="18" charset="0"/>
                            </a:rPr>
                            <m:t>2000</m:t>
                          </m:r>
                        </m:sup>
                      </m:sSubSup>
                    </m:oMath>
                  </m:oMathPara>
                </a14:m>
                <a:endParaRPr lang="de-DE" dirty="0"/>
              </a:p>
              <a:p>
                <a:pPr marL="3741738" lvl="2" indent="0">
                  <a:buNone/>
                </a:pPr>
                <a:endParaRPr lang="de-DE" sz="500" dirty="0"/>
              </a:p>
              <a:p>
                <a:pPr marL="4419600" lvl="2" indent="-230188"/>
                <a:r>
                  <a:rPr lang="en-GB" dirty="0"/>
                  <a:t>Each as input to constraint program </a:t>
                </a:r>
                <a14:m>
                  <m:oMath xmlns:m="http://schemas.openxmlformats.org/officeDocument/2006/math">
                    <m:sSup>
                      <m:sSupPr>
                        <m:ctrlPr>
                          <a:rPr lang="en-GB" i="1" smtClean="0">
                            <a:latin typeface="Cambria Math" panose="02040503050406030204" pitchFamily="18" charset="0"/>
                            <a:ea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𝒞</m:t>
                        </m:r>
                      </m:e>
                      <m:sup>
                        <m:r>
                          <a:rPr lang="de-DE" b="0" i="1" smtClean="0">
                            <a:latin typeface="Cambria Math" panose="02040503050406030204" pitchFamily="18" charset="0"/>
                            <a:ea typeface="Cambria Math" panose="02040503050406030204" pitchFamily="18" charset="0"/>
                          </a:rPr>
                          <m:t>𝐷𝐿</m:t>
                        </m:r>
                      </m:sup>
                    </m:sSup>
                  </m:oMath>
                </a14:m>
                <a:endParaRPr lang="en-GB" dirty="0"/>
              </a:p>
              <a:p>
                <a:pPr marL="3962400" lvl="1" indent="-230188"/>
                <a:endParaRPr lang="de-DE" i="1" dirty="0">
                  <a:latin typeface="Cambria Math" panose="02040503050406030204" pitchFamily="18" charset="0"/>
                </a:endParaRPr>
              </a:p>
              <a:p>
                <a:pPr lvl="1"/>
                <a:endParaRPr lang="en-GB" dirty="0"/>
              </a:p>
            </p:txBody>
          </p:sp>
        </mc:Choice>
        <mc:Fallback xmlns="">
          <p:sp>
            <p:nvSpPr>
              <p:cNvPr id="68" name="Content Placeholder 67">
                <a:extLst>
                  <a:ext uri="{FF2B5EF4-FFF2-40B4-BE49-F238E27FC236}">
                    <a16:creationId xmlns:a16="http://schemas.microsoft.com/office/drawing/2014/main" id="{9C617C7B-5046-6749-ADC5-9B7DF902DC94}"/>
                  </a:ext>
                </a:extLst>
              </p:cNvPr>
              <p:cNvSpPr>
                <a:spLocks noGrp="1" noRot="1" noChangeAspect="1" noMove="1" noResize="1" noEditPoints="1" noAdjustHandles="1" noChangeArrowheads="1" noChangeShapeType="1" noTextEdit="1"/>
              </p:cNvSpPr>
              <p:nvPr>
                <p:ph idx="1"/>
              </p:nvPr>
            </p:nvSpPr>
            <p:spPr>
              <a:xfrm>
                <a:off x="628650" y="1158241"/>
                <a:ext cx="7886700" cy="4393857"/>
              </a:xfrm>
              <a:blipFill>
                <a:blip r:embed="rId2"/>
                <a:stretch>
                  <a:fillRect l="-1447" t="-2882"/>
                </a:stretch>
              </a:blipFill>
            </p:spPr>
            <p:txBody>
              <a:bodyPr/>
              <a:lstStyle/>
              <a:p>
                <a:r>
                  <a:rPr lang="en-GB">
                    <a:noFill/>
                  </a:rPr>
                  <a:t> </a:t>
                </a:r>
              </a:p>
            </p:txBody>
          </p:sp>
        </mc:Fallback>
      </mc:AlternateContent>
      <p:pic>
        <p:nvPicPr>
          <p:cNvPr id="71" name="Picture 70">
            <a:extLst>
              <a:ext uri="{FF2B5EF4-FFF2-40B4-BE49-F238E27FC236}">
                <a16:creationId xmlns:a16="http://schemas.microsoft.com/office/drawing/2014/main" id="{7176F9E6-B690-074E-AFF4-5F04AE3E1BBA}"/>
              </a:ext>
            </a:extLst>
          </p:cNvPr>
          <p:cNvPicPr>
            <a:picLocks noChangeAspect="1"/>
          </p:cNvPicPr>
          <p:nvPr/>
        </p:nvPicPr>
        <p:blipFill>
          <a:blip r:embed="rId3"/>
          <a:stretch>
            <a:fillRect/>
          </a:stretch>
        </p:blipFill>
        <p:spPr>
          <a:xfrm>
            <a:off x="752929" y="3954879"/>
            <a:ext cx="3306041" cy="2088026"/>
          </a:xfrm>
          <a:prstGeom prst="rect">
            <a:avLst/>
          </a:prstGeom>
        </p:spPr>
      </p:pic>
      <p:sp>
        <p:nvSpPr>
          <p:cNvPr id="27" name="TextBox 26">
            <a:extLst>
              <a:ext uri="{FF2B5EF4-FFF2-40B4-BE49-F238E27FC236}">
                <a16:creationId xmlns:a16="http://schemas.microsoft.com/office/drawing/2014/main" id="{5FCBB4A7-7F45-E246-90E7-AE016880B700}"/>
              </a:ext>
            </a:extLst>
          </p:cNvPr>
          <p:cNvSpPr txBox="1"/>
          <p:nvPr/>
        </p:nvSpPr>
        <p:spPr>
          <a:xfrm>
            <a:off x="4562682" y="5262618"/>
            <a:ext cx="3448956" cy="830997"/>
          </a:xfrm>
          <a:prstGeom prst="rect">
            <a:avLst/>
          </a:prstGeom>
          <a:noFill/>
        </p:spPr>
        <p:txBody>
          <a:bodyPr wrap="square" rtlCol="0">
            <a:spAutoFit/>
          </a:bodyPr>
          <a:lstStyle/>
          <a:p>
            <a:pPr algn="ctr"/>
            <a:r>
              <a:rPr lang="en-GB" sz="2400" dirty="0">
                <a:solidFill>
                  <a:schemeClr val="accent1"/>
                </a:solidFill>
              </a:rPr>
              <a:t>Yields 20 domains </a:t>
            </a:r>
            <a:br>
              <a:rPr lang="en-GB" sz="2400" dirty="0">
                <a:solidFill>
                  <a:schemeClr val="accent1"/>
                </a:solidFill>
              </a:rPr>
            </a:br>
            <a:r>
              <a:rPr lang="en-GB" sz="2400" dirty="0">
                <a:solidFill>
                  <a:schemeClr val="accent1"/>
                </a:solidFill>
              </a:rPr>
              <a:t>with probability &gt; 0</a:t>
            </a:r>
          </a:p>
        </p:txBody>
      </p:sp>
      <p:sp>
        <p:nvSpPr>
          <p:cNvPr id="28" name="Rectangle 27">
            <a:extLst>
              <a:ext uri="{FF2B5EF4-FFF2-40B4-BE49-F238E27FC236}">
                <a16:creationId xmlns:a16="http://schemas.microsoft.com/office/drawing/2014/main" id="{1BD53A11-308F-1246-84A3-C29DADBB9DF0}"/>
              </a:ext>
            </a:extLst>
          </p:cNvPr>
          <p:cNvSpPr/>
          <p:nvPr/>
        </p:nvSpPr>
        <p:spPr>
          <a:xfrm>
            <a:off x="2016764" y="6321366"/>
            <a:ext cx="6162036" cy="400110"/>
          </a:xfrm>
          <a:prstGeom prst="rect">
            <a:avLst/>
          </a:prstGeom>
        </p:spPr>
        <p:txBody>
          <a:bodyPr wrap="square">
            <a:spAutoFit/>
          </a:bodyPr>
          <a:lstStyle/>
          <a:p>
            <a:r>
              <a:rPr lang="en-GB" sz="1000" dirty="0">
                <a:solidFill>
                  <a:schemeClr val="accent3"/>
                </a:solidFill>
              </a:rPr>
              <a:t>Tanya B and Ralf </a:t>
            </a:r>
            <a:r>
              <a:rPr lang="en-GB" sz="1000" dirty="0" err="1">
                <a:solidFill>
                  <a:schemeClr val="accent3"/>
                </a:solidFill>
              </a:rPr>
              <a:t>Möller</a:t>
            </a:r>
            <a:r>
              <a:rPr lang="en-GB" sz="1000" dirty="0">
                <a:solidFill>
                  <a:schemeClr val="accent3"/>
                </a:solidFill>
              </a:rPr>
              <a:t>. Exploring Unknown Universes in Probabilistic Relational Models. In </a:t>
            </a:r>
            <a:r>
              <a:rPr lang="en-GB" sz="1000" i="1" dirty="0">
                <a:solidFill>
                  <a:schemeClr val="accent3"/>
                </a:solidFill>
              </a:rPr>
              <a:t>Proceedings of AI 2019: Advances in Artificial Intelligence</a:t>
            </a:r>
            <a:r>
              <a:rPr lang="en-GB" sz="1000" dirty="0">
                <a:solidFill>
                  <a:schemeClr val="accent3"/>
                </a:solidFill>
              </a:rPr>
              <a:t>, 2019.</a:t>
            </a: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405C802C-BB9E-9A4F-8EE1-1DADF3AF15FE}"/>
                  </a:ext>
                </a:extLst>
              </p:cNvPr>
              <p:cNvSpPr/>
              <p:nvPr/>
            </p:nvSpPr>
            <p:spPr>
              <a:xfrm>
                <a:off x="47798" y="4691737"/>
                <a:ext cx="802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𝑝</m:t>
                          </m:r>
                        </m:e>
                        <m:sub>
                          <m:r>
                            <a:rPr lang="de-DE" i="1" smtClean="0">
                              <a:latin typeface="Cambria Math" panose="02040503050406030204" pitchFamily="18" charset="0"/>
                            </a:rPr>
                            <m:t>𝑥</m:t>
                          </m:r>
                        </m:sub>
                      </m:sSub>
                      <m:d>
                        <m:dPr>
                          <m:ctrlPr>
                            <a:rPr lang="de-DE" i="1">
                              <a:latin typeface="Cambria Math" panose="02040503050406030204" pitchFamily="18" charset="0"/>
                            </a:rPr>
                          </m:ctrlPr>
                        </m:dPr>
                        <m:e>
                          <m:r>
                            <a:rPr lang="de-DE" i="1">
                              <a:latin typeface="Cambria Math" panose="02040503050406030204" pitchFamily="18" charset="0"/>
                            </a:rPr>
                            <m:t>𝑑</m:t>
                          </m:r>
                        </m:e>
                      </m:d>
                    </m:oMath>
                  </m:oMathPara>
                </a14:m>
                <a:endParaRPr lang="en-GB" dirty="0"/>
              </a:p>
            </p:txBody>
          </p:sp>
        </mc:Choice>
        <mc:Fallback xmlns="">
          <p:sp>
            <p:nvSpPr>
              <p:cNvPr id="29" name="Rectangle 28">
                <a:extLst>
                  <a:ext uri="{FF2B5EF4-FFF2-40B4-BE49-F238E27FC236}">
                    <a16:creationId xmlns:a16="http://schemas.microsoft.com/office/drawing/2014/main" id="{405C802C-BB9E-9A4F-8EE1-1DADF3AF15FE}"/>
                  </a:ext>
                </a:extLst>
              </p:cNvPr>
              <p:cNvSpPr>
                <a:spLocks noRot="1" noChangeAspect="1" noMove="1" noResize="1" noEditPoints="1" noAdjustHandles="1" noChangeArrowheads="1" noChangeShapeType="1" noTextEdit="1"/>
              </p:cNvSpPr>
              <p:nvPr/>
            </p:nvSpPr>
            <p:spPr>
              <a:xfrm>
                <a:off x="47798" y="4691737"/>
                <a:ext cx="802143" cy="369332"/>
              </a:xfrm>
              <a:prstGeom prst="rect">
                <a:avLst/>
              </a:prstGeom>
              <a:blipFill>
                <a:blip r:embed="rId4"/>
                <a:stretch>
                  <a:fillRect b="-32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7C3536E0-42E8-4847-A492-BDF56A3AFF69}"/>
                  </a:ext>
                </a:extLst>
              </p:cNvPr>
              <p:cNvSpPr/>
              <p:nvPr/>
            </p:nvSpPr>
            <p:spPr>
              <a:xfrm>
                <a:off x="2361608" y="6019271"/>
                <a:ext cx="3779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𝑑</m:t>
                      </m:r>
                    </m:oMath>
                  </m:oMathPara>
                </a14:m>
                <a:endParaRPr lang="en-GB" dirty="0"/>
              </a:p>
            </p:txBody>
          </p:sp>
        </mc:Choice>
        <mc:Fallback xmlns="">
          <p:sp>
            <p:nvSpPr>
              <p:cNvPr id="30" name="Rectangle 29">
                <a:extLst>
                  <a:ext uri="{FF2B5EF4-FFF2-40B4-BE49-F238E27FC236}">
                    <a16:creationId xmlns:a16="http://schemas.microsoft.com/office/drawing/2014/main" id="{7C3536E0-42E8-4847-A492-BDF56A3AFF69}"/>
                  </a:ext>
                </a:extLst>
              </p:cNvPr>
              <p:cNvSpPr>
                <a:spLocks noRot="1" noChangeAspect="1" noMove="1" noResize="1" noEditPoints="1" noAdjustHandles="1" noChangeArrowheads="1" noChangeShapeType="1" noTextEdit="1"/>
              </p:cNvSpPr>
              <p:nvPr/>
            </p:nvSpPr>
            <p:spPr>
              <a:xfrm>
                <a:off x="2361608" y="6019271"/>
                <a:ext cx="377924" cy="369332"/>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7066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DAD9E-6C65-AB4E-998D-6750C8D0CF48}"/>
              </a:ext>
            </a:extLst>
          </p:cNvPr>
          <p:cNvSpPr>
            <a:spLocks noGrp="1"/>
          </p:cNvSpPr>
          <p:nvPr>
            <p:ph type="title"/>
          </p:nvPr>
        </p:nvSpPr>
        <p:spPr/>
        <p:txBody>
          <a:bodyPr/>
          <a:lstStyle/>
          <a:p>
            <a:r>
              <a:rPr lang="en-GB" dirty="0" err="1"/>
              <a:t>Interworkings</a:t>
            </a:r>
            <a:endParaRPr lang="en-GB" dirty="0"/>
          </a:p>
        </p:txBody>
      </p:sp>
      <p:sp>
        <p:nvSpPr>
          <p:cNvPr id="4" name="Slide Number Placeholder 3">
            <a:extLst>
              <a:ext uri="{FF2B5EF4-FFF2-40B4-BE49-F238E27FC236}">
                <a16:creationId xmlns:a16="http://schemas.microsoft.com/office/drawing/2014/main" id="{2A736997-C42C-3440-9B92-C7B0AD4053CC}"/>
              </a:ext>
            </a:extLst>
          </p:cNvPr>
          <p:cNvSpPr>
            <a:spLocks noGrp="1"/>
          </p:cNvSpPr>
          <p:nvPr>
            <p:ph type="sldNum" sz="quarter" idx="12"/>
          </p:nvPr>
        </p:nvSpPr>
        <p:spPr/>
        <p:txBody>
          <a:bodyPr/>
          <a:lstStyle/>
          <a:p>
            <a:fld id="{DB7C4649-800D-CB47-881A-AA04BFFFB18C}" type="slidenum">
              <a:rPr lang="en-US" smtClean="0"/>
              <a:t>47</a:t>
            </a:fld>
            <a:endParaRPr lang="en-US"/>
          </a:p>
        </p:txBody>
      </p:sp>
      <p:sp>
        <p:nvSpPr>
          <p:cNvPr id="68" name="Content Placeholder 67">
            <a:extLst>
              <a:ext uri="{FF2B5EF4-FFF2-40B4-BE49-F238E27FC236}">
                <a16:creationId xmlns:a16="http://schemas.microsoft.com/office/drawing/2014/main" id="{9C617C7B-5046-6749-ADC5-9B7DF902DC94}"/>
              </a:ext>
            </a:extLst>
          </p:cNvPr>
          <p:cNvSpPr>
            <a:spLocks noGrp="1"/>
          </p:cNvSpPr>
          <p:nvPr>
            <p:ph idx="1"/>
          </p:nvPr>
        </p:nvSpPr>
        <p:spPr/>
        <p:txBody>
          <a:bodyPr/>
          <a:lstStyle/>
          <a:p>
            <a:r>
              <a:rPr lang="en-GB" dirty="0"/>
              <a:t>Distribution over domains</a:t>
            </a:r>
          </a:p>
          <a:p>
            <a:endParaRPr lang="en-GB" dirty="0"/>
          </a:p>
          <a:p>
            <a:endParaRPr lang="en-GB" dirty="0"/>
          </a:p>
          <a:p>
            <a:pPr lvl="1"/>
            <a:endParaRPr lang="en-GB" dirty="0"/>
          </a:p>
          <a:p>
            <a:pPr lvl="1"/>
            <a:endParaRPr lang="en-GB" dirty="0"/>
          </a:p>
          <a:p>
            <a:pPr lvl="1"/>
            <a:endParaRPr lang="en-GB" dirty="0"/>
          </a:p>
          <a:p>
            <a:r>
              <a:rPr lang="en-GB" dirty="0"/>
              <a:t>… as input to probabilistic constraint program </a:t>
            </a:r>
          </a:p>
        </p:txBody>
      </p:sp>
      <p:pic>
        <p:nvPicPr>
          <p:cNvPr id="71" name="Picture 70">
            <a:extLst>
              <a:ext uri="{FF2B5EF4-FFF2-40B4-BE49-F238E27FC236}">
                <a16:creationId xmlns:a16="http://schemas.microsoft.com/office/drawing/2014/main" id="{7176F9E6-B690-074E-AFF4-5F04AE3E1BBA}"/>
              </a:ext>
            </a:extLst>
          </p:cNvPr>
          <p:cNvPicPr>
            <a:picLocks noChangeAspect="1"/>
          </p:cNvPicPr>
          <p:nvPr/>
        </p:nvPicPr>
        <p:blipFill>
          <a:blip r:embed="rId2"/>
          <a:stretch>
            <a:fillRect/>
          </a:stretch>
        </p:blipFill>
        <p:spPr>
          <a:xfrm>
            <a:off x="974306" y="1700248"/>
            <a:ext cx="3306041" cy="2088026"/>
          </a:xfrm>
          <a:prstGeom prst="rect">
            <a:avLst/>
          </a:prstGeom>
        </p:spPr>
      </p:pic>
      <p:sp>
        <p:nvSpPr>
          <p:cNvPr id="114" name="TextBox 113">
            <a:extLst>
              <a:ext uri="{FF2B5EF4-FFF2-40B4-BE49-F238E27FC236}">
                <a16:creationId xmlns:a16="http://schemas.microsoft.com/office/drawing/2014/main" id="{420EA9AF-0ACD-8F4F-9482-42E026AA167C}"/>
              </a:ext>
            </a:extLst>
          </p:cNvPr>
          <p:cNvSpPr txBox="1"/>
          <p:nvPr/>
        </p:nvSpPr>
        <p:spPr>
          <a:xfrm>
            <a:off x="974306" y="4434357"/>
            <a:ext cx="7019712" cy="175432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latin typeface="Courier" pitchFamily="2" charset="0"/>
                <a:cs typeface="Courier New" panose="02070309020205020404" pitchFamily="49" charset="0"/>
              </a:rPr>
              <a:t>element_of_C3(X,Y1) :- linked(X,Y1,Y2).</a:t>
            </a:r>
          </a:p>
          <a:p>
            <a:r>
              <a:rPr lang="en-GB" dirty="0">
                <a:latin typeface="Courier" pitchFamily="2" charset="0"/>
                <a:cs typeface="Courier New" panose="02070309020205020404" pitchFamily="49" charset="0"/>
              </a:rPr>
              <a:t>element_of_C3(X,Y2) :- linked(X,Y1,Y2).</a:t>
            </a:r>
          </a:p>
          <a:p>
            <a:r>
              <a:rPr lang="en-GB" dirty="0">
                <a:latin typeface="Courier" pitchFamily="2" charset="0"/>
                <a:cs typeface="Courier New" panose="02070309020205020404" pitchFamily="49" charset="0"/>
              </a:rPr>
              <a:t>linked(X,Y1,Y2) :- </a:t>
            </a:r>
            <a:r>
              <a:rPr lang="en-GB" dirty="0" err="1">
                <a:latin typeface="Courier" pitchFamily="2" charset="0"/>
                <a:cs typeface="Courier New" panose="02070309020205020404" pitchFamily="49" charset="0"/>
              </a:rPr>
              <a:t>instance_of_X</a:t>
            </a:r>
            <a:r>
              <a:rPr lang="en-GB" dirty="0">
                <a:latin typeface="Courier" pitchFamily="2" charset="0"/>
                <a:cs typeface="Courier New" panose="02070309020205020404" pitchFamily="49" charset="0"/>
              </a:rPr>
              <a:t>(X) &amp; pair(Y1,Y2).</a:t>
            </a:r>
          </a:p>
          <a:p>
            <a:r>
              <a:rPr lang="en-GB" dirty="0">
                <a:latin typeface="Courier" pitchFamily="2" charset="0"/>
                <a:cs typeface="Courier New" panose="02070309020205020404" pitchFamily="49" charset="0"/>
              </a:rPr>
              <a:t>0.7 pair(t1,t2).</a:t>
            </a:r>
          </a:p>
          <a:p>
            <a:r>
              <a:rPr lang="en-GB" dirty="0">
                <a:latin typeface="Courier" pitchFamily="2" charset="0"/>
                <a:cs typeface="Courier New" panose="02070309020205020404" pitchFamily="49" charset="0"/>
              </a:rPr>
              <a:t>0.2 pair(t2,t3).</a:t>
            </a:r>
          </a:p>
          <a:p>
            <a:r>
              <a:rPr lang="en-GB" dirty="0">
                <a:latin typeface="Courier" pitchFamily="2" charset="0"/>
                <a:cs typeface="Courier New" panose="02070309020205020404" pitchFamily="49" charset="0"/>
              </a:rPr>
              <a:t>0.1 pair(t1,t3)</a:t>
            </a:r>
          </a:p>
        </p:txBody>
      </p:sp>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3B98655D-285D-D247-B17B-A4C2AADAE2A1}"/>
                  </a:ext>
                </a:extLst>
              </p:cNvPr>
              <p:cNvSpPr txBox="1"/>
              <p:nvPr/>
            </p:nvSpPr>
            <p:spPr>
              <a:xfrm>
                <a:off x="5061315" y="1328172"/>
                <a:ext cx="3503654" cy="1200329"/>
              </a:xfrm>
              <a:prstGeom prst="rect">
                <a:avLst/>
              </a:prstGeom>
              <a:noFill/>
            </p:spPr>
            <p:txBody>
              <a:bodyPr wrap="square" rtlCol="0">
                <a:spAutoFit/>
              </a:bodyPr>
              <a:lstStyle/>
              <a:p>
                <a:pPr algn="ctr"/>
                <a:r>
                  <a:rPr lang="en-GB" sz="2400" dirty="0">
                    <a:solidFill>
                      <a:schemeClr val="accent1"/>
                    </a:solidFill>
                  </a:rPr>
                  <a:t>Together, they yield </a:t>
                </a:r>
                <a14:m>
                  <m:oMath xmlns:m="http://schemas.openxmlformats.org/officeDocument/2006/math">
                    <m:r>
                      <a:rPr lang="de-DE" sz="2400" b="0" i="0" dirty="0" smtClean="0">
                        <a:solidFill>
                          <a:schemeClr val="accent1"/>
                        </a:solidFill>
                        <a:latin typeface="Cambria Math" panose="02040503050406030204" pitchFamily="18" charset="0"/>
                        <a:ea typeface="Cambria Math" panose="02040503050406030204" pitchFamily="18" charset="0"/>
                      </a:rPr>
                      <m:t>20</m:t>
                    </m:r>
                    <m:r>
                      <a:rPr lang="en-GB" sz="2400" i="1" dirty="0" smtClean="0">
                        <a:solidFill>
                          <a:schemeClr val="accent1"/>
                        </a:solidFill>
                        <a:latin typeface="Cambria Math" panose="02040503050406030204" pitchFamily="18" charset="0"/>
                        <a:ea typeface="Cambria Math" panose="02040503050406030204" pitchFamily="18" charset="0"/>
                      </a:rPr>
                      <m:t>∙</m:t>
                    </m:r>
                    <m:r>
                      <a:rPr lang="de-DE" sz="2400" b="0" i="1" dirty="0" smtClean="0">
                        <a:solidFill>
                          <a:schemeClr val="accent1"/>
                        </a:solidFill>
                        <a:latin typeface="Cambria Math" panose="02040503050406030204" pitchFamily="18" charset="0"/>
                        <a:ea typeface="Cambria Math" panose="02040503050406030204" pitchFamily="18" charset="0"/>
                      </a:rPr>
                      <m:t>3</m:t>
                    </m:r>
                  </m:oMath>
                </a14:m>
                <a:r>
                  <a:rPr lang="en-GB" sz="2400" dirty="0">
                    <a:solidFill>
                      <a:schemeClr val="accent1"/>
                    </a:solidFill>
                  </a:rPr>
                  <a:t> constraint worlds, each with probability &gt; 0</a:t>
                </a:r>
              </a:p>
            </p:txBody>
          </p:sp>
        </mc:Choice>
        <mc:Fallback xmlns="">
          <p:sp>
            <p:nvSpPr>
              <p:cNvPr id="158" name="TextBox 157">
                <a:extLst>
                  <a:ext uri="{FF2B5EF4-FFF2-40B4-BE49-F238E27FC236}">
                    <a16:creationId xmlns:a16="http://schemas.microsoft.com/office/drawing/2014/main" id="{3B98655D-285D-D247-B17B-A4C2AADAE2A1}"/>
                  </a:ext>
                </a:extLst>
              </p:cNvPr>
              <p:cNvSpPr txBox="1">
                <a:spLocks noRot="1" noChangeAspect="1" noMove="1" noResize="1" noEditPoints="1" noAdjustHandles="1" noChangeArrowheads="1" noChangeShapeType="1" noTextEdit="1"/>
              </p:cNvSpPr>
              <p:nvPr/>
            </p:nvSpPr>
            <p:spPr>
              <a:xfrm>
                <a:off x="5061315" y="1328172"/>
                <a:ext cx="3503654" cy="1200329"/>
              </a:xfrm>
              <a:prstGeom prst="rect">
                <a:avLst/>
              </a:prstGeom>
              <a:blipFill>
                <a:blip r:embed="rId3"/>
                <a:stretch>
                  <a:fillRect l="-1087" t="-3158" b="-9474"/>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AEC917A9-6EF3-4745-A7A6-72D339BDB5FC}"/>
              </a:ext>
            </a:extLst>
          </p:cNvPr>
          <p:cNvSpPr txBox="1"/>
          <p:nvPr/>
        </p:nvSpPr>
        <p:spPr>
          <a:xfrm>
            <a:off x="4964978" y="2544170"/>
            <a:ext cx="3696328" cy="1200329"/>
          </a:xfrm>
          <a:prstGeom prst="rect">
            <a:avLst/>
          </a:prstGeom>
          <a:solidFill>
            <a:schemeClr val="accent4"/>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a:t>If </a:t>
            </a:r>
            <a:r>
              <a:rPr lang="en-GB" i="1" dirty="0"/>
              <a:t>both</a:t>
            </a:r>
            <a:r>
              <a:rPr lang="en-GB" dirty="0"/>
              <a:t> domain and constraint worlds are associated with probabilities, </a:t>
            </a:r>
            <a:r>
              <a:rPr lang="en-GB" i="1" dirty="0"/>
              <a:t>multiply</a:t>
            </a:r>
            <a:r>
              <a:rPr lang="en-GB" dirty="0"/>
              <a:t> both probabilities, assuming the probabilities are independent.</a:t>
            </a:r>
          </a:p>
        </p:txBody>
      </p:sp>
      <p:sp>
        <p:nvSpPr>
          <p:cNvPr id="9" name="Rectangle 8">
            <a:extLst>
              <a:ext uri="{FF2B5EF4-FFF2-40B4-BE49-F238E27FC236}">
                <a16:creationId xmlns:a16="http://schemas.microsoft.com/office/drawing/2014/main" id="{A08F2298-DED9-434F-BBFE-C6352B05C58C}"/>
              </a:ext>
            </a:extLst>
          </p:cNvPr>
          <p:cNvSpPr/>
          <p:nvPr/>
        </p:nvSpPr>
        <p:spPr>
          <a:xfrm>
            <a:off x="2016764" y="6321366"/>
            <a:ext cx="6162036" cy="400110"/>
          </a:xfrm>
          <a:prstGeom prst="rect">
            <a:avLst/>
          </a:prstGeom>
        </p:spPr>
        <p:txBody>
          <a:bodyPr wrap="square">
            <a:spAutoFit/>
          </a:bodyPr>
          <a:lstStyle/>
          <a:p>
            <a:r>
              <a:rPr lang="en-GB" sz="1000" dirty="0">
                <a:solidFill>
                  <a:schemeClr val="accent3"/>
                </a:solidFill>
              </a:rPr>
              <a:t>Tanya B and Ralf </a:t>
            </a:r>
            <a:r>
              <a:rPr lang="en-GB" sz="1000" dirty="0" err="1">
                <a:solidFill>
                  <a:schemeClr val="accent3"/>
                </a:solidFill>
              </a:rPr>
              <a:t>Möller</a:t>
            </a:r>
            <a:r>
              <a:rPr lang="en-GB" sz="1000" dirty="0">
                <a:solidFill>
                  <a:schemeClr val="accent3"/>
                </a:solidFill>
              </a:rPr>
              <a:t>. Exploring Unknown Universes in Probabilistic Relational Models. In </a:t>
            </a:r>
            <a:r>
              <a:rPr lang="en-GB" sz="1000" i="1" dirty="0">
                <a:solidFill>
                  <a:schemeClr val="accent3"/>
                </a:solidFill>
              </a:rPr>
              <a:t>Proceedings of AI 2019: Advances in Artificial Intelligence</a:t>
            </a:r>
            <a:r>
              <a:rPr lang="en-GB" sz="1000" dirty="0">
                <a:solidFill>
                  <a:schemeClr val="accent3"/>
                </a:solidFill>
              </a:rPr>
              <a:t>, 2019.</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BF94C68B-B8B5-CE4C-8C35-2FFE12F061D5}"/>
                  </a:ext>
                </a:extLst>
              </p:cNvPr>
              <p:cNvSpPr/>
              <p:nvPr/>
            </p:nvSpPr>
            <p:spPr>
              <a:xfrm>
                <a:off x="7334706" y="4462982"/>
                <a:ext cx="619016" cy="369332"/>
              </a:xfrm>
              <a:prstGeom prst="rect">
                <a:avLst/>
              </a:prstGeom>
              <a:ln w="25400"/>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i="1" smtClean="0">
                              <a:solidFill>
                                <a:schemeClr val="accent1"/>
                              </a:solidFill>
                              <a:latin typeface="Cambria Math" panose="02040503050406030204" pitchFamily="18" charset="0"/>
                              <a:ea typeface="Cambria Math" panose="02040503050406030204" pitchFamily="18" charset="0"/>
                            </a:rPr>
                          </m:ctrlPr>
                        </m:sSupPr>
                        <m:e>
                          <m:r>
                            <a:rPr lang="en-GB" i="1">
                              <a:solidFill>
                                <a:schemeClr val="accent1"/>
                              </a:solidFill>
                              <a:latin typeface="Cambria Math" panose="02040503050406030204" pitchFamily="18" charset="0"/>
                              <a:ea typeface="Cambria Math" panose="02040503050406030204" pitchFamily="18" charset="0"/>
                            </a:rPr>
                            <m:t>𝒞</m:t>
                          </m:r>
                        </m:e>
                        <m:sup>
                          <m:r>
                            <a:rPr lang="de-DE" i="1">
                              <a:solidFill>
                                <a:schemeClr val="accent1"/>
                              </a:solidFill>
                              <a:latin typeface="Cambria Math" panose="02040503050406030204" pitchFamily="18" charset="0"/>
                              <a:ea typeface="Cambria Math" panose="02040503050406030204" pitchFamily="18" charset="0"/>
                            </a:rPr>
                            <m:t>𝐷𝐿</m:t>
                          </m:r>
                        </m:sup>
                      </m:sSup>
                    </m:oMath>
                  </m:oMathPara>
                </a14:m>
                <a:endParaRPr lang="en-GB" dirty="0">
                  <a:solidFill>
                    <a:schemeClr val="accent1"/>
                  </a:solidFill>
                </a:endParaRPr>
              </a:p>
            </p:txBody>
          </p:sp>
        </mc:Choice>
        <mc:Fallback xmlns="">
          <p:sp>
            <p:nvSpPr>
              <p:cNvPr id="10" name="Rectangle 9">
                <a:extLst>
                  <a:ext uri="{FF2B5EF4-FFF2-40B4-BE49-F238E27FC236}">
                    <a16:creationId xmlns:a16="http://schemas.microsoft.com/office/drawing/2014/main" id="{BF94C68B-B8B5-CE4C-8C35-2FFE12F061D5}"/>
                  </a:ext>
                </a:extLst>
              </p:cNvPr>
              <p:cNvSpPr>
                <a:spLocks noRot="1" noChangeAspect="1" noMove="1" noResize="1" noEditPoints="1" noAdjustHandles="1" noChangeArrowheads="1" noChangeShapeType="1" noTextEdit="1"/>
              </p:cNvSpPr>
              <p:nvPr/>
            </p:nvSpPr>
            <p:spPr>
              <a:xfrm>
                <a:off x="7334706" y="4462982"/>
                <a:ext cx="619016" cy="369332"/>
              </a:xfrm>
              <a:prstGeom prst="rect">
                <a:avLst/>
              </a:prstGeom>
              <a:blipFill>
                <a:blip r:embed="rId4"/>
                <a:stretch>
                  <a:fillRect/>
                </a:stretch>
              </a:blipFill>
              <a:ln w="25400"/>
            </p:spPr>
            <p:txBody>
              <a:bodyPr/>
              <a:lstStyle/>
              <a:p>
                <a:r>
                  <a:rPr lang="en-GB">
                    <a:noFill/>
                  </a:rPr>
                  <a:t> </a:t>
                </a:r>
              </a:p>
            </p:txBody>
          </p:sp>
        </mc:Fallback>
      </mc:AlternateContent>
    </p:spTree>
    <p:extLst>
      <p:ext uri="{BB962C8B-B14F-4D97-AF65-F5344CB8AC3E}">
        <p14:creationId xmlns:p14="http://schemas.microsoft.com/office/powerpoint/2010/main" val="369865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DAD9E-6C65-AB4E-998D-6750C8D0CF48}"/>
              </a:ext>
            </a:extLst>
          </p:cNvPr>
          <p:cNvSpPr>
            <a:spLocks noGrp="1"/>
          </p:cNvSpPr>
          <p:nvPr>
            <p:ph type="title"/>
          </p:nvPr>
        </p:nvSpPr>
        <p:spPr/>
        <p:txBody>
          <a:bodyPr/>
          <a:lstStyle/>
          <a:p>
            <a:r>
              <a:rPr lang="en-GB" dirty="0"/>
              <a:t>Filtering</a:t>
            </a:r>
          </a:p>
        </p:txBody>
      </p:sp>
      <p:sp>
        <p:nvSpPr>
          <p:cNvPr id="4" name="Slide Number Placeholder 3">
            <a:extLst>
              <a:ext uri="{FF2B5EF4-FFF2-40B4-BE49-F238E27FC236}">
                <a16:creationId xmlns:a16="http://schemas.microsoft.com/office/drawing/2014/main" id="{2A736997-C42C-3440-9B92-C7B0AD4053CC}"/>
              </a:ext>
            </a:extLst>
          </p:cNvPr>
          <p:cNvSpPr>
            <a:spLocks noGrp="1"/>
          </p:cNvSpPr>
          <p:nvPr>
            <p:ph type="sldNum" sz="quarter" idx="12"/>
          </p:nvPr>
        </p:nvSpPr>
        <p:spPr/>
        <p:txBody>
          <a:bodyPr/>
          <a:lstStyle/>
          <a:p>
            <a:fld id="{DB7C4649-800D-CB47-881A-AA04BFFFB18C}" type="slidenum">
              <a:rPr lang="en-US" smtClean="0"/>
              <a:t>48</a:t>
            </a:fld>
            <a:endParaRPr lang="en-US"/>
          </a:p>
        </p:txBody>
      </p:sp>
      <mc:AlternateContent xmlns:mc="http://schemas.openxmlformats.org/markup-compatibility/2006" xmlns:a14="http://schemas.microsoft.com/office/drawing/2010/main">
        <mc:Choice Requires="a14">
          <p:sp>
            <p:nvSpPr>
              <p:cNvPr id="68" name="Content Placeholder 67">
                <a:extLst>
                  <a:ext uri="{FF2B5EF4-FFF2-40B4-BE49-F238E27FC236}">
                    <a16:creationId xmlns:a16="http://schemas.microsoft.com/office/drawing/2014/main" id="{9C617C7B-5046-6749-ADC5-9B7DF902DC94}"/>
                  </a:ext>
                </a:extLst>
              </p:cNvPr>
              <p:cNvSpPr>
                <a:spLocks noGrp="1"/>
              </p:cNvSpPr>
              <p:nvPr>
                <p:ph idx="1"/>
              </p:nvPr>
            </p:nvSpPr>
            <p:spPr/>
            <p:txBody>
              <a:bodyPr>
                <a:normAutofit/>
              </a:bodyPr>
              <a:lstStyle/>
              <a:p>
                <a:r>
                  <a:rPr lang="en-GB" dirty="0"/>
                  <a:t>Some probabilities can be or become very low</a:t>
                </a:r>
              </a:p>
              <a:p>
                <a:r>
                  <a:rPr lang="en-GB" dirty="0">
                    <a:solidFill>
                      <a:schemeClr val="tx1"/>
                    </a:solidFill>
                  </a:rPr>
                  <a:t>Filtering based on probabil</a:t>
                </a:r>
                <a:r>
                  <a:rPr lang="en-GB" dirty="0"/>
                  <a:t>ities; e.g.,</a:t>
                </a:r>
              </a:p>
              <a:p>
                <a:pPr lvl="1"/>
                <a:r>
                  <a:rPr lang="en-GB" dirty="0"/>
                  <a:t>Threshold </a:t>
                </a:r>
                <a14:m>
                  <m:oMath xmlns:m="http://schemas.openxmlformats.org/officeDocument/2006/math">
                    <m:r>
                      <a:rPr lang="en-GB" i="1" dirty="0" smtClean="0">
                        <a:latin typeface="Cambria Math" panose="02040503050406030204" pitchFamily="18" charset="0"/>
                      </a:rPr>
                      <m:t>𝑡</m:t>
                    </m:r>
                  </m:oMath>
                </a14:m>
                <a:r>
                  <a:rPr lang="en-GB" dirty="0"/>
                  <a:t> or</a:t>
                </a:r>
              </a:p>
              <a:p>
                <a:pPr lvl="1"/>
                <a:r>
                  <a:rPr lang="en-GB" dirty="0"/>
                  <a:t>Keep only those models whose probabilities make up, e.g., 95% of the distribution around its mean or maximum value</a:t>
                </a:r>
              </a:p>
              <a:p>
                <a:r>
                  <a:rPr lang="en-GB" i="1" dirty="0">
                    <a:solidFill>
                      <a:schemeClr val="tx1"/>
                    </a:solidFill>
                  </a:rPr>
                  <a:t>Cascading</a:t>
                </a:r>
                <a:r>
                  <a:rPr lang="en-GB" dirty="0">
                    <a:solidFill>
                      <a:schemeClr val="tx1"/>
                    </a:solidFill>
                  </a:rPr>
                  <a:t> filtering</a:t>
                </a:r>
              </a:p>
              <a:p>
                <a:pPr marL="914400" lvl="1" indent="-457200">
                  <a:buFont typeface="+mj-lt"/>
                  <a:buAutoNum type="arabicPeriod"/>
                </a:pPr>
                <a:r>
                  <a:rPr lang="en-GB" dirty="0"/>
                  <a:t>Filter domain worlds</a:t>
                </a:r>
              </a:p>
              <a:p>
                <a:pPr marL="914400" lvl="1" indent="-457200">
                  <a:buFont typeface="+mj-lt"/>
                  <a:buAutoNum type="arabicPeriod"/>
                </a:pPr>
                <a:r>
                  <a:rPr lang="en-GB" dirty="0"/>
                  <a:t>Filter constraint worlds resulting from (remaining) domain worlds</a:t>
                </a:r>
                <a:endParaRPr lang="en-GB" dirty="0">
                  <a:solidFill>
                    <a:schemeClr val="tx1"/>
                  </a:solidFill>
                </a:endParaRPr>
              </a:p>
            </p:txBody>
          </p:sp>
        </mc:Choice>
        <mc:Fallback xmlns="">
          <p:sp>
            <p:nvSpPr>
              <p:cNvPr id="68" name="Content Placeholder 67">
                <a:extLst>
                  <a:ext uri="{FF2B5EF4-FFF2-40B4-BE49-F238E27FC236}">
                    <a16:creationId xmlns:a16="http://schemas.microsoft.com/office/drawing/2014/main" id="{9C617C7B-5046-6749-ADC5-9B7DF902DC94}"/>
                  </a:ext>
                </a:extLst>
              </p:cNvPr>
              <p:cNvSpPr>
                <a:spLocks noGrp="1" noRot="1" noChangeAspect="1" noMove="1" noResize="1" noEditPoints="1" noAdjustHandles="1" noChangeArrowheads="1" noChangeShapeType="1" noTextEdit="1"/>
              </p:cNvSpPr>
              <p:nvPr>
                <p:ph idx="1"/>
              </p:nvPr>
            </p:nvSpPr>
            <p:spPr>
              <a:blipFill>
                <a:blip r:embed="rId2"/>
                <a:stretch>
                  <a:fillRect l="-1447" t="-1768"/>
                </a:stretch>
              </a:blipFill>
            </p:spPr>
            <p:txBody>
              <a:bodyPr/>
              <a:lstStyle/>
              <a:p>
                <a:r>
                  <a:rPr lang="en-GB">
                    <a:noFill/>
                  </a:rPr>
                  <a:t> </a:t>
                </a:r>
              </a:p>
            </p:txBody>
          </p:sp>
        </mc:Fallback>
      </mc:AlternateContent>
      <p:sp>
        <p:nvSpPr>
          <p:cNvPr id="5" name="Rectangle 4">
            <a:extLst>
              <a:ext uri="{FF2B5EF4-FFF2-40B4-BE49-F238E27FC236}">
                <a16:creationId xmlns:a16="http://schemas.microsoft.com/office/drawing/2014/main" id="{E9FE2E52-EE3D-E94D-B254-2BC5CC6B9600}"/>
              </a:ext>
            </a:extLst>
          </p:cNvPr>
          <p:cNvSpPr/>
          <p:nvPr/>
        </p:nvSpPr>
        <p:spPr>
          <a:xfrm>
            <a:off x="2016764" y="6321366"/>
            <a:ext cx="6162036" cy="400110"/>
          </a:xfrm>
          <a:prstGeom prst="rect">
            <a:avLst/>
          </a:prstGeom>
        </p:spPr>
        <p:txBody>
          <a:bodyPr wrap="square">
            <a:spAutoFit/>
          </a:bodyPr>
          <a:lstStyle/>
          <a:p>
            <a:r>
              <a:rPr lang="en-GB" sz="1000" dirty="0">
                <a:solidFill>
                  <a:schemeClr val="accent3"/>
                </a:solidFill>
              </a:rPr>
              <a:t>Tanya B and Ralf </a:t>
            </a:r>
            <a:r>
              <a:rPr lang="en-GB" sz="1000" dirty="0" err="1">
                <a:solidFill>
                  <a:schemeClr val="accent3"/>
                </a:solidFill>
              </a:rPr>
              <a:t>Möller</a:t>
            </a:r>
            <a:r>
              <a:rPr lang="en-GB" sz="1000" dirty="0">
                <a:solidFill>
                  <a:schemeClr val="accent3"/>
                </a:solidFill>
              </a:rPr>
              <a:t>. Exploring Unknown Universes in Probabilistic Relational Models. In </a:t>
            </a:r>
            <a:r>
              <a:rPr lang="en-GB" sz="1000" i="1" dirty="0">
                <a:solidFill>
                  <a:schemeClr val="accent3"/>
                </a:solidFill>
              </a:rPr>
              <a:t>Proceedings of AI 2019: Advances in Artificial Intelligence</a:t>
            </a:r>
            <a:r>
              <a:rPr lang="en-GB" sz="1000" dirty="0">
                <a:solidFill>
                  <a:schemeClr val="accent3"/>
                </a:solidFill>
              </a:rPr>
              <a:t>, 2019.</a:t>
            </a:r>
          </a:p>
        </p:txBody>
      </p:sp>
    </p:spTree>
    <p:extLst>
      <p:ext uri="{BB962C8B-B14F-4D97-AF65-F5344CB8AC3E}">
        <p14:creationId xmlns:p14="http://schemas.microsoft.com/office/powerpoint/2010/main" val="191989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29BB7F-F982-5B4F-A4C0-59C41B7761AF}"/>
              </a:ext>
            </a:extLst>
          </p:cNvPr>
          <p:cNvSpPr>
            <a:spLocks noGrp="1"/>
          </p:cNvSpPr>
          <p:nvPr>
            <p:ph type="body" idx="1"/>
          </p:nvPr>
        </p:nvSpPr>
        <p:spPr>
          <a:xfrm>
            <a:off x="629842" y="1185863"/>
            <a:ext cx="3868340" cy="454678"/>
          </a:xfrm>
        </p:spPr>
        <p:txBody>
          <a:bodyPr/>
          <a:lstStyle/>
          <a:p>
            <a:r>
              <a:rPr lang="en-GB" dirty="0"/>
              <a:t>Inputs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D0538D44-0C8E-5E40-A624-1A69D5C089D9}"/>
                  </a:ext>
                </a:extLst>
              </p:cNvPr>
              <p:cNvSpPr>
                <a:spLocks noGrp="1"/>
              </p:cNvSpPr>
              <p:nvPr>
                <p:ph sz="half" idx="2"/>
              </p:nvPr>
            </p:nvSpPr>
            <p:spPr>
              <a:xfrm>
                <a:off x="629842" y="1640541"/>
                <a:ext cx="3868340" cy="4549122"/>
              </a:xfrm>
            </p:spPr>
            <p:txBody>
              <a:bodyPr>
                <a:normAutofit fontScale="92500" lnSpcReduction="20000"/>
              </a:bodyPr>
              <a:lstStyle/>
              <a:p>
                <a:r>
                  <a:rPr lang="en-GB" dirty="0"/>
                  <a:t>Template model </a:t>
                </a:r>
              </a:p>
              <a:p>
                <a:pPr lvl="1"/>
                <a:r>
                  <a:rPr lang="en-GB" dirty="0"/>
                  <a:t>Empty constraints</a:t>
                </a:r>
              </a:p>
              <a:p>
                <a:r>
                  <a:rPr lang="en-GB" dirty="0"/>
                  <a:t>Constraint program</a:t>
                </a:r>
              </a:p>
              <a:p>
                <a:pPr lvl="1"/>
                <a:r>
                  <a:rPr lang="en-GB" dirty="0"/>
                  <a:t>Fill empty constraints given a domain world</a:t>
                </a:r>
              </a:p>
              <a:p>
                <a:pPr lvl="1"/>
                <a:r>
                  <a:rPr lang="en-GB" dirty="0"/>
                  <a:t>Can generate a probability distribution over models</a:t>
                </a:r>
              </a:p>
              <a:p>
                <a:r>
                  <a:rPr lang="en-GB" dirty="0"/>
                  <a:t>Domain worlds</a:t>
                </a:r>
              </a:p>
              <a:p>
                <a:pPr lvl="1"/>
                <a:r>
                  <a:rPr lang="en-GB" dirty="0"/>
                  <a:t>Generate possible worlds as input to constraint program</a:t>
                </a:r>
              </a:p>
              <a:p>
                <a:pPr lvl="1"/>
                <a:r>
                  <a:rPr lang="en-GB" dirty="0"/>
                  <a:t>Can be a probability distribution over domains</a:t>
                </a:r>
              </a:p>
              <a:p>
                <a:r>
                  <a:rPr lang="en-GB" dirty="0"/>
                  <a:t>Optionally, threshold </a:t>
                </a:r>
                <a14:m>
                  <m:oMath xmlns:m="http://schemas.openxmlformats.org/officeDocument/2006/math">
                    <m:r>
                      <a:rPr lang="en-GB" i="1" dirty="0" smtClean="0">
                        <a:latin typeface="Cambria Math" panose="02040503050406030204" pitchFamily="18" charset="0"/>
                      </a:rPr>
                      <m:t>𝑡</m:t>
                    </m:r>
                  </m:oMath>
                </a14:m>
                <a:endParaRPr lang="en-GB" dirty="0"/>
              </a:p>
            </p:txBody>
          </p:sp>
        </mc:Choice>
        <mc:Fallback xmlns="">
          <p:sp>
            <p:nvSpPr>
              <p:cNvPr id="6" name="Content Placeholder 5">
                <a:extLst>
                  <a:ext uri="{FF2B5EF4-FFF2-40B4-BE49-F238E27FC236}">
                    <a16:creationId xmlns:a16="http://schemas.microsoft.com/office/drawing/2014/main" id="{D0538D44-0C8E-5E40-A624-1A69D5C089D9}"/>
                  </a:ext>
                </a:extLst>
              </p:cNvPr>
              <p:cNvSpPr>
                <a:spLocks noGrp="1" noRot="1" noChangeAspect="1" noMove="1" noResize="1" noEditPoints="1" noAdjustHandles="1" noChangeArrowheads="1" noChangeShapeType="1" noTextEdit="1"/>
              </p:cNvSpPr>
              <p:nvPr>
                <p:ph sz="half" idx="2"/>
              </p:nvPr>
            </p:nvSpPr>
            <p:spPr>
              <a:xfrm>
                <a:off x="629842" y="1640541"/>
                <a:ext cx="3868340" cy="4549122"/>
              </a:xfrm>
              <a:blipFill>
                <a:blip r:embed="rId2"/>
                <a:stretch>
                  <a:fillRect l="-2295" t="-3343" r="-2951"/>
                </a:stretch>
              </a:blipFill>
            </p:spPr>
            <p:txBody>
              <a:bodyPr/>
              <a:lstStyle/>
              <a:p>
                <a:r>
                  <a:rPr lang="en-GB">
                    <a:noFill/>
                  </a:rPr>
                  <a:t> </a:t>
                </a:r>
              </a:p>
            </p:txBody>
          </p:sp>
        </mc:Fallback>
      </mc:AlternateContent>
      <p:sp>
        <p:nvSpPr>
          <p:cNvPr id="5" name="Text Placeholder 4">
            <a:extLst>
              <a:ext uri="{FF2B5EF4-FFF2-40B4-BE49-F238E27FC236}">
                <a16:creationId xmlns:a16="http://schemas.microsoft.com/office/drawing/2014/main" id="{D6084FC8-89ED-914C-AF24-E05DBE698DCE}"/>
              </a:ext>
            </a:extLst>
          </p:cNvPr>
          <p:cNvSpPr>
            <a:spLocks noGrp="1"/>
          </p:cNvSpPr>
          <p:nvPr>
            <p:ph type="body" sz="quarter" idx="3"/>
          </p:nvPr>
        </p:nvSpPr>
        <p:spPr>
          <a:xfrm>
            <a:off x="4629150" y="1185863"/>
            <a:ext cx="3887391" cy="454678"/>
          </a:xfrm>
        </p:spPr>
        <p:txBody>
          <a:bodyPr/>
          <a:lstStyle/>
          <a:p>
            <a:r>
              <a:rPr lang="en-GB" dirty="0"/>
              <a:t>Approach</a:t>
            </a:r>
          </a:p>
        </p:txBody>
      </p:sp>
      <p:sp>
        <p:nvSpPr>
          <p:cNvPr id="7" name="Content Placeholder 6">
            <a:extLst>
              <a:ext uri="{FF2B5EF4-FFF2-40B4-BE49-F238E27FC236}">
                <a16:creationId xmlns:a16="http://schemas.microsoft.com/office/drawing/2014/main" id="{5A989103-F668-C047-A8EA-89DB95CEDC20}"/>
              </a:ext>
            </a:extLst>
          </p:cNvPr>
          <p:cNvSpPr>
            <a:spLocks noGrp="1"/>
          </p:cNvSpPr>
          <p:nvPr>
            <p:ph sz="quarter" idx="4"/>
          </p:nvPr>
        </p:nvSpPr>
        <p:spPr>
          <a:xfrm>
            <a:off x="4629150" y="1640541"/>
            <a:ext cx="3887391" cy="4549122"/>
          </a:xfrm>
        </p:spPr>
        <p:txBody>
          <a:bodyPr>
            <a:normAutofit lnSpcReduction="10000"/>
          </a:bodyPr>
          <a:lstStyle/>
          <a:p>
            <a:r>
              <a:rPr lang="en-GB" dirty="0"/>
              <a:t>Generate a set of possible models</a:t>
            </a:r>
          </a:p>
          <a:p>
            <a:pPr lvl="1"/>
            <a:r>
              <a:rPr lang="en-GB" dirty="0"/>
              <a:t>Can be a probability distribution over possible models</a:t>
            </a:r>
          </a:p>
          <a:p>
            <a:pPr lvl="1"/>
            <a:r>
              <a:rPr lang="en-GB" dirty="0"/>
              <a:t>Within model: grounding semantics apply</a:t>
            </a:r>
          </a:p>
          <a:p>
            <a:pPr lvl="2"/>
            <a:r>
              <a:rPr lang="en-GB" dirty="0"/>
              <a:t>Lifted algorithms work again</a:t>
            </a:r>
          </a:p>
          <a:p>
            <a:r>
              <a:rPr lang="en-GB" dirty="0"/>
              <a:t>Reasoning over possible models</a:t>
            </a:r>
          </a:p>
          <a:p>
            <a:pPr lvl="1"/>
            <a:r>
              <a:rPr lang="en-GB" dirty="0"/>
              <a:t>New query types</a:t>
            </a:r>
          </a:p>
          <a:p>
            <a:endParaRPr lang="en-GB" dirty="0"/>
          </a:p>
        </p:txBody>
      </p:sp>
      <p:sp>
        <p:nvSpPr>
          <p:cNvPr id="4" name="Slide Number Placeholder 3">
            <a:extLst>
              <a:ext uri="{FF2B5EF4-FFF2-40B4-BE49-F238E27FC236}">
                <a16:creationId xmlns:a16="http://schemas.microsoft.com/office/drawing/2014/main" id="{A49ADFA6-11E1-0A4A-B54C-B39014302A2F}"/>
              </a:ext>
            </a:extLst>
          </p:cNvPr>
          <p:cNvSpPr>
            <a:spLocks noGrp="1"/>
          </p:cNvSpPr>
          <p:nvPr>
            <p:ph type="sldNum" sz="quarter" idx="12"/>
          </p:nvPr>
        </p:nvSpPr>
        <p:spPr/>
        <p:txBody>
          <a:bodyPr/>
          <a:lstStyle/>
          <a:p>
            <a:fld id="{DB7C4649-800D-CB47-881A-AA04BFFFB18C}" type="slidenum">
              <a:rPr lang="en-US" smtClean="0"/>
              <a:t>49</a:t>
            </a:fld>
            <a:endParaRPr lang="en-US"/>
          </a:p>
        </p:txBody>
      </p:sp>
      <p:sp>
        <p:nvSpPr>
          <p:cNvPr id="2" name="Title 1">
            <a:extLst>
              <a:ext uri="{FF2B5EF4-FFF2-40B4-BE49-F238E27FC236}">
                <a16:creationId xmlns:a16="http://schemas.microsoft.com/office/drawing/2014/main" id="{DA442094-3EE9-A947-89F9-B59D7125D1D9}"/>
              </a:ext>
            </a:extLst>
          </p:cNvPr>
          <p:cNvSpPr>
            <a:spLocks noGrp="1"/>
          </p:cNvSpPr>
          <p:nvPr>
            <p:ph type="title"/>
          </p:nvPr>
        </p:nvSpPr>
        <p:spPr/>
        <p:txBody>
          <a:bodyPr>
            <a:normAutofit fontScale="90000"/>
          </a:bodyPr>
          <a:lstStyle/>
          <a:p>
            <a:r>
              <a:rPr lang="en-GB" dirty="0"/>
              <a:t>Groundings-based Semantics</a:t>
            </a:r>
          </a:p>
        </p:txBody>
      </p:sp>
      <p:sp>
        <p:nvSpPr>
          <p:cNvPr id="8" name="Rectangle 7">
            <a:extLst>
              <a:ext uri="{FF2B5EF4-FFF2-40B4-BE49-F238E27FC236}">
                <a16:creationId xmlns:a16="http://schemas.microsoft.com/office/drawing/2014/main" id="{BDA0177D-3C9C-8C43-82CD-ADDAF60B6B23}"/>
              </a:ext>
            </a:extLst>
          </p:cNvPr>
          <p:cNvSpPr/>
          <p:nvPr/>
        </p:nvSpPr>
        <p:spPr>
          <a:xfrm>
            <a:off x="2016764" y="6321366"/>
            <a:ext cx="6162036" cy="400110"/>
          </a:xfrm>
          <a:prstGeom prst="rect">
            <a:avLst/>
          </a:prstGeom>
        </p:spPr>
        <p:txBody>
          <a:bodyPr wrap="square">
            <a:spAutoFit/>
          </a:bodyPr>
          <a:lstStyle/>
          <a:p>
            <a:r>
              <a:rPr lang="en-GB" sz="1000" dirty="0">
                <a:solidFill>
                  <a:schemeClr val="accent3"/>
                </a:solidFill>
              </a:rPr>
              <a:t>Tanya B and Ralf </a:t>
            </a:r>
            <a:r>
              <a:rPr lang="en-GB" sz="1000" dirty="0" err="1">
                <a:solidFill>
                  <a:schemeClr val="accent3"/>
                </a:solidFill>
              </a:rPr>
              <a:t>Möller</a:t>
            </a:r>
            <a:r>
              <a:rPr lang="en-GB" sz="1000" dirty="0">
                <a:solidFill>
                  <a:schemeClr val="accent3"/>
                </a:solidFill>
              </a:rPr>
              <a:t>. Exploring Unknown Universes in Probabilistic Relational Models. In </a:t>
            </a:r>
            <a:r>
              <a:rPr lang="en-GB" sz="1000" i="1" dirty="0">
                <a:solidFill>
                  <a:schemeClr val="accent3"/>
                </a:solidFill>
              </a:rPr>
              <a:t>Proceedings of AI 2019: Advances in Artificial Intelligence</a:t>
            </a:r>
            <a:r>
              <a:rPr lang="en-GB" sz="1000" dirty="0">
                <a:solidFill>
                  <a:schemeClr val="accent3"/>
                </a:solidFill>
              </a:rPr>
              <a:t>, 2019.</a:t>
            </a:r>
          </a:p>
        </p:txBody>
      </p:sp>
    </p:spTree>
    <p:extLst>
      <p:ext uri="{BB962C8B-B14F-4D97-AF65-F5344CB8AC3E}">
        <p14:creationId xmlns:p14="http://schemas.microsoft.com/office/powerpoint/2010/main" val="3132232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4683-65DB-CB40-864D-33E9ACF8E40B}"/>
              </a:ext>
            </a:extLst>
          </p:cNvPr>
          <p:cNvSpPr>
            <a:spLocks noGrp="1"/>
          </p:cNvSpPr>
          <p:nvPr>
            <p:ph type="title"/>
          </p:nvPr>
        </p:nvSpPr>
        <p:spPr/>
        <p:txBody>
          <a:bodyPr/>
          <a:lstStyle/>
          <a:p>
            <a:r>
              <a:rPr lang="en-GB" dirty="0"/>
              <a:t>Adaptive Inference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E46BF9-EF5E-EB4E-ADD6-BA50312E9668}"/>
                  </a:ext>
                </a:extLst>
              </p:cNvPr>
              <p:cNvSpPr>
                <a:spLocks noGrp="1"/>
              </p:cNvSpPr>
              <p:nvPr>
                <p:ph idx="1"/>
              </p:nvPr>
            </p:nvSpPr>
            <p:spPr/>
            <p:txBody>
              <a:bodyPr>
                <a:normAutofit/>
              </a:bodyPr>
              <a:lstStyle/>
              <a:p>
                <a:r>
                  <a:rPr lang="en-GB" dirty="0"/>
                  <a:t>What if there is a </a:t>
                </a:r>
                <a:r>
                  <a:rPr lang="en-GB" dirty="0">
                    <a:solidFill>
                      <a:srgbClr val="C00000"/>
                    </a:solidFill>
                  </a:rPr>
                  <a:t>change</a:t>
                </a:r>
                <a:r>
                  <a:rPr lang="en-GB" dirty="0"/>
                  <a:t> in the environment?</a:t>
                </a:r>
              </a:p>
              <a:p>
                <a:pPr lvl="1"/>
                <a:r>
                  <a:rPr lang="en-GB" dirty="0"/>
                  <a:t>Could be from actions of the agent or from the environment within, e.g., through other agents</a:t>
                </a:r>
              </a:p>
              <a:p>
                <a:pPr lvl="2"/>
                <a:r>
                  <a:rPr lang="en-GB" dirty="0"/>
                  <a:t>Changes in </a:t>
                </a:r>
                <a:r>
                  <a:rPr lang="en-GB" dirty="0" err="1"/>
                  <a:t>percepts</a:t>
                </a:r>
                <a:r>
                  <a:rPr lang="en-GB" dirty="0"/>
                  <a:t> ➝ changes in evidence</a:t>
                </a:r>
              </a:p>
              <a:p>
                <a:pPr lvl="2"/>
                <a:r>
                  <a:rPr lang="en-GB" dirty="0"/>
                  <a:t>Fundamental changes in environment ➝ changes in model</a:t>
                </a:r>
              </a:p>
              <a:p>
                <a:pPr lvl="1"/>
                <a:r>
                  <a:rPr lang="en-GB" dirty="0"/>
                  <a:t>If an agent uses an algorithm with a helper structure given a model </a:t>
                </a:r>
                <a14:m>
                  <m:oMath xmlns:m="http://schemas.openxmlformats.org/officeDocument/2006/math">
                    <m:r>
                      <a:rPr lang="en-GB" i="1" dirty="0" smtClean="0">
                        <a:latin typeface="Cambria Math" panose="02040503050406030204" pitchFamily="18" charset="0"/>
                      </a:rPr>
                      <m:t>𝐺</m:t>
                    </m:r>
                  </m:oMath>
                </a14:m>
                <a:r>
                  <a:rPr lang="en-GB" dirty="0"/>
                  <a:t> representing the environment and the environment changes, then </a:t>
                </a:r>
                <a14:m>
                  <m:oMath xmlns:m="http://schemas.openxmlformats.org/officeDocument/2006/math">
                    <m:r>
                      <a:rPr lang="en-GB" i="1" dirty="0">
                        <a:latin typeface="Cambria Math" panose="02040503050406030204" pitchFamily="18" charset="0"/>
                      </a:rPr>
                      <m:t>𝐺</m:t>
                    </m:r>
                  </m:oMath>
                </a14:m>
                <a:r>
                  <a:rPr lang="en-GB" dirty="0"/>
                  <a:t> has to change as well as the helper structure</a:t>
                </a:r>
              </a:p>
            </p:txBody>
          </p:sp>
        </mc:Choice>
        <mc:Fallback xmlns="">
          <p:sp>
            <p:nvSpPr>
              <p:cNvPr id="3" name="Content Placeholder 2">
                <a:extLst>
                  <a:ext uri="{FF2B5EF4-FFF2-40B4-BE49-F238E27FC236}">
                    <a16:creationId xmlns:a16="http://schemas.microsoft.com/office/drawing/2014/main" id="{51E46BF9-EF5E-EB4E-ADD6-BA50312E9668}"/>
                  </a:ext>
                </a:extLst>
              </p:cNvPr>
              <p:cNvSpPr>
                <a:spLocks noGrp="1" noRot="1" noChangeAspect="1" noMove="1" noResize="1" noEditPoints="1" noAdjustHandles="1" noChangeArrowheads="1" noChangeShapeType="1" noTextEdit="1"/>
              </p:cNvSpPr>
              <p:nvPr>
                <p:ph idx="1"/>
              </p:nvPr>
            </p:nvSpPr>
            <p:spPr>
              <a:blipFill>
                <a:blip r:embed="rId2"/>
                <a:stretch>
                  <a:fillRect l="-1447" t="-1768"/>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663AFB44-75FD-2243-B4DE-36E236BDE6A2}"/>
              </a:ext>
            </a:extLst>
          </p:cNvPr>
          <p:cNvSpPr>
            <a:spLocks noGrp="1"/>
          </p:cNvSpPr>
          <p:nvPr>
            <p:ph type="sldNum" sz="quarter" idx="12"/>
          </p:nvPr>
        </p:nvSpPr>
        <p:spPr/>
        <p:txBody>
          <a:bodyPr/>
          <a:lstStyle/>
          <a:p>
            <a:fld id="{67C9959E-8E6B-B04C-9955-EA096F41CA7A}" type="slidenum">
              <a:rPr lang="en-GB" smtClean="0"/>
              <a:t>5</a:t>
            </a:fld>
            <a:endParaRPr lang="en-GB"/>
          </a:p>
        </p:txBody>
      </p:sp>
      <p:grpSp>
        <p:nvGrpSpPr>
          <p:cNvPr id="5" name="Group 4">
            <a:extLst>
              <a:ext uri="{FF2B5EF4-FFF2-40B4-BE49-F238E27FC236}">
                <a16:creationId xmlns:a16="http://schemas.microsoft.com/office/drawing/2014/main" id="{CE463D2C-C083-B946-ACE0-AA90C196B198}"/>
              </a:ext>
            </a:extLst>
          </p:cNvPr>
          <p:cNvGrpSpPr/>
          <p:nvPr/>
        </p:nvGrpSpPr>
        <p:grpSpPr>
          <a:xfrm>
            <a:off x="628650" y="4333210"/>
            <a:ext cx="4419600" cy="2023141"/>
            <a:chOff x="2133600" y="1412776"/>
            <a:chExt cx="4419600" cy="2023141"/>
          </a:xfrm>
        </p:grpSpPr>
        <p:pic>
          <p:nvPicPr>
            <p:cNvPr id="6" name="Picture 4" descr="agent-environment">
              <a:extLst>
                <a:ext uri="{FF2B5EF4-FFF2-40B4-BE49-F238E27FC236}">
                  <a16:creationId xmlns:a16="http://schemas.microsoft.com/office/drawing/2014/main" id="{D1BC98FC-83BA-BC4B-BFAF-864374120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33600" y="1412776"/>
              <a:ext cx="4419600" cy="199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4076A6B6-2CB6-6B46-887B-1BAFDFA42C68}"/>
                </a:ext>
              </a:extLst>
            </p:cNvPr>
            <p:cNvSpPr txBox="1"/>
            <p:nvPr/>
          </p:nvSpPr>
          <p:spPr>
            <a:xfrm>
              <a:off x="3303606" y="1412776"/>
              <a:ext cx="760144" cy="307777"/>
            </a:xfrm>
            <a:prstGeom prst="rect">
              <a:avLst/>
            </a:prstGeom>
            <a:solidFill>
              <a:schemeClr val="bg1"/>
            </a:solidFill>
          </p:spPr>
          <p:txBody>
            <a:bodyPr wrap="none" rtlCol="0">
              <a:spAutoFit/>
            </a:bodyPr>
            <a:lstStyle/>
            <a:p>
              <a:r>
                <a:rPr lang="en-DE" sz="1400" dirty="0"/>
                <a:t>Sensors</a:t>
              </a:r>
            </a:p>
          </p:txBody>
        </p:sp>
        <p:sp>
          <p:nvSpPr>
            <p:cNvPr id="8" name="TextBox 7">
              <a:extLst>
                <a:ext uri="{FF2B5EF4-FFF2-40B4-BE49-F238E27FC236}">
                  <a16:creationId xmlns:a16="http://schemas.microsoft.com/office/drawing/2014/main" id="{A55D7F8A-9382-9B42-9119-224EDC188C13}"/>
                </a:ext>
              </a:extLst>
            </p:cNvPr>
            <p:cNvSpPr txBox="1"/>
            <p:nvPr/>
          </p:nvSpPr>
          <p:spPr>
            <a:xfrm>
              <a:off x="4349284" y="1909235"/>
              <a:ext cx="832279" cy="307777"/>
            </a:xfrm>
            <a:prstGeom prst="rect">
              <a:avLst/>
            </a:prstGeom>
            <a:solidFill>
              <a:schemeClr val="bg1"/>
            </a:solidFill>
          </p:spPr>
          <p:txBody>
            <a:bodyPr wrap="none" rtlCol="0">
              <a:spAutoFit/>
            </a:bodyPr>
            <a:lstStyle/>
            <a:p>
              <a:r>
                <a:rPr lang="en-DE" sz="1400" dirty="0"/>
                <a:t>Percepts</a:t>
              </a:r>
            </a:p>
          </p:txBody>
        </p:sp>
        <p:sp>
          <p:nvSpPr>
            <p:cNvPr id="9" name="TextBox 8">
              <a:extLst>
                <a:ext uri="{FF2B5EF4-FFF2-40B4-BE49-F238E27FC236}">
                  <a16:creationId xmlns:a16="http://schemas.microsoft.com/office/drawing/2014/main" id="{2BCA0C62-9030-B847-97A6-441AA8E53B71}"/>
                </a:ext>
              </a:extLst>
            </p:cNvPr>
            <p:cNvSpPr txBox="1"/>
            <p:nvPr/>
          </p:nvSpPr>
          <p:spPr>
            <a:xfrm>
              <a:off x="4295023" y="2459662"/>
              <a:ext cx="744114" cy="307777"/>
            </a:xfrm>
            <a:prstGeom prst="rect">
              <a:avLst/>
            </a:prstGeom>
            <a:solidFill>
              <a:schemeClr val="bg1"/>
            </a:solidFill>
          </p:spPr>
          <p:txBody>
            <a:bodyPr wrap="none" rtlCol="0">
              <a:spAutoFit/>
            </a:bodyPr>
            <a:lstStyle/>
            <a:p>
              <a:r>
                <a:rPr lang="en-DE" sz="1400" dirty="0"/>
                <a:t>Actions</a:t>
              </a:r>
            </a:p>
          </p:txBody>
        </p:sp>
        <p:sp>
          <p:nvSpPr>
            <p:cNvPr id="10" name="TextBox 9">
              <a:extLst>
                <a:ext uri="{FF2B5EF4-FFF2-40B4-BE49-F238E27FC236}">
                  <a16:creationId xmlns:a16="http://schemas.microsoft.com/office/drawing/2014/main" id="{EEC24534-32A3-DF48-B85C-57A75E1A2C5A}"/>
                </a:ext>
              </a:extLst>
            </p:cNvPr>
            <p:cNvSpPr txBox="1"/>
            <p:nvPr/>
          </p:nvSpPr>
          <p:spPr>
            <a:xfrm>
              <a:off x="4130705" y="3128140"/>
              <a:ext cx="907621" cy="307777"/>
            </a:xfrm>
            <a:prstGeom prst="rect">
              <a:avLst/>
            </a:prstGeom>
            <a:solidFill>
              <a:schemeClr val="bg1"/>
            </a:solidFill>
          </p:spPr>
          <p:txBody>
            <a:bodyPr wrap="none" rtlCol="0">
              <a:spAutoFit/>
            </a:bodyPr>
            <a:lstStyle/>
            <a:p>
              <a:r>
                <a:rPr lang="en-DE" sz="1400" dirty="0"/>
                <a:t>Actuators</a:t>
              </a:r>
            </a:p>
          </p:txBody>
        </p:sp>
        <p:sp>
          <p:nvSpPr>
            <p:cNvPr id="11" name="TextBox 10">
              <a:extLst>
                <a:ext uri="{FF2B5EF4-FFF2-40B4-BE49-F238E27FC236}">
                  <a16:creationId xmlns:a16="http://schemas.microsoft.com/office/drawing/2014/main" id="{481DD3F1-3BA0-1146-8AC9-3131DEB3CEA8}"/>
                </a:ext>
              </a:extLst>
            </p:cNvPr>
            <p:cNvSpPr txBox="1"/>
            <p:nvPr/>
          </p:nvSpPr>
          <p:spPr>
            <a:xfrm>
              <a:off x="5307394" y="2204864"/>
              <a:ext cx="1192955" cy="307777"/>
            </a:xfrm>
            <a:prstGeom prst="rect">
              <a:avLst/>
            </a:prstGeom>
            <a:solidFill>
              <a:schemeClr val="bg1"/>
            </a:solidFill>
          </p:spPr>
          <p:txBody>
            <a:bodyPr wrap="none" rtlCol="0">
              <a:spAutoFit/>
            </a:bodyPr>
            <a:lstStyle/>
            <a:p>
              <a:r>
                <a:rPr lang="en-DE" sz="1400" dirty="0"/>
                <a:t>Environment </a:t>
              </a:r>
            </a:p>
          </p:txBody>
        </p:sp>
        <p:sp>
          <p:nvSpPr>
            <p:cNvPr id="12" name="Rectangle 11">
              <a:extLst>
                <a:ext uri="{FF2B5EF4-FFF2-40B4-BE49-F238E27FC236}">
                  <a16:creationId xmlns:a16="http://schemas.microsoft.com/office/drawing/2014/main" id="{78BE0737-DBC6-BD48-AB39-79B550601C4B}"/>
                </a:ext>
              </a:extLst>
            </p:cNvPr>
            <p:cNvSpPr/>
            <p:nvPr/>
          </p:nvSpPr>
          <p:spPr>
            <a:xfrm>
              <a:off x="2555776" y="2459662"/>
              <a:ext cx="588017" cy="1538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
          <p:nvSpPr>
            <p:cNvPr id="13" name="TextBox 12">
              <a:extLst>
                <a:ext uri="{FF2B5EF4-FFF2-40B4-BE49-F238E27FC236}">
                  <a16:creationId xmlns:a16="http://schemas.microsoft.com/office/drawing/2014/main" id="{630774A4-F528-6149-A51A-A8D9C94F2DA2}"/>
                </a:ext>
              </a:extLst>
            </p:cNvPr>
            <p:cNvSpPr txBox="1"/>
            <p:nvPr/>
          </p:nvSpPr>
          <p:spPr>
            <a:xfrm>
              <a:off x="2555776" y="2375686"/>
              <a:ext cx="683200" cy="307777"/>
            </a:xfrm>
            <a:prstGeom prst="rect">
              <a:avLst/>
            </a:prstGeom>
            <a:noFill/>
          </p:spPr>
          <p:txBody>
            <a:bodyPr wrap="none" rtlCol="0">
              <a:spAutoFit/>
            </a:bodyPr>
            <a:lstStyle/>
            <a:p>
              <a:r>
                <a:rPr lang="en-DE" sz="1400" dirty="0"/>
                <a:t>Agent </a:t>
              </a:r>
            </a:p>
          </p:txBody>
        </p:sp>
        <p:sp>
          <p:nvSpPr>
            <p:cNvPr id="14" name="TextBox 13">
              <a:extLst>
                <a:ext uri="{FF2B5EF4-FFF2-40B4-BE49-F238E27FC236}">
                  <a16:creationId xmlns:a16="http://schemas.microsoft.com/office/drawing/2014/main" id="{F386FD8C-AAFC-C14D-AE74-E10B9CF6F7E1}"/>
                </a:ext>
              </a:extLst>
            </p:cNvPr>
            <p:cNvSpPr txBox="1"/>
            <p:nvPr/>
          </p:nvSpPr>
          <p:spPr>
            <a:xfrm>
              <a:off x="2912391" y="2092595"/>
              <a:ext cx="242374" cy="261610"/>
            </a:xfrm>
            <a:prstGeom prst="rect">
              <a:avLst/>
            </a:prstGeom>
            <a:solidFill>
              <a:schemeClr val="bg1"/>
            </a:solidFill>
          </p:spPr>
          <p:txBody>
            <a:bodyPr wrap="none" rtlCol="0">
              <a:spAutoFit/>
            </a:bodyPr>
            <a:lstStyle/>
            <a:p>
              <a:r>
                <a:rPr lang="en-DE" sz="1100" dirty="0"/>
                <a:t>?</a:t>
              </a:r>
            </a:p>
          </p:txBody>
        </p:sp>
      </p:grpSp>
      <p:sp>
        <p:nvSpPr>
          <p:cNvPr id="15" name="TextBox 14">
            <a:extLst>
              <a:ext uri="{FF2B5EF4-FFF2-40B4-BE49-F238E27FC236}">
                <a16:creationId xmlns:a16="http://schemas.microsoft.com/office/drawing/2014/main" id="{C11C362B-1660-8042-B152-93594589AB6F}"/>
              </a:ext>
            </a:extLst>
          </p:cNvPr>
          <p:cNvSpPr txBox="1"/>
          <p:nvPr/>
        </p:nvSpPr>
        <p:spPr>
          <a:xfrm>
            <a:off x="5343234" y="4258976"/>
            <a:ext cx="3219707" cy="203132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dirty="0"/>
              <a:t>Inferring model changes directly using </a:t>
            </a:r>
            <a:r>
              <a:rPr lang="en-GB" dirty="0" err="1"/>
              <a:t>percepts</a:t>
            </a:r>
            <a:r>
              <a:rPr lang="en-GB" dirty="0"/>
              <a:t> based on an expected increase in utility if assuming a change (or a similar optimisation criterion) is the ultimate goal but we and the science are not really there yet</a:t>
            </a:r>
          </a:p>
        </p:txBody>
      </p:sp>
    </p:spTree>
    <p:extLst>
      <p:ext uri="{BB962C8B-B14F-4D97-AF65-F5344CB8AC3E}">
        <p14:creationId xmlns:p14="http://schemas.microsoft.com/office/powerpoint/2010/main" val="3877078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A58BD74-B383-E84C-8D6B-52DE69311A62}"/>
              </a:ext>
            </a:extLst>
          </p:cNvPr>
          <p:cNvSpPr>
            <a:spLocks noGrp="1"/>
          </p:cNvSpPr>
          <p:nvPr>
            <p:ph type="title"/>
          </p:nvPr>
        </p:nvSpPr>
        <p:spPr/>
        <p:txBody>
          <a:bodyPr/>
          <a:lstStyle/>
          <a:p>
            <a:r>
              <a:rPr lang="en-GB" dirty="0"/>
              <a:t>Example: Inputs</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4AE123C8-E8CC-354D-A232-199094FF132F}"/>
                  </a:ext>
                </a:extLst>
              </p:cNvPr>
              <p:cNvSpPr>
                <a:spLocks noGrp="1"/>
              </p:cNvSpPr>
              <p:nvPr>
                <p:ph sz="half" idx="1"/>
              </p:nvPr>
            </p:nvSpPr>
            <p:spPr>
              <a:xfrm>
                <a:off x="628650" y="1146048"/>
                <a:ext cx="3886200" cy="5711952"/>
              </a:xfrm>
            </p:spPr>
            <p:txBody>
              <a:bodyPr>
                <a:normAutofit/>
              </a:bodyPr>
              <a:lstStyle/>
              <a:p>
                <a:r>
                  <a:rPr lang="en-GB" dirty="0"/>
                  <a:t>Template model</a:t>
                </a:r>
              </a:p>
              <a:p>
                <a:endParaRPr lang="en-GB" dirty="0"/>
              </a:p>
              <a:p>
                <a:endParaRPr lang="en-GB" dirty="0"/>
              </a:p>
              <a:p>
                <a:endParaRPr lang="en-GB" dirty="0"/>
              </a:p>
              <a:p>
                <a:pPr lvl="1"/>
                <a:endParaRPr lang="en-GB" dirty="0"/>
              </a:p>
              <a:p>
                <a:r>
                  <a:rPr lang="en-GB" dirty="0"/>
                  <a:t>Constraint program</a:t>
                </a:r>
              </a:p>
              <a:p>
                <a:endParaRPr lang="en-GB" dirty="0"/>
              </a:p>
              <a:p>
                <a:endParaRPr lang="en-GB" dirty="0"/>
              </a:p>
              <a:p>
                <a:pPr lvl="1"/>
                <a:endParaRPr lang="en-GB" dirty="0"/>
              </a:p>
              <a:p>
                <a:pPr lvl="1"/>
                <a:endParaRPr lang="en-GB" dirty="0"/>
              </a:p>
              <a:p>
                <a:r>
                  <a:rPr lang="en-GB" dirty="0"/>
                  <a:t>Filtering with </a:t>
                </a:r>
                <a14:m>
                  <m:oMath xmlns:m="http://schemas.openxmlformats.org/officeDocument/2006/math">
                    <m:r>
                      <a:rPr lang="en-GB" i="1" dirty="0">
                        <a:latin typeface="Cambria Math" panose="02040503050406030204" pitchFamily="18" charset="0"/>
                      </a:rPr>
                      <m:t>𝑡</m:t>
                    </m:r>
                    <m:r>
                      <a:rPr lang="en-GB" i="1" dirty="0">
                        <a:latin typeface="Cambria Math" panose="02040503050406030204" pitchFamily="18" charset="0"/>
                      </a:rPr>
                      <m:t>=0.05</m:t>
                    </m:r>
                  </m:oMath>
                </a14:m>
                <a:endParaRPr lang="en-GB" dirty="0"/>
              </a:p>
              <a:p>
                <a:endParaRPr lang="en-GB" dirty="0"/>
              </a:p>
            </p:txBody>
          </p:sp>
        </mc:Choice>
        <mc:Fallback xmlns="">
          <p:sp>
            <p:nvSpPr>
              <p:cNvPr id="9" name="Content Placeholder 8">
                <a:extLst>
                  <a:ext uri="{FF2B5EF4-FFF2-40B4-BE49-F238E27FC236}">
                    <a16:creationId xmlns:a16="http://schemas.microsoft.com/office/drawing/2014/main" id="{4AE123C8-E8CC-354D-A232-199094FF132F}"/>
                  </a:ext>
                </a:extLst>
              </p:cNvPr>
              <p:cNvSpPr>
                <a:spLocks noGrp="1" noRot="1" noChangeAspect="1" noMove="1" noResize="1" noEditPoints="1" noAdjustHandles="1" noChangeArrowheads="1" noChangeShapeType="1" noTextEdit="1"/>
              </p:cNvSpPr>
              <p:nvPr>
                <p:ph sz="half" idx="1"/>
              </p:nvPr>
            </p:nvSpPr>
            <p:spPr>
              <a:xfrm>
                <a:off x="628650" y="1146048"/>
                <a:ext cx="3886200" cy="5711952"/>
              </a:xfrm>
              <a:blipFill>
                <a:blip r:embed="rId2"/>
                <a:stretch>
                  <a:fillRect l="-2932" t="-1552"/>
                </a:stretch>
              </a:blipFill>
            </p:spPr>
            <p:txBody>
              <a:bodyPr/>
              <a:lstStyle/>
              <a:p>
                <a:r>
                  <a:rPr lang="en-GB">
                    <a:noFill/>
                  </a:rPr>
                  <a:t> </a:t>
                </a:r>
              </a:p>
            </p:txBody>
          </p:sp>
        </mc:Fallback>
      </mc:AlternateContent>
      <p:sp>
        <p:nvSpPr>
          <p:cNvPr id="32" name="Content Placeholder 31">
            <a:extLst>
              <a:ext uri="{FF2B5EF4-FFF2-40B4-BE49-F238E27FC236}">
                <a16:creationId xmlns:a16="http://schemas.microsoft.com/office/drawing/2014/main" id="{ED827E41-983B-EA43-8A12-AC5082A1270F}"/>
              </a:ext>
            </a:extLst>
          </p:cNvPr>
          <p:cNvSpPr>
            <a:spLocks noGrp="1"/>
          </p:cNvSpPr>
          <p:nvPr>
            <p:ph sz="half" idx="2"/>
          </p:nvPr>
        </p:nvSpPr>
        <p:spPr/>
        <p:txBody>
          <a:bodyPr>
            <a:normAutofit/>
          </a:bodyPr>
          <a:lstStyle/>
          <a:p>
            <a:r>
              <a:rPr lang="en-GB" dirty="0"/>
              <a:t>Domain worlds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6" name="Slide Number Placeholder 5">
            <a:extLst>
              <a:ext uri="{FF2B5EF4-FFF2-40B4-BE49-F238E27FC236}">
                <a16:creationId xmlns:a16="http://schemas.microsoft.com/office/drawing/2014/main" id="{31E8856C-E3EF-A54E-B3AC-14DE3E50A9E6}"/>
              </a:ext>
            </a:extLst>
          </p:cNvPr>
          <p:cNvSpPr>
            <a:spLocks noGrp="1"/>
          </p:cNvSpPr>
          <p:nvPr>
            <p:ph type="sldNum" sz="quarter" idx="12"/>
          </p:nvPr>
        </p:nvSpPr>
        <p:spPr/>
        <p:txBody>
          <a:bodyPr/>
          <a:lstStyle/>
          <a:p>
            <a:fld id="{67C9959E-8E6B-B04C-9955-EA096F41CA7A}" type="slidenum">
              <a:rPr lang="en-GB" smtClean="0"/>
              <a:t>50</a:t>
            </a:fld>
            <a:endParaRPr lang="en-GB"/>
          </a:p>
        </p:txBody>
      </p:sp>
      <p:sp>
        <p:nvSpPr>
          <p:cNvPr id="10" name="TextBox 9">
            <a:extLst>
              <a:ext uri="{FF2B5EF4-FFF2-40B4-BE49-F238E27FC236}">
                <a16:creationId xmlns:a16="http://schemas.microsoft.com/office/drawing/2014/main" id="{380303EF-7856-DE42-8C88-F17BF4546E25}"/>
              </a:ext>
            </a:extLst>
          </p:cNvPr>
          <p:cNvSpPr txBox="1"/>
          <p:nvPr/>
        </p:nvSpPr>
        <p:spPr>
          <a:xfrm>
            <a:off x="930015" y="4074335"/>
            <a:ext cx="7019712" cy="175432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latin typeface="Courier" pitchFamily="2" charset="0"/>
                <a:cs typeface="Courier New" panose="02070309020205020404" pitchFamily="49" charset="0"/>
              </a:rPr>
              <a:t>element_of_C3(X,Y1) :- linked(X,Y1,Y2).</a:t>
            </a:r>
          </a:p>
          <a:p>
            <a:r>
              <a:rPr lang="en-GB" dirty="0">
                <a:latin typeface="Courier" pitchFamily="2" charset="0"/>
                <a:cs typeface="Courier New" panose="02070309020205020404" pitchFamily="49" charset="0"/>
              </a:rPr>
              <a:t>element_of_C3(X,Y2) :- linked(X,Y1,Y2).</a:t>
            </a:r>
          </a:p>
          <a:p>
            <a:r>
              <a:rPr lang="en-GB" dirty="0">
                <a:latin typeface="Courier" pitchFamily="2" charset="0"/>
                <a:cs typeface="Courier New" panose="02070309020205020404" pitchFamily="49" charset="0"/>
              </a:rPr>
              <a:t>linked(X,Y1,Y2) :- </a:t>
            </a:r>
            <a:r>
              <a:rPr lang="en-GB" dirty="0" err="1">
                <a:latin typeface="Courier" pitchFamily="2" charset="0"/>
                <a:cs typeface="Courier New" panose="02070309020205020404" pitchFamily="49" charset="0"/>
              </a:rPr>
              <a:t>instance_of_X</a:t>
            </a:r>
            <a:r>
              <a:rPr lang="en-GB" dirty="0">
                <a:latin typeface="Courier" pitchFamily="2" charset="0"/>
                <a:cs typeface="Courier New" panose="02070309020205020404" pitchFamily="49" charset="0"/>
              </a:rPr>
              <a:t>(X) &amp; pair(Y1,Y2).</a:t>
            </a:r>
          </a:p>
          <a:p>
            <a:r>
              <a:rPr lang="en-GB" dirty="0">
                <a:latin typeface="Courier" pitchFamily="2" charset="0"/>
                <a:cs typeface="Courier New" panose="02070309020205020404" pitchFamily="49" charset="0"/>
              </a:rPr>
              <a:t>0.7 pair(t1,t2).</a:t>
            </a:r>
          </a:p>
          <a:p>
            <a:r>
              <a:rPr lang="en-GB" dirty="0">
                <a:latin typeface="Courier" pitchFamily="2" charset="0"/>
                <a:cs typeface="Courier New" panose="02070309020205020404" pitchFamily="49" charset="0"/>
              </a:rPr>
              <a:t>0.2 pair(t2,t3).</a:t>
            </a:r>
          </a:p>
          <a:p>
            <a:r>
              <a:rPr lang="en-GB" dirty="0">
                <a:latin typeface="Courier" pitchFamily="2" charset="0"/>
                <a:cs typeface="Courier New" panose="02070309020205020404" pitchFamily="49" charset="0"/>
              </a:rPr>
              <a:t>0.1 pair(t1,t3)</a:t>
            </a:r>
          </a:p>
        </p:txBody>
      </p:sp>
      <p:grpSp>
        <p:nvGrpSpPr>
          <p:cNvPr id="11" name="Group 10">
            <a:extLst>
              <a:ext uri="{FF2B5EF4-FFF2-40B4-BE49-F238E27FC236}">
                <a16:creationId xmlns:a16="http://schemas.microsoft.com/office/drawing/2014/main" id="{83C4683E-DF65-8D47-92AE-01C321180075}"/>
              </a:ext>
            </a:extLst>
          </p:cNvPr>
          <p:cNvGrpSpPr/>
          <p:nvPr/>
        </p:nvGrpSpPr>
        <p:grpSpPr>
          <a:xfrm>
            <a:off x="557502" y="1945924"/>
            <a:ext cx="3768222" cy="1316544"/>
            <a:chOff x="4600577" y="3256865"/>
            <a:chExt cx="4543422" cy="1560133"/>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545F4BB-C0E5-C344-B2D3-4B912C9B43D3}"/>
                    </a:ext>
                  </a:extLst>
                </p:cNvPr>
                <p:cNvSpPr txBox="1"/>
                <p:nvPr/>
              </p:nvSpPr>
              <p:spPr>
                <a:xfrm>
                  <a:off x="6461826" y="3256865"/>
                  <a:ext cx="648000" cy="359008"/>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sz="1400" b="0" i="1" smtClean="0">
                            <a:latin typeface="Cambria Math" charset="0"/>
                          </a:rPr>
                          <m:t>𝐸𝑝𝑖𝑑</m:t>
                        </m:r>
                      </m:oMath>
                    </m:oMathPara>
                  </a14:m>
                  <a:endParaRPr lang="en-GB" sz="1400" dirty="0"/>
                </a:p>
              </p:txBody>
            </p:sp>
          </mc:Choice>
          <mc:Fallback xmlns="">
            <p:sp>
              <p:nvSpPr>
                <p:cNvPr id="12" name="TextBox 11">
                  <a:extLst>
                    <a:ext uri="{FF2B5EF4-FFF2-40B4-BE49-F238E27FC236}">
                      <a16:creationId xmlns:a16="http://schemas.microsoft.com/office/drawing/2014/main" id="{5545F4BB-C0E5-C344-B2D3-4B912C9B43D3}"/>
                    </a:ext>
                  </a:extLst>
                </p:cNvPr>
                <p:cNvSpPr txBox="1">
                  <a:spLocks noRot="1" noChangeAspect="1" noMove="1" noResize="1" noEditPoints="1" noAdjustHandles="1" noChangeArrowheads="1" noChangeShapeType="1" noTextEdit="1"/>
                </p:cNvSpPr>
                <p:nvPr/>
              </p:nvSpPr>
              <p:spPr>
                <a:xfrm>
                  <a:off x="6461826" y="3256865"/>
                  <a:ext cx="648000" cy="359008"/>
                </a:xfrm>
                <a:prstGeom prst="ellipse">
                  <a:avLst/>
                </a:prstGeom>
                <a:blipFill>
                  <a:blip r:embed="rId3"/>
                  <a:stretch>
                    <a:fillRect b="-384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67BD854-3384-2448-8C24-324EB6219508}"/>
                    </a:ext>
                  </a:extLst>
                </p:cNvPr>
                <p:cNvSpPr txBox="1"/>
                <p:nvPr/>
              </p:nvSpPr>
              <p:spPr>
                <a:xfrm>
                  <a:off x="4600577" y="3874124"/>
                  <a:ext cx="1383250" cy="359008"/>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charset="0"/>
                          </a:rPr>
                          <m:t>𝑇𝑟𝑎𝑣𝑒𝑙</m:t>
                        </m:r>
                        <m:r>
                          <a:rPr lang="de-DE" sz="1400" b="0" i="1" smtClean="0">
                            <a:latin typeface="Cambria Math" charset="0"/>
                          </a:rPr>
                          <m:t>(</m:t>
                        </m:r>
                        <m:r>
                          <a:rPr lang="de-DE" sz="1400" b="0" i="1" smtClean="0">
                            <a:latin typeface="Cambria Math" charset="0"/>
                          </a:rPr>
                          <m:t>𝑋</m:t>
                        </m:r>
                        <m:r>
                          <a:rPr lang="de-DE" sz="1400" b="0" i="1" smtClean="0">
                            <a:latin typeface="Cambria Math" charset="0"/>
                          </a:rPr>
                          <m:t>)</m:t>
                        </m:r>
                      </m:oMath>
                    </m:oMathPara>
                  </a14:m>
                  <a:endParaRPr lang="en-GB" sz="1400" dirty="0"/>
                </a:p>
              </p:txBody>
            </p:sp>
          </mc:Choice>
          <mc:Fallback xmlns="">
            <p:sp>
              <p:nvSpPr>
                <p:cNvPr id="13" name="TextBox 12">
                  <a:extLst>
                    <a:ext uri="{FF2B5EF4-FFF2-40B4-BE49-F238E27FC236}">
                      <a16:creationId xmlns:a16="http://schemas.microsoft.com/office/drawing/2014/main" id="{C67BD854-3384-2448-8C24-324EB6219508}"/>
                    </a:ext>
                  </a:extLst>
                </p:cNvPr>
                <p:cNvSpPr txBox="1">
                  <a:spLocks noRot="1" noChangeAspect="1" noMove="1" noResize="1" noEditPoints="1" noAdjustHandles="1" noChangeArrowheads="1" noChangeShapeType="1" noTextEdit="1"/>
                </p:cNvSpPr>
                <p:nvPr/>
              </p:nvSpPr>
              <p:spPr>
                <a:xfrm>
                  <a:off x="4600577" y="3874124"/>
                  <a:ext cx="1383250" cy="359008"/>
                </a:xfrm>
                <a:prstGeom prst="ellipse">
                  <a:avLst/>
                </a:prstGeom>
                <a:blipFill>
                  <a:blip r:embed="rId4"/>
                  <a:stretch>
                    <a:fillRect b="-384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D998DA4-2DFE-5847-9FD2-032ACB871388}"/>
                    </a:ext>
                  </a:extLst>
                </p:cNvPr>
                <p:cNvSpPr txBox="1"/>
                <p:nvPr/>
              </p:nvSpPr>
              <p:spPr>
                <a:xfrm>
                  <a:off x="6254282" y="4457990"/>
                  <a:ext cx="1120628" cy="359008"/>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charset="0"/>
                          </a:rPr>
                          <m:t>𝑆𝑖𝑐𝑘</m:t>
                        </m:r>
                        <m:r>
                          <a:rPr lang="de-DE" sz="1400" b="0" i="1" smtClean="0">
                            <a:latin typeface="Cambria Math" charset="0"/>
                          </a:rPr>
                          <m:t>(</m:t>
                        </m:r>
                        <m:r>
                          <a:rPr lang="de-DE" sz="1400" b="0" i="1" smtClean="0">
                            <a:latin typeface="Cambria Math" charset="0"/>
                          </a:rPr>
                          <m:t>𝑋</m:t>
                        </m:r>
                        <m:r>
                          <a:rPr lang="de-DE" sz="1400" b="0" i="1" smtClean="0">
                            <a:latin typeface="Cambria Math" charset="0"/>
                          </a:rPr>
                          <m:t>)</m:t>
                        </m:r>
                      </m:oMath>
                    </m:oMathPara>
                  </a14:m>
                  <a:endParaRPr lang="en-GB" sz="1400" dirty="0"/>
                </a:p>
              </p:txBody>
            </p:sp>
          </mc:Choice>
          <mc:Fallback xmlns="">
            <p:sp>
              <p:nvSpPr>
                <p:cNvPr id="14" name="TextBox 13">
                  <a:extLst>
                    <a:ext uri="{FF2B5EF4-FFF2-40B4-BE49-F238E27FC236}">
                      <a16:creationId xmlns:a16="http://schemas.microsoft.com/office/drawing/2014/main" id="{9D998DA4-2DFE-5847-9FD2-032ACB871388}"/>
                    </a:ext>
                  </a:extLst>
                </p:cNvPr>
                <p:cNvSpPr txBox="1">
                  <a:spLocks noRot="1" noChangeAspect="1" noMove="1" noResize="1" noEditPoints="1" noAdjustHandles="1" noChangeArrowheads="1" noChangeShapeType="1" noTextEdit="1"/>
                </p:cNvSpPr>
                <p:nvPr/>
              </p:nvSpPr>
              <p:spPr>
                <a:xfrm>
                  <a:off x="6254282" y="4457990"/>
                  <a:ext cx="1120628" cy="359008"/>
                </a:xfrm>
                <a:prstGeom prst="ellipse">
                  <a:avLst/>
                </a:prstGeom>
                <a:blipFill>
                  <a:blip r:embed="rId5"/>
                  <a:stretch>
                    <a:fillRect b="-384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0BA2B5C-D14D-A542-B88D-2E6CE489A06A}"/>
                    </a:ext>
                  </a:extLst>
                </p:cNvPr>
                <p:cNvSpPr txBox="1"/>
                <p:nvPr/>
              </p:nvSpPr>
              <p:spPr>
                <a:xfrm>
                  <a:off x="7511218" y="3866497"/>
                  <a:ext cx="1632781" cy="359008"/>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charset="0"/>
                          </a:rPr>
                          <m:t>𝑇𝑟𝑒𝑎𝑡</m:t>
                        </m:r>
                        <m:r>
                          <a:rPr lang="de-DE" sz="1400" b="0" i="1" smtClean="0">
                            <a:latin typeface="Cambria Math" charset="0"/>
                          </a:rPr>
                          <m:t>(</m:t>
                        </m:r>
                        <m:r>
                          <a:rPr lang="de-DE" sz="1400" b="0" i="1" smtClean="0">
                            <a:latin typeface="Cambria Math" charset="0"/>
                          </a:rPr>
                          <m:t>𝑋</m:t>
                        </m:r>
                        <m:r>
                          <a:rPr lang="de-DE" sz="1400" b="0" i="1" smtClean="0">
                            <a:latin typeface="Cambria Math" charset="0"/>
                          </a:rPr>
                          <m:t>,</m:t>
                        </m:r>
                        <m:r>
                          <a:rPr lang="de-DE" sz="1400" b="0" i="1" smtClean="0">
                            <a:latin typeface="Cambria Math" panose="02040503050406030204" pitchFamily="18" charset="0"/>
                          </a:rPr>
                          <m:t>𝑀</m:t>
                        </m:r>
                        <m:r>
                          <a:rPr lang="de-DE" sz="1400" b="0" i="1" smtClean="0">
                            <a:latin typeface="Cambria Math" charset="0"/>
                          </a:rPr>
                          <m:t>)</m:t>
                        </m:r>
                      </m:oMath>
                    </m:oMathPara>
                  </a14:m>
                  <a:endParaRPr lang="en-GB" sz="1400" dirty="0"/>
                </a:p>
              </p:txBody>
            </p:sp>
          </mc:Choice>
          <mc:Fallback xmlns="">
            <p:sp>
              <p:nvSpPr>
                <p:cNvPr id="15" name="TextBox 14">
                  <a:extLst>
                    <a:ext uri="{FF2B5EF4-FFF2-40B4-BE49-F238E27FC236}">
                      <a16:creationId xmlns:a16="http://schemas.microsoft.com/office/drawing/2014/main" id="{30BA2B5C-D14D-A542-B88D-2E6CE489A06A}"/>
                    </a:ext>
                  </a:extLst>
                </p:cNvPr>
                <p:cNvSpPr txBox="1">
                  <a:spLocks noRot="1" noChangeAspect="1" noMove="1" noResize="1" noEditPoints="1" noAdjustHandles="1" noChangeArrowheads="1" noChangeShapeType="1" noTextEdit="1"/>
                </p:cNvSpPr>
                <p:nvPr/>
              </p:nvSpPr>
              <p:spPr>
                <a:xfrm>
                  <a:off x="7511218" y="3866497"/>
                  <a:ext cx="1632781" cy="359008"/>
                </a:xfrm>
                <a:prstGeom prst="ellipse">
                  <a:avLst/>
                </a:prstGeom>
                <a:blipFill>
                  <a:blip r:embed="rId6"/>
                  <a:stretch>
                    <a:fillRect/>
                  </a:stretch>
                </a:blipFill>
                <a:ln>
                  <a:solidFill>
                    <a:schemeClr val="tx1"/>
                  </a:solidFill>
                </a:ln>
              </p:spPr>
              <p:txBody>
                <a:bodyPr/>
                <a:lstStyle/>
                <a:p>
                  <a:r>
                    <a:rPr lang="en-GB">
                      <a:noFill/>
                    </a:rPr>
                    <a:t> </a:t>
                  </a:r>
                </a:p>
              </p:txBody>
            </p:sp>
          </mc:Fallback>
        </mc:AlternateContent>
        <p:cxnSp>
          <p:nvCxnSpPr>
            <p:cNvPr id="16" name="Straight Connector 15">
              <a:extLst>
                <a:ext uri="{FF2B5EF4-FFF2-40B4-BE49-F238E27FC236}">
                  <a16:creationId xmlns:a16="http://schemas.microsoft.com/office/drawing/2014/main" id="{C4390FAC-3827-AA41-9C81-491D177E9EBF}"/>
                </a:ext>
              </a:extLst>
            </p:cNvPr>
            <p:cNvCxnSpPr>
              <a:cxnSpLocks/>
              <a:stCxn id="13" idx="6"/>
              <a:endCxn id="29" idx="1"/>
            </p:cNvCxnSpPr>
            <p:nvPr/>
          </p:nvCxnSpPr>
          <p:spPr>
            <a:xfrm>
              <a:off x="5983826" y="4053628"/>
              <a:ext cx="4429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501C80C-5051-1E45-9043-F83AC459FE3B}"/>
                </a:ext>
              </a:extLst>
            </p:cNvPr>
            <p:cNvCxnSpPr>
              <a:cxnSpLocks/>
              <a:stCxn id="29" idx="0"/>
              <a:endCxn id="12" idx="4"/>
            </p:cNvCxnSpPr>
            <p:nvPr/>
          </p:nvCxnSpPr>
          <p:spPr>
            <a:xfrm flipV="1">
              <a:off x="6498737" y="3615873"/>
              <a:ext cx="287088" cy="365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5EA9880-3164-8749-B774-02A12ADF7578}"/>
                </a:ext>
              </a:extLst>
            </p:cNvPr>
            <p:cNvCxnSpPr>
              <a:cxnSpLocks/>
              <a:stCxn id="12" idx="4"/>
              <a:endCxn id="25" idx="0"/>
            </p:cNvCxnSpPr>
            <p:nvPr/>
          </p:nvCxnSpPr>
          <p:spPr>
            <a:xfrm>
              <a:off x="6785826" y="3615873"/>
              <a:ext cx="308081" cy="3599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5A56E9-818F-A847-8ED3-B6169A2A79EB}"/>
                </a:ext>
              </a:extLst>
            </p:cNvPr>
            <p:cNvCxnSpPr>
              <a:cxnSpLocks/>
              <a:stCxn id="15" idx="2"/>
              <a:endCxn id="25" idx="3"/>
            </p:cNvCxnSpPr>
            <p:nvPr/>
          </p:nvCxnSpPr>
          <p:spPr>
            <a:xfrm flipH="1">
              <a:off x="7165906" y="4046002"/>
              <a:ext cx="345312" cy="1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52FBE3-7929-6442-8814-7F0BA2A42CE3}"/>
                </a:ext>
              </a:extLst>
            </p:cNvPr>
            <p:cNvCxnSpPr>
              <a:cxnSpLocks/>
              <a:stCxn id="29" idx="2"/>
              <a:endCxn id="14" idx="0"/>
            </p:cNvCxnSpPr>
            <p:nvPr/>
          </p:nvCxnSpPr>
          <p:spPr>
            <a:xfrm>
              <a:off x="6498737" y="4125628"/>
              <a:ext cx="315859"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FB0BDC8-FFEA-144B-927C-694962D49676}"/>
                </a:ext>
              </a:extLst>
            </p:cNvPr>
            <p:cNvCxnSpPr>
              <a:cxnSpLocks/>
              <a:stCxn id="25" idx="2"/>
              <a:endCxn id="14" idx="0"/>
            </p:cNvCxnSpPr>
            <p:nvPr/>
          </p:nvCxnSpPr>
          <p:spPr>
            <a:xfrm flipH="1">
              <a:off x="6814596" y="4119775"/>
              <a:ext cx="279310"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D5A52CBE-5B47-F24C-AE2B-BFB800F29C19}"/>
                </a:ext>
              </a:extLst>
            </p:cNvPr>
            <p:cNvGrpSpPr/>
            <p:nvPr/>
          </p:nvGrpSpPr>
          <p:grpSpPr>
            <a:xfrm>
              <a:off x="6191042" y="3935548"/>
              <a:ext cx="425774" cy="370567"/>
              <a:chOff x="6191042" y="3935548"/>
              <a:chExt cx="425774" cy="370567"/>
            </a:xfrm>
          </p:grpSpPr>
          <p:sp>
            <p:nvSpPr>
              <p:cNvPr id="28" name="Rectangle 27">
                <a:extLst>
                  <a:ext uri="{FF2B5EF4-FFF2-40B4-BE49-F238E27FC236}">
                    <a16:creationId xmlns:a16="http://schemas.microsoft.com/office/drawing/2014/main" id="{FF517303-F870-E246-99E4-5D73D667E0F5}"/>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9" name="Rectangle 28">
                <a:extLst>
                  <a:ext uri="{FF2B5EF4-FFF2-40B4-BE49-F238E27FC236}">
                    <a16:creationId xmlns:a16="http://schemas.microsoft.com/office/drawing/2014/main" id="{020A519D-7BD1-0F45-9EA9-56ABABC05F14}"/>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30" name="Rectangle 29">
                <a:extLst>
                  <a:ext uri="{FF2B5EF4-FFF2-40B4-BE49-F238E27FC236}">
                    <a16:creationId xmlns:a16="http://schemas.microsoft.com/office/drawing/2014/main" id="{AABFF196-B977-F64B-AD64-0F6D31325941}"/>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50E48EE-62A4-8D4B-B1EB-1C1A3FB3CCB6}"/>
                      </a:ext>
                    </a:extLst>
                  </p:cNvPr>
                  <p:cNvSpPr txBox="1"/>
                  <p:nvPr/>
                </p:nvSpPr>
                <p:spPr>
                  <a:xfrm>
                    <a:off x="6191042" y="4050809"/>
                    <a:ext cx="274067" cy="2553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b="0" i="1" smtClean="0">
                                  <a:latin typeface="Cambria Math" panose="02040503050406030204" pitchFamily="18" charset="0"/>
                                </a:rPr>
                              </m:ctrlPr>
                            </m:sSubPr>
                            <m:e>
                              <m:r>
                                <a:rPr lang="de-DE" sz="1400" b="0" i="1" smtClean="0">
                                  <a:latin typeface="Cambria Math" charset="0"/>
                                </a:rPr>
                                <m:t>𝑔</m:t>
                              </m:r>
                            </m:e>
                            <m:sub>
                              <m:r>
                                <a:rPr lang="de-DE" sz="1400" b="0" i="1" smtClean="0">
                                  <a:latin typeface="Cambria Math" charset="0"/>
                                </a:rPr>
                                <m:t>2</m:t>
                              </m:r>
                            </m:sub>
                          </m:sSub>
                        </m:oMath>
                      </m:oMathPara>
                    </a14:m>
                    <a:endParaRPr lang="en-GB" sz="1400" dirty="0"/>
                  </a:p>
                </p:txBody>
              </p:sp>
            </mc:Choice>
            <mc:Fallback xmlns="">
              <p:sp>
                <p:nvSpPr>
                  <p:cNvPr id="31" name="TextBox 30">
                    <a:extLst>
                      <a:ext uri="{FF2B5EF4-FFF2-40B4-BE49-F238E27FC236}">
                        <a16:creationId xmlns:a16="http://schemas.microsoft.com/office/drawing/2014/main" id="{D50E48EE-62A4-8D4B-B1EB-1C1A3FB3CCB6}"/>
                      </a:ext>
                    </a:extLst>
                  </p:cNvPr>
                  <p:cNvSpPr txBox="1">
                    <a:spLocks noRot="1" noChangeAspect="1" noMove="1" noResize="1" noEditPoints="1" noAdjustHandles="1" noChangeArrowheads="1" noChangeShapeType="1" noTextEdit="1"/>
                  </p:cNvSpPr>
                  <p:nvPr/>
                </p:nvSpPr>
                <p:spPr>
                  <a:xfrm>
                    <a:off x="6191042" y="4050809"/>
                    <a:ext cx="274067" cy="255306"/>
                  </a:xfrm>
                  <a:prstGeom prst="rect">
                    <a:avLst/>
                  </a:prstGeom>
                  <a:blipFill>
                    <a:blip r:embed="rId7"/>
                    <a:stretch>
                      <a:fillRect l="-15789" b="-22222"/>
                    </a:stretch>
                  </a:blipFill>
                </p:spPr>
                <p:txBody>
                  <a:bodyPr/>
                  <a:lstStyle/>
                  <a:p>
                    <a:r>
                      <a:rPr lang="en-GB">
                        <a:noFill/>
                      </a:rPr>
                      <a:t> </a:t>
                    </a:r>
                  </a:p>
                </p:txBody>
              </p:sp>
            </mc:Fallback>
          </mc:AlternateContent>
        </p:grpSp>
        <p:grpSp>
          <p:nvGrpSpPr>
            <p:cNvPr id="23" name="Group 22">
              <a:extLst>
                <a:ext uri="{FF2B5EF4-FFF2-40B4-BE49-F238E27FC236}">
                  <a16:creationId xmlns:a16="http://schemas.microsoft.com/office/drawing/2014/main" id="{52E573EA-2FD7-4A42-A1A4-02E418E2B18D}"/>
                </a:ext>
              </a:extLst>
            </p:cNvPr>
            <p:cNvGrpSpPr/>
            <p:nvPr/>
          </p:nvGrpSpPr>
          <p:grpSpPr>
            <a:xfrm>
              <a:off x="6975826" y="3929695"/>
              <a:ext cx="496690" cy="376164"/>
              <a:chOff x="6975826" y="3929695"/>
              <a:chExt cx="496690" cy="376164"/>
            </a:xfrm>
          </p:grpSpPr>
          <p:sp>
            <p:nvSpPr>
              <p:cNvPr id="24" name="Rectangle 23">
                <a:extLst>
                  <a:ext uri="{FF2B5EF4-FFF2-40B4-BE49-F238E27FC236}">
                    <a16:creationId xmlns:a16="http://schemas.microsoft.com/office/drawing/2014/main" id="{DFB977B5-7951-A745-8FC9-3D4DA6621A1C}"/>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24">
                <a:extLst>
                  <a:ext uri="{FF2B5EF4-FFF2-40B4-BE49-F238E27FC236}">
                    <a16:creationId xmlns:a16="http://schemas.microsoft.com/office/drawing/2014/main" id="{7E445C4A-E6F5-A841-8CCD-4A830ACB630A}"/>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Rectangle 25">
                <a:extLst>
                  <a:ext uri="{FF2B5EF4-FFF2-40B4-BE49-F238E27FC236}">
                    <a16:creationId xmlns:a16="http://schemas.microsoft.com/office/drawing/2014/main" id="{1B905911-5DAF-384A-8B4E-822D86355FF8}"/>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8D0A8A5-4758-DC4E-9B63-DD99A538A153}"/>
                      </a:ext>
                    </a:extLst>
                  </p:cNvPr>
                  <p:cNvSpPr txBox="1"/>
                  <p:nvPr/>
                </p:nvSpPr>
                <p:spPr>
                  <a:xfrm>
                    <a:off x="7198449" y="4050553"/>
                    <a:ext cx="274067" cy="2553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b="0" i="1" smtClean="0">
                                  <a:latin typeface="Cambria Math" panose="02040503050406030204" pitchFamily="18" charset="0"/>
                                </a:rPr>
                              </m:ctrlPr>
                            </m:sSubPr>
                            <m:e>
                              <m:r>
                                <a:rPr lang="de-DE" sz="1400" b="0" i="1" smtClean="0">
                                  <a:latin typeface="Cambria Math" charset="0"/>
                                </a:rPr>
                                <m:t>𝑔</m:t>
                              </m:r>
                            </m:e>
                            <m:sub>
                              <m:r>
                                <a:rPr lang="de-DE" sz="1400" b="0" i="1" smtClean="0">
                                  <a:latin typeface="Cambria Math" charset="0"/>
                                </a:rPr>
                                <m:t>3</m:t>
                              </m:r>
                            </m:sub>
                          </m:sSub>
                        </m:oMath>
                      </m:oMathPara>
                    </a14:m>
                    <a:endParaRPr lang="en-GB" sz="1400" dirty="0"/>
                  </a:p>
                </p:txBody>
              </p:sp>
            </mc:Choice>
            <mc:Fallback xmlns="">
              <p:sp>
                <p:nvSpPr>
                  <p:cNvPr id="27" name="TextBox 26">
                    <a:extLst>
                      <a:ext uri="{FF2B5EF4-FFF2-40B4-BE49-F238E27FC236}">
                        <a16:creationId xmlns:a16="http://schemas.microsoft.com/office/drawing/2014/main" id="{B8D0A8A5-4758-DC4E-9B63-DD99A538A153}"/>
                      </a:ext>
                    </a:extLst>
                  </p:cNvPr>
                  <p:cNvSpPr txBox="1">
                    <a:spLocks noRot="1" noChangeAspect="1" noMove="1" noResize="1" noEditPoints="1" noAdjustHandles="1" noChangeArrowheads="1" noChangeShapeType="1" noTextEdit="1"/>
                  </p:cNvSpPr>
                  <p:nvPr/>
                </p:nvSpPr>
                <p:spPr>
                  <a:xfrm>
                    <a:off x="7198449" y="4050553"/>
                    <a:ext cx="274067" cy="255306"/>
                  </a:xfrm>
                  <a:prstGeom prst="rect">
                    <a:avLst/>
                  </a:prstGeom>
                  <a:blipFill>
                    <a:blip r:embed="rId8"/>
                    <a:stretch>
                      <a:fillRect l="-22222" r="-5556" b="-22222"/>
                    </a:stretch>
                  </a:blipFill>
                </p:spPr>
                <p:txBody>
                  <a:bodyPr/>
                  <a:lstStyle/>
                  <a:p>
                    <a:r>
                      <a:rPr lang="en-GB">
                        <a:noFill/>
                      </a:rPr>
                      <a:t> </a:t>
                    </a:r>
                  </a:p>
                </p:txBody>
              </p:sp>
            </mc:Fallback>
          </mc:AlternateContent>
        </p:grpSp>
      </p:grpSp>
      <p:pic>
        <p:nvPicPr>
          <p:cNvPr id="33" name="Picture 32">
            <a:extLst>
              <a:ext uri="{FF2B5EF4-FFF2-40B4-BE49-F238E27FC236}">
                <a16:creationId xmlns:a16="http://schemas.microsoft.com/office/drawing/2014/main" id="{08CF2E49-D58B-8B47-BAA1-F73C1B21B5CA}"/>
              </a:ext>
            </a:extLst>
          </p:cNvPr>
          <p:cNvPicPr>
            <a:picLocks noChangeAspect="1"/>
          </p:cNvPicPr>
          <p:nvPr/>
        </p:nvPicPr>
        <p:blipFill>
          <a:blip r:embed="rId9"/>
          <a:stretch>
            <a:fillRect/>
          </a:stretch>
        </p:blipFill>
        <p:spPr>
          <a:xfrm>
            <a:off x="5040878" y="1761575"/>
            <a:ext cx="3306041" cy="2088026"/>
          </a:xfrm>
          <a:prstGeom prst="rect">
            <a:avLst/>
          </a:prstGeom>
        </p:spPr>
      </p:pic>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022F4713-3427-0C4D-B09D-84D928534610}"/>
                  </a:ext>
                </a:extLst>
              </p:cNvPr>
              <p:cNvSpPr/>
              <p:nvPr/>
            </p:nvSpPr>
            <p:spPr>
              <a:xfrm>
                <a:off x="7304015" y="4095796"/>
                <a:ext cx="619016" cy="369332"/>
              </a:xfrm>
              <a:prstGeom prst="rect">
                <a:avLst/>
              </a:prstGeom>
              <a:ln w="25400"/>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i="1" smtClean="0">
                              <a:solidFill>
                                <a:schemeClr val="accent1"/>
                              </a:solidFill>
                              <a:latin typeface="Cambria Math" panose="02040503050406030204" pitchFamily="18" charset="0"/>
                              <a:ea typeface="Cambria Math" panose="02040503050406030204" pitchFamily="18" charset="0"/>
                            </a:rPr>
                          </m:ctrlPr>
                        </m:sSupPr>
                        <m:e>
                          <m:r>
                            <a:rPr lang="en-GB" i="1">
                              <a:solidFill>
                                <a:schemeClr val="accent1"/>
                              </a:solidFill>
                              <a:latin typeface="Cambria Math" panose="02040503050406030204" pitchFamily="18" charset="0"/>
                              <a:ea typeface="Cambria Math" panose="02040503050406030204" pitchFamily="18" charset="0"/>
                            </a:rPr>
                            <m:t>𝒞</m:t>
                          </m:r>
                        </m:e>
                        <m:sup>
                          <m:r>
                            <a:rPr lang="de-DE" i="1">
                              <a:solidFill>
                                <a:schemeClr val="accent1"/>
                              </a:solidFill>
                              <a:latin typeface="Cambria Math" panose="02040503050406030204" pitchFamily="18" charset="0"/>
                              <a:ea typeface="Cambria Math" panose="02040503050406030204" pitchFamily="18" charset="0"/>
                            </a:rPr>
                            <m:t>𝐷𝐿</m:t>
                          </m:r>
                        </m:sup>
                      </m:sSup>
                    </m:oMath>
                  </m:oMathPara>
                </a14:m>
                <a:endParaRPr lang="en-GB" dirty="0">
                  <a:solidFill>
                    <a:schemeClr val="accent1"/>
                  </a:solidFill>
                </a:endParaRPr>
              </a:p>
            </p:txBody>
          </p:sp>
        </mc:Choice>
        <mc:Fallback xmlns="">
          <p:sp>
            <p:nvSpPr>
              <p:cNvPr id="37" name="Rectangle 36">
                <a:extLst>
                  <a:ext uri="{FF2B5EF4-FFF2-40B4-BE49-F238E27FC236}">
                    <a16:creationId xmlns:a16="http://schemas.microsoft.com/office/drawing/2014/main" id="{022F4713-3427-0C4D-B09D-84D928534610}"/>
                  </a:ext>
                </a:extLst>
              </p:cNvPr>
              <p:cNvSpPr>
                <a:spLocks noRot="1" noChangeAspect="1" noMove="1" noResize="1" noEditPoints="1" noAdjustHandles="1" noChangeArrowheads="1" noChangeShapeType="1" noTextEdit="1"/>
              </p:cNvSpPr>
              <p:nvPr/>
            </p:nvSpPr>
            <p:spPr>
              <a:xfrm>
                <a:off x="7304015" y="4095796"/>
                <a:ext cx="619016" cy="369332"/>
              </a:xfrm>
              <a:prstGeom prst="rect">
                <a:avLst/>
              </a:prstGeom>
              <a:blipFill>
                <a:blip r:embed="rId10"/>
                <a:stretch>
                  <a:fillRect/>
                </a:stretch>
              </a:blipFill>
              <a:ln w="25400"/>
            </p:spPr>
            <p:txBody>
              <a:bodyPr/>
              <a:lstStyle/>
              <a:p>
                <a:r>
                  <a:rPr lang="en-GB">
                    <a:noFill/>
                  </a:rPr>
                  <a:t> </a:t>
                </a:r>
              </a:p>
            </p:txBody>
          </p:sp>
        </mc:Fallback>
      </mc:AlternateContent>
    </p:spTree>
    <p:extLst>
      <p:ext uri="{BB962C8B-B14F-4D97-AF65-F5344CB8AC3E}">
        <p14:creationId xmlns:p14="http://schemas.microsoft.com/office/powerpoint/2010/main" val="715032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0B62-7A21-3644-A75A-822CB22BCA4E}"/>
              </a:ext>
            </a:extLst>
          </p:cNvPr>
          <p:cNvSpPr>
            <a:spLocks noGrp="1"/>
          </p:cNvSpPr>
          <p:nvPr>
            <p:ph type="title"/>
          </p:nvPr>
        </p:nvSpPr>
        <p:spPr/>
        <p:txBody>
          <a:bodyPr/>
          <a:lstStyle/>
          <a:p>
            <a:r>
              <a:rPr lang="en-GB"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73448D-BD66-3F43-971B-46DEF35B9B7B}"/>
                  </a:ext>
                </a:extLst>
              </p:cNvPr>
              <p:cNvSpPr>
                <a:spLocks noGrp="1"/>
              </p:cNvSpPr>
              <p:nvPr>
                <p:ph idx="1"/>
              </p:nvPr>
            </p:nvSpPr>
            <p:spPr>
              <a:xfrm>
                <a:off x="628649" y="1158240"/>
                <a:ext cx="8216247" cy="5296348"/>
              </a:xfrm>
            </p:spPr>
            <p:txBody>
              <a:bodyPr>
                <a:normAutofit/>
              </a:bodyPr>
              <a:lstStyle/>
              <a:p>
                <a:r>
                  <a:rPr lang="en-GB" dirty="0"/>
                  <a:t>Filtering with </a:t>
                </a:r>
                <a14:m>
                  <m:oMath xmlns:m="http://schemas.openxmlformats.org/officeDocument/2006/math">
                    <m:r>
                      <a:rPr lang="en-GB" i="1" dirty="0">
                        <a:latin typeface="Cambria Math" panose="02040503050406030204" pitchFamily="18" charset="0"/>
                      </a:rPr>
                      <m:t>𝑡</m:t>
                    </m:r>
                    <m:r>
                      <a:rPr lang="en-GB" i="1" dirty="0">
                        <a:latin typeface="Cambria Math" panose="02040503050406030204" pitchFamily="18" charset="0"/>
                      </a:rPr>
                      <m:t>=0.05</m:t>
                    </m:r>
                  </m:oMath>
                </a14:m>
                <a:r>
                  <a:rPr lang="en-GB" dirty="0"/>
                  <a:t> brings domain worlds down to </a:t>
                </a:r>
                <a14:m>
                  <m:oMath xmlns:m="http://schemas.openxmlformats.org/officeDocument/2006/math">
                    <m:r>
                      <a:rPr lang="en-GB" i="1" dirty="0" smtClean="0">
                        <a:latin typeface="Cambria Math" panose="02040503050406030204" pitchFamily="18" charset="0"/>
                      </a:rPr>
                      <m:t>8</m:t>
                    </m:r>
                  </m:oMath>
                </a14:m>
                <a:r>
                  <a:rPr lang="en-GB" dirty="0"/>
                  <a:t> domain worlds</a:t>
                </a:r>
              </a:p>
              <a:p>
                <a:pPr lvl="1"/>
                <a:endParaRPr lang="en-GB" dirty="0"/>
              </a:p>
              <a:p>
                <a:pPr lvl="1"/>
                <a:endParaRPr lang="en-GB" dirty="0"/>
              </a:p>
              <a:p>
                <a:pPr lvl="2"/>
                <a:r>
                  <a:rPr lang="en-GB" dirty="0"/>
                  <a:t>E.g., for </a:t>
                </a:r>
                <a14:m>
                  <m:oMath xmlns:m="http://schemas.openxmlformats.org/officeDocument/2006/math">
                    <m:r>
                      <a:rPr lang="de-DE" i="1" smtClean="0">
                        <a:solidFill>
                          <a:schemeClr val="accent1"/>
                        </a:solidFill>
                        <a:latin typeface="Cambria Math" panose="02040503050406030204" pitchFamily="18" charset="0"/>
                      </a:rPr>
                      <m:t>𝑑</m:t>
                    </m:r>
                    <m:r>
                      <a:rPr lang="de-DE" b="0" i="1" smtClean="0">
                        <a:solidFill>
                          <a:schemeClr val="accent1"/>
                        </a:solidFill>
                        <a:latin typeface="Cambria Math" panose="02040503050406030204" pitchFamily="18" charset="0"/>
                      </a:rPr>
                      <m:t>=200</m:t>
                    </m:r>
                  </m:oMath>
                </a14:m>
                <a:endParaRPr lang="en-GB" dirty="0"/>
              </a:p>
              <a:p>
                <a:pPr lvl="3"/>
                <a14:m>
                  <m:oMath xmlns:m="http://schemas.openxmlformats.org/officeDocument/2006/math">
                    <m:d>
                      <m:dPr>
                        <m:ctrlPr>
                          <a:rPr lang="de-DE" i="1" smtClean="0">
                            <a:solidFill>
                              <a:schemeClr val="accent1"/>
                            </a:solidFill>
                            <a:latin typeface="Cambria Math" panose="02040503050406030204" pitchFamily="18" charset="0"/>
                          </a:rPr>
                        </m:ctrlPr>
                      </m:dPr>
                      <m:e>
                        <m:sSubSup>
                          <m:sSubSupPr>
                            <m:ctrlPr>
                              <a:rPr lang="de-DE" i="1">
                                <a:solidFill>
                                  <a:schemeClr val="accent1"/>
                                </a:solidFill>
                                <a:latin typeface="Cambria Math" panose="02040503050406030204" pitchFamily="18" charset="0"/>
                              </a:rPr>
                            </m:ctrlPr>
                          </m:sSubSupPr>
                          <m:e>
                            <m:d>
                              <m:dPr>
                                <m:begChr m:val="{"/>
                                <m:endChr m:val="}"/>
                                <m:ctrlPr>
                                  <a:rPr lang="de-DE" i="1">
                                    <a:solidFill>
                                      <a:schemeClr val="accent1"/>
                                    </a:solidFill>
                                    <a:latin typeface="Cambria Math" panose="02040503050406030204" pitchFamily="18" charset="0"/>
                                  </a:rPr>
                                </m:ctrlPr>
                              </m:dPr>
                              <m:e>
                                <m:sSub>
                                  <m:sSubPr>
                                    <m:ctrlPr>
                                      <a:rPr lang="de-DE" i="1">
                                        <a:solidFill>
                                          <a:schemeClr val="accent1"/>
                                        </a:solidFill>
                                        <a:latin typeface="Cambria Math" panose="02040503050406030204" pitchFamily="18" charset="0"/>
                                      </a:rPr>
                                    </m:ctrlPr>
                                  </m:sSubPr>
                                  <m:e>
                                    <m:r>
                                      <a:rPr lang="de-DE" i="1">
                                        <a:solidFill>
                                          <a:schemeClr val="accent1"/>
                                        </a:solidFill>
                                        <a:latin typeface="Cambria Math" panose="02040503050406030204" pitchFamily="18" charset="0"/>
                                      </a:rPr>
                                      <m:t>𝑥</m:t>
                                    </m:r>
                                  </m:e>
                                  <m:sub>
                                    <m:r>
                                      <a:rPr lang="de-DE" i="1">
                                        <a:solidFill>
                                          <a:schemeClr val="accent1"/>
                                        </a:solidFill>
                                        <a:latin typeface="Cambria Math" panose="02040503050406030204" pitchFamily="18" charset="0"/>
                                      </a:rPr>
                                      <m:t>𝑖</m:t>
                                    </m:r>
                                  </m:sub>
                                </m:sSub>
                              </m:e>
                            </m:d>
                          </m:e>
                          <m:sub>
                            <m:r>
                              <a:rPr lang="de-DE" i="1">
                                <a:solidFill>
                                  <a:schemeClr val="accent1"/>
                                </a:solidFill>
                                <a:latin typeface="Cambria Math" panose="02040503050406030204" pitchFamily="18" charset="0"/>
                              </a:rPr>
                              <m:t>𝑖</m:t>
                            </m:r>
                            <m:r>
                              <a:rPr lang="de-DE" i="1">
                                <a:solidFill>
                                  <a:schemeClr val="accent1"/>
                                </a:solidFill>
                                <a:latin typeface="Cambria Math" panose="02040503050406030204" pitchFamily="18" charset="0"/>
                              </a:rPr>
                              <m:t>=1</m:t>
                            </m:r>
                          </m:sub>
                          <m:sup>
                            <m:r>
                              <a:rPr lang="de-DE" b="0" i="1" smtClean="0">
                                <a:solidFill>
                                  <a:schemeClr val="accent1"/>
                                </a:solidFill>
                                <a:latin typeface="Cambria Math" panose="02040503050406030204" pitchFamily="18" charset="0"/>
                              </a:rPr>
                              <m:t>200</m:t>
                            </m:r>
                          </m:sup>
                        </m:sSubSup>
                        <m:r>
                          <a:rPr lang="de-DE" i="1">
                            <a:solidFill>
                              <a:schemeClr val="accent1"/>
                            </a:solidFill>
                            <a:latin typeface="Cambria Math" panose="02040503050406030204" pitchFamily="18" charset="0"/>
                          </a:rPr>
                          <m:t>,</m:t>
                        </m:r>
                        <m:sSub>
                          <m:sSubPr>
                            <m:ctrlPr>
                              <a:rPr lang="de-DE" i="1">
                                <a:solidFill>
                                  <a:schemeClr val="accent1"/>
                                </a:solidFill>
                                <a:latin typeface="Cambria Math" panose="02040503050406030204" pitchFamily="18" charset="0"/>
                              </a:rPr>
                            </m:ctrlPr>
                          </m:sSubPr>
                          <m:e>
                            <m:r>
                              <a:rPr lang="de-DE" i="1">
                                <a:solidFill>
                                  <a:schemeClr val="accent1"/>
                                </a:solidFill>
                                <a:latin typeface="Cambria Math" panose="02040503050406030204" pitchFamily="18" charset="0"/>
                              </a:rPr>
                              <m:t>𝑝</m:t>
                            </m:r>
                          </m:e>
                          <m:sub>
                            <m:r>
                              <a:rPr lang="de-DE" i="1">
                                <a:solidFill>
                                  <a:schemeClr val="accent1"/>
                                </a:solidFill>
                                <a:latin typeface="Cambria Math" panose="02040503050406030204" pitchFamily="18" charset="0"/>
                              </a:rPr>
                              <m:t>𝑥</m:t>
                            </m:r>
                          </m:sub>
                        </m:sSub>
                        <m:d>
                          <m:dPr>
                            <m:ctrlPr>
                              <a:rPr lang="de-DE" i="1">
                                <a:solidFill>
                                  <a:schemeClr val="accent1"/>
                                </a:solidFill>
                                <a:latin typeface="Cambria Math" panose="02040503050406030204" pitchFamily="18" charset="0"/>
                              </a:rPr>
                            </m:ctrlPr>
                          </m:dPr>
                          <m:e>
                            <m:r>
                              <a:rPr lang="de-DE" b="0" i="1" smtClean="0">
                                <a:solidFill>
                                  <a:schemeClr val="accent1"/>
                                </a:solidFill>
                                <a:latin typeface="Cambria Math" panose="02040503050406030204" pitchFamily="18" charset="0"/>
                              </a:rPr>
                              <m:t>200</m:t>
                            </m:r>
                          </m:e>
                        </m:d>
                      </m:e>
                    </m:d>
                  </m:oMath>
                </a14:m>
                <a:endParaRPr lang="de-DE" dirty="0">
                  <a:solidFill>
                    <a:schemeClr val="accent1"/>
                  </a:solidFill>
                </a:endParaRPr>
              </a:p>
              <a:p>
                <a:pPr lvl="3"/>
                <a14:m>
                  <m:oMath xmlns:m="http://schemas.openxmlformats.org/officeDocument/2006/math">
                    <m:sSub>
                      <m:sSubPr>
                        <m:ctrlPr>
                          <a:rPr lang="de-DE" i="1">
                            <a:solidFill>
                              <a:schemeClr val="accent1"/>
                            </a:solidFill>
                            <a:latin typeface="Cambria Math" panose="02040503050406030204" pitchFamily="18" charset="0"/>
                          </a:rPr>
                        </m:ctrlPr>
                      </m:sSubPr>
                      <m:e>
                        <m:r>
                          <a:rPr lang="de-DE" i="1">
                            <a:solidFill>
                              <a:schemeClr val="accent1"/>
                            </a:solidFill>
                            <a:latin typeface="Cambria Math" panose="02040503050406030204" pitchFamily="18" charset="0"/>
                          </a:rPr>
                          <m:t>𝑝</m:t>
                        </m:r>
                      </m:e>
                      <m:sub>
                        <m:r>
                          <a:rPr lang="de-DE" i="1">
                            <a:solidFill>
                              <a:schemeClr val="accent1"/>
                            </a:solidFill>
                            <a:latin typeface="Cambria Math" panose="02040503050406030204" pitchFamily="18" charset="0"/>
                          </a:rPr>
                          <m:t>𝑥</m:t>
                        </m:r>
                      </m:sub>
                    </m:sSub>
                    <m:d>
                      <m:dPr>
                        <m:ctrlPr>
                          <a:rPr lang="de-DE" i="1">
                            <a:solidFill>
                              <a:schemeClr val="accent1"/>
                            </a:solidFill>
                            <a:latin typeface="Cambria Math" panose="02040503050406030204" pitchFamily="18" charset="0"/>
                          </a:rPr>
                        </m:ctrlPr>
                      </m:dPr>
                      <m:e>
                        <m:r>
                          <a:rPr lang="de-DE" i="1">
                            <a:solidFill>
                              <a:schemeClr val="accent1"/>
                            </a:solidFill>
                            <a:latin typeface="Cambria Math" panose="02040503050406030204" pitchFamily="18" charset="0"/>
                          </a:rPr>
                          <m:t>200</m:t>
                        </m:r>
                      </m:e>
                    </m:d>
                    <m:r>
                      <a:rPr lang="de-DE" b="0" i="1" smtClean="0">
                        <a:solidFill>
                          <a:schemeClr val="accent1"/>
                        </a:solidFill>
                        <a:latin typeface="Cambria Math" panose="02040503050406030204" pitchFamily="18" charset="0"/>
                      </a:rPr>
                      <m:t>=0.07182</m:t>
                    </m:r>
                  </m:oMath>
                </a14:m>
                <a:endParaRPr lang="en-GB" dirty="0">
                  <a:solidFill>
                    <a:schemeClr val="accent1"/>
                  </a:solidFill>
                </a:endParaRPr>
              </a:p>
              <a:p>
                <a:pPr lvl="3"/>
                <a14:m>
                  <m:oMath xmlns:m="http://schemas.openxmlformats.org/officeDocument/2006/math">
                    <m:sSub>
                      <m:sSubPr>
                        <m:ctrlPr>
                          <a:rPr lang="de-DE" i="1" smtClean="0">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𝑥</m:t>
                        </m:r>
                      </m:e>
                      <m:sub>
                        <m:r>
                          <a:rPr lang="de-DE" i="1">
                            <a:solidFill>
                              <a:schemeClr val="tx1"/>
                            </a:solidFill>
                            <a:latin typeface="Cambria Math" panose="02040503050406030204" pitchFamily="18" charset="0"/>
                          </a:rPr>
                          <m:t>𝑖</m:t>
                        </m:r>
                      </m:sub>
                    </m:sSub>
                  </m:oMath>
                </a14:m>
                <a:r>
                  <a:rPr lang="en-GB" dirty="0">
                    <a:solidFill>
                      <a:schemeClr val="tx1"/>
                    </a:solidFill>
                  </a:rPr>
                  <a:t> the constants for </a:t>
                </a:r>
                <a14:m>
                  <m:oMath xmlns:m="http://schemas.openxmlformats.org/officeDocument/2006/math">
                    <m:r>
                      <a:rPr lang="en-GB" i="1" dirty="0" smtClean="0">
                        <a:solidFill>
                          <a:schemeClr val="tx1"/>
                        </a:solidFill>
                        <a:latin typeface="Cambria Math" panose="02040503050406030204" pitchFamily="18" charset="0"/>
                      </a:rPr>
                      <m:t>𝑋</m:t>
                    </m:r>
                  </m:oMath>
                </a14:m>
                <a:endParaRPr lang="en-GB" dirty="0">
                  <a:solidFill>
                    <a:schemeClr val="tx1"/>
                  </a:solidFill>
                </a:endParaRPr>
              </a:p>
              <a:p>
                <a:r>
                  <a:rPr lang="en-GB" dirty="0"/>
                  <a:t>Generate constraint worlds (</a:t>
                </a:r>
                <a14:m>
                  <m:oMath xmlns:m="http://schemas.openxmlformats.org/officeDocument/2006/math">
                    <m:r>
                      <a:rPr lang="en-GB" i="1" dirty="0" smtClean="0">
                        <a:latin typeface="Cambria Math" panose="02040503050406030204" pitchFamily="18" charset="0"/>
                      </a:rPr>
                      <m:t>3</m:t>
                    </m:r>
                  </m:oMath>
                </a14:m>
                <a:r>
                  <a:rPr lang="en-GB" dirty="0"/>
                  <a:t> per domain, i.e., </a:t>
                </a:r>
                <a14:m>
                  <m:oMath xmlns:m="http://schemas.openxmlformats.org/officeDocument/2006/math">
                    <m:r>
                      <a:rPr lang="en-GB" i="1" dirty="0" smtClean="0">
                        <a:latin typeface="Cambria Math" panose="02040503050406030204" pitchFamily="18" charset="0"/>
                      </a:rPr>
                      <m:t>24</m:t>
                    </m:r>
                  </m:oMath>
                </a14:m>
                <a:r>
                  <a:rPr lang="en-GB" dirty="0"/>
                  <a:t>)</a:t>
                </a:r>
              </a:p>
              <a:p>
                <a:pPr lvl="1"/>
                <a:r>
                  <a:rPr lang="en-GB" dirty="0"/>
                  <a:t>E.g., for </a:t>
                </a:r>
                <a14:m>
                  <m:oMath xmlns:m="http://schemas.openxmlformats.org/officeDocument/2006/math">
                    <m:r>
                      <a:rPr lang="de-DE" i="1" smtClean="0">
                        <a:solidFill>
                          <a:schemeClr val="accent1"/>
                        </a:solidFill>
                        <a:latin typeface="Cambria Math" panose="02040503050406030204" pitchFamily="18" charset="0"/>
                      </a:rPr>
                      <m:t>𝑑</m:t>
                    </m:r>
                    <m:r>
                      <a:rPr lang="de-DE" i="1" smtClean="0">
                        <a:solidFill>
                          <a:schemeClr val="accent1"/>
                        </a:solidFill>
                        <a:latin typeface="Cambria Math" panose="02040503050406030204" pitchFamily="18" charset="0"/>
                      </a:rPr>
                      <m:t>=200</m:t>
                    </m:r>
                  </m:oMath>
                </a14:m>
                <a:r>
                  <a:rPr lang="en-GB" dirty="0"/>
                  <a:t> and </a:t>
                </a:r>
                <a:r>
                  <a:rPr lang="en-GB" dirty="0">
                    <a:solidFill>
                      <a:schemeClr val="accent1"/>
                    </a:solidFill>
                    <a:latin typeface="Courier" pitchFamily="2" charset="0"/>
                    <a:cs typeface="Courier New" panose="02070309020205020404" pitchFamily="49" charset="0"/>
                  </a:rPr>
                  <a:t>0.7 pair(t1,t2)</a:t>
                </a:r>
                <a:r>
                  <a:rPr lang="en-GB" dirty="0"/>
                  <a:t>for </a:t>
                </a:r>
                <a14:m>
                  <m:oMath xmlns:m="http://schemas.openxmlformats.org/officeDocument/2006/math">
                    <m:r>
                      <a:rPr lang="en-GB" i="1" dirty="0" smtClean="0">
                        <a:latin typeface="Cambria Math" panose="02040503050406030204" pitchFamily="18" charset="0"/>
                      </a:rPr>
                      <m:t>𝑗</m:t>
                    </m:r>
                    <m:r>
                      <a:rPr lang="de-DE" b="0" i="1" dirty="0" smtClean="0">
                        <a:latin typeface="Cambria Math" panose="02040503050406030204" pitchFamily="18" charset="0"/>
                      </a:rPr>
                      <m:t>=1</m:t>
                    </m:r>
                  </m:oMath>
                </a14:m>
                <a:r>
                  <a:rPr lang="en-GB" dirty="0"/>
                  <a:t>:</a:t>
                </a:r>
              </a:p>
              <a:p>
                <a:pPr lvl="2"/>
                <a14:m>
                  <m:oMath xmlns:m="http://schemas.openxmlformats.org/officeDocument/2006/math">
                    <m:sSub>
                      <m:sSubPr>
                        <m:ctrlPr>
                          <a:rPr lang="de-DE" b="0" i="1" dirty="0" smtClean="0">
                            <a:solidFill>
                              <a:schemeClr val="accent1"/>
                            </a:solidFill>
                            <a:latin typeface="Cambria Math" panose="02040503050406030204" pitchFamily="18" charset="0"/>
                          </a:rPr>
                        </m:ctrlPr>
                      </m:sSubPr>
                      <m:e>
                        <m:r>
                          <a:rPr lang="en-GB" i="1" dirty="0" smtClean="0">
                            <a:solidFill>
                              <a:schemeClr val="accent1"/>
                            </a:solidFill>
                            <a:latin typeface="Cambria Math" panose="02040503050406030204" pitchFamily="18" charset="0"/>
                          </a:rPr>
                          <m:t>𝐶</m:t>
                        </m:r>
                      </m:e>
                      <m:sub>
                        <m:r>
                          <a:rPr lang="de-DE" b="0" i="1" dirty="0" smtClean="0">
                            <a:solidFill>
                              <a:schemeClr val="accent1"/>
                            </a:solidFill>
                            <a:latin typeface="Cambria Math" panose="02040503050406030204" pitchFamily="18" charset="0"/>
                          </a:rPr>
                          <m:t>1,2</m:t>
                        </m:r>
                      </m:sub>
                    </m:sSub>
                    <m:r>
                      <a:rPr lang="de-DE" b="0" i="1" dirty="0" smtClean="0">
                        <a:solidFill>
                          <a:schemeClr val="accent1"/>
                        </a:solidFill>
                        <a:latin typeface="Cambria Math" panose="02040503050406030204" pitchFamily="18" charset="0"/>
                      </a:rPr>
                      <m:t>=</m:t>
                    </m:r>
                    <m:d>
                      <m:dPr>
                        <m:ctrlPr>
                          <a:rPr lang="de-DE" b="0" i="1" dirty="0" smtClean="0">
                            <a:solidFill>
                              <a:schemeClr val="accent1"/>
                            </a:solidFill>
                            <a:latin typeface="Cambria Math" panose="02040503050406030204" pitchFamily="18" charset="0"/>
                          </a:rPr>
                        </m:ctrlPr>
                      </m:dPr>
                      <m:e>
                        <m:d>
                          <m:dPr>
                            <m:ctrlPr>
                              <a:rPr lang="de-DE" b="0" i="1" dirty="0" smtClean="0">
                                <a:solidFill>
                                  <a:schemeClr val="accent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𝑋</m:t>
                            </m:r>
                          </m:e>
                        </m:d>
                        <m:r>
                          <a:rPr lang="de-DE" b="0" i="1" dirty="0" smtClean="0">
                            <a:solidFill>
                              <a:schemeClr val="accent1"/>
                            </a:solidFill>
                            <a:latin typeface="Cambria Math" panose="02040503050406030204" pitchFamily="18" charset="0"/>
                          </a:rPr>
                          <m:t>,</m:t>
                        </m:r>
                        <m:sSubSup>
                          <m:sSubSupPr>
                            <m:ctrlPr>
                              <a:rPr lang="de-DE" i="1">
                                <a:solidFill>
                                  <a:schemeClr val="accent1"/>
                                </a:solidFill>
                                <a:latin typeface="Cambria Math" panose="02040503050406030204" pitchFamily="18" charset="0"/>
                              </a:rPr>
                            </m:ctrlPr>
                          </m:sSubSupPr>
                          <m:e>
                            <m:d>
                              <m:dPr>
                                <m:begChr m:val="{"/>
                                <m:endChr m:val="}"/>
                                <m:ctrlPr>
                                  <a:rPr lang="de-DE" i="1">
                                    <a:solidFill>
                                      <a:schemeClr val="accent1"/>
                                    </a:solidFill>
                                    <a:latin typeface="Cambria Math" panose="02040503050406030204" pitchFamily="18" charset="0"/>
                                  </a:rPr>
                                </m:ctrlPr>
                              </m:dPr>
                              <m:e>
                                <m:sSub>
                                  <m:sSubPr>
                                    <m:ctrlPr>
                                      <a:rPr lang="de-DE" i="1">
                                        <a:solidFill>
                                          <a:schemeClr val="accent1"/>
                                        </a:solidFill>
                                        <a:latin typeface="Cambria Math" panose="02040503050406030204" pitchFamily="18" charset="0"/>
                                      </a:rPr>
                                    </m:ctrlPr>
                                  </m:sSubPr>
                                  <m:e>
                                    <m:r>
                                      <a:rPr lang="de-DE" i="1">
                                        <a:solidFill>
                                          <a:schemeClr val="accent1"/>
                                        </a:solidFill>
                                        <a:latin typeface="Cambria Math" panose="02040503050406030204" pitchFamily="18" charset="0"/>
                                      </a:rPr>
                                      <m:t>𝑥</m:t>
                                    </m:r>
                                  </m:e>
                                  <m:sub>
                                    <m:r>
                                      <a:rPr lang="de-DE" i="1">
                                        <a:solidFill>
                                          <a:schemeClr val="accent1"/>
                                        </a:solidFill>
                                        <a:latin typeface="Cambria Math" panose="02040503050406030204" pitchFamily="18" charset="0"/>
                                      </a:rPr>
                                      <m:t>𝑖</m:t>
                                    </m:r>
                                  </m:sub>
                                </m:sSub>
                              </m:e>
                            </m:d>
                          </m:e>
                          <m:sub>
                            <m:r>
                              <a:rPr lang="de-DE" i="1">
                                <a:solidFill>
                                  <a:schemeClr val="accent1"/>
                                </a:solidFill>
                                <a:latin typeface="Cambria Math" panose="02040503050406030204" pitchFamily="18" charset="0"/>
                              </a:rPr>
                              <m:t>𝑖</m:t>
                            </m:r>
                            <m:r>
                              <a:rPr lang="de-DE" i="1">
                                <a:solidFill>
                                  <a:schemeClr val="accent1"/>
                                </a:solidFill>
                                <a:latin typeface="Cambria Math" panose="02040503050406030204" pitchFamily="18" charset="0"/>
                              </a:rPr>
                              <m:t>=1</m:t>
                            </m:r>
                          </m:sub>
                          <m:sup>
                            <m:r>
                              <a:rPr lang="de-DE" b="0" i="1" smtClean="0">
                                <a:solidFill>
                                  <a:schemeClr val="accent1"/>
                                </a:solidFill>
                                <a:latin typeface="Cambria Math" panose="02040503050406030204" pitchFamily="18" charset="0"/>
                              </a:rPr>
                              <m:t>200</m:t>
                            </m:r>
                          </m:sup>
                        </m:sSubSup>
                      </m:e>
                    </m:d>
                  </m:oMath>
                </a14:m>
                <a:endParaRPr lang="en-GB" dirty="0">
                  <a:solidFill>
                    <a:schemeClr val="accent1"/>
                  </a:solidFill>
                </a:endParaRPr>
              </a:p>
              <a:p>
                <a:pPr lvl="2"/>
                <a14:m>
                  <m:oMath xmlns:m="http://schemas.openxmlformats.org/officeDocument/2006/math">
                    <m:sSub>
                      <m:sSubPr>
                        <m:ctrlPr>
                          <a:rPr lang="de-DE" i="1" dirty="0">
                            <a:solidFill>
                              <a:schemeClr val="accent1"/>
                            </a:solidFill>
                            <a:latin typeface="Cambria Math" panose="02040503050406030204" pitchFamily="18" charset="0"/>
                          </a:rPr>
                        </m:ctrlPr>
                      </m:sSubPr>
                      <m:e>
                        <m:r>
                          <a:rPr lang="en-GB" i="1" dirty="0">
                            <a:solidFill>
                              <a:schemeClr val="accent1"/>
                            </a:solidFill>
                            <a:latin typeface="Cambria Math" panose="02040503050406030204" pitchFamily="18" charset="0"/>
                          </a:rPr>
                          <m:t>𝐶</m:t>
                        </m:r>
                      </m:e>
                      <m:sub>
                        <m:r>
                          <a:rPr lang="de-DE" b="0" i="1" dirty="0" smtClean="0">
                            <a:solidFill>
                              <a:schemeClr val="accent1"/>
                            </a:solidFill>
                            <a:latin typeface="Cambria Math" panose="02040503050406030204" pitchFamily="18" charset="0"/>
                          </a:rPr>
                          <m:t>1,3</m:t>
                        </m:r>
                      </m:sub>
                    </m:sSub>
                    <m:r>
                      <a:rPr lang="de-DE" b="0" i="1" dirty="0" smtClean="0">
                        <a:solidFill>
                          <a:schemeClr val="accent1"/>
                        </a:solidFill>
                        <a:latin typeface="Cambria Math" panose="02040503050406030204" pitchFamily="18" charset="0"/>
                      </a:rPr>
                      <m:t>=</m:t>
                    </m:r>
                    <m:d>
                      <m:dPr>
                        <m:ctrlPr>
                          <a:rPr lang="en-GB" i="1">
                            <a:solidFill>
                              <a:schemeClr val="accent1"/>
                            </a:solidFill>
                            <a:latin typeface="Cambria Math" panose="02040503050406030204" pitchFamily="18" charset="0"/>
                          </a:rPr>
                        </m:ctrlPr>
                      </m:dPr>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𝑋</m:t>
                            </m:r>
                            <m:r>
                              <a:rPr lang="en-GB" i="1">
                                <a:solidFill>
                                  <a:schemeClr val="accent1"/>
                                </a:solidFill>
                                <a:latin typeface="Cambria Math" panose="02040503050406030204" pitchFamily="18" charset="0"/>
                              </a:rPr>
                              <m:t>,</m:t>
                            </m:r>
                            <m:r>
                              <a:rPr lang="en-GB" i="1">
                                <a:solidFill>
                                  <a:schemeClr val="accent1"/>
                                </a:solidFill>
                                <a:latin typeface="Cambria Math" panose="02040503050406030204" pitchFamily="18" charset="0"/>
                              </a:rPr>
                              <m:t>𝑀</m:t>
                            </m:r>
                          </m:e>
                        </m:d>
                        <m:r>
                          <a:rPr lang="en-GB" i="1">
                            <a:solidFill>
                              <a:schemeClr val="accent1"/>
                            </a:solidFill>
                            <a:latin typeface="Cambria Math" panose="02040503050406030204" pitchFamily="18" charset="0"/>
                          </a:rPr>
                          <m:t>,</m:t>
                        </m:r>
                        <m:sSubSup>
                          <m:sSubSupPr>
                            <m:ctrlPr>
                              <a:rPr lang="de-DE" i="1">
                                <a:solidFill>
                                  <a:schemeClr val="accent1"/>
                                </a:solidFill>
                                <a:latin typeface="Cambria Math" panose="02040503050406030204" pitchFamily="18" charset="0"/>
                              </a:rPr>
                            </m:ctrlPr>
                          </m:sSubSupPr>
                          <m:e>
                            <m:d>
                              <m:dPr>
                                <m:begChr m:val="{"/>
                                <m:endChr m:val="}"/>
                                <m:ctrlPr>
                                  <a:rPr lang="de-DE" i="1">
                                    <a:solidFill>
                                      <a:schemeClr val="accent1"/>
                                    </a:solidFill>
                                    <a:latin typeface="Cambria Math" panose="02040503050406030204" pitchFamily="18" charset="0"/>
                                  </a:rPr>
                                </m:ctrlPr>
                              </m:dPr>
                              <m:e>
                                <m:sSub>
                                  <m:sSubPr>
                                    <m:ctrlPr>
                                      <a:rPr lang="de-DE" i="1">
                                        <a:solidFill>
                                          <a:schemeClr val="accent1"/>
                                        </a:solidFill>
                                        <a:latin typeface="Cambria Math" panose="02040503050406030204" pitchFamily="18" charset="0"/>
                                      </a:rPr>
                                    </m:ctrlPr>
                                  </m:sSubPr>
                                  <m:e>
                                    <m:r>
                                      <a:rPr lang="de-DE" i="1">
                                        <a:solidFill>
                                          <a:schemeClr val="accent1"/>
                                        </a:solidFill>
                                        <a:latin typeface="Cambria Math" panose="02040503050406030204" pitchFamily="18" charset="0"/>
                                      </a:rPr>
                                      <m:t>𝑥</m:t>
                                    </m:r>
                                  </m:e>
                                  <m:sub>
                                    <m:r>
                                      <a:rPr lang="de-DE" i="1">
                                        <a:solidFill>
                                          <a:schemeClr val="accent1"/>
                                        </a:solidFill>
                                        <a:latin typeface="Cambria Math" panose="02040503050406030204" pitchFamily="18" charset="0"/>
                                      </a:rPr>
                                      <m:t>𝑖</m:t>
                                    </m:r>
                                  </m:sub>
                                </m:sSub>
                              </m:e>
                            </m:d>
                          </m:e>
                          <m:sub>
                            <m:r>
                              <a:rPr lang="de-DE" i="1">
                                <a:solidFill>
                                  <a:schemeClr val="accent1"/>
                                </a:solidFill>
                                <a:latin typeface="Cambria Math" panose="02040503050406030204" pitchFamily="18" charset="0"/>
                              </a:rPr>
                              <m:t>𝑖</m:t>
                            </m:r>
                            <m:r>
                              <a:rPr lang="de-DE" i="1">
                                <a:solidFill>
                                  <a:schemeClr val="accent1"/>
                                </a:solidFill>
                                <a:latin typeface="Cambria Math" panose="02040503050406030204" pitchFamily="18" charset="0"/>
                              </a:rPr>
                              <m:t>=1</m:t>
                            </m:r>
                          </m:sub>
                          <m:sup>
                            <m:r>
                              <a:rPr lang="de-DE" i="1">
                                <a:solidFill>
                                  <a:schemeClr val="accent1"/>
                                </a:solidFill>
                                <a:latin typeface="Cambria Math" panose="02040503050406030204" pitchFamily="18" charset="0"/>
                              </a:rPr>
                              <m:t>200</m:t>
                            </m:r>
                          </m:sup>
                        </m:sSubSup>
                        <m:r>
                          <a:rPr lang="de-DE" i="1" smtClean="0">
                            <a:solidFill>
                              <a:schemeClr val="accent1"/>
                            </a:solidFill>
                            <a:latin typeface="Cambria Math" panose="02040503050406030204" pitchFamily="18" charset="0"/>
                            <a:ea typeface="Cambria Math" panose="02040503050406030204" pitchFamily="18" charset="0"/>
                          </a:rPr>
                          <m:t>×</m:t>
                        </m:r>
                        <m:d>
                          <m:dPr>
                            <m:begChr m:val="{"/>
                            <m:endChr m:val="}"/>
                            <m:ctrlPr>
                              <a:rPr lang="de-DE" b="0" i="1" smtClean="0">
                                <a:solidFill>
                                  <a:schemeClr val="accent1"/>
                                </a:solidFill>
                                <a:latin typeface="Cambria Math" panose="02040503050406030204" pitchFamily="18" charset="0"/>
                                <a:ea typeface="Cambria Math" panose="02040503050406030204" pitchFamily="18" charset="0"/>
                              </a:rPr>
                            </m:ctrlPr>
                          </m:dPr>
                          <m:e>
                            <m:r>
                              <a:rPr lang="de-DE" b="0" i="1" smtClean="0">
                                <a:solidFill>
                                  <a:schemeClr val="accent1"/>
                                </a:solidFill>
                                <a:latin typeface="Cambria Math" panose="02040503050406030204" pitchFamily="18" charset="0"/>
                                <a:ea typeface="Cambria Math" panose="02040503050406030204" pitchFamily="18" charset="0"/>
                              </a:rPr>
                              <m:t>𝑡</m:t>
                            </m:r>
                            <m:r>
                              <a:rPr lang="de-DE" b="0" i="1" smtClean="0">
                                <a:solidFill>
                                  <a:schemeClr val="accent1"/>
                                </a:solidFill>
                                <a:latin typeface="Cambria Math" panose="02040503050406030204" pitchFamily="18" charset="0"/>
                                <a:ea typeface="Cambria Math" panose="02040503050406030204" pitchFamily="18" charset="0"/>
                              </a:rPr>
                              <m:t>1,</m:t>
                            </m:r>
                            <m:r>
                              <a:rPr lang="de-DE" b="0" i="1" smtClean="0">
                                <a:solidFill>
                                  <a:schemeClr val="accent1"/>
                                </a:solidFill>
                                <a:latin typeface="Cambria Math" panose="02040503050406030204" pitchFamily="18" charset="0"/>
                                <a:ea typeface="Cambria Math" panose="02040503050406030204" pitchFamily="18" charset="0"/>
                              </a:rPr>
                              <m:t>𝑡</m:t>
                            </m:r>
                            <m:r>
                              <a:rPr lang="de-DE" b="0" i="1" smtClean="0">
                                <a:solidFill>
                                  <a:schemeClr val="accent1"/>
                                </a:solidFill>
                                <a:latin typeface="Cambria Math" panose="02040503050406030204" pitchFamily="18" charset="0"/>
                                <a:ea typeface="Cambria Math" panose="02040503050406030204" pitchFamily="18" charset="0"/>
                              </a:rPr>
                              <m:t>2</m:t>
                            </m:r>
                          </m:e>
                        </m:d>
                      </m:e>
                    </m:d>
                  </m:oMath>
                </a14:m>
                <a:endParaRPr lang="en-GB" dirty="0"/>
              </a:p>
              <a:p>
                <a:pPr lvl="2"/>
                <a:r>
                  <a:rPr lang="en-GB" dirty="0"/>
                  <a:t>Probability: </a:t>
                </a:r>
                <a14:m>
                  <m:oMath xmlns:m="http://schemas.openxmlformats.org/officeDocument/2006/math">
                    <m:sSub>
                      <m:sSubPr>
                        <m:ctrlPr>
                          <a:rPr lang="de-DE" i="1">
                            <a:solidFill>
                              <a:schemeClr val="accent1"/>
                            </a:solidFill>
                            <a:latin typeface="Cambria Math" panose="02040503050406030204" pitchFamily="18" charset="0"/>
                          </a:rPr>
                        </m:ctrlPr>
                      </m:sSubPr>
                      <m:e>
                        <m:r>
                          <a:rPr lang="de-DE" i="1">
                            <a:solidFill>
                              <a:schemeClr val="accent1"/>
                            </a:solidFill>
                            <a:latin typeface="Cambria Math" panose="02040503050406030204" pitchFamily="18" charset="0"/>
                          </a:rPr>
                          <m:t>𝑝</m:t>
                        </m:r>
                      </m:e>
                      <m:sub>
                        <m:r>
                          <a:rPr lang="de-DE" i="1">
                            <a:solidFill>
                              <a:schemeClr val="accent1"/>
                            </a:solidFill>
                            <a:latin typeface="Cambria Math" panose="02040503050406030204" pitchFamily="18" charset="0"/>
                          </a:rPr>
                          <m:t>𝑥</m:t>
                        </m:r>
                      </m:sub>
                    </m:sSub>
                    <m:d>
                      <m:dPr>
                        <m:ctrlPr>
                          <a:rPr lang="de-DE" i="1">
                            <a:solidFill>
                              <a:schemeClr val="accent1"/>
                            </a:solidFill>
                            <a:latin typeface="Cambria Math" panose="02040503050406030204" pitchFamily="18" charset="0"/>
                          </a:rPr>
                        </m:ctrlPr>
                      </m:dPr>
                      <m:e>
                        <m:r>
                          <a:rPr lang="de-DE" i="1">
                            <a:solidFill>
                              <a:schemeClr val="accent1"/>
                            </a:solidFill>
                            <a:latin typeface="Cambria Math" panose="02040503050406030204" pitchFamily="18" charset="0"/>
                          </a:rPr>
                          <m:t>200</m:t>
                        </m:r>
                      </m:e>
                    </m:d>
                    <m:r>
                      <a:rPr lang="de-DE" i="1" smtClean="0">
                        <a:solidFill>
                          <a:schemeClr val="accent1"/>
                        </a:solidFill>
                        <a:latin typeface="Cambria Math" panose="02040503050406030204" pitchFamily="18" charset="0"/>
                        <a:ea typeface="Cambria Math" panose="02040503050406030204" pitchFamily="18" charset="0"/>
                      </a:rPr>
                      <m:t>∙</m:t>
                    </m:r>
                    <m:r>
                      <a:rPr lang="de-DE" i="1">
                        <a:solidFill>
                          <a:schemeClr val="accent1"/>
                        </a:solidFill>
                        <a:latin typeface="Cambria Math" panose="02040503050406030204" pitchFamily="18" charset="0"/>
                        <a:ea typeface="Cambria Math" panose="02040503050406030204" pitchFamily="18" charset="0"/>
                      </a:rPr>
                      <m:t>0.7=0.050274</m:t>
                    </m:r>
                  </m:oMath>
                </a14:m>
                <a:endParaRPr lang="en-GB" dirty="0"/>
              </a:p>
            </p:txBody>
          </p:sp>
        </mc:Choice>
        <mc:Fallback xmlns="">
          <p:sp>
            <p:nvSpPr>
              <p:cNvPr id="3" name="Content Placeholder 2">
                <a:extLst>
                  <a:ext uri="{FF2B5EF4-FFF2-40B4-BE49-F238E27FC236}">
                    <a16:creationId xmlns:a16="http://schemas.microsoft.com/office/drawing/2014/main" id="{1C73448D-BD66-3F43-971B-46DEF35B9B7B}"/>
                  </a:ext>
                </a:extLst>
              </p:cNvPr>
              <p:cNvSpPr>
                <a:spLocks noGrp="1" noRot="1" noChangeAspect="1" noMove="1" noResize="1" noEditPoints="1" noAdjustHandles="1" noChangeArrowheads="1" noChangeShapeType="1" noTextEdit="1"/>
              </p:cNvSpPr>
              <p:nvPr>
                <p:ph idx="1"/>
              </p:nvPr>
            </p:nvSpPr>
            <p:spPr>
              <a:xfrm>
                <a:off x="628649" y="1158240"/>
                <a:ext cx="8216247" cy="5296348"/>
              </a:xfrm>
              <a:blipFill>
                <a:blip r:embed="rId2"/>
                <a:stretch>
                  <a:fillRect l="-1235" t="-1675" r="-1698" b="-718"/>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42B8D5D4-D3B8-014D-BB9D-3F5B2FDFA8E8}"/>
              </a:ext>
            </a:extLst>
          </p:cNvPr>
          <p:cNvSpPr>
            <a:spLocks noGrp="1"/>
          </p:cNvSpPr>
          <p:nvPr>
            <p:ph type="sldNum" sz="quarter" idx="12"/>
          </p:nvPr>
        </p:nvSpPr>
        <p:spPr/>
        <p:txBody>
          <a:bodyPr/>
          <a:lstStyle/>
          <a:p>
            <a:fld id="{67C9959E-8E6B-B04C-9955-EA096F41CA7A}" type="slidenum">
              <a:rPr lang="en-GB" smtClean="0"/>
              <a:t>51</a:t>
            </a:fld>
            <a:endParaRPr lang="en-GB"/>
          </a:p>
        </p:txBody>
      </p:sp>
      <p:pic>
        <p:nvPicPr>
          <p:cNvPr id="5" name="Picture 4">
            <a:extLst>
              <a:ext uri="{FF2B5EF4-FFF2-40B4-BE49-F238E27FC236}">
                <a16:creationId xmlns:a16="http://schemas.microsoft.com/office/drawing/2014/main" id="{A864CF39-1779-9E45-9D75-0D8A2CC8699F}"/>
              </a:ext>
            </a:extLst>
          </p:cNvPr>
          <p:cNvPicPr>
            <a:picLocks noChangeAspect="1"/>
          </p:cNvPicPr>
          <p:nvPr/>
        </p:nvPicPr>
        <p:blipFill>
          <a:blip r:embed="rId3"/>
          <a:stretch>
            <a:fillRect/>
          </a:stretch>
        </p:blipFill>
        <p:spPr>
          <a:xfrm>
            <a:off x="5040878" y="1761575"/>
            <a:ext cx="3306041" cy="2088026"/>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FA51854-40C7-A349-8AD1-F6AFD08E3EF4}"/>
                  </a:ext>
                </a:extLst>
              </p:cNvPr>
              <p:cNvSpPr/>
              <p:nvPr/>
            </p:nvSpPr>
            <p:spPr>
              <a:xfrm>
                <a:off x="4238735" y="2436256"/>
                <a:ext cx="802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𝑝</m:t>
                          </m:r>
                        </m:e>
                        <m:sub>
                          <m:r>
                            <a:rPr lang="de-DE" i="1">
                              <a:latin typeface="Cambria Math" panose="02040503050406030204" pitchFamily="18" charset="0"/>
                            </a:rPr>
                            <m:t>𝑥</m:t>
                          </m:r>
                        </m:sub>
                      </m:sSub>
                      <m:d>
                        <m:dPr>
                          <m:ctrlPr>
                            <a:rPr lang="de-DE" i="1">
                              <a:latin typeface="Cambria Math" panose="02040503050406030204" pitchFamily="18" charset="0"/>
                            </a:rPr>
                          </m:ctrlPr>
                        </m:dPr>
                        <m:e>
                          <m:r>
                            <a:rPr lang="de-DE" i="1">
                              <a:latin typeface="Cambria Math" panose="02040503050406030204" pitchFamily="18" charset="0"/>
                            </a:rPr>
                            <m:t>𝑑</m:t>
                          </m:r>
                        </m:e>
                      </m:d>
                    </m:oMath>
                  </m:oMathPara>
                </a14:m>
                <a:endParaRPr lang="en-GB" dirty="0"/>
              </a:p>
            </p:txBody>
          </p:sp>
        </mc:Choice>
        <mc:Fallback xmlns="">
          <p:sp>
            <p:nvSpPr>
              <p:cNvPr id="6" name="Rectangle 5">
                <a:extLst>
                  <a:ext uri="{FF2B5EF4-FFF2-40B4-BE49-F238E27FC236}">
                    <a16:creationId xmlns:a16="http://schemas.microsoft.com/office/drawing/2014/main" id="{0FA51854-40C7-A349-8AD1-F6AFD08E3EF4}"/>
                  </a:ext>
                </a:extLst>
              </p:cNvPr>
              <p:cNvSpPr>
                <a:spLocks noRot="1" noChangeAspect="1" noMove="1" noResize="1" noEditPoints="1" noAdjustHandles="1" noChangeArrowheads="1" noChangeShapeType="1" noTextEdit="1"/>
              </p:cNvSpPr>
              <p:nvPr/>
            </p:nvSpPr>
            <p:spPr>
              <a:xfrm>
                <a:off x="4238735" y="2436256"/>
                <a:ext cx="802143" cy="369332"/>
              </a:xfrm>
              <a:prstGeom prst="rect">
                <a:avLst/>
              </a:prstGeom>
              <a:blipFill>
                <a:blip r:embed="rId4"/>
                <a:stretch>
                  <a:fillRect b="-68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6D0A65E-065E-594A-B957-92DEE3DE7CE5}"/>
                  </a:ext>
                </a:extLst>
              </p:cNvPr>
              <p:cNvSpPr/>
              <p:nvPr/>
            </p:nvSpPr>
            <p:spPr>
              <a:xfrm>
                <a:off x="6673310" y="3844323"/>
                <a:ext cx="3779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𝑑</m:t>
                      </m:r>
                    </m:oMath>
                  </m:oMathPara>
                </a14:m>
                <a:endParaRPr lang="en-GB" dirty="0"/>
              </a:p>
            </p:txBody>
          </p:sp>
        </mc:Choice>
        <mc:Fallback xmlns="">
          <p:sp>
            <p:nvSpPr>
              <p:cNvPr id="7" name="Rectangle 6">
                <a:extLst>
                  <a:ext uri="{FF2B5EF4-FFF2-40B4-BE49-F238E27FC236}">
                    <a16:creationId xmlns:a16="http://schemas.microsoft.com/office/drawing/2014/main" id="{76D0A65E-065E-594A-B957-92DEE3DE7CE5}"/>
                  </a:ext>
                </a:extLst>
              </p:cNvPr>
              <p:cNvSpPr>
                <a:spLocks noRot="1" noChangeAspect="1" noMove="1" noResize="1" noEditPoints="1" noAdjustHandles="1" noChangeArrowheads="1" noChangeShapeType="1" noTextEdit="1"/>
              </p:cNvSpPr>
              <p:nvPr/>
            </p:nvSpPr>
            <p:spPr>
              <a:xfrm>
                <a:off x="6673310" y="3844323"/>
                <a:ext cx="377924"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28292AC-2D9A-BA47-8186-27925400A6C2}"/>
                  </a:ext>
                </a:extLst>
              </p:cNvPr>
              <p:cNvSpPr/>
              <p:nvPr/>
            </p:nvSpPr>
            <p:spPr>
              <a:xfrm>
                <a:off x="498975" y="2000559"/>
                <a:ext cx="3663695" cy="620363"/>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sSubSup>
                        <m:sSubSupPr>
                          <m:ctrlPr>
                            <a:rPr lang="de-DE" i="1">
                              <a:latin typeface="Cambria Math" panose="02040503050406030204" pitchFamily="18" charset="0"/>
                            </a:rPr>
                          </m:ctrlPr>
                        </m:sSubSupPr>
                        <m:e>
                          <m:d>
                            <m:dPr>
                              <m:begChr m:val="{"/>
                              <m:endChr m:val="}"/>
                              <m:ctrlPr>
                                <a:rPr lang="de-DE" i="1">
                                  <a:latin typeface="Cambria Math" panose="02040503050406030204" pitchFamily="18" charset="0"/>
                                </a:rPr>
                              </m:ctrlPr>
                            </m:dPr>
                            <m:e>
                              <m:d>
                                <m:dPr>
                                  <m:ctrlPr>
                                    <a:rPr lang="de-DE" i="1">
                                      <a:latin typeface="Cambria Math" panose="02040503050406030204" pitchFamily="18" charset="0"/>
                                    </a:rPr>
                                  </m:ctrlPr>
                                </m:dPr>
                                <m:e>
                                  <m:sSubSup>
                                    <m:sSubSupPr>
                                      <m:ctrlPr>
                                        <a:rPr lang="de-DE" i="1">
                                          <a:latin typeface="Cambria Math" panose="02040503050406030204" pitchFamily="18" charset="0"/>
                                        </a:rPr>
                                      </m:ctrlPr>
                                    </m:sSubSupPr>
                                    <m:e>
                                      <m:d>
                                        <m:dPr>
                                          <m:begChr m:val="{"/>
                                          <m:endChr m:val="}"/>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𝑖</m:t>
                                              </m:r>
                                            </m:sub>
                                          </m:sSub>
                                        </m:e>
                                      </m:d>
                                    </m:e>
                                    <m:sub>
                                      <m:r>
                                        <a:rPr lang="de-DE" i="1">
                                          <a:latin typeface="Cambria Math" panose="02040503050406030204" pitchFamily="18" charset="0"/>
                                        </a:rPr>
                                        <m:t>𝑖</m:t>
                                      </m:r>
                                      <m:r>
                                        <a:rPr lang="de-DE" i="1">
                                          <a:latin typeface="Cambria Math" panose="02040503050406030204" pitchFamily="18" charset="0"/>
                                        </a:rPr>
                                        <m:t>=1</m:t>
                                      </m:r>
                                    </m:sub>
                                    <m:sup>
                                      <m:r>
                                        <a:rPr lang="de-DE" i="1">
                                          <a:latin typeface="Cambria Math" panose="02040503050406030204" pitchFamily="18" charset="0"/>
                                        </a:rPr>
                                        <m:t>𝑑</m:t>
                                      </m:r>
                                    </m:sup>
                                  </m:sSubSup>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𝑝</m:t>
                                      </m:r>
                                    </m:e>
                                    <m:sub>
                                      <m:r>
                                        <a:rPr lang="de-DE" i="1">
                                          <a:latin typeface="Cambria Math" panose="02040503050406030204" pitchFamily="18" charset="0"/>
                                        </a:rPr>
                                        <m:t>𝑥</m:t>
                                      </m:r>
                                    </m:sub>
                                  </m:sSub>
                                  <m:d>
                                    <m:dPr>
                                      <m:ctrlPr>
                                        <a:rPr lang="de-DE" i="1">
                                          <a:latin typeface="Cambria Math" panose="02040503050406030204" pitchFamily="18" charset="0"/>
                                        </a:rPr>
                                      </m:ctrlPr>
                                    </m:dPr>
                                    <m:e>
                                      <m:r>
                                        <a:rPr lang="de-DE" i="1">
                                          <a:latin typeface="Cambria Math" panose="02040503050406030204" pitchFamily="18" charset="0"/>
                                        </a:rPr>
                                        <m:t>𝑑</m:t>
                                      </m:r>
                                    </m:e>
                                  </m:d>
                                </m:e>
                              </m:d>
                            </m:e>
                          </m:d>
                        </m:e>
                        <m:sub>
                          <m:r>
                            <a:rPr lang="de-DE" i="1">
                              <a:latin typeface="Cambria Math" panose="02040503050406030204" pitchFamily="18" charset="0"/>
                            </a:rPr>
                            <m:t>𝑑</m:t>
                          </m:r>
                          <m:r>
                            <a:rPr lang="de-DE" i="1">
                              <a:latin typeface="Cambria Math" panose="02040503050406030204" pitchFamily="18" charset="0"/>
                            </a:rPr>
                            <m:t>=200,</m:t>
                          </m:r>
                          <m:r>
                            <a:rPr lang="de-DE" i="1">
                              <a:latin typeface="Cambria Math" panose="02040503050406030204" pitchFamily="18" charset="0"/>
                            </a:rPr>
                            <m:t>𝑑</m:t>
                          </m:r>
                          <m:r>
                            <a:rPr lang="de-DE" i="1">
                              <a:latin typeface="Cambria Math" panose="02040503050406030204" pitchFamily="18" charset="0"/>
                            </a:rPr>
                            <m:t>+=100</m:t>
                          </m:r>
                        </m:sub>
                        <m:sup>
                          <m:r>
                            <a:rPr lang="de-DE" i="1">
                              <a:latin typeface="Cambria Math" panose="02040503050406030204" pitchFamily="18" charset="0"/>
                            </a:rPr>
                            <m:t>900</m:t>
                          </m:r>
                        </m:sup>
                      </m:sSubSup>
                    </m:oMath>
                  </m:oMathPara>
                </a14:m>
                <a:endParaRPr lang="de-DE" dirty="0"/>
              </a:p>
            </p:txBody>
          </p:sp>
        </mc:Choice>
        <mc:Fallback xmlns="">
          <p:sp>
            <p:nvSpPr>
              <p:cNvPr id="8" name="Rectangle 7">
                <a:extLst>
                  <a:ext uri="{FF2B5EF4-FFF2-40B4-BE49-F238E27FC236}">
                    <a16:creationId xmlns:a16="http://schemas.microsoft.com/office/drawing/2014/main" id="{328292AC-2D9A-BA47-8186-27925400A6C2}"/>
                  </a:ext>
                </a:extLst>
              </p:cNvPr>
              <p:cNvSpPr>
                <a:spLocks noRot="1" noChangeAspect="1" noMove="1" noResize="1" noEditPoints="1" noAdjustHandles="1" noChangeArrowheads="1" noChangeShapeType="1" noTextEdit="1"/>
              </p:cNvSpPr>
              <p:nvPr/>
            </p:nvSpPr>
            <p:spPr>
              <a:xfrm>
                <a:off x="498975" y="2000559"/>
                <a:ext cx="3663695" cy="620363"/>
              </a:xfrm>
              <a:prstGeom prst="rect">
                <a:avLst/>
              </a:prstGeom>
              <a:blipFill>
                <a:blip r:embed="rId6"/>
                <a:stretch>
                  <a:fillRect/>
                </a:stretch>
              </a:blipFill>
            </p:spPr>
            <p:txBody>
              <a:bodyPr/>
              <a:lstStyle/>
              <a:p>
                <a:r>
                  <a:rPr lang="en-GB">
                    <a:noFill/>
                  </a:rPr>
                  <a:t> </a:t>
                </a:r>
              </a:p>
            </p:txBody>
          </p:sp>
        </mc:Fallback>
      </mc:AlternateContent>
      <p:sp>
        <p:nvSpPr>
          <p:cNvPr id="9" name="Oval 8">
            <a:extLst>
              <a:ext uri="{FF2B5EF4-FFF2-40B4-BE49-F238E27FC236}">
                <a16:creationId xmlns:a16="http://schemas.microsoft.com/office/drawing/2014/main" id="{857C6469-29E1-6041-A236-F51E64DE8682}"/>
              </a:ext>
            </a:extLst>
          </p:cNvPr>
          <p:cNvSpPr/>
          <p:nvPr/>
        </p:nvSpPr>
        <p:spPr>
          <a:xfrm>
            <a:off x="5654762" y="2674345"/>
            <a:ext cx="179294" cy="18466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AFBB2C6-5CB2-E94E-B7FC-316BF63D8A33}"/>
              </a:ext>
            </a:extLst>
          </p:cNvPr>
          <p:cNvSpPr/>
          <p:nvPr/>
        </p:nvSpPr>
        <p:spPr>
          <a:xfrm>
            <a:off x="5744404" y="2000559"/>
            <a:ext cx="967519" cy="102514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EFFAFBB-26C4-B640-BDA8-E5F3B9383935}"/>
                  </a:ext>
                </a:extLst>
              </p:cNvPr>
              <p:cNvSpPr/>
              <p:nvPr/>
            </p:nvSpPr>
            <p:spPr>
              <a:xfrm>
                <a:off x="6468827" y="3806413"/>
                <a:ext cx="425116"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000" i="1">
                          <a:latin typeface="Cambria Math" panose="02040503050406030204" pitchFamily="18" charset="0"/>
                        </a:rPr>
                        <m:t>900</m:t>
                      </m:r>
                    </m:oMath>
                  </m:oMathPara>
                </a14:m>
                <a:endParaRPr lang="en-GB" sz="1000" dirty="0"/>
              </a:p>
            </p:txBody>
          </p:sp>
        </mc:Choice>
        <mc:Fallback xmlns="">
          <p:sp>
            <p:nvSpPr>
              <p:cNvPr id="11" name="Rectangle 10">
                <a:extLst>
                  <a:ext uri="{FF2B5EF4-FFF2-40B4-BE49-F238E27FC236}">
                    <a16:creationId xmlns:a16="http://schemas.microsoft.com/office/drawing/2014/main" id="{9EFFAFBB-26C4-B640-BDA8-E5F3B9383935}"/>
                  </a:ext>
                </a:extLst>
              </p:cNvPr>
              <p:cNvSpPr>
                <a:spLocks noRot="1" noChangeAspect="1" noMove="1" noResize="1" noEditPoints="1" noAdjustHandles="1" noChangeArrowheads="1" noChangeShapeType="1" noTextEdit="1"/>
              </p:cNvSpPr>
              <p:nvPr/>
            </p:nvSpPr>
            <p:spPr>
              <a:xfrm>
                <a:off x="6468827" y="3806413"/>
                <a:ext cx="425116" cy="246221"/>
              </a:xfrm>
              <a:prstGeom prst="rect">
                <a:avLst/>
              </a:prstGeom>
              <a:blipFill>
                <a:blip r:embed="rId7"/>
                <a:stretch>
                  <a:fillRect/>
                </a:stretch>
              </a:blipFill>
            </p:spPr>
            <p:txBody>
              <a:bodyPr/>
              <a:lstStyle/>
              <a:p>
                <a:r>
                  <a:rPr lang="en-GB">
                    <a:noFill/>
                  </a:rPr>
                  <a:t> </a:t>
                </a:r>
              </a:p>
            </p:txBody>
          </p:sp>
        </mc:Fallback>
      </mc:AlternateContent>
      <p:cxnSp>
        <p:nvCxnSpPr>
          <p:cNvPr id="13" name="Straight Connector 12">
            <a:extLst>
              <a:ext uri="{FF2B5EF4-FFF2-40B4-BE49-F238E27FC236}">
                <a16:creationId xmlns:a16="http://schemas.microsoft.com/office/drawing/2014/main" id="{4ED81A65-6E4B-C64F-836A-830F38988AFD}"/>
              </a:ext>
            </a:extLst>
          </p:cNvPr>
          <p:cNvCxnSpPr>
            <a:cxnSpLocks/>
          </p:cNvCxnSpPr>
          <p:nvPr/>
        </p:nvCxnSpPr>
        <p:spPr>
          <a:xfrm>
            <a:off x="6711923" y="2859011"/>
            <a:ext cx="0" cy="985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218A924-2135-7A41-8B3C-52ABCA0C6281}"/>
              </a:ext>
            </a:extLst>
          </p:cNvPr>
          <p:cNvCxnSpPr>
            <a:cxnSpLocks/>
          </p:cNvCxnSpPr>
          <p:nvPr/>
        </p:nvCxnSpPr>
        <p:spPr>
          <a:xfrm flipH="1">
            <a:off x="5744404" y="2766678"/>
            <a:ext cx="2050" cy="107757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05B5ED0-F652-0646-80D7-64BB572B4AA5}"/>
                  </a:ext>
                </a:extLst>
              </p:cNvPr>
              <p:cNvSpPr/>
              <p:nvPr/>
            </p:nvSpPr>
            <p:spPr>
              <a:xfrm>
                <a:off x="5506998" y="3806413"/>
                <a:ext cx="425116"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000" b="0" i="1" smtClean="0">
                          <a:latin typeface="Cambria Math" panose="02040503050406030204" pitchFamily="18" charset="0"/>
                        </a:rPr>
                        <m:t>2</m:t>
                      </m:r>
                      <m:r>
                        <a:rPr lang="de-DE" sz="1000" i="1">
                          <a:latin typeface="Cambria Math" panose="02040503050406030204" pitchFamily="18" charset="0"/>
                        </a:rPr>
                        <m:t>00</m:t>
                      </m:r>
                    </m:oMath>
                  </m:oMathPara>
                </a14:m>
                <a:endParaRPr lang="en-GB" sz="1000" dirty="0"/>
              </a:p>
            </p:txBody>
          </p:sp>
        </mc:Choice>
        <mc:Fallback xmlns="">
          <p:sp>
            <p:nvSpPr>
              <p:cNvPr id="17" name="Rectangle 16">
                <a:extLst>
                  <a:ext uri="{FF2B5EF4-FFF2-40B4-BE49-F238E27FC236}">
                    <a16:creationId xmlns:a16="http://schemas.microsoft.com/office/drawing/2014/main" id="{B05B5ED0-F652-0646-80D7-64BB572B4AA5}"/>
                  </a:ext>
                </a:extLst>
              </p:cNvPr>
              <p:cNvSpPr>
                <a:spLocks noRot="1" noChangeAspect="1" noMove="1" noResize="1" noEditPoints="1" noAdjustHandles="1" noChangeArrowheads="1" noChangeShapeType="1" noTextEdit="1"/>
              </p:cNvSpPr>
              <p:nvPr/>
            </p:nvSpPr>
            <p:spPr>
              <a:xfrm>
                <a:off x="5506998" y="3806413"/>
                <a:ext cx="425116" cy="246221"/>
              </a:xfrm>
              <a:prstGeom prst="rect">
                <a:avLst/>
              </a:prstGeom>
              <a:blipFill>
                <a:blip r:embed="rId8"/>
                <a:stretch>
                  <a:fillRect/>
                </a:stretch>
              </a:blipFill>
            </p:spPr>
            <p:txBody>
              <a:bodyPr/>
              <a:lstStyle/>
              <a:p>
                <a:r>
                  <a:rPr lang="en-GB">
                    <a:noFill/>
                  </a:rPr>
                  <a:t> </a:t>
                </a:r>
              </a:p>
            </p:txBody>
          </p:sp>
        </mc:Fallback>
      </mc:AlternateContent>
      <p:cxnSp>
        <p:nvCxnSpPr>
          <p:cNvPr id="18" name="Straight Connector 17">
            <a:extLst>
              <a:ext uri="{FF2B5EF4-FFF2-40B4-BE49-F238E27FC236}">
                <a16:creationId xmlns:a16="http://schemas.microsoft.com/office/drawing/2014/main" id="{721F4813-26E4-F34B-89F6-4C48B316B174}"/>
              </a:ext>
            </a:extLst>
          </p:cNvPr>
          <p:cNvCxnSpPr>
            <a:cxnSpLocks/>
          </p:cNvCxnSpPr>
          <p:nvPr/>
        </p:nvCxnSpPr>
        <p:spPr>
          <a:xfrm flipH="1">
            <a:off x="5300421" y="3025704"/>
            <a:ext cx="30464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852F57C2-F25F-9A48-8D83-698A0383B3EE}"/>
                  </a:ext>
                </a:extLst>
              </p:cNvPr>
              <p:cNvSpPr/>
              <p:nvPr/>
            </p:nvSpPr>
            <p:spPr>
              <a:xfrm>
                <a:off x="4854328" y="2887204"/>
                <a:ext cx="450764"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000" b="0" i="1" smtClean="0">
                          <a:latin typeface="Cambria Math" panose="02040503050406030204" pitchFamily="18" charset="0"/>
                        </a:rPr>
                        <m:t>0.05</m:t>
                      </m:r>
                    </m:oMath>
                  </m:oMathPara>
                </a14:m>
                <a:endParaRPr lang="en-GB" sz="1000" dirty="0"/>
              </a:p>
            </p:txBody>
          </p:sp>
        </mc:Choice>
        <mc:Fallback xmlns="">
          <p:sp>
            <p:nvSpPr>
              <p:cNvPr id="22" name="Rectangle 21">
                <a:extLst>
                  <a:ext uri="{FF2B5EF4-FFF2-40B4-BE49-F238E27FC236}">
                    <a16:creationId xmlns:a16="http://schemas.microsoft.com/office/drawing/2014/main" id="{852F57C2-F25F-9A48-8D83-698A0383B3EE}"/>
                  </a:ext>
                </a:extLst>
              </p:cNvPr>
              <p:cNvSpPr>
                <a:spLocks noRot="1" noChangeAspect="1" noMove="1" noResize="1" noEditPoints="1" noAdjustHandles="1" noChangeArrowheads="1" noChangeShapeType="1" noTextEdit="1"/>
              </p:cNvSpPr>
              <p:nvPr/>
            </p:nvSpPr>
            <p:spPr>
              <a:xfrm>
                <a:off x="4854328" y="2887204"/>
                <a:ext cx="450764" cy="246221"/>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02469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0B62-7A21-3644-A75A-822CB22BCA4E}"/>
              </a:ext>
            </a:extLst>
          </p:cNvPr>
          <p:cNvSpPr>
            <a:spLocks noGrp="1"/>
          </p:cNvSpPr>
          <p:nvPr>
            <p:ph type="title"/>
          </p:nvPr>
        </p:nvSpPr>
        <p:spPr/>
        <p:txBody>
          <a:bodyPr/>
          <a:lstStyle/>
          <a:p>
            <a:r>
              <a:rPr lang="en-GB"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73448D-BD66-3F43-971B-46DEF35B9B7B}"/>
                  </a:ext>
                </a:extLst>
              </p:cNvPr>
              <p:cNvSpPr>
                <a:spLocks noGrp="1"/>
              </p:cNvSpPr>
              <p:nvPr>
                <p:ph idx="1"/>
              </p:nvPr>
            </p:nvSpPr>
            <p:spPr>
              <a:xfrm>
                <a:off x="628650" y="1158240"/>
                <a:ext cx="7886700" cy="5296348"/>
              </a:xfrm>
            </p:spPr>
            <p:txBody>
              <a:bodyPr>
                <a:normAutofit/>
              </a:bodyPr>
              <a:lstStyle/>
              <a:p>
                <a:r>
                  <a:rPr lang="en-GB" dirty="0"/>
                  <a:t>Filtering again with </a:t>
                </a:r>
                <a14:m>
                  <m:oMath xmlns:m="http://schemas.openxmlformats.org/officeDocument/2006/math">
                    <m:r>
                      <a:rPr lang="en-GB" i="1">
                        <a:latin typeface="Cambria Math" panose="02040503050406030204" pitchFamily="18" charset="0"/>
                      </a:rPr>
                      <m:t>𝑡</m:t>
                    </m:r>
                    <m:r>
                      <a:rPr lang="en-GB" i="1">
                        <a:latin typeface="Cambria Math" panose="02040503050406030204" pitchFamily="18" charset="0"/>
                      </a:rPr>
                      <m:t>=0.05</m:t>
                    </m:r>
                  </m:oMath>
                </a14:m>
                <a:r>
                  <a:rPr lang="en-GB" dirty="0"/>
                  <a:t> </a:t>
                </a:r>
                <a:br>
                  <a:rPr lang="en-GB" dirty="0"/>
                </a:br>
                <a:r>
                  <a:rPr lang="en-GB" dirty="0"/>
                  <a:t>brings constraint worlds </a:t>
                </a:r>
                <a:br>
                  <a:rPr lang="en-GB" dirty="0"/>
                </a:br>
                <a:r>
                  <a:rPr lang="en-GB" dirty="0"/>
                  <a:t>down to </a:t>
                </a:r>
                <a14:m>
                  <m:oMath xmlns:m="http://schemas.openxmlformats.org/officeDocument/2006/math">
                    <m:r>
                      <a:rPr lang="en-GB" b="0" i="1" smtClean="0">
                        <a:latin typeface="Cambria Math" panose="02040503050406030204" pitchFamily="18" charset="0"/>
                      </a:rPr>
                      <m:t>7</m:t>
                    </m:r>
                  </m:oMath>
                </a14:m>
                <a:r>
                  <a:rPr lang="en-GB" dirty="0"/>
                  <a:t> </a:t>
                </a:r>
              </a:p>
              <a:p>
                <a:pPr lvl="1"/>
                <a:r>
                  <a:rPr lang="en-GB" i="1" dirty="0"/>
                  <a:t>Cascaded filtering</a:t>
                </a:r>
                <a:endParaRPr lang="en-GB" dirty="0"/>
              </a:p>
              <a:p>
                <a:pPr lvl="1"/>
                <a:r>
                  <a:rPr lang="en-GB" dirty="0"/>
                  <a:t>Domain worlds that </a:t>
                </a:r>
                <a:br>
                  <a:rPr lang="en-GB" dirty="0"/>
                </a:br>
                <a:r>
                  <a:rPr lang="en-GB" dirty="0"/>
                  <a:t>yield constraint worlds </a:t>
                </a:r>
                <a:br>
                  <a:rPr lang="en-GB" dirty="0"/>
                </a:br>
                <a:r>
                  <a:rPr lang="en-GB" dirty="0"/>
                  <a:t>with probability </a:t>
                </a:r>
                <a:br>
                  <a:rPr lang="en-GB" dirty="0"/>
                </a:b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𝑥</m:t>
                        </m:r>
                      </m:sub>
                    </m:sSub>
                    <m:d>
                      <m:dPr>
                        <m:ctrlPr>
                          <a:rPr lang="en-GB" i="1">
                            <a:latin typeface="Cambria Math" panose="02040503050406030204" pitchFamily="18" charset="0"/>
                          </a:rPr>
                        </m:ctrlPr>
                      </m:dPr>
                      <m:e>
                        <m:r>
                          <a:rPr lang="en-GB" i="1">
                            <a:latin typeface="Cambria Math" panose="02040503050406030204" pitchFamily="18" charset="0"/>
                          </a:rPr>
                          <m:t>𝑑</m:t>
                        </m:r>
                      </m:e>
                    </m:d>
                    <m:r>
                      <a:rPr lang="en-GB"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𝑝</m:t>
                        </m:r>
                      </m:e>
                      <m:sub>
                        <m:r>
                          <a:rPr lang="de-DE" b="0" i="1" smtClean="0">
                            <a:latin typeface="Cambria Math" panose="02040503050406030204" pitchFamily="18" charset="0"/>
                            <a:ea typeface="Cambria Math" panose="02040503050406030204" pitchFamily="18" charset="0"/>
                          </a:rPr>
                          <m:t>𝑗</m:t>
                        </m:r>
                      </m:sub>
                    </m:sSub>
                    <m:r>
                      <a:rPr lang="de-DE" b="0" i="1" smtClean="0">
                        <a:latin typeface="Cambria Math" panose="02040503050406030204" pitchFamily="18" charset="0"/>
                      </a:rPr>
                      <m:t>&gt;0.05</m:t>
                    </m:r>
                  </m:oMath>
                </a14:m>
                <a:r>
                  <a:rPr lang="en-GB" dirty="0"/>
                  <a:t> </a:t>
                </a:r>
                <a:br>
                  <a:rPr lang="en-GB" dirty="0"/>
                </a:br>
                <a:r>
                  <a:rPr lang="en-GB" dirty="0"/>
                  <a:t>for each resulting model:</a:t>
                </a:r>
              </a:p>
              <a:p>
                <a:pPr lvl="2"/>
                <a14:m>
                  <m:oMath xmlns:m="http://schemas.openxmlformats.org/officeDocument/2006/math">
                    <m:sSubSup>
                      <m:sSubSupPr>
                        <m:ctrlPr>
                          <a:rPr lang="en-GB" i="1">
                            <a:latin typeface="Cambria Math" panose="02040503050406030204" pitchFamily="18" charset="0"/>
                          </a:rPr>
                        </m:ctrlPr>
                      </m:sSubSupPr>
                      <m:e>
                        <m:d>
                          <m:dPr>
                            <m:begChr m:val="{"/>
                            <m:endChr m:val="}"/>
                            <m:ctrlPr>
                              <a:rPr lang="en-GB" i="1">
                                <a:latin typeface="Cambria Math" panose="02040503050406030204" pitchFamily="18" charset="0"/>
                              </a:rPr>
                            </m:ctrlPr>
                          </m:dPr>
                          <m:e>
                            <m:d>
                              <m:dPr>
                                <m:ctrlPr>
                                  <a:rPr lang="en-GB" i="1">
                                    <a:latin typeface="Cambria Math" panose="02040503050406030204" pitchFamily="18" charset="0"/>
                                  </a:rPr>
                                </m:ctrlPr>
                              </m:dPr>
                              <m:e>
                                <m:sSubSup>
                                  <m:sSubSupPr>
                                    <m:ctrlPr>
                                      <a:rPr lang="en-GB" i="1">
                                        <a:latin typeface="Cambria Math" panose="02040503050406030204" pitchFamily="18" charset="0"/>
                                      </a:rPr>
                                    </m:ctrlPr>
                                  </m:sSubSupPr>
                                  <m:e>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e>
                                    </m:d>
                                  </m:e>
                                  <m:sub>
                                    <m: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𝑑</m:t>
                                    </m:r>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𝑥</m:t>
                                    </m:r>
                                  </m:sub>
                                </m:sSub>
                                <m:d>
                                  <m:dPr>
                                    <m:ctrlPr>
                                      <a:rPr lang="en-GB" i="1">
                                        <a:latin typeface="Cambria Math" panose="02040503050406030204" pitchFamily="18" charset="0"/>
                                      </a:rPr>
                                    </m:ctrlPr>
                                  </m:dPr>
                                  <m:e>
                                    <m:r>
                                      <a:rPr lang="en-GB" i="1">
                                        <a:latin typeface="Cambria Math" panose="02040503050406030204" pitchFamily="18" charset="0"/>
                                      </a:rPr>
                                      <m:t>𝑑</m:t>
                                    </m:r>
                                  </m:e>
                                </m:d>
                              </m:e>
                            </m:d>
                          </m:e>
                        </m:d>
                      </m:e>
                      <m:sub>
                        <m:r>
                          <a:rPr lang="en-GB" i="1">
                            <a:latin typeface="Cambria Math" panose="02040503050406030204" pitchFamily="18" charset="0"/>
                          </a:rPr>
                          <m:t>𝑑</m:t>
                        </m:r>
                        <m:r>
                          <a:rPr lang="en-GB" i="1">
                            <a:latin typeface="Cambria Math" panose="02040503050406030204" pitchFamily="18" charset="0"/>
                          </a:rPr>
                          <m:t>=200,</m:t>
                        </m:r>
                        <m:r>
                          <a:rPr lang="en-GB" i="1">
                            <a:latin typeface="Cambria Math" panose="02040503050406030204" pitchFamily="18" charset="0"/>
                          </a:rPr>
                          <m:t>𝑑</m:t>
                        </m:r>
                        <m:r>
                          <a:rPr lang="en-GB" i="1">
                            <a:latin typeface="Cambria Math" panose="02040503050406030204" pitchFamily="18" charset="0"/>
                          </a:rPr>
                          <m:t>+=100</m:t>
                        </m:r>
                      </m:sub>
                      <m:sup>
                        <m:r>
                          <a:rPr lang="en-GB" b="0" i="1" smtClean="0">
                            <a:latin typeface="Cambria Math" panose="02040503050406030204" pitchFamily="18" charset="0"/>
                          </a:rPr>
                          <m:t>8</m:t>
                        </m:r>
                        <m:r>
                          <a:rPr lang="en-GB" i="1">
                            <a:latin typeface="Cambria Math" panose="02040503050406030204" pitchFamily="18" charset="0"/>
                          </a:rPr>
                          <m:t>00</m:t>
                        </m:r>
                      </m:sup>
                    </m:sSubSup>
                  </m:oMath>
                </a14:m>
                <a:r>
                  <a:rPr lang="en-GB" dirty="0">
                    <a:solidFill>
                      <a:schemeClr val="tx1"/>
                    </a:solidFill>
                  </a:rPr>
                  <a:t> and</a:t>
                </a:r>
              </a:p>
              <a:p>
                <a:pPr lvl="2"/>
                <a14:m>
                  <m:oMath xmlns:m="http://schemas.openxmlformats.org/officeDocument/2006/math">
                    <m:r>
                      <a:rPr lang="en-GB" i="1" dirty="0" smtClean="0">
                        <a:latin typeface="Cambria Math" panose="02040503050406030204" pitchFamily="18" charset="0"/>
                      </a:rPr>
                      <m:t>𝑗</m:t>
                    </m:r>
                    <m:r>
                      <a:rPr lang="en-GB" i="1" dirty="0" smtClean="0">
                        <a:latin typeface="Cambria Math" panose="02040503050406030204" pitchFamily="18" charset="0"/>
                      </a:rPr>
                      <m:t>=1</m:t>
                    </m:r>
                  </m:oMath>
                </a14:m>
                <a:r>
                  <a:rPr lang="en-GB" dirty="0">
                    <a:solidFill>
                      <a:schemeClr val="tx1"/>
                    </a:solidFill>
                  </a:rPr>
                  <a:t>: </a:t>
                </a:r>
                <a:r>
                  <a:rPr lang="en-GB" dirty="0">
                    <a:latin typeface="Courier" pitchFamily="2" charset="0"/>
                    <a:cs typeface="Courier New" panose="02070309020205020404" pitchFamily="49" charset="0"/>
                  </a:rPr>
                  <a:t>0.7 pair(t1,t2)</a:t>
                </a:r>
                <a:r>
                  <a:rPr lang="en-GB" dirty="0">
                    <a:cs typeface="Courier New" panose="02070309020205020404" pitchFamily="49" charset="0"/>
                  </a:rPr>
                  <a:t> in</a:t>
                </a:r>
                <a:r>
                  <a:rPr lang="en-GB" dirty="0">
                    <a:solidFill>
                      <a:schemeClr val="tx1"/>
                    </a:solidFill>
                    <a:cs typeface="Courier New" panose="02070309020205020404" pitchFamily="49" charset="0"/>
                  </a:rPr>
                  <a:t> </a:t>
                </a:r>
                <a14:m>
                  <m:oMath xmlns:m="http://schemas.openxmlformats.org/officeDocument/2006/math">
                    <m:sSup>
                      <m:sSupPr>
                        <m:ctrlPr>
                          <a:rPr lang="en-GB" i="1">
                            <a:solidFill>
                              <a:schemeClr val="tx1"/>
                            </a:solidFill>
                            <a:latin typeface="Cambria Math" panose="02040503050406030204" pitchFamily="18" charset="0"/>
                            <a:ea typeface="Cambria Math" panose="02040503050406030204" pitchFamily="18" charset="0"/>
                          </a:rPr>
                        </m:ctrlPr>
                      </m:sSupPr>
                      <m:e>
                        <m:r>
                          <a:rPr lang="en-GB" i="1">
                            <a:solidFill>
                              <a:schemeClr val="tx1"/>
                            </a:solidFill>
                            <a:latin typeface="Cambria Math" panose="02040503050406030204" pitchFamily="18" charset="0"/>
                            <a:ea typeface="Cambria Math" panose="02040503050406030204" pitchFamily="18" charset="0"/>
                          </a:rPr>
                          <m:t>𝒞</m:t>
                        </m:r>
                      </m:e>
                      <m:sup>
                        <m:r>
                          <a:rPr lang="de-DE" i="1">
                            <a:solidFill>
                              <a:schemeClr val="tx1"/>
                            </a:solidFill>
                            <a:latin typeface="Cambria Math" panose="02040503050406030204" pitchFamily="18" charset="0"/>
                            <a:ea typeface="Cambria Math" panose="02040503050406030204" pitchFamily="18" charset="0"/>
                          </a:rPr>
                          <m:t>𝐷𝐿</m:t>
                        </m:r>
                      </m:sup>
                    </m:sSup>
                  </m:oMath>
                </a14:m>
                <a:endParaRPr lang="en-GB" dirty="0"/>
              </a:p>
              <a:p>
                <a:pPr lvl="3"/>
                <a14:m>
                  <m:oMath xmlns:m="http://schemas.openxmlformats.org/officeDocument/2006/math">
                    <m:sSub>
                      <m:sSubPr>
                        <m:ctrlPr>
                          <a:rPr lang="de-DE" i="1" dirty="0">
                            <a:solidFill>
                              <a:schemeClr val="accent1"/>
                            </a:solidFill>
                            <a:latin typeface="Cambria Math" panose="02040503050406030204" pitchFamily="18" charset="0"/>
                          </a:rPr>
                        </m:ctrlPr>
                      </m:sSubPr>
                      <m:e>
                        <m:r>
                          <a:rPr lang="en-GB" i="1" dirty="0">
                            <a:solidFill>
                              <a:schemeClr val="accent1"/>
                            </a:solidFill>
                            <a:latin typeface="Cambria Math" panose="02040503050406030204" pitchFamily="18" charset="0"/>
                          </a:rPr>
                          <m:t>𝐶</m:t>
                        </m:r>
                      </m:e>
                      <m:sub>
                        <m:r>
                          <a:rPr lang="de-DE" b="0" i="1" dirty="0" smtClean="0">
                            <a:solidFill>
                              <a:schemeClr val="accent1"/>
                            </a:solidFill>
                            <a:latin typeface="Cambria Math" panose="02040503050406030204" pitchFamily="18" charset="0"/>
                          </a:rPr>
                          <m:t>𝑑</m:t>
                        </m:r>
                        <m:r>
                          <a:rPr lang="de-DE" b="0" i="1" dirty="0" smtClean="0">
                            <a:solidFill>
                              <a:schemeClr val="accent1"/>
                            </a:solidFill>
                            <a:latin typeface="Cambria Math" panose="02040503050406030204" pitchFamily="18" charset="0"/>
                          </a:rPr>
                          <m:t>,1,2</m:t>
                        </m:r>
                      </m:sub>
                    </m:sSub>
                    <m:r>
                      <a:rPr lang="de-DE" i="1" dirty="0">
                        <a:solidFill>
                          <a:schemeClr val="accent1"/>
                        </a:solidFill>
                        <a:latin typeface="Cambria Math" panose="02040503050406030204" pitchFamily="18" charset="0"/>
                      </a:rPr>
                      <m:t>=</m:t>
                    </m:r>
                    <m:d>
                      <m:dPr>
                        <m:ctrlPr>
                          <a:rPr lang="de-DE" i="1" dirty="0">
                            <a:solidFill>
                              <a:schemeClr val="accent1"/>
                            </a:solidFill>
                            <a:latin typeface="Cambria Math" panose="02040503050406030204" pitchFamily="18" charset="0"/>
                          </a:rPr>
                        </m:ctrlPr>
                      </m:dPr>
                      <m:e>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𝑋</m:t>
                            </m:r>
                          </m:e>
                        </m:d>
                        <m:r>
                          <a:rPr lang="de-DE" i="1" dirty="0">
                            <a:solidFill>
                              <a:schemeClr val="accent1"/>
                            </a:solidFill>
                            <a:latin typeface="Cambria Math" panose="02040503050406030204" pitchFamily="18" charset="0"/>
                          </a:rPr>
                          <m:t>,</m:t>
                        </m:r>
                        <m:sSubSup>
                          <m:sSubSupPr>
                            <m:ctrlPr>
                              <a:rPr lang="de-DE" i="1">
                                <a:solidFill>
                                  <a:schemeClr val="accent1"/>
                                </a:solidFill>
                                <a:latin typeface="Cambria Math" panose="02040503050406030204" pitchFamily="18" charset="0"/>
                              </a:rPr>
                            </m:ctrlPr>
                          </m:sSubSupPr>
                          <m:e>
                            <m:d>
                              <m:dPr>
                                <m:begChr m:val="{"/>
                                <m:endChr m:val="}"/>
                                <m:ctrlPr>
                                  <a:rPr lang="de-DE" i="1">
                                    <a:solidFill>
                                      <a:schemeClr val="accent1"/>
                                    </a:solidFill>
                                    <a:latin typeface="Cambria Math" panose="02040503050406030204" pitchFamily="18" charset="0"/>
                                  </a:rPr>
                                </m:ctrlPr>
                              </m:dPr>
                              <m:e>
                                <m:sSub>
                                  <m:sSubPr>
                                    <m:ctrlPr>
                                      <a:rPr lang="de-DE" i="1">
                                        <a:solidFill>
                                          <a:schemeClr val="accent1"/>
                                        </a:solidFill>
                                        <a:latin typeface="Cambria Math" panose="02040503050406030204" pitchFamily="18" charset="0"/>
                                      </a:rPr>
                                    </m:ctrlPr>
                                  </m:sSubPr>
                                  <m:e>
                                    <m:r>
                                      <a:rPr lang="de-DE" i="1">
                                        <a:solidFill>
                                          <a:schemeClr val="accent1"/>
                                        </a:solidFill>
                                        <a:latin typeface="Cambria Math" panose="02040503050406030204" pitchFamily="18" charset="0"/>
                                      </a:rPr>
                                      <m:t>𝑥</m:t>
                                    </m:r>
                                  </m:e>
                                  <m:sub>
                                    <m:r>
                                      <a:rPr lang="de-DE" i="1">
                                        <a:solidFill>
                                          <a:schemeClr val="accent1"/>
                                        </a:solidFill>
                                        <a:latin typeface="Cambria Math" panose="02040503050406030204" pitchFamily="18" charset="0"/>
                                      </a:rPr>
                                      <m:t>𝑖</m:t>
                                    </m:r>
                                  </m:sub>
                                </m:sSub>
                              </m:e>
                            </m:d>
                          </m:e>
                          <m:sub>
                            <m:r>
                              <a:rPr lang="de-DE" i="1">
                                <a:solidFill>
                                  <a:schemeClr val="accent1"/>
                                </a:solidFill>
                                <a:latin typeface="Cambria Math" panose="02040503050406030204" pitchFamily="18" charset="0"/>
                              </a:rPr>
                              <m:t>𝑖</m:t>
                            </m:r>
                            <m:r>
                              <a:rPr lang="de-DE" i="1">
                                <a:solidFill>
                                  <a:schemeClr val="accent1"/>
                                </a:solidFill>
                                <a:latin typeface="Cambria Math" panose="02040503050406030204" pitchFamily="18" charset="0"/>
                              </a:rPr>
                              <m:t>=1</m:t>
                            </m:r>
                          </m:sub>
                          <m:sup>
                            <m:r>
                              <a:rPr lang="de-DE" b="0" i="1" smtClean="0">
                                <a:solidFill>
                                  <a:schemeClr val="accent1"/>
                                </a:solidFill>
                                <a:latin typeface="Cambria Math" panose="02040503050406030204" pitchFamily="18" charset="0"/>
                              </a:rPr>
                              <m:t>𝑑</m:t>
                            </m:r>
                          </m:sup>
                        </m:sSubSup>
                      </m:e>
                    </m:d>
                  </m:oMath>
                </a14:m>
                <a:endParaRPr lang="en-GB" dirty="0">
                  <a:solidFill>
                    <a:schemeClr val="accent1"/>
                  </a:solidFill>
                </a:endParaRPr>
              </a:p>
              <a:p>
                <a:pPr lvl="3"/>
                <a14:m>
                  <m:oMath xmlns:m="http://schemas.openxmlformats.org/officeDocument/2006/math">
                    <m:sSub>
                      <m:sSubPr>
                        <m:ctrlPr>
                          <a:rPr lang="de-DE" i="1" dirty="0">
                            <a:solidFill>
                              <a:schemeClr val="accent1"/>
                            </a:solidFill>
                            <a:latin typeface="Cambria Math" panose="02040503050406030204" pitchFamily="18" charset="0"/>
                          </a:rPr>
                        </m:ctrlPr>
                      </m:sSubPr>
                      <m:e>
                        <m:r>
                          <a:rPr lang="en-GB" i="1" dirty="0">
                            <a:solidFill>
                              <a:schemeClr val="accent1"/>
                            </a:solidFill>
                            <a:latin typeface="Cambria Math" panose="02040503050406030204" pitchFamily="18" charset="0"/>
                          </a:rPr>
                          <m:t>𝐶</m:t>
                        </m:r>
                      </m:e>
                      <m:sub>
                        <m:r>
                          <a:rPr lang="de-DE" b="0" i="1" dirty="0" smtClean="0">
                            <a:solidFill>
                              <a:schemeClr val="accent1"/>
                            </a:solidFill>
                            <a:latin typeface="Cambria Math" panose="02040503050406030204" pitchFamily="18" charset="0"/>
                          </a:rPr>
                          <m:t>𝑑</m:t>
                        </m:r>
                        <m:r>
                          <a:rPr lang="de-DE" b="0" i="1" dirty="0" smtClean="0">
                            <a:solidFill>
                              <a:schemeClr val="accent1"/>
                            </a:solidFill>
                            <a:latin typeface="Cambria Math" panose="02040503050406030204" pitchFamily="18" charset="0"/>
                          </a:rPr>
                          <m:t>,1,3</m:t>
                        </m:r>
                      </m:sub>
                    </m:sSub>
                    <m:r>
                      <a:rPr lang="de-DE" i="1" dirty="0">
                        <a:solidFill>
                          <a:schemeClr val="accent1"/>
                        </a:solidFill>
                        <a:latin typeface="Cambria Math" panose="02040503050406030204" pitchFamily="18" charset="0"/>
                      </a:rPr>
                      <m:t>=</m:t>
                    </m:r>
                    <m:d>
                      <m:dPr>
                        <m:ctrlPr>
                          <a:rPr lang="en-GB" i="1">
                            <a:solidFill>
                              <a:schemeClr val="accent1"/>
                            </a:solidFill>
                            <a:latin typeface="Cambria Math" panose="02040503050406030204" pitchFamily="18" charset="0"/>
                          </a:rPr>
                        </m:ctrlPr>
                      </m:dPr>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𝑋</m:t>
                            </m:r>
                            <m:r>
                              <a:rPr lang="en-GB" i="1">
                                <a:solidFill>
                                  <a:schemeClr val="accent1"/>
                                </a:solidFill>
                                <a:latin typeface="Cambria Math" panose="02040503050406030204" pitchFamily="18" charset="0"/>
                              </a:rPr>
                              <m:t>,</m:t>
                            </m:r>
                            <m:r>
                              <a:rPr lang="en-GB" i="1">
                                <a:solidFill>
                                  <a:schemeClr val="accent1"/>
                                </a:solidFill>
                                <a:latin typeface="Cambria Math" panose="02040503050406030204" pitchFamily="18" charset="0"/>
                              </a:rPr>
                              <m:t>𝑀</m:t>
                            </m:r>
                          </m:e>
                        </m:d>
                        <m:r>
                          <a:rPr lang="en-GB" i="1">
                            <a:solidFill>
                              <a:schemeClr val="accent1"/>
                            </a:solidFill>
                            <a:latin typeface="Cambria Math" panose="02040503050406030204" pitchFamily="18" charset="0"/>
                          </a:rPr>
                          <m:t>,</m:t>
                        </m:r>
                        <m:sSubSup>
                          <m:sSubSupPr>
                            <m:ctrlPr>
                              <a:rPr lang="de-DE" i="1">
                                <a:solidFill>
                                  <a:schemeClr val="accent1"/>
                                </a:solidFill>
                                <a:latin typeface="Cambria Math" panose="02040503050406030204" pitchFamily="18" charset="0"/>
                              </a:rPr>
                            </m:ctrlPr>
                          </m:sSubSupPr>
                          <m:e>
                            <m:d>
                              <m:dPr>
                                <m:begChr m:val="{"/>
                                <m:endChr m:val="}"/>
                                <m:ctrlPr>
                                  <a:rPr lang="de-DE" i="1">
                                    <a:solidFill>
                                      <a:schemeClr val="accent1"/>
                                    </a:solidFill>
                                    <a:latin typeface="Cambria Math" panose="02040503050406030204" pitchFamily="18" charset="0"/>
                                  </a:rPr>
                                </m:ctrlPr>
                              </m:dPr>
                              <m:e>
                                <m:sSub>
                                  <m:sSubPr>
                                    <m:ctrlPr>
                                      <a:rPr lang="de-DE" i="1">
                                        <a:solidFill>
                                          <a:schemeClr val="accent1"/>
                                        </a:solidFill>
                                        <a:latin typeface="Cambria Math" panose="02040503050406030204" pitchFamily="18" charset="0"/>
                                      </a:rPr>
                                    </m:ctrlPr>
                                  </m:sSubPr>
                                  <m:e>
                                    <m:r>
                                      <a:rPr lang="de-DE" i="1">
                                        <a:solidFill>
                                          <a:schemeClr val="accent1"/>
                                        </a:solidFill>
                                        <a:latin typeface="Cambria Math" panose="02040503050406030204" pitchFamily="18" charset="0"/>
                                      </a:rPr>
                                      <m:t>𝑥</m:t>
                                    </m:r>
                                  </m:e>
                                  <m:sub>
                                    <m:r>
                                      <a:rPr lang="de-DE" i="1">
                                        <a:solidFill>
                                          <a:schemeClr val="accent1"/>
                                        </a:solidFill>
                                        <a:latin typeface="Cambria Math" panose="02040503050406030204" pitchFamily="18" charset="0"/>
                                      </a:rPr>
                                      <m:t>𝑖</m:t>
                                    </m:r>
                                  </m:sub>
                                </m:sSub>
                              </m:e>
                            </m:d>
                          </m:e>
                          <m:sub>
                            <m:r>
                              <a:rPr lang="de-DE" i="1">
                                <a:solidFill>
                                  <a:schemeClr val="accent1"/>
                                </a:solidFill>
                                <a:latin typeface="Cambria Math" panose="02040503050406030204" pitchFamily="18" charset="0"/>
                              </a:rPr>
                              <m:t>𝑖</m:t>
                            </m:r>
                            <m:r>
                              <a:rPr lang="de-DE" i="1">
                                <a:solidFill>
                                  <a:schemeClr val="accent1"/>
                                </a:solidFill>
                                <a:latin typeface="Cambria Math" panose="02040503050406030204" pitchFamily="18" charset="0"/>
                              </a:rPr>
                              <m:t>=1</m:t>
                            </m:r>
                          </m:sub>
                          <m:sup>
                            <m:r>
                              <a:rPr lang="de-DE" b="0" i="1" smtClean="0">
                                <a:solidFill>
                                  <a:schemeClr val="accent1"/>
                                </a:solidFill>
                                <a:latin typeface="Cambria Math" panose="02040503050406030204" pitchFamily="18" charset="0"/>
                              </a:rPr>
                              <m:t>𝑑</m:t>
                            </m:r>
                          </m:sup>
                        </m:sSubSup>
                        <m:r>
                          <a:rPr lang="de-DE" i="1">
                            <a:solidFill>
                              <a:schemeClr val="accent1"/>
                            </a:solidFill>
                            <a:latin typeface="Cambria Math" panose="02040503050406030204" pitchFamily="18" charset="0"/>
                            <a:ea typeface="Cambria Math" panose="02040503050406030204" pitchFamily="18" charset="0"/>
                          </a:rPr>
                          <m:t>×</m:t>
                        </m:r>
                        <m:d>
                          <m:dPr>
                            <m:begChr m:val="{"/>
                            <m:endChr m:val="}"/>
                            <m:ctrlPr>
                              <a:rPr lang="de-DE" i="1">
                                <a:solidFill>
                                  <a:schemeClr val="accent1"/>
                                </a:solidFill>
                                <a:latin typeface="Cambria Math" panose="02040503050406030204" pitchFamily="18" charset="0"/>
                                <a:ea typeface="Cambria Math" panose="02040503050406030204" pitchFamily="18" charset="0"/>
                              </a:rPr>
                            </m:ctrlPr>
                          </m:dPr>
                          <m:e>
                            <m:r>
                              <a:rPr lang="de-DE" i="1">
                                <a:solidFill>
                                  <a:schemeClr val="accent1"/>
                                </a:solidFill>
                                <a:latin typeface="Cambria Math" panose="02040503050406030204" pitchFamily="18" charset="0"/>
                                <a:ea typeface="Cambria Math" panose="02040503050406030204" pitchFamily="18" charset="0"/>
                              </a:rPr>
                              <m:t>𝑡</m:t>
                            </m:r>
                            <m:r>
                              <a:rPr lang="de-DE" i="1">
                                <a:solidFill>
                                  <a:schemeClr val="accent1"/>
                                </a:solidFill>
                                <a:latin typeface="Cambria Math" panose="02040503050406030204" pitchFamily="18" charset="0"/>
                                <a:ea typeface="Cambria Math" panose="02040503050406030204" pitchFamily="18" charset="0"/>
                              </a:rPr>
                              <m:t>1,</m:t>
                            </m:r>
                            <m:r>
                              <a:rPr lang="de-DE" i="1">
                                <a:solidFill>
                                  <a:schemeClr val="accent1"/>
                                </a:solidFill>
                                <a:latin typeface="Cambria Math" panose="02040503050406030204" pitchFamily="18" charset="0"/>
                                <a:ea typeface="Cambria Math" panose="02040503050406030204" pitchFamily="18" charset="0"/>
                              </a:rPr>
                              <m:t>𝑡</m:t>
                            </m:r>
                            <m:r>
                              <a:rPr lang="de-DE" i="1">
                                <a:solidFill>
                                  <a:schemeClr val="accent1"/>
                                </a:solidFill>
                                <a:latin typeface="Cambria Math" panose="02040503050406030204" pitchFamily="18" charset="0"/>
                                <a:ea typeface="Cambria Math" panose="02040503050406030204" pitchFamily="18" charset="0"/>
                              </a:rPr>
                              <m:t>2</m:t>
                            </m:r>
                          </m:e>
                        </m:d>
                      </m:e>
                    </m:d>
                  </m:oMath>
                </a14:m>
                <a:endParaRPr lang="en-GB" dirty="0"/>
              </a:p>
            </p:txBody>
          </p:sp>
        </mc:Choice>
        <mc:Fallback xmlns="">
          <p:sp>
            <p:nvSpPr>
              <p:cNvPr id="3" name="Content Placeholder 2">
                <a:extLst>
                  <a:ext uri="{FF2B5EF4-FFF2-40B4-BE49-F238E27FC236}">
                    <a16:creationId xmlns:a16="http://schemas.microsoft.com/office/drawing/2014/main" id="{1C73448D-BD66-3F43-971B-46DEF35B9B7B}"/>
                  </a:ext>
                </a:extLst>
              </p:cNvPr>
              <p:cNvSpPr>
                <a:spLocks noGrp="1" noRot="1" noChangeAspect="1" noMove="1" noResize="1" noEditPoints="1" noAdjustHandles="1" noChangeArrowheads="1" noChangeShapeType="1" noTextEdit="1"/>
              </p:cNvSpPr>
              <p:nvPr>
                <p:ph idx="1"/>
              </p:nvPr>
            </p:nvSpPr>
            <p:spPr>
              <a:xfrm>
                <a:off x="628650" y="1158240"/>
                <a:ext cx="7886700" cy="5296348"/>
              </a:xfrm>
              <a:blipFill>
                <a:blip r:embed="rId2"/>
                <a:stretch>
                  <a:fillRect l="-1447" t="-1675"/>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42B8D5D4-D3B8-014D-BB9D-3F5B2FDFA8E8}"/>
              </a:ext>
            </a:extLst>
          </p:cNvPr>
          <p:cNvSpPr>
            <a:spLocks noGrp="1"/>
          </p:cNvSpPr>
          <p:nvPr>
            <p:ph type="sldNum" sz="quarter" idx="12"/>
          </p:nvPr>
        </p:nvSpPr>
        <p:spPr/>
        <p:txBody>
          <a:bodyPr/>
          <a:lstStyle/>
          <a:p>
            <a:fld id="{67C9959E-8E6B-B04C-9955-EA096F41CA7A}" type="slidenum">
              <a:rPr lang="en-GB" smtClean="0"/>
              <a:t>52</a:t>
            </a:fld>
            <a:endParaRPr lang="en-GB"/>
          </a:p>
        </p:txBody>
      </p:sp>
      <p:pic>
        <p:nvPicPr>
          <p:cNvPr id="11" name="Picture 10">
            <a:extLst>
              <a:ext uri="{FF2B5EF4-FFF2-40B4-BE49-F238E27FC236}">
                <a16:creationId xmlns:a16="http://schemas.microsoft.com/office/drawing/2014/main" id="{33B54421-64A1-AA42-8A59-000129924557}"/>
              </a:ext>
            </a:extLst>
          </p:cNvPr>
          <p:cNvPicPr>
            <a:picLocks noChangeAspect="1"/>
          </p:cNvPicPr>
          <p:nvPr/>
        </p:nvPicPr>
        <p:blipFill>
          <a:blip r:embed="rId3"/>
          <a:stretch>
            <a:fillRect/>
          </a:stretch>
        </p:blipFill>
        <p:spPr>
          <a:xfrm>
            <a:off x="5353189" y="1320728"/>
            <a:ext cx="3306041" cy="2088026"/>
          </a:xfrm>
          <a:prstGeom prst="rect">
            <a:avLst/>
          </a:prstGeom>
        </p:spPr>
      </p:pic>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F814A30-3CFC-A641-B1B7-1273FCF92050}"/>
                  </a:ext>
                </a:extLst>
              </p:cNvPr>
              <p:cNvSpPr/>
              <p:nvPr/>
            </p:nvSpPr>
            <p:spPr>
              <a:xfrm>
                <a:off x="4551046" y="1995409"/>
                <a:ext cx="8021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𝑝</m:t>
                          </m:r>
                        </m:e>
                        <m:sub>
                          <m:r>
                            <a:rPr lang="de-DE" i="1">
                              <a:latin typeface="Cambria Math" panose="02040503050406030204" pitchFamily="18" charset="0"/>
                            </a:rPr>
                            <m:t>𝑥</m:t>
                          </m:r>
                        </m:sub>
                      </m:sSub>
                      <m:d>
                        <m:dPr>
                          <m:ctrlPr>
                            <a:rPr lang="de-DE" i="1">
                              <a:latin typeface="Cambria Math" panose="02040503050406030204" pitchFamily="18" charset="0"/>
                            </a:rPr>
                          </m:ctrlPr>
                        </m:dPr>
                        <m:e>
                          <m:r>
                            <a:rPr lang="de-DE" i="1">
                              <a:latin typeface="Cambria Math" panose="02040503050406030204" pitchFamily="18" charset="0"/>
                            </a:rPr>
                            <m:t>𝑑</m:t>
                          </m:r>
                        </m:e>
                      </m:d>
                    </m:oMath>
                  </m:oMathPara>
                </a14:m>
                <a:endParaRPr lang="en-GB" dirty="0"/>
              </a:p>
            </p:txBody>
          </p:sp>
        </mc:Choice>
        <mc:Fallback xmlns="">
          <p:sp>
            <p:nvSpPr>
              <p:cNvPr id="12" name="Rectangle 11">
                <a:extLst>
                  <a:ext uri="{FF2B5EF4-FFF2-40B4-BE49-F238E27FC236}">
                    <a16:creationId xmlns:a16="http://schemas.microsoft.com/office/drawing/2014/main" id="{4F814A30-3CFC-A641-B1B7-1273FCF92050}"/>
                  </a:ext>
                </a:extLst>
              </p:cNvPr>
              <p:cNvSpPr>
                <a:spLocks noRot="1" noChangeAspect="1" noMove="1" noResize="1" noEditPoints="1" noAdjustHandles="1" noChangeArrowheads="1" noChangeShapeType="1" noTextEdit="1"/>
              </p:cNvSpPr>
              <p:nvPr/>
            </p:nvSpPr>
            <p:spPr>
              <a:xfrm>
                <a:off x="4551046" y="1995409"/>
                <a:ext cx="802143" cy="369332"/>
              </a:xfrm>
              <a:prstGeom prst="rect">
                <a:avLst/>
              </a:prstGeom>
              <a:blipFill>
                <a:blip r:embed="rId4"/>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9353FB3-E8D0-B84F-AC63-0F843202D059}"/>
                  </a:ext>
                </a:extLst>
              </p:cNvPr>
              <p:cNvSpPr/>
              <p:nvPr/>
            </p:nvSpPr>
            <p:spPr>
              <a:xfrm>
                <a:off x="6985621" y="3403476"/>
                <a:ext cx="3779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𝑑</m:t>
                      </m:r>
                    </m:oMath>
                  </m:oMathPara>
                </a14:m>
                <a:endParaRPr lang="en-GB" dirty="0"/>
              </a:p>
            </p:txBody>
          </p:sp>
        </mc:Choice>
        <mc:Fallback xmlns="">
          <p:sp>
            <p:nvSpPr>
              <p:cNvPr id="13" name="Rectangle 12">
                <a:extLst>
                  <a:ext uri="{FF2B5EF4-FFF2-40B4-BE49-F238E27FC236}">
                    <a16:creationId xmlns:a16="http://schemas.microsoft.com/office/drawing/2014/main" id="{39353FB3-E8D0-B84F-AC63-0F843202D059}"/>
                  </a:ext>
                </a:extLst>
              </p:cNvPr>
              <p:cNvSpPr>
                <a:spLocks noRot="1" noChangeAspect="1" noMove="1" noResize="1" noEditPoints="1" noAdjustHandles="1" noChangeArrowheads="1" noChangeShapeType="1" noTextEdit="1"/>
              </p:cNvSpPr>
              <p:nvPr/>
            </p:nvSpPr>
            <p:spPr>
              <a:xfrm>
                <a:off x="6985621" y="3403476"/>
                <a:ext cx="377924" cy="369332"/>
              </a:xfrm>
              <a:prstGeom prst="rect">
                <a:avLst/>
              </a:prstGeom>
              <a:blipFill>
                <a:blip r:embed="rId5"/>
                <a:stretch>
                  <a:fillRect/>
                </a:stretch>
              </a:blipFill>
            </p:spPr>
            <p:txBody>
              <a:bodyPr/>
              <a:lstStyle/>
              <a:p>
                <a:r>
                  <a:rPr lang="en-GB">
                    <a:noFill/>
                  </a:rPr>
                  <a:t> </a:t>
                </a:r>
              </a:p>
            </p:txBody>
          </p:sp>
        </mc:Fallback>
      </mc:AlternateContent>
      <p:sp>
        <p:nvSpPr>
          <p:cNvPr id="14" name="Rectangle 13">
            <a:extLst>
              <a:ext uri="{FF2B5EF4-FFF2-40B4-BE49-F238E27FC236}">
                <a16:creationId xmlns:a16="http://schemas.microsoft.com/office/drawing/2014/main" id="{900D65AD-DBE3-C542-AB50-B9D777DD1F01}"/>
              </a:ext>
            </a:extLst>
          </p:cNvPr>
          <p:cNvSpPr/>
          <p:nvPr/>
        </p:nvSpPr>
        <p:spPr>
          <a:xfrm>
            <a:off x="6056716" y="1559712"/>
            <a:ext cx="830784" cy="102514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1CB18673-8A14-D14F-A394-8D486EE638A6}"/>
                  </a:ext>
                </a:extLst>
              </p:cNvPr>
              <p:cNvSpPr/>
              <p:nvPr/>
            </p:nvSpPr>
            <p:spPr>
              <a:xfrm>
                <a:off x="6644403" y="3365566"/>
                <a:ext cx="425116"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000" b="0" i="1" smtClean="0">
                          <a:latin typeface="Cambria Math" panose="02040503050406030204" pitchFamily="18" charset="0"/>
                        </a:rPr>
                        <m:t>8</m:t>
                      </m:r>
                      <m:r>
                        <a:rPr lang="de-DE" sz="1000" i="1">
                          <a:latin typeface="Cambria Math" panose="02040503050406030204" pitchFamily="18" charset="0"/>
                        </a:rPr>
                        <m:t>00</m:t>
                      </m:r>
                    </m:oMath>
                  </m:oMathPara>
                </a14:m>
                <a:endParaRPr lang="en-GB" sz="1000" dirty="0"/>
              </a:p>
            </p:txBody>
          </p:sp>
        </mc:Choice>
        <mc:Fallback xmlns="">
          <p:sp>
            <p:nvSpPr>
              <p:cNvPr id="15" name="Rectangle 14">
                <a:extLst>
                  <a:ext uri="{FF2B5EF4-FFF2-40B4-BE49-F238E27FC236}">
                    <a16:creationId xmlns:a16="http://schemas.microsoft.com/office/drawing/2014/main" id="{1CB18673-8A14-D14F-A394-8D486EE638A6}"/>
                  </a:ext>
                </a:extLst>
              </p:cNvPr>
              <p:cNvSpPr>
                <a:spLocks noRot="1" noChangeAspect="1" noMove="1" noResize="1" noEditPoints="1" noAdjustHandles="1" noChangeArrowheads="1" noChangeShapeType="1" noTextEdit="1"/>
              </p:cNvSpPr>
              <p:nvPr/>
            </p:nvSpPr>
            <p:spPr>
              <a:xfrm>
                <a:off x="6644403" y="3365566"/>
                <a:ext cx="425116" cy="246221"/>
              </a:xfrm>
              <a:prstGeom prst="rect">
                <a:avLst/>
              </a:prstGeom>
              <a:blipFill>
                <a:blip r:embed="rId6"/>
                <a:stretch>
                  <a:fillRect/>
                </a:stretch>
              </a:blipFill>
            </p:spPr>
            <p:txBody>
              <a:bodyPr/>
              <a:lstStyle/>
              <a:p>
                <a:r>
                  <a:rPr lang="en-GB">
                    <a:noFill/>
                  </a:rPr>
                  <a:t> </a:t>
                </a:r>
              </a:p>
            </p:txBody>
          </p:sp>
        </mc:Fallback>
      </mc:AlternateContent>
      <p:cxnSp>
        <p:nvCxnSpPr>
          <p:cNvPr id="16" name="Straight Connector 15">
            <a:extLst>
              <a:ext uri="{FF2B5EF4-FFF2-40B4-BE49-F238E27FC236}">
                <a16:creationId xmlns:a16="http://schemas.microsoft.com/office/drawing/2014/main" id="{D4C493C3-9929-7743-A1B9-A134A4DEB589}"/>
              </a:ext>
            </a:extLst>
          </p:cNvPr>
          <p:cNvCxnSpPr>
            <a:cxnSpLocks/>
          </p:cNvCxnSpPr>
          <p:nvPr/>
        </p:nvCxnSpPr>
        <p:spPr>
          <a:xfrm flipH="1">
            <a:off x="6056715" y="2325831"/>
            <a:ext cx="2050" cy="107757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1AF00631-7865-134B-ACB8-36FF3957B94C}"/>
                  </a:ext>
                </a:extLst>
              </p:cNvPr>
              <p:cNvSpPr/>
              <p:nvPr/>
            </p:nvSpPr>
            <p:spPr>
              <a:xfrm>
                <a:off x="5819309" y="3365566"/>
                <a:ext cx="425116"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000" b="0" i="1" smtClean="0">
                          <a:latin typeface="Cambria Math" panose="02040503050406030204" pitchFamily="18" charset="0"/>
                        </a:rPr>
                        <m:t>2</m:t>
                      </m:r>
                      <m:r>
                        <a:rPr lang="de-DE" sz="1000" i="1">
                          <a:latin typeface="Cambria Math" panose="02040503050406030204" pitchFamily="18" charset="0"/>
                        </a:rPr>
                        <m:t>00</m:t>
                      </m:r>
                    </m:oMath>
                  </m:oMathPara>
                </a14:m>
                <a:endParaRPr lang="en-GB" sz="1000" dirty="0"/>
              </a:p>
            </p:txBody>
          </p:sp>
        </mc:Choice>
        <mc:Fallback xmlns="">
          <p:sp>
            <p:nvSpPr>
              <p:cNvPr id="17" name="Rectangle 16">
                <a:extLst>
                  <a:ext uri="{FF2B5EF4-FFF2-40B4-BE49-F238E27FC236}">
                    <a16:creationId xmlns:a16="http://schemas.microsoft.com/office/drawing/2014/main" id="{1AF00631-7865-134B-ACB8-36FF3957B94C}"/>
                  </a:ext>
                </a:extLst>
              </p:cNvPr>
              <p:cNvSpPr>
                <a:spLocks noRot="1" noChangeAspect="1" noMove="1" noResize="1" noEditPoints="1" noAdjustHandles="1" noChangeArrowheads="1" noChangeShapeType="1" noTextEdit="1"/>
              </p:cNvSpPr>
              <p:nvPr/>
            </p:nvSpPr>
            <p:spPr>
              <a:xfrm>
                <a:off x="5819309" y="3365566"/>
                <a:ext cx="425116" cy="246221"/>
              </a:xfrm>
              <a:prstGeom prst="rect">
                <a:avLst/>
              </a:prstGeom>
              <a:blipFill>
                <a:blip r:embed="rId7"/>
                <a:stretch>
                  <a:fillRect/>
                </a:stretch>
              </a:blipFill>
            </p:spPr>
            <p:txBody>
              <a:bodyPr/>
              <a:lstStyle/>
              <a:p>
                <a:r>
                  <a:rPr lang="en-GB">
                    <a:noFill/>
                  </a:rPr>
                  <a:t> </a:t>
                </a:r>
              </a:p>
            </p:txBody>
          </p:sp>
        </mc:Fallback>
      </mc:AlternateContent>
      <p:cxnSp>
        <p:nvCxnSpPr>
          <p:cNvPr id="18" name="Straight Connector 17">
            <a:extLst>
              <a:ext uri="{FF2B5EF4-FFF2-40B4-BE49-F238E27FC236}">
                <a16:creationId xmlns:a16="http://schemas.microsoft.com/office/drawing/2014/main" id="{9BBE58D0-520F-204B-A760-71FFAE76CE2C}"/>
              </a:ext>
            </a:extLst>
          </p:cNvPr>
          <p:cNvCxnSpPr>
            <a:cxnSpLocks/>
          </p:cNvCxnSpPr>
          <p:nvPr/>
        </p:nvCxnSpPr>
        <p:spPr>
          <a:xfrm flipH="1">
            <a:off x="5612732" y="2584857"/>
            <a:ext cx="30464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08A757B3-963D-1F42-AA7B-956B1949B46C}"/>
                  </a:ext>
                </a:extLst>
              </p:cNvPr>
              <p:cNvSpPr/>
              <p:nvPr/>
            </p:nvSpPr>
            <p:spPr>
              <a:xfrm>
                <a:off x="5166639" y="2446357"/>
                <a:ext cx="450764"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000" b="0" i="1" smtClean="0">
                          <a:latin typeface="Cambria Math" panose="02040503050406030204" pitchFamily="18" charset="0"/>
                        </a:rPr>
                        <m:t>0.05</m:t>
                      </m:r>
                    </m:oMath>
                  </m:oMathPara>
                </a14:m>
                <a:endParaRPr lang="en-GB" sz="1000" dirty="0"/>
              </a:p>
            </p:txBody>
          </p:sp>
        </mc:Choice>
        <mc:Fallback xmlns="">
          <p:sp>
            <p:nvSpPr>
              <p:cNvPr id="19" name="Rectangle 18">
                <a:extLst>
                  <a:ext uri="{FF2B5EF4-FFF2-40B4-BE49-F238E27FC236}">
                    <a16:creationId xmlns:a16="http://schemas.microsoft.com/office/drawing/2014/main" id="{08A757B3-963D-1F42-AA7B-956B1949B46C}"/>
                  </a:ext>
                </a:extLst>
              </p:cNvPr>
              <p:cNvSpPr>
                <a:spLocks noRot="1" noChangeAspect="1" noMove="1" noResize="1" noEditPoints="1" noAdjustHandles="1" noChangeArrowheads="1" noChangeShapeType="1" noTextEdit="1"/>
              </p:cNvSpPr>
              <p:nvPr/>
            </p:nvSpPr>
            <p:spPr>
              <a:xfrm>
                <a:off x="5166639" y="2446357"/>
                <a:ext cx="450764" cy="246221"/>
              </a:xfrm>
              <a:prstGeom prst="rect">
                <a:avLst/>
              </a:prstGeom>
              <a:blipFill>
                <a:blip r:embed="rId8"/>
                <a:stretch>
                  <a:fillRect/>
                </a:stretch>
              </a:blipFill>
            </p:spPr>
            <p:txBody>
              <a:bodyPr/>
              <a:lstStyle/>
              <a:p>
                <a:r>
                  <a:rPr lang="en-GB">
                    <a:noFill/>
                  </a:rPr>
                  <a:t> </a:t>
                </a:r>
              </a:p>
            </p:txBody>
          </p:sp>
        </mc:Fallback>
      </mc:AlternateContent>
      <p:cxnSp>
        <p:nvCxnSpPr>
          <p:cNvPr id="21" name="Straight Connector 20">
            <a:extLst>
              <a:ext uri="{FF2B5EF4-FFF2-40B4-BE49-F238E27FC236}">
                <a16:creationId xmlns:a16="http://schemas.microsoft.com/office/drawing/2014/main" id="{731F0461-2C53-6C4E-B880-93545195AB2B}"/>
              </a:ext>
            </a:extLst>
          </p:cNvPr>
          <p:cNvCxnSpPr>
            <a:cxnSpLocks/>
          </p:cNvCxnSpPr>
          <p:nvPr/>
        </p:nvCxnSpPr>
        <p:spPr>
          <a:xfrm>
            <a:off x="6887500" y="2139982"/>
            <a:ext cx="0" cy="124632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1FB6DE3-67A8-9A4B-B58B-BCCE58D2B1F8}"/>
                  </a:ext>
                </a:extLst>
              </p:cNvPr>
              <p:cNvSpPr txBox="1"/>
              <p:nvPr/>
            </p:nvSpPr>
            <p:spPr>
              <a:xfrm>
                <a:off x="5737769" y="3772808"/>
                <a:ext cx="3251551" cy="2585323"/>
              </a:xfrm>
              <a:prstGeom prst="rect">
                <a:avLst/>
              </a:prstGeom>
              <a:solidFill>
                <a:schemeClr val="accent4"/>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dirty="0"/>
                  <a:t>Actually, one does not want to generate all 24 constraint worlds and filter afterwards but stop after the constraint world with probability of </a:t>
                </a:r>
                <a:r>
                  <a:rPr lang="en-GB" dirty="0">
                    <a:cs typeface="Courier New" panose="02070309020205020404" pitchFamily="49" charset="0"/>
                  </a:rPr>
                  <a:t>domain world </a:t>
                </a:r>
                <a14:m>
                  <m:oMath xmlns:m="http://schemas.openxmlformats.org/officeDocument/2006/math">
                    <m:r>
                      <a:rPr lang="de-DE" i="1">
                        <a:latin typeface="Cambria Math" panose="02040503050406030204" pitchFamily="18" charset="0"/>
                      </a:rPr>
                      <m:t>𝑑</m:t>
                    </m:r>
                    <m:r>
                      <a:rPr lang="de-DE" i="1">
                        <a:latin typeface="Cambria Math" panose="02040503050406030204" pitchFamily="18" charset="0"/>
                      </a:rPr>
                      <m:t>=500</m:t>
                    </m:r>
                  </m:oMath>
                </a14:m>
                <a:r>
                  <a:rPr lang="en-GB" dirty="0"/>
                  <a:t> (highest probability among </a:t>
                </a:r>
                <a14:m>
                  <m:oMath xmlns:m="http://schemas.openxmlformats.org/officeDocument/2006/math">
                    <m:r>
                      <a:rPr lang="de-DE" i="1">
                        <a:latin typeface="Cambria Math" panose="02040503050406030204" pitchFamily="18" charset="0"/>
                      </a:rPr>
                      <m:t>𝑑</m:t>
                    </m:r>
                  </m:oMath>
                </a14:m>
                <a:r>
                  <a:rPr lang="en-GB" dirty="0"/>
                  <a:t>) and </a:t>
                </a:r>
                <a:r>
                  <a:rPr lang="en-GB" dirty="0">
                    <a:solidFill>
                      <a:schemeClr val="tx1">
                        <a:lumMod val="50000"/>
                        <a:lumOff val="50000"/>
                      </a:schemeClr>
                    </a:solidFill>
                    <a:latin typeface="Courier" pitchFamily="2" charset="0"/>
                    <a:cs typeface="Courier New" panose="02070309020205020404" pitchFamily="49" charset="0"/>
                  </a:rPr>
                  <a:t>0.2</a:t>
                </a:r>
                <a:r>
                  <a:rPr lang="en-GB" dirty="0">
                    <a:latin typeface="Courier" pitchFamily="2" charset="0"/>
                    <a:cs typeface="Courier New" panose="02070309020205020404" pitchFamily="49" charset="0"/>
                  </a:rPr>
                  <a:t> pair(t2,t3)</a:t>
                </a:r>
                <a:r>
                  <a:rPr lang="en-GB" dirty="0">
                    <a:cs typeface="Courier New" panose="02070309020205020404" pitchFamily="49" charset="0"/>
                  </a:rPr>
                  <a:t> </a:t>
                </a:r>
                <a:r>
                  <a:rPr lang="en-GB" dirty="0"/>
                  <a:t>is below </a:t>
                </a:r>
                <a14:m>
                  <m:oMath xmlns:m="http://schemas.openxmlformats.org/officeDocument/2006/math">
                    <m:r>
                      <a:rPr lang="en-GB" i="1">
                        <a:latin typeface="Cambria Math" panose="02040503050406030204" pitchFamily="18" charset="0"/>
                      </a:rPr>
                      <m:t>𝑡</m:t>
                    </m:r>
                  </m:oMath>
                </a14:m>
                <a:r>
                  <a:rPr lang="en-GB" dirty="0"/>
                  <a:t>:  </a:t>
                </a:r>
              </a:p>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𝑝</m:t>
                          </m:r>
                        </m:e>
                        <m:sub>
                          <m:r>
                            <a:rPr lang="de-DE" b="0" i="1" smtClean="0">
                              <a:latin typeface="Cambria Math" panose="02040503050406030204" pitchFamily="18" charset="0"/>
                            </a:rPr>
                            <m:t>𝑥</m:t>
                          </m:r>
                        </m:sub>
                      </m:sSub>
                      <m:d>
                        <m:dPr>
                          <m:ctrlPr>
                            <a:rPr lang="de-DE" b="0" i="1" smtClean="0">
                              <a:latin typeface="Cambria Math" panose="02040503050406030204" pitchFamily="18" charset="0"/>
                            </a:rPr>
                          </m:ctrlPr>
                        </m:dPr>
                        <m:e>
                          <m:r>
                            <a:rPr lang="de-DE" b="0" i="1" smtClean="0">
                              <a:solidFill>
                                <a:schemeClr val="tx1">
                                  <a:lumMod val="50000"/>
                                  <a:lumOff val="50000"/>
                                </a:schemeClr>
                              </a:solidFill>
                              <a:latin typeface="Cambria Math" panose="02040503050406030204" pitchFamily="18" charset="0"/>
                            </a:rPr>
                            <m:t>500</m:t>
                          </m:r>
                        </m:e>
                      </m:d>
                      <m:r>
                        <a:rPr lang="en-GB" i="1">
                          <a:latin typeface="Cambria Math" panose="02040503050406030204" pitchFamily="18" charset="0"/>
                          <a:ea typeface="Cambria Math" panose="02040503050406030204" pitchFamily="18" charset="0"/>
                        </a:rPr>
                        <m:t>∙</m:t>
                      </m:r>
                      <m:r>
                        <a:rPr lang="de-DE" i="1" smtClean="0">
                          <a:solidFill>
                            <a:schemeClr val="tx1">
                              <a:lumMod val="50000"/>
                              <a:lumOff val="50000"/>
                            </a:schemeClr>
                          </a:solidFill>
                          <a:latin typeface="Cambria Math" panose="02040503050406030204" pitchFamily="18" charset="0"/>
                          <a:ea typeface="Cambria Math" panose="02040503050406030204" pitchFamily="18" charset="0"/>
                        </a:rPr>
                        <m:t>0.2</m:t>
                      </m:r>
                      <m:r>
                        <a:rPr lang="de-DE" b="0" i="1" smtClean="0">
                          <a:latin typeface="Cambria Math" panose="02040503050406030204" pitchFamily="18" charset="0"/>
                          <a:ea typeface="Cambria Math" panose="02040503050406030204" pitchFamily="18" charset="0"/>
                        </a:rPr>
                        <m:t>=0.0284</m:t>
                      </m:r>
                      <m:r>
                        <a:rPr lang="de-DE" i="1">
                          <a:latin typeface="Cambria Math" panose="02040503050406030204" pitchFamily="18" charset="0"/>
                        </a:rPr>
                        <m:t>&lt;0.05</m:t>
                      </m:r>
                    </m:oMath>
                  </m:oMathPara>
                </a14:m>
                <a:endParaRPr lang="en-GB" dirty="0"/>
              </a:p>
            </p:txBody>
          </p:sp>
        </mc:Choice>
        <mc:Fallback xmlns="">
          <p:sp>
            <p:nvSpPr>
              <p:cNvPr id="5" name="TextBox 4">
                <a:extLst>
                  <a:ext uri="{FF2B5EF4-FFF2-40B4-BE49-F238E27FC236}">
                    <a16:creationId xmlns:a16="http://schemas.microsoft.com/office/drawing/2014/main" id="{E1FB6DE3-67A8-9A4B-B58B-BCCE58D2B1F8}"/>
                  </a:ext>
                </a:extLst>
              </p:cNvPr>
              <p:cNvSpPr txBox="1">
                <a:spLocks noRot="1" noChangeAspect="1" noMove="1" noResize="1" noEditPoints="1" noAdjustHandles="1" noChangeArrowheads="1" noChangeShapeType="1" noTextEdit="1"/>
              </p:cNvSpPr>
              <p:nvPr/>
            </p:nvSpPr>
            <p:spPr>
              <a:xfrm>
                <a:off x="5737769" y="3772808"/>
                <a:ext cx="3251551" cy="2585323"/>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62888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18629-8919-F940-BFFD-92772A5067DF}"/>
              </a:ext>
            </a:extLst>
          </p:cNvPr>
          <p:cNvSpPr>
            <a:spLocks noGrp="1"/>
          </p:cNvSpPr>
          <p:nvPr>
            <p:ph type="title"/>
          </p:nvPr>
        </p:nvSpPr>
        <p:spPr/>
        <p:txBody>
          <a:bodyPr/>
          <a:lstStyle/>
          <a:p>
            <a:r>
              <a:rPr lang="en-GB" dirty="0"/>
              <a:t>New Queries Emerging</a:t>
            </a:r>
          </a:p>
        </p:txBody>
      </p:sp>
      <p:sp>
        <p:nvSpPr>
          <p:cNvPr id="4" name="Slide Number Placeholder 3">
            <a:extLst>
              <a:ext uri="{FF2B5EF4-FFF2-40B4-BE49-F238E27FC236}">
                <a16:creationId xmlns:a16="http://schemas.microsoft.com/office/drawing/2014/main" id="{9F9B20B3-7718-7E46-8531-2F4668D9B0D8}"/>
              </a:ext>
            </a:extLst>
          </p:cNvPr>
          <p:cNvSpPr>
            <a:spLocks noGrp="1"/>
          </p:cNvSpPr>
          <p:nvPr>
            <p:ph type="sldNum" sz="quarter" idx="12"/>
          </p:nvPr>
        </p:nvSpPr>
        <p:spPr/>
        <p:txBody>
          <a:bodyPr/>
          <a:lstStyle/>
          <a:p>
            <a:fld id="{DB7C4649-800D-CB47-881A-AA04BFFFB18C}" type="slidenum">
              <a:rPr lang="en-US" smtClean="0"/>
              <a:t>53</a:t>
            </a:fld>
            <a:endParaRPr lang="en-US"/>
          </a:p>
        </p:txBody>
      </p:sp>
      <p:sp>
        <p:nvSpPr>
          <p:cNvPr id="7" name="Content Placeholder 6">
            <a:extLst>
              <a:ext uri="{FF2B5EF4-FFF2-40B4-BE49-F238E27FC236}">
                <a16:creationId xmlns:a16="http://schemas.microsoft.com/office/drawing/2014/main" id="{11AD8F5B-054E-A84E-A72A-47C823A2A123}"/>
              </a:ext>
            </a:extLst>
          </p:cNvPr>
          <p:cNvSpPr>
            <a:spLocks noGrp="1"/>
          </p:cNvSpPr>
          <p:nvPr>
            <p:ph idx="1"/>
          </p:nvPr>
        </p:nvSpPr>
        <p:spPr>
          <a:xfrm>
            <a:off x="628650" y="1178097"/>
            <a:ext cx="4588243" cy="4981236"/>
          </a:xfrm>
        </p:spPr>
        <p:txBody>
          <a:bodyPr>
            <a:normAutofit/>
          </a:bodyPr>
          <a:lstStyle/>
          <a:p>
            <a:r>
              <a:rPr lang="en-GB" dirty="0"/>
              <a:t>Exploration</a:t>
            </a:r>
          </a:p>
          <a:p>
            <a:pPr lvl="1"/>
            <a:r>
              <a:rPr lang="en-GB" dirty="0"/>
              <a:t>Model and query probabilities </a:t>
            </a:r>
            <a:r>
              <a:rPr lang="en-GB" dirty="0" err="1"/>
              <a:t>w.r.t</a:t>
            </a:r>
            <a:r>
              <a:rPr lang="en-GB" dirty="0"/>
              <a:t>.</a:t>
            </a:r>
          </a:p>
          <a:p>
            <a:pPr lvl="2"/>
            <a:r>
              <a:rPr lang="en-GB" dirty="0"/>
              <a:t>Domain sizes (as in changing domains + grounding semantics)</a:t>
            </a:r>
          </a:p>
          <a:p>
            <a:pPr lvl="2"/>
            <a:r>
              <a:rPr lang="en-GB" dirty="0"/>
              <a:t>Skyline query</a:t>
            </a:r>
          </a:p>
          <a:p>
            <a:pPr lvl="2"/>
            <a:endParaRPr lang="en-GB" dirty="0"/>
          </a:p>
          <a:p>
            <a:r>
              <a:rPr lang="en-GB" dirty="0"/>
              <a:t>Model checking</a:t>
            </a:r>
          </a:p>
          <a:p>
            <a:pPr lvl="1"/>
            <a:r>
              <a:rPr lang="en-GB" dirty="0"/>
              <a:t>E.g., does the probability of</a:t>
            </a:r>
          </a:p>
          <a:p>
            <a:pPr lvl="2"/>
            <a:r>
              <a:rPr lang="en-GB" dirty="0"/>
              <a:t>an individual being sick decrease with larger domains?</a:t>
            </a:r>
          </a:p>
          <a:p>
            <a:pPr lvl="2"/>
            <a:r>
              <a:rPr lang="en-GB" dirty="0"/>
              <a:t>an epidemic rise if more people travel?</a:t>
            </a:r>
          </a:p>
        </p:txBody>
      </p:sp>
      <p:pic>
        <p:nvPicPr>
          <p:cNvPr id="10" name="Picture 9">
            <a:extLst>
              <a:ext uri="{FF2B5EF4-FFF2-40B4-BE49-F238E27FC236}">
                <a16:creationId xmlns:a16="http://schemas.microsoft.com/office/drawing/2014/main" id="{EABD8421-39F9-7B48-9618-60285A793D04}"/>
              </a:ext>
            </a:extLst>
          </p:cNvPr>
          <p:cNvPicPr>
            <a:picLocks noChangeAspect="1"/>
          </p:cNvPicPr>
          <p:nvPr/>
        </p:nvPicPr>
        <p:blipFill>
          <a:blip r:embed="rId2"/>
          <a:stretch>
            <a:fillRect/>
          </a:stretch>
        </p:blipFill>
        <p:spPr>
          <a:xfrm>
            <a:off x="5364980" y="4037291"/>
            <a:ext cx="3413257" cy="2322000"/>
          </a:xfrm>
          <a:prstGeom prst="rect">
            <a:avLst/>
          </a:prstGeom>
        </p:spPr>
      </p:pic>
      <p:pic>
        <p:nvPicPr>
          <p:cNvPr id="12" name="Picture 11">
            <a:extLst>
              <a:ext uri="{FF2B5EF4-FFF2-40B4-BE49-F238E27FC236}">
                <a16:creationId xmlns:a16="http://schemas.microsoft.com/office/drawing/2014/main" id="{CA3FDDAB-2AE0-BE46-8C6C-8D53141CB872}"/>
              </a:ext>
            </a:extLst>
          </p:cNvPr>
          <p:cNvPicPr>
            <a:picLocks noChangeAspect="1"/>
          </p:cNvPicPr>
          <p:nvPr/>
        </p:nvPicPr>
        <p:blipFill>
          <a:blip r:embed="rId3"/>
          <a:stretch>
            <a:fillRect/>
          </a:stretch>
        </p:blipFill>
        <p:spPr>
          <a:xfrm>
            <a:off x="5480793" y="1491750"/>
            <a:ext cx="3297444" cy="2322260"/>
          </a:xfrm>
          <a:prstGeom prst="rect">
            <a:avLst/>
          </a:prstGeom>
        </p:spPr>
      </p:pic>
      <p:sp>
        <p:nvSpPr>
          <p:cNvPr id="14" name="Freeform 13">
            <a:extLst>
              <a:ext uri="{FF2B5EF4-FFF2-40B4-BE49-F238E27FC236}">
                <a16:creationId xmlns:a16="http://schemas.microsoft.com/office/drawing/2014/main" id="{EC1719AD-3AB2-2045-9A01-FE421E55E9D7}"/>
              </a:ext>
            </a:extLst>
          </p:cNvPr>
          <p:cNvSpPr/>
          <p:nvPr/>
        </p:nvSpPr>
        <p:spPr>
          <a:xfrm>
            <a:off x="5919537" y="4425166"/>
            <a:ext cx="2858703" cy="1090111"/>
          </a:xfrm>
          <a:custGeom>
            <a:avLst/>
            <a:gdLst>
              <a:gd name="connsiteX0" fmla="*/ 0 w 2858703"/>
              <a:gd name="connsiteY0" fmla="*/ 7136 h 1094791"/>
              <a:gd name="connsiteX1" fmla="*/ 288758 w 2858703"/>
              <a:gd name="connsiteY1" fmla="*/ 64888 h 1094791"/>
              <a:gd name="connsiteX2" fmla="*/ 1395663 w 2858703"/>
              <a:gd name="connsiteY2" fmla="*/ 478774 h 1094791"/>
              <a:gd name="connsiteX3" fmla="*/ 2598821 w 2858703"/>
              <a:gd name="connsiteY3" fmla="*/ 892660 h 1094791"/>
              <a:gd name="connsiteX4" fmla="*/ 2858703 w 2858703"/>
              <a:gd name="connsiteY4" fmla="*/ 1094791 h 1094791"/>
              <a:gd name="connsiteX0" fmla="*/ 0 w 2858703"/>
              <a:gd name="connsiteY0" fmla="*/ 2663 h 1090318"/>
              <a:gd name="connsiteX1" fmla="*/ 433137 w 2858703"/>
              <a:gd name="connsiteY1" fmla="*/ 89291 h 1090318"/>
              <a:gd name="connsiteX2" fmla="*/ 1395663 w 2858703"/>
              <a:gd name="connsiteY2" fmla="*/ 474301 h 1090318"/>
              <a:gd name="connsiteX3" fmla="*/ 2598821 w 2858703"/>
              <a:gd name="connsiteY3" fmla="*/ 888187 h 1090318"/>
              <a:gd name="connsiteX4" fmla="*/ 2858703 w 2858703"/>
              <a:gd name="connsiteY4" fmla="*/ 1090318 h 1090318"/>
              <a:gd name="connsiteX0" fmla="*/ 0 w 2858703"/>
              <a:gd name="connsiteY0" fmla="*/ 2456 h 1090111"/>
              <a:gd name="connsiteX1" fmla="*/ 433137 w 2858703"/>
              <a:gd name="connsiteY1" fmla="*/ 89084 h 1090111"/>
              <a:gd name="connsiteX2" fmla="*/ 1414913 w 2858703"/>
              <a:gd name="connsiteY2" fmla="*/ 454844 h 1090111"/>
              <a:gd name="connsiteX3" fmla="*/ 2598821 w 2858703"/>
              <a:gd name="connsiteY3" fmla="*/ 887980 h 1090111"/>
              <a:gd name="connsiteX4" fmla="*/ 2858703 w 2858703"/>
              <a:gd name="connsiteY4" fmla="*/ 1090111 h 1090111"/>
              <a:gd name="connsiteX0" fmla="*/ 0 w 2858703"/>
              <a:gd name="connsiteY0" fmla="*/ 2456 h 1090111"/>
              <a:gd name="connsiteX1" fmla="*/ 433137 w 2858703"/>
              <a:gd name="connsiteY1" fmla="*/ 89084 h 1090111"/>
              <a:gd name="connsiteX2" fmla="*/ 1414913 w 2858703"/>
              <a:gd name="connsiteY2" fmla="*/ 454844 h 1090111"/>
              <a:gd name="connsiteX3" fmla="*/ 2435191 w 2858703"/>
              <a:gd name="connsiteY3" fmla="*/ 782102 h 1090111"/>
              <a:gd name="connsiteX4" fmla="*/ 2858703 w 2858703"/>
              <a:gd name="connsiteY4" fmla="*/ 1090111 h 109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8703" h="1090111">
                <a:moveTo>
                  <a:pt x="0" y="2456"/>
                </a:moveTo>
                <a:cubicBezTo>
                  <a:pt x="28074" y="-7971"/>
                  <a:pt x="197318" y="13686"/>
                  <a:pt x="433137" y="89084"/>
                </a:cubicBezTo>
                <a:cubicBezTo>
                  <a:pt x="668956" y="164482"/>
                  <a:pt x="1081238" y="339341"/>
                  <a:pt x="1414913" y="454844"/>
                </a:cubicBezTo>
                <a:cubicBezTo>
                  <a:pt x="1748588" y="570347"/>
                  <a:pt x="2194559" y="676224"/>
                  <a:pt x="2435191" y="782102"/>
                </a:cubicBezTo>
                <a:cubicBezTo>
                  <a:pt x="2675823" y="887980"/>
                  <a:pt x="2850682" y="1040380"/>
                  <a:pt x="2858703" y="1090111"/>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38F693A-767B-2540-8C36-2456334783A3}"/>
              </a:ext>
            </a:extLst>
          </p:cNvPr>
          <p:cNvSpPr/>
          <p:nvPr/>
        </p:nvSpPr>
        <p:spPr>
          <a:xfrm>
            <a:off x="2016764" y="6321366"/>
            <a:ext cx="6162036" cy="400110"/>
          </a:xfrm>
          <a:prstGeom prst="rect">
            <a:avLst/>
          </a:prstGeom>
        </p:spPr>
        <p:txBody>
          <a:bodyPr wrap="square">
            <a:spAutoFit/>
          </a:bodyPr>
          <a:lstStyle/>
          <a:p>
            <a:r>
              <a:rPr lang="en-GB" sz="1000" dirty="0">
                <a:solidFill>
                  <a:schemeClr val="accent3"/>
                </a:solidFill>
              </a:rPr>
              <a:t>Tanya B and Ralf </a:t>
            </a:r>
            <a:r>
              <a:rPr lang="en-GB" sz="1000" dirty="0" err="1">
                <a:solidFill>
                  <a:schemeClr val="accent3"/>
                </a:solidFill>
              </a:rPr>
              <a:t>Möller</a:t>
            </a:r>
            <a:r>
              <a:rPr lang="en-GB" sz="1000" dirty="0">
                <a:solidFill>
                  <a:schemeClr val="accent3"/>
                </a:solidFill>
              </a:rPr>
              <a:t>. Exploring Unknown Universes in Probabilistic Relational Models. In </a:t>
            </a:r>
            <a:r>
              <a:rPr lang="en-GB" sz="1000" i="1" dirty="0">
                <a:solidFill>
                  <a:schemeClr val="accent3"/>
                </a:solidFill>
              </a:rPr>
              <a:t>Proceedings of AI 2019: Advances in Artificial Intelligence</a:t>
            </a:r>
            <a:r>
              <a:rPr lang="en-GB" sz="1000" dirty="0">
                <a:solidFill>
                  <a:schemeClr val="accent3"/>
                </a:solidFill>
              </a:rPr>
              <a:t>, 2019.</a:t>
            </a:r>
          </a:p>
        </p:txBody>
      </p:sp>
    </p:spTree>
    <p:extLst>
      <p:ext uri="{BB962C8B-B14F-4D97-AF65-F5344CB8AC3E}">
        <p14:creationId xmlns:p14="http://schemas.microsoft.com/office/powerpoint/2010/main" val="3960675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1B6734-C2B2-3F40-966B-08D8F918CF5A}"/>
              </a:ext>
            </a:extLst>
          </p:cNvPr>
          <p:cNvSpPr>
            <a:spLocks noGrp="1"/>
          </p:cNvSpPr>
          <p:nvPr>
            <p:ph type="title"/>
          </p:nvPr>
        </p:nvSpPr>
        <p:spPr/>
        <p:txBody>
          <a:bodyPr/>
          <a:lstStyle/>
          <a:p>
            <a:r>
              <a:rPr lang="en-GB" dirty="0"/>
              <a:t>Most Probable Assignments</a:t>
            </a:r>
          </a:p>
        </p:txBody>
      </p:sp>
      <p:sp>
        <p:nvSpPr>
          <p:cNvPr id="6" name="Text Placeholder 5">
            <a:extLst>
              <a:ext uri="{FF2B5EF4-FFF2-40B4-BE49-F238E27FC236}">
                <a16:creationId xmlns:a16="http://schemas.microsoft.com/office/drawing/2014/main" id="{33EED013-AEF3-3A4E-8008-136D7A7C36D5}"/>
              </a:ext>
            </a:extLst>
          </p:cNvPr>
          <p:cNvSpPr>
            <a:spLocks noGrp="1"/>
          </p:cNvSpPr>
          <p:nvPr>
            <p:ph type="body" idx="1"/>
          </p:nvPr>
        </p:nvSpPr>
        <p:spPr/>
        <p:txBody>
          <a:bodyPr/>
          <a:lstStyle/>
          <a:p>
            <a:r>
              <a:rPr lang="en-GB" dirty="0"/>
              <a:t>Most likely state assignments to (a subset of) the remaining PRVs given evidence</a:t>
            </a:r>
          </a:p>
        </p:txBody>
      </p:sp>
      <p:sp>
        <p:nvSpPr>
          <p:cNvPr id="4" name="Slide Number Placeholder 3">
            <a:extLst>
              <a:ext uri="{FF2B5EF4-FFF2-40B4-BE49-F238E27FC236}">
                <a16:creationId xmlns:a16="http://schemas.microsoft.com/office/drawing/2014/main" id="{8F1DAFB2-2387-3746-9E49-38D0B87FFAAD}"/>
              </a:ext>
            </a:extLst>
          </p:cNvPr>
          <p:cNvSpPr>
            <a:spLocks noGrp="1"/>
          </p:cNvSpPr>
          <p:nvPr>
            <p:ph type="sldNum" sz="quarter" idx="12"/>
          </p:nvPr>
        </p:nvSpPr>
        <p:spPr/>
        <p:txBody>
          <a:bodyPr/>
          <a:lstStyle/>
          <a:p>
            <a:fld id="{67C9959E-8E6B-B04C-9955-EA096F41CA7A}" type="slidenum">
              <a:rPr lang="en-GB" smtClean="0"/>
              <a:t>54</a:t>
            </a:fld>
            <a:endParaRPr lang="en-GB"/>
          </a:p>
        </p:txBody>
      </p:sp>
    </p:spTree>
    <p:extLst>
      <p:ext uri="{BB962C8B-B14F-4D97-AF65-F5344CB8AC3E}">
        <p14:creationId xmlns:p14="http://schemas.microsoft.com/office/powerpoint/2010/main" val="1613057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045B-F387-EE49-8291-22E17A7F6AC6}"/>
              </a:ext>
            </a:extLst>
          </p:cNvPr>
          <p:cNvSpPr>
            <a:spLocks noGrp="1"/>
          </p:cNvSpPr>
          <p:nvPr>
            <p:ph type="title"/>
          </p:nvPr>
        </p:nvSpPr>
        <p:spPr/>
        <p:txBody>
          <a:bodyPr/>
          <a:lstStyle/>
          <a:p>
            <a:r>
              <a:rPr lang="en-GB" dirty="0"/>
              <a:t>Most Probable Explanation (MPE)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5CDAE1-72D2-604B-941F-E62BD26607BE}"/>
                  </a:ext>
                </a:extLst>
              </p:cNvPr>
              <p:cNvSpPr>
                <a:spLocks noGrp="1"/>
              </p:cNvSpPr>
              <p:nvPr>
                <p:ph idx="1"/>
              </p:nvPr>
            </p:nvSpPr>
            <p:spPr/>
            <p:txBody>
              <a:bodyPr>
                <a:normAutofit/>
              </a:bodyPr>
              <a:lstStyle/>
              <a:p>
                <a:r>
                  <a:rPr lang="en-GB" dirty="0"/>
                  <a:t>Given some evidence, what is the most likely state of the remaining </a:t>
                </a:r>
                <a:r>
                  <a:rPr lang="en-GB" dirty="0" err="1"/>
                  <a:t>randvars</a:t>
                </a:r>
                <a:r>
                  <a:rPr lang="en-GB" dirty="0"/>
                  <a:t>?</a:t>
                </a:r>
              </a:p>
              <a:p>
                <a:pPr lvl="1"/>
                <a:r>
                  <a:rPr lang="en-GB" i="1" dirty="0"/>
                  <a:t>Assignment query </a:t>
                </a:r>
                <a:r>
                  <a:rPr lang="en-GB" dirty="0"/>
                  <a:t>asking for the most probable assignment to </a:t>
                </a:r>
              </a:p>
              <a:p>
                <a:pPr lvl="2"/>
                <a:r>
                  <a:rPr lang="en-GB" dirty="0"/>
                  <a:t>all </a:t>
                </a:r>
                <a:r>
                  <a:rPr lang="en-GB" dirty="0" err="1"/>
                  <a:t>randvars</a:t>
                </a:r>
                <a:r>
                  <a:rPr lang="en-GB" dirty="0"/>
                  <a:t> without evidence</a:t>
                </a:r>
              </a:p>
              <a:p>
                <a:pPr lvl="3"/>
                <a:r>
                  <a:rPr lang="en-GB" dirty="0"/>
                  <a:t>Most probable explanation (</a:t>
                </a:r>
                <a:r>
                  <a:rPr lang="en-GB" dirty="0">
                    <a:solidFill>
                      <a:schemeClr val="accent1"/>
                    </a:solidFill>
                  </a:rPr>
                  <a:t>MPE</a:t>
                </a:r>
                <a:r>
                  <a:rPr lang="en-GB" dirty="0"/>
                  <a:t>)</a:t>
                </a:r>
              </a:p>
              <a:p>
                <a:pPr lvl="1"/>
                <a:r>
                  <a:rPr lang="en-GB" dirty="0"/>
                  <a:t>Formally, given a model </a:t>
                </a:r>
                <a14:m>
                  <m:oMath xmlns:m="http://schemas.openxmlformats.org/officeDocument/2006/math">
                    <m:r>
                      <a:rPr lang="en-GB" i="1" dirty="0" smtClean="0">
                        <a:latin typeface="Cambria Math" panose="02040503050406030204" pitchFamily="18" charset="0"/>
                      </a:rPr>
                      <m:t>𝐺</m:t>
                    </m:r>
                  </m:oMath>
                </a14:m>
                <a:r>
                  <a:rPr lang="en-GB" dirty="0"/>
                  <a:t> representing the full joint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𝑃</m:t>
                        </m:r>
                      </m:e>
                      <m:sub>
                        <m:r>
                          <a:rPr lang="de-DE" b="0" i="1" dirty="0" smtClean="0">
                            <a:latin typeface="Cambria Math" panose="02040503050406030204" pitchFamily="18" charset="0"/>
                          </a:rPr>
                          <m:t>𝐺</m:t>
                        </m:r>
                      </m:sub>
                    </m:sSub>
                  </m:oMath>
                </a14:m>
                <a:r>
                  <a:rPr lang="en-GB" dirty="0"/>
                  <a:t> and evidence </a:t>
                </a:r>
                <a14:m>
                  <m:oMath xmlns:m="http://schemas.openxmlformats.org/officeDocument/2006/math">
                    <m:sSubSup>
                      <m:sSubSupPr>
                        <m:ctrlPr>
                          <a:rPr lang="de-DE" b="0" i="1" dirty="0" smtClean="0">
                            <a:latin typeface="Cambria Math" panose="02040503050406030204" pitchFamily="18" charset="0"/>
                          </a:rPr>
                        </m:ctrlPr>
                      </m:sSubSupPr>
                      <m:e>
                        <m:d>
                          <m:dPr>
                            <m:begChr m:val="{"/>
                            <m:endChr m:val="}"/>
                            <m:ctrlPr>
                              <a:rPr lang="de-DE" b="0" i="1" dirty="0" smtClean="0">
                                <a:latin typeface="Cambria Math" panose="02040503050406030204" pitchFamily="18" charset="0"/>
                              </a:rPr>
                            </m:ctrlPr>
                          </m:dPr>
                          <m:e>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𝐸</m:t>
                                </m:r>
                              </m:e>
                              <m:sub>
                                <m:r>
                                  <a:rPr lang="de-DE" b="0" i="1" dirty="0" smtClean="0">
                                    <a:latin typeface="Cambria Math" panose="02040503050406030204" pitchFamily="18" charset="0"/>
                                  </a:rPr>
                                  <m:t>𝑗</m:t>
                                </m:r>
                              </m:sub>
                            </m:sSub>
                            <m:r>
                              <a:rPr lang="de-DE" b="0" i="1" dirty="0" smtClean="0">
                                <a:latin typeface="Cambria Math" panose="02040503050406030204" pitchFamily="18" charset="0"/>
                              </a:rPr>
                              <m:t>=</m:t>
                            </m:r>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𝑒</m:t>
                                </m:r>
                              </m:e>
                              <m:sub>
                                <m:r>
                                  <a:rPr lang="de-DE" b="0" i="1" dirty="0" smtClean="0">
                                    <a:latin typeface="Cambria Math" panose="02040503050406030204" pitchFamily="18" charset="0"/>
                                  </a:rPr>
                                  <m:t>𝑗</m:t>
                                </m:r>
                              </m:sub>
                            </m:sSub>
                          </m:e>
                        </m:d>
                      </m:e>
                      <m:sub>
                        <m:r>
                          <a:rPr lang="de-DE" b="0" i="1" dirty="0" smtClean="0">
                            <a:latin typeface="Cambria Math" panose="02040503050406030204" pitchFamily="18" charset="0"/>
                          </a:rPr>
                          <m:t>𝑗</m:t>
                        </m:r>
                        <m:r>
                          <a:rPr lang="de-DE" b="0" i="1" dirty="0" smtClean="0">
                            <a:latin typeface="Cambria Math" panose="02040503050406030204" pitchFamily="18" charset="0"/>
                          </a:rPr>
                          <m:t>=1</m:t>
                        </m:r>
                      </m:sub>
                      <m:sup>
                        <m:r>
                          <a:rPr lang="de-DE" b="0" i="1" dirty="0" smtClean="0">
                            <a:latin typeface="Cambria Math" panose="02040503050406030204" pitchFamily="18" charset="0"/>
                          </a:rPr>
                          <m:t>𝑚</m:t>
                        </m:r>
                      </m:sup>
                    </m:sSubSup>
                  </m:oMath>
                </a14:m>
                <a:r>
                  <a:rPr lang="en-GB" dirty="0"/>
                  <a:t>, </a:t>
                </a:r>
                <a14:m>
                  <m:oMath xmlns:m="http://schemas.openxmlformats.org/officeDocument/2006/math">
                    <m:r>
                      <a:rPr lang="de-DE" b="1" i="1">
                        <a:latin typeface="Cambria Math" panose="02040503050406030204" pitchFamily="18" charset="0"/>
                      </a:rPr>
                      <m:t>𝒆</m:t>
                    </m:r>
                  </m:oMath>
                </a14:m>
                <a:r>
                  <a:rPr lang="en-GB" dirty="0"/>
                  <a:t> for short, </a:t>
                </a:r>
              </a:p>
              <a:p>
                <a:pPr marL="0" indent="0">
                  <a:buNone/>
                </a:pPr>
                <a14:m>
                  <m:oMathPara xmlns:m="http://schemas.openxmlformats.org/officeDocument/2006/math">
                    <m:oMathParaPr>
                      <m:jc m:val="centerGroup"/>
                    </m:oMathParaPr>
                    <m:oMath xmlns:m="http://schemas.openxmlformats.org/officeDocument/2006/math">
                      <m:sSub>
                        <m:sSubPr>
                          <m:ctrlPr>
                            <a:rPr lang="de-DE" b="0" i="1" smtClean="0">
                              <a:solidFill>
                                <a:schemeClr val="accent1"/>
                              </a:solidFill>
                              <a:latin typeface="Cambria Math" panose="02040503050406030204" pitchFamily="18" charset="0"/>
                            </a:rPr>
                          </m:ctrlPr>
                        </m:sSubPr>
                        <m:e>
                          <m:r>
                            <a:rPr lang="de-DE" b="0" i="1" smtClean="0">
                              <a:solidFill>
                                <a:schemeClr val="accent1"/>
                              </a:solidFill>
                              <a:latin typeface="Cambria Math" panose="02040503050406030204" pitchFamily="18" charset="0"/>
                            </a:rPr>
                            <m:t>𝑀𝑃𝐸</m:t>
                          </m:r>
                        </m:e>
                        <m:sub>
                          <m:r>
                            <a:rPr lang="de-DE" b="0" i="1" smtClean="0">
                              <a:solidFill>
                                <a:schemeClr val="accent1"/>
                              </a:solidFill>
                              <a:latin typeface="Cambria Math" panose="02040503050406030204" pitchFamily="18" charset="0"/>
                            </a:rPr>
                            <m:t>𝐺</m:t>
                          </m:r>
                        </m:sub>
                      </m:sSub>
                      <m:d>
                        <m:dPr>
                          <m:ctrlPr>
                            <a:rPr lang="de-DE" b="0" i="1" smtClean="0">
                              <a:solidFill>
                                <a:schemeClr val="accent1"/>
                              </a:solidFill>
                              <a:latin typeface="Cambria Math" panose="02040503050406030204" pitchFamily="18" charset="0"/>
                            </a:rPr>
                          </m:ctrlPr>
                        </m:dPr>
                        <m:e>
                          <m:r>
                            <a:rPr lang="de-DE" b="1" i="1" smtClean="0">
                              <a:solidFill>
                                <a:schemeClr val="accent1"/>
                              </a:solidFill>
                              <a:latin typeface="Cambria Math" panose="02040503050406030204" pitchFamily="18" charset="0"/>
                            </a:rPr>
                            <m:t>𝒆</m:t>
                          </m:r>
                        </m:e>
                      </m:d>
                      <m:r>
                        <a:rPr lang="de-DE" b="0" i="1" smtClean="0">
                          <a:solidFill>
                            <a:schemeClr val="accent1"/>
                          </a:solidFill>
                          <a:latin typeface="Cambria Math" panose="02040503050406030204" pitchFamily="18" charset="0"/>
                        </a:rPr>
                        <m:t>=</m:t>
                      </m:r>
                      <m:func>
                        <m:funcPr>
                          <m:ctrlPr>
                            <a:rPr lang="de-DE" b="0" i="1" smtClean="0">
                              <a:solidFill>
                                <a:schemeClr val="accent1"/>
                              </a:solidFill>
                              <a:latin typeface="Cambria Math" panose="02040503050406030204" pitchFamily="18" charset="0"/>
                            </a:rPr>
                          </m:ctrlPr>
                        </m:funcPr>
                        <m:fName>
                          <m:limLow>
                            <m:limLowPr>
                              <m:ctrlPr>
                                <a:rPr lang="de-DE" b="0" i="1" smtClean="0">
                                  <a:solidFill>
                                    <a:schemeClr val="accent1"/>
                                  </a:solidFill>
                                  <a:latin typeface="Cambria Math" panose="02040503050406030204" pitchFamily="18" charset="0"/>
                                </a:rPr>
                              </m:ctrlPr>
                            </m:limLowPr>
                            <m:e>
                              <m:r>
                                <m:rPr>
                                  <m:sty m:val="p"/>
                                </m:rPr>
                                <a:rPr lang="de-DE" b="0" i="0" smtClean="0">
                                  <a:solidFill>
                                    <a:schemeClr val="accent1"/>
                                  </a:solidFill>
                                  <a:latin typeface="Cambria Math" panose="02040503050406030204" pitchFamily="18" charset="0"/>
                                </a:rPr>
                                <m:t>argmax</m:t>
                              </m:r>
                            </m:e>
                            <m:lim>
                              <m:r>
                                <a:rPr lang="de-DE" b="1" i="1" smtClean="0">
                                  <a:solidFill>
                                    <a:schemeClr val="accent1"/>
                                  </a:solidFill>
                                  <a:latin typeface="Cambria Math" panose="02040503050406030204" pitchFamily="18" charset="0"/>
                                </a:rPr>
                                <m:t>𝒗</m:t>
                              </m:r>
                              <m:r>
                                <a:rPr lang="de-DE" b="1" i="1" smtClean="0">
                                  <a:solidFill>
                                    <a:schemeClr val="accent1"/>
                                  </a:solidFill>
                                  <a:latin typeface="Cambria Math" panose="02040503050406030204" pitchFamily="18" charset="0"/>
                                  <a:ea typeface="Cambria Math" panose="02040503050406030204" pitchFamily="18" charset="0"/>
                                </a:rPr>
                                <m:t>∈</m:t>
                              </m:r>
                              <m:r>
                                <a:rPr lang="de-DE" b="1" i="1" smtClean="0">
                                  <a:solidFill>
                                    <a:schemeClr val="accent1"/>
                                  </a:solidFill>
                                  <a:latin typeface="Cambria Math" panose="02040503050406030204" pitchFamily="18" charset="0"/>
                                  <a:ea typeface="Cambria Math" panose="02040503050406030204" pitchFamily="18" charset="0"/>
                                </a:rPr>
                                <m:t>ℛ</m:t>
                              </m:r>
                              <m:d>
                                <m:dPr>
                                  <m:ctrlPr>
                                    <a:rPr lang="de-DE" b="1" i="1" smtClean="0">
                                      <a:solidFill>
                                        <a:schemeClr val="accent1"/>
                                      </a:solidFill>
                                      <a:latin typeface="Cambria Math" panose="02040503050406030204" pitchFamily="18" charset="0"/>
                                      <a:ea typeface="Cambria Math" panose="02040503050406030204" pitchFamily="18" charset="0"/>
                                    </a:rPr>
                                  </m:ctrlPr>
                                </m:dPr>
                                <m:e>
                                  <m:sSub>
                                    <m:sSubPr>
                                      <m:ctrlPr>
                                        <a:rPr lang="de-DE" i="1">
                                          <a:solidFill>
                                            <a:schemeClr val="accent1"/>
                                          </a:solidFill>
                                          <a:latin typeface="Cambria Math" panose="02040503050406030204" pitchFamily="18" charset="0"/>
                                        </a:rPr>
                                      </m:ctrlPr>
                                    </m:sSubPr>
                                    <m:e>
                                      <m:r>
                                        <a:rPr lang="de-DE" b="1" i="1">
                                          <a:solidFill>
                                            <a:schemeClr val="accent1"/>
                                          </a:solidFill>
                                          <a:latin typeface="Cambria Math" panose="02040503050406030204" pitchFamily="18" charset="0"/>
                                        </a:rPr>
                                        <m:t>𝑽</m:t>
                                      </m:r>
                                    </m:e>
                                    <m:sub>
                                      <m:r>
                                        <a:rPr lang="de-DE" i="1">
                                          <a:solidFill>
                                            <a:schemeClr val="accent1"/>
                                          </a:solidFill>
                                          <a:latin typeface="Cambria Math" panose="02040503050406030204" pitchFamily="18" charset="0"/>
                                        </a:rPr>
                                        <m:t>|</m:t>
                                      </m:r>
                                      <m:r>
                                        <a:rPr lang="de-DE" i="1">
                                          <a:solidFill>
                                            <a:schemeClr val="accent1"/>
                                          </a:solidFill>
                                          <a:latin typeface="Cambria Math" panose="02040503050406030204" pitchFamily="18" charset="0"/>
                                        </a:rPr>
                                        <m:t>𝐶</m:t>
                                      </m:r>
                                    </m:sub>
                                  </m:sSub>
                                </m:e>
                              </m:d>
                            </m:lim>
                          </m:limLow>
                        </m:fName>
                        <m:e>
                          <m:r>
                            <a:rPr lang="de-DE" b="0" i="1" smtClean="0">
                              <a:solidFill>
                                <a:schemeClr val="accent1"/>
                              </a:solidFill>
                              <a:latin typeface="Cambria Math" panose="02040503050406030204" pitchFamily="18" charset="0"/>
                            </a:rPr>
                            <m:t>𝑃</m:t>
                          </m:r>
                          <m:d>
                            <m:dPr>
                              <m:ctrlPr>
                                <a:rPr lang="de-DE" b="0" i="1" smtClean="0">
                                  <a:solidFill>
                                    <a:schemeClr val="accent1"/>
                                  </a:solidFill>
                                  <a:latin typeface="Cambria Math" panose="02040503050406030204" pitchFamily="18" charset="0"/>
                                </a:rPr>
                              </m:ctrlPr>
                            </m:dPr>
                            <m:e>
                              <m:sSub>
                                <m:sSubPr>
                                  <m:ctrlPr>
                                    <a:rPr lang="de-DE" b="1" i="1" smtClean="0">
                                      <a:solidFill>
                                        <a:schemeClr val="accent1"/>
                                      </a:solidFill>
                                      <a:latin typeface="Cambria Math" panose="02040503050406030204" pitchFamily="18" charset="0"/>
                                    </a:rPr>
                                  </m:ctrlPr>
                                </m:sSubPr>
                                <m:e>
                                  <m:d>
                                    <m:dPr>
                                      <m:ctrlPr>
                                        <a:rPr lang="de-DE" b="1" i="1" smtClean="0">
                                          <a:solidFill>
                                            <a:schemeClr val="accent1"/>
                                          </a:solidFill>
                                          <a:latin typeface="Cambria Math" panose="02040503050406030204" pitchFamily="18" charset="0"/>
                                        </a:rPr>
                                      </m:ctrlPr>
                                    </m:dPr>
                                    <m:e>
                                      <m:r>
                                        <a:rPr lang="de-DE" b="1" i="1" smtClean="0">
                                          <a:solidFill>
                                            <a:schemeClr val="accent1"/>
                                          </a:solidFill>
                                          <a:latin typeface="Cambria Math" panose="02040503050406030204" pitchFamily="18" charset="0"/>
                                        </a:rPr>
                                        <m:t>𝑽</m:t>
                                      </m:r>
                                      <m:r>
                                        <a:rPr lang="de-DE" b="0" i="1" smtClean="0">
                                          <a:solidFill>
                                            <a:schemeClr val="accent1"/>
                                          </a:solidFill>
                                          <a:latin typeface="Cambria Math" panose="02040503050406030204" pitchFamily="18" charset="0"/>
                                        </a:rPr>
                                        <m:t>=</m:t>
                                      </m:r>
                                      <m:r>
                                        <a:rPr lang="de-DE" b="1" i="1" smtClean="0">
                                          <a:solidFill>
                                            <a:schemeClr val="accent1"/>
                                          </a:solidFill>
                                          <a:latin typeface="Cambria Math" panose="02040503050406030204" pitchFamily="18" charset="0"/>
                                        </a:rPr>
                                        <m:t>𝒗</m:t>
                                      </m:r>
                                    </m:e>
                                  </m:d>
                                </m:e>
                                <m:sub>
                                  <m:r>
                                    <a:rPr lang="de-DE" b="1" i="1" smtClean="0">
                                      <a:solidFill>
                                        <a:schemeClr val="accent1"/>
                                      </a:solidFill>
                                      <a:latin typeface="Cambria Math" panose="02040503050406030204" pitchFamily="18" charset="0"/>
                                    </a:rPr>
                                    <m:t>|</m:t>
                                  </m:r>
                                  <m:r>
                                    <a:rPr lang="de-DE" b="0" i="1" smtClean="0">
                                      <a:solidFill>
                                        <a:schemeClr val="accent1"/>
                                      </a:solidFill>
                                      <a:latin typeface="Cambria Math" panose="02040503050406030204" pitchFamily="18" charset="0"/>
                                    </a:rPr>
                                    <m:t>𝐶</m:t>
                                  </m:r>
                                </m:sub>
                              </m:sSub>
                              <m:r>
                                <a:rPr lang="de-DE" b="0" i="1" smtClean="0">
                                  <a:solidFill>
                                    <a:schemeClr val="accent1"/>
                                  </a:solidFill>
                                  <a:latin typeface="Cambria Math" panose="02040503050406030204" pitchFamily="18" charset="0"/>
                                </a:rPr>
                                <m:t>|</m:t>
                              </m:r>
                              <m:r>
                                <a:rPr lang="de-DE" b="1" i="1" smtClean="0">
                                  <a:solidFill>
                                    <a:schemeClr val="accent1"/>
                                  </a:solidFill>
                                  <a:latin typeface="Cambria Math" panose="02040503050406030204" pitchFamily="18" charset="0"/>
                                </a:rPr>
                                <m:t>𝒆</m:t>
                              </m:r>
                            </m:e>
                          </m:d>
                        </m:e>
                      </m:func>
                    </m:oMath>
                  </m:oMathPara>
                </a14:m>
                <a:endParaRPr lang="en-GB" dirty="0"/>
              </a:p>
              <a:p>
                <a:pPr lvl="2"/>
                <a14:m>
                  <m:oMath xmlns:m="http://schemas.openxmlformats.org/officeDocument/2006/math">
                    <m:sSub>
                      <m:sSubPr>
                        <m:ctrlPr>
                          <a:rPr lang="de-DE" i="1">
                            <a:latin typeface="Cambria Math" panose="02040503050406030204" pitchFamily="18" charset="0"/>
                          </a:rPr>
                        </m:ctrlPr>
                      </m:sSubPr>
                      <m:e>
                        <m:r>
                          <a:rPr lang="de-DE" b="1" i="1">
                            <a:latin typeface="Cambria Math" panose="02040503050406030204" pitchFamily="18" charset="0"/>
                          </a:rPr>
                          <m:t>𝑽</m:t>
                        </m:r>
                      </m:e>
                      <m:sub>
                        <m:r>
                          <a:rPr lang="de-DE" i="1">
                            <a:latin typeface="Cambria Math" panose="02040503050406030204" pitchFamily="18" charset="0"/>
                          </a:rPr>
                          <m:t>|</m:t>
                        </m:r>
                        <m:r>
                          <a:rPr lang="de-DE" i="1">
                            <a:latin typeface="Cambria Math" panose="02040503050406030204" pitchFamily="18" charset="0"/>
                          </a:rPr>
                          <m:t>𝐶</m:t>
                        </m:r>
                      </m:sub>
                    </m:sSub>
                    <m:r>
                      <a:rPr lang="de-DE" i="1">
                        <a:latin typeface="Cambria Math" panose="02040503050406030204" pitchFamily="18" charset="0"/>
                      </a:rPr>
                      <m:t>=</m:t>
                    </m:r>
                    <m:r>
                      <a:rPr lang="de-DE" i="1">
                        <a:latin typeface="Cambria Math" panose="02040503050406030204" pitchFamily="18" charset="0"/>
                      </a:rPr>
                      <m:t>𝑟𝑣</m:t>
                    </m:r>
                    <m:d>
                      <m:dPr>
                        <m:ctrlPr>
                          <a:rPr lang="de-DE" i="1">
                            <a:latin typeface="Cambria Math" panose="02040503050406030204" pitchFamily="18" charset="0"/>
                          </a:rPr>
                        </m:ctrlPr>
                      </m:dPr>
                      <m:e>
                        <m:r>
                          <a:rPr lang="de-DE" i="1">
                            <a:latin typeface="Cambria Math" panose="02040503050406030204" pitchFamily="18" charset="0"/>
                          </a:rPr>
                          <m:t>𝐺</m:t>
                        </m:r>
                      </m:e>
                    </m:d>
                    <m:r>
                      <a:rPr lang="de-DE" i="1">
                        <a:latin typeface="Cambria Math" panose="02040503050406030204" pitchFamily="18" charset="0"/>
                        <a:ea typeface="Cambria Math" panose="02040503050406030204" pitchFamily="18" charset="0"/>
                      </a:rPr>
                      <m:t>∖</m:t>
                    </m:r>
                    <m:sSubSup>
                      <m:sSubSupPr>
                        <m:ctrlPr>
                          <a:rPr lang="de-DE" i="1">
                            <a:latin typeface="Cambria Math" panose="02040503050406030204" pitchFamily="18" charset="0"/>
                            <a:ea typeface="Cambria Math" panose="02040503050406030204" pitchFamily="18" charset="0"/>
                          </a:rPr>
                        </m:ctrlPr>
                      </m:sSubSupPr>
                      <m:e>
                        <m:d>
                          <m:dPr>
                            <m:begChr m:val="{"/>
                            <m:endChr m:val="}"/>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𝐸</m:t>
                                </m:r>
                              </m:e>
                              <m:sub>
                                <m:r>
                                  <a:rPr lang="de-DE" i="1">
                                    <a:latin typeface="Cambria Math" panose="02040503050406030204" pitchFamily="18" charset="0"/>
                                    <a:ea typeface="Cambria Math" panose="02040503050406030204" pitchFamily="18" charset="0"/>
                                  </a:rPr>
                                  <m:t>𝑗</m:t>
                                </m:r>
                              </m:sub>
                            </m:sSub>
                          </m:e>
                        </m:d>
                      </m:e>
                      <m:sub>
                        <m:r>
                          <a:rPr lang="de-DE" i="1">
                            <a:latin typeface="Cambria Math" panose="02040503050406030204" pitchFamily="18" charset="0"/>
                            <a:ea typeface="Cambria Math" panose="02040503050406030204" pitchFamily="18" charset="0"/>
                          </a:rPr>
                          <m:t>𝑗</m:t>
                        </m:r>
                        <m:r>
                          <a:rPr lang="de-DE" i="1">
                            <a:latin typeface="Cambria Math" panose="02040503050406030204" pitchFamily="18" charset="0"/>
                            <a:ea typeface="Cambria Math" panose="02040503050406030204" pitchFamily="18" charset="0"/>
                          </a:rPr>
                          <m:t>=1</m:t>
                        </m:r>
                      </m:sub>
                      <m:sup>
                        <m:r>
                          <a:rPr lang="de-DE" i="1">
                            <a:latin typeface="Cambria Math" panose="02040503050406030204" pitchFamily="18" charset="0"/>
                            <a:ea typeface="Cambria Math" panose="02040503050406030204" pitchFamily="18" charset="0"/>
                          </a:rPr>
                          <m:t>𝑚</m:t>
                        </m:r>
                      </m:sup>
                    </m:sSubSup>
                  </m:oMath>
                </a14:m>
                <a:r>
                  <a:rPr lang="en-GB" dirty="0"/>
                  <a:t> the PRVs in </a:t>
                </a:r>
                <a14:m>
                  <m:oMath xmlns:m="http://schemas.openxmlformats.org/officeDocument/2006/math">
                    <m:r>
                      <a:rPr lang="en-GB" i="1" dirty="0">
                        <a:latin typeface="Cambria Math" panose="02040503050406030204" pitchFamily="18" charset="0"/>
                      </a:rPr>
                      <m:t>𝐺</m:t>
                    </m:r>
                  </m:oMath>
                </a14:m>
                <a:r>
                  <a:rPr lang="en-GB" dirty="0"/>
                  <a:t> without evidence</a:t>
                </a:r>
              </a:p>
              <a:p>
                <a:pPr lvl="2"/>
                <a:r>
                  <a:rPr lang="en-GB" dirty="0"/>
                  <a:t>Compared to “probability” query, replaced ∑ with </a:t>
                </a:r>
                <a14:m>
                  <m:oMath xmlns:m="http://schemas.openxmlformats.org/officeDocument/2006/math">
                    <m:r>
                      <m:rPr>
                        <m:nor/>
                      </m:rPr>
                      <a:rPr lang="en-GB" i="0" dirty="0" smtClean="0">
                        <a:latin typeface="Cambria Math" panose="02040503050406030204" pitchFamily="18" charset="0"/>
                      </a:rPr>
                      <m:t>argmax</m:t>
                    </m:r>
                  </m:oMath>
                </a14:m>
                <a:r>
                  <a:rPr lang="en-GB" dirty="0"/>
                  <a:t> as the elimination operation</a:t>
                </a:r>
              </a:p>
            </p:txBody>
          </p:sp>
        </mc:Choice>
        <mc:Fallback xmlns="">
          <p:sp>
            <p:nvSpPr>
              <p:cNvPr id="3" name="Content Placeholder 2">
                <a:extLst>
                  <a:ext uri="{FF2B5EF4-FFF2-40B4-BE49-F238E27FC236}">
                    <a16:creationId xmlns:a16="http://schemas.microsoft.com/office/drawing/2014/main" id="{845CDAE1-72D2-604B-941F-E62BD26607BE}"/>
                  </a:ext>
                </a:extLst>
              </p:cNvPr>
              <p:cNvSpPr>
                <a:spLocks noGrp="1" noRot="1" noChangeAspect="1" noMove="1" noResize="1" noEditPoints="1" noAdjustHandles="1" noChangeArrowheads="1" noChangeShapeType="1" noTextEdit="1"/>
              </p:cNvSpPr>
              <p:nvPr>
                <p:ph idx="1"/>
              </p:nvPr>
            </p:nvSpPr>
            <p:spPr>
              <a:blipFill>
                <a:blip r:embed="rId2"/>
                <a:stretch>
                  <a:fillRect l="-1447" t="-1768" b="-1515"/>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AF23E550-0751-0A42-9488-FA7DF0F49905}"/>
              </a:ext>
            </a:extLst>
          </p:cNvPr>
          <p:cNvSpPr>
            <a:spLocks noGrp="1"/>
          </p:cNvSpPr>
          <p:nvPr>
            <p:ph type="sldNum" sz="quarter" idx="12"/>
          </p:nvPr>
        </p:nvSpPr>
        <p:spPr/>
        <p:txBody>
          <a:bodyPr/>
          <a:lstStyle/>
          <a:p>
            <a:fld id="{67C9959E-8E6B-B04C-9955-EA096F41CA7A}" type="slidenum">
              <a:rPr lang="en-GB" smtClean="0"/>
              <a:t>55</a:t>
            </a:fld>
            <a:endParaRPr lang="en-GB"/>
          </a:p>
        </p:txBody>
      </p:sp>
      <p:sp>
        <p:nvSpPr>
          <p:cNvPr id="5" name="Rectangle 4">
            <a:extLst>
              <a:ext uri="{FF2B5EF4-FFF2-40B4-BE49-F238E27FC236}">
                <a16:creationId xmlns:a16="http://schemas.microsoft.com/office/drawing/2014/main" id="{1AC4B337-7B81-294C-9051-C2F0F3693E92}"/>
              </a:ext>
            </a:extLst>
          </p:cNvPr>
          <p:cNvSpPr/>
          <p:nvPr/>
        </p:nvSpPr>
        <p:spPr>
          <a:xfrm>
            <a:off x="1981202" y="6013590"/>
            <a:ext cx="6335487" cy="707886"/>
          </a:xfrm>
          <a:prstGeom prst="rect">
            <a:avLst/>
          </a:prstGeom>
        </p:spPr>
        <p:txBody>
          <a:bodyPr wrap="square">
            <a:spAutoFit/>
          </a:bodyPr>
          <a:lstStyle/>
          <a:p>
            <a:r>
              <a:rPr lang="en-GB" sz="1000" dirty="0">
                <a:solidFill>
                  <a:schemeClr val="accent3"/>
                </a:solidFill>
              </a:rPr>
              <a:t>Alexander Philip </a:t>
            </a:r>
            <a:r>
              <a:rPr lang="en-GB" sz="1000" dirty="0" err="1">
                <a:solidFill>
                  <a:schemeClr val="accent3"/>
                </a:solidFill>
              </a:rPr>
              <a:t>Dawid</a:t>
            </a:r>
            <a:r>
              <a:rPr lang="en-GB" sz="1000" dirty="0">
                <a:solidFill>
                  <a:schemeClr val="accent3"/>
                </a:solidFill>
              </a:rPr>
              <a:t>. Applications of a General Propagation Algorithm for Probabilistic Expert Systems. </a:t>
            </a:r>
            <a:r>
              <a:rPr lang="en-GB" sz="1000" i="1" dirty="0">
                <a:solidFill>
                  <a:schemeClr val="accent3"/>
                </a:solidFill>
              </a:rPr>
              <a:t>Statistics and Computing</a:t>
            </a:r>
            <a:r>
              <a:rPr lang="en-GB" sz="1000" dirty="0">
                <a:solidFill>
                  <a:schemeClr val="accent3"/>
                </a:solidFill>
              </a:rPr>
              <a:t>, 2(1):25–36, 1992. </a:t>
            </a:r>
          </a:p>
          <a:p>
            <a:r>
              <a:rPr lang="en-GB" sz="1000" dirty="0">
                <a:solidFill>
                  <a:schemeClr val="accent3"/>
                </a:solidFill>
              </a:rPr>
              <a:t>Rina </a:t>
            </a:r>
            <a:r>
              <a:rPr lang="en-GB" sz="1000" dirty="0" err="1">
                <a:solidFill>
                  <a:schemeClr val="accent3"/>
                </a:solidFill>
              </a:rPr>
              <a:t>Dechter</a:t>
            </a:r>
            <a:r>
              <a:rPr lang="en-GB" sz="1000" dirty="0">
                <a:solidFill>
                  <a:schemeClr val="accent3"/>
                </a:solidFill>
              </a:rPr>
              <a:t>. Bucket Elimination: A Unifying Framework for Probabilistic Inference. In </a:t>
            </a:r>
            <a:r>
              <a:rPr lang="en-GB" sz="1000" i="1" dirty="0">
                <a:solidFill>
                  <a:schemeClr val="accent3"/>
                </a:solidFill>
              </a:rPr>
              <a:t>Learning and Inference in Graphical Models</a:t>
            </a:r>
            <a:r>
              <a:rPr lang="en-GB" sz="1000" dirty="0">
                <a:solidFill>
                  <a:schemeClr val="accent3"/>
                </a:solidFill>
              </a:rPr>
              <a:t>, pages 75–104. MIT Press, 1999.</a:t>
            </a:r>
          </a:p>
        </p:txBody>
      </p:sp>
    </p:spTree>
    <p:extLst>
      <p:ext uri="{BB962C8B-B14F-4D97-AF65-F5344CB8AC3E}">
        <p14:creationId xmlns:p14="http://schemas.microsoft.com/office/powerpoint/2010/main" val="421430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AF90-407D-7E47-9774-AB810EEA47FF}"/>
              </a:ext>
            </a:extLst>
          </p:cNvPr>
          <p:cNvSpPr>
            <a:spLocks noGrp="1"/>
          </p:cNvSpPr>
          <p:nvPr>
            <p:ph type="title"/>
          </p:nvPr>
        </p:nvSpPr>
        <p:spPr/>
        <p:txBody>
          <a:bodyPr/>
          <a:lstStyle/>
          <a:p>
            <a:r>
              <a:rPr lang="en-GB" dirty="0"/>
              <a:t>MPE: Semantics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16DDB1-D98F-C042-ADF8-5948EFC5787F}"/>
                  </a:ext>
                </a:extLst>
              </p:cNvPr>
              <p:cNvSpPr>
                <a:spLocks noGrp="1"/>
              </p:cNvSpPr>
              <p:nvPr>
                <p:ph idx="1"/>
              </p:nvPr>
            </p:nvSpPr>
            <p:spPr/>
            <p:txBody>
              <a:bodyPr/>
              <a:lstStyle/>
              <a:p>
                <a:r>
                  <a:rPr lang="en-GB" dirty="0"/>
                  <a:t>Based on semantics, could build full joint of </a:t>
                </a:r>
                <a14:m>
                  <m:oMath xmlns:m="http://schemas.openxmlformats.org/officeDocument/2006/math">
                    <m:r>
                      <a:rPr lang="en-GB" i="1" dirty="0" smtClean="0">
                        <a:latin typeface="Cambria Math" panose="02040503050406030204" pitchFamily="18" charset="0"/>
                      </a:rPr>
                      <m:t>𝐺</m:t>
                    </m:r>
                  </m:oMath>
                </a14:m>
                <a:r>
                  <a:rPr lang="en-GB" dirty="0"/>
                  <a:t>, apply evidence, and then choose the world that has the highest probability assigned</a:t>
                </a:r>
              </a:p>
              <a:p>
                <a:pPr lvl="1"/>
                <a:r>
                  <a:rPr lang="en-GB" dirty="0"/>
                  <a:t>E.g., given </a:t>
                </a:r>
                <a14:m>
                  <m:oMath xmlns:m="http://schemas.openxmlformats.org/officeDocument/2006/math">
                    <m:r>
                      <a:rPr lang="de-DE" i="1">
                        <a:latin typeface="Cambria Math" charset="0"/>
                      </a:rPr>
                      <m:t>𝐸𝑝𝑖𝑑</m:t>
                    </m:r>
                    <m:r>
                      <a:rPr lang="de-DE" b="0" i="1" smtClean="0">
                        <a:latin typeface="Cambria Math" panose="02040503050406030204" pitchFamily="18" charset="0"/>
                      </a:rPr>
                      <m:t>=</m:t>
                    </m:r>
                    <m:r>
                      <a:rPr lang="de-DE" b="0" i="1" smtClean="0">
                        <a:latin typeface="Cambria Math" panose="02040503050406030204" pitchFamily="18" charset="0"/>
                      </a:rPr>
                      <m:t>𝑡𝑟𝑢𝑒</m:t>
                    </m:r>
                  </m:oMath>
                </a14:m>
                <a:r>
                  <a:rPr lang="en-GB" dirty="0"/>
                  <a:t>, what is the most likely state of </a:t>
                </a:r>
                <a14:m>
                  <m:oMath xmlns:m="http://schemas.openxmlformats.org/officeDocument/2006/math">
                    <m:r>
                      <a:rPr lang="de-DE" i="1">
                        <a:latin typeface="Cambria Math" charset="0"/>
                      </a:rPr>
                      <m:t>𝑇𝑟𝑎𝑣𝑒𝑙</m:t>
                    </m:r>
                    <m:d>
                      <m:dPr>
                        <m:ctrlPr>
                          <a:rPr lang="de-DE" i="1">
                            <a:latin typeface="Cambria Math" panose="02040503050406030204" pitchFamily="18" charset="0"/>
                          </a:rPr>
                        </m:ctrlPr>
                      </m:dPr>
                      <m:e>
                        <m:r>
                          <a:rPr lang="de-DE" i="1">
                            <a:latin typeface="Cambria Math" charset="0"/>
                          </a:rPr>
                          <m:t>𝑋</m:t>
                        </m:r>
                      </m:e>
                    </m:d>
                    <m:r>
                      <a:rPr lang="de-DE" b="0" i="1" smtClean="0">
                        <a:latin typeface="Cambria Math" panose="02040503050406030204" pitchFamily="18" charset="0"/>
                      </a:rPr>
                      <m:t>,</m:t>
                    </m:r>
                    <m:r>
                      <a:rPr lang="de-DE" b="0" i="1" smtClean="0">
                        <a:latin typeface="Cambria Math" panose="02040503050406030204" pitchFamily="18" charset="0"/>
                      </a:rPr>
                      <m:t>𝑆𝑖𝑐𝑘</m:t>
                    </m:r>
                    <m:d>
                      <m:dPr>
                        <m:ctrlPr>
                          <a:rPr lang="de-DE" b="0" i="1" smtClean="0">
                            <a:latin typeface="Cambria Math" panose="02040503050406030204" pitchFamily="18" charset="0"/>
                          </a:rPr>
                        </m:ctrlPr>
                      </m:dPr>
                      <m:e>
                        <m:r>
                          <a:rPr lang="de-DE" b="0" i="1" smtClean="0">
                            <a:latin typeface="Cambria Math" panose="02040503050406030204" pitchFamily="18" charset="0"/>
                          </a:rPr>
                          <m:t>𝑋</m:t>
                        </m:r>
                      </m:e>
                    </m:d>
                    <m:r>
                      <a:rPr lang="de-DE" b="0" i="1" smtClean="0">
                        <a:latin typeface="Cambria Math" panose="02040503050406030204" pitchFamily="18" charset="0"/>
                      </a:rPr>
                      <m:t>,</m:t>
                    </m:r>
                    <m:r>
                      <a:rPr lang="de-DE" b="0" i="1" smtClean="0">
                        <a:latin typeface="Cambria Math" panose="02040503050406030204" pitchFamily="18" charset="0"/>
                      </a:rPr>
                      <m:t>𝑇𝑟𝑒𝑎𝑡</m:t>
                    </m:r>
                    <m:d>
                      <m:dPr>
                        <m:ctrlPr>
                          <a:rPr lang="de-DE" b="0" i="1" smtClean="0">
                            <a:latin typeface="Cambria Math" panose="02040503050406030204" pitchFamily="18" charset="0"/>
                          </a:rPr>
                        </m:ctrlPr>
                      </m:dPr>
                      <m:e>
                        <m:r>
                          <a:rPr lang="de-DE" b="0" i="1" smtClean="0">
                            <a:latin typeface="Cambria Math" panose="02040503050406030204" pitchFamily="18" charset="0"/>
                          </a:rPr>
                          <m:t>𝑋</m:t>
                        </m:r>
                        <m:r>
                          <a:rPr lang="de-DE" b="0" i="1" smtClean="0">
                            <a:latin typeface="Cambria Math" panose="02040503050406030204" pitchFamily="18" charset="0"/>
                          </a:rPr>
                          <m:t>,</m:t>
                        </m:r>
                        <m:r>
                          <a:rPr lang="de-DE" b="0" i="1" smtClean="0">
                            <a:latin typeface="Cambria Math" panose="02040503050406030204" pitchFamily="18" charset="0"/>
                          </a:rPr>
                          <m:t>𝑀</m:t>
                        </m:r>
                      </m:e>
                    </m:d>
                  </m:oMath>
                </a14:m>
                <a:r>
                  <a:rPr lang="en-GB" dirty="0"/>
                  <a:t>?</a:t>
                </a:r>
              </a:p>
              <a:p>
                <a:pPr marL="457200" lvl="1" indent="0">
                  <a:buNone/>
                </a:pPr>
                <a14:m>
                  <m:oMathPara xmlns:m="http://schemas.openxmlformats.org/officeDocument/2006/math">
                    <m:oMathParaPr>
                      <m:jc m:val="centerGroup"/>
                    </m:oMathParaPr>
                    <m:oMath xmlns:m="http://schemas.openxmlformats.org/officeDocument/2006/math">
                      <m:r>
                        <a:rPr lang="de-DE" sz="2000" b="0" i="1" smtClean="0">
                          <a:latin typeface="Cambria Math" panose="02040503050406030204" pitchFamily="18" charset="0"/>
                        </a:rPr>
                        <m:t>𝑀𝑃</m:t>
                      </m:r>
                      <m:r>
                        <a:rPr lang="de-DE" sz="2000" i="1">
                          <a:latin typeface="Cambria Math" charset="0"/>
                        </a:rPr>
                        <m:t>𝐸</m:t>
                      </m:r>
                      <m:d>
                        <m:dPr>
                          <m:ctrlPr>
                            <a:rPr lang="de-DE" sz="2000" b="0" i="1" smtClean="0">
                              <a:latin typeface="Cambria Math" panose="02040503050406030204" pitchFamily="18" charset="0"/>
                            </a:rPr>
                          </m:ctrlPr>
                        </m:dPr>
                        <m:e>
                          <m:r>
                            <a:rPr lang="de-DE" sz="2000" b="0" i="1" smtClean="0">
                              <a:latin typeface="Cambria Math" panose="02040503050406030204" pitchFamily="18" charset="0"/>
                            </a:rPr>
                            <m:t>𝑒</m:t>
                          </m:r>
                          <m:r>
                            <a:rPr lang="de-DE" sz="2000" i="1">
                              <a:latin typeface="Cambria Math" charset="0"/>
                            </a:rPr>
                            <m:t>𝑝𝑖𝑑</m:t>
                          </m:r>
                        </m:e>
                      </m:d>
                    </m:oMath>
                    <m:oMath xmlns:m="http://schemas.openxmlformats.org/officeDocument/2006/math">
                      <m:r>
                        <a:rPr lang="de-DE" sz="2000" b="0" i="1" smtClean="0">
                          <a:latin typeface="Cambria Math" panose="02040503050406030204" pitchFamily="18" charset="0"/>
                        </a:rPr>
                        <m:t>=</m:t>
                      </m:r>
                      <m:func>
                        <m:funcPr>
                          <m:ctrlPr>
                            <a:rPr lang="de-DE" sz="2000" i="1" smtClean="0">
                              <a:solidFill>
                                <a:schemeClr val="tx1"/>
                              </a:solidFill>
                              <a:latin typeface="Cambria Math" panose="02040503050406030204" pitchFamily="18" charset="0"/>
                            </a:rPr>
                          </m:ctrlPr>
                        </m:funcPr>
                        <m:fName>
                          <m:limLow>
                            <m:limLowPr>
                              <m:ctrlPr>
                                <a:rPr lang="de-DE" sz="2000" i="1">
                                  <a:solidFill>
                                    <a:schemeClr val="tx1"/>
                                  </a:solidFill>
                                  <a:latin typeface="Cambria Math" panose="02040503050406030204" pitchFamily="18" charset="0"/>
                                </a:rPr>
                              </m:ctrlPr>
                            </m:limLowPr>
                            <m:e>
                              <m:r>
                                <m:rPr>
                                  <m:sty m:val="p"/>
                                </m:rPr>
                                <a:rPr lang="de-DE" sz="2000">
                                  <a:solidFill>
                                    <a:schemeClr val="tx1"/>
                                  </a:solidFill>
                                  <a:latin typeface="Cambria Math" panose="02040503050406030204" pitchFamily="18" charset="0"/>
                                </a:rPr>
                                <m:t>argmax</m:t>
                              </m:r>
                            </m:e>
                            <m:lim>
                              <m:r>
                                <a:rPr lang="de-DE" sz="2000" b="0" i="1" smtClean="0">
                                  <a:solidFill>
                                    <a:schemeClr val="tx1"/>
                                  </a:solidFill>
                                  <a:latin typeface="Cambria Math" panose="02040503050406030204" pitchFamily="18" charset="0"/>
                                </a:rPr>
                                <m:t>𝑡</m:t>
                              </m:r>
                              <m:r>
                                <a:rPr lang="de-DE" sz="2000" b="0" i="1" smtClean="0">
                                  <a:solidFill>
                                    <a:schemeClr val="tx1"/>
                                  </a:solidFill>
                                  <a:latin typeface="Cambria Math" panose="02040503050406030204" pitchFamily="18" charset="0"/>
                                </a:rPr>
                                <m:t>,</m:t>
                              </m:r>
                              <m:r>
                                <a:rPr lang="de-DE" sz="2000" b="0" i="1" smtClean="0">
                                  <a:solidFill>
                                    <a:schemeClr val="tx1"/>
                                  </a:solidFill>
                                  <a:latin typeface="Cambria Math" panose="02040503050406030204" pitchFamily="18" charset="0"/>
                                </a:rPr>
                                <m:t>𝑠</m:t>
                              </m:r>
                              <m:r>
                                <a:rPr lang="de-DE" sz="2000" b="0" i="1" smtClean="0">
                                  <a:solidFill>
                                    <a:schemeClr val="tx1"/>
                                  </a:solidFill>
                                  <a:latin typeface="Cambria Math" panose="02040503050406030204" pitchFamily="18" charset="0"/>
                                </a:rPr>
                                <m:t>,</m:t>
                              </m:r>
                              <m:r>
                                <a:rPr lang="de-DE" sz="2000" b="0" i="1" smtClean="0">
                                  <a:solidFill>
                                    <a:schemeClr val="tx1"/>
                                  </a:solidFill>
                                  <a:latin typeface="Cambria Math" panose="02040503050406030204" pitchFamily="18" charset="0"/>
                                </a:rPr>
                                <m:t>𝑡𝑡</m:t>
                              </m:r>
                            </m:lim>
                          </m:limLow>
                        </m:fName>
                        <m:e>
                          <m:r>
                            <a:rPr lang="de-DE" sz="2000" i="1">
                              <a:solidFill>
                                <a:schemeClr val="tx1"/>
                              </a:solidFill>
                              <a:latin typeface="Cambria Math" panose="02040503050406030204" pitchFamily="18" charset="0"/>
                            </a:rPr>
                            <m:t>𝑃</m:t>
                          </m:r>
                          <m:d>
                            <m:dPr>
                              <m:ctrlPr>
                                <a:rPr lang="de-DE" sz="2000" i="1">
                                  <a:solidFill>
                                    <a:schemeClr val="tx1"/>
                                  </a:solidFill>
                                  <a:latin typeface="Cambria Math" panose="02040503050406030204" pitchFamily="18" charset="0"/>
                                </a:rPr>
                              </m:ctrlPr>
                            </m:dPr>
                            <m:e>
                              <m:r>
                                <a:rPr lang="de-DE" sz="2000" i="1">
                                  <a:latin typeface="Cambria Math" charset="0"/>
                                </a:rPr>
                                <m:t>𝑇𝑟𝑎𝑣𝑒𝑙</m:t>
                              </m:r>
                              <m:d>
                                <m:dPr>
                                  <m:ctrlPr>
                                    <a:rPr lang="de-DE" sz="2000" i="1">
                                      <a:latin typeface="Cambria Math" panose="02040503050406030204" pitchFamily="18" charset="0"/>
                                    </a:rPr>
                                  </m:ctrlPr>
                                </m:dPr>
                                <m:e>
                                  <m:r>
                                    <a:rPr lang="de-DE" sz="2000" i="1">
                                      <a:latin typeface="Cambria Math" charset="0"/>
                                    </a:rPr>
                                    <m:t>𝑋</m:t>
                                  </m:r>
                                </m:e>
                              </m:d>
                              <m:r>
                                <a:rPr lang="de-DE" sz="2000" b="0" i="1" smtClean="0">
                                  <a:latin typeface="Cambria Math" panose="02040503050406030204" pitchFamily="18" charset="0"/>
                                </a:rPr>
                                <m:t>=</m:t>
                              </m:r>
                              <m:r>
                                <a:rPr lang="de-DE" sz="2000" b="0" i="1" smtClean="0">
                                  <a:latin typeface="Cambria Math" panose="02040503050406030204" pitchFamily="18" charset="0"/>
                                </a:rPr>
                                <m:t>𝑡</m:t>
                              </m:r>
                              <m:r>
                                <a:rPr lang="de-DE" sz="2000" i="1">
                                  <a:latin typeface="Cambria Math" panose="02040503050406030204" pitchFamily="18" charset="0"/>
                                </a:rPr>
                                <m:t>,</m:t>
                              </m:r>
                              <m:r>
                                <a:rPr lang="de-DE" sz="2000" i="1">
                                  <a:latin typeface="Cambria Math" panose="02040503050406030204" pitchFamily="18" charset="0"/>
                                </a:rPr>
                                <m:t>𝑆𝑖𝑐𝑘</m:t>
                              </m:r>
                              <m:d>
                                <m:dPr>
                                  <m:ctrlPr>
                                    <a:rPr lang="de-DE" sz="2000" i="1">
                                      <a:latin typeface="Cambria Math" panose="02040503050406030204" pitchFamily="18" charset="0"/>
                                    </a:rPr>
                                  </m:ctrlPr>
                                </m:dPr>
                                <m:e>
                                  <m:r>
                                    <a:rPr lang="de-DE" sz="2000" i="1">
                                      <a:latin typeface="Cambria Math" panose="02040503050406030204" pitchFamily="18" charset="0"/>
                                    </a:rPr>
                                    <m:t>𝑋</m:t>
                                  </m:r>
                                </m:e>
                              </m:d>
                              <m:r>
                                <a:rPr lang="de-DE" sz="2000" b="0" i="1" smtClean="0">
                                  <a:latin typeface="Cambria Math" panose="02040503050406030204" pitchFamily="18" charset="0"/>
                                </a:rPr>
                                <m:t>=</m:t>
                              </m:r>
                              <m:r>
                                <a:rPr lang="de-DE" sz="2000" b="0" i="1" smtClean="0">
                                  <a:latin typeface="Cambria Math" panose="02040503050406030204" pitchFamily="18" charset="0"/>
                                </a:rPr>
                                <m:t>𝑠</m:t>
                              </m:r>
                              <m:r>
                                <a:rPr lang="de-DE" sz="2000" i="1">
                                  <a:latin typeface="Cambria Math" panose="02040503050406030204" pitchFamily="18" charset="0"/>
                                </a:rPr>
                                <m:t>,</m:t>
                              </m:r>
                              <m:r>
                                <a:rPr lang="de-DE" sz="2000" i="1">
                                  <a:latin typeface="Cambria Math" panose="02040503050406030204" pitchFamily="18" charset="0"/>
                                </a:rPr>
                                <m:t>𝑇𝑟𝑒𝑎𝑡</m:t>
                              </m:r>
                              <m:d>
                                <m:dPr>
                                  <m:ctrlPr>
                                    <a:rPr lang="de-DE" sz="2000" i="1">
                                      <a:latin typeface="Cambria Math" panose="02040503050406030204" pitchFamily="18" charset="0"/>
                                    </a:rPr>
                                  </m:ctrlPr>
                                </m:dPr>
                                <m:e>
                                  <m:r>
                                    <a:rPr lang="de-DE" sz="2000" i="1">
                                      <a:latin typeface="Cambria Math" panose="02040503050406030204" pitchFamily="18" charset="0"/>
                                    </a:rPr>
                                    <m:t>𝑋</m:t>
                                  </m:r>
                                  <m:r>
                                    <a:rPr lang="de-DE" sz="2000" i="1">
                                      <a:latin typeface="Cambria Math" panose="02040503050406030204" pitchFamily="18" charset="0"/>
                                    </a:rPr>
                                    <m:t>,</m:t>
                                  </m:r>
                                  <m:r>
                                    <a:rPr lang="de-DE" sz="2000" i="1">
                                      <a:latin typeface="Cambria Math" panose="02040503050406030204" pitchFamily="18" charset="0"/>
                                    </a:rPr>
                                    <m:t>𝑀</m:t>
                                  </m:r>
                                </m:e>
                              </m:d>
                              <m:r>
                                <a:rPr lang="de-DE" sz="2000" b="0" i="1" smtClean="0">
                                  <a:latin typeface="Cambria Math" panose="02040503050406030204" pitchFamily="18" charset="0"/>
                                </a:rPr>
                                <m:t>=</m:t>
                              </m:r>
                              <m:r>
                                <a:rPr lang="de-DE" sz="2000" b="0" i="1" smtClean="0">
                                  <a:latin typeface="Cambria Math" panose="02040503050406030204" pitchFamily="18" charset="0"/>
                                </a:rPr>
                                <m:t>𝑡𝑡</m:t>
                              </m:r>
                              <m:r>
                                <a:rPr lang="de-DE" sz="2000" i="1">
                                  <a:solidFill>
                                    <a:schemeClr val="tx1"/>
                                  </a:solidFill>
                                  <a:latin typeface="Cambria Math" panose="02040503050406030204" pitchFamily="18" charset="0"/>
                                </a:rPr>
                                <m:t>|</m:t>
                              </m:r>
                              <m:r>
                                <a:rPr lang="de-DE" sz="2000" b="1" i="1">
                                  <a:solidFill>
                                    <a:schemeClr val="tx1"/>
                                  </a:solidFill>
                                  <a:latin typeface="Cambria Math" panose="02040503050406030204" pitchFamily="18" charset="0"/>
                                </a:rPr>
                                <m:t>𝒆</m:t>
                              </m:r>
                            </m:e>
                          </m:d>
                        </m:e>
                      </m:func>
                    </m:oMath>
                  </m:oMathPara>
                </a14:m>
                <a:endParaRPr lang="en-GB" sz="2000" dirty="0"/>
              </a:p>
              <a:p>
                <a:r>
                  <a:rPr lang="en-GB" dirty="0"/>
                  <a:t>But, </a:t>
                </a:r>
              </a:p>
              <a:p>
                <a:pPr lvl="1"/>
                <a:r>
                  <a:rPr lang="en-GB" dirty="0"/>
                  <a:t>ignores factorisation</a:t>
                </a:r>
              </a:p>
              <a:p>
                <a:pPr lvl="1"/>
                <a:r>
                  <a:rPr lang="en-GB" dirty="0"/>
                  <a:t>without further evidence </a:t>
                </a:r>
                <a:br>
                  <a:rPr lang="en-GB" dirty="0"/>
                </a:br>
                <a:r>
                  <a:rPr lang="en-GB" dirty="0"/>
                  <a:t>on logvars, all </a:t>
                </a:r>
                <a:br>
                  <a:rPr lang="en-GB" dirty="0"/>
                </a:br>
                <a:r>
                  <a:rPr lang="en-GB" dirty="0"/>
                  <a:t>instances of PRVs </a:t>
                </a:r>
                <a:br>
                  <a:rPr lang="en-GB" dirty="0"/>
                </a:br>
                <a:r>
                  <a:rPr lang="en-GB" dirty="0"/>
                  <a:t>are indistinguishable</a:t>
                </a:r>
              </a:p>
              <a:p>
                <a:endParaRPr lang="en-GB" dirty="0"/>
              </a:p>
            </p:txBody>
          </p:sp>
        </mc:Choice>
        <mc:Fallback xmlns="">
          <p:sp>
            <p:nvSpPr>
              <p:cNvPr id="3" name="Content Placeholder 2">
                <a:extLst>
                  <a:ext uri="{FF2B5EF4-FFF2-40B4-BE49-F238E27FC236}">
                    <a16:creationId xmlns:a16="http://schemas.microsoft.com/office/drawing/2014/main" id="{5B16DDB1-D98F-C042-ADF8-5948EFC5787F}"/>
                  </a:ext>
                </a:extLst>
              </p:cNvPr>
              <p:cNvSpPr>
                <a:spLocks noGrp="1" noRot="1" noChangeAspect="1" noMove="1" noResize="1" noEditPoints="1" noAdjustHandles="1" noChangeArrowheads="1" noChangeShapeType="1" noTextEdit="1"/>
              </p:cNvSpPr>
              <p:nvPr>
                <p:ph idx="1"/>
              </p:nvPr>
            </p:nvSpPr>
            <p:spPr>
              <a:blipFill>
                <a:blip r:embed="rId2"/>
                <a:stretch>
                  <a:fillRect l="-1447" t="-1768" r="-2251" b="-1263"/>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D50099A5-D46A-654D-B0EA-4CC64C4CC254}"/>
              </a:ext>
            </a:extLst>
          </p:cNvPr>
          <p:cNvSpPr>
            <a:spLocks noGrp="1"/>
          </p:cNvSpPr>
          <p:nvPr>
            <p:ph type="sldNum" sz="quarter" idx="12"/>
          </p:nvPr>
        </p:nvSpPr>
        <p:spPr/>
        <p:txBody>
          <a:bodyPr/>
          <a:lstStyle/>
          <a:p>
            <a:fld id="{67C9959E-8E6B-B04C-9955-EA096F41CA7A}" type="slidenum">
              <a:rPr lang="en-GB" smtClean="0"/>
              <a:t>56</a:t>
            </a:fld>
            <a:endParaRPr lang="en-GB"/>
          </a:p>
        </p:txBody>
      </p:sp>
      <p:grpSp>
        <p:nvGrpSpPr>
          <p:cNvPr id="5" name="Group 4">
            <a:extLst>
              <a:ext uri="{FF2B5EF4-FFF2-40B4-BE49-F238E27FC236}">
                <a16:creationId xmlns:a16="http://schemas.microsoft.com/office/drawing/2014/main" id="{6082FA48-56DE-8148-9316-6A5BBFE017F0}"/>
              </a:ext>
            </a:extLst>
          </p:cNvPr>
          <p:cNvGrpSpPr/>
          <p:nvPr/>
        </p:nvGrpSpPr>
        <p:grpSpPr>
          <a:xfrm>
            <a:off x="4149697" y="4521393"/>
            <a:ext cx="4539915" cy="1590638"/>
            <a:chOff x="4604084" y="3256865"/>
            <a:chExt cx="4539915" cy="1590638"/>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DAF682E-BFA6-EB4C-966A-0FDAE7C58706}"/>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88" name="TextBox 87">
                  <a:extLst>
                    <a:ext uri="{FF2B5EF4-FFF2-40B4-BE49-F238E27FC236}">
                      <a16:creationId xmlns:a16="http://schemas.microsoft.com/office/drawing/2014/main" id="{CD5E56C0-7AF9-F549-9A2F-FA33D0DCB741}"/>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5"/>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E92A9FF-F27B-614B-9190-565997A39EE9}"/>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91" name="TextBox 90">
                  <a:extLst>
                    <a:ext uri="{FF2B5EF4-FFF2-40B4-BE49-F238E27FC236}">
                      <a16:creationId xmlns:a16="http://schemas.microsoft.com/office/drawing/2014/main" id="{DF18414A-EA7C-364D-867E-3371166FC26F}"/>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8"/>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52B2305-7FA3-5044-9058-13DF73AD18F4}"/>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92" name="TextBox 91">
                  <a:extLst>
                    <a:ext uri="{FF2B5EF4-FFF2-40B4-BE49-F238E27FC236}">
                      <a16:creationId xmlns:a16="http://schemas.microsoft.com/office/drawing/2014/main" id="{B2C32A5F-6287-9241-B4A3-17A34C411918}"/>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9"/>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2EE0EB2-FE9C-6543-BF91-8DA706DABA23}"/>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93" name="TextBox 92">
                  <a:extLst>
                    <a:ext uri="{FF2B5EF4-FFF2-40B4-BE49-F238E27FC236}">
                      <a16:creationId xmlns:a16="http://schemas.microsoft.com/office/drawing/2014/main" id="{4D68592A-0BAE-2243-91E4-51F46D96A891}"/>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10"/>
                  <a:stretch>
                    <a:fillRect b="-6061"/>
                  </a:stretch>
                </a:blipFill>
                <a:ln>
                  <a:solidFill>
                    <a:schemeClr val="tx1"/>
                  </a:solidFill>
                </a:ln>
              </p:spPr>
              <p:txBody>
                <a:bodyPr/>
                <a:lstStyle/>
                <a:p>
                  <a:r>
                    <a:rPr lang="en-GB">
                      <a:noFill/>
                    </a:rPr>
                    <a:t> </a:t>
                  </a:r>
                </a:p>
              </p:txBody>
            </p:sp>
          </mc:Fallback>
        </mc:AlternateContent>
        <p:cxnSp>
          <p:nvCxnSpPr>
            <p:cNvPr id="10" name="Straight Connector 9">
              <a:extLst>
                <a:ext uri="{FF2B5EF4-FFF2-40B4-BE49-F238E27FC236}">
                  <a16:creationId xmlns:a16="http://schemas.microsoft.com/office/drawing/2014/main" id="{BB974536-E6D0-554C-AC72-087459BC000A}"/>
                </a:ext>
              </a:extLst>
            </p:cNvPr>
            <p:cNvCxnSpPr>
              <a:cxnSpLocks/>
              <a:stCxn id="7" idx="6"/>
              <a:endCxn id="23"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1EFE61E-E4E9-9249-9919-B98AB1C443FA}"/>
                </a:ext>
              </a:extLst>
            </p:cNvPr>
            <p:cNvCxnSpPr>
              <a:cxnSpLocks/>
              <a:stCxn id="23" idx="0"/>
              <a:endCxn id="6"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BF2415F-470E-3344-B292-CCA4129CF5DF}"/>
                </a:ext>
              </a:extLst>
            </p:cNvPr>
            <p:cNvCxnSpPr>
              <a:cxnSpLocks/>
              <a:stCxn id="6" idx="4"/>
              <a:endCxn id="19"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4717DA-96E4-C749-8DA3-FB4F4DCC666F}"/>
                </a:ext>
              </a:extLst>
            </p:cNvPr>
            <p:cNvCxnSpPr>
              <a:cxnSpLocks/>
              <a:stCxn id="9" idx="2"/>
              <a:endCxn id="19"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87A841-335C-3B4A-919C-433C4B005200}"/>
                </a:ext>
              </a:extLst>
            </p:cNvPr>
            <p:cNvCxnSpPr>
              <a:cxnSpLocks/>
              <a:stCxn id="23" idx="2"/>
              <a:endCxn id="8"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C8F8D5-167D-AF45-B45A-B51DF557F730}"/>
                </a:ext>
              </a:extLst>
            </p:cNvPr>
            <p:cNvCxnSpPr>
              <a:cxnSpLocks/>
              <a:stCxn id="19" idx="2"/>
              <a:endCxn id="8"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86CBA735-10A5-F34F-82F6-FB391C2A079F}"/>
                </a:ext>
              </a:extLst>
            </p:cNvPr>
            <p:cNvGrpSpPr/>
            <p:nvPr/>
          </p:nvGrpSpPr>
          <p:grpSpPr>
            <a:xfrm>
              <a:off x="6191042" y="3935548"/>
              <a:ext cx="425774" cy="392260"/>
              <a:chOff x="6191042" y="3935548"/>
              <a:chExt cx="425774" cy="392260"/>
            </a:xfrm>
          </p:grpSpPr>
          <p:sp>
            <p:nvSpPr>
              <p:cNvPr id="22" name="Rectangle 21">
                <a:extLst>
                  <a:ext uri="{FF2B5EF4-FFF2-40B4-BE49-F238E27FC236}">
                    <a16:creationId xmlns:a16="http://schemas.microsoft.com/office/drawing/2014/main" id="{072E4CB1-AF7A-6C4F-8D4D-9FDCA1F2ED84}"/>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70981B9-83A4-0D4D-A6C2-ADADEDEC0827}"/>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9FAA99A-F263-964A-A2D5-D7A373285D32}"/>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711FD93-6140-A54B-A428-6196C193A249}"/>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13" name="TextBox 112">
                    <a:extLst>
                      <a:ext uri="{FF2B5EF4-FFF2-40B4-BE49-F238E27FC236}">
                        <a16:creationId xmlns:a16="http://schemas.microsoft.com/office/drawing/2014/main" id="{2658B5E1-197B-0F45-B694-E6E961CBBEA0}"/>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2"/>
                    <a:stretch>
                      <a:fillRect l="-16667" r="-4167" b="-21739"/>
                    </a:stretch>
                  </a:blipFill>
                </p:spPr>
                <p:txBody>
                  <a:bodyPr/>
                  <a:lstStyle/>
                  <a:p>
                    <a:r>
                      <a:rPr lang="en-GB">
                        <a:noFill/>
                      </a:rPr>
                      <a:t> </a:t>
                    </a:r>
                  </a:p>
                </p:txBody>
              </p:sp>
            </mc:Fallback>
          </mc:AlternateContent>
        </p:grpSp>
        <p:grpSp>
          <p:nvGrpSpPr>
            <p:cNvPr id="17" name="Group 16">
              <a:extLst>
                <a:ext uri="{FF2B5EF4-FFF2-40B4-BE49-F238E27FC236}">
                  <a16:creationId xmlns:a16="http://schemas.microsoft.com/office/drawing/2014/main" id="{92E4553D-8AFB-EA42-9D92-FCB5EE4A3969}"/>
                </a:ext>
              </a:extLst>
            </p:cNvPr>
            <p:cNvGrpSpPr/>
            <p:nvPr/>
          </p:nvGrpSpPr>
          <p:grpSpPr>
            <a:xfrm>
              <a:off x="6975826" y="3929695"/>
              <a:ext cx="516037" cy="397857"/>
              <a:chOff x="6975826" y="3929695"/>
              <a:chExt cx="516037" cy="397857"/>
            </a:xfrm>
          </p:grpSpPr>
          <p:sp>
            <p:nvSpPr>
              <p:cNvPr id="18" name="Rectangle 17">
                <a:extLst>
                  <a:ext uri="{FF2B5EF4-FFF2-40B4-BE49-F238E27FC236}">
                    <a16:creationId xmlns:a16="http://schemas.microsoft.com/office/drawing/2014/main" id="{A585B8CB-E77B-AF48-B69E-7FA99B01BF93}"/>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709A744-836F-154E-818D-CCC464139815}"/>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9FCC3CE-1C75-B842-912F-9BBACC1A0C1F}"/>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AAE1100-1175-1446-972E-42EAC4BC64AB}"/>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09" name="TextBox 108">
                    <a:extLst>
                      <a:ext uri="{FF2B5EF4-FFF2-40B4-BE49-F238E27FC236}">
                        <a16:creationId xmlns:a16="http://schemas.microsoft.com/office/drawing/2014/main" id="{E12EAFFE-9B9E-CF41-8A91-D03481E4C32D}"/>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3"/>
                    <a:stretch>
                      <a:fillRect l="-16667" r="-4167" b="-21739"/>
                    </a:stretch>
                  </a:blipFill>
                </p:spPr>
                <p:txBody>
                  <a:bodyPr/>
                  <a:lstStyle/>
                  <a:p>
                    <a:r>
                      <a:rPr lang="en-GB">
                        <a:noFill/>
                      </a:rPr>
                      <a:t> </a:t>
                    </a:r>
                  </a:p>
                </p:txBody>
              </p:sp>
            </mc:Fallback>
          </mc:AlternateContent>
        </p:grpSp>
      </p:grpSp>
    </p:spTree>
    <p:extLst>
      <p:ext uri="{BB962C8B-B14F-4D97-AF65-F5344CB8AC3E}">
        <p14:creationId xmlns:p14="http://schemas.microsoft.com/office/powerpoint/2010/main" val="139044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FCBBB-B6D7-9F43-908B-C6625192ACEE}"/>
              </a:ext>
            </a:extLst>
          </p:cNvPr>
          <p:cNvSpPr>
            <a:spLocks noGrp="1"/>
          </p:cNvSpPr>
          <p:nvPr>
            <p:ph type="title"/>
          </p:nvPr>
        </p:nvSpPr>
        <p:spPr/>
        <p:txBody>
          <a:bodyPr/>
          <a:lstStyle/>
          <a:p>
            <a:r>
              <a:rPr lang="en-GB" dirty="0"/>
              <a:t>(L)VE for MPE Queries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6895CBD-8C70-1A47-9600-BF02B0134565}"/>
                  </a:ext>
                </a:extLst>
              </p:cNvPr>
              <p:cNvSpPr>
                <a:spLocks noGrp="1"/>
              </p:cNvSpPr>
              <p:nvPr>
                <p:ph idx="1"/>
              </p:nvPr>
            </p:nvSpPr>
            <p:spPr/>
            <p:txBody>
              <a:bodyPr>
                <a:normAutofit fontScale="92500" lnSpcReduction="10000"/>
              </a:bodyPr>
              <a:lstStyle/>
              <a:p>
                <a:r>
                  <a:rPr lang="en-GB" dirty="0"/>
                  <a:t>Replace sum-out operation with a max-out operation</a:t>
                </a:r>
              </a:p>
              <a:p>
                <a:pPr lvl="1"/>
                <a:r>
                  <a:rPr lang="en-GB" dirty="0"/>
                  <a:t>Rest stays the same (including needing a heuristics for an elimination order)</a:t>
                </a:r>
              </a:p>
              <a:p>
                <a:pPr lvl="1"/>
                <a:r>
                  <a:rPr lang="en-GB" dirty="0"/>
                  <a:t>In knowledge compilation, replace </a:t>
                </a:r>
                <a14:m>
                  <m:oMath xmlns:m="http://schemas.openxmlformats.org/officeDocument/2006/math">
                    <m:r>
                      <a:rPr lang="en-GB" i="1" dirty="0" smtClean="0">
                        <a:latin typeface="Cambria Math" panose="02040503050406030204" pitchFamily="18" charset="0"/>
                      </a:rPr>
                      <m:t>+</m:t>
                    </m:r>
                  </m:oMath>
                </a14:m>
                <a:r>
                  <a:rPr lang="en-GB" dirty="0"/>
                  <a:t> with </a:t>
                </a:r>
                <a14:m>
                  <m:oMath xmlns:m="http://schemas.openxmlformats.org/officeDocument/2006/math">
                    <m:r>
                      <m:rPr>
                        <m:nor/>
                      </m:rPr>
                      <a:rPr lang="en-GB" dirty="0">
                        <a:latin typeface="Cambria Math" panose="02040503050406030204" pitchFamily="18" charset="0"/>
                      </a:rPr>
                      <m:t>max</m:t>
                    </m:r>
                  </m:oMath>
                </a14:m>
                <a:endParaRPr lang="en-GB" dirty="0"/>
              </a:p>
              <a:p>
                <a:pPr lvl="1"/>
                <a:r>
                  <a:rPr lang="en-GB" dirty="0"/>
                  <a:t>In LVE operator suite, operator </a:t>
                </a:r>
                <a14:m>
                  <m:oMath xmlns:m="http://schemas.openxmlformats.org/officeDocument/2006/math">
                    <m:r>
                      <m:rPr>
                        <m:nor/>
                      </m:rPr>
                      <a:rPr lang="en-GB" i="0" dirty="0" smtClean="0">
                        <a:latin typeface="Cambria Math" panose="02040503050406030204" pitchFamily="18" charset="0"/>
                      </a:rPr>
                      <m:t>max</m:t>
                    </m:r>
                    <m:r>
                      <m:rPr>
                        <m:nor/>
                      </m:rPr>
                      <a:rPr lang="en-GB" i="0" dirty="0" smtClean="0">
                        <a:latin typeface="Cambria Math" panose="02040503050406030204" pitchFamily="18" charset="0"/>
                      </a:rPr>
                      <m:t>−</m:t>
                    </m:r>
                    <m:r>
                      <m:rPr>
                        <m:nor/>
                      </m:rPr>
                      <a:rPr lang="en-GB" i="0" dirty="0" smtClean="0">
                        <a:latin typeface="Cambria Math" panose="02040503050406030204" pitchFamily="18" charset="0"/>
                      </a:rPr>
                      <m:t>out</m:t>
                    </m:r>
                  </m:oMath>
                </a14:m>
                <a:r>
                  <a:rPr lang="en-GB" dirty="0"/>
                  <a:t> instead of </a:t>
                </a:r>
                <a14:m>
                  <m:oMath xmlns:m="http://schemas.openxmlformats.org/officeDocument/2006/math">
                    <m:r>
                      <m:rPr>
                        <m:nor/>
                      </m:rPr>
                      <a:rPr lang="en-GB" i="0" dirty="0" smtClean="0">
                        <a:latin typeface="Cambria Math" panose="02040503050406030204" pitchFamily="18" charset="0"/>
                      </a:rPr>
                      <m:t>sum</m:t>
                    </m:r>
                    <m:r>
                      <m:rPr>
                        <m:nor/>
                      </m:rPr>
                      <a:rPr lang="en-GB" i="0" dirty="0" smtClean="0">
                        <a:latin typeface="Cambria Math" panose="02040503050406030204" pitchFamily="18" charset="0"/>
                      </a:rPr>
                      <m:t>−</m:t>
                    </m:r>
                    <m:r>
                      <m:rPr>
                        <m:nor/>
                      </m:rPr>
                      <a:rPr lang="en-GB" i="0" dirty="0" smtClean="0">
                        <a:latin typeface="Cambria Math" panose="02040503050406030204" pitchFamily="18" charset="0"/>
                      </a:rPr>
                      <m:t>out</m:t>
                    </m:r>
                  </m:oMath>
                </a14:m>
                <a:endParaRPr lang="en-GB" dirty="0"/>
              </a:p>
              <a:p>
                <a:pPr lvl="2"/>
                <a:r>
                  <a:rPr lang="en-GB" dirty="0"/>
                  <a:t>Same input</a:t>
                </a:r>
              </a:p>
              <a:p>
                <a:pPr lvl="2"/>
                <a:r>
                  <a:rPr lang="en-GB" dirty="0"/>
                  <a:t>Same preconditions</a:t>
                </a:r>
              </a:p>
              <a:p>
                <a:pPr lvl="2"/>
                <a:r>
                  <a:rPr lang="en-GB" dirty="0"/>
                  <a:t>Same postcondition</a:t>
                </a:r>
              </a:p>
              <a:p>
                <a:pPr lvl="2"/>
                <a:r>
                  <a:rPr lang="en-GB" dirty="0"/>
                  <a:t>Basically same specification of output</a:t>
                </a:r>
              </a:p>
              <a:p>
                <a:r>
                  <a:rPr lang="en-GB" dirty="0"/>
                  <a:t>But: two tasks in one</a:t>
                </a:r>
              </a:p>
              <a:p>
                <a:pPr lvl="1"/>
                <a:r>
                  <a:rPr lang="en-GB" dirty="0"/>
                  <a:t>Perform maximisation (</a:t>
                </a:r>
                <a14:m>
                  <m:oMath xmlns:m="http://schemas.openxmlformats.org/officeDocument/2006/math">
                    <m:r>
                      <m:rPr>
                        <m:sty m:val="p"/>
                      </m:rPr>
                      <a:rPr lang="de-DE" smtClean="0">
                        <a:solidFill>
                          <a:schemeClr val="tx1"/>
                        </a:solidFill>
                        <a:latin typeface="Cambria Math" panose="02040503050406030204" pitchFamily="18" charset="0"/>
                      </a:rPr>
                      <m:t>arg</m:t>
                    </m:r>
                    <m:r>
                      <m:rPr>
                        <m:sty m:val="p"/>
                      </m:rPr>
                      <a:rPr lang="de-DE" smtClean="0">
                        <a:solidFill>
                          <a:schemeClr val="accent1"/>
                        </a:solidFill>
                        <a:latin typeface="Cambria Math" panose="02040503050406030204" pitchFamily="18" charset="0"/>
                      </a:rPr>
                      <m:t>max</m:t>
                    </m:r>
                  </m:oMath>
                </a14:m>
                <a:r>
                  <a:rPr lang="en-GB" dirty="0"/>
                  <a:t>)</a:t>
                </a:r>
              </a:p>
              <a:p>
                <a:pPr lvl="1"/>
                <a:r>
                  <a:rPr lang="en-GB" dirty="0"/>
                  <a:t>Store assignments as well (</a:t>
                </a:r>
                <a14:m>
                  <m:oMath xmlns:m="http://schemas.openxmlformats.org/officeDocument/2006/math">
                    <m:r>
                      <m:rPr>
                        <m:sty m:val="p"/>
                      </m:rPr>
                      <a:rPr lang="de-DE">
                        <a:solidFill>
                          <a:schemeClr val="accent1"/>
                        </a:solidFill>
                        <a:latin typeface="Cambria Math" panose="02040503050406030204" pitchFamily="18" charset="0"/>
                      </a:rPr>
                      <m:t>arg</m:t>
                    </m:r>
                    <m:r>
                      <m:rPr>
                        <m:sty m:val="p"/>
                      </m:rPr>
                      <a:rPr lang="de-DE">
                        <a:latin typeface="Cambria Math" panose="02040503050406030204" pitchFamily="18" charset="0"/>
                      </a:rPr>
                      <m:t>max</m:t>
                    </m:r>
                  </m:oMath>
                </a14:m>
                <a:r>
                  <a:rPr lang="en-GB" dirty="0"/>
                  <a:t>)</a:t>
                </a:r>
              </a:p>
              <a:p>
                <a:pPr marL="457200" lvl="1" indent="0">
                  <a:buNone/>
                </a:pPr>
                <a:r>
                  <a:rPr lang="en-GB" dirty="0"/>
                  <a:t>➝ Parfactor definition changes slightly to map to potentials and assignments</a:t>
                </a:r>
              </a:p>
              <a:p>
                <a:pPr lvl="1"/>
                <a:endParaRPr lang="en-GB" dirty="0"/>
              </a:p>
            </p:txBody>
          </p:sp>
        </mc:Choice>
        <mc:Fallback xmlns="">
          <p:sp>
            <p:nvSpPr>
              <p:cNvPr id="3" name="Content Placeholder 2">
                <a:extLst>
                  <a:ext uri="{FF2B5EF4-FFF2-40B4-BE49-F238E27FC236}">
                    <a16:creationId xmlns:a16="http://schemas.microsoft.com/office/drawing/2014/main" id="{B6895CBD-8C70-1A47-9600-BF02B0134565}"/>
                  </a:ext>
                </a:extLst>
              </p:cNvPr>
              <p:cNvSpPr>
                <a:spLocks noGrp="1" noRot="1" noChangeAspect="1" noMove="1" noResize="1" noEditPoints="1" noAdjustHandles="1" noChangeArrowheads="1" noChangeShapeType="1" noTextEdit="1"/>
              </p:cNvSpPr>
              <p:nvPr>
                <p:ph idx="1"/>
              </p:nvPr>
            </p:nvSpPr>
            <p:spPr>
              <a:blipFill>
                <a:blip r:embed="rId2"/>
                <a:stretch>
                  <a:fillRect l="-1286" t="-2273" r="-1447"/>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4ED4CE5E-E5EC-F341-AB2A-F962DE0C633F}"/>
              </a:ext>
            </a:extLst>
          </p:cNvPr>
          <p:cNvSpPr>
            <a:spLocks noGrp="1"/>
          </p:cNvSpPr>
          <p:nvPr>
            <p:ph type="sldNum" sz="quarter" idx="12"/>
          </p:nvPr>
        </p:nvSpPr>
        <p:spPr/>
        <p:txBody>
          <a:bodyPr/>
          <a:lstStyle/>
          <a:p>
            <a:fld id="{67C9959E-8E6B-B04C-9955-EA096F41CA7A}" type="slidenum">
              <a:rPr lang="en-GB" smtClean="0"/>
              <a:t>57</a:t>
            </a:fld>
            <a:endParaRPr lang="en-GB"/>
          </a:p>
        </p:txBody>
      </p:sp>
      <p:sp>
        <p:nvSpPr>
          <p:cNvPr id="5" name="Rectangle 4">
            <a:extLst>
              <a:ext uri="{FF2B5EF4-FFF2-40B4-BE49-F238E27FC236}">
                <a16:creationId xmlns:a16="http://schemas.microsoft.com/office/drawing/2014/main" id="{66BC69B5-2BA9-FD43-96C9-938935A76DC3}"/>
              </a:ext>
            </a:extLst>
          </p:cNvPr>
          <p:cNvSpPr/>
          <p:nvPr/>
        </p:nvSpPr>
        <p:spPr>
          <a:xfrm>
            <a:off x="2031999" y="5705813"/>
            <a:ext cx="6028267" cy="1015663"/>
          </a:xfrm>
          <a:prstGeom prst="rect">
            <a:avLst/>
          </a:prstGeom>
        </p:spPr>
        <p:txBody>
          <a:bodyPr wrap="square">
            <a:spAutoFit/>
          </a:bodyPr>
          <a:lstStyle/>
          <a:p>
            <a:r>
              <a:rPr lang="en-GB" sz="1000" dirty="0">
                <a:solidFill>
                  <a:schemeClr val="accent3"/>
                </a:solidFill>
              </a:rPr>
              <a:t>Rodrigo de Salvo </a:t>
            </a:r>
            <a:r>
              <a:rPr lang="en-GB" sz="1000" dirty="0" err="1">
                <a:solidFill>
                  <a:schemeClr val="accent3"/>
                </a:solidFill>
              </a:rPr>
              <a:t>Braz</a:t>
            </a:r>
            <a:r>
              <a:rPr lang="en-GB" sz="1000" dirty="0">
                <a:solidFill>
                  <a:schemeClr val="accent3"/>
                </a:solidFill>
              </a:rPr>
              <a:t>, </a:t>
            </a:r>
            <a:r>
              <a:rPr lang="en-GB" sz="1000" dirty="0" err="1">
                <a:solidFill>
                  <a:schemeClr val="accent3"/>
                </a:solidFill>
              </a:rPr>
              <a:t>Eyal</a:t>
            </a:r>
            <a:r>
              <a:rPr lang="en-GB" sz="1000" dirty="0">
                <a:solidFill>
                  <a:schemeClr val="accent3"/>
                </a:solidFill>
              </a:rPr>
              <a:t> Amir, and Dan Roth. MPE and Partial Inversion in Lifted Probabilistic Variable Elimination. </a:t>
            </a:r>
            <a:r>
              <a:rPr lang="en-GB" sz="1000" i="1" dirty="0">
                <a:solidFill>
                  <a:schemeClr val="accent3"/>
                </a:solidFill>
              </a:rPr>
              <a:t>AAAI-06 Proceedings of the 21st Conference on Artificial Intelligence</a:t>
            </a:r>
            <a:r>
              <a:rPr lang="en-GB" sz="1000" dirty="0">
                <a:solidFill>
                  <a:schemeClr val="accent3"/>
                </a:solidFill>
              </a:rPr>
              <a:t>, 2006.</a:t>
            </a:r>
          </a:p>
          <a:p>
            <a:r>
              <a:rPr lang="en-GB" sz="1000" dirty="0">
                <a:solidFill>
                  <a:schemeClr val="accent3"/>
                </a:solidFill>
              </a:rPr>
              <a:t>Udi </a:t>
            </a:r>
            <a:r>
              <a:rPr lang="en-GB" sz="1000" dirty="0" err="1">
                <a:solidFill>
                  <a:schemeClr val="accent3"/>
                </a:solidFill>
              </a:rPr>
              <a:t>Apsel</a:t>
            </a:r>
            <a:r>
              <a:rPr lang="en-GB" sz="1000" dirty="0">
                <a:solidFill>
                  <a:schemeClr val="accent3"/>
                </a:solidFill>
              </a:rPr>
              <a:t> and Ronen I. </a:t>
            </a:r>
            <a:r>
              <a:rPr lang="en-GB" sz="1000" dirty="0" err="1">
                <a:solidFill>
                  <a:schemeClr val="accent3"/>
                </a:solidFill>
              </a:rPr>
              <a:t>Brafman</a:t>
            </a:r>
            <a:r>
              <a:rPr lang="en-GB" sz="1000" dirty="0">
                <a:solidFill>
                  <a:schemeClr val="accent3"/>
                </a:solidFill>
              </a:rPr>
              <a:t>. Exploiting Uniform Assignments in First-Order MPE. </a:t>
            </a:r>
            <a:r>
              <a:rPr lang="en-GB" sz="1000" i="1" dirty="0">
                <a:solidFill>
                  <a:schemeClr val="accent3"/>
                </a:solidFill>
              </a:rPr>
              <a:t>Proceedings of the 28th Conference on Uncertainty in Artificial Intelligence</a:t>
            </a:r>
            <a:r>
              <a:rPr lang="en-GB" sz="1000" dirty="0">
                <a:solidFill>
                  <a:schemeClr val="accent3"/>
                </a:solidFill>
              </a:rPr>
              <a:t>, 2012.</a:t>
            </a:r>
          </a:p>
          <a:p>
            <a:r>
              <a:rPr lang="en-GB" sz="1000" dirty="0">
                <a:solidFill>
                  <a:schemeClr val="accent3"/>
                </a:solidFill>
              </a:rPr>
              <a:t>Tanya B and Ralf </a:t>
            </a:r>
            <a:r>
              <a:rPr lang="en-GB" sz="1000" dirty="0" err="1">
                <a:solidFill>
                  <a:schemeClr val="accent3"/>
                </a:solidFill>
              </a:rPr>
              <a:t>Möller</a:t>
            </a:r>
            <a:r>
              <a:rPr lang="en-GB" sz="1000" dirty="0">
                <a:solidFill>
                  <a:schemeClr val="accent3"/>
                </a:solidFill>
              </a:rPr>
              <a:t>. Lifted Most Probable Explanation. In </a:t>
            </a:r>
            <a:r>
              <a:rPr lang="en-GB" sz="1000" i="1" dirty="0">
                <a:solidFill>
                  <a:schemeClr val="accent3"/>
                </a:solidFill>
              </a:rPr>
              <a:t>Proceedings of the International Conference on Conceptual Structures</a:t>
            </a:r>
            <a:r>
              <a:rPr lang="en-GB" sz="1000" dirty="0">
                <a:solidFill>
                  <a:schemeClr val="accent3"/>
                </a:solidFill>
              </a:rPr>
              <a:t>, 2018.</a:t>
            </a:r>
          </a:p>
        </p:txBody>
      </p:sp>
    </p:spTree>
    <p:extLst>
      <p:ext uri="{BB962C8B-B14F-4D97-AF65-F5344CB8AC3E}">
        <p14:creationId xmlns:p14="http://schemas.microsoft.com/office/powerpoint/2010/main" val="88246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07FC7-61AE-024C-B571-9A9B4D25310B}"/>
              </a:ext>
            </a:extLst>
          </p:cNvPr>
          <p:cNvSpPr>
            <a:spLocks noGrp="1"/>
          </p:cNvSpPr>
          <p:nvPr>
            <p:ph type="title"/>
          </p:nvPr>
        </p:nvSpPr>
        <p:spPr/>
        <p:txBody>
          <a:bodyPr/>
          <a:lstStyle/>
          <a:p>
            <a:r>
              <a:rPr lang="en-GB" dirty="0"/>
              <a:t>Parfactors for Assignments</a:t>
            </a:r>
          </a:p>
        </p:txBody>
      </p:sp>
      <p:sp>
        <p:nvSpPr>
          <p:cNvPr id="3" name="Content Placeholder 2">
            <a:extLst>
              <a:ext uri="{FF2B5EF4-FFF2-40B4-BE49-F238E27FC236}">
                <a16:creationId xmlns:a16="http://schemas.microsoft.com/office/drawing/2014/main" id="{F95C60C5-7621-DD40-84CF-C074FDFED298}"/>
              </a:ext>
            </a:extLst>
          </p:cNvPr>
          <p:cNvSpPr>
            <a:spLocks noGrp="1"/>
          </p:cNvSpPr>
          <p:nvPr>
            <p:ph idx="1"/>
          </p:nvPr>
        </p:nvSpPr>
        <p:spPr>
          <a:xfrm>
            <a:off x="628650" y="1158240"/>
            <a:ext cx="4283802" cy="5018723"/>
          </a:xfrm>
        </p:spPr>
        <p:txBody>
          <a:bodyPr>
            <a:normAutofit fontScale="92500" lnSpcReduction="20000"/>
          </a:bodyPr>
          <a:lstStyle/>
          <a:p>
            <a:r>
              <a:rPr lang="en-GB" dirty="0"/>
              <a:t>Map each argument setting to its potential and the set of assignments already maxed out</a:t>
            </a:r>
          </a:p>
          <a:p>
            <a:pPr lvl="1"/>
            <a:r>
              <a:rPr lang="en-GB" dirty="0"/>
              <a:t>Maxing out a P(C)RV means maxing out a set of propositional </a:t>
            </a:r>
            <a:r>
              <a:rPr lang="en-GB" dirty="0" err="1"/>
              <a:t>randvars</a:t>
            </a:r>
            <a:r>
              <a:rPr lang="en-GB" dirty="0"/>
              <a:t> represented by a P(C)RV</a:t>
            </a:r>
          </a:p>
          <a:p>
            <a:pPr lvl="2"/>
            <a:r>
              <a:rPr lang="en-GB" dirty="0"/>
              <a:t>All get the same value assigned as they behave identically, therefore have the same assignment leading to the (same) maximum value</a:t>
            </a:r>
          </a:p>
          <a:p>
            <a:pPr lvl="1"/>
            <a:r>
              <a:rPr lang="en-GB" dirty="0"/>
              <a:t>Store as a sequence of histograms</a:t>
            </a:r>
          </a:p>
          <a:p>
            <a:pPr lvl="2"/>
            <a:r>
              <a:rPr lang="en-GB" dirty="0"/>
              <a:t>Also keep list of PRVs of same order</a:t>
            </a:r>
          </a:p>
          <a:p>
            <a:pPr lvl="2"/>
            <a:r>
              <a:rPr lang="en-GB" dirty="0"/>
              <a:t>Initially empty</a:t>
            </a:r>
          </a:p>
        </p:txBody>
      </p:sp>
      <p:sp>
        <p:nvSpPr>
          <p:cNvPr id="4" name="Slide Number Placeholder 3">
            <a:extLst>
              <a:ext uri="{FF2B5EF4-FFF2-40B4-BE49-F238E27FC236}">
                <a16:creationId xmlns:a16="http://schemas.microsoft.com/office/drawing/2014/main" id="{C6D621B2-08DA-2542-9D8B-D276D13EAA74}"/>
              </a:ext>
            </a:extLst>
          </p:cNvPr>
          <p:cNvSpPr>
            <a:spLocks noGrp="1"/>
          </p:cNvSpPr>
          <p:nvPr>
            <p:ph type="sldNum" sz="quarter" idx="12"/>
          </p:nvPr>
        </p:nvSpPr>
        <p:spPr/>
        <p:txBody>
          <a:bodyPr/>
          <a:lstStyle/>
          <a:p>
            <a:fld id="{67C9959E-8E6B-B04C-9955-EA096F41CA7A}" type="slidenum">
              <a:rPr lang="en-GB" smtClean="0"/>
              <a:t>58</a:t>
            </a:fld>
            <a:endParaRPr lang="en-GB"/>
          </a:p>
        </p:txBody>
      </p:sp>
      <p:grpSp>
        <p:nvGrpSpPr>
          <p:cNvPr id="5" name="Group 4">
            <a:extLst>
              <a:ext uri="{FF2B5EF4-FFF2-40B4-BE49-F238E27FC236}">
                <a16:creationId xmlns:a16="http://schemas.microsoft.com/office/drawing/2014/main" id="{43CA7654-3C76-CC4A-957A-6D422B4CA69B}"/>
              </a:ext>
            </a:extLst>
          </p:cNvPr>
          <p:cNvGrpSpPr/>
          <p:nvPr/>
        </p:nvGrpSpPr>
        <p:grpSpPr>
          <a:xfrm>
            <a:off x="4437080" y="4852319"/>
            <a:ext cx="4539915" cy="1590638"/>
            <a:chOff x="4604084" y="3256865"/>
            <a:chExt cx="4539915" cy="1590638"/>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6658B53-3C80-754C-B21D-B0634A7D6790}"/>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88" name="TextBox 87">
                  <a:extLst>
                    <a:ext uri="{FF2B5EF4-FFF2-40B4-BE49-F238E27FC236}">
                      <a16:creationId xmlns:a16="http://schemas.microsoft.com/office/drawing/2014/main" id="{CD5E56C0-7AF9-F549-9A2F-FA33D0DCB741}"/>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5"/>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C494978-03CF-6F4D-9CBF-3BBF570A1BF5}"/>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91" name="TextBox 90">
                  <a:extLst>
                    <a:ext uri="{FF2B5EF4-FFF2-40B4-BE49-F238E27FC236}">
                      <a16:creationId xmlns:a16="http://schemas.microsoft.com/office/drawing/2014/main" id="{DF18414A-EA7C-364D-867E-3371166FC26F}"/>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8"/>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0749708-65A9-A94F-B020-E5732A93BDB6}"/>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92" name="TextBox 91">
                  <a:extLst>
                    <a:ext uri="{FF2B5EF4-FFF2-40B4-BE49-F238E27FC236}">
                      <a16:creationId xmlns:a16="http://schemas.microsoft.com/office/drawing/2014/main" id="{B2C32A5F-6287-9241-B4A3-17A34C411918}"/>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9"/>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C6BE7DC-4E89-084E-A0D6-C40E450F4880}"/>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93" name="TextBox 92">
                  <a:extLst>
                    <a:ext uri="{FF2B5EF4-FFF2-40B4-BE49-F238E27FC236}">
                      <a16:creationId xmlns:a16="http://schemas.microsoft.com/office/drawing/2014/main" id="{4D68592A-0BAE-2243-91E4-51F46D96A891}"/>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10"/>
                  <a:stretch>
                    <a:fillRect b="-6061"/>
                  </a:stretch>
                </a:blipFill>
                <a:ln>
                  <a:solidFill>
                    <a:schemeClr val="tx1"/>
                  </a:solidFill>
                </a:ln>
              </p:spPr>
              <p:txBody>
                <a:bodyPr/>
                <a:lstStyle/>
                <a:p>
                  <a:r>
                    <a:rPr lang="en-GB">
                      <a:noFill/>
                    </a:rPr>
                    <a:t> </a:t>
                  </a:r>
                </a:p>
              </p:txBody>
            </p:sp>
          </mc:Fallback>
        </mc:AlternateContent>
        <p:cxnSp>
          <p:nvCxnSpPr>
            <p:cNvPr id="10" name="Straight Connector 9">
              <a:extLst>
                <a:ext uri="{FF2B5EF4-FFF2-40B4-BE49-F238E27FC236}">
                  <a16:creationId xmlns:a16="http://schemas.microsoft.com/office/drawing/2014/main" id="{DE913C0C-F3AF-6C4B-B011-0231820958CD}"/>
                </a:ext>
              </a:extLst>
            </p:cNvPr>
            <p:cNvCxnSpPr>
              <a:cxnSpLocks/>
              <a:stCxn id="7" idx="6"/>
              <a:endCxn id="23"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1BF4BAE-544D-0E49-B6A9-09A9243C6E03}"/>
                </a:ext>
              </a:extLst>
            </p:cNvPr>
            <p:cNvCxnSpPr>
              <a:cxnSpLocks/>
              <a:stCxn id="23" idx="0"/>
              <a:endCxn id="6"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EBFB9B-4B5B-0749-9706-693E5AA9CEA8}"/>
                </a:ext>
              </a:extLst>
            </p:cNvPr>
            <p:cNvCxnSpPr>
              <a:cxnSpLocks/>
              <a:stCxn id="6" idx="4"/>
              <a:endCxn id="19"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AB94E7E-6CA8-0B43-AF75-E59FD65C1123}"/>
                </a:ext>
              </a:extLst>
            </p:cNvPr>
            <p:cNvCxnSpPr>
              <a:cxnSpLocks/>
              <a:stCxn id="9" idx="2"/>
              <a:endCxn id="19"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2CE5C44-899D-F74C-9393-3A091FB3B78F}"/>
                </a:ext>
              </a:extLst>
            </p:cNvPr>
            <p:cNvCxnSpPr>
              <a:cxnSpLocks/>
              <a:stCxn id="23" idx="2"/>
              <a:endCxn id="8"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D1D6544-B9B7-DF4E-9EAA-123B9083866E}"/>
                </a:ext>
              </a:extLst>
            </p:cNvPr>
            <p:cNvCxnSpPr>
              <a:cxnSpLocks/>
              <a:stCxn id="19" idx="2"/>
              <a:endCxn id="8"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080E7FB-1948-5549-A484-837D644F2894}"/>
                </a:ext>
              </a:extLst>
            </p:cNvPr>
            <p:cNvGrpSpPr/>
            <p:nvPr/>
          </p:nvGrpSpPr>
          <p:grpSpPr>
            <a:xfrm>
              <a:off x="6191042" y="3935548"/>
              <a:ext cx="425774" cy="392260"/>
              <a:chOff x="6191042" y="3935548"/>
              <a:chExt cx="425774" cy="392260"/>
            </a:xfrm>
          </p:grpSpPr>
          <p:sp>
            <p:nvSpPr>
              <p:cNvPr id="22" name="Rectangle 21">
                <a:extLst>
                  <a:ext uri="{FF2B5EF4-FFF2-40B4-BE49-F238E27FC236}">
                    <a16:creationId xmlns:a16="http://schemas.microsoft.com/office/drawing/2014/main" id="{DD3D4C85-B4F9-6A46-8378-4C74C2550ABA}"/>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1292F3A-51E8-8D43-9A67-DA03EE05CD2E}"/>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ACF3C15-134C-6C47-9268-BCED0768D521}"/>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0A7D636-F879-E143-A577-F986DE37FCDB}"/>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13" name="TextBox 112">
                    <a:extLst>
                      <a:ext uri="{FF2B5EF4-FFF2-40B4-BE49-F238E27FC236}">
                        <a16:creationId xmlns:a16="http://schemas.microsoft.com/office/drawing/2014/main" id="{2658B5E1-197B-0F45-B694-E6E961CBBEA0}"/>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2"/>
                    <a:stretch>
                      <a:fillRect l="-16667" r="-4167" b="-21739"/>
                    </a:stretch>
                  </a:blipFill>
                </p:spPr>
                <p:txBody>
                  <a:bodyPr/>
                  <a:lstStyle/>
                  <a:p>
                    <a:r>
                      <a:rPr lang="en-GB">
                        <a:noFill/>
                      </a:rPr>
                      <a:t> </a:t>
                    </a:r>
                  </a:p>
                </p:txBody>
              </p:sp>
            </mc:Fallback>
          </mc:AlternateContent>
        </p:grpSp>
        <p:grpSp>
          <p:nvGrpSpPr>
            <p:cNvPr id="17" name="Group 16">
              <a:extLst>
                <a:ext uri="{FF2B5EF4-FFF2-40B4-BE49-F238E27FC236}">
                  <a16:creationId xmlns:a16="http://schemas.microsoft.com/office/drawing/2014/main" id="{28BC1B82-AAF5-9C48-96D6-FB2B7AFAA9D6}"/>
                </a:ext>
              </a:extLst>
            </p:cNvPr>
            <p:cNvGrpSpPr/>
            <p:nvPr/>
          </p:nvGrpSpPr>
          <p:grpSpPr>
            <a:xfrm>
              <a:off x="6975826" y="3929695"/>
              <a:ext cx="516037" cy="397857"/>
              <a:chOff x="6975826" y="3929695"/>
              <a:chExt cx="516037" cy="397857"/>
            </a:xfrm>
          </p:grpSpPr>
          <p:sp>
            <p:nvSpPr>
              <p:cNvPr id="18" name="Rectangle 17">
                <a:extLst>
                  <a:ext uri="{FF2B5EF4-FFF2-40B4-BE49-F238E27FC236}">
                    <a16:creationId xmlns:a16="http://schemas.microsoft.com/office/drawing/2014/main" id="{09F1EC82-EBAC-8B4B-9D6C-FEDED3037F81}"/>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34CE38A-A63C-F94A-959F-2AF397E15657}"/>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0F0C478-0CDB-3A4B-AA19-99A0E21A620C}"/>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ABDAA36-F84F-BB4A-A731-8E57C64FC2B3}"/>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09" name="TextBox 108">
                    <a:extLst>
                      <a:ext uri="{FF2B5EF4-FFF2-40B4-BE49-F238E27FC236}">
                        <a16:creationId xmlns:a16="http://schemas.microsoft.com/office/drawing/2014/main" id="{E12EAFFE-9B9E-CF41-8A91-D03481E4C32D}"/>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3"/>
                    <a:stretch>
                      <a:fillRect l="-16667" r="-4167" b="-21739"/>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54E5D1DC-D555-9F4B-9251-7D03CC687B56}"/>
                  </a:ext>
                </a:extLst>
              </p:cNvPr>
              <p:cNvGraphicFramePr>
                <a:graphicFrameLocks noGrp="1"/>
              </p:cNvGraphicFramePr>
              <p:nvPr>
                <p:extLst>
                  <p:ext uri="{D42A27DB-BD31-4B8C-83A1-F6EECF244321}">
                    <p14:modId xmlns:p14="http://schemas.microsoft.com/office/powerpoint/2010/main" val="3233658508"/>
                  </p:ext>
                </p:extLst>
              </p:nvPr>
            </p:nvGraphicFramePr>
            <p:xfrm>
              <a:off x="4964910" y="1243105"/>
              <a:ext cx="3923983" cy="3337560"/>
            </p:xfrm>
            <a:graphic>
              <a:graphicData uri="http://schemas.openxmlformats.org/drawingml/2006/table">
                <a:tbl>
                  <a:tblPr firstRow="1" bandRow="1">
                    <a:tableStyleId>{073A0DAA-6AF3-43AB-8588-CEC1D06C72B9}</a:tableStyleId>
                  </a:tblPr>
                  <a:tblGrid>
                    <a:gridCol w="781622">
                      <a:extLst>
                        <a:ext uri="{9D8B030D-6E8A-4147-A177-3AD203B41FA5}">
                          <a16:colId xmlns:a16="http://schemas.microsoft.com/office/drawing/2014/main" val="2283029415"/>
                        </a:ext>
                      </a:extLst>
                    </a:gridCol>
                    <a:gridCol w="1008761">
                      <a:extLst>
                        <a:ext uri="{9D8B030D-6E8A-4147-A177-3AD203B41FA5}">
                          <a16:colId xmlns:a16="http://schemas.microsoft.com/office/drawing/2014/main" val="291702905"/>
                        </a:ext>
                      </a:extLst>
                    </a:gridCol>
                    <a:gridCol w="1445070">
                      <a:extLst>
                        <a:ext uri="{9D8B030D-6E8A-4147-A177-3AD203B41FA5}">
                          <a16:colId xmlns:a16="http://schemas.microsoft.com/office/drawing/2014/main" val="2958823919"/>
                        </a:ext>
                      </a:extLst>
                    </a:gridCol>
                    <a:gridCol w="688530">
                      <a:extLst>
                        <a:ext uri="{9D8B030D-6E8A-4147-A177-3AD203B41FA5}">
                          <a16:colId xmlns:a16="http://schemas.microsoft.com/office/drawing/2014/main" val="2170709595"/>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𝐸𝑝𝑖𝑑</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𝑆𝑖𝑐𝑘</m:t>
                                </m:r>
                                <m:d>
                                  <m:dPr>
                                    <m:ctrlPr>
                                      <a:rPr lang="de-DE" i="1" dirty="0" smtClean="0">
                                        <a:latin typeface="Cambria Math" panose="02040503050406030204" pitchFamily="18" charset="0"/>
                                      </a:rPr>
                                    </m:ctrlPr>
                                  </m:dPr>
                                  <m:e>
                                    <m:r>
                                      <a:rPr lang="de-DE" dirty="0" smtClean="0">
                                        <a:latin typeface="Cambria Math" panose="02040503050406030204" pitchFamily="18" charset="0"/>
                                      </a:rPr>
                                      <m:t>𝑋</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𝑇𝑟𝑒𝑎𝑡</m:t>
                                </m:r>
                                <m:d>
                                  <m:dPr>
                                    <m:ctrlPr>
                                      <a:rPr lang="en-GB" i="1" dirty="0" smtClean="0">
                                        <a:latin typeface="Cambria Math" panose="02040503050406030204" pitchFamily="18" charset="0"/>
                                      </a:rPr>
                                    </m:ctrlPr>
                                  </m:dPr>
                                  <m:e>
                                    <m:r>
                                      <a:rPr lang="en-GB" dirty="0" smtClean="0">
                                        <a:latin typeface="Cambria Math" panose="02040503050406030204" pitchFamily="18" charset="0"/>
                                      </a:rPr>
                                      <m:t>𝑋</m:t>
                                    </m:r>
                                    <m:r>
                                      <a:rPr lang="en-GB" dirty="0" smtClean="0">
                                        <a:latin typeface="Cambria Math" panose="02040503050406030204" pitchFamily="18" charset="0"/>
                                      </a:rPr>
                                      <m:t>,</m:t>
                                    </m:r>
                                    <m:r>
                                      <a:rPr lang="en-GB" dirty="0" smtClean="0">
                                        <a:latin typeface="Cambria Math" panose="02040503050406030204" pitchFamily="18" charset="0"/>
                                      </a:rPr>
                                      <m:t>𝑀</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en-GB" smtClean="0">
                                        <a:latin typeface="Cambria Math" panose="02040503050406030204" pitchFamily="18" charset="0"/>
                                      </a:rPr>
                                      <m:t>𝜙</m:t>
                                    </m:r>
                                  </m:e>
                                  <m:sub>
                                    <m:r>
                                      <a:rPr lang="de-DE" smtClean="0">
                                        <a:latin typeface="Cambria Math" panose="02040503050406030204" pitchFamily="18" charset="0"/>
                                      </a:rPr>
                                      <m:t>3</m:t>
                                    </m:r>
                                  </m:sub>
                                </m:sSub>
                              </m:oMath>
                            </m:oMathPara>
                          </a14:m>
                          <a:endParaRPr lang="en-GB" b="0" dirty="0"/>
                        </a:p>
                      </a:txBody>
                      <a:tcPr/>
                    </a:tc>
                    <a:extLst>
                      <a:ext uri="{0D108BD9-81ED-4DB2-BD59-A6C34878D82A}">
                        <a16:rowId xmlns:a16="http://schemas.microsoft.com/office/drawing/2014/main" val="1132838764"/>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2</m:t>
                                </m:r>
                                <m:r>
                                  <a:rPr lang="de-DE" dirty="0" smtClean="0">
                                    <a:latin typeface="Cambria Math" panose="02040503050406030204" pitchFamily="18" charset="0"/>
                                  </a:rPr>
                                  <m:t>,</m:t>
                                </m:r>
                                <m:d>
                                  <m:dPr>
                                    <m:ctrlPr>
                                      <a:rPr lang="de-DE" i="1" dirty="0" smtClean="0">
                                        <a:latin typeface="Cambria Math" panose="02040503050406030204" pitchFamily="18" charset="0"/>
                                      </a:rPr>
                                    </m:ctrlPr>
                                  </m:dPr>
                                  <m:e>
                                    <m:r>
                                      <a:rPr lang="de-DE" dirty="0" smtClean="0">
                                        <a:latin typeface="Cambria Math" panose="02040503050406030204" pitchFamily="18" charset="0"/>
                                      </a:rPr>
                                      <m:t> </m:t>
                                    </m:r>
                                  </m:e>
                                </m:d>
                              </m:oMath>
                            </m:oMathPara>
                          </a14:m>
                          <a:endParaRPr lang="en-GB" dirty="0"/>
                        </a:p>
                      </a:txBody>
                      <a:tcPr/>
                    </a:tc>
                    <a:extLst>
                      <a:ext uri="{0D108BD9-81ED-4DB2-BD59-A6C34878D82A}">
                        <a16:rowId xmlns:a16="http://schemas.microsoft.com/office/drawing/2014/main" val="40649202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dirty="0" smtClean="0">
                                    <a:latin typeface="Cambria Math" panose="02040503050406030204" pitchFamily="18" charset="0"/>
                                  </a:rPr>
                                  <m:t>1,</m:t>
                                </m:r>
                                <m:d>
                                  <m:dPr>
                                    <m:ctrlPr>
                                      <a:rPr lang="de-DE" i="1" dirty="0" smtClean="0">
                                        <a:latin typeface="Cambria Math" panose="02040503050406030204" pitchFamily="18" charset="0"/>
                                      </a:rPr>
                                    </m:ctrlPr>
                                  </m:dPr>
                                  <m:e>
                                    <m:r>
                                      <a:rPr lang="de-DE" dirty="0" smtClean="0">
                                        <a:latin typeface="Cambria Math" panose="02040503050406030204" pitchFamily="18" charset="0"/>
                                      </a:rPr>
                                      <m:t> </m:t>
                                    </m:r>
                                  </m:e>
                                </m:d>
                              </m:oMath>
                            </m:oMathPara>
                          </a14:m>
                          <a:endParaRPr lang="en-GB" dirty="0"/>
                        </a:p>
                      </a:txBody>
                      <a:tcPr/>
                    </a:tc>
                    <a:extLst>
                      <a:ext uri="{0D108BD9-81ED-4DB2-BD59-A6C34878D82A}">
                        <a16:rowId xmlns:a16="http://schemas.microsoft.com/office/drawing/2014/main" val="3956131120"/>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2</m:t>
                                </m:r>
                                <m:r>
                                  <a:rPr lang="de-DE" dirty="0" smtClean="0">
                                    <a:latin typeface="Cambria Math" panose="02040503050406030204" pitchFamily="18" charset="0"/>
                                  </a:rPr>
                                  <m:t>,</m:t>
                                </m:r>
                                <m:d>
                                  <m:dPr>
                                    <m:ctrlPr>
                                      <a:rPr lang="de-DE" i="1" dirty="0" smtClean="0">
                                        <a:latin typeface="Cambria Math" panose="02040503050406030204" pitchFamily="18" charset="0"/>
                                      </a:rPr>
                                    </m:ctrlPr>
                                  </m:dPr>
                                  <m:e>
                                    <m:r>
                                      <a:rPr lang="de-DE" dirty="0" smtClean="0">
                                        <a:latin typeface="Cambria Math" panose="02040503050406030204" pitchFamily="18" charset="0"/>
                                      </a:rPr>
                                      <m:t> </m:t>
                                    </m:r>
                                  </m:e>
                                </m:d>
                              </m:oMath>
                            </m:oMathPara>
                          </a14:m>
                          <a:endParaRPr lang="en-GB" dirty="0"/>
                        </a:p>
                      </a:txBody>
                      <a:tcPr/>
                    </a:tc>
                    <a:extLst>
                      <a:ext uri="{0D108BD9-81ED-4DB2-BD59-A6C34878D82A}">
                        <a16:rowId xmlns:a16="http://schemas.microsoft.com/office/drawing/2014/main" val="926649350"/>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dirty="0" smtClean="0">
                                    <a:latin typeface="Cambria Math" panose="02040503050406030204" pitchFamily="18" charset="0"/>
                                  </a:rPr>
                                  <m:t>3,</m:t>
                                </m:r>
                                <m:d>
                                  <m:dPr>
                                    <m:ctrlPr>
                                      <a:rPr lang="de-DE" i="1" dirty="0" smtClean="0">
                                        <a:latin typeface="Cambria Math" panose="02040503050406030204" pitchFamily="18" charset="0"/>
                                      </a:rPr>
                                    </m:ctrlPr>
                                  </m:dPr>
                                  <m:e>
                                    <m:r>
                                      <a:rPr lang="de-DE" dirty="0" smtClean="0">
                                        <a:latin typeface="Cambria Math" panose="02040503050406030204" pitchFamily="18" charset="0"/>
                                      </a:rPr>
                                      <m:t> </m:t>
                                    </m:r>
                                  </m:e>
                                </m:d>
                              </m:oMath>
                            </m:oMathPara>
                          </a14:m>
                          <a:endParaRPr lang="en-GB" dirty="0"/>
                        </a:p>
                      </a:txBody>
                      <a:tcPr/>
                    </a:tc>
                    <a:extLst>
                      <a:ext uri="{0D108BD9-81ED-4DB2-BD59-A6C34878D82A}">
                        <a16:rowId xmlns:a16="http://schemas.microsoft.com/office/drawing/2014/main" val="3084391729"/>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dirty="0" smtClean="0">
                                    <a:latin typeface="Cambria Math" panose="02040503050406030204" pitchFamily="18" charset="0"/>
                                  </a:rPr>
                                  <m:t>0,</m:t>
                                </m:r>
                                <m:d>
                                  <m:dPr>
                                    <m:ctrlPr>
                                      <a:rPr lang="de-DE" i="1" dirty="0" smtClean="0">
                                        <a:latin typeface="Cambria Math" panose="02040503050406030204" pitchFamily="18" charset="0"/>
                                      </a:rPr>
                                    </m:ctrlPr>
                                  </m:dPr>
                                  <m:e>
                                    <m:r>
                                      <a:rPr lang="de-DE" dirty="0" smtClean="0">
                                        <a:latin typeface="Cambria Math" panose="02040503050406030204" pitchFamily="18" charset="0"/>
                                      </a:rPr>
                                      <m:t> </m:t>
                                    </m:r>
                                  </m:e>
                                </m:d>
                              </m:oMath>
                            </m:oMathPara>
                          </a14:m>
                          <a:endParaRPr lang="en-GB" dirty="0"/>
                        </a:p>
                      </a:txBody>
                      <a:tcPr/>
                    </a:tc>
                    <a:extLst>
                      <a:ext uri="{0D108BD9-81ED-4DB2-BD59-A6C34878D82A}">
                        <a16:rowId xmlns:a16="http://schemas.microsoft.com/office/drawing/2014/main" val="406331134"/>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dirty="0" smtClean="0">
                                    <a:latin typeface="Cambria Math" panose="02040503050406030204" pitchFamily="18" charset="0"/>
                                  </a:rPr>
                                  <m:t>1,</m:t>
                                </m:r>
                                <m:d>
                                  <m:dPr>
                                    <m:ctrlPr>
                                      <a:rPr lang="de-DE" i="1" dirty="0" smtClean="0">
                                        <a:latin typeface="Cambria Math" panose="02040503050406030204" pitchFamily="18" charset="0"/>
                                      </a:rPr>
                                    </m:ctrlPr>
                                  </m:dPr>
                                  <m:e>
                                    <m:r>
                                      <a:rPr lang="de-DE" dirty="0" smtClean="0">
                                        <a:latin typeface="Cambria Math" panose="02040503050406030204" pitchFamily="18" charset="0"/>
                                      </a:rPr>
                                      <m:t> </m:t>
                                    </m:r>
                                  </m:e>
                                </m:d>
                              </m:oMath>
                            </m:oMathPara>
                          </a14:m>
                          <a:endParaRPr lang="en-GB" dirty="0"/>
                        </a:p>
                      </a:txBody>
                      <a:tcPr/>
                    </a:tc>
                    <a:extLst>
                      <a:ext uri="{0D108BD9-81ED-4DB2-BD59-A6C34878D82A}">
                        <a16:rowId xmlns:a16="http://schemas.microsoft.com/office/drawing/2014/main" val="3410756619"/>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2</m:t>
                                </m:r>
                                <m:r>
                                  <a:rPr lang="de-DE" dirty="0" smtClean="0">
                                    <a:latin typeface="Cambria Math" panose="02040503050406030204" pitchFamily="18" charset="0"/>
                                  </a:rPr>
                                  <m:t>,</m:t>
                                </m:r>
                                <m:d>
                                  <m:dPr>
                                    <m:ctrlPr>
                                      <a:rPr lang="de-DE" i="1" dirty="0" smtClean="0">
                                        <a:latin typeface="Cambria Math" panose="02040503050406030204" pitchFamily="18" charset="0"/>
                                      </a:rPr>
                                    </m:ctrlPr>
                                  </m:dPr>
                                  <m:e>
                                    <m:r>
                                      <a:rPr lang="de-DE" dirty="0" smtClean="0">
                                        <a:latin typeface="Cambria Math" panose="02040503050406030204" pitchFamily="18" charset="0"/>
                                      </a:rPr>
                                      <m:t> </m:t>
                                    </m:r>
                                  </m:e>
                                </m:d>
                              </m:oMath>
                            </m:oMathPara>
                          </a14:m>
                          <a:endParaRPr lang="en-GB" dirty="0"/>
                        </a:p>
                      </a:txBody>
                      <a:tcPr/>
                    </a:tc>
                    <a:extLst>
                      <a:ext uri="{0D108BD9-81ED-4DB2-BD59-A6C34878D82A}">
                        <a16:rowId xmlns:a16="http://schemas.microsoft.com/office/drawing/2014/main" val="2929176674"/>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dirty="0" smtClean="0">
                                    <a:latin typeface="Cambria Math" panose="02040503050406030204" pitchFamily="18" charset="0"/>
                                  </a:rPr>
                                  <m:t>4,</m:t>
                                </m:r>
                                <m:d>
                                  <m:dPr>
                                    <m:ctrlPr>
                                      <a:rPr lang="de-DE" i="1" dirty="0" smtClean="0">
                                        <a:latin typeface="Cambria Math" panose="02040503050406030204" pitchFamily="18" charset="0"/>
                                      </a:rPr>
                                    </m:ctrlPr>
                                  </m:dPr>
                                  <m:e>
                                    <m:r>
                                      <a:rPr lang="de-DE" dirty="0" smtClean="0">
                                        <a:latin typeface="Cambria Math" panose="02040503050406030204" pitchFamily="18" charset="0"/>
                                      </a:rPr>
                                      <m:t> </m:t>
                                    </m:r>
                                  </m:e>
                                </m:d>
                              </m:oMath>
                            </m:oMathPara>
                          </a14:m>
                          <a:endParaRPr lang="en-GB" dirty="0"/>
                        </a:p>
                      </a:txBody>
                      <a:tcPr/>
                    </a:tc>
                    <a:extLst>
                      <a:ext uri="{0D108BD9-81ED-4DB2-BD59-A6C34878D82A}">
                        <a16:rowId xmlns:a16="http://schemas.microsoft.com/office/drawing/2014/main" val="2189045354"/>
                      </a:ext>
                    </a:extLst>
                  </a:tr>
                </a:tbl>
              </a:graphicData>
            </a:graphic>
          </p:graphicFrame>
        </mc:Choice>
        <mc:Fallback xmlns="">
          <p:graphicFrame>
            <p:nvGraphicFramePr>
              <p:cNvPr id="26" name="Table 25">
                <a:extLst>
                  <a:ext uri="{FF2B5EF4-FFF2-40B4-BE49-F238E27FC236}">
                    <a16:creationId xmlns:a16="http://schemas.microsoft.com/office/drawing/2014/main" id="{54E5D1DC-D555-9F4B-9251-7D03CC687B56}"/>
                  </a:ext>
                </a:extLst>
              </p:cNvPr>
              <p:cNvGraphicFramePr>
                <a:graphicFrameLocks noGrp="1"/>
              </p:cNvGraphicFramePr>
              <p:nvPr>
                <p:extLst>
                  <p:ext uri="{D42A27DB-BD31-4B8C-83A1-F6EECF244321}">
                    <p14:modId xmlns:p14="http://schemas.microsoft.com/office/powerpoint/2010/main" val="3233658508"/>
                  </p:ext>
                </p:extLst>
              </p:nvPr>
            </p:nvGraphicFramePr>
            <p:xfrm>
              <a:off x="4964910" y="1243105"/>
              <a:ext cx="3923983" cy="3337560"/>
            </p:xfrm>
            <a:graphic>
              <a:graphicData uri="http://schemas.openxmlformats.org/drawingml/2006/table">
                <a:tbl>
                  <a:tblPr firstRow="1" bandRow="1">
                    <a:tableStyleId>{073A0DAA-6AF3-43AB-8588-CEC1D06C72B9}</a:tableStyleId>
                  </a:tblPr>
                  <a:tblGrid>
                    <a:gridCol w="781622">
                      <a:extLst>
                        <a:ext uri="{9D8B030D-6E8A-4147-A177-3AD203B41FA5}">
                          <a16:colId xmlns:a16="http://schemas.microsoft.com/office/drawing/2014/main" val="2283029415"/>
                        </a:ext>
                      </a:extLst>
                    </a:gridCol>
                    <a:gridCol w="1008761">
                      <a:extLst>
                        <a:ext uri="{9D8B030D-6E8A-4147-A177-3AD203B41FA5}">
                          <a16:colId xmlns:a16="http://schemas.microsoft.com/office/drawing/2014/main" val="291702905"/>
                        </a:ext>
                      </a:extLst>
                    </a:gridCol>
                    <a:gridCol w="1445070">
                      <a:extLst>
                        <a:ext uri="{9D8B030D-6E8A-4147-A177-3AD203B41FA5}">
                          <a16:colId xmlns:a16="http://schemas.microsoft.com/office/drawing/2014/main" val="2958823919"/>
                        </a:ext>
                      </a:extLst>
                    </a:gridCol>
                    <a:gridCol w="688530">
                      <a:extLst>
                        <a:ext uri="{9D8B030D-6E8A-4147-A177-3AD203B41FA5}">
                          <a16:colId xmlns:a16="http://schemas.microsoft.com/office/drawing/2014/main" val="2170709595"/>
                        </a:ext>
                      </a:extLst>
                    </a:gridCol>
                  </a:tblGrid>
                  <a:tr h="370840">
                    <a:tc>
                      <a:txBody>
                        <a:bodyPr/>
                        <a:lstStyle/>
                        <a:p>
                          <a:endParaRPr lang="en-US"/>
                        </a:p>
                      </a:txBody>
                      <a:tcPr>
                        <a:blipFill>
                          <a:blip r:embed="rId14"/>
                          <a:stretch>
                            <a:fillRect t="-3448" r="-403226" b="-824138"/>
                          </a:stretch>
                        </a:blipFill>
                      </a:tcPr>
                    </a:tc>
                    <a:tc>
                      <a:txBody>
                        <a:bodyPr/>
                        <a:lstStyle/>
                        <a:p>
                          <a:endParaRPr lang="en-US"/>
                        </a:p>
                      </a:txBody>
                      <a:tcPr>
                        <a:blipFill>
                          <a:blip r:embed="rId14"/>
                          <a:stretch>
                            <a:fillRect l="-78481" t="-3448" r="-216456" b="-824138"/>
                          </a:stretch>
                        </a:blipFill>
                      </a:tcPr>
                    </a:tc>
                    <a:tc>
                      <a:txBody>
                        <a:bodyPr/>
                        <a:lstStyle/>
                        <a:p>
                          <a:endParaRPr lang="en-US"/>
                        </a:p>
                      </a:txBody>
                      <a:tcPr>
                        <a:blipFill>
                          <a:blip r:embed="rId14"/>
                          <a:stretch>
                            <a:fillRect l="-122609" t="-3448" r="-48696" b="-824138"/>
                          </a:stretch>
                        </a:blipFill>
                      </a:tcPr>
                    </a:tc>
                    <a:tc>
                      <a:txBody>
                        <a:bodyPr/>
                        <a:lstStyle/>
                        <a:p>
                          <a:endParaRPr lang="en-US"/>
                        </a:p>
                      </a:txBody>
                      <a:tcPr>
                        <a:blipFill>
                          <a:blip r:embed="rId14"/>
                          <a:stretch>
                            <a:fillRect l="-474074" t="-3448" r="-3704" b="-824138"/>
                          </a:stretch>
                        </a:blipFill>
                      </a:tcPr>
                    </a:tc>
                    <a:extLst>
                      <a:ext uri="{0D108BD9-81ED-4DB2-BD59-A6C34878D82A}">
                        <a16:rowId xmlns:a16="http://schemas.microsoft.com/office/drawing/2014/main" val="1132838764"/>
                      </a:ext>
                    </a:extLst>
                  </a:tr>
                  <a:tr h="370840">
                    <a:tc>
                      <a:txBody>
                        <a:bodyPr/>
                        <a:lstStyle/>
                        <a:p>
                          <a:endParaRPr lang="en-US"/>
                        </a:p>
                      </a:txBody>
                      <a:tcPr>
                        <a:blipFill>
                          <a:blip r:embed="rId14"/>
                          <a:stretch>
                            <a:fillRect t="-100000" r="-403226" b="-696667"/>
                          </a:stretch>
                        </a:blipFill>
                      </a:tcPr>
                    </a:tc>
                    <a:tc>
                      <a:txBody>
                        <a:bodyPr/>
                        <a:lstStyle/>
                        <a:p>
                          <a:endParaRPr lang="en-US"/>
                        </a:p>
                      </a:txBody>
                      <a:tcPr>
                        <a:blipFill>
                          <a:blip r:embed="rId14"/>
                          <a:stretch>
                            <a:fillRect l="-78481" t="-100000" r="-216456" b="-696667"/>
                          </a:stretch>
                        </a:blipFill>
                      </a:tcPr>
                    </a:tc>
                    <a:tc>
                      <a:txBody>
                        <a:bodyPr/>
                        <a:lstStyle/>
                        <a:p>
                          <a:endParaRPr lang="en-US"/>
                        </a:p>
                      </a:txBody>
                      <a:tcPr>
                        <a:blipFill>
                          <a:blip r:embed="rId14"/>
                          <a:stretch>
                            <a:fillRect l="-122609" t="-100000" r="-48696" b="-696667"/>
                          </a:stretch>
                        </a:blipFill>
                      </a:tcPr>
                    </a:tc>
                    <a:tc>
                      <a:txBody>
                        <a:bodyPr/>
                        <a:lstStyle/>
                        <a:p>
                          <a:endParaRPr lang="en-US"/>
                        </a:p>
                      </a:txBody>
                      <a:tcPr>
                        <a:blipFill>
                          <a:blip r:embed="rId14"/>
                          <a:stretch>
                            <a:fillRect l="-474074" t="-100000" r="-3704" b="-696667"/>
                          </a:stretch>
                        </a:blipFill>
                      </a:tcPr>
                    </a:tc>
                    <a:extLst>
                      <a:ext uri="{0D108BD9-81ED-4DB2-BD59-A6C34878D82A}">
                        <a16:rowId xmlns:a16="http://schemas.microsoft.com/office/drawing/2014/main" val="4064920272"/>
                      </a:ext>
                    </a:extLst>
                  </a:tr>
                  <a:tr h="370840">
                    <a:tc>
                      <a:txBody>
                        <a:bodyPr/>
                        <a:lstStyle/>
                        <a:p>
                          <a:endParaRPr lang="en-US"/>
                        </a:p>
                      </a:txBody>
                      <a:tcPr>
                        <a:blipFill>
                          <a:blip r:embed="rId14"/>
                          <a:stretch>
                            <a:fillRect t="-206897" r="-403226" b="-620690"/>
                          </a:stretch>
                        </a:blipFill>
                      </a:tcPr>
                    </a:tc>
                    <a:tc>
                      <a:txBody>
                        <a:bodyPr/>
                        <a:lstStyle/>
                        <a:p>
                          <a:endParaRPr lang="en-US"/>
                        </a:p>
                      </a:txBody>
                      <a:tcPr>
                        <a:blipFill>
                          <a:blip r:embed="rId14"/>
                          <a:stretch>
                            <a:fillRect l="-78481" t="-206897" r="-216456" b="-620690"/>
                          </a:stretch>
                        </a:blipFill>
                      </a:tcPr>
                    </a:tc>
                    <a:tc>
                      <a:txBody>
                        <a:bodyPr/>
                        <a:lstStyle/>
                        <a:p>
                          <a:endParaRPr lang="en-US"/>
                        </a:p>
                      </a:txBody>
                      <a:tcPr>
                        <a:blipFill>
                          <a:blip r:embed="rId14"/>
                          <a:stretch>
                            <a:fillRect l="-122609" t="-206897" r="-48696" b="-620690"/>
                          </a:stretch>
                        </a:blipFill>
                      </a:tcPr>
                    </a:tc>
                    <a:tc>
                      <a:txBody>
                        <a:bodyPr/>
                        <a:lstStyle/>
                        <a:p>
                          <a:endParaRPr lang="en-US"/>
                        </a:p>
                      </a:txBody>
                      <a:tcPr>
                        <a:blipFill>
                          <a:blip r:embed="rId14"/>
                          <a:stretch>
                            <a:fillRect l="-474074" t="-206897" r="-3704" b="-620690"/>
                          </a:stretch>
                        </a:blipFill>
                      </a:tcPr>
                    </a:tc>
                    <a:extLst>
                      <a:ext uri="{0D108BD9-81ED-4DB2-BD59-A6C34878D82A}">
                        <a16:rowId xmlns:a16="http://schemas.microsoft.com/office/drawing/2014/main" val="3956131120"/>
                      </a:ext>
                    </a:extLst>
                  </a:tr>
                  <a:tr h="370840">
                    <a:tc>
                      <a:txBody>
                        <a:bodyPr/>
                        <a:lstStyle/>
                        <a:p>
                          <a:endParaRPr lang="en-US"/>
                        </a:p>
                      </a:txBody>
                      <a:tcPr>
                        <a:blipFill>
                          <a:blip r:embed="rId14"/>
                          <a:stretch>
                            <a:fillRect t="-306897" r="-403226" b="-520690"/>
                          </a:stretch>
                        </a:blipFill>
                      </a:tcPr>
                    </a:tc>
                    <a:tc>
                      <a:txBody>
                        <a:bodyPr/>
                        <a:lstStyle/>
                        <a:p>
                          <a:endParaRPr lang="en-US"/>
                        </a:p>
                      </a:txBody>
                      <a:tcPr>
                        <a:blipFill>
                          <a:blip r:embed="rId14"/>
                          <a:stretch>
                            <a:fillRect l="-78481" t="-306897" r="-216456" b="-520690"/>
                          </a:stretch>
                        </a:blipFill>
                      </a:tcPr>
                    </a:tc>
                    <a:tc>
                      <a:txBody>
                        <a:bodyPr/>
                        <a:lstStyle/>
                        <a:p>
                          <a:endParaRPr lang="en-US"/>
                        </a:p>
                      </a:txBody>
                      <a:tcPr>
                        <a:blipFill>
                          <a:blip r:embed="rId14"/>
                          <a:stretch>
                            <a:fillRect l="-122609" t="-306897" r="-48696" b="-520690"/>
                          </a:stretch>
                        </a:blipFill>
                      </a:tcPr>
                    </a:tc>
                    <a:tc>
                      <a:txBody>
                        <a:bodyPr/>
                        <a:lstStyle/>
                        <a:p>
                          <a:endParaRPr lang="en-US"/>
                        </a:p>
                      </a:txBody>
                      <a:tcPr>
                        <a:blipFill>
                          <a:blip r:embed="rId14"/>
                          <a:stretch>
                            <a:fillRect l="-474074" t="-306897" r="-3704" b="-520690"/>
                          </a:stretch>
                        </a:blipFill>
                      </a:tcPr>
                    </a:tc>
                    <a:extLst>
                      <a:ext uri="{0D108BD9-81ED-4DB2-BD59-A6C34878D82A}">
                        <a16:rowId xmlns:a16="http://schemas.microsoft.com/office/drawing/2014/main" val="926649350"/>
                      </a:ext>
                    </a:extLst>
                  </a:tr>
                  <a:tr h="370840">
                    <a:tc>
                      <a:txBody>
                        <a:bodyPr/>
                        <a:lstStyle/>
                        <a:p>
                          <a:endParaRPr lang="en-US"/>
                        </a:p>
                      </a:txBody>
                      <a:tcPr>
                        <a:blipFill>
                          <a:blip r:embed="rId14"/>
                          <a:stretch>
                            <a:fillRect t="-393333" r="-403226" b="-403333"/>
                          </a:stretch>
                        </a:blipFill>
                      </a:tcPr>
                    </a:tc>
                    <a:tc>
                      <a:txBody>
                        <a:bodyPr/>
                        <a:lstStyle/>
                        <a:p>
                          <a:endParaRPr lang="en-US"/>
                        </a:p>
                      </a:txBody>
                      <a:tcPr>
                        <a:blipFill>
                          <a:blip r:embed="rId14"/>
                          <a:stretch>
                            <a:fillRect l="-78481" t="-393333" r="-216456" b="-403333"/>
                          </a:stretch>
                        </a:blipFill>
                      </a:tcPr>
                    </a:tc>
                    <a:tc>
                      <a:txBody>
                        <a:bodyPr/>
                        <a:lstStyle/>
                        <a:p>
                          <a:endParaRPr lang="en-US"/>
                        </a:p>
                      </a:txBody>
                      <a:tcPr>
                        <a:blipFill>
                          <a:blip r:embed="rId14"/>
                          <a:stretch>
                            <a:fillRect l="-122609" t="-393333" r="-48696" b="-403333"/>
                          </a:stretch>
                        </a:blipFill>
                      </a:tcPr>
                    </a:tc>
                    <a:tc>
                      <a:txBody>
                        <a:bodyPr/>
                        <a:lstStyle/>
                        <a:p>
                          <a:endParaRPr lang="en-US"/>
                        </a:p>
                      </a:txBody>
                      <a:tcPr>
                        <a:blipFill>
                          <a:blip r:embed="rId14"/>
                          <a:stretch>
                            <a:fillRect l="-474074" t="-393333" r="-3704" b="-403333"/>
                          </a:stretch>
                        </a:blipFill>
                      </a:tcPr>
                    </a:tc>
                    <a:extLst>
                      <a:ext uri="{0D108BD9-81ED-4DB2-BD59-A6C34878D82A}">
                        <a16:rowId xmlns:a16="http://schemas.microsoft.com/office/drawing/2014/main" val="3084391729"/>
                      </a:ext>
                    </a:extLst>
                  </a:tr>
                  <a:tr h="370840">
                    <a:tc>
                      <a:txBody>
                        <a:bodyPr/>
                        <a:lstStyle/>
                        <a:p>
                          <a:endParaRPr lang="en-US"/>
                        </a:p>
                      </a:txBody>
                      <a:tcPr>
                        <a:blipFill>
                          <a:blip r:embed="rId14"/>
                          <a:stretch>
                            <a:fillRect t="-510345" r="-403226" b="-317241"/>
                          </a:stretch>
                        </a:blipFill>
                      </a:tcPr>
                    </a:tc>
                    <a:tc>
                      <a:txBody>
                        <a:bodyPr/>
                        <a:lstStyle/>
                        <a:p>
                          <a:endParaRPr lang="en-US"/>
                        </a:p>
                      </a:txBody>
                      <a:tcPr>
                        <a:blipFill>
                          <a:blip r:embed="rId14"/>
                          <a:stretch>
                            <a:fillRect l="-78481" t="-510345" r="-216456" b="-317241"/>
                          </a:stretch>
                        </a:blipFill>
                      </a:tcPr>
                    </a:tc>
                    <a:tc>
                      <a:txBody>
                        <a:bodyPr/>
                        <a:lstStyle/>
                        <a:p>
                          <a:endParaRPr lang="en-US"/>
                        </a:p>
                      </a:txBody>
                      <a:tcPr>
                        <a:blipFill>
                          <a:blip r:embed="rId14"/>
                          <a:stretch>
                            <a:fillRect l="-122609" t="-510345" r="-48696" b="-317241"/>
                          </a:stretch>
                        </a:blipFill>
                      </a:tcPr>
                    </a:tc>
                    <a:tc>
                      <a:txBody>
                        <a:bodyPr/>
                        <a:lstStyle/>
                        <a:p>
                          <a:endParaRPr lang="en-US"/>
                        </a:p>
                      </a:txBody>
                      <a:tcPr>
                        <a:blipFill>
                          <a:blip r:embed="rId14"/>
                          <a:stretch>
                            <a:fillRect l="-474074" t="-510345" r="-3704" b="-317241"/>
                          </a:stretch>
                        </a:blipFill>
                      </a:tcPr>
                    </a:tc>
                    <a:extLst>
                      <a:ext uri="{0D108BD9-81ED-4DB2-BD59-A6C34878D82A}">
                        <a16:rowId xmlns:a16="http://schemas.microsoft.com/office/drawing/2014/main" val="406331134"/>
                      </a:ext>
                    </a:extLst>
                  </a:tr>
                  <a:tr h="370840">
                    <a:tc>
                      <a:txBody>
                        <a:bodyPr/>
                        <a:lstStyle/>
                        <a:p>
                          <a:endParaRPr lang="en-US"/>
                        </a:p>
                      </a:txBody>
                      <a:tcPr>
                        <a:blipFill>
                          <a:blip r:embed="rId14"/>
                          <a:stretch>
                            <a:fillRect t="-610345" r="-403226" b="-217241"/>
                          </a:stretch>
                        </a:blipFill>
                      </a:tcPr>
                    </a:tc>
                    <a:tc>
                      <a:txBody>
                        <a:bodyPr/>
                        <a:lstStyle/>
                        <a:p>
                          <a:endParaRPr lang="en-US"/>
                        </a:p>
                      </a:txBody>
                      <a:tcPr>
                        <a:blipFill>
                          <a:blip r:embed="rId14"/>
                          <a:stretch>
                            <a:fillRect l="-78481" t="-610345" r="-216456" b="-217241"/>
                          </a:stretch>
                        </a:blipFill>
                      </a:tcPr>
                    </a:tc>
                    <a:tc>
                      <a:txBody>
                        <a:bodyPr/>
                        <a:lstStyle/>
                        <a:p>
                          <a:endParaRPr lang="en-US"/>
                        </a:p>
                      </a:txBody>
                      <a:tcPr>
                        <a:blipFill>
                          <a:blip r:embed="rId14"/>
                          <a:stretch>
                            <a:fillRect l="-122609" t="-610345" r="-48696" b="-217241"/>
                          </a:stretch>
                        </a:blipFill>
                      </a:tcPr>
                    </a:tc>
                    <a:tc>
                      <a:txBody>
                        <a:bodyPr/>
                        <a:lstStyle/>
                        <a:p>
                          <a:endParaRPr lang="en-US"/>
                        </a:p>
                      </a:txBody>
                      <a:tcPr>
                        <a:blipFill>
                          <a:blip r:embed="rId14"/>
                          <a:stretch>
                            <a:fillRect l="-474074" t="-610345" r="-3704" b="-217241"/>
                          </a:stretch>
                        </a:blipFill>
                      </a:tcPr>
                    </a:tc>
                    <a:extLst>
                      <a:ext uri="{0D108BD9-81ED-4DB2-BD59-A6C34878D82A}">
                        <a16:rowId xmlns:a16="http://schemas.microsoft.com/office/drawing/2014/main" val="3410756619"/>
                      </a:ext>
                    </a:extLst>
                  </a:tr>
                  <a:tr h="370840">
                    <a:tc>
                      <a:txBody>
                        <a:bodyPr/>
                        <a:lstStyle/>
                        <a:p>
                          <a:endParaRPr lang="en-US"/>
                        </a:p>
                      </a:txBody>
                      <a:tcPr>
                        <a:blipFill>
                          <a:blip r:embed="rId14"/>
                          <a:stretch>
                            <a:fillRect t="-686667" r="-403226" b="-110000"/>
                          </a:stretch>
                        </a:blipFill>
                      </a:tcPr>
                    </a:tc>
                    <a:tc>
                      <a:txBody>
                        <a:bodyPr/>
                        <a:lstStyle/>
                        <a:p>
                          <a:endParaRPr lang="en-US"/>
                        </a:p>
                      </a:txBody>
                      <a:tcPr>
                        <a:blipFill>
                          <a:blip r:embed="rId14"/>
                          <a:stretch>
                            <a:fillRect l="-78481" t="-686667" r="-216456" b="-110000"/>
                          </a:stretch>
                        </a:blipFill>
                      </a:tcPr>
                    </a:tc>
                    <a:tc>
                      <a:txBody>
                        <a:bodyPr/>
                        <a:lstStyle/>
                        <a:p>
                          <a:endParaRPr lang="en-US"/>
                        </a:p>
                      </a:txBody>
                      <a:tcPr>
                        <a:blipFill>
                          <a:blip r:embed="rId14"/>
                          <a:stretch>
                            <a:fillRect l="-122609" t="-686667" r="-48696" b="-110000"/>
                          </a:stretch>
                        </a:blipFill>
                      </a:tcPr>
                    </a:tc>
                    <a:tc>
                      <a:txBody>
                        <a:bodyPr/>
                        <a:lstStyle/>
                        <a:p>
                          <a:endParaRPr lang="en-US"/>
                        </a:p>
                      </a:txBody>
                      <a:tcPr>
                        <a:blipFill>
                          <a:blip r:embed="rId14"/>
                          <a:stretch>
                            <a:fillRect l="-474074" t="-686667" r="-3704" b="-110000"/>
                          </a:stretch>
                        </a:blipFill>
                      </a:tcPr>
                    </a:tc>
                    <a:extLst>
                      <a:ext uri="{0D108BD9-81ED-4DB2-BD59-A6C34878D82A}">
                        <a16:rowId xmlns:a16="http://schemas.microsoft.com/office/drawing/2014/main" val="2929176674"/>
                      </a:ext>
                    </a:extLst>
                  </a:tr>
                  <a:tr h="370840">
                    <a:tc>
                      <a:txBody>
                        <a:bodyPr/>
                        <a:lstStyle/>
                        <a:p>
                          <a:endParaRPr lang="en-US"/>
                        </a:p>
                      </a:txBody>
                      <a:tcPr>
                        <a:blipFill>
                          <a:blip r:embed="rId14"/>
                          <a:stretch>
                            <a:fillRect t="-813793" r="-403226" b="-13793"/>
                          </a:stretch>
                        </a:blipFill>
                      </a:tcPr>
                    </a:tc>
                    <a:tc>
                      <a:txBody>
                        <a:bodyPr/>
                        <a:lstStyle/>
                        <a:p>
                          <a:endParaRPr lang="en-US"/>
                        </a:p>
                      </a:txBody>
                      <a:tcPr>
                        <a:blipFill>
                          <a:blip r:embed="rId14"/>
                          <a:stretch>
                            <a:fillRect l="-78481" t="-813793" r="-216456" b="-13793"/>
                          </a:stretch>
                        </a:blipFill>
                      </a:tcPr>
                    </a:tc>
                    <a:tc>
                      <a:txBody>
                        <a:bodyPr/>
                        <a:lstStyle/>
                        <a:p>
                          <a:endParaRPr lang="en-US"/>
                        </a:p>
                      </a:txBody>
                      <a:tcPr>
                        <a:blipFill>
                          <a:blip r:embed="rId14"/>
                          <a:stretch>
                            <a:fillRect l="-122609" t="-813793" r="-48696" b="-13793"/>
                          </a:stretch>
                        </a:blipFill>
                      </a:tcPr>
                    </a:tc>
                    <a:tc>
                      <a:txBody>
                        <a:bodyPr/>
                        <a:lstStyle/>
                        <a:p>
                          <a:endParaRPr lang="en-US"/>
                        </a:p>
                      </a:txBody>
                      <a:tcPr>
                        <a:blipFill>
                          <a:blip r:embed="rId14"/>
                          <a:stretch>
                            <a:fillRect l="-474074" t="-813793" r="-3704" b="-13793"/>
                          </a:stretch>
                        </a:blipFill>
                      </a:tcPr>
                    </a:tc>
                    <a:extLst>
                      <a:ext uri="{0D108BD9-81ED-4DB2-BD59-A6C34878D82A}">
                        <a16:rowId xmlns:a16="http://schemas.microsoft.com/office/drawing/2014/main" val="2189045354"/>
                      </a:ext>
                    </a:extLst>
                  </a:tr>
                </a:tbl>
              </a:graphicData>
            </a:graphic>
          </p:graphicFrame>
        </mc:Fallback>
      </mc:AlternateContent>
      <p:sp>
        <p:nvSpPr>
          <p:cNvPr id="28" name="Rectangle 27">
            <a:extLst>
              <a:ext uri="{FF2B5EF4-FFF2-40B4-BE49-F238E27FC236}">
                <a16:creationId xmlns:a16="http://schemas.microsoft.com/office/drawing/2014/main" id="{8FFE08F3-A9D3-1343-B598-DD807F36B0BC}"/>
              </a:ext>
            </a:extLst>
          </p:cNvPr>
          <p:cNvSpPr/>
          <p:nvPr/>
        </p:nvSpPr>
        <p:spPr>
          <a:xfrm>
            <a:off x="1911530" y="6312309"/>
            <a:ext cx="6335487" cy="400110"/>
          </a:xfrm>
          <a:prstGeom prst="rect">
            <a:avLst/>
          </a:prstGeom>
        </p:spPr>
        <p:txBody>
          <a:bodyPr wrap="square">
            <a:spAutoFit/>
          </a:bodyPr>
          <a:lstStyle/>
          <a:p>
            <a:r>
              <a:rPr lang="en-GB" sz="1000" dirty="0">
                <a:solidFill>
                  <a:schemeClr val="accent3"/>
                </a:solidFill>
              </a:rPr>
              <a:t>Tanya B and Ralf </a:t>
            </a:r>
            <a:r>
              <a:rPr lang="en-GB" sz="1000" dirty="0" err="1">
                <a:solidFill>
                  <a:schemeClr val="accent3"/>
                </a:solidFill>
              </a:rPr>
              <a:t>Möller</a:t>
            </a:r>
            <a:r>
              <a:rPr lang="en-GB" sz="1000" dirty="0">
                <a:solidFill>
                  <a:schemeClr val="accent3"/>
                </a:solidFill>
              </a:rPr>
              <a:t>. Lifted Most Probable Explanation. In </a:t>
            </a:r>
            <a:r>
              <a:rPr lang="en-GB" sz="1000" i="1" dirty="0">
                <a:solidFill>
                  <a:schemeClr val="accent3"/>
                </a:solidFill>
              </a:rPr>
              <a:t>Proceedings of the International Conference on Conceptual Structures</a:t>
            </a:r>
            <a:r>
              <a:rPr lang="en-GB" sz="1000" dirty="0">
                <a:solidFill>
                  <a:schemeClr val="accent3"/>
                </a:solidFill>
              </a:rPr>
              <a:t>, 2018.</a:t>
            </a:r>
          </a:p>
        </p:txBody>
      </p:sp>
    </p:spTree>
    <p:extLst>
      <p:ext uri="{BB962C8B-B14F-4D97-AF65-F5344CB8AC3E}">
        <p14:creationId xmlns:p14="http://schemas.microsoft.com/office/powerpoint/2010/main" val="977298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2534-7F4C-6B48-9B31-79FF3B5868C9}"/>
              </a:ext>
            </a:extLst>
          </p:cNvPr>
          <p:cNvSpPr>
            <a:spLocks noGrp="1"/>
          </p:cNvSpPr>
          <p:nvPr>
            <p:ph type="title"/>
          </p:nvPr>
        </p:nvSpPr>
        <p:spPr/>
        <p:txBody>
          <a:bodyPr/>
          <a:lstStyle/>
          <a:p>
            <a:r>
              <a:rPr lang="en-GB" dirty="0"/>
              <a:t>LVE for MPE Queries: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740D76-3BA9-8F48-94B0-C2F921706D07}"/>
                  </a:ext>
                </a:extLst>
              </p:cNvPr>
              <p:cNvSpPr>
                <a:spLocks noGrp="1"/>
              </p:cNvSpPr>
              <p:nvPr>
                <p:ph idx="1"/>
              </p:nvPr>
            </p:nvSpPr>
            <p:spPr>
              <a:xfrm>
                <a:off x="628650" y="1158241"/>
                <a:ext cx="4352168" cy="3360410"/>
              </a:xfrm>
            </p:spPr>
            <p:txBody>
              <a:bodyPr>
                <a:normAutofit fontScale="77500" lnSpcReduction="20000"/>
              </a:bodyPr>
              <a:lstStyle/>
              <a:p>
                <a:r>
                  <a:rPr lang="en-GB" dirty="0"/>
                  <a:t>Max-out </a:t>
                </a:r>
                <a14:m>
                  <m:oMath xmlns:m="http://schemas.openxmlformats.org/officeDocument/2006/math">
                    <m:r>
                      <a:rPr lang="de-DE" i="1">
                        <a:latin typeface="Cambria Math" charset="0"/>
                      </a:rPr>
                      <m:t>𝑇𝑟𝑒𝑎𝑡</m:t>
                    </m:r>
                    <m:r>
                      <a:rPr lang="de-DE" i="1">
                        <a:latin typeface="Cambria Math" charset="0"/>
                      </a:rPr>
                      <m:t>(</m:t>
                    </m:r>
                    <m:r>
                      <a:rPr lang="de-DE" i="1">
                        <a:latin typeface="Cambria Math" charset="0"/>
                      </a:rPr>
                      <m:t>𝑋</m:t>
                    </m:r>
                    <m:r>
                      <a:rPr lang="de-DE" i="1">
                        <a:latin typeface="Cambria Math" charset="0"/>
                      </a:rPr>
                      <m:t>,</m:t>
                    </m:r>
                    <m:r>
                      <a:rPr lang="de-DE" i="1">
                        <a:latin typeface="Cambria Math" panose="02040503050406030204" pitchFamily="18" charset="0"/>
                      </a:rPr>
                      <m:t>𝑀</m:t>
                    </m:r>
                    <m:r>
                      <a:rPr lang="de-DE" i="1">
                        <a:latin typeface="Cambria Math" charset="0"/>
                      </a:rPr>
                      <m:t>)</m:t>
                    </m:r>
                  </m:oMath>
                </a14:m>
                <a:endParaRPr lang="en-GB" dirty="0"/>
              </a:p>
              <a:p>
                <a:pPr lvl="1"/>
                <a:r>
                  <a:rPr lang="en-GB" dirty="0"/>
                  <a:t>Fulfils all preconditions</a:t>
                </a:r>
              </a:p>
              <a:p>
                <a:r>
                  <a:rPr lang="en-GB" dirty="0"/>
                  <a:t>Result: </a:t>
                </a:r>
                <a14:m>
                  <m:oMath xmlns:m="http://schemas.openxmlformats.org/officeDocument/2006/math">
                    <m:sSubSup>
                      <m:sSubSupPr>
                        <m:ctrlPr>
                          <a:rPr lang="de-DE" b="0" i="1" smtClean="0">
                            <a:latin typeface="Cambria Math" panose="02040503050406030204" pitchFamily="18" charset="0"/>
                          </a:rPr>
                        </m:ctrlPr>
                      </m:sSubSupPr>
                      <m:e>
                        <m:r>
                          <a:rPr lang="de-DE" i="1">
                            <a:latin typeface="Cambria Math" charset="0"/>
                          </a:rPr>
                          <m:t>𝑔</m:t>
                        </m:r>
                      </m:e>
                      <m:sub>
                        <m:r>
                          <a:rPr lang="de-DE" i="1">
                            <a:latin typeface="Cambria Math" charset="0"/>
                          </a:rPr>
                          <m:t>3</m:t>
                        </m:r>
                      </m:sub>
                      <m:sup>
                        <m:r>
                          <a:rPr lang="de-DE" b="0" i="1" smtClean="0">
                            <a:latin typeface="Cambria Math" panose="02040503050406030204" pitchFamily="18" charset="0"/>
                          </a:rPr>
                          <m:t>′</m:t>
                        </m:r>
                      </m:sup>
                    </m:sSubSup>
                    <m:r>
                      <a:rPr lang="de-DE" b="0" i="1" smtClean="0">
                        <a:latin typeface="Cambria Math" panose="02040503050406030204" pitchFamily="18" charset="0"/>
                      </a:rPr>
                      <m:t>=</m:t>
                    </m:r>
                    <m:sSubSup>
                      <m:sSubSupPr>
                        <m:ctrlPr>
                          <a:rPr lang="de-DE" b="0" i="1" smtClean="0">
                            <a:latin typeface="Cambria Math" panose="02040503050406030204" pitchFamily="18" charset="0"/>
                          </a:rPr>
                        </m:ctrlPr>
                      </m:sSubSupPr>
                      <m:e>
                        <m:r>
                          <a:rPr lang="en-GB">
                            <a:latin typeface="Cambria Math" panose="02040503050406030204" pitchFamily="18" charset="0"/>
                          </a:rPr>
                          <m:t>𝜙</m:t>
                        </m:r>
                      </m:e>
                      <m:sub>
                        <m:r>
                          <a:rPr lang="de-DE">
                            <a:latin typeface="Cambria Math" panose="02040503050406030204" pitchFamily="18" charset="0"/>
                          </a:rPr>
                          <m:t>3</m:t>
                        </m:r>
                      </m:sub>
                      <m:sup>
                        <m:r>
                          <a:rPr lang="de-DE" b="0" i="0" smtClean="0">
                            <a:latin typeface="Cambria Math" panose="02040503050406030204" pitchFamily="18" charset="0"/>
                          </a:rPr>
                          <m:t>′</m:t>
                        </m:r>
                      </m:sup>
                    </m:sSubSup>
                    <m:d>
                      <m:dPr>
                        <m:ctrlPr>
                          <a:rPr lang="de-DE" b="0" i="1" smtClean="0">
                            <a:latin typeface="Cambria Math" panose="02040503050406030204" pitchFamily="18" charset="0"/>
                          </a:rPr>
                        </m:ctrlPr>
                      </m:dPr>
                      <m:e>
                        <m:r>
                          <a:rPr lang="de-DE" b="0" i="1" smtClean="0">
                            <a:latin typeface="Cambria Math" panose="02040503050406030204" pitchFamily="18" charset="0"/>
                          </a:rPr>
                          <m:t>𝐸𝑝𝑖𝑑</m:t>
                        </m:r>
                        <m:r>
                          <a:rPr lang="de-DE" b="0" i="1" smtClean="0">
                            <a:latin typeface="Cambria Math" panose="02040503050406030204" pitchFamily="18" charset="0"/>
                          </a:rPr>
                          <m:t>, </m:t>
                        </m:r>
                        <m:r>
                          <a:rPr lang="de-DE" b="0" i="1" smtClean="0">
                            <a:latin typeface="Cambria Math" panose="02040503050406030204" pitchFamily="18" charset="0"/>
                          </a:rPr>
                          <m:t>𝑆𝑖𝑐𝑘</m:t>
                        </m:r>
                        <m:d>
                          <m:dPr>
                            <m:ctrlPr>
                              <a:rPr lang="de-DE" b="0" i="1" smtClean="0">
                                <a:latin typeface="Cambria Math" panose="02040503050406030204" pitchFamily="18" charset="0"/>
                              </a:rPr>
                            </m:ctrlPr>
                          </m:dPr>
                          <m:e>
                            <m:r>
                              <a:rPr lang="de-DE" b="0" i="1" smtClean="0">
                                <a:latin typeface="Cambria Math" panose="02040503050406030204" pitchFamily="18" charset="0"/>
                              </a:rPr>
                              <m:t>𝑋</m:t>
                            </m:r>
                          </m:e>
                        </m:d>
                      </m:e>
                    </m:d>
                  </m:oMath>
                </a14:m>
                <a:endParaRPr lang="en-GB" dirty="0"/>
              </a:p>
              <a:p>
                <a:pPr lvl="1"/>
                <a:r>
                  <a:rPr lang="en-GB" dirty="0"/>
                  <a:t>Choose argmax assignment for each setting of </a:t>
                </a:r>
                <a14:m>
                  <m:oMath xmlns:m="http://schemas.openxmlformats.org/officeDocument/2006/math">
                    <m:r>
                      <a:rPr lang="de-DE" i="1">
                        <a:latin typeface="Cambria Math" charset="0"/>
                      </a:rPr>
                      <m:t>𝐸𝑝𝑖𝑑</m:t>
                    </m:r>
                  </m:oMath>
                </a14:m>
                <a:r>
                  <a:rPr lang="en-GB" dirty="0"/>
                  <a:t>, </a:t>
                </a:r>
                <a14:m>
                  <m:oMath xmlns:m="http://schemas.openxmlformats.org/officeDocument/2006/math">
                    <m:r>
                      <a:rPr lang="de-DE" i="1">
                        <a:latin typeface="Cambria Math" charset="0"/>
                      </a:rPr>
                      <m:t>𝑆𝑖𝑐𝑘</m:t>
                    </m:r>
                    <m:d>
                      <m:dPr>
                        <m:ctrlPr>
                          <a:rPr lang="de-DE" i="1">
                            <a:latin typeface="Cambria Math" panose="02040503050406030204" pitchFamily="18" charset="0"/>
                          </a:rPr>
                        </m:ctrlPr>
                      </m:dPr>
                      <m:e>
                        <m:r>
                          <a:rPr lang="de-DE" i="1">
                            <a:latin typeface="Cambria Math" charset="0"/>
                          </a:rPr>
                          <m:t>𝑋</m:t>
                        </m:r>
                      </m:e>
                    </m:d>
                  </m:oMath>
                </a14:m>
                <a:r>
                  <a:rPr lang="de-DE" dirty="0"/>
                  <a:t> </a:t>
                </a:r>
              </a:p>
              <a:p>
                <a:pPr lvl="2"/>
                <a:r>
                  <a:rPr lang="en-GB" dirty="0"/>
                  <a:t>E.g., </a:t>
                </a:r>
                <a14:m>
                  <m:oMath xmlns:m="http://schemas.openxmlformats.org/officeDocument/2006/math">
                    <m:r>
                      <a:rPr lang="de-DE" i="1" smtClean="0">
                        <a:solidFill>
                          <a:schemeClr val="accent1"/>
                        </a:solidFill>
                        <a:latin typeface="Cambria Math" charset="0"/>
                      </a:rPr>
                      <m:t>𝐸𝑝𝑖𝑑</m:t>
                    </m:r>
                    <m:r>
                      <a:rPr lang="de-DE" b="0" i="1" smtClean="0">
                        <a:solidFill>
                          <a:schemeClr val="accent1"/>
                        </a:solidFill>
                        <a:latin typeface="Cambria Math" panose="02040503050406030204" pitchFamily="18" charset="0"/>
                      </a:rPr>
                      <m:t>=</m:t>
                    </m:r>
                    <m:r>
                      <a:rPr lang="de-DE" b="0" i="1" smtClean="0">
                        <a:solidFill>
                          <a:schemeClr val="accent1"/>
                        </a:solidFill>
                        <a:latin typeface="Cambria Math" panose="02040503050406030204" pitchFamily="18" charset="0"/>
                      </a:rPr>
                      <m:t>𝑓𝑎𝑙𝑠𝑒</m:t>
                    </m:r>
                  </m:oMath>
                </a14:m>
                <a:r>
                  <a:rPr lang="en-GB" dirty="0">
                    <a:solidFill>
                      <a:schemeClr val="accent1"/>
                    </a:solidFill>
                  </a:rPr>
                  <a:t>, </a:t>
                </a:r>
                <a14:m>
                  <m:oMath xmlns:m="http://schemas.openxmlformats.org/officeDocument/2006/math">
                    <m:r>
                      <a:rPr lang="de-DE" i="1">
                        <a:solidFill>
                          <a:schemeClr val="accent1"/>
                        </a:solidFill>
                        <a:latin typeface="Cambria Math" charset="0"/>
                      </a:rPr>
                      <m:t>𝑆𝑖𝑐𝑘</m:t>
                    </m:r>
                    <m:d>
                      <m:dPr>
                        <m:ctrlPr>
                          <a:rPr lang="de-DE" i="1">
                            <a:solidFill>
                              <a:schemeClr val="accent1"/>
                            </a:solidFill>
                            <a:latin typeface="Cambria Math" panose="02040503050406030204" pitchFamily="18" charset="0"/>
                          </a:rPr>
                        </m:ctrlPr>
                      </m:dPr>
                      <m:e>
                        <m:r>
                          <a:rPr lang="de-DE" i="1">
                            <a:solidFill>
                              <a:schemeClr val="accent1"/>
                            </a:solidFill>
                            <a:latin typeface="Cambria Math" charset="0"/>
                          </a:rPr>
                          <m:t>𝑋</m:t>
                        </m:r>
                      </m:e>
                    </m:d>
                    <m:r>
                      <a:rPr lang="de-DE" b="0" i="1" smtClean="0">
                        <a:solidFill>
                          <a:schemeClr val="accent1"/>
                        </a:solidFill>
                        <a:latin typeface="Cambria Math" panose="02040503050406030204" pitchFamily="18" charset="0"/>
                      </a:rPr>
                      <m:t>=</m:t>
                    </m:r>
                    <m:r>
                      <a:rPr lang="de-DE" b="0" i="1" smtClean="0">
                        <a:solidFill>
                          <a:schemeClr val="accent1"/>
                        </a:solidFill>
                        <a:latin typeface="Cambria Math" panose="02040503050406030204" pitchFamily="18" charset="0"/>
                      </a:rPr>
                      <m:t>𝑓𝑎𝑙𝑠𝑒</m:t>
                    </m:r>
                  </m:oMath>
                </a14:m>
                <a:endParaRPr lang="de-DE" b="0" dirty="0"/>
              </a:p>
              <a:p>
                <a:pPr lvl="2"/>
                <a:r>
                  <a:rPr lang="en-GB" dirty="0"/>
                  <a:t>Max. value: </a:t>
                </a:r>
                <a14:m>
                  <m:oMath xmlns:m="http://schemas.openxmlformats.org/officeDocument/2006/math">
                    <m:r>
                      <a:rPr lang="en-GB" i="1" dirty="0" smtClean="0">
                        <a:solidFill>
                          <a:srgbClr val="C00000"/>
                        </a:solidFill>
                        <a:latin typeface="Cambria Math" panose="02040503050406030204" pitchFamily="18" charset="0"/>
                      </a:rPr>
                      <m:t>2</m:t>
                    </m:r>
                  </m:oMath>
                </a14:m>
                <a:endParaRPr lang="en-GB" dirty="0"/>
              </a:p>
              <a:p>
                <a:pPr lvl="2"/>
                <a:r>
                  <a:rPr lang="en-GB" dirty="0"/>
                  <a:t>Assignment leading to </a:t>
                </a:r>
                <a14:m>
                  <m:oMath xmlns:m="http://schemas.openxmlformats.org/officeDocument/2006/math">
                    <m:r>
                      <a:rPr lang="en-GB" i="1" dirty="0">
                        <a:latin typeface="Cambria Math" panose="02040503050406030204" pitchFamily="18" charset="0"/>
                      </a:rPr>
                      <m:t>2</m:t>
                    </m:r>
                  </m:oMath>
                </a14:m>
                <a:r>
                  <a:rPr lang="en-GB" dirty="0"/>
                  <a:t>: </a:t>
                </a:r>
                <a14:m>
                  <m:oMath xmlns:m="http://schemas.openxmlformats.org/officeDocument/2006/math">
                    <m:r>
                      <a:rPr lang="de-DE" i="1" smtClean="0">
                        <a:latin typeface="Cambria Math" charset="0"/>
                      </a:rPr>
                      <m:t>𝑇𝑟𝑒𝑎𝑡</m:t>
                    </m:r>
                    <m:d>
                      <m:dPr>
                        <m:ctrlPr>
                          <a:rPr lang="de-DE" i="1">
                            <a:latin typeface="Cambria Math" panose="02040503050406030204" pitchFamily="18" charset="0"/>
                          </a:rPr>
                        </m:ctrlPr>
                      </m:dPr>
                      <m:e>
                        <m:r>
                          <a:rPr lang="de-DE" i="1">
                            <a:latin typeface="Cambria Math" charset="0"/>
                          </a:rPr>
                          <m:t>𝑋</m:t>
                        </m:r>
                        <m:r>
                          <a:rPr lang="de-DE" i="1">
                            <a:latin typeface="Cambria Math" charset="0"/>
                          </a:rPr>
                          <m:t>,</m:t>
                        </m:r>
                        <m:r>
                          <a:rPr lang="de-DE" i="1">
                            <a:latin typeface="Cambria Math" panose="02040503050406030204" pitchFamily="18" charset="0"/>
                          </a:rPr>
                          <m:t>𝑀</m:t>
                        </m:r>
                      </m:e>
                    </m:d>
                    <m:r>
                      <a:rPr lang="de-DE" b="0" i="1" smtClean="0">
                        <a:latin typeface="Cambria Math" panose="02040503050406030204" pitchFamily="18" charset="0"/>
                      </a:rPr>
                      <m:t>=</m:t>
                    </m:r>
                    <m:r>
                      <a:rPr lang="de-DE" b="0" i="1" smtClean="0">
                        <a:solidFill>
                          <a:srgbClr val="C00000"/>
                        </a:solidFill>
                        <a:latin typeface="Cambria Math" panose="02040503050406030204" pitchFamily="18" charset="0"/>
                      </a:rPr>
                      <m:t>𝑓𝑎𝑙𝑠𝑒</m:t>
                    </m:r>
                  </m:oMath>
                </a14:m>
                <a:endParaRPr lang="en-GB" dirty="0"/>
              </a:p>
              <a:p>
                <a:pPr lvl="1"/>
                <a:r>
                  <a:rPr lang="en-GB" dirty="0"/>
                  <a:t>New mapping: </a:t>
                </a:r>
                <a:br>
                  <a:rPr lang="en-GB" dirty="0"/>
                </a:br>
                <a14:m>
                  <m:oMath xmlns:m="http://schemas.openxmlformats.org/officeDocument/2006/math">
                    <m:d>
                      <m:dPr>
                        <m:ctrlPr>
                          <a:rPr lang="de-DE" b="0" i="1" smtClean="0">
                            <a:latin typeface="Cambria Math" panose="02040503050406030204" pitchFamily="18" charset="0"/>
                          </a:rPr>
                        </m:ctrlPr>
                      </m:dPr>
                      <m:e>
                        <m:r>
                          <a:rPr lang="de-DE" i="1">
                            <a:latin typeface="Cambria Math" panose="02040503050406030204" pitchFamily="18" charset="0"/>
                          </a:rPr>
                          <m:t>𝑓𝑎𝑙𝑠𝑒</m:t>
                        </m:r>
                        <m:r>
                          <a:rPr lang="de-DE" b="0" i="1" smtClean="0">
                            <a:latin typeface="Cambria Math" panose="02040503050406030204" pitchFamily="18" charset="0"/>
                          </a:rPr>
                          <m:t>, </m:t>
                        </m:r>
                        <m:r>
                          <a:rPr lang="de-DE" b="0" i="1" smtClean="0">
                            <a:latin typeface="Cambria Math" panose="02040503050406030204" pitchFamily="18" charset="0"/>
                          </a:rPr>
                          <m:t>𝑓𝑎𝑙𝑠𝑒</m:t>
                        </m:r>
                      </m:e>
                    </m:d>
                    <m:r>
                      <a:rPr lang="de-DE" b="0" i="1" smtClean="0">
                        <a:latin typeface="Cambria Math" panose="02040503050406030204" pitchFamily="18" charset="0"/>
                        <a:ea typeface="Cambria Math" panose="02040503050406030204" pitchFamily="18" charset="0"/>
                      </a:rPr>
                      <m:t>→</m:t>
                    </m:r>
                    <m:d>
                      <m:dPr>
                        <m:ctrlPr>
                          <a:rPr lang="de-DE" b="0" i="1" smtClean="0">
                            <a:latin typeface="Cambria Math" panose="02040503050406030204" pitchFamily="18" charset="0"/>
                            <a:ea typeface="Cambria Math" panose="02040503050406030204" pitchFamily="18" charset="0"/>
                          </a:rPr>
                        </m:ctrlPr>
                      </m:dPr>
                      <m:e>
                        <m:sSup>
                          <m:sSupPr>
                            <m:ctrlPr>
                              <a:rPr lang="de-DE" b="0" i="1" smtClean="0">
                                <a:solidFill>
                                  <a:srgbClr val="C00000"/>
                                </a:solidFill>
                                <a:latin typeface="Cambria Math" panose="02040503050406030204" pitchFamily="18" charset="0"/>
                                <a:ea typeface="Cambria Math" panose="02040503050406030204" pitchFamily="18" charset="0"/>
                              </a:rPr>
                            </m:ctrlPr>
                          </m:sSupPr>
                          <m:e>
                            <m:r>
                              <a:rPr lang="de-DE" b="0" i="1" smtClean="0">
                                <a:solidFill>
                                  <a:srgbClr val="C00000"/>
                                </a:solidFill>
                                <a:latin typeface="Cambria Math" panose="02040503050406030204" pitchFamily="18" charset="0"/>
                                <a:ea typeface="Cambria Math" panose="02040503050406030204" pitchFamily="18" charset="0"/>
                              </a:rPr>
                              <m:t>2</m:t>
                            </m:r>
                          </m:e>
                          <m:sup>
                            <m:r>
                              <a:rPr lang="de-DE" b="0" i="1" smtClean="0">
                                <a:solidFill>
                                  <a:srgbClr val="7030A0"/>
                                </a:solidFill>
                                <a:latin typeface="Cambria Math" panose="02040503050406030204" pitchFamily="18" charset="0"/>
                                <a:ea typeface="Cambria Math" panose="02040503050406030204" pitchFamily="18" charset="0"/>
                              </a:rPr>
                              <m:t>2</m:t>
                            </m:r>
                          </m:sup>
                        </m:sSup>
                        <m:r>
                          <a:rPr lang="de-DE" b="0" i="1" smtClean="0">
                            <a:latin typeface="Cambria Math" panose="02040503050406030204" pitchFamily="18" charset="0"/>
                            <a:ea typeface="Cambria Math" panose="02040503050406030204" pitchFamily="18" charset="0"/>
                          </a:rPr>
                          <m:t>,</m:t>
                        </m:r>
                        <m:r>
                          <a:rPr lang="de-DE" i="1">
                            <a:solidFill>
                              <a:srgbClr val="7030A0"/>
                            </a:solidFill>
                            <a:latin typeface="Cambria Math" panose="02040503050406030204" pitchFamily="18" charset="0"/>
                            <a:ea typeface="Cambria Math" panose="02040503050406030204" pitchFamily="18" charset="0"/>
                          </a:rPr>
                          <m:t>2</m:t>
                        </m:r>
                        <m:r>
                          <a:rPr lang="de-DE" i="1" smtClean="0">
                            <a:solidFill>
                              <a:srgbClr val="7030A0"/>
                            </a:solidFill>
                            <a:latin typeface="Cambria Math" panose="02040503050406030204" pitchFamily="18" charset="0"/>
                            <a:ea typeface="Cambria Math" panose="02040503050406030204" pitchFamily="18" charset="0"/>
                          </a:rPr>
                          <m:t>∙</m:t>
                        </m:r>
                        <m:d>
                          <m:dPr>
                            <m:begChr m:val="["/>
                            <m:endChr m:val="]"/>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0,</m:t>
                            </m:r>
                            <m:r>
                              <a:rPr lang="de-DE" b="0" i="1" smtClean="0">
                                <a:solidFill>
                                  <a:srgbClr val="C00000"/>
                                </a:solidFill>
                                <a:latin typeface="Cambria Math" panose="02040503050406030204" pitchFamily="18" charset="0"/>
                                <a:ea typeface="Cambria Math" panose="02040503050406030204" pitchFamily="18" charset="0"/>
                              </a:rPr>
                              <m:t>1</m:t>
                            </m:r>
                          </m:e>
                        </m:d>
                      </m:e>
                    </m:d>
                  </m:oMath>
                </a14:m>
                <a:endParaRPr lang="de-DE" b="0" dirty="0">
                  <a:ea typeface="Cambria Math" panose="02040503050406030204" pitchFamily="18" charset="0"/>
                </a:endParaRPr>
              </a:p>
              <a:p>
                <a:pPr lvl="2"/>
                <a14:m>
                  <m:oMath xmlns:m="http://schemas.openxmlformats.org/officeDocument/2006/math">
                    <m:sSub>
                      <m:sSubPr>
                        <m:ctrlPr>
                          <a:rPr lang="de-DE" b="0" i="1" dirty="0" smtClean="0">
                            <a:solidFill>
                              <a:srgbClr val="7030A0"/>
                            </a:solidFill>
                            <a:latin typeface="Cambria Math" panose="02040503050406030204" pitchFamily="18" charset="0"/>
                          </a:rPr>
                        </m:ctrlPr>
                      </m:sSubPr>
                      <m:e>
                        <m:r>
                          <m:rPr>
                            <m:nor/>
                          </m:rPr>
                          <a:rPr lang="en-GB" i="0" dirty="0">
                            <a:solidFill>
                              <a:srgbClr val="7030A0"/>
                            </a:solidFill>
                            <a:latin typeface="Cambria Math" panose="02040503050406030204" pitchFamily="18" charset="0"/>
                          </a:rPr>
                          <m:t>ncoun</m:t>
                        </m:r>
                        <m:r>
                          <m:rPr>
                            <m:nor/>
                          </m:rPr>
                          <a:rPr lang="en-GB" i="0" dirty="0" smtClean="0">
                            <a:solidFill>
                              <a:srgbClr val="7030A0"/>
                            </a:solidFill>
                            <a:latin typeface="Cambria Math" panose="02040503050406030204" pitchFamily="18" charset="0"/>
                          </a:rPr>
                          <m:t>t</m:t>
                        </m:r>
                      </m:e>
                      <m:sub>
                        <m:r>
                          <a:rPr lang="de-DE" b="0" i="1" dirty="0" smtClean="0">
                            <a:solidFill>
                              <a:srgbClr val="7030A0"/>
                            </a:solidFill>
                            <a:latin typeface="Cambria Math" panose="02040503050406030204" pitchFamily="18" charset="0"/>
                          </a:rPr>
                          <m:t>𝑀</m:t>
                        </m:r>
                        <m:r>
                          <a:rPr lang="de-DE" b="0" i="1" dirty="0" smtClean="0">
                            <a:solidFill>
                              <a:srgbClr val="7030A0"/>
                            </a:solidFill>
                            <a:latin typeface="Cambria Math" panose="02040503050406030204" pitchFamily="18" charset="0"/>
                          </a:rPr>
                          <m:t>|</m:t>
                        </m:r>
                        <m:r>
                          <a:rPr lang="de-DE" b="0" i="1" dirty="0" smtClean="0">
                            <a:solidFill>
                              <a:srgbClr val="7030A0"/>
                            </a:solidFill>
                            <a:latin typeface="Cambria Math" panose="02040503050406030204" pitchFamily="18" charset="0"/>
                          </a:rPr>
                          <m:t>𝑋</m:t>
                        </m:r>
                      </m:sub>
                    </m:sSub>
                    <m:d>
                      <m:dPr>
                        <m:ctrlPr>
                          <a:rPr lang="de-DE" b="0" i="1" dirty="0" smtClean="0">
                            <a:solidFill>
                              <a:srgbClr val="7030A0"/>
                            </a:solidFill>
                            <a:latin typeface="Cambria Math" panose="02040503050406030204" pitchFamily="18" charset="0"/>
                          </a:rPr>
                        </m:ctrlPr>
                      </m:dPr>
                      <m:e>
                        <m:r>
                          <a:rPr lang="de-DE" b="0" i="1" dirty="0" smtClean="0">
                            <a:solidFill>
                              <a:srgbClr val="7030A0"/>
                            </a:solidFill>
                            <a:latin typeface="Cambria Math" panose="02040503050406030204" pitchFamily="18" charset="0"/>
                          </a:rPr>
                          <m:t>⊤</m:t>
                        </m:r>
                      </m:e>
                    </m:d>
                    <m:r>
                      <a:rPr lang="de-DE" b="0" i="1" dirty="0" smtClean="0">
                        <a:solidFill>
                          <a:srgbClr val="7030A0"/>
                        </a:solidFill>
                        <a:latin typeface="Cambria Math" panose="02040503050406030204" pitchFamily="18" charset="0"/>
                      </a:rPr>
                      <m:t>=2</m:t>
                    </m:r>
                  </m:oMath>
                </a14:m>
                <a:endParaRPr lang="en-GB" dirty="0">
                  <a:solidFill>
                    <a:srgbClr val="C00000"/>
                  </a:solidFill>
                </a:endParaRPr>
              </a:p>
              <a:p>
                <a:pPr lvl="1"/>
                <a:endParaRPr lang="en-GB" dirty="0"/>
              </a:p>
            </p:txBody>
          </p:sp>
        </mc:Choice>
        <mc:Fallback xmlns="">
          <p:sp>
            <p:nvSpPr>
              <p:cNvPr id="3" name="Content Placeholder 2">
                <a:extLst>
                  <a:ext uri="{FF2B5EF4-FFF2-40B4-BE49-F238E27FC236}">
                    <a16:creationId xmlns:a16="http://schemas.microsoft.com/office/drawing/2014/main" id="{FF740D76-3BA9-8F48-94B0-C2F921706D07}"/>
                  </a:ext>
                </a:extLst>
              </p:cNvPr>
              <p:cNvSpPr>
                <a:spLocks noGrp="1" noRot="1" noChangeAspect="1" noMove="1" noResize="1" noEditPoints="1" noAdjustHandles="1" noChangeArrowheads="1" noChangeShapeType="1" noTextEdit="1"/>
              </p:cNvSpPr>
              <p:nvPr>
                <p:ph idx="1"/>
              </p:nvPr>
            </p:nvSpPr>
            <p:spPr>
              <a:xfrm>
                <a:off x="628650" y="1158241"/>
                <a:ext cx="4352168" cy="3360410"/>
              </a:xfrm>
              <a:blipFill>
                <a:blip r:embed="rId2"/>
                <a:stretch>
                  <a:fillRect l="-1458" t="-3383"/>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A6BB99CC-208C-5A4D-99E0-B354245DA4A7}"/>
              </a:ext>
            </a:extLst>
          </p:cNvPr>
          <p:cNvSpPr>
            <a:spLocks noGrp="1"/>
          </p:cNvSpPr>
          <p:nvPr>
            <p:ph type="sldNum" sz="quarter" idx="12"/>
          </p:nvPr>
        </p:nvSpPr>
        <p:spPr/>
        <p:txBody>
          <a:bodyPr/>
          <a:lstStyle/>
          <a:p>
            <a:fld id="{67C9959E-8E6B-B04C-9955-EA096F41CA7A}" type="slidenum">
              <a:rPr lang="en-GB" smtClean="0"/>
              <a:t>59</a:t>
            </a:fld>
            <a:endParaRPr lang="en-GB"/>
          </a:p>
        </p:txBody>
      </p:sp>
      <p:grpSp>
        <p:nvGrpSpPr>
          <p:cNvPr id="28" name="Group 27">
            <a:extLst>
              <a:ext uri="{FF2B5EF4-FFF2-40B4-BE49-F238E27FC236}">
                <a16:creationId xmlns:a16="http://schemas.microsoft.com/office/drawing/2014/main" id="{39F304E2-B5AF-2941-8122-4D2730405FE0}"/>
              </a:ext>
            </a:extLst>
          </p:cNvPr>
          <p:cNvGrpSpPr/>
          <p:nvPr/>
        </p:nvGrpSpPr>
        <p:grpSpPr>
          <a:xfrm>
            <a:off x="4437080" y="4852319"/>
            <a:ext cx="4539915" cy="1590638"/>
            <a:chOff x="4604084" y="3256865"/>
            <a:chExt cx="4539915" cy="1590638"/>
          </a:xfrm>
        </p:grpSpPr>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C416E9C-F05A-D246-B887-BD3DC1F04049}"/>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88" name="TextBox 87">
                  <a:extLst>
                    <a:ext uri="{FF2B5EF4-FFF2-40B4-BE49-F238E27FC236}">
                      <a16:creationId xmlns:a16="http://schemas.microsoft.com/office/drawing/2014/main" id="{CD5E56C0-7AF9-F549-9A2F-FA33D0DCB741}"/>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5"/>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FB632BC-291D-2A49-A2AB-64FA8E267080}"/>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91" name="TextBox 90">
                  <a:extLst>
                    <a:ext uri="{FF2B5EF4-FFF2-40B4-BE49-F238E27FC236}">
                      <a16:creationId xmlns:a16="http://schemas.microsoft.com/office/drawing/2014/main" id="{DF18414A-EA7C-364D-867E-3371166FC26F}"/>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8"/>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37301CF-98EE-3348-A563-BCB588BBB9CF}"/>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92" name="TextBox 91">
                  <a:extLst>
                    <a:ext uri="{FF2B5EF4-FFF2-40B4-BE49-F238E27FC236}">
                      <a16:creationId xmlns:a16="http://schemas.microsoft.com/office/drawing/2014/main" id="{B2C32A5F-6287-9241-B4A3-17A34C411918}"/>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9"/>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455FF3D-091D-7042-B2DF-EF216E7862B8}"/>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93" name="TextBox 92">
                  <a:extLst>
                    <a:ext uri="{FF2B5EF4-FFF2-40B4-BE49-F238E27FC236}">
                      <a16:creationId xmlns:a16="http://schemas.microsoft.com/office/drawing/2014/main" id="{4D68592A-0BAE-2243-91E4-51F46D96A891}"/>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10"/>
                  <a:stretch>
                    <a:fillRect b="-6061"/>
                  </a:stretch>
                </a:blipFill>
                <a:ln>
                  <a:solidFill>
                    <a:schemeClr val="tx1"/>
                  </a:solidFill>
                </a:ln>
              </p:spPr>
              <p:txBody>
                <a:bodyPr/>
                <a:lstStyle/>
                <a:p>
                  <a:r>
                    <a:rPr lang="en-GB">
                      <a:noFill/>
                    </a:rPr>
                    <a:t> </a:t>
                  </a:r>
                </a:p>
              </p:txBody>
            </p:sp>
          </mc:Fallback>
        </mc:AlternateContent>
        <p:cxnSp>
          <p:nvCxnSpPr>
            <p:cNvPr id="33" name="Straight Connector 32">
              <a:extLst>
                <a:ext uri="{FF2B5EF4-FFF2-40B4-BE49-F238E27FC236}">
                  <a16:creationId xmlns:a16="http://schemas.microsoft.com/office/drawing/2014/main" id="{53E94673-ECAE-BE45-91EB-448924C0626B}"/>
                </a:ext>
              </a:extLst>
            </p:cNvPr>
            <p:cNvCxnSpPr>
              <a:cxnSpLocks/>
              <a:stCxn id="30" idx="6"/>
              <a:endCxn id="46"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C5AE4BC-C470-E44D-AB32-A9476B0267C1}"/>
                </a:ext>
              </a:extLst>
            </p:cNvPr>
            <p:cNvCxnSpPr>
              <a:cxnSpLocks/>
              <a:stCxn id="46" idx="0"/>
              <a:endCxn id="29"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4D1D40-72FF-184B-B508-1B797DA57782}"/>
                </a:ext>
              </a:extLst>
            </p:cNvPr>
            <p:cNvCxnSpPr>
              <a:cxnSpLocks/>
              <a:stCxn id="29" idx="4"/>
              <a:endCxn id="42"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82425DF-699E-B64A-B269-0945E4169D35}"/>
                </a:ext>
              </a:extLst>
            </p:cNvPr>
            <p:cNvCxnSpPr>
              <a:cxnSpLocks/>
              <a:stCxn id="32" idx="2"/>
              <a:endCxn id="42"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F4A13B8-054A-694B-B91B-A9346E4BE773}"/>
                </a:ext>
              </a:extLst>
            </p:cNvPr>
            <p:cNvCxnSpPr>
              <a:cxnSpLocks/>
              <a:stCxn id="46" idx="2"/>
              <a:endCxn id="31"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A77EC3C-6B24-AA44-9E91-7BCCE994E5A0}"/>
                </a:ext>
              </a:extLst>
            </p:cNvPr>
            <p:cNvCxnSpPr>
              <a:cxnSpLocks/>
              <a:stCxn id="42" idx="2"/>
              <a:endCxn id="31"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451032D0-6068-E94B-982D-D566A69F8916}"/>
                </a:ext>
              </a:extLst>
            </p:cNvPr>
            <p:cNvGrpSpPr/>
            <p:nvPr/>
          </p:nvGrpSpPr>
          <p:grpSpPr>
            <a:xfrm>
              <a:off x="6191042" y="3935548"/>
              <a:ext cx="425774" cy="392260"/>
              <a:chOff x="6191042" y="3935548"/>
              <a:chExt cx="425774" cy="392260"/>
            </a:xfrm>
          </p:grpSpPr>
          <p:sp>
            <p:nvSpPr>
              <p:cNvPr id="45" name="Rectangle 44">
                <a:extLst>
                  <a:ext uri="{FF2B5EF4-FFF2-40B4-BE49-F238E27FC236}">
                    <a16:creationId xmlns:a16="http://schemas.microsoft.com/office/drawing/2014/main" id="{2C7BFC01-8E3F-AA49-9747-48C4E7616B6C}"/>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92670560-E294-4149-B5BD-66C2180E4DE6}"/>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F18A9EAC-ADB5-FD47-B15B-9F4982734E9A}"/>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9E7E81E-31DF-F041-B811-72D476B34CE5}"/>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13" name="TextBox 112">
                    <a:extLst>
                      <a:ext uri="{FF2B5EF4-FFF2-40B4-BE49-F238E27FC236}">
                        <a16:creationId xmlns:a16="http://schemas.microsoft.com/office/drawing/2014/main" id="{2658B5E1-197B-0F45-B694-E6E961CBBEA0}"/>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2"/>
                    <a:stretch>
                      <a:fillRect l="-16667" r="-4167" b="-21739"/>
                    </a:stretch>
                  </a:blipFill>
                </p:spPr>
                <p:txBody>
                  <a:bodyPr/>
                  <a:lstStyle/>
                  <a:p>
                    <a:r>
                      <a:rPr lang="en-GB">
                        <a:noFill/>
                      </a:rPr>
                      <a:t> </a:t>
                    </a:r>
                  </a:p>
                </p:txBody>
              </p:sp>
            </mc:Fallback>
          </mc:AlternateContent>
        </p:grpSp>
        <p:grpSp>
          <p:nvGrpSpPr>
            <p:cNvPr id="40" name="Group 39">
              <a:extLst>
                <a:ext uri="{FF2B5EF4-FFF2-40B4-BE49-F238E27FC236}">
                  <a16:creationId xmlns:a16="http://schemas.microsoft.com/office/drawing/2014/main" id="{D4063873-D382-9141-AB60-38BAE753ED2B}"/>
                </a:ext>
              </a:extLst>
            </p:cNvPr>
            <p:cNvGrpSpPr/>
            <p:nvPr/>
          </p:nvGrpSpPr>
          <p:grpSpPr>
            <a:xfrm>
              <a:off x="6975826" y="3929695"/>
              <a:ext cx="516037" cy="397857"/>
              <a:chOff x="6975826" y="3929695"/>
              <a:chExt cx="516037" cy="397857"/>
            </a:xfrm>
          </p:grpSpPr>
          <p:sp>
            <p:nvSpPr>
              <p:cNvPr id="41" name="Rectangle 40">
                <a:extLst>
                  <a:ext uri="{FF2B5EF4-FFF2-40B4-BE49-F238E27FC236}">
                    <a16:creationId xmlns:a16="http://schemas.microsoft.com/office/drawing/2014/main" id="{0756BDEF-15D6-CF44-B160-1E9628BC20D4}"/>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102E0724-F297-A44A-ADF3-0CBB6830FCD1}"/>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5B824B17-7A9D-354B-B8D3-C76A526E7227}"/>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1F6761B-BA48-E240-94D2-9A517998423C}"/>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09" name="TextBox 108">
                    <a:extLst>
                      <a:ext uri="{FF2B5EF4-FFF2-40B4-BE49-F238E27FC236}">
                        <a16:creationId xmlns:a16="http://schemas.microsoft.com/office/drawing/2014/main" id="{E12EAFFE-9B9E-CF41-8A91-D03481E4C32D}"/>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3"/>
                    <a:stretch>
                      <a:fillRect l="-16667" r="-4167" b="-21739"/>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graphicFrame>
            <p:nvGraphicFramePr>
              <p:cNvPr id="49" name="Table 48">
                <a:extLst>
                  <a:ext uri="{FF2B5EF4-FFF2-40B4-BE49-F238E27FC236}">
                    <a16:creationId xmlns:a16="http://schemas.microsoft.com/office/drawing/2014/main" id="{C58AAA30-7446-8A40-8DA1-78B1C644DF3E}"/>
                  </a:ext>
                </a:extLst>
              </p:cNvPr>
              <p:cNvGraphicFramePr>
                <a:graphicFrameLocks noGrp="1"/>
              </p:cNvGraphicFramePr>
              <p:nvPr>
                <p:extLst>
                  <p:ext uri="{D42A27DB-BD31-4B8C-83A1-F6EECF244321}">
                    <p14:modId xmlns:p14="http://schemas.microsoft.com/office/powerpoint/2010/main" val="473018694"/>
                  </p:ext>
                </p:extLst>
              </p:nvPr>
            </p:nvGraphicFramePr>
            <p:xfrm>
              <a:off x="4964910" y="1243105"/>
              <a:ext cx="3923983" cy="3337560"/>
            </p:xfrm>
            <a:graphic>
              <a:graphicData uri="http://schemas.openxmlformats.org/drawingml/2006/table">
                <a:tbl>
                  <a:tblPr firstRow="1" bandRow="1">
                    <a:tableStyleId>{073A0DAA-6AF3-43AB-8588-CEC1D06C72B9}</a:tableStyleId>
                  </a:tblPr>
                  <a:tblGrid>
                    <a:gridCol w="781622">
                      <a:extLst>
                        <a:ext uri="{9D8B030D-6E8A-4147-A177-3AD203B41FA5}">
                          <a16:colId xmlns:a16="http://schemas.microsoft.com/office/drawing/2014/main" val="2283029415"/>
                        </a:ext>
                      </a:extLst>
                    </a:gridCol>
                    <a:gridCol w="1008761">
                      <a:extLst>
                        <a:ext uri="{9D8B030D-6E8A-4147-A177-3AD203B41FA5}">
                          <a16:colId xmlns:a16="http://schemas.microsoft.com/office/drawing/2014/main" val="291702905"/>
                        </a:ext>
                      </a:extLst>
                    </a:gridCol>
                    <a:gridCol w="1445070">
                      <a:extLst>
                        <a:ext uri="{9D8B030D-6E8A-4147-A177-3AD203B41FA5}">
                          <a16:colId xmlns:a16="http://schemas.microsoft.com/office/drawing/2014/main" val="2958823919"/>
                        </a:ext>
                      </a:extLst>
                    </a:gridCol>
                    <a:gridCol w="688530">
                      <a:extLst>
                        <a:ext uri="{9D8B030D-6E8A-4147-A177-3AD203B41FA5}">
                          <a16:colId xmlns:a16="http://schemas.microsoft.com/office/drawing/2014/main" val="2170709595"/>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𝐸𝑝𝑖𝑑</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𝑆𝑖𝑐𝑘</m:t>
                                </m:r>
                                <m:d>
                                  <m:dPr>
                                    <m:ctrlPr>
                                      <a:rPr lang="de-DE" i="1" dirty="0" smtClean="0">
                                        <a:latin typeface="Cambria Math" panose="02040503050406030204" pitchFamily="18" charset="0"/>
                                      </a:rPr>
                                    </m:ctrlPr>
                                  </m:dPr>
                                  <m:e>
                                    <m:r>
                                      <a:rPr lang="de-DE" dirty="0" smtClean="0">
                                        <a:latin typeface="Cambria Math" panose="02040503050406030204" pitchFamily="18" charset="0"/>
                                      </a:rPr>
                                      <m:t>𝑋</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𝑇𝑟𝑒𝑎𝑡</m:t>
                                </m:r>
                                <m:d>
                                  <m:dPr>
                                    <m:ctrlPr>
                                      <a:rPr lang="en-GB" i="1" dirty="0" smtClean="0">
                                        <a:latin typeface="Cambria Math" panose="02040503050406030204" pitchFamily="18" charset="0"/>
                                      </a:rPr>
                                    </m:ctrlPr>
                                  </m:dPr>
                                  <m:e>
                                    <m:r>
                                      <a:rPr lang="en-GB" dirty="0" smtClean="0">
                                        <a:latin typeface="Cambria Math" panose="02040503050406030204" pitchFamily="18" charset="0"/>
                                      </a:rPr>
                                      <m:t>𝑋</m:t>
                                    </m:r>
                                    <m:r>
                                      <a:rPr lang="en-GB" dirty="0" smtClean="0">
                                        <a:latin typeface="Cambria Math" panose="02040503050406030204" pitchFamily="18" charset="0"/>
                                      </a:rPr>
                                      <m:t>,</m:t>
                                    </m:r>
                                    <m:r>
                                      <a:rPr lang="en-GB" dirty="0" smtClean="0">
                                        <a:latin typeface="Cambria Math" panose="02040503050406030204" pitchFamily="18" charset="0"/>
                                      </a:rPr>
                                      <m:t>𝑀</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en-GB" smtClean="0">
                                        <a:latin typeface="Cambria Math" panose="02040503050406030204" pitchFamily="18" charset="0"/>
                                      </a:rPr>
                                      <m:t>𝜙</m:t>
                                    </m:r>
                                  </m:e>
                                  <m:sub>
                                    <m:r>
                                      <a:rPr lang="de-DE" smtClean="0">
                                        <a:latin typeface="Cambria Math" panose="02040503050406030204" pitchFamily="18" charset="0"/>
                                      </a:rPr>
                                      <m:t>3</m:t>
                                    </m:r>
                                  </m:sub>
                                </m:sSub>
                              </m:oMath>
                            </m:oMathPara>
                          </a14:m>
                          <a:endParaRPr lang="en-GB" b="0" dirty="0"/>
                        </a:p>
                      </a:txBody>
                      <a:tcPr/>
                    </a:tc>
                    <a:extLst>
                      <a:ext uri="{0D108BD9-81ED-4DB2-BD59-A6C34878D82A}">
                        <a16:rowId xmlns:a16="http://schemas.microsoft.com/office/drawing/2014/main" val="1132838764"/>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solidFill>
                                      <a:schemeClr val="accent1"/>
                                    </a:solidFill>
                                    <a:latin typeface="Cambria Math" panose="02040503050406030204" pitchFamily="18" charset="0"/>
                                  </a:rPr>
                                  <m:t>𝑓𝑎𝑙𝑠𝑒</m:t>
                                </m:r>
                              </m:oMath>
                            </m:oMathPara>
                          </a14:m>
                          <a:endParaRPr lang="en-GB" dirty="0">
                            <a:solidFill>
                              <a:schemeClr val="accent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GB" dirty="0" smtClean="0">
                                    <a:solidFill>
                                      <a:schemeClr val="accent1"/>
                                    </a:solidFill>
                                    <a:latin typeface="Cambria Math" panose="02040503050406030204" pitchFamily="18" charset="0"/>
                                  </a:rPr>
                                  <m:t>𝑓𝑎𝑙𝑠𝑒</m:t>
                                </m:r>
                              </m:oMath>
                            </m:oMathPara>
                          </a14:m>
                          <a:endParaRPr lang="en-GB" dirty="0">
                            <a:solidFill>
                              <a:schemeClr val="accent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GB" dirty="0" smtClean="0">
                                    <a:solidFill>
                                      <a:schemeClr val="accent1"/>
                                    </a:solidFill>
                                    <a:latin typeface="Cambria Math" panose="02040503050406030204" pitchFamily="18" charset="0"/>
                                  </a:rPr>
                                  <m:t>𝑓𝑎𝑙𝑠𝑒</m:t>
                                </m:r>
                              </m:oMath>
                            </m:oMathPara>
                          </a14:m>
                          <a:endParaRPr lang="en-GB" dirty="0">
                            <a:solidFill>
                              <a:schemeClr val="accent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GB" dirty="0" smtClean="0">
                                    <a:solidFill>
                                      <a:schemeClr val="accent1"/>
                                    </a:solidFill>
                                    <a:latin typeface="Cambria Math" panose="02040503050406030204" pitchFamily="18" charset="0"/>
                                  </a:rPr>
                                  <m:t>2</m:t>
                                </m:r>
                                <m:r>
                                  <a:rPr lang="de-DE" dirty="0" smtClean="0">
                                    <a:solidFill>
                                      <a:schemeClr val="accent1"/>
                                    </a:solidFill>
                                    <a:latin typeface="Cambria Math" panose="02040503050406030204" pitchFamily="18" charset="0"/>
                                  </a:rPr>
                                  <m:t>,</m:t>
                                </m:r>
                                <m:d>
                                  <m:dPr>
                                    <m:ctrlPr>
                                      <a:rPr lang="de-DE" i="1" dirty="0" smtClean="0">
                                        <a:solidFill>
                                          <a:schemeClr val="accent1"/>
                                        </a:solidFill>
                                        <a:latin typeface="Cambria Math" panose="02040503050406030204" pitchFamily="18" charset="0"/>
                                      </a:rPr>
                                    </m:ctrlPr>
                                  </m:dPr>
                                  <m:e>
                                    <m:r>
                                      <a:rPr lang="de-DE" dirty="0" smtClean="0">
                                        <a:solidFill>
                                          <a:schemeClr val="accent1"/>
                                        </a:solidFill>
                                        <a:latin typeface="Cambria Math" panose="02040503050406030204" pitchFamily="18" charset="0"/>
                                      </a:rPr>
                                      <m:t> </m:t>
                                    </m:r>
                                  </m:e>
                                </m:d>
                              </m:oMath>
                            </m:oMathPara>
                          </a14:m>
                          <a:endParaRPr lang="en-GB" dirty="0">
                            <a:solidFill>
                              <a:schemeClr val="accent1"/>
                            </a:solidFill>
                          </a:endParaRPr>
                        </a:p>
                      </a:txBody>
                      <a:tcPr/>
                    </a:tc>
                    <a:extLst>
                      <a:ext uri="{0D108BD9-81ED-4DB2-BD59-A6C34878D82A}">
                        <a16:rowId xmlns:a16="http://schemas.microsoft.com/office/drawing/2014/main" val="40649202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dirty="0" smtClean="0">
                                    <a:latin typeface="Cambria Math" panose="02040503050406030204" pitchFamily="18" charset="0"/>
                                  </a:rPr>
                                  <m:t>1,</m:t>
                                </m:r>
                                <m:d>
                                  <m:dPr>
                                    <m:ctrlPr>
                                      <a:rPr lang="de-DE" i="1" dirty="0" smtClean="0">
                                        <a:latin typeface="Cambria Math" panose="02040503050406030204" pitchFamily="18" charset="0"/>
                                      </a:rPr>
                                    </m:ctrlPr>
                                  </m:dPr>
                                  <m:e>
                                    <m:r>
                                      <a:rPr lang="de-DE" dirty="0" smtClean="0">
                                        <a:latin typeface="Cambria Math" panose="02040503050406030204" pitchFamily="18" charset="0"/>
                                      </a:rPr>
                                      <m:t> </m:t>
                                    </m:r>
                                  </m:e>
                                </m:d>
                              </m:oMath>
                            </m:oMathPara>
                          </a14:m>
                          <a:endParaRPr lang="en-GB" dirty="0"/>
                        </a:p>
                      </a:txBody>
                      <a:tcPr/>
                    </a:tc>
                    <a:extLst>
                      <a:ext uri="{0D108BD9-81ED-4DB2-BD59-A6C34878D82A}">
                        <a16:rowId xmlns:a16="http://schemas.microsoft.com/office/drawing/2014/main" val="3956131120"/>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2</m:t>
                                </m:r>
                                <m:r>
                                  <a:rPr lang="de-DE" dirty="0" smtClean="0">
                                    <a:latin typeface="Cambria Math" panose="02040503050406030204" pitchFamily="18" charset="0"/>
                                  </a:rPr>
                                  <m:t>,</m:t>
                                </m:r>
                                <m:d>
                                  <m:dPr>
                                    <m:ctrlPr>
                                      <a:rPr lang="de-DE" i="1" dirty="0" smtClean="0">
                                        <a:latin typeface="Cambria Math" panose="02040503050406030204" pitchFamily="18" charset="0"/>
                                      </a:rPr>
                                    </m:ctrlPr>
                                  </m:dPr>
                                  <m:e>
                                    <m:r>
                                      <a:rPr lang="de-DE" dirty="0" smtClean="0">
                                        <a:latin typeface="Cambria Math" panose="02040503050406030204" pitchFamily="18" charset="0"/>
                                      </a:rPr>
                                      <m:t> </m:t>
                                    </m:r>
                                  </m:e>
                                </m:d>
                              </m:oMath>
                            </m:oMathPara>
                          </a14:m>
                          <a:endParaRPr lang="en-GB" dirty="0"/>
                        </a:p>
                      </a:txBody>
                      <a:tcPr/>
                    </a:tc>
                    <a:extLst>
                      <a:ext uri="{0D108BD9-81ED-4DB2-BD59-A6C34878D82A}">
                        <a16:rowId xmlns:a16="http://schemas.microsoft.com/office/drawing/2014/main" val="926649350"/>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dirty="0" smtClean="0">
                                    <a:latin typeface="Cambria Math" panose="02040503050406030204" pitchFamily="18" charset="0"/>
                                  </a:rPr>
                                  <m:t>3,</m:t>
                                </m:r>
                                <m:d>
                                  <m:dPr>
                                    <m:ctrlPr>
                                      <a:rPr lang="de-DE" i="1" dirty="0" smtClean="0">
                                        <a:latin typeface="Cambria Math" panose="02040503050406030204" pitchFamily="18" charset="0"/>
                                      </a:rPr>
                                    </m:ctrlPr>
                                  </m:dPr>
                                  <m:e>
                                    <m:r>
                                      <a:rPr lang="de-DE" dirty="0" smtClean="0">
                                        <a:latin typeface="Cambria Math" panose="02040503050406030204" pitchFamily="18" charset="0"/>
                                      </a:rPr>
                                      <m:t> </m:t>
                                    </m:r>
                                  </m:e>
                                </m:d>
                              </m:oMath>
                            </m:oMathPara>
                          </a14:m>
                          <a:endParaRPr lang="en-GB" dirty="0"/>
                        </a:p>
                      </a:txBody>
                      <a:tcPr/>
                    </a:tc>
                    <a:extLst>
                      <a:ext uri="{0D108BD9-81ED-4DB2-BD59-A6C34878D82A}">
                        <a16:rowId xmlns:a16="http://schemas.microsoft.com/office/drawing/2014/main" val="3084391729"/>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dirty="0" smtClean="0">
                                    <a:latin typeface="Cambria Math" panose="02040503050406030204" pitchFamily="18" charset="0"/>
                                  </a:rPr>
                                  <m:t>0,</m:t>
                                </m:r>
                                <m:d>
                                  <m:dPr>
                                    <m:ctrlPr>
                                      <a:rPr lang="de-DE" i="1" dirty="0" smtClean="0">
                                        <a:latin typeface="Cambria Math" panose="02040503050406030204" pitchFamily="18" charset="0"/>
                                      </a:rPr>
                                    </m:ctrlPr>
                                  </m:dPr>
                                  <m:e>
                                    <m:r>
                                      <a:rPr lang="de-DE" dirty="0" smtClean="0">
                                        <a:latin typeface="Cambria Math" panose="02040503050406030204" pitchFamily="18" charset="0"/>
                                      </a:rPr>
                                      <m:t> </m:t>
                                    </m:r>
                                  </m:e>
                                </m:d>
                              </m:oMath>
                            </m:oMathPara>
                          </a14:m>
                          <a:endParaRPr lang="en-GB" dirty="0"/>
                        </a:p>
                      </a:txBody>
                      <a:tcPr/>
                    </a:tc>
                    <a:extLst>
                      <a:ext uri="{0D108BD9-81ED-4DB2-BD59-A6C34878D82A}">
                        <a16:rowId xmlns:a16="http://schemas.microsoft.com/office/drawing/2014/main" val="406331134"/>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dirty="0" smtClean="0">
                                    <a:latin typeface="Cambria Math" panose="02040503050406030204" pitchFamily="18" charset="0"/>
                                  </a:rPr>
                                  <m:t>1,</m:t>
                                </m:r>
                                <m:d>
                                  <m:dPr>
                                    <m:ctrlPr>
                                      <a:rPr lang="de-DE" i="1" dirty="0" smtClean="0">
                                        <a:latin typeface="Cambria Math" panose="02040503050406030204" pitchFamily="18" charset="0"/>
                                      </a:rPr>
                                    </m:ctrlPr>
                                  </m:dPr>
                                  <m:e>
                                    <m:r>
                                      <a:rPr lang="de-DE" dirty="0" smtClean="0">
                                        <a:latin typeface="Cambria Math" panose="02040503050406030204" pitchFamily="18" charset="0"/>
                                      </a:rPr>
                                      <m:t> </m:t>
                                    </m:r>
                                  </m:e>
                                </m:d>
                              </m:oMath>
                            </m:oMathPara>
                          </a14:m>
                          <a:endParaRPr lang="en-GB" dirty="0"/>
                        </a:p>
                      </a:txBody>
                      <a:tcPr/>
                    </a:tc>
                    <a:extLst>
                      <a:ext uri="{0D108BD9-81ED-4DB2-BD59-A6C34878D82A}">
                        <a16:rowId xmlns:a16="http://schemas.microsoft.com/office/drawing/2014/main" val="3410756619"/>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2</m:t>
                                </m:r>
                                <m:r>
                                  <a:rPr lang="de-DE" dirty="0" smtClean="0">
                                    <a:latin typeface="Cambria Math" panose="02040503050406030204" pitchFamily="18" charset="0"/>
                                  </a:rPr>
                                  <m:t>,</m:t>
                                </m:r>
                                <m:d>
                                  <m:dPr>
                                    <m:ctrlPr>
                                      <a:rPr lang="de-DE" i="1" dirty="0" smtClean="0">
                                        <a:latin typeface="Cambria Math" panose="02040503050406030204" pitchFamily="18" charset="0"/>
                                      </a:rPr>
                                    </m:ctrlPr>
                                  </m:dPr>
                                  <m:e>
                                    <m:r>
                                      <a:rPr lang="de-DE" dirty="0" smtClean="0">
                                        <a:latin typeface="Cambria Math" panose="02040503050406030204" pitchFamily="18" charset="0"/>
                                      </a:rPr>
                                      <m:t> </m:t>
                                    </m:r>
                                  </m:e>
                                </m:d>
                              </m:oMath>
                            </m:oMathPara>
                          </a14:m>
                          <a:endParaRPr lang="en-GB" dirty="0"/>
                        </a:p>
                      </a:txBody>
                      <a:tcPr/>
                    </a:tc>
                    <a:extLst>
                      <a:ext uri="{0D108BD9-81ED-4DB2-BD59-A6C34878D82A}">
                        <a16:rowId xmlns:a16="http://schemas.microsoft.com/office/drawing/2014/main" val="2929176674"/>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dirty="0" smtClean="0">
                                    <a:latin typeface="Cambria Math" panose="02040503050406030204" pitchFamily="18" charset="0"/>
                                  </a:rPr>
                                  <m:t>4,</m:t>
                                </m:r>
                                <m:d>
                                  <m:dPr>
                                    <m:ctrlPr>
                                      <a:rPr lang="de-DE" i="1" dirty="0" smtClean="0">
                                        <a:latin typeface="Cambria Math" panose="02040503050406030204" pitchFamily="18" charset="0"/>
                                      </a:rPr>
                                    </m:ctrlPr>
                                  </m:dPr>
                                  <m:e>
                                    <m:r>
                                      <a:rPr lang="de-DE" dirty="0" smtClean="0">
                                        <a:latin typeface="Cambria Math" panose="02040503050406030204" pitchFamily="18" charset="0"/>
                                      </a:rPr>
                                      <m:t> </m:t>
                                    </m:r>
                                  </m:e>
                                </m:d>
                              </m:oMath>
                            </m:oMathPara>
                          </a14:m>
                          <a:endParaRPr lang="en-GB" dirty="0"/>
                        </a:p>
                      </a:txBody>
                      <a:tcPr/>
                    </a:tc>
                    <a:extLst>
                      <a:ext uri="{0D108BD9-81ED-4DB2-BD59-A6C34878D82A}">
                        <a16:rowId xmlns:a16="http://schemas.microsoft.com/office/drawing/2014/main" val="2189045354"/>
                      </a:ext>
                    </a:extLst>
                  </a:tr>
                </a:tbl>
              </a:graphicData>
            </a:graphic>
          </p:graphicFrame>
        </mc:Choice>
        <mc:Fallback xmlns="">
          <p:graphicFrame>
            <p:nvGraphicFramePr>
              <p:cNvPr id="49" name="Table 48">
                <a:extLst>
                  <a:ext uri="{FF2B5EF4-FFF2-40B4-BE49-F238E27FC236}">
                    <a16:creationId xmlns:a16="http://schemas.microsoft.com/office/drawing/2014/main" id="{C58AAA30-7446-8A40-8DA1-78B1C644DF3E}"/>
                  </a:ext>
                </a:extLst>
              </p:cNvPr>
              <p:cNvGraphicFramePr>
                <a:graphicFrameLocks noGrp="1"/>
              </p:cNvGraphicFramePr>
              <p:nvPr>
                <p:extLst>
                  <p:ext uri="{D42A27DB-BD31-4B8C-83A1-F6EECF244321}">
                    <p14:modId xmlns:p14="http://schemas.microsoft.com/office/powerpoint/2010/main" val="473018694"/>
                  </p:ext>
                </p:extLst>
              </p:nvPr>
            </p:nvGraphicFramePr>
            <p:xfrm>
              <a:off x="4964910" y="1243105"/>
              <a:ext cx="3923983" cy="3337560"/>
            </p:xfrm>
            <a:graphic>
              <a:graphicData uri="http://schemas.openxmlformats.org/drawingml/2006/table">
                <a:tbl>
                  <a:tblPr firstRow="1" bandRow="1">
                    <a:tableStyleId>{073A0DAA-6AF3-43AB-8588-CEC1D06C72B9}</a:tableStyleId>
                  </a:tblPr>
                  <a:tblGrid>
                    <a:gridCol w="781622">
                      <a:extLst>
                        <a:ext uri="{9D8B030D-6E8A-4147-A177-3AD203B41FA5}">
                          <a16:colId xmlns:a16="http://schemas.microsoft.com/office/drawing/2014/main" val="2283029415"/>
                        </a:ext>
                      </a:extLst>
                    </a:gridCol>
                    <a:gridCol w="1008761">
                      <a:extLst>
                        <a:ext uri="{9D8B030D-6E8A-4147-A177-3AD203B41FA5}">
                          <a16:colId xmlns:a16="http://schemas.microsoft.com/office/drawing/2014/main" val="291702905"/>
                        </a:ext>
                      </a:extLst>
                    </a:gridCol>
                    <a:gridCol w="1445070">
                      <a:extLst>
                        <a:ext uri="{9D8B030D-6E8A-4147-A177-3AD203B41FA5}">
                          <a16:colId xmlns:a16="http://schemas.microsoft.com/office/drawing/2014/main" val="2958823919"/>
                        </a:ext>
                      </a:extLst>
                    </a:gridCol>
                    <a:gridCol w="688530">
                      <a:extLst>
                        <a:ext uri="{9D8B030D-6E8A-4147-A177-3AD203B41FA5}">
                          <a16:colId xmlns:a16="http://schemas.microsoft.com/office/drawing/2014/main" val="2170709595"/>
                        </a:ext>
                      </a:extLst>
                    </a:gridCol>
                  </a:tblGrid>
                  <a:tr h="370840">
                    <a:tc>
                      <a:txBody>
                        <a:bodyPr/>
                        <a:lstStyle/>
                        <a:p>
                          <a:endParaRPr lang="en-US"/>
                        </a:p>
                      </a:txBody>
                      <a:tcPr>
                        <a:blipFill>
                          <a:blip r:embed="rId14"/>
                          <a:stretch>
                            <a:fillRect t="-3448" r="-403226" b="-824138"/>
                          </a:stretch>
                        </a:blipFill>
                      </a:tcPr>
                    </a:tc>
                    <a:tc>
                      <a:txBody>
                        <a:bodyPr/>
                        <a:lstStyle/>
                        <a:p>
                          <a:endParaRPr lang="en-US"/>
                        </a:p>
                      </a:txBody>
                      <a:tcPr>
                        <a:blipFill>
                          <a:blip r:embed="rId14"/>
                          <a:stretch>
                            <a:fillRect l="-78481" t="-3448" r="-216456" b="-824138"/>
                          </a:stretch>
                        </a:blipFill>
                      </a:tcPr>
                    </a:tc>
                    <a:tc>
                      <a:txBody>
                        <a:bodyPr/>
                        <a:lstStyle/>
                        <a:p>
                          <a:endParaRPr lang="en-US"/>
                        </a:p>
                      </a:txBody>
                      <a:tcPr>
                        <a:blipFill>
                          <a:blip r:embed="rId14"/>
                          <a:stretch>
                            <a:fillRect l="-122609" t="-3448" r="-48696" b="-824138"/>
                          </a:stretch>
                        </a:blipFill>
                      </a:tcPr>
                    </a:tc>
                    <a:tc>
                      <a:txBody>
                        <a:bodyPr/>
                        <a:lstStyle/>
                        <a:p>
                          <a:endParaRPr lang="en-US"/>
                        </a:p>
                      </a:txBody>
                      <a:tcPr>
                        <a:blipFill>
                          <a:blip r:embed="rId14"/>
                          <a:stretch>
                            <a:fillRect l="-474074" t="-3448" r="-3704" b="-824138"/>
                          </a:stretch>
                        </a:blipFill>
                      </a:tcPr>
                    </a:tc>
                    <a:extLst>
                      <a:ext uri="{0D108BD9-81ED-4DB2-BD59-A6C34878D82A}">
                        <a16:rowId xmlns:a16="http://schemas.microsoft.com/office/drawing/2014/main" val="1132838764"/>
                      </a:ext>
                    </a:extLst>
                  </a:tr>
                  <a:tr h="370840">
                    <a:tc>
                      <a:txBody>
                        <a:bodyPr/>
                        <a:lstStyle/>
                        <a:p>
                          <a:endParaRPr lang="en-US"/>
                        </a:p>
                      </a:txBody>
                      <a:tcPr>
                        <a:blipFill>
                          <a:blip r:embed="rId14"/>
                          <a:stretch>
                            <a:fillRect t="-100000" r="-403226" b="-696667"/>
                          </a:stretch>
                        </a:blipFill>
                      </a:tcPr>
                    </a:tc>
                    <a:tc>
                      <a:txBody>
                        <a:bodyPr/>
                        <a:lstStyle/>
                        <a:p>
                          <a:endParaRPr lang="en-US"/>
                        </a:p>
                      </a:txBody>
                      <a:tcPr>
                        <a:blipFill>
                          <a:blip r:embed="rId14"/>
                          <a:stretch>
                            <a:fillRect l="-78481" t="-100000" r="-216456" b="-696667"/>
                          </a:stretch>
                        </a:blipFill>
                      </a:tcPr>
                    </a:tc>
                    <a:tc>
                      <a:txBody>
                        <a:bodyPr/>
                        <a:lstStyle/>
                        <a:p>
                          <a:endParaRPr lang="en-US"/>
                        </a:p>
                      </a:txBody>
                      <a:tcPr>
                        <a:blipFill>
                          <a:blip r:embed="rId14"/>
                          <a:stretch>
                            <a:fillRect l="-122609" t="-100000" r="-48696" b="-696667"/>
                          </a:stretch>
                        </a:blipFill>
                      </a:tcPr>
                    </a:tc>
                    <a:tc>
                      <a:txBody>
                        <a:bodyPr/>
                        <a:lstStyle/>
                        <a:p>
                          <a:endParaRPr lang="en-US"/>
                        </a:p>
                      </a:txBody>
                      <a:tcPr>
                        <a:blipFill>
                          <a:blip r:embed="rId14"/>
                          <a:stretch>
                            <a:fillRect l="-474074" t="-100000" r="-3704" b="-696667"/>
                          </a:stretch>
                        </a:blipFill>
                      </a:tcPr>
                    </a:tc>
                    <a:extLst>
                      <a:ext uri="{0D108BD9-81ED-4DB2-BD59-A6C34878D82A}">
                        <a16:rowId xmlns:a16="http://schemas.microsoft.com/office/drawing/2014/main" val="4064920272"/>
                      </a:ext>
                    </a:extLst>
                  </a:tr>
                  <a:tr h="370840">
                    <a:tc>
                      <a:txBody>
                        <a:bodyPr/>
                        <a:lstStyle/>
                        <a:p>
                          <a:endParaRPr lang="en-US"/>
                        </a:p>
                      </a:txBody>
                      <a:tcPr>
                        <a:blipFill>
                          <a:blip r:embed="rId14"/>
                          <a:stretch>
                            <a:fillRect t="-206897" r="-403226" b="-620690"/>
                          </a:stretch>
                        </a:blipFill>
                      </a:tcPr>
                    </a:tc>
                    <a:tc>
                      <a:txBody>
                        <a:bodyPr/>
                        <a:lstStyle/>
                        <a:p>
                          <a:endParaRPr lang="en-US"/>
                        </a:p>
                      </a:txBody>
                      <a:tcPr>
                        <a:blipFill>
                          <a:blip r:embed="rId14"/>
                          <a:stretch>
                            <a:fillRect l="-78481" t="-206897" r="-216456" b="-620690"/>
                          </a:stretch>
                        </a:blipFill>
                      </a:tcPr>
                    </a:tc>
                    <a:tc>
                      <a:txBody>
                        <a:bodyPr/>
                        <a:lstStyle/>
                        <a:p>
                          <a:endParaRPr lang="en-US"/>
                        </a:p>
                      </a:txBody>
                      <a:tcPr>
                        <a:blipFill>
                          <a:blip r:embed="rId14"/>
                          <a:stretch>
                            <a:fillRect l="-122609" t="-206897" r="-48696" b="-620690"/>
                          </a:stretch>
                        </a:blipFill>
                      </a:tcPr>
                    </a:tc>
                    <a:tc>
                      <a:txBody>
                        <a:bodyPr/>
                        <a:lstStyle/>
                        <a:p>
                          <a:endParaRPr lang="en-US"/>
                        </a:p>
                      </a:txBody>
                      <a:tcPr>
                        <a:blipFill>
                          <a:blip r:embed="rId14"/>
                          <a:stretch>
                            <a:fillRect l="-474074" t="-206897" r="-3704" b="-620690"/>
                          </a:stretch>
                        </a:blipFill>
                      </a:tcPr>
                    </a:tc>
                    <a:extLst>
                      <a:ext uri="{0D108BD9-81ED-4DB2-BD59-A6C34878D82A}">
                        <a16:rowId xmlns:a16="http://schemas.microsoft.com/office/drawing/2014/main" val="3956131120"/>
                      </a:ext>
                    </a:extLst>
                  </a:tr>
                  <a:tr h="370840">
                    <a:tc>
                      <a:txBody>
                        <a:bodyPr/>
                        <a:lstStyle/>
                        <a:p>
                          <a:endParaRPr lang="en-US"/>
                        </a:p>
                      </a:txBody>
                      <a:tcPr>
                        <a:blipFill>
                          <a:blip r:embed="rId14"/>
                          <a:stretch>
                            <a:fillRect t="-306897" r="-403226" b="-520690"/>
                          </a:stretch>
                        </a:blipFill>
                      </a:tcPr>
                    </a:tc>
                    <a:tc>
                      <a:txBody>
                        <a:bodyPr/>
                        <a:lstStyle/>
                        <a:p>
                          <a:endParaRPr lang="en-US"/>
                        </a:p>
                      </a:txBody>
                      <a:tcPr>
                        <a:blipFill>
                          <a:blip r:embed="rId14"/>
                          <a:stretch>
                            <a:fillRect l="-78481" t="-306897" r="-216456" b="-520690"/>
                          </a:stretch>
                        </a:blipFill>
                      </a:tcPr>
                    </a:tc>
                    <a:tc>
                      <a:txBody>
                        <a:bodyPr/>
                        <a:lstStyle/>
                        <a:p>
                          <a:endParaRPr lang="en-US"/>
                        </a:p>
                      </a:txBody>
                      <a:tcPr>
                        <a:blipFill>
                          <a:blip r:embed="rId14"/>
                          <a:stretch>
                            <a:fillRect l="-122609" t="-306897" r="-48696" b="-520690"/>
                          </a:stretch>
                        </a:blipFill>
                      </a:tcPr>
                    </a:tc>
                    <a:tc>
                      <a:txBody>
                        <a:bodyPr/>
                        <a:lstStyle/>
                        <a:p>
                          <a:endParaRPr lang="en-US"/>
                        </a:p>
                      </a:txBody>
                      <a:tcPr>
                        <a:blipFill>
                          <a:blip r:embed="rId14"/>
                          <a:stretch>
                            <a:fillRect l="-474074" t="-306897" r="-3704" b="-520690"/>
                          </a:stretch>
                        </a:blipFill>
                      </a:tcPr>
                    </a:tc>
                    <a:extLst>
                      <a:ext uri="{0D108BD9-81ED-4DB2-BD59-A6C34878D82A}">
                        <a16:rowId xmlns:a16="http://schemas.microsoft.com/office/drawing/2014/main" val="926649350"/>
                      </a:ext>
                    </a:extLst>
                  </a:tr>
                  <a:tr h="370840">
                    <a:tc>
                      <a:txBody>
                        <a:bodyPr/>
                        <a:lstStyle/>
                        <a:p>
                          <a:endParaRPr lang="en-US"/>
                        </a:p>
                      </a:txBody>
                      <a:tcPr>
                        <a:blipFill>
                          <a:blip r:embed="rId14"/>
                          <a:stretch>
                            <a:fillRect t="-393333" r="-403226" b="-403333"/>
                          </a:stretch>
                        </a:blipFill>
                      </a:tcPr>
                    </a:tc>
                    <a:tc>
                      <a:txBody>
                        <a:bodyPr/>
                        <a:lstStyle/>
                        <a:p>
                          <a:endParaRPr lang="en-US"/>
                        </a:p>
                      </a:txBody>
                      <a:tcPr>
                        <a:blipFill>
                          <a:blip r:embed="rId14"/>
                          <a:stretch>
                            <a:fillRect l="-78481" t="-393333" r="-216456" b="-403333"/>
                          </a:stretch>
                        </a:blipFill>
                      </a:tcPr>
                    </a:tc>
                    <a:tc>
                      <a:txBody>
                        <a:bodyPr/>
                        <a:lstStyle/>
                        <a:p>
                          <a:endParaRPr lang="en-US"/>
                        </a:p>
                      </a:txBody>
                      <a:tcPr>
                        <a:blipFill>
                          <a:blip r:embed="rId14"/>
                          <a:stretch>
                            <a:fillRect l="-122609" t="-393333" r="-48696" b="-403333"/>
                          </a:stretch>
                        </a:blipFill>
                      </a:tcPr>
                    </a:tc>
                    <a:tc>
                      <a:txBody>
                        <a:bodyPr/>
                        <a:lstStyle/>
                        <a:p>
                          <a:endParaRPr lang="en-US"/>
                        </a:p>
                      </a:txBody>
                      <a:tcPr>
                        <a:blipFill>
                          <a:blip r:embed="rId14"/>
                          <a:stretch>
                            <a:fillRect l="-474074" t="-393333" r="-3704" b="-403333"/>
                          </a:stretch>
                        </a:blipFill>
                      </a:tcPr>
                    </a:tc>
                    <a:extLst>
                      <a:ext uri="{0D108BD9-81ED-4DB2-BD59-A6C34878D82A}">
                        <a16:rowId xmlns:a16="http://schemas.microsoft.com/office/drawing/2014/main" val="3084391729"/>
                      </a:ext>
                    </a:extLst>
                  </a:tr>
                  <a:tr h="370840">
                    <a:tc>
                      <a:txBody>
                        <a:bodyPr/>
                        <a:lstStyle/>
                        <a:p>
                          <a:endParaRPr lang="en-US"/>
                        </a:p>
                      </a:txBody>
                      <a:tcPr>
                        <a:blipFill>
                          <a:blip r:embed="rId14"/>
                          <a:stretch>
                            <a:fillRect t="-510345" r="-403226" b="-317241"/>
                          </a:stretch>
                        </a:blipFill>
                      </a:tcPr>
                    </a:tc>
                    <a:tc>
                      <a:txBody>
                        <a:bodyPr/>
                        <a:lstStyle/>
                        <a:p>
                          <a:endParaRPr lang="en-US"/>
                        </a:p>
                      </a:txBody>
                      <a:tcPr>
                        <a:blipFill>
                          <a:blip r:embed="rId14"/>
                          <a:stretch>
                            <a:fillRect l="-78481" t="-510345" r="-216456" b="-317241"/>
                          </a:stretch>
                        </a:blipFill>
                      </a:tcPr>
                    </a:tc>
                    <a:tc>
                      <a:txBody>
                        <a:bodyPr/>
                        <a:lstStyle/>
                        <a:p>
                          <a:endParaRPr lang="en-US"/>
                        </a:p>
                      </a:txBody>
                      <a:tcPr>
                        <a:blipFill>
                          <a:blip r:embed="rId14"/>
                          <a:stretch>
                            <a:fillRect l="-122609" t="-510345" r="-48696" b="-317241"/>
                          </a:stretch>
                        </a:blipFill>
                      </a:tcPr>
                    </a:tc>
                    <a:tc>
                      <a:txBody>
                        <a:bodyPr/>
                        <a:lstStyle/>
                        <a:p>
                          <a:endParaRPr lang="en-US"/>
                        </a:p>
                      </a:txBody>
                      <a:tcPr>
                        <a:blipFill>
                          <a:blip r:embed="rId14"/>
                          <a:stretch>
                            <a:fillRect l="-474074" t="-510345" r="-3704" b="-317241"/>
                          </a:stretch>
                        </a:blipFill>
                      </a:tcPr>
                    </a:tc>
                    <a:extLst>
                      <a:ext uri="{0D108BD9-81ED-4DB2-BD59-A6C34878D82A}">
                        <a16:rowId xmlns:a16="http://schemas.microsoft.com/office/drawing/2014/main" val="406331134"/>
                      </a:ext>
                    </a:extLst>
                  </a:tr>
                  <a:tr h="370840">
                    <a:tc>
                      <a:txBody>
                        <a:bodyPr/>
                        <a:lstStyle/>
                        <a:p>
                          <a:endParaRPr lang="en-US"/>
                        </a:p>
                      </a:txBody>
                      <a:tcPr>
                        <a:blipFill>
                          <a:blip r:embed="rId14"/>
                          <a:stretch>
                            <a:fillRect t="-610345" r="-403226" b="-217241"/>
                          </a:stretch>
                        </a:blipFill>
                      </a:tcPr>
                    </a:tc>
                    <a:tc>
                      <a:txBody>
                        <a:bodyPr/>
                        <a:lstStyle/>
                        <a:p>
                          <a:endParaRPr lang="en-US"/>
                        </a:p>
                      </a:txBody>
                      <a:tcPr>
                        <a:blipFill>
                          <a:blip r:embed="rId14"/>
                          <a:stretch>
                            <a:fillRect l="-78481" t="-610345" r="-216456" b="-217241"/>
                          </a:stretch>
                        </a:blipFill>
                      </a:tcPr>
                    </a:tc>
                    <a:tc>
                      <a:txBody>
                        <a:bodyPr/>
                        <a:lstStyle/>
                        <a:p>
                          <a:endParaRPr lang="en-US"/>
                        </a:p>
                      </a:txBody>
                      <a:tcPr>
                        <a:blipFill>
                          <a:blip r:embed="rId14"/>
                          <a:stretch>
                            <a:fillRect l="-122609" t="-610345" r="-48696" b="-217241"/>
                          </a:stretch>
                        </a:blipFill>
                      </a:tcPr>
                    </a:tc>
                    <a:tc>
                      <a:txBody>
                        <a:bodyPr/>
                        <a:lstStyle/>
                        <a:p>
                          <a:endParaRPr lang="en-US"/>
                        </a:p>
                      </a:txBody>
                      <a:tcPr>
                        <a:blipFill>
                          <a:blip r:embed="rId14"/>
                          <a:stretch>
                            <a:fillRect l="-474074" t="-610345" r="-3704" b="-217241"/>
                          </a:stretch>
                        </a:blipFill>
                      </a:tcPr>
                    </a:tc>
                    <a:extLst>
                      <a:ext uri="{0D108BD9-81ED-4DB2-BD59-A6C34878D82A}">
                        <a16:rowId xmlns:a16="http://schemas.microsoft.com/office/drawing/2014/main" val="3410756619"/>
                      </a:ext>
                    </a:extLst>
                  </a:tr>
                  <a:tr h="370840">
                    <a:tc>
                      <a:txBody>
                        <a:bodyPr/>
                        <a:lstStyle/>
                        <a:p>
                          <a:endParaRPr lang="en-US"/>
                        </a:p>
                      </a:txBody>
                      <a:tcPr>
                        <a:blipFill>
                          <a:blip r:embed="rId14"/>
                          <a:stretch>
                            <a:fillRect t="-686667" r="-403226" b="-110000"/>
                          </a:stretch>
                        </a:blipFill>
                      </a:tcPr>
                    </a:tc>
                    <a:tc>
                      <a:txBody>
                        <a:bodyPr/>
                        <a:lstStyle/>
                        <a:p>
                          <a:endParaRPr lang="en-US"/>
                        </a:p>
                      </a:txBody>
                      <a:tcPr>
                        <a:blipFill>
                          <a:blip r:embed="rId14"/>
                          <a:stretch>
                            <a:fillRect l="-78481" t="-686667" r="-216456" b="-110000"/>
                          </a:stretch>
                        </a:blipFill>
                      </a:tcPr>
                    </a:tc>
                    <a:tc>
                      <a:txBody>
                        <a:bodyPr/>
                        <a:lstStyle/>
                        <a:p>
                          <a:endParaRPr lang="en-US"/>
                        </a:p>
                      </a:txBody>
                      <a:tcPr>
                        <a:blipFill>
                          <a:blip r:embed="rId14"/>
                          <a:stretch>
                            <a:fillRect l="-122609" t="-686667" r="-48696" b="-110000"/>
                          </a:stretch>
                        </a:blipFill>
                      </a:tcPr>
                    </a:tc>
                    <a:tc>
                      <a:txBody>
                        <a:bodyPr/>
                        <a:lstStyle/>
                        <a:p>
                          <a:endParaRPr lang="en-US"/>
                        </a:p>
                      </a:txBody>
                      <a:tcPr>
                        <a:blipFill>
                          <a:blip r:embed="rId14"/>
                          <a:stretch>
                            <a:fillRect l="-474074" t="-686667" r="-3704" b="-110000"/>
                          </a:stretch>
                        </a:blipFill>
                      </a:tcPr>
                    </a:tc>
                    <a:extLst>
                      <a:ext uri="{0D108BD9-81ED-4DB2-BD59-A6C34878D82A}">
                        <a16:rowId xmlns:a16="http://schemas.microsoft.com/office/drawing/2014/main" val="2929176674"/>
                      </a:ext>
                    </a:extLst>
                  </a:tr>
                  <a:tr h="370840">
                    <a:tc>
                      <a:txBody>
                        <a:bodyPr/>
                        <a:lstStyle/>
                        <a:p>
                          <a:endParaRPr lang="en-US"/>
                        </a:p>
                      </a:txBody>
                      <a:tcPr>
                        <a:blipFill>
                          <a:blip r:embed="rId14"/>
                          <a:stretch>
                            <a:fillRect t="-813793" r="-403226" b="-13793"/>
                          </a:stretch>
                        </a:blipFill>
                      </a:tcPr>
                    </a:tc>
                    <a:tc>
                      <a:txBody>
                        <a:bodyPr/>
                        <a:lstStyle/>
                        <a:p>
                          <a:endParaRPr lang="en-US"/>
                        </a:p>
                      </a:txBody>
                      <a:tcPr>
                        <a:blipFill>
                          <a:blip r:embed="rId14"/>
                          <a:stretch>
                            <a:fillRect l="-78481" t="-813793" r="-216456" b="-13793"/>
                          </a:stretch>
                        </a:blipFill>
                      </a:tcPr>
                    </a:tc>
                    <a:tc>
                      <a:txBody>
                        <a:bodyPr/>
                        <a:lstStyle/>
                        <a:p>
                          <a:endParaRPr lang="en-US"/>
                        </a:p>
                      </a:txBody>
                      <a:tcPr>
                        <a:blipFill>
                          <a:blip r:embed="rId14"/>
                          <a:stretch>
                            <a:fillRect l="-122609" t="-813793" r="-48696" b="-13793"/>
                          </a:stretch>
                        </a:blipFill>
                      </a:tcPr>
                    </a:tc>
                    <a:tc>
                      <a:txBody>
                        <a:bodyPr/>
                        <a:lstStyle/>
                        <a:p>
                          <a:endParaRPr lang="en-US"/>
                        </a:p>
                      </a:txBody>
                      <a:tcPr>
                        <a:blipFill>
                          <a:blip r:embed="rId14"/>
                          <a:stretch>
                            <a:fillRect l="-474074" t="-813793" r="-3704" b="-13793"/>
                          </a:stretch>
                        </a:blipFill>
                      </a:tcPr>
                    </a:tc>
                    <a:extLst>
                      <a:ext uri="{0D108BD9-81ED-4DB2-BD59-A6C34878D82A}">
                        <a16:rowId xmlns:a16="http://schemas.microsoft.com/office/drawing/2014/main" val="2189045354"/>
                      </a:ext>
                    </a:extLst>
                  </a:tr>
                </a:tbl>
              </a:graphicData>
            </a:graphic>
          </p:graphicFrame>
        </mc:Fallback>
      </mc:AlternateContent>
      <p:sp>
        <p:nvSpPr>
          <p:cNvPr id="27" name="Rectangle 26">
            <a:extLst>
              <a:ext uri="{FF2B5EF4-FFF2-40B4-BE49-F238E27FC236}">
                <a16:creationId xmlns:a16="http://schemas.microsoft.com/office/drawing/2014/main" id="{66ED4E10-D754-F84F-8641-8E7B4BFDE19C}"/>
              </a:ext>
            </a:extLst>
          </p:cNvPr>
          <p:cNvSpPr/>
          <p:nvPr/>
        </p:nvSpPr>
        <p:spPr>
          <a:xfrm>
            <a:off x="4894217" y="1602382"/>
            <a:ext cx="4049485" cy="757646"/>
          </a:xfrm>
          <a:prstGeom prst="rect">
            <a:avLst/>
          </a:prstGeom>
          <a:solidFill>
            <a:schemeClr val="accent1">
              <a:alpha val="1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graphicFrame>
            <p:nvGraphicFramePr>
              <p:cNvPr id="50" name="Table 49">
                <a:extLst>
                  <a:ext uri="{FF2B5EF4-FFF2-40B4-BE49-F238E27FC236}">
                    <a16:creationId xmlns:a16="http://schemas.microsoft.com/office/drawing/2014/main" id="{0376AD2C-906F-294D-A273-77E5D06CD13C}"/>
                  </a:ext>
                </a:extLst>
              </p:cNvPr>
              <p:cNvGraphicFramePr>
                <a:graphicFrameLocks noGrp="1"/>
              </p:cNvGraphicFramePr>
              <p:nvPr>
                <p:extLst>
                  <p:ext uri="{D42A27DB-BD31-4B8C-83A1-F6EECF244321}">
                    <p14:modId xmlns:p14="http://schemas.microsoft.com/office/powerpoint/2010/main" val="1828873182"/>
                  </p:ext>
                </p:extLst>
              </p:nvPr>
            </p:nvGraphicFramePr>
            <p:xfrm>
              <a:off x="864104" y="4509474"/>
              <a:ext cx="3474085" cy="1869123"/>
            </p:xfrm>
            <a:graphic>
              <a:graphicData uri="http://schemas.openxmlformats.org/drawingml/2006/table">
                <a:tbl>
                  <a:tblPr firstRow="1" bandRow="1">
                    <a:tableStyleId>{073A0DAA-6AF3-43AB-8588-CEC1D06C72B9}</a:tableStyleId>
                  </a:tblPr>
                  <a:tblGrid>
                    <a:gridCol w="781622">
                      <a:extLst>
                        <a:ext uri="{9D8B030D-6E8A-4147-A177-3AD203B41FA5}">
                          <a16:colId xmlns:a16="http://schemas.microsoft.com/office/drawing/2014/main" val="2283029415"/>
                        </a:ext>
                      </a:extLst>
                    </a:gridCol>
                    <a:gridCol w="1008761">
                      <a:extLst>
                        <a:ext uri="{9D8B030D-6E8A-4147-A177-3AD203B41FA5}">
                          <a16:colId xmlns:a16="http://schemas.microsoft.com/office/drawing/2014/main" val="291702905"/>
                        </a:ext>
                      </a:extLst>
                    </a:gridCol>
                    <a:gridCol w="1683702">
                      <a:extLst>
                        <a:ext uri="{9D8B030D-6E8A-4147-A177-3AD203B41FA5}">
                          <a16:colId xmlns:a16="http://schemas.microsoft.com/office/drawing/2014/main" val="2170709595"/>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𝐸𝑝𝑖𝑑</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𝑆𝑖𝑐𝑘</m:t>
                                </m:r>
                                <m:d>
                                  <m:dPr>
                                    <m:ctrlPr>
                                      <a:rPr lang="de-DE" i="1" dirty="0" smtClean="0">
                                        <a:latin typeface="Cambria Math" panose="02040503050406030204" pitchFamily="18" charset="0"/>
                                      </a:rPr>
                                    </m:ctrlPr>
                                  </m:dPr>
                                  <m:e>
                                    <m:r>
                                      <a:rPr lang="de-DE" dirty="0" smtClean="0">
                                        <a:latin typeface="Cambria Math" panose="02040503050406030204" pitchFamily="18" charset="0"/>
                                      </a:rPr>
                                      <m:t>𝑋</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b="1" i="1" smtClean="0">
                                        <a:latin typeface="Cambria Math" panose="02040503050406030204" pitchFamily="18" charset="0"/>
                                      </a:rPr>
                                    </m:ctrlPr>
                                  </m:sSubSupPr>
                                  <m:e>
                                    <m:r>
                                      <a:rPr lang="en-GB" smtClean="0">
                                        <a:latin typeface="Cambria Math" panose="02040503050406030204" pitchFamily="18" charset="0"/>
                                      </a:rPr>
                                      <m:t>𝜙</m:t>
                                    </m:r>
                                  </m:e>
                                  <m:sub>
                                    <m:r>
                                      <a:rPr lang="de-DE" smtClean="0">
                                        <a:latin typeface="Cambria Math" panose="02040503050406030204" pitchFamily="18" charset="0"/>
                                      </a:rPr>
                                      <m:t>3</m:t>
                                    </m:r>
                                  </m:sub>
                                  <m:sup>
                                    <m:r>
                                      <a:rPr lang="de-DE" b="1" i="0" smtClean="0">
                                        <a:latin typeface="Cambria Math" panose="02040503050406030204" pitchFamily="18" charset="0"/>
                                      </a:rPr>
                                      <m:t>′</m:t>
                                    </m:r>
                                  </m:sup>
                                </m:sSubSup>
                                <m:sSup>
                                  <m:sSupPr>
                                    <m:ctrlPr>
                                      <a:rPr lang="de-DE" b="1" i="1" smtClean="0">
                                        <a:latin typeface="Cambria Math" panose="02040503050406030204" pitchFamily="18" charset="0"/>
                                      </a:rPr>
                                    </m:ctrlPr>
                                  </m:sSupPr>
                                  <m:e>
                                    <m:d>
                                      <m:dPr>
                                        <m:ctrlPr>
                                          <a:rPr lang="de-DE" b="1" i="1" smtClean="0">
                                            <a:latin typeface="Cambria Math" panose="02040503050406030204" pitchFamily="18" charset="0"/>
                                          </a:rPr>
                                        </m:ctrlPr>
                                      </m:dPr>
                                      <m:e>
                                        <m:r>
                                          <a:rPr lang="de-DE" b="1" i="1" smtClean="0">
                                            <a:latin typeface="Cambria Math" panose="02040503050406030204" pitchFamily="18" charset="0"/>
                                          </a:rPr>
                                          <m:t>.</m:t>
                                        </m:r>
                                      </m:e>
                                    </m:d>
                                  </m:e>
                                  <m:sup>
                                    <m:r>
                                      <a:rPr lang="de-DE" b="0" i="1" smtClean="0">
                                        <a:latin typeface="Cambria Math" panose="02040503050406030204" pitchFamily="18" charset="0"/>
                                      </a:rPr>
                                      <m:t>𝑇𝑟𝑒𝑎𝑡</m:t>
                                    </m:r>
                                    <m:d>
                                      <m:dPr>
                                        <m:ctrlPr>
                                          <a:rPr lang="de-DE" b="0" i="1" smtClean="0">
                                            <a:latin typeface="Cambria Math" panose="02040503050406030204" pitchFamily="18" charset="0"/>
                                          </a:rPr>
                                        </m:ctrlPr>
                                      </m:dPr>
                                      <m:e>
                                        <m:r>
                                          <a:rPr lang="de-DE" b="0" i="1" smtClean="0">
                                            <a:latin typeface="Cambria Math" panose="02040503050406030204" pitchFamily="18" charset="0"/>
                                          </a:rPr>
                                          <m:t>𝑋</m:t>
                                        </m:r>
                                        <m:r>
                                          <a:rPr lang="de-DE" b="0" i="1" smtClean="0">
                                            <a:latin typeface="Cambria Math" panose="02040503050406030204" pitchFamily="18" charset="0"/>
                                          </a:rPr>
                                          <m:t>,</m:t>
                                        </m:r>
                                        <m:r>
                                          <a:rPr lang="de-DE" b="0" i="1" smtClean="0">
                                            <a:latin typeface="Cambria Math" panose="02040503050406030204" pitchFamily="18" charset="0"/>
                                          </a:rPr>
                                          <m:t>𝑀</m:t>
                                        </m:r>
                                      </m:e>
                                    </m:d>
                                  </m:sup>
                                </m:sSup>
                              </m:oMath>
                            </m:oMathPara>
                          </a14:m>
                          <a:endParaRPr lang="en-GB" b="0" dirty="0"/>
                        </a:p>
                      </a:txBody>
                      <a:tcPr/>
                    </a:tc>
                    <a:extLst>
                      <a:ext uri="{0D108BD9-81ED-4DB2-BD59-A6C34878D82A}">
                        <a16:rowId xmlns:a16="http://schemas.microsoft.com/office/drawing/2014/main" val="1132838764"/>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solidFill>
                                      <a:schemeClr val="accent1"/>
                                    </a:solidFill>
                                    <a:latin typeface="Cambria Math" panose="02040503050406030204" pitchFamily="18" charset="0"/>
                                  </a:rPr>
                                  <m:t>𝑓𝑎𝑙𝑠𝑒</m:t>
                                </m:r>
                              </m:oMath>
                            </m:oMathPara>
                          </a14:m>
                          <a:endParaRPr lang="en-GB" dirty="0">
                            <a:solidFill>
                              <a:schemeClr val="accent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GB" dirty="0" smtClean="0">
                                    <a:solidFill>
                                      <a:schemeClr val="accent1"/>
                                    </a:solidFill>
                                    <a:latin typeface="Cambria Math" panose="02040503050406030204" pitchFamily="18" charset="0"/>
                                  </a:rPr>
                                  <m:t>𝑓𝑎𝑙𝑠𝑒</m:t>
                                </m:r>
                              </m:oMath>
                            </m:oMathPara>
                          </a14:m>
                          <a:endParaRPr lang="en-GB" dirty="0">
                            <a:solidFill>
                              <a:schemeClr val="accent1"/>
                            </a:solidFill>
                          </a:endParaRPr>
                        </a:p>
                      </a:txBody>
                      <a:tcPr/>
                    </a:tc>
                    <a:tc>
                      <a:txBody>
                        <a:bodyPr/>
                        <a:lstStyle/>
                        <a:p>
                          <a:pPr/>
                          <a14:m>
                            <m:oMathPara xmlns:m="http://schemas.openxmlformats.org/officeDocument/2006/math">
                              <m:oMathParaPr>
                                <m:jc m:val="centerGroup"/>
                              </m:oMathParaPr>
                              <m:oMath xmlns:m="http://schemas.openxmlformats.org/officeDocument/2006/math">
                                <m:sSup>
                                  <m:sSupPr>
                                    <m:ctrlPr>
                                      <a:rPr lang="de-DE" i="1" dirty="0" smtClean="0">
                                        <a:solidFill>
                                          <a:schemeClr val="accent1"/>
                                        </a:solidFill>
                                        <a:latin typeface="Cambria Math" panose="02040503050406030204" pitchFamily="18" charset="0"/>
                                      </a:rPr>
                                    </m:ctrlPr>
                                  </m:sSupPr>
                                  <m:e>
                                    <m:r>
                                      <a:rPr lang="en-GB" dirty="0" smtClean="0">
                                        <a:solidFill>
                                          <a:schemeClr val="accent1"/>
                                        </a:solidFill>
                                        <a:latin typeface="Cambria Math" panose="02040503050406030204" pitchFamily="18" charset="0"/>
                                      </a:rPr>
                                      <m:t>2</m:t>
                                    </m:r>
                                  </m:e>
                                  <m:sup>
                                    <m:r>
                                      <a:rPr lang="de-DE" b="0" i="1" dirty="0" smtClean="0">
                                        <a:solidFill>
                                          <a:schemeClr val="accent1"/>
                                        </a:solidFill>
                                        <a:latin typeface="Cambria Math" panose="02040503050406030204" pitchFamily="18" charset="0"/>
                                      </a:rPr>
                                      <m:t>2</m:t>
                                    </m:r>
                                  </m:sup>
                                </m:sSup>
                                <m:r>
                                  <a:rPr lang="de-DE" dirty="0" smtClean="0">
                                    <a:solidFill>
                                      <a:schemeClr val="accent1"/>
                                    </a:solidFill>
                                    <a:latin typeface="Cambria Math" panose="02040503050406030204" pitchFamily="18" charset="0"/>
                                  </a:rPr>
                                  <m:t>,</m:t>
                                </m:r>
                                <m:d>
                                  <m:dPr>
                                    <m:ctrlPr>
                                      <a:rPr lang="de-DE" i="1" dirty="0" smtClean="0">
                                        <a:solidFill>
                                          <a:schemeClr val="accent1"/>
                                        </a:solidFill>
                                        <a:latin typeface="Cambria Math" panose="02040503050406030204" pitchFamily="18" charset="0"/>
                                      </a:rPr>
                                    </m:ctrlPr>
                                  </m:dPr>
                                  <m:e>
                                    <m:d>
                                      <m:dPr>
                                        <m:begChr m:val="["/>
                                        <m:endChr m:val="]"/>
                                        <m:ctrlPr>
                                          <a:rPr lang="de-DE" b="0" i="1" dirty="0" smtClean="0">
                                            <a:solidFill>
                                              <a:schemeClr val="accent1"/>
                                            </a:solidFill>
                                            <a:latin typeface="Cambria Math" panose="02040503050406030204" pitchFamily="18" charset="0"/>
                                          </a:rPr>
                                        </m:ctrlPr>
                                      </m:dPr>
                                      <m:e>
                                        <m:r>
                                          <a:rPr lang="de-DE" b="0" i="0" dirty="0" smtClean="0">
                                            <a:solidFill>
                                              <a:schemeClr val="accent1"/>
                                            </a:solidFill>
                                            <a:latin typeface="Cambria Math" panose="02040503050406030204" pitchFamily="18" charset="0"/>
                                          </a:rPr>
                                          <m:t>0,2</m:t>
                                        </m:r>
                                      </m:e>
                                    </m:d>
                                  </m:e>
                                </m:d>
                              </m:oMath>
                            </m:oMathPara>
                          </a14:m>
                          <a:endParaRPr lang="en-GB" dirty="0">
                            <a:solidFill>
                              <a:schemeClr val="accent1"/>
                            </a:solidFill>
                          </a:endParaRPr>
                        </a:p>
                      </a:txBody>
                      <a:tcPr/>
                    </a:tc>
                    <a:extLst>
                      <a:ext uri="{0D108BD9-81ED-4DB2-BD59-A6C34878D82A}">
                        <a16:rowId xmlns:a16="http://schemas.microsoft.com/office/drawing/2014/main" val="4064920272"/>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de-DE" i="1" dirty="0" smtClean="0">
                                        <a:latin typeface="Cambria Math" panose="02040503050406030204" pitchFamily="18" charset="0"/>
                                      </a:rPr>
                                    </m:ctrlPr>
                                  </m:sSupPr>
                                  <m:e>
                                    <m:r>
                                      <a:rPr lang="de-DE" dirty="0" smtClean="0">
                                        <a:latin typeface="Cambria Math" panose="02040503050406030204" pitchFamily="18" charset="0"/>
                                      </a:rPr>
                                      <m:t>3</m:t>
                                    </m:r>
                                  </m:e>
                                  <m:sup>
                                    <m:r>
                                      <a:rPr lang="de-DE" b="0" i="1" dirty="0" smtClean="0">
                                        <a:latin typeface="Cambria Math" panose="02040503050406030204" pitchFamily="18" charset="0"/>
                                      </a:rPr>
                                      <m:t>2</m:t>
                                    </m:r>
                                  </m:sup>
                                </m:sSup>
                                <m:r>
                                  <a:rPr lang="de-DE" dirty="0" smtClean="0">
                                    <a:latin typeface="Cambria Math" panose="02040503050406030204" pitchFamily="18" charset="0"/>
                                  </a:rPr>
                                  <m:t>,</m:t>
                                </m:r>
                                <m:d>
                                  <m:dPr>
                                    <m:ctrlPr>
                                      <a:rPr lang="de-DE" i="1" dirty="0" smtClean="0">
                                        <a:latin typeface="Cambria Math" panose="02040503050406030204" pitchFamily="18" charset="0"/>
                                      </a:rPr>
                                    </m:ctrlPr>
                                  </m:dPr>
                                  <m:e>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2,0</m:t>
                                        </m:r>
                                      </m:e>
                                    </m:d>
                                  </m:e>
                                </m:d>
                              </m:oMath>
                            </m:oMathPara>
                          </a14:m>
                          <a:endParaRPr lang="en-GB" dirty="0"/>
                        </a:p>
                      </a:txBody>
                      <a:tcPr/>
                    </a:tc>
                    <a:extLst>
                      <a:ext uri="{0D108BD9-81ED-4DB2-BD59-A6C34878D82A}">
                        <a16:rowId xmlns:a16="http://schemas.microsoft.com/office/drawing/2014/main" val="3084391729"/>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de-DE" i="1" dirty="0" smtClean="0">
                                        <a:latin typeface="Cambria Math" panose="02040503050406030204" pitchFamily="18" charset="0"/>
                                      </a:rPr>
                                    </m:ctrlPr>
                                  </m:sSupPr>
                                  <m:e>
                                    <m:r>
                                      <a:rPr lang="de-DE" dirty="0" smtClean="0">
                                        <a:latin typeface="Cambria Math" panose="02040503050406030204" pitchFamily="18" charset="0"/>
                                      </a:rPr>
                                      <m:t>1</m:t>
                                    </m:r>
                                  </m:e>
                                  <m:sup>
                                    <m:r>
                                      <a:rPr lang="de-DE" b="0" i="1" dirty="0" smtClean="0">
                                        <a:latin typeface="Cambria Math" panose="02040503050406030204" pitchFamily="18" charset="0"/>
                                      </a:rPr>
                                      <m:t>2</m:t>
                                    </m:r>
                                  </m:sup>
                                </m:sSup>
                                <m:r>
                                  <a:rPr lang="de-DE" dirty="0" smtClean="0">
                                    <a:latin typeface="Cambria Math" panose="02040503050406030204" pitchFamily="18" charset="0"/>
                                  </a:rPr>
                                  <m:t>,</m:t>
                                </m:r>
                                <m:d>
                                  <m:dPr>
                                    <m:ctrlPr>
                                      <a:rPr lang="de-DE" i="1" dirty="0" smtClean="0">
                                        <a:latin typeface="Cambria Math" panose="02040503050406030204" pitchFamily="18" charset="0"/>
                                      </a:rPr>
                                    </m:ctrlPr>
                                  </m:dPr>
                                  <m:e>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2,0</m:t>
                                        </m:r>
                                      </m:e>
                                    </m:d>
                                  </m:e>
                                </m:d>
                              </m:oMath>
                            </m:oMathPara>
                          </a14:m>
                          <a:endParaRPr lang="en-GB" dirty="0"/>
                        </a:p>
                      </a:txBody>
                      <a:tcPr/>
                    </a:tc>
                    <a:extLst>
                      <a:ext uri="{0D108BD9-81ED-4DB2-BD59-A6C34878D82A}">
                        <a16:rowId xmlns:a16="http://schemas.microsoft.com/office/drawing/2014/main" val="3410756619"/>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de-DE" i="1" dirty="0" smtClean="0">
                                        <a:latin typeface="Cambria Math" panose="02040503050406030204" pitchFamily="18" charset="0"/>
                                      </a:rPr>
                                    </m:ctrlPr>
                                  </m:sSupPr>
                                  <m:e>
                                    <m:r>
                                      <a:rPr lang="de-DE" dirty="0" smtClean="0">
                                        <a:latin typeface="Cambria Math" panose="02040503050406030204" pitchFamily="18" charset="0"/>
                                      </a:rPr>
                                      <m:t>4</m:t>
                                    </m:r>
                                  </m:e>
                                  <m:sup>
                                    <m:r>
                                      <a:rPr lang="de-DE" b="0" i="1" dirty="0" smtClean="0">
                                        <a:latin typeface="Cambria Math" panose="02040503050406030204" pitchFamily="18" charset="0"/>
                                      </a:rPr>
                                      <m:t>2</m:t>
                                    </m:r>
                                  </m:sup>
                                </m:sSup>
                                <m:r>
                                  <a:rPr lang="de-DE" dirty="0" smtClean="0">
                                    <a:latin typeface="Cambria Math" panose="02040503050406030204" pitchFamily="18" charset="0"/>
                                  </a:rPr>
                                  <m:t>,</m:t>
                                </m:r>
                                <m:d>
                                  <m:dPr>
                                    <m:ctrlPr>
                                      <a:rPr lang="de-DE" i="1" dirty="0" smtClean="0">
                                        <a:latin typeface="Cambria Math" panose="02040503050406030204" pitchFamily="18" charset="0"/>
                                      </a:rPr>
                                    </m:ctrlPr>
                                  </m:dPr>
                                  <m:e>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2,0</m:t>
                                        </m:r>
                                      </m:e>
                                    </m:d>
                                  </m:e>
                                </m:d>
                              </m:oMath>
                            </m:oMathPara>
                          </a14:m>
                          <a:endParaRPr lang="en-GB" dirty="0"/>
                        </a:p>
                      </a:txBody>
                      <a:tcPr/>
                    </a:tc>
                    <a:extLst>
                      <a:ext uri="{0D108BD9-81ED-4DB2-BD59-A6C34878D82A}">
                        <a16:rowId xmlns:a16="http://schemas.microsoft.com/office/drawing/2014/main" val="2189045354"/>
                      </a:ext>
                    </a:extLst>
                  </a:tr>
                </a:tbl>
              </a:graphicData>
            </a:graphic>
          </p:graphicFrame>
        </mc:Choice>
        <mc:Fallback xmlns="">
          <p:graphicFrame>
            <p:nvGraphicFramePr>
              <p:cNvPr id="50" name="Table 49">
                <a:extLst>
                  <a:ext uri="{FF2B5EF4-FFF2-40B4-BE49-F238E27FC236}">
                    <a16:creationId xmlns:a16="http://schemas.microsoft.com/office/drawing/2014/main" id="{0376AD2C-906F-294D-A273-77E5D06CD13C}"/>
                  </a:ext>
                </a:extLst>
              </p:cNvPr>
              <p:cNvGraphicFramePr>
                <a:graphicFrameLocks noGrp="1"/>
              </p:cNvGraphicFramePr>
              <p:nvPr>
                <p:extLst>
                  <p:ext uri="{D42A27DB-BD31-4B8C-83A1-F6EECF244321}">
                    <p14:modId xmlns:p14="http://schemas.microsoft.com/office/powerpoint/2010/main" val="1828873182"/>
                  </p:ext>
                </p:extLst>
              </p:nvPr>
            </p:nvGraphicFramePr>
            <p:xfrm>
              <a:off x="864104" y="4509474"/>
              <a:ext cx="3474085" cy="1872552"/>
            </p:xfrm>
            <a:graphic>
              <a:graphicData uri="http://schemas.openxmlformats.org/drawingml/2006/table">
                <a:tbl>
                  <a:tblPr firstRow="1" bandRow="1">
                    <a:tableStyleId>{073A0DAA-6AF3-43AB-8588-CEC1D06C72B9}</a:tableStyleId>
                  </a:tblPr>
                  <a:tblGrid>
                    <a:gridCol w="781622">
                      <a:extLst>
                        <a:ext uri="{9D8B030D-6E8A-4147-A177-3AD203B41FA5}">
                          <a16:colId xmlns:a16="http://schemas.microsoft.com/office/drawing/2014/main" val="2283029415"/>
                        </a:ext>
                      </a:extLst>
                    </a:gridCol>
                    <a:gridCol w="1008761">
                      <a:extLst>
                        <a:ext uri="{9D8B030D-6E8A-4147-A177-3AD203B41FA5}">
                          <a16:colId xmlns:a16="http://schemas.microsoft.com/office/drawing/2014/main" val="291702905"/>
                        </a:ext>
                      </a:extLst>
                    </a:gridCol>
                    <a:gridCol w="1683702">
                      <a:extLst>
                        <a:ext uri="{9D8B030D-6E8A-4147-A177-3AD203B41FA5}">
                          <a16:colId xmlns:a16="http://schemas.microsoft.com/office/drawing/2014/main" val="2170709595"/>
                        </a:ext>
                      </a:extLst>
                    </a:gridCol>
                  </a:tblGrid>
                  <a:tr h="389192">
                    <a:tc>
                      <a:txBody>
                        <a:bodyPr/>
                        <a:lstStyle/>
                        <a:p>
                          <a:endParaRPr lang="en-US"/>
                        </a:p>
                      </a:txBody>
                      <a:tcPr>
                        <a:blipFill>
                          <a:blip r:embed="rId15"/>
                          <a:stretch>
                            <a:fillRect l="-1613" t="-3226" r="-343548" b="-380645"/>
                          </a:stretch>
                        </a:blipFill>
                      </a:tcPr>
                    </a:tc>
                    <a:tc>
                      <a:txBody>
                        <a:bodyPr/>
                        <a:lstStyle/>
                        <a:p>
                          <a:endParaRPr lang="en-US"/>
                        </a:p>
                      </a:txBody>
                      <a:tcPr>
                        <a:blipFill>
                          <a:blip r:embed="rId15"/>
                          <a:stretch>
                            <a:fillRect l="-79747" t="-3226" r="-169620" b="-380645"/>
                          </a:stretch>
                        </a:blipFill>
                      </a:tcPr>
                    </a:tc>
                    <a:tc>
                      <a:txBody>
                        <a:bodyPr/>
                        <a:lstStyle/>
                        <a:p>
                          <a:endParaRPr lang="en-US"/>
                        </a:p>
                      </a:txBody>
                      <a:tcPr>
                        <a:blipFill>
                          <a:blip r:embed="rId15"/>
                          <a:stretch>
                            <a:fillRect l="-106767" t="-3226" r="-752" b="-380645"/>
                          </a:stretch>
                        </a:blipFill>
                      </a:tcPr>
                    </a:tc>
                    <a:extLst>
                      <a:ext uri="{0D108BD9-81ED-4DB2-BD59-A6C34878D82A}">
                        <a16:rowId xmlns:a16="http://schemas.microsoft.com/office/drawing/2014/main" val="1132838764"/>
                      </a:ext>
                    </a:extLst>
                  </a:tr>
                  <a:tr h="370840">
                    <a:tc>
                      <a:txBody>
                        <a:bodyPr/>
                        <a:lstStyle/>
                        <a:p>
                          <a:endParaRPr lang="en-US"/>
                        </a:p>
                      </a:txBody>
                      <a:tcPr>
                        <a:blipFill>
                          <a:blip r:embed="rId15"/>
                          <a:stretch>
                            <a:fillRect l="-1613" t="-110345" r="-343548" b="-306897"/>
                          </a:stretch>
                        </a:blipFill>
                      </a:tcPr>
                    </a:tc>
                    <a:tc>
                      <a:txBody>
                        <a:bodyPr/>
                        <a:lstStyle/>
                        <a:p>
                          <a:endParaRPr lang="en-US"/>
                        </a:p>
                      </a:txBody>
                      <a:tcPr>
                        <a:blipFill>
                          <a:blip r:embed="rId15"/>
                          <a:stretch>
                            <a:fillRect l="-79747" t="-110345" r="-169620" b="-306897"/>
                          </a:stretch>
                        </a:blipFill>
                      </a:tcPr>
                    </a:tc>
                    <a:tc>
                      <a:txBody>
                        <a:bodyPr/>
                        <a:lstStyle/>
                        <a:p>
                          <a:endParaRPr lang="en-US"/>
                        </a:p>
                      </a:txBody>
                      <a:tcPr>
                        <a:blipFill>
                          <a:blip r:embed="rId15"/>
                          <a:stretch>
                            <a:fillRect l="-106767" t="-110345" r="-752" b="-306897"/>
                          </a:stretch>
                        </a:blipFill>
                      </a:tcPr>
                    </a:tc>
                    <a:extLst>
                      <a:ext uri="{0D108BD9-81ED-4DB2-BD59-A6C34878D82A}">
                        <a16:rowId xmlns:a16="http://schemas.microsoft.com/office/drawing/2014/main" val="4064920272"/>
                      </a:ext>
                    </a:extLst>
                  </a:tr>
                  <a:tr h="370840">
                    <a:tc>
                      <a:txBody>
                        <a:bodyPr/>
                        <a:lstStyle/>
                        <a:p>
                          <a:endParaRPr lang="en-US"/>
                        </a:p>
                      </a:txBody>
                      <a:tcPr>
                        <a:blipFill>
                          <a:blip r:embed="rId15"/>
                          <a:stretch>
                            <a:fillRect l="-1613" t="-210345" r="-343548" b="-206897"/>
                          </a:stretch>
                        </a:blipFill>
                      </a:tcPr>
                    </a:tc>
                    <a:tc>
                      <a:txBody>
                        <a:bodyPr/>
                        <a:lstStyle/>
                        <a:p>
                          <a:endParaRPr lang="en-US"/>
                        </a:p>
                      </a:txBody>
                      <a:tcPr>
                        <a:blipFill>
                          <a:blip r:embed="rId15"/>
                          <a:stretch>
                            <a:fillRect l="-79747" t="-210345" r="-169620" b="-206897"/>
                          </a:stretch>
                        </a:blipFill>
                      </a:tcPr>
                    </a:tc>
                    <a:tc>
                      <a:txBody>
                        <a:bodyPr/>
                        <a:lstStyle/>
                        <a:p>
                          <a:endParaRPr lang="en-US"/>
                        </a:p>
                      </a:txBody>
                      <a:tcPr>
                        <a:blipFill>
                          <a:blip r:embed="rId15"/>
                          <a:stretch>
                            <a:fillRect l="-106767" t="-210345" r="-752" b="-206897"/>
                          </a:stretch>
                        </a:blipFill>
                      </a:tcPr>
                    </a:tc>
                    <a:extLst>
                      <a:ext uri="{0D108BD9-81ED-4DB2-BD59-A6C34878D82A}">
                        <a16:rowId xmlns:a16="http://schemas.microsoft.com/office/drawing/2014/main" val="3084391729"/>
                      </a:ext>
                    </a:extLst>
                  </a:tr>
                  <a:tr h="370840">
                    <a:tc>
                      <a:txBody>
                        <a:bodyPr/>
                        <a:lstStyle/>
                        <a:p>
                          <a:endParaRPr lang="en-US"/>
                        </a:p>
                      </a:txBody>
                      <a:tcPr>
                        <a:blipFill>
                          <a:blip r:embed="rId15"/>
                          <a:stretch>
                            <a:fillRect l="-1613" t="-300000" r="-343548" b="-100000"/>
                          </a:stretch>
                        </a:blipFill>
                      </a:tcPr>
                    </a:tc>
                    <a:tc>
                      <a:txBody>
                        <a:bodyPr/>
                        <a:lstStyle/>
                        <a:p>
                          <a:endParaRPr lang="en-US"/>
                        </a:p>
                      </a:txBody>
                      <a:tcPr>
                        <a:blipFill>
                          <a:blip r:embed="rId15"/>
                          <a:stretch>
                            <a:fillRect l="-79747" t="-300000" r="-169620" b="-100000"/>
                          </a:stretch>
                        </a:blipFill>
                      </a:tcPr>
                    </a:tc>
                    <a:tc>
                      <a:txBody>
                        <a:bodyPr/>
                        <a:lstStyle/>
                        <a:p>
                          <a:endParaRPr lang="en-US"/>
                        </a:p>
                      </a:txBody>
                      <a:tcPr>
                        <a:blipFill>
                          <a:blip r:embed="rId15"/>
                          <a:stretch>
                            <a:fillRect l="-106767" t="-300000" r="-752" b="-100000"/>
                          </a:stretch>
                        </a:blipFill>
                      </a:tcPr>
                    </a:tc>
                    <a:extLst>
                      <a:ext uri="{0D108BD9-81ED-4DB2-BD59-A6C34878D82A}">
                        <a16:rowId xmlns:a16="http://schemas.microsoft.com/office/drawing/2014/main" val="3410756619"/>
                      </a:ext>
                    </a:extLst>
                  </a:tr>
                  <a:tr h="370840">
                    <a:tc>
                      <a:txBody>
                        <a:bodyPr/>
                        <a:lstStyle/>
                        <a:p>
                          <a:endParaRPr lang="en-US"/>
                        </a:p>
                      </a:txBody>
                      <a:tcPr>
                        <a:blipFill>
                          <a:blip r:embed="rId15"/>
                          <a:stretch>
                            <a:fillRect l="-1613" t="-413793" r="-343548" b="-3448"/>
                          </a:stretch>
                        </a:blipFill>
                      </a:tcPr>
                    </a:tc>
                    <a:tc>
                      <a:txBody>
                        <a:bodyPr/>
                        <a:lstStyle/>
                        <a:p>
                          <a:endParaRPr lang="en-US"/>
                        </a:p>
                      </a:txBody>
                      <a:tcPr>
                        <a:blipFill>
                          <a:blip r:embed="rId15"/>
                          <a:stretch>
                            <a:fillRect l="-79747" t="-413793" r="-169620" b="-3448"/>
                          </a:stretch>
                        </a:blipFill>
                      </a:tcPr>
                    </a:tc>
                    <a:tc>
                      <a:txBody>
                        <a:bodyPr/>
                        <a:lstStyle/>
                        <a:p>
                          <a:endParaRPr lang="en-US"/>
                        </a:p>
                      </a:txBody>
                      <a:tcPr>
                        <a:blipFill>
                          <a:blip r:embed="rId15"/>
                          <a:stretch>
                            <a:fillRect l="-106767" t="-413793" r="-752" b="-3448"/>
                          </a:stretch>
                        </a:blipFill>
                      </a:tcPr>
                    </a:tc>
                    <a:extLst>
                      <a:ext uri="{0D108BD9-81ED-4DB2-BD59-A6C34878D82A}">
                        <a16:rowId xmlns:a16="http://schemas.microsoft.com/office/drawing/2014/main" val="2189045354"/>
                      </a:ext>
                    </a:extLst>
                  </a:tr>
                </a:tbl>
              </a:graphicData>
            </a:graphic>
          </p:graphicFrame>
        </mc:Fallback>
      </mc:AlternateContent>
      <p:sp>
        <p:nvSpPr>
          <p:cNvPr id="52" name="Rectangle 51">
            <a:extLst>
              <a:ext uri="{FF2B5EF4-FFF2-40B4-BE49-F238E27FC236}">
                <a16:creationId xmlns:a16="http://schemas.microsoft.com/office/drawing/2014/main" id="{5551FD50-2C2F-5E4F-9068-7029F3FDF686}"/>
              </a:ext>
            </a:extLst>
          </p:cNvPr>
          <p:cNvSpPr/>
          <p:nvPr/>
        </p:nvSpPr>
        <p:spPr>
          <a:xfrm>
            <a:off x="1911530" y="6312309"/>
            <a:ext cx="4175749" cy="400110"/>
          </a:xfrm>
          <a:prstGeom prst="rect">
            <a:avLst/>
          </a:prstGeom>
        </p:spPr>
        <p:txBody>
          <a:bodyPr wrap="square">
            <a:spAutoFit/>
          </a:bodyPr>
          <a:lstStyle/>
          <a:p>
            <a:r>
              <a:rPr lang="en-GB" sz="1000" dirty="0">
                <a:solidFill>
                  <a:schemeClr val="accent3"/>
                </a:solidFill>
              </a:rPr>
              <a:t>Tanya B and Ralf </a:t>
            </a:r>
            <a:r>
              <a:rPr lang="en-GB" sz="1000" dirty="0" err="1">
                <a:solidFill>
                  <a:schemeClr val="accent3"/>
                </a:solidFill>
              </a:rPr>
              <a:t>Möller</a:t>
            </a:r>
            <a:r>
              <a:rPr lang="en-GB" sz="1000" dirty="0">
                <a:solidFill>
                  <a:schemeClr val="accent3"/>
                </a:solidFill>
              </a:rPr>
              <a:t>. Lifted Most Probable Explanation. In </a:t>
            </a:r>
            <a:r>
              <a:rPr lang="en-GB" sz="1000" i="1" dirty="0">
                <a:solidFill>
                  <a:schemeClr val="accent3"/>
                </a:solidFill>
              </a:rPr>
              <a:t>Proceedings of the International Conference on Conceptual Structures</a:t>
            </a:r>
            <a:r>
              <a:rPr lang="en-GB" sz="1000" dirty="0">
                <a:solidFill>
                  <a:schemeClr val="accent3"/>
                </a:solidFill>
              </a:rPr>
              <a:t>, 2018.</a:t>
            </a:r>
          </a:p>
        </p:txBody>
      </p:sp>
    </p:spTree>
    <p:extLst>
      <p:ext uri="{BB962C8B-B14F-4D97-AF65-F5344CB8AC3E}">
        <p14:creationId xmlns:p14="http://schemas.microsoft.com/office/powerpoint/2010/main" val="263711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4683-65DB-CB40-864D-33E9ACF8E40B}"/>
              </a:ext>
            </a:extLst>
          </p:cNvPr>
          <p:cNvSpPr>
            <a:spLocks noGrp="1"/>
          </p:cNvSpPr>
          <p:nvPr>
            <p:ph type="title"/>
          </p:nvPr>
        </p:nvSpPr>
        <p:spPr/>
        <p:txBody>
          <a:bodyPr/>
          <a:lstStyle/>
          <a:p>
            <a:r>
              <a:rPr lang="en-GB" dirty="0"/>
              <a:t>Adaptive Inference</a:t>
            </a:r>
          </a:p>
        </p:txBody>
      </p:sp>
      <p:sp>
        <p:nvSpPr>
          <p:cNvPr id="3" name="Content Placeholder 2">
            <a:extLst>
              <a:ext uri="{FF2B5EF4-FFF2-40B4-BE49-F238E27FC236}">
                <a16:creationId xmlns:a16="http://schemas.microsoft.com/office/drawing/2014/main" id="{51E46BF9-EF5E-EB4E-ADD6-BA50312E9668}"/>
              </a:ext>
            </a:extLst>
          </p:cNvPr>
          <p:cNvSpPr>
            <a:spLocks noGrp="1"/>
          </p:cNvSpPr>
          <p:nvPr>
            <p:ph idx="1"/>
          </p:nvPr>
        </p:nvSpPr>
        <p:spPr/>
        <p:txBody>
          <a:bodyPr/>
          <a:lstStyle/>
          <a:p>
            <a:r>
              <a:rPr lang="en-GB" dirty="0"/>
              <a:t>Avoid starting from scratch to fast reach the point of answering queries again</a:t>
            </a:r>
            <a:br>
              <a:rPr lang="en-GB" dirty="0"/>
            </a:br>
            <a:r>
              <a:rPr lang="en-GB" dirty="0"/>
              <a:t>➝ </a:t>
            </a:r>
            <a:r>
              <a:rPr lang="en-GB" dirty="0">
                <a:solidFill>
                  <a:schemeClr val="accent1"/>
                </a:solidFill>
              </a:rPr>
              <a:t>adaptive inference</a:t>
            </a:r>
          </a:p>
          <a:p>
            <a:r>
              <a:rPr lang="en-GB" dirty="0"/>
              <a:t>In case of LJT: changes to consider</a:t>
            </a:r>
          </a:p>
          <a:p>
            <a:pPr lvl="1"/>
            <a:r>
              <a:rPr lang="en-GB" dirty="0"/>
              <a:t>In evidence</a:t>
            </a:r>
          </a:p>
          <a:p>
            <a:pPr lvl="1"/>
            <a:r>
              <a:rPr lang="en-GB" dirty="0"/>
              <a:t>In model</a:t>
            </a:r>
          </a:p>
          <a:p>
            <a:pPr lvl="2"/>
            <a:r>
              <a:rPr lang="en-GB" dirty="0"/>
              <a:t>In domain sizes</a:t>
            </a:r>
          </a:p>
          <a:p>
            <a:pPr lvl="3"/>
            <a:r>
              <a:rPr lang="en-GB" dirty="0"/>
              <a:t>Nice property of relational models:</a:t>
            </a:r>
            <a:br>
              <a:rPr lang="en-GB" dirty="0"/>
            </a:br>
            <a:r>
              <a:rPr lang="en-GB" dirty="0"/>
              <a:t>Changes in domain sizes do not affect the model structure</a:t>
            </a:r>
          </a:p>
          <a:p>
            <a:pPr lvl="4"/>
            <a:r>
              <a:rPr lang="en-GB" dirty="0"/>
              <a:t>Propositional models: number of </a:t>
            </a:r>
            <a:r>
              <a:rPr lang="en-GB" dirty="0" err="1"/>
              <a:t>randvars</a:t>
            </a:r>
            <a:r>
              <a:rPr lang="en-GB" dirty="0"/>
              <a:t> changes, which changes the helper structure</a:t>
            </a:r>
          </a:p>
          <a:p>
            <a:pPr lvl="2"/>
            <a:r>
              <a:rPr lang="en-GB" dirty="0"/>
              <a:t>In potentials</a:t>
            </a:r>
          </a:p>
          <a:p>
            <a:pPr lvl="2"/>
            <a:r>
              <a:rPr lang="en-GB" dirty="0"/>
              <a:t>In parfactors (addition, deletion)</a:t>
            </a:r>
          </a:p>
          <a:p>
            <a:endParaRPr lang="en-GB" dirty="0"/>
          </a:p>
        </p:txBody>
      </p:sp>
      <p:sp>
        <p:nvSpPr>
          <p:cNvPr id="4" name="Slide Number Placeholder 3">
            <a:extLst>
              <a:ext uri="{FF2B5EF4-FFF2-40B4-BE49-F238E27FC236}">
                <a16:creationId xmlns:a16="http://schemas.microsoft.com/office/drawing/2014/main" id="{663AFB44-75FD-2243-B4DE-36E236BDE6A2}"/>
              </a:ext>
            </a:extLst>
          </p:cNvPr>
          <p:cNvSpPr>
            <a:spLocks noGrp="1"/>
          </p:cNvSpPr>
          <p:nvPr>
            <p:ph type="sldNum" sz="quarter" idx="12"/>
          </p:nvPr>
        </p:nvSpPr>
        <p:spPr/>
        <p:txBody>
          <a:bodyPr/>
          <a:lstStyle/>
          <a:p>
            <a:fld id="{67C9959E-8E6B-B04C-9955-EA096F41CA7A}" type="slidenum">
              <a:rPr lang="en-GB" smtClean="0"/>
              <a:t>6</a:t>
            </a:fld>
            <a:endParaRPr lang="en-GB"/>
          </a:p>
        </p:txBody>
      </p:sp>
      <p:sp>
        <p:nvSpPr>
          <p:cNvPr id="5" name="TextBox 4">
            <a:extLst>
              <a:ext uri="{FF2B5EF4-FFF2-40B4-BE49-F238E27FC236}">
                <a16:creationId xmlns:a16="http://schemas.microsoft.com/office/drawing/2014/main" id="{53858F16-C1E5-4143-8992-4D3C56DFB984}"/>
              </a:ext>
            </a:extLst>
          </p:cNvPr>
          <p:cNvSpPr txBox="1"/>
          <p:nvPr/>
        </p:nvSpPr>
        <p:spPr>
          <a:xfrm>
            <a:off x="1955800" y="6300729"/>
            <a:ext cx="6324600" cy="400110"/>
          </a:xfrm>
          <a:prstGeom prst="rect">
            <a:avLst/>
          </a:prstGeom>
          <a:noFill/>
        </p:spPr>
        <p:txBody>
          <a:bodyPr wrap="square" rtlCol="0">
            <a:spAutoFit/>
          </a:bodyPr>
          <a:lstStyle/>
          <a:p>
            <a:r>
              <a:rPr lang="en-GB" sz="1000" dirty="0">
                <a:solidFill>
                  <a:schemeClr val="accent3"/>
                </a:solidFill>
              </a:rPr>
              <a:t>Tanya B and Ralf </a:t>
            </a:r>
            <a:r>
              <a:rPr lang="en-GB" sz="1000" dirty="0" err="1">
                <a:solidFill>
                  <a:schemeClr val="accent3"/>
                </a:solidFill>
              </a:rPr>
              <a:t>Möller</a:t>
            </a:r>
            <a:r>
              <a:rPr lang="en-GB" sz="1000" dirty="0">
                <a:solidFill>
                  <a:schemeClr val="accent3"/>
                </a:solidFill>
              </a:rPr>
              <a:t>: Adaptive Inference on Probabilistic Relational Models. In </a:t>
            </a:r>
            <a:r>
              <a:rPr lang="en-GB" sz="1000" i="1" dirty="0">
                <a:solidFill>
                  <a:schemeClr val="accent3"/>
                </a:solidFill>
              </a:rPr>
              <a:t>Proceedings of the 31st Australasian Joint Conference on Artificial Intelligence</a:t>
            </a:r>
            <a:r>
              <a:rPr lang="en-GB" sz="1000" dirty="0">
                <a:solidFill>
                  <a:schemeClr val="accent3"/>
                </a:solidFill>
              </a:rPr>
              <a:t>, 2018</a:t>
            </a:r>
          </a:p>
        </p:txBody>
      </p:sp>
    </p:spTree>
    <p:extLst>
      <p:ext uri="{BB962C8B-B14F-4D97-AF65-F5344CB8AC3E}">
        <p14:creationId xmlns:p14="http://schemas.microsoft.com/office/powerpoint/2010/main" val="36492963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2534-7F4C-6B48-9B31-79FF3B5868C9}"/>
              </a:ext>
            </a:extLst>
          </p:cNvPr>
          <p:cNvSpPr>
            <a:spLocks noGrp="1"/>
          </p:cNvSpPr>
          <p:nvPr>
            <p:ph type="title"/>
          </p:nvPr>
        </p:nvSpPr>
        <p:spPr/>
        <p:txBody>
          <a:bodyPr/>
          <a:lstStyle/>
          <a:p>
            <a:r>
              <a:rPr lang="en-GB" dirty="0"/>
              <a:t>LVE for MPE Queries: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740D76-3BA9-8F48-94B0-C2F921706D07}"/>
                  </a:ext>
                </a:extLst>
              </p:cNvPr>
              <p:cNvSpPr>
                <a:spLocks noGrp="1"/>
              </p:cNvSpPr>
              <p:nvPr>
                <p:ph idx="1"/>
              </p:nvPr>
            </p:nvSpPr>
            <p:spPr>
              <a:xfrm>
                <a:off x="628650" y="1158241"/>
                <a:ext cx="4352168" cy="3360476"/>
              </a:xfrm>
            </p:spPr>
            <p:txBody>
              <a:bodyPr>
                <a:normAutofit fontScale="85000" lnSpcReduction="20000"/>
              </a:bodyPr>
              <a:lstStyle/>
              <a:p>
                <a:r>
                  <a:rPr lang="en-GB" dirty="0"/>
                  <a:t>Max-out </a:t>
                </a:r>
                <a14:m>
                  <m:oMath xmlns:m="http://schemas.openxmlformats.org/officeDocument/2006/math">
                    <m:r>
                      <a:rPr lang="de-DE" b="0" i="1" smtClean="0">
                        <a:latin typeface="Cambria Math" panose="02040503050406030204" pitchFamily="18" charset="0"/>
                      </a:rPr>
                      <m:t>𝑇𝑟𝑎𝑣𝑒𝑙</m:t>
                    </m:r>
                    <m:r>
                      <a:rPr lang="de-DE" i="1">
                        <a:latin typeface="Cambria Math" charset="0"/>
                      </a:rPr>
                      <m:t>(</m:t>
                    </m:r>
                    <m:r>
                      <a:rPr lang="de-DE" i="1">
                        <a:latin typeface="Cambria Math" charset="0"/>
                      </a:rPr>
                      <m:t>𝑋</m:t>
                    </m:r>
                    <m:r>
                      <a:rPr lang="de-DE" i="1">
                        <a:latin typeface="Cambria Math" charset="0"/>
                      </a:rPr>
                      <m:t>)</m:t>
                    </m:r>
                  </m:oMath>
                </a14:m>
                <a:endParaRPr lang="en-GB" dirty="0"/>
              </a:p>
              <a:p>
                <a:pPr lvl="1"/>
                <a:r>
                  <a:rPr lang="en-GB" dirty="0"/>
                  <a:t>Fulfils all preconditions</a:t>
                </a:r>
              </a:p>
              <a:p>
                <a:pPr lvl="1"/>
                <a:r>
                  <a:rPr lang="en-GB" dirty="0"/>
                  <a:t>Result: </a:t>
                </a:r>
                <a14:m>
                  <m:oMath xmlns:m="http://schemas.openxmlformats.org/officeDocument/2006/math">
                    <m:sSubSup>
                      <m:sSubSupPr>
                        <m:ctrlPr>
                          <a:rPr lang="de-DE" b="0" i="1" smtClean="0">
                            <a:latin typeface="Cambria Math" panose="02040503050406030204" pitchFamily="18" charset="0"/>
                          </a:rPr>
                        </m:ctrlPr>
                      </m:sSubSupPr>
                      <m:e>
                        <m:r>
                          <a:rPr lang="de-DE" i="1">
                            <a:latin typeface="Cambria Math" charset="0"/>
                          </a:rPr>
                          <m:t>𝑔</m:t>
                        </m:r>
                      </m:e>
                      <m:sub>
                        <m:r>
                          <a:rPr lang="de-DE" b="0" i="1" smtClean="0">
                            <a:latin typeface="Cambria Math" panose="02040503050406030204" pitchFamily="18" charset="0"/>
                          </a:rPr>
                          <m:t>2</m:t>
                        </m:r>
                      </m:sub>
                      <m:sup>
                        <m:r>
                          <a:rPr lang="de-DE" b="0" i="1" smtClean="0">
                            <a:latin typeface="Cambria Math" panose="02040503050406030204" pitchFamily="18" charset="0"/>
                          </a:rPr>
                          <m:t>′</m:t>
                        </m:r>
                      </m:sup>
                    </m:sSubSup>
                    <m:r>
                      <a:rPr lang="de-DE" b="0" i="1" smtClean="0">
                        <a:latin typeface="Cambria Math" panose="02040503050406030204" pitchFamily="18" charset="0"/>
                      </a:rPr>
                      <m:t>=</m:t>
                    </m:r>
                    <m:sSubSup>
                      <m:sSubSupPr>
                        <m:ctrlPr>
                          <a:rPr lang="de-DE" b="0" i="1" smtClean="0">
                            <a:latin typeface="Cambria Math" panose="02040503050406030204" pitchFamily="18" charset="0"/>
                          </a:rPr>
                        </m:ctrlPr>
                      </m:sSubSupPr>
                      <m:e>
                        <m:r>
                          <a:rPr lang="en-GB">
                            <a:latin typeface="Cambria Math" panose="02040503050406030204" pitchFamily="18" charset="0"/>
                          </a:rPr>
                          <m:t>𝜙</m:t>
                        </m:r>
                      </m:e>
                      <m:sub>
                        <m:r>
                          <a:rPr lang="de-DE" b="0" i="0" smtClean="0">
                            <a:latin typeface="Cambria Math" panose="02040503050406030204" pitchFamily="18" charset="0"/>
                          </a:rPr>
                          <m:t>2</m:t>
                        </m:r>
                      </m:sub>
                      <m:sup>
                        <m:r>
                          <a:rPr lang="de-DE" b="0" i="0" smtClean="0">
                            <a:latin typeface="Cambria Math" panose="02040503050406030204" pitchFamily="18" charset="0"/>
                          </a:rPr>
                          <m:t>′</m:t>
                        </m:r>
                      </m:sup>
                    </m:sSubSup>
                    <m:d>
                      <m:dPr>
                        <m:ctrlPr>
                          <a:rPr lang="de-DE" b="0" i="1" smtClean="0">
                            <a:latin typeface="Cambria Math" panose="02040503050406030204" pitchFamily="18" charset="0"/>
                          </a:rPr>
                        </m:ctrlPr>
                      </m:dPr>
                      <m:e>
                        <m:r>
                          <a:rPr lang="de-DE" b="0" i="1" smtClean="0">
                            <a:latin typeface="Cambria Math" panose="02040503050406030204" pitchFamily="18" charset="0"/>
                          </a:rPr>
                          <m:t>𝐸𝑝𝑖𝑑</m:t>
                        </m:r>
                        <m:r>
                          <a:rPr lang="de-DE" b="0" i="1" smtClean="0">
                            <a:latin typeface="Cambria Math" panose="02040503050406030204" pitchFamily="18" charset="0"/>
                          </a:rPr>
                          <m:t>, </m:t>
                        </m:r>
                        <m:r>
                          <a:rPr lang="de-DE" b="0" i="1" smtClean="0">
                            <a:latin typeface="Cambria Math" panose="02040503050406030204" pitchFamily="18" charset="0"/>
                          </a:rPr>
                          <m:t>𝑆𝑖𝑐𝑘</m:t>
                        </m:r>
                        <m:d>
                          <m:dPr>
                            <m:ctrlPr>
                              <a:rPr lang="de-DE" b="0" i="1" smtClean="0">
                                <a:latin typeface="Cambria Math" panose="02040503050406030204" pitchFamily="18" charset="0"/>
                              </a:rPr>
                            </m:ctrlPr>
                          </m:dPr>
                          <m:e>
                            <m:r>
                              <a:rPr lang="de-DE" b="0" i="1" smtClean="0">
                                <a:latin typeface="Cambria Math" panose="02040503050406030204" pitchFamily="18" charset="0"/>
                              </a:rPr>
                              <m:t>𝑋</m:t>
                            </m:r>
                          </m:e>
                        </m:d>
                      </m:e>
                    </m:d>
                  </m:oMath>
                </a14:m>
                <a:endParaRPr lang="en-GB" dirty="0"/>
              </a:p>
              <a:p>
                <a:r>
                  <a:rPr lang="en-GB" dirty="0"/>
                  <a:t>Multiply </a:t>
                </a:r>
                <a14:m>
                  <m:oMath xmlns:m="http://schemas.openxmlformats.org/officeDocument/2006/math">
                    <m:sSubSup>
                      <m:sSubSupPr>
                        <m:ctrlPr>
                          <a:rPr lang="de-DE" i="1">
                            <a:latin typeface="Cambria Math" panose="02040503050406030204" pitchFamily="18" charset="0"/>
                          </a:rPr>
                        </m:ctrlPr>
                      </m:sSubSupPr>
                      <m:e>
                        <m:r>
                          <a:rPr lang="de-DE" i="1">
                            <a:latin typeface="Cambria Math" charset="0"/>
                          </a:rPr>
                          <m:t>𝑔</m:t>
                        </m:r>
                      </m:e>
                      <m:sub>
                        <m:r>
                          <a:rPr lang="de-DE" b="0" i="1" smtClean="0">
                            <a:latin typeface="Cambria Math" panose="02040503050406030204" pitchFamily="18" charset="0"/>
                          </a:rPr>
                          <m:t>3</m:t>
                        </m:r>
                      </m:sub>
                      <m:sup>
                        <m:r>
                          <a:rPr lang="de-DE" i="1">
                            <a:latin typeface="Cambria Math" panose="02040503050406030204" pitchFamily="18" charset="0"/>
                          </a:rPr>
                          <m:t>′</m:t>
                        </m:r>
                      </m:sup>
                    </m:sSubSup>
                    <m:r>
                      <a:rPr lang="de-DE" b="0" i="1" smtClean="0">
                        <a:latin typeface="Cambria Math" panose="02040503050406030204" pitchFamily="18" charset="0"/>
                      </a:rPr>
                      <m:t>,</m:t>
                    </m:r>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𝑔</m:t>
                        </m:r>
                      </m:e>
                      <m:sub>
                        <m:r>
                          <a:rPr lang="de-DE" b="0" i="1" smtClean="0">
                            <a:latin typeface="Cambria Math" panose="02040503050406030204" pitchFamily="18" charset="0"/>
                          </a:rPr>
                          <m:t>2</m:t>
                        </m:r>
                      </m:sub>
                      <m:sup>
                        <m:r>
                          <a:rPr lang="de-DE" b="0" i="1" smtClean="0">
                            <a:latin typeface="Cambria Math" panose="02040503050406030204" pitchFamily="18" charset="0"/>
                          </a:rPr>
                          <m:t>′</m:t>
                        </m:r>
                      </m:sup>
                    </m:sSubSup>
                  </m:oMath>
                </a14:m>
                <a:endParaRPr lang="en-GB" dirty="0"/>
              </a:p>
              <a:p>
                <a:pPr lvl="1"/>
                <a:r>
                  <a:rPr lang="en-GB" dirty="0"/>
                  <a:t>Works as before in terms of multiplication</a:t>
                </a:r>
              </a:p>
              <a:p>
                <a:pPr lvl="1"/>
                <a:r>
                  <a:rPr lang="en-GB" dirty="0"/>
                  <a:t>Additionally, concatenate sequences of histograms</a:t>
                </a:r>
              </a:p>
              <a:p>
                <a:pPr lvl="2"/>
                <a:r>
                  <a:rPr lang="en-GB" dirty="0"/>
                  <a:t>Cannot contain overlapping assignments due to precondition of max-out</a:t>
                </a:r>
              </a:p>
              <a:p>
                <a:pPr lvl="3"/>
                <a:r>
                  <a:rPr lang="en-GB" dirty="0"/>
                  <a:t>Would have been multiplied before</a:t>
                </a:r>
              </a:p>
              <a:p>
                <a:pPr lvl="1"/>
                <a:endParaRPr lang="en-GB" dirty="0"/>
              </a:p>
              <a:p>
                <a:pPr lvl="1"/>
                <a:endParaRPr lang="en-GB" dirty="0"/>
              </a:p>
            </p:txBody>
          </p:sp>
        </mc:Choice>
        <mc:Fallback xmlns="">
          <p:sp>
            <p:nvSpPr>
              <p:cNvPr id="3" name="Content Placeholder 2">
                <a:extLst>
                  <a:ext uri="{FF2B5EF4-FFF2-40B4-BE49-F238E27FC236}">
                    <a16:creationId xmlns:a16="http://schemas.microsoft.com/office/drawing/2014/main" id="{FF740D76-3BA9-8F48-94B0-C2F921706D07}"/>
                  </a:ext>
                </a:extLst>
              </p:cNvPr>
              <p:cNvSpPr>
                <a:spLocks noGrp="1" noRot="1" noChangeAspect="1" noMove="1" noResize="1" noEditPoints="1" noAdjustHandles="1" noChangeArrowheads="1" noChangeShapeType="1" noTextEdit="1"/>
              </p:cNvSpPr>
              <p:nvPr>
                <p:ph idx="1"/>
              </p:nvPr>
            </p:nvSpPr>
            <p:spPr>
              <a:xfrm>
                <a:off x="628650" y="1158241"/>
                <a:ext cx="4352168" cy="3360476"/>
              </a:xfrm>
              <a:blipFill>
                <a:blip r:embed="rId3"/>
                <a:stretch>
                  <a:fillRect l="-1749" t="-3759"/>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A6BB99CC-208C-5A4D-99E0-B354245DA4A7}"/>
              </a:ext>
            </a:extLst>
          </p:cNvPr>
          <p:cNvSpPr>
            <a:spLocks noGrp="1"/>
          </p:cNvSpPr>
          <p:nvPr>
            <p:ph type="sldNum" sz="quarter" idx="12"/>
          </p:nvPr>
        </p:nvSpPr>
        <p:spPr/>
        <p:txBody>
          <a:bodyPr/>
          <a:lstStyle/>
          <a:p>
            <a:fld id="{67C9959E-8E6B-B04C-9955-EA096F41CA7A}" type="slidenum">
              <a:rPr lang="en-GB" smtClean="0"/>
              <a:t>60</a:t>
            </a:fld>
            <a:endParaRPr lang="en-GB"/>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C416E9C-F05A-D246-B887-BD3DC1F04049}"/>
                  </a:ext>
                </a:extLst>
              </p:cNvPr>
              <p:cNvSpPr txBox="1"/>
              <p:nvPr/>
            </p:nvSpPr>
            <p:spPr>
              <a:xfrm>
                <a:off x="6294821" y="4852319"/>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29" name="TextBox 28">
                <a:extLst>
                  <a:ext uri="{FF2B5EF4-FFF2-40B4-BE49-F238E27FC236}">
                    <a16:creationId xmlns:a16="http://schemas.microsoft.com/office/drawing/2014/main" id="{3C416E9C-F05A-D246-B887-BD3DC1F04049}"/>
                  </a:ext>
                </a:extLst>
              </p:cNvPr>
              <p:cNvSpPr txBox="1">
                <a:spLocks noRot="1" noChangeAspect="1" noMove="1" noResize="1" noEditPoints="1" noAdjustHandles="1" noChangeArrowheads="1" noChangeShapeType="1" noTextEdit="1"/>
              </p:cNvSpPr>
              <p:nvPr/>
            </p:nvSpPr>
            <p:spPr>
              <a:xfrm>
                <a:off x="6294821" y="4852319"/>
                <a:ext cx="648000" cy="389513"/>
              </a:xfrm>
              <a:prstGeom prst="ellipse">
                <a:avLst/>
              </a:prstGeom>
              <a:blipFill>
                <a:blip r:embed="rId4"/>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37301CF-98EE-3348-A563-BCB588BBB9CF}"/>
                  </a:ext>
                </a:extLst>
              </p:cNvPr>
              <p:cNvSpPr txBox="1"/>
              <p:nvPr/>
            </p:nvSpPr>
            <p:spPr>
              <a:xfrm>
                <a:off x="6087279" y="6053444"/>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31" name="TextBox 30">
                <a:extLst>
                  <a:ext uri="{FF2B5EF4-FFF2-40B4-BE49-F238E27FC236}">
                    <a16:creationId xmlns:a16="http://schemas.microsoft.com/office/drawing/2014/main" id="{437301CF-98EE-3348-A563-BCB588BBB9CF}"/>
                  </a:ext>
                </a:extLst>
              </p:cNvPr>
              <p:cNvSpPr txBox="1">
                <a:spLocks noRot="1" noChangeAspect="1" noMove="1" noResize="1" noEditPoints="1" noAdjustHandles="1" noChangeArrowheads="1" noChangeShapeType="1" noTextEdit="1"/>
              </p:cNvSpPr>
              <p:nvPr/>
            </p:nvSpPr>
            <p:spPr>
              <a:xfrm>
                <a:off x="6087279" y="6053444"/>
                <a:ext cx="1120628" cy="389513"/>
              </a:xfrm>
              <a:prstGeom prst="ellipse">
                <a:avLst/>
              </a:prstGeom>
              <a:blipFill>
                <a:blip r:embed="rId5"/>
                <a:stretch>
                  <a:fillRect b="-6250"/>
                </a:stretch>
              </a:blipFill>
              <a:ln>
                <a:solidFill>
                  <a:schemeClr val="tx1"/>
                </a:solidFill>
              </a:ln>
            </p:spPr>
            <p:txBody>
              <a:bodyPr/>
              <a:lstStyle/>
              <a:p>
                <a:r>
                  <a:rPr lang="en-GB">
                    <a:noFill/>
                  </a:rPr>
                  <a:t> </a:t>
                </a:r>
              </a:p>
            </p:txBody>
          </p:sp>
        </mc:Fallback>
      </mc:AlternateContent>
      <p:cxnSp>
        <p:nvCxnSpPr>
          <p:cNvPr id="34" name="Straight Connector 33">
            <a:extLst>
              <a:ext uri="{FF2B5EF4-FFF2-40B4-BE49-F238E27FC236}">
                <a16:creationId xmlns:a16="http://schemas.microsoft.com/office/drawing/2014/main" id="{8C5AE4BC-C470-E44D-AB32-A9476B0267C1}"/>
              </a:ext>
            </a:extLst>
          </p:cNvPr>
          <p:cNvCxnSpPr>
            <a:cxnSpLocks/>
            <a:stCxn id="46" idx="0"/>
            <a:endCxn id="29" idx="4"/>
          </p:cNvCxnSpPr>
          <p:nvPr/>
        </p:nvCxnSpPr>
        <p:spPr>
          <a:xfrm flipV="1">
            <a:off x="6331732" y="5241832"/>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4D1D40-72FF-184B-B508-1B797DA57782}"/>
              </a:ext>
            </a:extLst>
          </p:cNvPr>
          <p:cNvCxnSpPr>
            <a:cxnSpLocks/>
            <a:stCxn id="29" idx="4"/>
            <a:endCxn id="42" idx="0"/>
          </p:cNvCxnSpPr>
          <p:nvPr/>
        </p:nvCxnSpPr>
        <p:spPr>
          <a:xfrm>
            <a:off x="6618821" y="5241832"/>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F4A13B8-054A-694B-B91B-A9346E4BE773}"/>
              </a:ext>
            </a:extLst>
          </p:cNvPr>
          <p:cNvCxnSpPr>
            <a:cxnSpLocks/>
            <a:stCxn id="46" idx="2"/>
            <a:endCxn id="31" idx="0"/>
          </p:cNvCxnSpPr>
          <p:nvPr/>
        </p:nvCxnSpPr>
        <p:spPr>
          <a:xfrm>
            <a:off x="6331732" y="5721082"/>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A77EC3C-6B24-AA44-9E91-7BCCE994E5A0}"/>
              </a:ext>
            </a:extLst>
          </p:cNvPr>
          <p:cNvCxnSpPr>
            <a:cxnSpLocks/>
            <a:stCxn id="42" idx="2"/>
            <a:endCxn id="31" idx="0"/>
          </p:cNvCxnSpPr>
          <p:nvPr/>
        </p:nvCxnSpPr>
        <p:spPr>
          <a:xfrm flipH="1">
            <a:off x="6647593" y="5715229"/>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451032D0-6068-E94B-982D-D566A69F8916}"/>
              </a:ext>
            </a:extLst>
          </p:cNvPr>
          <p:cNvGrpSpPr/>
          <p:nvPr/>
        </p:nvGrpSpPr>
        <p:grpSpPr>
          <a:xfrm>
            <a:off x="6024038" y="5531002"/>
            <a:ext cx="425774" cy="392260"/>
            <a:chOff x="6191042" y="3935548"/>
            <a:chExt cx="425774" cy="392260"/>
          </a:xfrm>
        </p:grpSpPr>
        <p:sp>
          <p:nvSpPr>
            <p:cNvPr id="45" name="Rectangle 44">
              <a:extLst>
                <a:ext uri="{FF2B5EF4-FFF2-40B4-BE49-F238E27FC236}">
                  <a16:creationId xmlns:a16="http://schemas.microsoft.com/office/drawing/2014/main" id="{2C7BFC01-8E3F-AA49-9747-48C4E7616B6C}"/>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92670560-E294-4149-B5BD-66C2180E4DE6}"/>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F18A9EAC-ADB5-FD47-B15B-9F4982734E9A}"/>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39E7E81E-31DF-F041-B811-72D476B34CE5}"/>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𝑔</m:t>
                            </m:r>
                          </m:e>
                          <m:sub>
                            <m:r>
                              <a:rPr lang="de-DE" b="0" i="1" smtClean="0">
                                <a:latin typeface="Cambria Math" charset="0"/>
                              </a:rPr>
                              <m:t>2</m:t>
                            </m:r>
                          </m:sub>
                          <m:sup>
                            <m:r>
                              <a:rPr lang="de-DE" b="0" i="1" smtClean="0">
                                <a:latin typeface="Cambria Math" panose="02040503050406030204" pitchFamily="18" charset="0"/>
                              </a:rPr>
                              <m:t>′</m:t>
                            </m:r>
                          </m:sup>
                        </m:sSubSup>
                      </m:oMath>
                    </m:oMathPara>
                  </a14:m>
                  <a:endParaRPr lang="en-GB" dirty="0"/>
                </a:p>
              </p:txBody>
            </p:sp>
          </mc:Choice>
          <mc:Fallback xmlns="">
            <p:sp>
              <p:nvSpPr>
                <p:cNvPr id="48" name="TextBox 47">
                  <a:extLst>
                    <a:ext uri="{FF2B5EF4-FFF2-40B4-BE49-F238E27FC236}">
                      <a16:creationId xmlns:a16="http://schemas.microsoft.com/office/drawing/2014/main" id="{39E7E81E-31DF-F041-B811-72D476B34CE5}"/>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6"/>
                  <a:stretch>
                    <a:fillRect l="-16667" r="-4167" b="-27273"/>
                  </a:stretch>
                </a:blipFill>
              </p:spPr>
              <p:txBody>
                <a:bodyPr/>
                <a:lstStyle/>
                <a:p>
                  <a:r>
                    <a:rPr lang="en-GB">
                      <a:noFill/>
                    </a:rPr>
                    <a:t> </a:t>
                  </a:r>
                </a:p>
              </p:txBody>
            </p:sp>
          </mc:Fallback>
        </mc:AlternateContent>
      </p:grpSp>
      <p:grpSp>
        <p:nvGrpSpPr>
          <p:cNvPr id="40" name="Group 39">
            <a:extLst>
              <a:ext uri="{FF2B5EF4-FFF2-40B4-BE49-F238E27FC236}">
                <a16:creationId xmlns:a16="http://schemas.microsoft.com/office/drawing/2014/main" id="{D4063873-D382-9141-AB60-38BAE753ED2B}"/>
              </a:ext>
            </a:extLst>
          </p:cNvPr>
          <p:cNvGrpSpPr/>
          <p:nvPr/>
        </p:nvGrpSpPr>
        <p:grpSpPr>
          <a:xfrm>
            <a:off x="6808822" y="5525149"/>
            <a:ext cx="516037" cy="397857"/>
            <a:chOff x="6975826" y="3929695"/>
            <a:chExt cx="516037" cy="397857"/>
          </a:xfrm>
        </p:grpSpPr>
        <p:sp>
          <p:nvSpPr>
            <p:cNvPr id="41" name="Rectangle 40">
              <a:extLst>
                <a:ext uri="{FF2B5EF4-FFF2-40B4-BE49-F238E27FC236}">
                  <a16:creationId xmlns:a16="http://schemas.microsoft.com/office/drawing/2014/main" id="{0756BDEF-15D6-CF44-B160-1E9628BC20D4}"/>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102E0724-F297-A44A-ADF3-0CBB6830FCD1}"/>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5B824B17-7A9D-354B-B8D3-C76A526E7227}"/>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1F6761B-BA48-E240-94D2-9A517998423C}"/>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𝑔</m:t>
                            </m:r>
                          </m:e>
                          <m:sub>
                            <m:r>
                              <a:rPr lang="de-DE" b="0" i="1" smtClean="0">
                                <a:latin typeface="Cambria Math" charset="0"/>
                              </a:rPr>
                              <m:t>3</m:t>
                            </m:r>
                          </m:sub>
                          <m:sup>
                            <m:r>
                              <a:rPr lang="de-DE" b="0" i="1" smtClean="0">
                                <a:latin typeface="Cambria Math" panose="02040503050406030204" pitchFamily="18" charset="0"/>
                              </a:rPr>
                              <m:t>′</m:t>
                            </m:r>
                          </m:sup>
                        </m:sSubSup>
                      </m:oMath>
                    </m:oMathPara>
                  </a14:m>
                  <a:endParaRPr lang="en-GB" dirty="0"/>
                </a:p>
              </p:txBody>
            </p:sp>
          </mc:Choice>
          <mc:Fallback xmlns="">
            <p:sp>
              <p:nvSpPr>
                <p:cNvPr id="44" name="TextBox 43">
                  <a:extLst>
                    <a:ext uri="{FF2B5EF4-FFF2-40B4-BE49-F238E27FC236}">
                      <a16:creationId xmlns:a16="http://schemas.microsoft.com/office/drawing/2014/main" id="{81F6761B-BA48-E240-94D2-9A517998423C}"/>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7"/>
                  <a:stretch>
                    <a:fillRect l="-16667" b="-27273"/>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graphicFrame>
            <p:nvGraphicFramePr>
              <p:cNvPr id="51" name="Table 50">
                <a:extLst>
                  <a:ext uri="{FF2B5EF4-FFF2-40B4-BE49-F238E27FC236}">
                    <a16:creationId xmlns:a16="http://schemas.microsoft.com/office/drawing/2014/main" id="{C034A036-637B-FB43-A9E0-2552963C023D}"/>
                  </a:ext>
                </a:extLst>
              </p:cNvPr>
              <p:cNvGraphicFramePr>
                <a:graphicFrameLocks noGrp="1"/>
              </p:cNvGraphicFramePr>
              <p:nvPr>
                <p:extLst>
                  <p:ext uri="{D42A27DB-BD31-4B8C-83A1-F6EECF244321}">
                    <p14:modId xmlns:p14="http://schemas.microsoft.com/office/powerpoint/2010/main" val="3352742141"/>
                  </p:ext>
                </p:extLst>
              </p:nvPr>
            </p:nvGraphicFramePr>
            <p:xfrm>
              <a:off x="5368157" y="2958061"/>
              <a:ext cx="3471583" cy="1867726"/>
            </p:xfrm>
            <a:graphic>
              <a:graphicData uri="http://schemas.openxmlformats.org/drawingml/2006/table">
                <a:tbl>
                  <a:tblPr firstRow="1" bandRow="1">
                    <a:tableStyleId>{073A0DAA-6AF3-43AB-8588-CEC1D06C72B9}</a:tableStyleId>
                  </a:tblPr>
                  <a:tblGrid>
                    <a:gridCol w="781622">
                      <a:extLst>
                        <a:ext uri="{9D8B030D-6E8A-4147-A177-3AD203B41FA5}">
                          <a16:colId xmlns:a16="http://schemas.microsoft.com/office/drawing/2014/main" val="2283029415"/>
                        </a:ext>
                      </a:extLst>
                    </a:gridCol>
                    <a:gridCol w="1008761">
                      <a:extLst>
                        <a:ext uri="{9D8B030D-6E8A-4147-A177-3AD203B41FA5}">
                          <a16:colId xmlns:a16="http://schemas.microsoft.com/office/drawing/2014/main" val="291702905"/>
                        </a:ext>
                      </a:extLst>
                    </a:gridCol>
                    <a:gridCol w="1681200">
                      <a:extLst>
                        <a:ext uri="{9D8B030D-6E8A-4147-A177-3AD203B41FA5}">
                          <a16:colId xmlns:a16="http://schemas.microsoft.com/office/drawing/2014/main" val="2170709595"/>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𝐸𝑝𝑖𝑑</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𝑆𝑖𝑐𝑘</m:t>
                                </m:r>
                                <m:d>
                                  <m:dPr>
                                    <m:ctrlPr>
                                      <a:rPr lang="de-DE" i="1" dirty="0" smtClean="0">
                                        <a:latin typeface="Cambria Math" panose="02040503050406030204" pitchFamily="18" charset="0"/>
                                      </a:rPr>
                                    </m:ctrlPr>
                                  </m:dPr>
                                  <m:e>
                                    <m:r>
                                      <a:rPr lang="de-DE" dirty="0" smtClean="0">
                                        <a:latin typeface="Cambria Math" panose="02040503050406030204" pitchFamily="18" charset="0"/>
                                      </a:rPr>
                                      <m:t>𝑋</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b="1" i="1" smtClean="0">
                                        <a:latin typeface="Cambria Math" panose="02040503050406030204" pitchFamily="18" charset="0"/>
                                      </a:rPr>
                                    </m:ctrlPr>
                                  </m:sSubSupPr>
                                  <m:e>
                                    <m:r>
                                      <a:rPr lang="en-GB" smtClean="0">
                                        <a:latin typeface="Cambria Math" panose="02040503050406030204" pitchFamily="18" charset="0"/>
                                      </a:rPr>
                                      <m:t>𝜙</m:t>
                                    </m:r>
                                  </m:e>
                                  <m:sub>
                                    <m:r>
                                      <a:rPr lang="de-DE" b="0" i="0" smtClean="0">
                                        <a:latin typeface="Cambria Math" panose="02040503050406030204" pitchFamily="18" charset="0"/>
                                      </a:rPr>
                                      <m:t>2</m:t>
                                    </m:r>
                                  </m:sub>
                                  <m:sup>
                                    <m:r>
                                      <a:rPr lang="de-DE" b="1" i="0" smtClean="0">
                                        <a:latin typeface="Cambria Math" panose="02040503050406030204" pitchFamily="18" charset="0"/>
                                      </a:rPr>
                                      <m:t>′</m:t>
                                    </m:r>
                                  </m:sup>
                                </m:sSubSup>
                                <m:sSup>
                                  <m:sSupPr>
                                    <m:ctrlPr>
                                      <a:rPr lang="de-DE" b="1" i="1" smtClean="0">
                                        <a:latin typeface="Cambria Math" panose="02040503050406030204" pitchFamily="18" charset="0"/>
                                      </a:rPr>
                                    </m:ctrlPr>
                                  </m:sSupPr>
                                  <m:e>
                                    <m:d>
                                      <m:dPr>
                                        <m:ctrlPr>
                                          <a:rPr lang="de-DE" b="1" i="1" smtClean="0">
                                            <a:latin typeface="Cambria Math" panose="02040503050406030204" pitchFamily="18" charset="0"/>
                                          </a:rPr>
                                        </m:ctrlPr>
                                      </m:dPr>
                                      <m:e>
                                        <m:r>
                                          <a:rPr lang="de-DE" b="1" i="1" smtClean="0">
                                            <a:latin typeface="Cambria Math" panose="02040503050406030204" pitchFamily="18" charset="0"/>
                                          </a:rPr>
                                          <m:t>.</m:t>
                                        </m:r>
                                      </m:e>
                                    </m:d>
                                  </m:e>
                                  <m:sup>
                                    <m:r>
                                      <a:rPr lang="de-DE" b="0" i="1" smtClean="0">
                                        <a:latin typeface="Cambria Math" panose="02040503050406030204" pitchFamily="18" charset="0"/>
                                      </a:rPr>
                                      <m:t>𝑇𝑟𝑎𝑣𝑒𝑙</m:t>
                                    </m:r>
                                    <m:d>
                                      <m:dPr>
                                        <m:ctrlPr>
                                          <a:rPr lang="de-DE" b="0" i="1" smtClean="0">
                                            <a:latin typeface="Cambria Math" panose="02040503050406030204" pitchFamily="18" charset="0"/>
                                          </a:rPr>
                                        </m:ctrlPr>
                                      </m:dPr>
                                      <m:e>
                                        <m:r>
                                          <a:rPr lang="de-DE" b="0" i="1" smtClean="0">
                                            <a:latin typeface="Cambria Math" panose="02040503050406030204" pitchFamily="18" charset="0"/>
                                          </a:rPr>
                                          <m:t>𝑋</m:t>
                                        </m:r>
                                      </m:e>
                                    </m:d>
                                  </m:sup>
                                </m:sSup>
                              </m:oMath>
                            </m:oMathPara>
                          </a14:m>
                          <a:endParaRPr lang="en-GB" b="0" dirty="0"/>
                        </a:p>
                      </a:txBody>
                      <a:tcPr/>
                    </a:tc>
                    <a:extLst>
                      <a:ext uri="{0D108BD9-81ED-4DB2-BD59-A6C34878D82A}">
                        <a16:rowId xmlns:a16="http://schemas.microsoft.com/office/drawing/2014/main" val="1132838764"/>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solidFill>
                                      <a:schemeClr val="tx1"/>
                                    </a:solidFill>
                                    <a:latin typeface="Cambria Math" panose="02040503050406030204" pitchFamily="18" charset="0"/>
                                  </a:rPr>
                                  <m:t>𝑓𝑎𝑙𝑠𝑒</m:t>
                                </m:r>
                              </m:oMath>
                            </m:oMathPara>
                          </a14:m>
                          <a:endParaRPr lang="en-GB"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GB" dirty="0" smtClean="0">
                                    <a:solidFill>
                                      <a:schemeClr val="tx1"/>
                                    </a:solidFill>
                                    <a:latin typeface="Cambria Math" panose="02040503050406030204" pitchFamily="18" charset="0"/>
                                  </a:rPr>
                                  <m:t>𝑓𝑎𝑙𝑠𝑒</m:t>
                                </m:r>
                              </m:oMath>
                            </m:oMathPara>
                          </a14:m>
                          <a:endParaRPr lang="en-GB"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p>
                                  <m:sSupPr>
                                    <m:ctrlPr>
                                      <a:rPr lang="de-DE" i="1" dirty="0" smtClean="0">
                                        <a:solidFill>
                                          <a:schemeClr val="tx1"/>
                                        </a:solidFill>
                                        <a:latin typeface="Cambria Math" panose="02040503050406030204" pitchFamily="18" charset="0"/>
                                      </a:rPr>
                                    </m:ctrlPr>
                                  </m:sSupPr>
                                  <m:e>
                                    <m:r>
                                      <a:rPr lang="de-DE" b="0" i="0" dirty="0" smtClean="0">
                                        <a:solidFill>
                                          <a:schemeClr val="tx1"/>
                                        </a:solidFill>
                                        <a:latin typeface="Cambria Math" panose="02040503050406030204" pitchFamily="18" charset="0"/>
                                      </a:rPr>
                                      <m:t>4</m:t>
                                    </m:r>
                                  </m:e>
                                  <m:sup>
                                    <m:r>
                                      <a:rPr lang="de-DE" b="0" i="1" dirty="0" smtClean="0">
                                        <a:solidFill>
                                          <a:schemeClr val="tx1"/>
                                        </a:solidFill>
                                        <a:latin typeface="Cambria Math" panose="02040503050406030204" pitchFamily="18" charset="0"/>
                                      </a:rPr>
                                      <m:t>2</m:t>
                                    </m:r>
                                  </m:sup>
                                </m:sSup>
                                <m:r>
                                  <a:rPr lang="de-DE" dirty="0" smtClean="0">
                                    <a:solidFill>
                                      <a:schemeClr val="tx1"/>
                                    </a:solidFill>
                                    <a:latin typeface="Cambria Math" panose="02040503050406030204" pitchFamily="18" charset="0"/>
                                  </a:rPr>
                                  <m:t>,</m:t>
                                </m:r>
                                <m:d>
                                  <m:dPr>
                                    <m:ctrlPr>
                                      <a:rPr lang="de-DE" i="1" dirty="0" smtClean="0">
                                        <a:solidFill>
                                          <a:schemeClr val="tx1"/>
                                        </a:solidFill>
                                        <a:latin typeface="Cambria Math" panose="02040503050406030204" pitchFamily="18" charset="0"/>
                                      </a:rPr>
                                    </m:ctrlPr>
                                  </m:dPr>
                                  <m:e>
                                    <m:d>
                                      <m:dPr>
                                        <m:begChr m:val="["/>
                                        <m:endChr m:val="]"/>
                                        <m:ctrlPr>
                                          <a:rPr lang="de-DE" b="0" i="1" dirty="0" smtClean="0">
                                            <a:solidFill>
                                              <a:schemeClr val="tx1"/>
                                            </a:solidFill>
                                            <a:latin typeface="Cambria Math" panose="02040503050406030204" pitchFamily="18" charset="0"/>
                                          </a:rPr>
                                        </m:ctrlPr>
                                      </m:dPr>
                                      <m:e>
                                        <m:r>
                                          <a:rPr lang="de-DE" b="0" i="0" dirty="0" smtClean="0">
                                            <a:solidFill>
                                              <a:schemeClr val="tx1"/>
                                            </a:solidFill>
                                            <a:latin typeface="Cambria Math" panose="02040503050406030204" pitchFamily="18" charset="0"/>
                                          </a:rPr>
                                          <m:t>1,0</m:t>
                                        </m:r>
                                      </m:e>
                                    </m:d>
                                  </m:e>
                                </m:d>
                              </m:oMath>
                            </m:oMathPara>
                          </a14:m>
                          <a:endParaRPr lang="en-GB" dirty="0">
                            <a:solidFill>
                              <a:schemeClr val="tx1"/>
                            </a:solidFill>
                          </a:endParaRPr>
                        </a:p>
                      </a:txBody>
                      <a:tcPr/>
                    </a:tc>
                    <a:extLst>
                      <a:ext uri="{0D108BD9-81ED-4DB2-BD59-A6C34878D82A}">
                        <a16:rowId xmlns:a16="http://schemas.microsoft.com/office/drawing/2014/main" val="4064920272"/>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de-DE" i="1" dirty="0" smtClean="0">
                                        <a:latin typeface="Cambria Math" panose="02040503050406030204" pitchFamily="18" charset="0"/>
                                      </a:rPr>
                                    </m:ctrlPr>
                                  </m:sSupPr>
                                  <m:e>
                                    <m:r>
                                      <a:rPr lang="de-DE" b="0" i="0" dirty="0" smtClean="0">
                                        <a:latin typeface="Cambria Math" panose="02040503050406030204" pitchFamily="18" charset="0"/>
                                      </a:rPr>
                                      <m:t>2</m:t>
                                    </m:r>
                                  </m:e>
                                  <m:sup>
                                    <m:r>
                                      <a:rPr lang="de-DE" b="0" i="1" dirty="0" smtClean="0">
                                        <a:latin typeface="Cambria Math" panose="02040503050406030204" pitchFamily="18" charset="0"/>
                                      </a:rPr>
                                      <m:t>2</m:t>
                                    </m:r>
                                  </m:sup>
                                </m:sSup>
                                <m:r>
                                  <a:rPr lang="de-DE" dirty="0" smtClean="0">
                                    <a:latin typeface="Cambria Math" panose="02040503050406030204" pitchFamily="18" charset="0"/>
                                  </a:rPr>
                                  <m:t>,</m:t>
                                </m:r>
                                <m:d>
                                  <m:dPr>
                                    <m:ctrlPr>
                                      <a:rPr lang="de-DE" i="1" dirty="0" smtClean="0">
                                        <a:latin typeface="Cambria Math" panose="02040503050406030204" pitchFamily="18" charset="0"/>
                                      </a:rPr>
                                    </m:ctrlPr>
                                  </m:dPr>
                                  <m:e>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1,0</m:t>
                                        </m:r>
                                      </m:e>
                                    </m:d>
                                  </m:e>
                                </m:d>
                              </m:oMath>
                            </m:oMathPara>
                          </a14:m>
                          <a:endParaRPr lang="en-GB" dirty="0"/>
                        </a:p>
                      </a:txBody>
                      <a:tcPr/>
                    </a:tc>
                    <a:extLst>
                      <a:ext uri="{0D108BD9-81ED-4DB2-BD59-A6C34878D82A}">
                        <a16:rowId xmlns:a16="http://schemas.microsoft.com/office/drawing/2014/main" val="3084391729"/>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de-DE" i="1" dirty="0" smtClean="0">
                                        <a:latin typeface="Cambria Math" panose="02040503050406030204" pitchFamily="18" charset="0"/>
                                      </a:rPr>
                                    </m:ctrlPr>
                                  </m:sSupPr>
                                  <m:e>
                                    <m:r>
                                      <a:rPr lang="de-DE" b="0" i="0" dirty="0" smtClean="0">
                                        <a:latin typeface="Cambria Math" panose="02040503050406030204" pitchFamily="18" charset="0"/>
                                      </a:rPr>
                                      <m:t>5</m:t>
                                    </m:r>
                                  </m:e>
                                  <m:sup>
                                    <m:r>
                                      <a:rPr lang="de-DE" b="0" i="1" dirty="0" smtClean="0">
                                        <a:latin typeface="Cambria Math" panose="02040503050406030204" pitchFamily="18" charset="0"/>
                                      </a:rPr>
                                      <m:t>2</m:t>
                                    </m:r>
                                  </m:sup>
                                </m:sSup>
                                <m:r>
                                  <a:rPr lang="de-DE" dirty="0" smtClean="0">
                                    <a:latin typeface="Cambria Math" panose="02040503050406030204" pitchFamily="18" charset="0"/>
                                  </a:rPr>
                                  <m:t>,</m:t>
                                </m:r>
                                <m:d>
                                  <m:dPr>
                                    <m:ctrlPr>
                                      <a:rPr lang="de-DE" i="1" dirty="0" smtClean="0">
                                        <a:latin typeface="Cambria Math" panose="02040503050406030204" pitchFamily="18" charset="0"/>
                                      </a:rPr>
                                    </m:ctrlPr>
                                  </m:dPr>
                                  <m:e>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0,1</m:t>
                                        </m:r>
                                      </m:e>
                                    </m:d>
                                  </m:e>
                                </m:d>
                              </m:oMath>
                            </m:oMathPara>
                          </a14:m>
                          <a:endParaRPr lang="en-GB" dirty="0"/>
                        </a:p>
                      </a:txBody>
                      <a:tcPr/>
                    </a:tc>
                    <a:extLst>
                      <a:ext uri="{0D108BD9-81ED-4DB2-BD59-A6C34878D82A}">
                        <a16:rowId xmlns:a16="http://schemas.microsoft.com/office/drawing/2014/main" val="3410756619"/>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de-DE" i="1" dirty="0" smtClean="0">
                                        <a:latin typeface="Cambria Math" panose="02040503050406030204" pitchFamily="18" charset="0"/>
                                      </a:rPr>
                                    </m:ctrlPr>
                                  </m:sSupPr>
                                  <m:e>
                                    <m:r>
                                      <a:rPr lang="de-DE" b="0" i="0" dirty="0" smtClean="0">
                                        <a:latin typeface="Cambria Math" panose="02040503050406030204" pitchFamily="18" charset="0"/>
                                      </a:rPr>
                                      <m:t>7</m:t>
                                    </m:r>
                                  </m:e>
                                  <m:sup>
                                    <m:r>
                                      <a:rPr lang="de-DE" b="0" i="1" dirty="0" smtClean="0">
                                        <a:latin typeface="Cambria Math" panose="02040503050406030204" pitchFamily="18" charset="0"/>
                                      </a:rPr>
                                      <m:t>2</m:t>
                                    </m:r>
                                  </m:sup>
                                </m:sSup>
                                <m:r>
                                  <a:rPr lang="de-DE" dirty="0" smtClean="0">
                                    <a:latin typeface="Cambria Math" panose="02040503050406030204" pitchFamily="18" charset="0"/>
                                  </a:rPr>
                                  <m:t>,</m:t>
                                </m:r>
                                <m:d>
                                  <m:dPr>
                                    <m:ctrlPr>
                                      <a:rPr lang="de-DE" i="1" dirty="0" smtClean="0">
                                        <a:latin typeface="Cambria Math" panose="02040503050406030204" pitchFamily="18" charset="0"/>
                                      </a:rPr>
                                    </m:ctrlPr>
                                  </m:dPr>
                                  <m:e>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0,1</m:t>
                                        </m:r>
                                      </m:e>
                                    </m:d>
                                  </m:e>
                                </m:d>
                              </m:oMath>
                            </m:oMathPara>
                          </a14:m>
                          <a:endParaRPr lang="en-GB" dirty="0"/>
                        </a:p>
                      </a:txBody>
                      <a:tcPr/>
                    </a:tc>
                    <a:extLst>
                      <a:ext uri="{0D108BD9-81ED-4DB2-BD59-A6C34878D82A}">
                        <a16:rowId xmlns:a16="http://schemas.microsoft.com/office/drawing/2014/main" val="2189045354"/>
                      </a:ext>
                    </a:extLst>
                  </a:tr>
                </a:tbl>
              </a:graphicData>
            </a:graphic>
          </p:graphicFrame>
        </mc:Choice>
        <mc:Fallback xmlns="">
          <p:graphicFrame>
            <p:nvGraphicFramePr>
              <p:cNvPr id="51" name="Table 50">
                <a:extLst>
                  <a:ext uri="{FF2B5EF4-FFF2-40B4-BE49-F238E27FC236}">
                    <a16:creationId xmlns:a16="http://schemas.microsoft.com/office/drawing/2014/main" id="{C034A036-637B-FB43-A9E0-2552963C023D}"/>
                  </a:ext>
                </a:extLst>
              </p:cNvPr>
              <p:cNvGraphicFramePr>
                <a:graphicFrameLocks noGrp="1"/>
              </p:cNvGraphicFramePr>
              <p:nvPr>
                <p:extLst>
                  <p:ext uri="{D42A27DB-BD31-4B8C-83A1-F6EECF244321}">
                    <p14:modId xmlns:p14="http://schemas.microsoft.com/office/powerpoint/2010/main" val="3352742141"/>
                  </p:ext>
                </p:extLst>
              </p:nvPr>
            </p:nvGraphicFramePr>
            <p:xfrm>
              <a:off x="5368157" y="2958061"/>
              <a:ext cx="3471583" cy="1867726"/>
            </p:xfrm>
            <a:graphic>
              <a:graphicData uri="http://schemas.openxmlformats.org/drawingml/2006/table">
                <a:tbl>
                  <a:tblPr firstRow="1" bandRow="1">
                    <a:tableStyleId>{073A0DAA-6AF3-43AB-8588-CEC1D06C72B9}</a:tableStyleId>
                  </a:tblPr>
                  <a:tblGrid>
                    <a:gridCol w="781622">
                      <a:extLst>
                        <a:ext uri="{9D8B030D-6E8A-4147-A177-3AD203B41FA5}">
                          <a16:colId xmlns:a16="http://schemas.microsoft.com/office/drawing/2014/main" val="2283029415"/>
                        </a:ext>
                      </a:extLst>
                    </a:gridCol>
                    <a:gridCol w="1008761">
                      <a:extLst>
                        <a:ext uri="{9D8B030D-6E8A-4147-A177-3AD203B41FA5}">
                          <a16:colId xmlns:a16="http://schemas.microsoft.com/office/drawing/2014/main" val="291702905"/>
                        </a:ext>
                      </a:extLst>
                    </a:gridCol>
                    <a:gridCol w="1681200">
                      <a:extLst>
                        <a:ext uri="{9D8B030D-6E8A-4147-A177-3AD203B41FA5}">
                          <a16:colId xmlns:a16="http://schemas.microsoft.com/office/drawing/2014/main" val="2170709595"/>
                        </a:ext>
                      </a:extLst>
                    </a:gridCol>
                  </a:tblGrid>
                  <a:tr h="384366">
                    <a:tc>
                      <a:txBody>
                        <a:bodyPr/>
                        <a:lstStyle/>
                        <a:p>
                          <a:endParaRPr lang="en-US"/>
                        </a:p>
                      </a:txBody>
                      <a:tcPr>
                        <a:blipFill>
                          <a:blip r:embed="rId8"/>
                          <a:stretch>
                            <a:fillRect l="-1613" r="-345161" b="-396667"/>
                          </a:stretch>
                        </a:blipFill>
                      </a:tcPr>
                    </a:tc>
                    <a:tc>
                      <a:txBody>
                        <a:bodyPr/>
                        <a:lstStyle/>
                        <a:p>
                          <a:endParaRPr lang="en-US"/>
                        </a:p>
                      </a:txBody>
                      <a:tcPr>
                        <a:blipFill>
                          <a:blip r:embed="rId8"/>
                          <a:stretch>
                            <a:fillRect l="-78750" r="-167500" b="-396667"/>
                          </a:stretch>
                        </a:blipFill>
                      </a:tcPr>
                    </a:tc>
                    <a:tc>
                      <a:txBody>
                        <a:bodyPr/>
                        <a:lstStyle/>
                        <a:p>
                          <a:endParaRPr lang="en-US"/>
                        </a:p>
                      </a:txBody>
                      <a:tcPr>
                        <a:blipFill>
                          <a:blip r:embed="rId8"/>
                          <a:stretch>
                            <a:fillRect l="-107519" r="-752" b="-396667"/>
                          </a:stretch>
                        </a:blipFill>
                      </a:tcPr>
                    </a:tc>
                    <a:extLst>
                      <a:ext uri="{0D108BD9-81ED-4DB2-BD59-A6C34878D82A}">
                        <a16:rowId xmlns:a16="http://schemas.microsoft.com/office/drawing/2014/main" val="1132838764"/>
                      </a:ext>
                    </a:extLst>
                  </a:tr>
                  <a:tr h="370840">
                    <a:tc>
                      <a:txBody>
                        <a:bodyPr/>
                        <a:lstStyle/>
                        <a:p>
                          <a:endParaRPr lang="en-US"/>
                        </a:p>
                      </a:txBody>
                      <a:tcPr>
                        <a:blipFill>
                          <a:blip r:embed="rId8"/>
                          <a:stretch>
                            <a:fillRect l="-1613" t="-100000" r="-345161" b="-296667"/>
                          </a:stretch>
                        </a:blipFill>
                      </a:tcPr>
                    </a:tc>
                    <a:tc>
                      <a:txBody>
                        <a:bodyPr/>
                        <a:lstStyle/>
                        <a:p>
                          <a:endParaRPr lang="en-US"/>
                        </a:p>
                      </a:txBody>
                      <a:tcPr>
                        <a:blipFill>
                          <a:blip r:embed="rId8"/>
                          <a:stretch>
                            <a:fillRect l="-78750" t="-100000" r="-167500" b="-296667"/>
                          </a:stretch>
                        </a:blipFill>
                      </a:tcPr>
                    </a:tc>
                    <a:tc>
                      <a:txBody>
                        <a:bodyPr/>
                        <a:lstStyle/>
                        <a:p>
                          <a:endParaRPr lang="en-US"/>
                        </a:p>
                      </a:txBody>
                      <a:tcPr>
                        <a:blipFill>
                          <a:blip r:embed="rId8"/>
                          <a:stretch>
                            <a:fillRect l="-107519" t="-100000" r="-752" b="-296667"/>
                          </a:stretch>
                        </a:blipFill>
                      </a:tcPr>
                    </a:tc>
                    <a:extLst>
                      <a:ext uri="{0D108BD9-81ED-4DB2-BD59-A6C34878D82A}">
                        <a16:rowId xmlns:a16="http://schemas.microsoft.com/office/drawing/2014/main" val="4064920272"/>
                      </a:ext>
                    </a:extLst>
                  </a:tr>
                  <a:tr h="370840">
                    <a:tc>
                      <a:txBody>
                        <a:bodyPr/>
                        <a:lstStyle/>
                        <a:p>
                          <a:endParaRPr lang="en-US"/>
                        </a:p>
                      </a:txBody>
                      <a:tcPr>
                        <a:blipFill>
                          <a:blip r:embed="rId8"/>
                          <a:stretch>
                            <a:fillRect l="-1613" t="-206897" r="-345161" b="-206897"/>
                          </a:stretch>
                        </a:blipFill>
                      </a:tcPr>
                    </a:tc>
                    <a:tc>
                      <a:txBody>
                        <a:bodyPr/>
                        <a:lstStyle/>
                        <a:p>
                          <a:endParaRPr lang="en-US"/>
                        </a:p>
                      </a:txBody>
                      <a:tcPr>
                        <a:blipFill>
                          <a:blip r:embed="rId8"/>
                          <a:stretch>
                            <a:fillRect l="-78750" t="-206897" r="-167500" b="-206897"/>
                          </a:stretch>
                        </a:blipFill>
                      </a:tcPr>
                    </a:tc>
                    <a:tc>
                      <a:txBody>
                        <a:bodyPr/>
                        <a:lstStyle/>
                        <a:p>
                          <a:endParaRPr lang="en-US"/>
                        </a:p>
                      </a:txBody>
                      <a:tcPr>
                        <a:blipFill>
                          <a:blip r:embed="rId8"/>
                          <a:stretch>
                            <a:fillRect l="-107519" t="-206897" r="-752" b="-206897"/>
                          </a:stretch>
                        </a:blipFill>
                      </a:tcPr>
                    </a:tc>
                    <a:extLst>
                      <a:ext uri="{0D108BD9-81ED-4DB2-BD59-A6C34878D82A}">
                        <a16:rowId xmlns:a16="http://schemas.microsoft.com/office/drawing/2014/main" val="3084391729"/>
                      </a:ext>
                    </a:extLst>
                  </a:tr>
                  <a:tr h="370840">
                    <a:tc>
                      <a:txBody>
                        <a:bodyPr/>
                        <a:lstStyle/>
                        <a:p>
                          <a:endParaRPr lang="en-US"/>
                        </a:p>
                      </a:txBody>
                      <a:tcPr>
                        <a:blipFill>
                          <a:blip r:embed="rId8"/>
                          <a:stretch>
                            <a:fillRect l="-1613" t="-296667" r="-345161" b="-100000"/>
                          </a:stretch>
                        </a:blipFill>
                      </a:tcPr>
                    </a:tc>
                    <a:tc>
                      <a:txBody>
                        <a:bodyPr/>
                        <a:lstStyle/>
                        <a:p>
                          <a:endParaRPr lang="en-US"/>
                        </a:p>
                      </a:txBody>
                      <a:tcPr>
                        <a:blipFill>
                          <a:blip r:embed="rId8"/>
                          <a:stretch>
                            <a:fillRect l="-78750" t="-296667" r="-167500" b="-100000"/>
                          </a:stretch>
                        </a:blipFill>
                      </a:tcPr>
                    </a:tc>
                    <a:tc>
                      <a:txBody>
                        <a:bodyPr/>
                        <a:lstStyle/>
                        <a:p>
                          <a:endParaRPr lang="en-US"/>
                        </a:p>
                      </a:txBody>
                      <a:tcPr>
                        <a:blipFill>
                          <a:blip r:embed="rId8"/>
                          <a:stretch>
                            <a:fillRect l="-107519" t="-296667" r="-752" b="-100000"/>
                          </a:stretch>
                        </a:blipFill>
                      </a:tcPr>
                    </a:tc>
                    <a:extLst>
                      <a:ext uri="{0D108BD9-81ED-4DB2-BD59-A6C34878D82A}">
                        <a16:rowId xmlns:a16="http://schemas.microsoft.com/office/drawing/2014/main" val="3410756619"/>
                      </a:ext>
                    </a:extLst>
                  </a:tr>
                  <a:tr h="370840">
                    <a:tc>
                      <a:txBody>
                        <a:bodyPr/>
                        <a:lstStyle/>
                        <a:p>
                          <a:endParaRPr lang="en-US"/>
                        </a:p>
                      </a:txBody>
                      <a:tcPr>
                        <a:blipFill>
                          <a:blip r:embed="rId8"/>
                          <a:stretch>
                            <a:fillRect l="-1613" t="-410345" r="-345161" b="-3448"/>
                          </a:stretch>
                        </a:blipFill>
                      </a:tcPr>
                    </a:tc>
                    <a:tc>
                      <a:txBody>
                        <a:bodyPr/>
                        <a:lstStyle/>
                        <a:p>
                          <a:endParaRPr lang="en-US"/>
                        </a:p>
                      </a:txBody>
                      <a:tcPr>
                        <a:blipFill>
                          <a:blip r:embed="rId8"/>
                          <a:stretch>
                            <a:fillRect l="-78750" t="-410345" r="-167500" b="-3448"/>
                          </a:stretch>
                        </a:blipFill>
                      </a:tcPr>
                    </a:tc>
                    <a:tc>
                      <a:txBody>
                        <a:bodyPr/>
                        <a:lstStyle/>
                        <a:p>
                          <a:endParaRPr lang="en-US"/>
                        </a:p>
                      </a:txBody>
                      <a:tcPr>
                        <a:blipFill>
                          <a:blip r:embed="rId8"/>
                          <a:stretch>
                            <a:fillRect l="-107519" t="-410345" r="-752" b="-3448"/>
                          </a:stretch>
                        </a:blipFill>
                      </a:tcPr>
                    </a:tc>
                    <a:extLst>
                      <a:ext uri="{0D108BD9-81ED-4DB2-BD59-A6C34878D82A}">
                        <a16:rowId xmlns:a16="http://schemas.microsoft.com/office/drawing/2014/main" val="218904535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2" name="Table 51">
                <a:extLst>
                  <a:ext uri="{FF2B5EF4-FFF2-40B4-BE49-F238E27FC236}">
                    <a16:creationId xmlns:a16="http://schemas.microsoft.com/office/drawing/2014/main" id="{6ACDA974-E344-9246-9E14-209AB147C69A}"/>
                  </a:ext>
                </a:extLst>
              </p:cNvPr>
              <p:cNvGraphicFramePr>
                <a:graphicFrameLocks noGrp="1"/>
              </p:cNvGraphicFramePr>
              <p:nvPr>
                <p:extLst>
                  <p:ext uri="{D42A27DB-BD31-4B8C-83A1-F6EECF244321}">
                    <p14:modId xmlns:p14="http://schemas.microsoft.com/office/powerpoint/2010/main" val="4101162047"/>
                  </p:ext>
                </p:extLst>
              </p:nvPr>
            </p:nvGraphicFramePr>
            <p:xfrm>
              <a:off x="5368157" y="1068550"/>
              <a:ext cx="3474085" cy="1869123"/>
            </p:xfrm>
            <a:graphic>
              <a:graphicData uri="http://schemas.openxmlformats.org/drawingml/2006/table">
                <a:tbl>
                  <a:tblPr firstRow="1" bandRow="1">
                    <a:tableStyleId>{073A0DAA-6AF3-43AB-8588-CEC1D06C72B9}</a:tableStyleId>
                  </a:tblPr>
                  <a:tblGrid>
                    <a:gridCol w="781622">
                      <a:extLst>
                        <a:ext uri="{9D8B030D-6E8A-4147-A177-3AD203B41FA5}">
                          <a16:colId xmlns:a16="http://schemas.microsoft.com/office/drawing/2014/main" val="2283029415"/>
                        </a:ext>
                      </a:extLst>
                    </a:gridCol>
                    <a:gridCol w="1008761">
                      <a:extLst>
                        <a:ext uri="{9D8B030D-6E8A-4147-A177-3AD203B41FA5}">
                          <a16:colId xmlns:a16="http://schemas.microsoft.com/office/drawing/2014/main" val="291702905"/>
                        </a:ext>
                      </a:extLst>
                    </a:gridCol>
                    <a:gridCol w="1683702">
                      <a:extLst>
                        <a:ext uri="{9D8B030D-6E8A-4147-A177-3AD203B41FA5}">
                          <a16:colId xmlns:a16="http://schemas.microsoft.com/office/drawing/2014/main" val="2170709595"/>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𝐸𝑝𝑖𝑑</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𝑆𝑖𝑐𝑘</m:t>
                                </m:r>
                                <m:d>
                                  <m:dPr>
                                    <m:ctrlPr>
                                      <a:rPr lang="de-DE" i="1" dirty="0" smtClean="0">
                                        <a:latin typeface="Cambria Math" panose="02040503050406030204" pitchFamily="18" charset="0"/>
                                      </a:rPr>
                                    </m:ctrlPr>
                                  </m:dPr>
                                  <m:e>
                                    <m:r>
                                      <a:rPr lang="de-DE" dirty="0" smtClean="0">
                                        <a:latin typeface="Cambria Math" panose="02040503050406030204" pitchFamily="18" charset="0"/>
                                      </a:rPr>
                                      <m:t>𝑋</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b="1" i="1" smtClean="0">
                                        <a:latin typeface="Cambria Math" panose="02040503050406030204" pitchFamily="18" charset="0"/>
                                      </a:rPr>
                                    </m:ctrlPr>
                                  </m:sSubSupPr>
                                  <m:e>
                                    <m:r>
                                      <a:rPr lang="en-GB" smtClean="0">
                                        <a:latin typeface="Cambria Math" panose="02040503050406030204" pitchFamily="18" charset="0"/>
                                      </a:rPr>
                                      <m:t>𝜙</m:t>
                                    </m:r>
                                  </m:e>
                                  <m:sub>
                                    <m:r>
                                      <a:rPr lang="de-DE" b="0" smtClean="0">
                                        <a:latin typeface="Cambria Math" panose="02040503050406030204" pitchFamily="18" charset="0"/>
                                      </a:rPr>
                                      <m:t>3</m:t>
                                    </m:r>
                                  </m:sub>
                                  <m:sup>
                                    <m:r>
                                      <a:rPr lang="de-DE" b="1" i="0" smtClean="0">
                                        <a:latin typeface="Cambria Math" panose="02040503050406030204" pitchFamily="18" charset="0"/>
                                      </a:rPr>
                                      <m:t>′</m:t>
                                    </m:r>
                                  </m:sup>
                                </m:sSubSup>
                                <m:sSup>
                                  <m:sSupPr>
                                    <m:ctrlPr>
                                      <a:rPr lang="de-DE" b="1" i="1" smtClean="0">
                                        <a:latin typeface="Cambria Math" panose="02040503050406030204" pitchFamily="18" charset="0"/>
                                      </a:rPr>
                                    </m:ctrlPr>
                                  </m:sSupPr>
                                  <m:e>
                                    <m:d>
                                      <m:dPr>
                                        <m:ctrlPr>
                                          <a:rPr lang="de-DE" b="1" i="1" smtClean="0">
                                            <a:latin typeface="Cambria Math" panose="02040503050406030204" pitchFamily="18" charset="0"/>
                                          </a:rPr>
                                        </m:ctrlPr>
                                      </m:dPr>
                                      <m:e>
                                        <m:r>
                                          <a:rPr lang="de-DE" b="1" i="1" smtClean="0">
                                            <a:latin typeface="Cambria Math" panose="02040503050406030204" pitchFamily="18" charset="0"/>
                                          </a:rPr>
                                          <m:t>.</m:t>
                                        </m:r>
                                      </m:e>
                                    </m:d>
                                  </m:e>
                                  <m:sup>
                                    <m:r>
                                      <a:rPr lang="de-DE" b="0" i="1" smtClean="0">
                                        <a:latin typeface="Cambria Math" panose="02040503050406030204" pitchFamily="18" charset="0"/>
                                      </a:rPr>
                                      <m:t>𝑇𝑟𝑒𝑎𝑡</m:t>
                                    </m:r>
                                    <m:d>
                                      <m:dPr>
                                        <m:ctrlPr>
                                          <a:rPr lang="de-DE" b="0" i="1" smtClean="0">
                                            <a:latin typeface="Cambria Math" panose="02040503050406030204" pitchFamily="18" charset="0"/>
                                          </a:rPr>
                                        </m:ctrlPr>
                                      </m:dPr>
                                      <m:e>
                                        <m:r>
                                          <a:rPr lang="de-DE" b="0" i="1" smtClean="0">
                                            <a:latin typeface="Cambria Math" panose="02040503050406030204" pitchFamily="18" charset="0"/>
                                          </a:rPr>
                                          <m:t>𝑋</m:t>
                                        </m:r>
                                        <m:r>
                                          <a:rPr lang="de-DE" b="0" i="1" smtClean="0">
                                            <a:latin typeface="Cambria Math" panose="02040503050406030204" pitchFamily="18" charset="0"/>
                                          </a:rPr>
                                          <m:t>,</m:t>
                                        </m:r>
                                        <m:r>
                                          <a:rPr lang="de-DE" b="0" i="1" smtClean="0">
                                            <a:latin typeface="Cambria Math" panose="02040503050406030204" pitchFamily="18" charset="0"/>
                                          </a:rPr>
                                          <m:t>𝑀</m:t>
                                        </m:r>
                                      </m:e>
                                    </m:d>
                                  </m:sup>
                                </m:sSup>
                              </m:oMath>
                            </m:oMathPara>
                          </a14:m>
                          <a:endParaRPr lang="en-GB" b="0" dirty="0"/>
                        </a:p>
                      </a:txBody>
                      <a:tcPr/>
                    </a:tc>
                    <a:extLst>
                      <a:ext uri="{0D108BD9-81ED-4DB2-BD59-A6C34878D82A}">
                        <a16:rowId xmlns:a16="http://schemas.microsoft.com/office/drawing/2014/main" val="1132838764"/>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solidFill>
                                      <a:schemeClr val="tx1"/>
                                    </a:solidFill>
                                    <a:latin typeface="Cambria Math" panose="02040503050406030204" pitchFamily="18" charset="0"/>
                                  </a:rPr>
                                  <m:t>𝑓𝑎𝑙𝑠𝑒</m:t>
                                </m:r>
                              </m:oMath>
                            </m:oMathPara>
                          </a14:m>
                          <a:endParaRPr lang="en-GB"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GB" dirty="0" smtClean="0">
                                    <a:solidFill>
                                      <a:schemeClr val="tx1"/>
                                    </a:solidFill>
                                    <a:latin typeface="Cambria Math" panose="02040503050406030204" pitchFamily="18" charset="0"/>
                                  </a:rPr>
                                  <m:t>𝑓𝑎𝑙𝑠𝑒</m:t>
                                </m:r>
                              </m:oMath>
                            </m:oMathPara>
                          </a14:m>
                          <a:endParaRPr lang="en-GB"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p>
                                  <m:sSupPr>
                                    <m:ctrlPr>
                                      <a:rPr lang="de-DE" i="1" dirty="0" smtClean="0">
                                        <a:solidFill>
                                          <a:schemeClr val="tx1"/>
                                        </a:solidFill>
                                        <a:latin typeface="Cambria Math" panose="02040503050406030204" pitchFamily="18" charset="0"/>
                                      </a:rPr>
                                    </m:ctrlPr>
                                  </m:sSupPr>
                                  <m:e>
                                    <m:r>
                                      <a:rPr lang="en-GB" dirty="0" smtClean="0">
                                        <a:solidFill>
                                          <a:schemeClr val="tx1"/>
                                        </a:solidFill>
                                        <a:latin typeface="Cambria Math" panose="02040503050406030204" pitchFamily="18" charset="0"/>
                                      </a:rPr>
                                      <m:t>2</m:t>
                                    </m:r>
                                  </m:e>
                                  <m:sup>
                                    <m:r>
                                      <a:rPr lang="de-DE" b="0" i="1" dirty="0" smtClean="0">
                                        <a:solidFill>
                                          <a:schemeClr val="tx1"/>
                                        </a:solidFill>
                                        <a:latin typeface="Cambria Math" panose="02040503050406030204" pitchFamily="18" charset="0"/>
                                      </a:rPr>
                                      <m:t>2</m:t>
                                    </m:r>
                                  </m:sup>
                                </m:sSup>
                                <m:r>
                                  <a:rPr lang="de-DE" dirty="0" smtClean="0">
                                    <a:solidFill>
                                      <a:schemeClr val="tx1"/>
                                    </a:solidFill>
                                    <a:latin typeface="Cambria Math" panose="02040503050406030204" pitchFamily="18" charset="0"/>
                                  </a:rPr>
                                  <m:t>,</m:t>
                                </m:r>
                                <m:d>
                                  <m:dPr>
                                    <m:ctrlPr>
                                      <a:rPr lang="de-DE" i="1" dirty="0" smtClean="0">
                                        <a:solidFill>
                                          <a:schemeClr val="tx1"/>
                                        </a:solidFill>
                                        <a:latin typeface="Cambria Math" panose="02040503050406030204" pitchFamily="18" charset="0"/>
                                      </a:rPr>
                                    </m:ctrlPr>
                                  </m:dPr>
                                  <m:e>
                                    <m:d>
                                      <m:dPr>
                                        <m:begChr m:val="["/>
                                        <m:endChr m:val="]"/>
                                        <m:ctrlPr>
                                          <a:rPr lang="de-DE" b="0" i="1" dirty="0" smtClean="0">
                                            <a:solidFill>
                                              <a:schemeClr val="tx1"/>
                                            </a:solidFill>
                                            <a:latin typeface="Cambria Math" panose="02040503050406030204" pitchFamily="18" charset="0"/>
                                          </a:rPr>
                                        </m:ctrlPr>
                                      </m:dPr>
                                      <m:e>
                                        <m:r>
                                          <a:rPr lang="de-DE" b="0" i="0" dirty="0" smtClean="0">
                                            <a:solidFill>
                                              <a:schemeClr val="tx1"/>
                                            </a:solidFill>
                                            <a:latin typeface="Cambria Math" panose="02040503050406030204" pitchFamily="18" charset="0"/>
                                          </a:rPr>
                                          <m:t>0,2</m:t>
                                        </m:r>
                                      </m:e>
                                    </m:d>
                                  </m:e>
                                </m:d>
                              </m:oMath>
                            </m:oMathPara>
                          </a14:m>
                          <a:endParaRPr lang="en-GB" dirty="0">
                            <a:solidFill>
                              <a:schemeClr val="tx1"/>
                            </a:solidFill>
                          </a:endParaRPr>
                        </a:p>
                      </a:txBody>
                      <a:tcPr/>
                    </a:tc>
                    <a:extLst>
                      <a:ext uri="{0D108BD9-81ED-4DB2-BD59-A6C34878D82A}">
                        <a16:rowId xmlns:a16="http://schemas.microsoft.com/office/drawing/2014/main" val="4064920272"/>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de-DE" i="1" dirty="0" smtClean="0">
                                        <a:latin typeface="Cambria Math" panose="02040503050406030204" pitchFamily="18" charset="0"/>
                                      </a:rPr>
                                    </m:ctrlPr>
                                  </m:sSupPr>
                                  <m:e>
                                    <m:r>
                                      <a:rPr lang="de-DE" dirty="0" smtClean="0">
                                        <a:latin typeface="Cambria Math" panose="02040503050406030204" pitchFamily="18" charset="0"/>
                                      </a:rPr>
                                      <m:t>3</m:t>
                                    </m:r>
                                  </m:e>
                                  <m:sup>
                                    <m:r>
                                      <a:rPr lang="de-DE" b="0" i="1" dirty="0" smtClean="0">
                                        <a:latin typeface="Cambria Math" panose="02040503050406030204" pitchFamily="18" charset="0"/>
                                      </a:rPr>
                                      <m:t>2</m:t>
                                    </m:r>
                                  </m:sup>
                                </m:sSup>
                                <m:r>
                                  <a:rPr lang="de-DE" dirty="0" smtClean="0">
                                    <a:latin typeface="Cambria Math" panose="02040503050406030204" pitchFamily="18" charset="0"/>
                                  </a:rPr>
                                  <m:t>,</m:t>
                                </m:r>
                                <m:d>
                                  <m:dPr>
                                    <m:ctrlPr>
                                      <a:rPr lang="de-DE" i="1" dirty="0" smtClean="0">
                                        <a:latin typeface="Cambria Math" panose="02040503050406030204" pitchFamily="18" charset="0"/>
                                      </a:rPr>
                                    </m:ctrlPr>
                                  </m:dPr>
                                  <m:e>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2,0</m:t>
                                        </m:r>
                                      </m:e>
                                    </m:d>
                                  </m:e>
                                </m:d>
                              </m:oMath>
                            </m:oMathPara>
                          </a14:m>
                          <a:endParaRPr lang="en-GB" dirty="0"/>
                        </a:p>
                      </a:txBody>
                      <a:tcPr/>
                    </a:tc>
                    <a:extLst>
                      <a:ext uri="{0D108BD9-81ED-4DB2-BD59-A6C34878D82A}">
                        <a16:rowId xmlns:a16="http://schemas.microsoft.com/office/drawing/2014/main" val="3084391729"/>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de-DE" i="1" dirty="0" smtClean="0">
                                        <a:latin typeface="Cambria Math" panose="02040503050406030204" pitchFamily="18" charset="0"/>
                                      </a:rPr>
                                    </m:ctrlPr>
                                  </m:sSupPr>
                                  <m:e>
                                    <m:r>
                                      <a:rPr lang="de-DE" dirty="0" smtClean="0">
                                        <a:latin typeface="Cambria Math" panose="02040503050406030204" pitchFamily="18" charset="0"/>
                                      </a:rPr>
                                      <m:t>1</m:t>
                                    </m:r>
                                  </m:e>
                                  <m:sup>
                                    <m:r>
                                      <a:rPr lang="de-DE" b="0" i="1" dirty="0" smtClean="0">
                                        <a:latin typeface="Cambria Math" panose="02040503050406030204" pitchFamily="18" charset="0"/>
                                      </a:rPr>
                                      <m:t>2</m:t>
                                    </m:r>
                                  </m:sup>
                                </m:sSup>
                                <m:r>
                                  <a:rPr lang="de-DE" dirty="0" smtClean="0">
                                    <a:latin typeface="Cambria Math" panose="02040503050406030204" pitchFamily="18" charset="0"/>
                                  </a:rPr>
                                  <m:t>,</m:t>
                                </m:r>
                                <m:d>
                                  <m:dPr>
                                    <m:ctrlPr>
                                      <a:rPr lang="de-DE" i="1" dirty="0" smtClean="0">
                                        <a:latin typeface="Cambria Math" panose="02040503050406030204" pitchFamily="18" charset="0"/>
                                      </a:rPr>
                                    </m:ctrlPr>
                                  </m:dPr>
                                  <m:e>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2,0</m:t>
                                        </m:r>
                                      </m:e>
                                    </m:d>
                                  </m:e>
                                </m:d>
                              </m:oMath>
                            </m:oMathPara>
                          </a14:m>
                          <a:endParaRPr lang="en-GB" dirty="0"/>
                        </a:p>
                      </a:txBody>
                      <a:tcPr/>
                    </a:tc>
                    <a:extLst>
                      <a:ext uri="{0D108BD9-81ED-4DB2-BD59-A6C34878D82A}">
                        <a16:rowId xmlns:a16="http://schemas.microsoft.com/office/drawing/2014/main" val="3410756619"/>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de-DE" i="1" dirty="0" smtClean="0">
                                        <a:latin typeface="Cambria Math" panose="02040503050406030204" pitchFamily="18" charset="0"/>
                                      </a:rPr>
                                    </m:ctrlPr>
                                  </m:sSupPr>
                                  <m:e>
                                    <m:r>
                                      <a:rPr lang="de-DE" dirty="0" smtClean="0">
                                        <a:latin typeface="Cambria Math" panose="02040503050406030204" pitchFamily="18" charset="0"/>
                                      </a:rPr>
                                      <m:t>4</m:t>
                                    </m:r>
                                  </m:e>
                                  <m:sup>
                                    <m:r>
                                      <a:rPr lang="de-DE" b="0" i="1" dirty="0" smtClean="0">
                                        <a:latin typeface="Cambria Math" panose="02040503050406030204" pitchFamily="18" charset="0"/>
                                      </a:rPr>
                                      <m:t>2</m:t>
                                    </m:r>
                                  </m:sup>
                                </m:sSup>
                                <m:r>
                                  <a:rPr lang="de-DE" dirty="0" smtClean="0">
                                    <a:latin typeface="Cambria Math" panose="02040503050406030204" pitchFamily="18" charset="0"/>
                                  </a:rPr>
                                  <m:t>,</m:t>
                                </m:r>
                                <m:d>
                                  <m:dPr>
                                    <m:ctrlPr>
                                      <a:rPr lang="de-DE" i="1" dirty="0" smtClean="0">
                                        <a:latin typeface="Cambria Math" panose="02040503050406030204" pitchFamily="18" charset="0"/>
                                      </a:rPr>
                                    </m:ctrlPr>
                                  </m:dPr>
                                  <m:e>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2,0</m:t>
                                        </m:r>
                                      </m:e>
                                    </m:d>
                                  </m:e>
                                </m:d>
                              </m:oMath>
                            </m:oMathPara>
                          </a14:m>
                          <a:endParaRPr lang="en-GB" dirty="0"/>
                        </a:p>
                      </a:txBody>
                      <a:tcPr/>
                    </a:tc>
                    <a:extLst>
                      <a:ext uri="{0D108BD9-81ED-4DB2-BD59-A6C34878D82A}">
                        <a16:rowId xmlns:a16="http://schemas.microsoft.com/office/drawing/2014/main" val="2189045354"/>
                      </a:ext>
                    </a:extLst>
                  </a:tr>
                </a:tbl>
              </a:graphicData>
            </a:graphic>
          </p:graphicFrame>
        </mc:Choice>
        <mc:Fallback xmlns="">
          <p:graphicFrame>
            <p:nvGraphicFramePr>
              <p:cNvPr id="52" name="Table 51">
                <a:extLst>
                  <a:ext uri="{FF2B5EF4-FFF2-40B4-BE49-F238E27FC236}">
                    <a16:creationId xmlns:a16="http://schemas.microsoft.com/office/drawing/2014/main" id="{6ACDA974-E344-9246-9E14-209AB147C69A}"/>
                  </a:ext>
                </a:extLst>
              </p:cNvPr>
              <p:cNvGraphicFramePr>
                <a:graphicFrameLocks noGrp="1"/>
              </p:cNvGraphicFramePr>
              <p:nvPr>
                <p:extLst>
                  <p:ext uri="{D42A27DB-BD31-4B8C-83A1-F6EECF244321}">
                    <p14:modId xmlns:p14="http://schemas.microsoft.com/office/powerpoint/2010/main" val="4101162047"/>
                  </p:ext>
                </p:extLst>
              </p:nvPr>
            </p:nvGraphicFramePr>
            <p:xfrm>
              <a:off x="5368157" y="1068550"/>
              <a:ext cx="3474085" cy="1872552"/>
            </p:xfrm>
            <a:graphic>
              <a:graphicData uri="http://schemas.openxmlformats.org/drawingml/2006/table">
                <a:tbl>
                  <a:tblPr firstRow="1" bandRow="1">
                    <a:tableStyleId>{073A0DAA-6AF3-43AB-8588-CEC1D06C72B9}</a:tableStyleId>
                  </a:tblPr>
                  <a:tblGrid>
                    <a:gridCol w="781622">
                      <a:extLst>
                        <a:ext uri="{9D8B030D-6E8A-4147-A177-3AD203B41FA5}">
                          <a16:colId xmlns:a16="http://schemas.microsoft.com/office/drawing/2014/main" val="2283029415"/>
                        </a:ext>
                      </a:extLst>
                    </a:gridCol>
                    <a:gridCol w="1008761">
                      <a:extLst>
                        <a:ext uri="{9D8B030D-6E8A-4147-A177-3AD203B41FA5}">
                          <a16:colId xmlns:a16="http://schemas.microsoft.com/office/drawing/2014/main" val="291702905"/>
                        </a:ext>
                      </a:extLst>
                    </a:gridCol>
                    <a:gridCol w="1683702">
                      <a:extLst>
                        <a:ext uri="{9D8B030D-6E8A-4147-A177-3AD203B41FA5}">
                          <a16:colId xmlns:a16="http://schemas.microsoft.com/office/drawing/2014/main" val="2170709595"/>
                        </a:ext>
                      </a:extLst>
                    </a:gridCol>
                  </a:tblGrid>
                  <a:tr h="389192">
                    <a:tc>
                      <a:txBody>
                        <a:bodyPr/>
                        <a:lstStyle/>
                        <a:p>
                          <a:endParaRPr lang="en-US"/>
                        </a:p>
                      </a:txBody>
                      <a:tcPr>
                        <a:blipFill>
                          <a:blip r:embed="rId9"/>
                          <a:stretch>
                            <a:fillRect l="-1613" t="-3226" r="-345161" b="-377419"/>
                          </a:stretch>
                        </a:blipFill>
                      </a:tcPr>
                    </a:tc>
                    <a:tc>
                      <a:txBody>
                        <a:bodyPr/>
                        <a:lstStyle/>
                        <a:p>
                          <a:endParaRPr lang="en-US"/>
                        </a:p>
                      </a:txBody>
                      <a:tcPr>
                        <a:blipFill>
                          <a:blip r:embed="rId9"/>
                          <a:stretch>
                            <a:fillRect l="-78750" t="-3226" r="-167500" b="-377419"/>
                          </a:stretch>
                        </a:blipFill>
                      </a:tcPr>
                    </a:tc>
                    <a:tc>
                      <a:txBody>
                        <a:bodyPr/>
                        <a:lstStyle/>
                        <a:p>
                          <a:endParaRPr lang="en-US"/>
                        </a:p>
                      </a:txBody>
                      <a:tcPr>
                        <a:blipFill>
                          <a:blip r:embed="rId9"/>
                          <a:stretch>
                            <a:fillRect l="-107519" t="-3226" r="-752" b="-377419"/>
                          </a:stretch>
                        </a:blipFill>
                      </a:tcPr>
                    </a:tc>
                    <a:extLst>
                      <a:ext uri="{0D108BD9-81ED-4DB2-BD59-A6C34878D82A}">
                        <a16:rowId xmlns:a16="http://schemas.microsoft.com/office/drawing/2014/main" val="1132838764"/>
                      </a:ext>
                    </a:extLst>
                  </a:tr>
                  <a:tr h="370840">
                    <a:tc>
                      <a:txBody>
                        <a:bodyPr/>
                        <a:lstStyle/>
                        <a:p>
                          <a:endParaRPr lang="en-US"/>
                        </a:p>
                      </a:txBody>
                      <a:tcPr>
                        <a:blipFill>
                          <a:blip r:embed="rId9"/>
                          <a:stretch>
                            <a:fillRect l="-1613" t="-110345" r="-345161" b="-303448"/>
                          </a:stretch>
                        </a:blipFill>
                      </a:tcPr>
                    </a:tc>
                    <a:tc>
                      <a:txBody>
                        <a:bodyPr/>
                        <a:lstStyle/>
                        <a:p>
                          <a:endParaRPr lang="en-US"/>
                        </a:p>
                      </a:txBody>
                      <a:tcPr>
                        <a:blipFill>
                          <a:blip r:embed="rId9"/>
                          <a:stretch>
                            <a:fillRect l="-78750" t="-110345" r="-167500" b="-303448"/>
                          </a:stretch>
                        </a:blipFill>
                      </a:tcPr>
                    </a:tc>
                    <a:tc>
                      <a:txBody>
                        <a:bodyPr/>
                        <a:lstStyle/>
                        <a:p>
                          <a:endParaRPr lang="en-US"/>
                        </a:p>
                      </a:txBody>
                      <a:tcPr>
                        <a:blipFill>
                          <a:blip r:embed="rId9"/>
                          <a:stretch>
                            <a:fillRect l="-107519" t="-110345" r="-752" b="-303448"/>
                          </a:stretch>
                        </a:blipFill>
                      </a:tcPr>
                    </a:tc>
                    <a:extLst>
                      <a:ext uri="{0D108BD9-81ED-4DB2-BD59-A6C34878D82A}">
                        <a16:rowId xmlns:a16="http://schemas.microsoft.com/office/drawing/2014/main" val="4064920272"/>
                      </a:ext>
                    </a:extLst>
                  </a:tr>
                  <a:tr h="370840">
                    <a:tc>
                      <a:txBody>
                        <a:bodyPr/>
                        <a:lstStyle/>
                        <a:p>
                          <a:endParaRPr lang="en-US"/>
                        </a:p>
                      </a:txBody>
                      <a:tcPr>
                        <a:blipFill>
                          <a:blip r:embed="rId9"/>
                          <a:stretch>
                            <a:fillRect l="-1613" t="-210345" r="-345161" b="-203448"/>
                          </a:stretch>
                        </a:blipFill>
                      </a:tcPr>
                    </a:tc>
                    <a:tc>
                      <a:txBody>
                        <a:bodyPr/>
                        <a:lstStyle/>
                        <a:p>
                          <a:endParaRPr lang="en-US"/>
                        </a:p>
                      </a:txBody>
                      <a:tcPr>
                        <a:blipFill>
                          <a:blip r:embed="rId9"/>
                          <a:stretch>
                            <a:fillRect l="-78750" t="-210345" r="-167500" b="-203448"/>
                          </a:stretch>
                        </a:blipFill>
                      </a:tcPr>
                    </a:tc>
                    <a:tc>
                      <a:txBody>
                        <a:bodyPr/>
                        <a:lstStyle/>
                        <a:p>
                          <a:endParaRPr lang="en-US"/>
                        </a:p>
                      </a:txBody>
                      <a:tcPr>
                        <a:blipFill>
                          <a:blip r:embed="rId9"/>
                          <a:stretch>
                            <a:fillRect l="-107519" t="-210345" r="-752" b="-203448"/>
                          </a:stretch>
                        </a:blipFill>
                      </a:tcPr>
                    </a:tc>
                    <a:extLst>
                      <a:ext uri="{0D108BD9-81ED-4DB2-BD59-A6C34878D82A}">
                        <a16:rowId xmlns:a16="http://schemas.microsoft.com/office/drawing/2014/main" val="3084391729"/>
                      </a:ext>
                    </a:extLst>
                  </a:tr>
                  <a:tr h="370840">
                    <a:tc>
                      <a:txBody>
                        <a:bodyPr/>
                        <a:lstStyle/>
                        <a:p>
                          <a:endParaRPr lang="en-US"/>
                        </a:p>
                      </a:txBody>
                      <a:tcPr>
                        <a:blipFill>
                          <a:blip r:embed="rId9"/>
                          <a:stretch>
                            <a:fillRect l="-1613" t="-300000" r="-345161" b="-96667"/>
                          </a:stretch>
                        </a:blipFill>
                      </a:tcPr>
                    </a:tc>
                    <a:tc>
                      <a:txBody>
                        <a:bodyPr/>
                        <a:lstStyle/>
                        <a:p>
                          <a:endParaRPr lang="en-US"/>
                        </a:p>
                      </a:txBody>
                      <a:tcPr>
                        <a:blipFill>
                          <a:blip r:embed="rId9"/>
                          <a:stretch>
                            <a:fillRect l="-78750" t="-300000" r="-167500" b="-96667"/>
                          </a:stretch>
                        </a:blipFill>
                      </a:tcPr>
                    </a:tc>
                    <a:tc>
                      <a:txBody>
                        <a:bodyPr/>
                        <a:lstStyle/>
                        <a:p>
                          <a:endParaRPr lang="en-US"/>
                        </a:p>
                      </a:txBody>
                      <a:tcPr>
                        <a:blipFill>
                          <a:blip r:embed="rId9"/>
                          <a:stretch>
                            <a:fillRect l="-107519" t="-300000" r="-752" b="-96667"/>
                          </a:stretch>
                        </a:blipFill>
                      </a:tcPr>
                    </a:tc>
                    <a:extLst>
                      <a:ext uri="{0D108BD9-81ED-4DB2-BD59-A6C34878D82A}">
                        <a16:rowId xmlns:a16="http://schemas.microsoft.com/office/drawing/2014/main" val="3410756619"/>
                      </a:ext>
                    </a:extLst>
                  </a:tr>
                  <a:tr h="370840">
                    <a:tc>
                      <a:txBody>
                        <a:bodyPr/>
                        <a:lstStyle/>
                        <a:p>
                          <a:endParaRPr lang="en-US"/>
                        </a:p>
                      </a:txBody>
                      <a:tcPr>
                        <a:blipFill>
                          <a:blip r:embed="rId9"/>
                          <a:stretch>
                            <a:fillRect l="-1613" t="-413793" r="-345161"/>
                          </a:stretch>
                        </a:blipFill>
                      </a:tcPr>
                    </a:tc>
                    <a:tc>
                      <a:txBody>
                        <a:bodyPr/>
                        <a:lstStyle/>
                        <a:p>
                          <a:endParaRPr lang="en-US"/>
                        </a:p>
                      </a:txBody>
                      <a:tcPr>
                        <a:blipFill>
                          <a:blip r:embed="rId9"/>
                          <a:stretch>
                            <a:fillRect l="-78750" t="-413793" r="-167500"/>
                          </a:stretch>
                        </a:blipFill>
                      </a:tcPr>
                    </a:tc>
                    <a:tc>
                      <a:txBody>
                        <a:bodyPr/>
                        <a:lstStyle/>
                        <a:p>
                          <a:endParaRPr lang="en-US"/>
                        </a:p>
                      </a:txBody>
                      <a:tcPr>
                        <a:blipFill>
                          <a:blip r:embed="rId9"/>
                          <a:stretch>
                            <a:fillRect l="-107519" t="-413793" r="-752"/>
                          </a:stretch>
                        </a:blipFill>
                      </a:tcPr>
                    </a:tc>
                    <a:extLst>
                      <a:ext uri="{0D108BD9-81ED-4DB2-BD59-A6C34878D82A}">
                        <a16:rowId xmlns:a16="http://schemas.microsoft.com/office/drawing/2014/main" val="218904535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3" name="Table 52">
                <a:extLst>
                  <a:ext uri="{FF2B5EF4-FFF2-40B4-BE49-F238E27FC236}">
                    <a16:creationId xmlns:a16="http://schemas.microsoft.com/office/drawing/2014/main" id="{48C5786C-8477-FA44-8A57-D301E1A35168}"/>
                  </a:ext>
                </a:extLst>
              </p:cNvPr>
              <p:cNvGraphicFramePr>
                <a:graphicFrameLocks noGrp="1"/>
              </p:cNvGraphicFramePr>
              <p:nvPr>
                <p:extLst>
                  <p:ext uri="{D42A27DB-BD31-4B8C-83A1-F6EECF244321}">
                    <p14:modId xmlns:p14="http://schemas.microsoft.com/office/powerpoint/2010/main" val="2519286902"/>
                  </p:ext>
                </p:extLst>
              </p:nvPr>
            </p:nvGraphicFramePr>
            <p:xfrm>
              <a:off x="714809" y="4518716"/>
              <a:ext cx="4412615" cy="1867535"/>
            </p:xfrm>
            <a:graphic>
              <a:graphicData uri="http://schemas.openxmlformats.org/drawingml/2006/table">
                <a:tbl>
                  <a:tblPr firstRow="1" bandRow="1">
                    <a:tableStyleId>{073A0DAA-6AF3-43AB-8588-CEC1D06C72B9}</a:tableStyleId>
                  </a:tblPr>
                  <a:tblGrid>
                    <a:gridCol w="781622">
                      <a:extLst>
                        <a:ext uri="{9D8B030D-6E8A-4147-A177-3AD203B41FA5}">
                          <a16:colId xmlns:a16="http://schemas.microsoft.com/office/drawing/2014/main" val="2283029415"/>
                        </a:ext>
                      </a:extLst>
                    </a:gridCol>
                    <a:gridCol w="1008761">
                      <a:extLst>
                        <a:ext uri="{9D8B030D-6E8A-4147-A177-3AD203B41FA5}">
                          <a16:colId xmlns:a16="http://schemas.microsoft.com/office/drawing/2014/main" val="291702905"/>
                        </a:ext>
                      </a:extLst>
                    </a:gridCol>
                    <a:gridCol w="2622232">
                      <a:extLst>
                        <a:ext uri="{9D8B030D-6E8A-4147-A177-3AD203B41FA5}">
                          <a16:colId xmlns:a16="http://schemas.microsoft.com/office/drawing/2014/main" val="2170709595"/>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𝐸𝑝𝑖𝑑</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𝑆𝑖𝑐𝑘</m:t>
                                </m:r>
                                <m:d>
                                  <m:dPr>
                                    <m:ctrlPr>
                                      <a:rPr lang="de-DE" i="1" dirty="0" smtClean="0">
                                        <a:latin typeface="Cambria Math" panose="02040503050406030204" pitchFamily="18" charset="0"/>
                                      </a:rPr>
                                    </m:ctrlPr>
                                  </m:dPr>
                                  <m:e>
                                    <m:r>
                                      <a:rPr lang="de-DE" dirty="0" smtClean="0">
                                        <a:latin typeface="Cambria Math" panose="02040503050406030204" pitchFamily="18" charset="0"/>
                                      </a:rPr>
                                      <m:t>𝑋</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de-DE" b="1" i="1" smtClean="0">
                                        <a:latin typeface="Cambria Math" panose="02040503050406030204" pitchFamily="18" charset="0"/>
                                      </a:rPr>
                                    </m:ctrlPr>
                                  </m:sSubPr>
                                  <m:e>
                                    <m:r>
                                      <a:rPr lang="en-GB" smtClean="0">
                                        <a:latin typeface="Cambria Math" panose="02040503050406030204" pitchFamily="18" charset="0"/>
                                      </a:rPr>
                                      <m:t>𝜙</m:t>
                                    </m:r>
                                  </m:e>
                                  <m:sub>
                                    <m:r>
                                      <a:rPr lang="de-DE" b="0" i="0" smtClean="0">
                                        <a:latin typeface="Cambria Math" panose="02040503050406030204" pitchFamily="18" charset="0"/>
                                      </a:rPr>
                                      <m:t>23</m:t>
                                    </m:r>
                                  </m:sub>
                                </m:sSub>
                                <m:sSup>
                                  <m:sSupPr>
                                    <m:ctrlPr>
                                      <a:rPr lang="de-DE" b="1" i="1" smtClean="0">
                                        <a:latin typeface="Cambria Math" panose="02040503050406030204" pitchFamily="18" charset="0"/>
                                      </a:rPr>
                                    </m:ctrlPr>
                                  </m:sSupPr>
                                  <m:e>
                                    <m:d>
                                      <m:dPr>
                                        <m:ctrlPr>
                                          <a:rPr lang="de-DE" b="1" i="1" smtClean="0">
                                            <a:latin typeface="Cambria Math" panose="02040503050406030204" pitchFamily="18" charset="0"/>
                                          </a:rPr>
                                        </m:ctrlPr>
                                      </m:dPr>
                                      <m:e>
                                        <m:r>
                                          <a:rPr lang="de-DE" b="1" i="1" smtClean="0">
                                            <a:latin typeface="Cambria Math" panose="02040503050406030204" pitchFamily="18" charset="0"/>
                                          </a:rPr>
                                          <m:t>.</m:t>
                                        </m:r>
                                      </m:e>
                                    </m:d>
                                  </m:e>
                                  <m:sup>
                                    <m:r>
                                      <a:rPr lang="de-DE" b="0" i="1" smtClean="0">
                                        <a:latin typeface="Cambria Math" panose="02040503050406030204" pitchFamily="18" charset="0"/>
                                      </a:rPr>
                                      <m:t>𝑇𝑟𝑒𝑎𝑡</m:t>
                                    </m:r>
                                    <m:d>
                                      <m:dPr>
                                        <m:ctrlPr>
                                          <a:rPr lang="de-DE" b="0" i="1" smtClean="0">
                                            <a:latin typeface="Cambria Math" panose="02040503050406030204" pitchFamily="18" charset="0"/>
                                          </a:rPr>
                                        </m:ctrlPr>
                                      </m:dPr>
                                      <m:e>
                                        <m:r>
                                          <a:rPr lang="de-DE" b="0" i="1" smtClean="0">
                                            <a:latin typeface="Cambria Math" panose="02040503050406030204" pitchFamily="18" charset="0"/>
                                          </a:rPr>
                                          <m:t>𝑋</m:t>
                                        </m:r>
                                        <m:r>
                                          <a:rPr lang="de-DE" b="0" i="1" smtClean="0">
                                            <a:latin typeface="Cambria Math" panose="02040503050406030204" pitchFamily="18" charset="0"/>
                                          </a:rPr>
                                          <m:t>,</m:t>
                                        </m:r>
                                        <m:r>
                                          <a:rPr lang="de-DE" b="0" i="1" smtClean="0">
                                            <a:latin typeface="Cambria Math" panose="02040503050406030204" pitchFamily="18" charset="0"/>
                                          </a:rPr>
                                          <m:t>𝑀</m:t>
                                        </m:r>
                                      </m:e>
                                    </m:d>
                                    <m:r>
                                      <a:rPr lang="de-DE" b="0" i="1" smtClean="0">
                                        <a:latin typeface="Cambria Math" panose="02040503050406030204" pitchFamily="18" charset="0"/>
                                      </a:rPr>
                                      <m:t>,</m:t>
                                    </m:r>
                                    <m:r>
                                      <a:rPr lang="de-DE" b="0" i="1" smtClean="0">
                                        <a:latin typeface="Cambria Math" panose="02040503050406030204" pitchFamily="18" charset="0"/>
                                      </a:rPr>
                                      <m:t>𝑇𝑟𝑎𝑣𝑒𝑙</m:t>
                                    </m:r>
                                    <m:d>
                                      <m:dPr>
                                        <m:ctrlPr>
                                          <a:rPr lang="de-DE" b="0" i="1" smtClean="0">
                                            <a:latin typeface="Cambria Math" panose="02040503050406030204" pitchFamily="18" charset="0"/>
                                          </a:rPr>
                                        </m:ctrlPr>
                                      </m:dPr>
                                      <m:e>
                                        <m:r>
                                          <a:rPr lang="de-DE" b="0" i="1" smtClean="0">
                                            <a:latin typeface="Cambria Math" panose="02040503050406030204" pitchFamily="18" charset="0"/>
                                          </a:rPr>
                                          <m:t>𝑋</m:t>
                                        </m:r>
                                      </m:e>
                                    </m:d>
                                  </m:sup>
                                </m:sSup>
                              </m:oMath>
                            </m:oMathPara>
                          </a14:m>
                          <a:endParaRPr lang="en-GB" b="0" dirty="0"/>
                        </a:p>
                      </a:txBody>
                      <a:tcPr/>
                    </a:tc>
                    <a:extLst>
                      <a:ext uri="{0D108BD9-81ED-4DB2-BD59-A6C34878D82A}">
                        <a16:rowId xmlns:a16="http://schemas.microsoft.com/office/drawing/2014/main" val="1132838764"/>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solidFill>
                                      <a:schemeClr val="tx1"/>
                                    </a:solidFill>
                                    <a:latin typeface="Cambria Math" panose="02040503050406030204" pitchFamily="18" charset="0"/>
                                  </a:rPr>
                                  <m:t>𝑓𝑎𝑙𝑠𝑒</m:t>
                                </m:r>
                              </m:oMath>
                            </m:oMathPara>
                          </a14:m>
                          <a:endParaRPr lang="en-GB"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GB" dirty="0" smtClean="0">
                                    <a:solidFill>
                                      <a:schemeClr val="tx1"/>
                                    </a:solidFill>
                                    <a:latin typeface="Cambria Math" panose="02040503050406030204" pitchFamily="18" charset="0"/>
                                  </a:rPr>
                                  <m:t>𝑓𝑎𝑙𝑠𝑒</m:t>
                                </m:r>
                              </m:oMath>
                            </m:oMathPara>
                          </a14:m>
                          <a:endParaRPr lang="en-GB"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p>
                                  <m:sSupPr>
                                    <m:ctrlPr>
                                      <a:rPr lang="de-DE" b="0" i="1" dirty="0" smtClean="0">
                                        <a:solidFill>
                                          <a:schemeClr val="tx1"/>
                                        </a:solidFill>
                                        <a:latin typeface="Cambria Math" panose="02040503050406030204" pitchFamily="18" charset="0"/>
                                      </a:rPr>
                                    </m:ctrlPr>
                                  </m:sSupPr>
                                  <m:e>
                                    <m:r>
                                      <a:rPr lang="de-DE" b="0" i="1" dirty="0" smtClean="0">
                                        <a:solidFill>
                                          <a:schemeClr val="tx1"/>
                                        </a:solidFill>
                                        <a:latin typeface="Cambria Math" panose="02040503050406030204" pitchFamily="18" charset="0"/>
                                      </a:rPr>
                                      <m:t>2</m:t>
                                    </m:r>
                                  </m:e>
                                  <m:sup>
                                    <m:r>
                                      <a:rPr lang="de-DE" b="0" i="1" dirty="0" smtClean="0">
                                        <a:solidFill>
                                          <a:schemeClr val="tx1"/>
                                        </a:solidFill>
                                        <a:latin typeface="Cambria Math" panose="02040503050406030204" pitchFamily="18" charset="0"/>
                                      </a:rPr>
                                      <m:t>2</m:t>
                                    </m:r>
                                  </m:sup>
                                </m:sSup>
                                <m:r>
                                  <a:rPr lang="de-DE" b="0" i="1" dirty="0" smtClean="0">
                                    <a:solidFill>
                                      <a:schemeClr val="tx1"/>
                                    </a:solidFill>
                                    <a:latin typeface="Cambria Math" panose="02040503050406030204" pitchFamily="18" charset="0"/>
                                    <a:ea typeface="Cambria Math" panose="02040503050406030204" pitchFamily="18" charset="0"/>
                                  </a:rPr>
                                  <m:t>∙</m:t>
                                </m:r>
                                <m:sSup>
                                  <m:sSupPr>
                                    <m:ctrlPr>
                                      <a:rPr lang="de-DE" i="1" dirty="0" smtClean="0">
                                        <a:solidFill>
                                          <a:schemeClr val="tx1"/>
                                        </a:solidFill>
                                        <a:latin typeface="Cambria Math" panose="02040503050406030204" pitchFamily="18" charset="0"/>
                                      </a:rPr>
                                    </m:ctrlPr>
                                  </m:sSupPr>
                                  <m:e>
                                    <m:r>
                                      <a:rPr lang="de-DE" b="0" i="0" dirty="0" smtClean="0">
                                        <a:solidFill>
                                          <a:schemeClr val="tx1"/>
                                        </a:solidFill>
                                        <a:latin typeface="Cambria Math" panose="02040503050406030204" pitchFamily="18" charset="0"/>
                                      </a:rPr>
                                      <m:t>4</m:t>
                                    </m:r>
                                  </m:e>
                                  <m:sup>
                                    <m:r>
                                      <a:rPr lang="de-DE" b="0" i="1" dirty="0" smtClean="0">
                                        <a:solidFill>
                                          <a:schemeClr val="tx1"/>
                                        </a:solidFill>
                                        <a:latin typeface="Cambria Math" panose="02040503050406030204" pitchFamily="18" charset="0"/>
                                      </a:rPr>
                                      <m:t>2</m:t>
                                    </m:r>
                                  </m:sup>
                                </m:sSup>
                                <m:r>
                                  <a:rPr lang="de-DE" dirty="0" smtClean="0">
                                    <a:solidFill>
                                      <a:schemeClr val="tx1"/>
                                    </a:solidFill>
                                    <a:latin typeface="Cambria Math" panose="02040503050406030204" pitchFamily="18" charset="0"/>
                                  </a:rPr>
                                  <m:t>,</m:t>
                                </m:r>
                                <m:d>
                                  <m:dPr>
                                    <m:ctrlPr>
                                      <a:rPr lang="de-DE" i="1" dirty="0" smtClean="0">
                                        <a:solidFill>
                                          <a:schemeClr val="tx1"/>
                                        </a:solidFill>
                                        <a:latin typeface="Cambria Math" panose="02040503050406030204" pitchFamily="18" charset="0"/>
                                      </a:rPr>
                                    </m:ctrlPr>
                                  </m:dPr>
                                  <m:e>
                                    <m:d>
                                      <m:dPr>
                                        <m:begChr m:val="["/>
                                        <m:endChr m:val="]"/>
                                        <m:ctrlPr>
                                          <a:rPr lang="de-DE" b="0" i="1" dirty="0" smtClean="0">
                                            <a:solidFill>
                                              <a:schemeClr val="tx1"/>
                                            </a:solidFill>
                                            <a:latin typeface="Cambria Math" panose="02040503050406030204" pitchFamily="18" charset="0"/>
                                          </a:rPr>
                                        </m:ctrlPr>
                                      </m:dPr>
                                      <m:e>
                                        <m:r>
                                          <a:rPr lang="de-DE" b="0" i="0" dirty="0" smtClean="0">
                                            <a:solidFill>
                                              <a:schemeClr val="tx1"/>
                                            </a:solidFill>
                                            <a:latin typeface="Cambria Math" panose="02040503050406030204" pitchFamily="18" charset="0"/>
                                          </a:rPr>
                                          <m:t>0,2</m:t>
                                        </m:r>
                                      </m:e>
                                    </m:d>
                                    <m:r>
                                      <a:rPr lang="de-DE" b="0" i="1" dirty="0" smtClean="0">
                                        <a:solidFill>
                                          <a:schemeClr val="tx1"/>
                                        </a:solidFill>
                                        <a:latin typeface="Cambria Math" panose="02040503050406030204" pitchFamily="18" charset="0"/>
                                      </a:rPr>
                                      <m:t>,</m:t>
                                    </m:r>
                                    <m:d>
                                      <m:dPr>
                                        <m:begChr m:val="["/>
                                        <m:endChr m:val="]"/>
                                        <m:ctrlPr>
                                          <a:rPr lang="de-DE" b="0" i="1" dirty="0" smtClean="0">
                                            <a:solidFill>
                                              <a:schemeClr val="tx1"/>
                                            </a:solidFill>
                                            <a:latin typeface="Cambria Math" panose="02040503050406030204" pitchFamily="18" charset="0"/>
                                          </a:rPr>
                                        </m:ctrlPr>
                                      </m:dPr>
                                      <m:e>
                                        <m:r>
                                          <a:rPr lang="de-DE" b="0" i="0" dirty="0" smtClean="0">
                                            <a:solidFill>
                                              <a:schemeClr val="tx1"/>
                                            </a:solidFill>
                                            <a:latin typeface="Cambria Math" panose="02040503050406030204" pitchFamily="18" charset="0"/>
                                          </a:rPr>
                                          <m:t>1,0</m:t>
                                        </m:r>
                                      </m:e>
                                    </m:d>
                                  </m:e>
                                </m:d>
                              </m:oMath>
                            </m:oMathPara>
                          </a14:m>
                          <a:endParaRPr lang="en-GB" dirty="0">
                            <a:solidFill>
                              <a:schemeClr val="tx1"/>
                            </a:solidFill>
                          </a:endParaRPr>
                        </a:p>
                      </a:txBody>
                      <a:tcPr/>
                    </a:tc>
                    <a:extLst>
                      <a:ext uri="{0D108BD9-81ED-4DB2-BD59-A6C34878D82A}">
                        <a16:rowId xmlns:a16="http://schemas.microsoft.com/office/drawing/2014/main" val="4064920272"/>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de-DE" b="0" i="1" dirty="0" smtClean="0">
                                        <a:solidFill>
                                          <a:schemeClr val="tx1"/>
                                        </a:solidFill>
                                        <a:latin typeface="Cambria Math" panose="02040503050406030204" pitchFamily="18" charset="0"/>
                                        <a:ea typeface="Cambria Math" panose="02040503050406030204" pitchFamily="18" charset="0"/>
                                      </a:rPr>
                                    </m:ctrlPr>
                                  </m:sSupPr>
                                  <m:e>
                                    <m:r>
                                      <a:rPr lang="de-DE" b="0" i="1" dirty="0" smtClean="0">
                                        <a:solidFill>
                                          <a:schemeClr val="tx1"/>
                                        </a:solidFill>
                                        <a:latin typeface="Cambria Math" panose="02040503050406030204" pitchFamily="18" charset="0"/>
                                        <a:ea typeface="Cambria Math" panose="02040503050406030204" pitchFamily="18" charset="0"/>
                                      </a:rPr>
                                      <m:t>3</m:t>
                                    </m:r>
                                  </m:e>
                                  <m:sup>
                                    <m:r>
                                      <a:rPr lang="de-DE" b="0" i="1" dirty="0" smtClean="0">
                                        <a:solidFill>
                                          <a:schemeClr val="tx1"/>
                                        </a:solidFill>
                                        <a:latin typeface="Cambria Math" panose="02040503050406030204" pitchFamily="18" charset="0"/>
                                        <a:ea typeface="Cambria Math" panose="02040503050406030204" pitchFamily="18" charset="0"/>
                                      </a:rPr>
                                      <m:t>2</m:t>
                                    </m:r>
                                  </m:sup>
                                </m:sSup>
                                <m:r>
                                  <a:rPr lang="de-DE" b="0" i="1" dirty="0" smtClean="0">
                                    <a:solidFill>
                                      <a:schemeClr val="tx1"/>
                                    </a:solidFill>
                                    <a:latin typeface="Cambria Math" panose="02040503050406030204" pitchFamily="18" charset="0"/>
                                    <a:ea typeface="Cambria Math" panose="02040503050406030204" pitchFamily="18" charset="0"/>
                                  </a:rPr>
                                  <m:t>∙</m:t>
                                </m:r>
                                <m:sSup>
                                  <m:sSupPr>
                                    <m:ctrlPr>
                                      <a:rPr lang="de-DE" i="1" dirty="0" smtClean="0">
                                        <a:latin typeface="Cambria Math" panose="02040503050406030204" pitchFamily="18" charset="0"/>
                                      </a:rPr>
                                    </m:ctrlPr>
                                  </m:sSupPr>
                                  <m:e>
                                    <m:r>
                                      <a:rPr lang="de-DE" b="0" i="0" dirty="0" smtClean="0">
                                        <a:latin typeface="Cambria Math" panose="02040503050406030204" pitchFamily="18" charset="0"/>
                                      </a:rPr>
                                      <m:t>2</m:t>
                                    </m:r>
                                  </m:e>
                                  <m:sup>
                                    <m:r>
                                      <a:rPr lang="de-DE" b="0" i="1" dirty="0" smtClean="0">
                                        <a:latin typeface="Cambria Math" panose="02040503050406030204" pitchFamily="18" charset="0"/>
                                      </a:rPr>
                                      <m:t>2</m:t>
                                    </m:r>
                                  </m:sup>
                                </m:sSup>
                                <m:r>
                                  <a:rPr lang="de-DE" dirty="0" smtClean="0">
                                    <a:latin typeface="Cambria Math" panose="02040503050406030204" pitchFamily="18" charset="0"/>
                                  </a:rPr>
                                  <m:t>,</m:t>
                                </m:r>
                                <m:d>
                                  <m:dPr>
                                    <m:ctrlPr>
                                      <a:rPr lang="de-DE" i="1" dirty="0" smtClean="0">
                                        <a:latin typeface="Cambria Math" panose="02040503050406030204" pitchFamily="18" charset="0"/>
                                      </a:rPr>
                                    </m:ctrlPr>
                                  </m:dPr>
                                  <m:e>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2,0</m:t>
                                        </m:r>
                                      </m:e>
                                    </m:d>
                                    <m:r>
                                      <a:rPr lang="de-DE" b="0" i="1" dirty="0" smtClean="0">
                                        <a:latin typeface="Cambria Math" panose="02040503050406030204" pitchFamily="18" charset="0"/>
                                      </a:rPr>
                                      <m:t>,</m:t>
                                    </m:r>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1,0</m:t>
                                        </m:r>
                                      </m:e>
                                    </m:d>
                                  </m:e>
                                </m:d>
                              </m:oMath>
                            </m:oMathPara>
                          </a14:m>
                          <a:endParaRPr lang="en-GB" dirty="0"/>
                        </a:p>
                      </a:txBody>
                      <a:tcPr/>
                    </a:tc>
                    <a:extLst>
                      <a:ext uri="{0D108BD9-81ED-4DB2-BD59-A6C34878D82A}">
                        <a16:rowId xmlns:a16="http://schemas.microsoft.com/office/drawing/2014/main" val="3084391729"/>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de-DE" b="0" i="1" dirty="0" smtClean="0">
                                        <a:solidFill>
                                          <a:schemeClr val="tx1"/>
                                        </a:solidFill>
                                        <a:latin typeface="Cambria Math" panose="02040503050406030204" pitchFamily="18" charset="0"/>
                                        <a:ea typeface="Cambria Math" panose="02040503050406030204" pitchFamily="18" charset="0"/>
                                      </a:rPr>
                                    </m:ctrlPr>
                                  </m:sSupPr>
                                  <m:e>
                                    <m:r>
                                      <a:rPr lang="de-DE" b="0" i="1" dirty="0" smtClean="0">
                                        <a:solidFill>
                                          <a:schemeClr val="tx1"/>
                                        </a:solidFill>
                                        <a:latin typeface="Cambria Math" panose="02040503050406030204" pitchFamily="18" charset="0"/>
                                        <a:ea typeface="Cambria Math" panose="02040503050406030204" pitchFamily="18" charset="0"/>
                                      </a:rPr>
                                      <m:t>1</m:t>
                                    </m:r>
                                  </m:e>
                                  <m:sup>
                                    <m:r>
                                      <a:rPr lang="de-DE" b="0" i="1" dirty="0" smtClean="0">
                                        <a:solidFill>
                                          <a:schemeClr val="tx1"/>
                                        </a:solidFill>
                                        <a:latin typeface="Cambria Math" panose="02040503050406030204" pitchFamily="18" charset="0"/>
                                        <a:ea typeface="Cambria Math" panose="02040503050406030204" pitchFamily="18" charset="0"/>
                                      </a:rPr>
                                      <m:t>2</m:t>
                                    </m:r>
                                  </m:sup>
                                </m:sSup>
                                <m:r>
                                  <a:rPr lang="de-DE" b="0" i="1" dirty="0" smtClean="0">
                                    <a:solidFill>
                                      <a:schemeClr val="tx1"/>
                                    </a:solidFill>
                                    <a:latin typeface="Cambria Math" panose="02040503050406030204" pitchFamily="18" charset="0"/>
                                    <a:ea typeface="Cambria Math" panose="02040503050406030204" pitchFamily="18" charset="0"/>
                                  </a:rPr>
                                  <m:t>∙</m:t>
                                </m:r>
                                <m:sSup>
                                  <m:sSupPr>
                                    <m:ctrlPr>
                                      <a:rPr lang="de-DE" i="1" dirty="0" smtClean="0">
                                        <a:latin typeface="Cambria Math" panose="02040503050406030204" pitchFamily="18" charset="0"/>
                                      </a:rPr>
                                    </m:ctrlPr>
                                  </m:sSupPr>
                                  <m:e>
                                    <m:r>
                                      <a:rPr lang="de-DE" b="0" i="0" dirty="0" smtClean="0">
                                        <a:latin typeface="Cambria Math" panose="02040503050406030204" pitchFamily="18" charset="0"/>
                                      </a:rPr>
                                      <m:t>5</m:t>
                                    </m:r>
                                  </m:e>
                                  <m:sup>
                                    <m:r>
                                      <a:rPr lang="de-DE" b="0" i="1" dirty="0" smtClean="0">
                                        <a:latin typeface="Cambria Math" panose="02040503050406030204" pitchFamily="18" charset="0"/>
                                      </a:rPr>
                                      <m:t>2</m:t>
                                    </m:r>
                                  </m:sup>
                                </m:sSup>
                                <m:r>
                                  <a:rPr lang="de-DE" dirty="0" smtClean="0">
                                    <a:latin typeface="Cambria Math" panose="02040503050406030204" pitchFamily="18" charset="0"/>
                                  </a:rPr>
                                  <m:t>,</m:t>
                                </m:r>
                                <m:d>
                                  <m:dPr>
                                    <m:ctrlPr>
                                      <a:rPr lang="de-DE" i="1" dirty="0" smtClean="0">
                                        <a:latin typeface="Cambria Math" panose="02040503050406030204" pitchFamily="18" charset="0"/>
                                      </a:rPr>
                                    </m:ctrlPr>
                                  </m:dPr>
                                  <m:e>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2,0</m:t>
                                        </m:r>
                                      </m:e>
                                    </m:d>
                                    <m:r>
                                      <a:rPr lang="de-DE" b="0" i="1" dirty="0" smtClean="0">
                                        <a:latin typeface="Cambria Math" panose="02040503050406030204" pitchFamily="18" charset="0"/>
                                      </a:rPr>
                                      <m:t>,</m:t>
                                    </m:r>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0,1</m:t>
                                        </m:r>
                                      </m:e>
                                    </m:d>
                                  </m:e>
                                </m:d>
                              </m:oMath>
                            </m:oMathPara>
                          </a14:m>
                          <a:endParaRPr lang="en-GB" dirty="0"/>
                        </a:p>
                      </a:txBody>
                      <a:tcPr/>
                    </a:tc>
                    <a:extLst>
                      <a:ext uri="{0D108BD9-81ED-4DB2-BD59-A6C34878D82A}">
                        <a16:rowId xmlns:a16="http://schemas.microsoft.com/office/drawing/2014/main" val="3410756619"/>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de-DE" b="0" i="1" dirty="0" smtClean="0">
                                        <a:solidFill>
                                          <a:schemeClr val="tx1"/>
                                        </a:solidFill>
                                        <a:latin typeface="Cambria Math" panose="02040503050406030204" pitchFamily="18" charset="0"/>
                                        <a:ea typeface="Cambria Math" panose="02040503050406030204" pitchFamily="18" charset="0"/>
                                      </a:rPr>
                                    </m:ctrlPr>
                                  </m:sSupPr>
                                  <m:e>
                                    <m:r>
                                      <a:rPr lang="de-DE" b="0" i="1" dirty="0" smtClean="0">
                                        <a:solidFill>
                                          <a:schemeClr val="tx1"/>
                                        </a:solidFill>
                                        <a:latin typeface="Cambria Math" panose="02040503050406030204" pitchFamily="18" charset="0"/>
                                        <a:ea typeface="Cambria Math" panose="02040503050406030204" pitchFamily="18" charset="0"/>
                                      </a:rPr>
                                      <m:t>4</m:t>
                                    </m:r>
                                  </m:e>
                                  <m:sup>
                                    <m:r>
                                      <a:rPr lang="de-DE" b="0" i="1" dirty="0" smtClean="0">
                                        <a:solidFill>
                                          <a:schemeClr val="tx1"/>
                                        </a:solidFill>
                                        <a:latin typeface="Cambria Math" panose="02040503050406030204" pitchFamily="18" charset="0"/>
                                        <a:ea typeface="Cambria Math" panose="02040503050406030204" pitchFamily="18" charset="0"/>
                                      </a:rPr>
                                      <m:t>2</m:t>
                                    </m:r>
                                  </m:sup>
                                </m:sSup>
                                <m:r>
                                  <a:rPr lang="de-DE" b="0" i="1" dirty="0" smtClean="0">
                                    <a:solidFill>
                                      <a:schemeClr val="tx1"/>
                                    </a:solidFill>
                                    <a:latin typeface="Cambria Math" panose="02040503050406030204" pitchFamily="18" charset="0"/>
                                    <a:ea typeface="Cambria Math" panose="02040503050406030204" pitchFamily="18" charset="0"/>
                                  </a:rPr>
                                  <m:t>∙</m:t>
                                </m:r>
                                <m:sSup>
                                  <m:sSupPr>
                                    <m:ctrlPr>
                                      <a:rPr lang="de-DE" i="1" dirty="0" smtClean="0">
                                        <a:latin typeface="Cambria Math" panose="02040503050406030204" pitchFamily="18" charset="0"/>
                                      </a:rPr>
                                    </m:ctrlPr>
                                  </m:sSupPr>
                                  <m:e>
                                    <m:r>
                                      <a:rPr lang="de-DE" b="0" i="0" dirty="0" smtClean="0">
                                        <a:latin typeface="Cambria Math" panose="02040503050406030204" pitchFamily="18" charset="0"/>
                                      </a:rPr>
                                      <m:t>7</m:t>
                                    </m:r>
                                  </m:e>
                                  <m:sup>
                                    <m:r>
                                      <a:rPr lang="de-DE" b="0" i="1" dirty="0" smtClean="0">
                                        <a:latin typeface="Cambria Math" panose="02040503050406030204" pitchFamily="18" charset="0"/>
                                      </a:rPr>
                                      <m:t>2</m:t>
                                    </m:r>
                                  </m:sup>
                                </m:sSup>
                                <m:r>
                                  <a:rPr lang="de-DE" dirty="0" smtClean="0">
                                    <a:latin typeface="Cambria Math" panose="02040503050406030204" pitchFamily="18" charset="0"/>
                                  </a:rPr>
                                  <m:t>,</m:t>
                                </m:r>
                                <m:d>
                                  <m:dPr>
                                    <m:ctrlPr>
                                      <a:rPr lang="de-DE" i="1" dirty="0" smtClean="0">
                                        <a:latin typeface="Cambria Math" panose="02040503050406030204" pitchFamily="18" charset="0"/>
                                      </a:rPr>
                                    </m:ctrlPr>
                                  </m:dPr>
                                  <m:e>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2,0</m:t>
                                        </m:r>
                                      </m:e>
                                    </m:d>
                                    <m:r>
                                      <a:rPr lang="de-DE" b="0" i="0" dirty="0" smtClean="0">
                                        <a:latin typeface="Cambria Math" panose="02040503050406030204" pitchFamily="18" charset="0"/>
                                      </a:rPr>
                                      <m:t>,</m:t>
                                    </m:r>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0,1</m:t>
                                        </m:r>
                                      </m:e>
                                    </m:d>
                                  </m:e>
                                </m:d>
                              </m:oMath>
                            </m:oMathPara>
                          </a14:m>
                          <a:endParaRPr lang="en-GB" dirty="0"/>
                        </a:p>
                      </a:txBody>
                      <a:tcPr/>
                    </a:tc>
                    <a:extLst>
                      <a:ext uri="{0D108BD9-81ED-4DB2-BD59-A6C34878D82A}">
                        <a16:rowId xmlns:a16="http://schemas.microsoft.com/office/drawing/2014/main" val="2189045354"/>
                      </a:ext>
                    </a:extLst>
                  </a:tr>
                </a:tbl>
              </a:graphicData>
            </a:graphic>
          </p:graphicFrame>
        </mc:Choice>
        <mc:Fallback xmlns="">
          <p:graphicFrame>
            <p:nvGraphicFramePr>
              <p:cNvPr id="53" name="Table 52">
                <a:extLst>
                  <a:ext uri="{FF2B5EF4-FFF2-40B4-BE49-F238E27FC236}">
                    <a16:creationId xmlns:a16="http://schemas.microsoft.com/office/drawing/2014/main" id="{48C5786C-8477-FA44-8A57-D301E1A35168}"/>
                  </a:ext>
                </a:extLst>
              </p:cNvPr>
              <p:cNvGraphicFramePr>
                <a:graphicFrameLocks noGrp="1"/>
              </p:cNvGraphicFramePr>
              <p:nvPr>
                <p:extLst>
                  <p:ext uri="{D42A27DB-BD31-4B8C-83A1-F6EECF244321}">
                    <p14:modId xmlns:p14="http://schemas.microsoft.com/office/powerpoint/2010/main" val="2519286902"/>
                  </p:ext>
                </p:extLst>
              </p:nvPr>
            </p:nvGraphicFramePr>
            <p:xfrm>
              <a:off x="714809" y="4518716"/>
              <a:ext cx="4412615" cy="1867535"/>
            </p:xfrm>
            <a:graphic>
              <a:graphicData uri="http://schemas.openxmlformats.org/drawingml/2006/table">
                <a:tbl>
                  <a:tblPr firstRow="1" bandRow="1">
                    <a:tableStyleId>{073A0DAA-6AF3-43AB-8588-CEC1D06C72B9}</a:tableStyleId>
                  </a:tblPr>
                  <a:tblGrid>
                    <a:gridCol w="781622">
                      <a:extLst>
                        <a:ext uri="{9D8B030D-6E8A-4147-A177-3AD203B41FA5}">
                          <a16:colId xmlns:a16="http://schemas.microsoft.com/office/drawing/2014/main" val="2283029415"/>
                        </a:ext>
                      </a:extLst>
                    </a:gridCol>
                    <a:gridCol w="1008761">
                      <a:extLst>
                        <a:ext uri="{9D8B030D-6E8A-4147-A177-3AD203B41FA5}">
                          <a16:colId xmlns:a16="http://schemas.microsoft.com/office/drawing/2014/main" val="291702905"/>
                        </a:ext>
                      </a:extLst>
                    </a:gridCol>
                    <a:gridCol w="2622232">
                      <a:extLst>
                        <a:ext uri="{9D8B030D-6E8A-4147-A177-3AD203B41FA5}">
                          <a16:colId xmlns:a16="http://schemas.microsoft.com/office/drawing/2014/main" val="2170709595"/>
                        </a:ext>
                      </a:extLst>
                    </a:gridCol>
                  </a:tblGrid>
                  <a:tr h="384175">
                    <a:tc>
                      <a:txBody>
                        <a:bodyPr/>
                        <a:lstStyle/>
                        <a:p>
                          <a:endParaRPr lang="en-US"/>
                        </a:p>
                      </a:txBody>
                      <a:tcPr>
                        <a:blipFill>
                          <a:blip r:embed="rId10"/>
                          <a:stretch>
                            <a:fillRect l="-1613" r="-464516" b="-396667"/>
                          </a:stretch>
                        </a:blipFill>
                      </a:tcPr>
                    </a:tc>
                    <a:tc>
                      <a:txBody>
                        <a:bodyPr/>
                        <a:lstStyle/>
                        <a:p>
                          <a:endParaRPr lang="en-US"/>
                        </a:p>
                      </a:txBody>
                      <a:tcPr>
                        <a:blipFill>
                          <a:blip r:embed="rId10"/>
                          <a:stretch>
                            <a:fillRect l="-79747" r="-264557" b="-396667"/>
                          </a:stretch>
                        </a:blipFill>
                      </a:tcPr>
                    </a:tc>
                    <a:tc>
                      <a:txBody>
                        <a:bodyPr/>
                        <a:lstStyle/>
                        <a:p>
                          <a:endParaRPr lang="en-US"/>
                        </a:p>
                      </a:txBody>
                      <a:tcPr>
                        <a:blipFill>
                          <a:blip r:embed="rId10"/>
                          <a:stretch>
                            <a:fillRect l="-68599" r="-966" b="-396667"/>
                          </a:stretch>
                        </a:blipFill>
                      </a:tcPr>
                    </a:tc>
                    <a:extLst>
                      <a:ext uri="{0D108BD9-81ED-4DB2-BD59-A6C34878D82A}">
                        <a16:rowId xmlns:a16="http://schemas.microsoft.com/office/drawing/2014/main" val="1132838764"/>
                      </a:ext>
                    </a:extLst>
                  </a:tr>
                  <a:tr h="370840">
                    <a:tc>
                      <a:txBody>
                        <a:bodyPr/>
                        <a:lstStyle/>
                        <a:p>
                          <a:endParaRPr lang="en-US"/>
                        </a:p>
                      </a:txBody>
                      <a:tcPr>
                        <a:blipFill>
                          <a:blip r:embed="rId10"/>
                          <a:stretch>
                            <a:fillRect l="-1613" t="-100000" r="-464516" b="-296667"/>
                          </a:stretch>
                        </a:blipFill>
                      </a:tcPr>
                    </a:tc>
                    <a:tc>
                      <a:txBody>
                        <a:bodyPr/>
                        <a:lstStyle/>
                        <a:p>
                          <a:endParaRPr lang="en-US"/>
                        </a:p>
                      </a:txBody>
                      <a:tcPr>
                        <a:blipFill>
                          <a:blip r:embed="rId10"/>
                          <a:stretch>
                            <a:fillRect l="-79747" t="-100000" r="-264557" b="-296667"/>
                          </a:stretch>
                        </a:blipFill>
                      </a:tcPr>
                    </a:tc>
                    <a:tc>
                      <a:txBody>
                        <a:bodyPr/>
                        <a:lstStyle/>
                        <a:p>
                          <a:endParaRPr lang="en-US"/>
                        </a:p>
                      </a:txBody>
                      <a:tcPr>
                        <a:blipFill>
                          <a:blip r:embed="rId10"/>
                          <a:stretch>
                            <a:fillRect l="-68599" t="-100000" r="-966" b="-296667"/>
                          </a:stretch>
                        </a:blipFill>
                      </a:tcPr>
                    </a:tc>
                    <a:extLst>
                      <a:ext uri="{0D108BD9-81ED-4DB2-BD59-A6C34878D82A}">
                        <a16:rowId xmlns:a16="http://schemas.microsoft.com/office/drawing/2014/main" val="4064920272"/>
                      </a:ext>
                    </a:extLst>
                  </a:tr>
                  <a:tr h="370840">
                    <a:tc>
                      <a:txBody>
                        <a:bodyPr/>
                        <a:lstStyle/>
                        <a:p>
                          <a:endParaRPr lang="en-US"/>
                        </a:p>
                      </a:txBody>
                      <a:tcPr>
                        <a:blipFill>
                          <a:blip r:embed="rId10"/>
                          <a:stretch>
                            <a:fillRect l="-1613" t="-206897" r="-464516" b="-206897"/>
                          </a:stretch>
                        </a:blipFill>
                      </a:tcPr>
                    </a:tc>
                    <a:tc>
                      <a:txBody>
                        <a:bodyPr/>
                        <a:lstStyle/>
                        <a:p>
                          <a:endParaRPr lang="en-US"/>
                        </a:p>
                      </a:txBody>
                      <a:tcPr>
                        <a:blipFill>
                          <a:blip r:embed="rId10"/>
                          <a:stretch>
                            <a:fillRect l="-79747" t="-206897" r="-264557" b="-206897"/>
                          </a:stretch>
                        </a:blipFill>
                      </a:tcPr>
                    </a:tc>
                    <a:tc>
                      <a:txBody>
                        <a:bodyPr/>
                        <a:lstStyle/>
                        <a:p>
                          <a:endParaRPr lang="en-US"/>
                        </a:p>
                      </a:txBody>
                      <a:tcPr>
                        <a:blipFill>
                          <a:blip r:embed="rId10"/>
                          <a:stretch>
                            <a:fillRect l="-68599" t="-206897" r="-966" b="-206897"/>
                          </a:stretch>
                        </a:blipFill>
                      </a:tcPr>
                    </a:tc>
                    <a:extLst>
                      <a:ext uri="{0D108BD9-81ED-4DB2-BD59-A6C34878D82A}">
                        <a16:rowId xmlns:a16="http://schemas.microsoft.com/office/drawing/2014/main" val="3084391729"/>
                      </a:ext>
                    </a:extLst>
                  </a:tr>
                  <a:tr h="370840">
                    <a:tc>
                      <a:txBody>
                        <a:bodyPr/>
                        <a:lstStyle/>
                        <a:p>
                          <a:endParaRPr lang="en-US"/>
                        </a:p>
                      </a:txBody>
                      <a:tcPr>
                        <a:blipFill>
                          <a:blip r:embed="rId10"/>
                          <a:stretch>
                            <a:fillRect l="-1613" t="-296667" r="-464516" b="-100000"/>
                          </a:stretch>
                        </a:blipFill>
                      </a:tcPr>
                    </a:tc>
                    <a:tc>
                      <a:txBody>
                        <a:bodyPr/>
                        <a:lstStyle/>
                        <a:p>
                          <a:endParaRPr lang="en-US"/>
                        </a:p>
                      </a:txBody>
                      <a:tcPr>
                        <a:blipFill>
                          <a:blip r:embed="rId10"/>
                          <a:stretch>
                            <a:fillRect l="-79747" t="-296667" r="-264557" b="-100000"/>
                          </a:stretch>
                        </a:blipFill>
                      </a:tcPr>
                    </a:tc>
                    <a:tc>
                      <a:txBody>
                        <a:bodyPr/>
                        <a:lstStyle/>
                        <a:p>
                          <a:endParaRPr lang="en-US"/>
                        </a:p>
                      </a:txBody>
                      <a:tcPr>
                        <a:blipFill>
                          <a:blip r:embed="rId10"/>
                          <a:stretch>
                            <a:fillRect l="-68599" t="-296667" r="-966" b="-100000"/>
                          </a:stretch>
                        </a:blipFill>
                      </a:tcPr>
                    </a:tc>
                    <a:extLst>
                      <a:ext uri="{0D108BD9-81ED-4DB2-BD59-A6C34878D82A}">
                        <a16:rowId xmlns:a16="http://schemas.microsoft.com/office/drawing/2014/main" val="3410756619"/>
                      </a:ext>
                    </a:extLst>
                  </a:tr>
                  <a:tr h="370840">
                    <a:tc>
                      <a:txBody>
                        <a:bodyPr/>
                        <a:lstStyle/>
                        <a:p>
                          <a:endParaRPr lang="en-US"/>
                        </a:p>
                      </a:txBody>
                      <a:tcPr>
                        <a:blipFill>
                          <a:blip r:embed="rId10"/>
                          <a:stretch>
                            <a:fillRect l="-1613" t="-410345" r="-464516" b="-3448"/>
                          </a:stretch>
                        </a:blipFill>
                      </a:tcPr>
                    </a:tc>
                    <a:tc>
                      <a:txBody>
                        <a:bodyPr/>
                        <a:lstStyle/>
                        <a:p>
                          <a:endParaRPr lang="en-US"/>
                        </a:p>
                      </a:txBody>
                      <a:tcPr>
                        <a:blipFill>
                          <a:blip r:embed="rId10"/>
                          <a:stretch>
                            <a:fillRect l="-79747" t="-410345" r="-264557" b="-3448"/>
                          </a:stretch>
                        </a:blipFill>
                      </a:tcPr>
                    </a:tc>
                    <a:tc>
                      <a:txBody>
                        <a:bodyPr/>
                        <a:lstStyle/>
                        <a:p>
                          <a:endParaRPr lang="en-US"/>
                        </a:p>
                      </a:txBody>
                      <a:tcPr>
                        <a:blipFill>
                          <a:blip r:embed="rId10"/>
                          <a:stretch>
                            <a:fillRect l="-68599" t="-410345" r="-966" b="-3448"/>
                          </a:stretch>
                        </a:blipFill>
                      </a:tcPr>
                    </a:tc>
                    <a:extLst>
                      <a:ext uri="{0D108BD9-81ED-4DB2-BD59-A6C34878D82A}">
                        <a16:rowId xmlns:a16="http://schemas.microsoft.com/office/drawing/2014/main" val="2189045354"/>
                      </a:ext>
                    </a:extLst>
                  </a:tr>
                </a:tbl>
              </a:graphicData>
            </a:graphic>
          </p:graphicFrame>
        </mc:Fallback>
      </mc:AlternateContent>
      <p:sp>
        <p:nvSpPr>
          <p:cNvPr id="55" name="Rectangle 54">
            <a:extLst>
              <a:ext uri="{FF2B5EF4-FFF2-40B4-BE49-F238E27FC236}">
                <a16:creationId xmlns:a16="http://schemas.microsoft.com/office/drawing/2014/main" id="{13868B9F-5830-B945-A649-8F2D42073004}"/>
              </a:ext>
            </a:extLst>
          </p:cNvPr>
          <p:cNvSpPr/>
          <p:nvPr/>
        </p:nvSpPr>
        <p:spPr>
          <a:xfrm>
            <a:off x="1911530" y="6312309"/>
            <a:ext cx="4175749" cy="400110"/>
          </a:xfrm>
          <a:prstGeom prst="rect">
            <a:avLst/>
          </a:prstGeom>
        </p:spPr>
        <p:txBody>
          <a:bodyPr wrap="square">
            <a:spAutoFit/>
          </a:bodyPr>
          <a:lstStyle/>
          <a:p>
            <a:r>
              <a:rPr lang="en-GB" sz="1000" dirty="0">
                <a:solidFill>
                  <a:schemeClr val="accent3"/>
                </a:solidFill>
              </a:rPr>
              <a:t>Tanya B and Ralf </a:t>
            </a:r>
            <a:r>
              <a:rPr lang="en-GB" sz="1000" dirty="0" err="1">
                <a:solidFill>
                  <a:schemeClr val="accent3"/>
                </a:solidFill>
              </a:rPr>
              <a:t>Möller</a:t>
            </a:r>
            <a:r>
              <a:rPr lang="en-GB" sz="1000" dirty="0">
                <a:solidFill>
                  <a:schemeClr val="accent3"/>
                </a:solidFill>
              </a:rPr>
              <a:t>. Lifted Most Probable Explanation. In </a:t>
            </a:r>
            <a:r>
              <a:rPr lang="en-GB" sz="1000" i="1" dirty="0">
                <a:solidFill>
                  <a:schemeClr val="accent3"/>
                </a:solidFill>
              </a:rPr>
              <a:t>Proceedings of the International Conference on Conceptual Structures</a:t>
            </a:r>
            <a:r>
              <a:rPr lang="en-GB" sz="1000" dirty="0">
                <a:solidFill>
                  <a:schemeClr val="accent3"/>
                </a:solidFill>
              </a:rPr>
              <a:t>, 2018.</a:t>
            </a:r>
          </a:p>
        </p:txBody>
      </p:sp>
    </p:spTree>
    <p:extLst>
      <p:ext uri="{BB962C8B-B14F-4D97-AF65-F5344CB8AC3E}">
        <p14:creationId xmlns:p14="http://schemas.microsoft.com/office/powerpoint/2010/main" val="142593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2534-7F4C-6B48-9B31-79FF3B5868C9}"/>
              </a:ext>
            </a:extLst>
          </p:cNvPr>
          <p:cNvSpPr>
            <a:spLocks noGrp="1"/>
          </p:cNvSpPr>
          <p:nvPr>
            <p:ph type="title"/>
          </p:nvPr>
        </p:nvSpPr>
        <p:spPr/>
        <p:txBody>
          <a:bodyPr/>
          <a:lstStyle/>
          <a:p>
            <a:r>
              <a:rPr lang="en-GB" dirty="0"/>
              <a:t>LVE for MPE Queries: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740D76-3BA9-8F48-94B0-C2F921706D07}"/>
                  </a:ext>
                </a:extLst>
              </p:cNvPr>
              <p:cNvSpPr>
                <a:spLocks noGrp="1"/>
              </p:cNvSpPr>
              <p:nvPr>
                <p:ph idx="1"/>
              </p:nvPr>
            </p:nvSpPr>
            <p:spPr>
              <a:xfrm>
                <a:off x="628650" y="1158241"/>
                <a:ext cx="4352168" cy="3360476"/>
              </a:xfrm>
            </p:spPr>
            <p:txBody>
              <a:bodyPr>
                <a:normAutofit/>
              </a:bodyPr>
              <a:lstStyle/>
              <a:p>
                <a:r>
                  <a:rPr lang="en-GB" dirty="0"/>
                  <a:t>Max-out </a:t>
                </a:r>
                <a14:m>
                  <m:oMath xmlns:m="http://schemas.openxmlformats.org/officeDocument/2006/math">
                    <m:r>
                      <a:rPr lang="de-DE" b="0" i="1" smtClean="0">
                        <a:latin typeface="Cambria Math" panose="02040503050406030204" pitchFamily="18" charset="0"/>
                      </a:rPr>
                      <m:t>𝑆𝑖𝑐𝑘</m:t>
                    </m:r>
                    <m:r>
                      <a:rPr lang="de-DE" i="1">
                        <a:latin typeface="Cambria Math" charset="0"/>
                      </a:rPr>
                      <m:t>(</m:t>
                    </m:r>
                    <m:r>
                      <a:rPr lang="de-DE" i="1">
                        <a:latin typeface="Cambria Math" charset="0"/>
                      </a:rPr>
                      <m:t>𝑋</m:t>
                    </m:r>
                    <m:r>
                      <a:rPr lang="de-DE" i="1">
                        <a:latin typeface="Cambria Math" charset="0"/>
                      </a:rPr>
                      <m:t>)</m:t>
                    </m:r>
                  </m:oMath>
                </a14:m>
                <a:endParaRPr lang="en-GB" dirty="0"/>
              </a:p>
              <a:p>
                <a:pPr lvl="1"/>
                <a:r>
                  <a:rPr lang="en-GB" dirty="0"/>
                  <a:t>Fulfils all preconditions</a:t>
                </a:r>
              </a:p>
              <a:p>
                <a:pPr lvl="1"/>
                <a:r>
                  <a:rPr lang="en-GB" dirty="0"/>
                  <a:t>Result: </a:t>
                </a:r>
                <a14:m>
                  <m:oMath xmlns:m="http://schemas.openxmlformats.org/officeDocument/2006/math">
                    <m:sSubSup>
                      <m:sSubSupPr>
                        <m:ctrlPr>
                          <a:rPr lang="de-DE" b="0" i="1" smtClean="0">
                            <a:solidFill>
                              <a:schemeClr val="accent1"/>
                            </a:solidFill>
                            <a:latin typeface="Cambria Math" panose="02040503050406030204" pitchFamily="18" charset="0"/>
                          </a:rPr>
                        </m:ctrlPr>
                      </m:sSubSupPr>
                      <m:e>
                        <m:r>
                          <a:rPr lang="de-DE" i="1">
                            <a:solidFill>
                              <a:schemeClr val="accent1"/>
                            </a:solidFill>
                            <a:latin typeface="Cambria Math" charset="0"/>
                          </a:rPr>
                          <m:t>𝑔</m:t>
                        </m:r>
                      </m:e>
                      <m:sub>
                        <m:r>
                          <a:rPr lang="de-DE" b="0" i="1" smtClean="0">
                            <a:solidFill>
                              <a:schemeClr val="accent1"/>
                            </a:solidFill>
                            <a:latin typeface="Cambria Math" panose="02040503050406030204" pitchFamily="18" charset="0"/>
                          </a:rPr>
                          <m:t>23</m:t>
                        </m:r>
                      </m:sub>
                      <m:sup>
                        <m:r>
                          <a:rPr lang="de-DE" b="0" i="1" smtClean="0">
                            <a:solidFill>
                              <a:schemeClr val="accent1"/>
                            </a:solidFill>
                            <a:latin typeface="Cambria Math" panose="02040503050406030204" pitchFamily="18" charset="0"/>
                          </a:rPr>
                          <m:t>′</m:t>
                        </m:r>
                      </m:sup>
                    </m:sSubSup>
                    <m:r>
                      <a:rPr lang="de-DE" b="0" i="1" smtClean="0">
                        <a:solidFill>
                          <a:schemeClr val="accent1"/>
                        </a:solidFill>
                        <a:latin typeface="Cambria Math" panose="02040503050406030204" pitchFamily="18" charset="0"/>
                      </a:rPr>
                      <m:t>=</m:t>
                    </m:r>
                    <m:sSubSup>
                      <m:sSubSupPr>
                        <m:ctrlPr>
                          <a:rPr lang="de-DE" b="0" i="1" smtClean="0">
                            <a:solidFill>
                              <a:schemeClr val="accent1"/>
                            </a:solidFill>
                            <a:latin typeface="Cambria Math" panose="02040503050406030204" pitchFamily="18" charset="0"/>
                          </a:rPr>
                        </m:ctrlPr>
                      </m:sSubSupPr>
                      <m:e>
                        <m:r>
                          <a:rPr lang="en-GB">
                            <a:solidFill>
                              <a:schemeClr val="accent1"/>
                            </a:solidFill>
                            <a:latin typeface="Cambria Math" panose="02040503050406030204" pitchFamily="18" charset="0"/>
                          </a:rPr>
                          <m:t>𝜙</m:t>
                        </m:r>
                      </m:e>
                      <m:sub>
                        <m:r>
                          <a:rPr lang="de-DE" b="0" i="0" smtClean="0">
                            <a:solidFill>
                              <a:schemeClr val="accent1"/>
                            </a:solidFill>
                            <a:latin typeface="Cambria Math" panose="02040503050406030204" pitchFamily="18" charset="0"/>
                          </a:rPr>
                          <m:t>23</m:t>
                        </m:r>
                      </m:sub>
                      <m:sup>
                        <m:r>
                          <a:rPr lang="de-DE" b="0" i="0" smtClean="0">
                            <a:solidFill>
                              <a:schemeClr val="accent1"/>
                            </a:solidFill>
                            <a:latin typeface="Cambria Math" panose="02040503050406030204" pitchFamily="18" charset="0"/>
                          </a:rPr>
                          <m:t>′</m:t>
                        </m:r>
                      </m:sup>
                    </m:sSubSup>
                    <m:d>
                      <m:dPr>
                        <m:ctrlPr>
                          <a:rPr lang="de-DE" b="0" i="1" smtClean="0">
                            <a:solidFill>
                              <a:schemeClr val="accent1"/>
                            </a:solidFill>
                            <a:latin typeface="Cambria Math" panose="02040503050406030204" pitchFamily="18" charset="0"/>
                          </a:rPr>
                        </m:ctrlPr>
                      </m:dPr>
                      <m:e>
                        <m:r>
                          <a:rPr lang="de-DE" b="0" i="1" smtClean="0">
                            <a:solidFill>
                              <a:schemeClr val="accent1"/>
                            </a:solidFill>
                            <a:latin typeface="Cambria Math" panose="02040503050406030204" pitchFamily="18" charset="0"/>
                          </a:rPr>
                          <m:t>𝐸𝑝𝑖𝑑</m:t>
                        </m:r>
                      </m:e>
                    </m:d>
                  </m:oMath>
                </a14:m>
                <a:endParaRPr lang="en-GB" dirty="0"/>
              </a:p>
              <a:p>
                <a:r>
                  <a:rPr lang="en-GB" dirty="0"/>
                  <a:t>Max-out </a:t>
                </a:r>
                <a14:m>
                  <m:oMath xmlns:m="http://schemas.openxmlformats.org/officeDocument/2006/math">
                    <m:r>
                      <a:rPr lang="en-GB" dirty="0">
                        <a:latin typeface="Cambria Math" panose="02040503050406030204" pitchFamily="18" charset="0"/>
                      </a:rPr>
                      <m:t>𝐸𝑝𝑖𝑑</m:t>
                    </m:r>
                  </m:oMath>
                </a14:m>
                <a:endParaRPr lang="en-GB" dirty="0"/>
              </a:p>
              <a:p>
                <a:pPr lvl="1"/>
                <a:r>
                  <a:rPr lang="en-GB" dirty="0"/>
                  <a:t>Fulfils all preconditions</a:t>
                </a:r>
              </a:p>
              <a:p>
                <a:pPr lvl="1"/>
                <a:r>
                  <a:rPr lang="en-GB" dirty="0"/>
                  <a:t>Result: </a:t>
                </a:r>
                <a14:m>
                  <m:oMath xmlns:m="http://schemas.openxmlformats.org/officeDocument/2006/math">
                    <m:sSubSup>
                      <m:sSubSupPr>
                        <m:ctrlPr>
                          <a:rPr lang="de-DE" i="1" smtClean="0">
                            <a:solidFill>
                              <a:schemeClr val="accent4"/>
                            </a:solidFill>
                            <a:latin typeface="Cambria Math" panose="02040503050406030204" pitchFamily="18" charset="0"/>
                          </a:rPr>
                        </m:ctrlPr>
                      </m:sSubSupPr>
                      <m:e>
                        <m:r>
                          <a:rPr lang="de-DE" i="1">
                            <a:solidFill>
                              <a:schemeClr val="accent4"/>
                            </a:solidFill>
                            <a:latin typeface="Cambria Math" charset="0"/>
                          </a:rPr>
                          <m:t>𝑔</m:t>
                        </m:r>
                      </m:e>
                      <m:sub>
                        <m:r>
                          <a:rPr lang="de-DE" i="1">
                            <a:solidFill>
                              <a:schemeClr val="accent4"/>
                            </a:solidFill>
                            <a:latin typeface="Cambria Math" panose="02040503050406030204" pitchFamily="18" charset="0"/>
                          </a:rPr>
                          <m:t>23</m:t>
                        </m:r>
                      </m:sub>
                      <m:sup>
                        <m:r>
                          <a:rPr lang="de-DE" i="1">
                            <a:solidFill>
                              <a:schemeClr val="accent4"/>
                            </a:solidFill>
                            <a:latin typeface="Cambria Math" panose="02040503050406030204" pitchFamily="18" charset="0"/>
                          </a:rPr>
                          <m:t>′</m:t>
                        </m:r>
                        <m:r>
                          <a:rPr lang="de-DE" b="0" i="1" smtClean="0">
                            <a:solidFill>
                              <a:schemeClr val="accent4"/>
                            </a:solidFill>
                            <a:latin typeface="Cambria Math" panose="02040503050406030204" pitchFamily="18" charset="0"/>
                          </a:rPr>
                          <m:t>′</m:t>
                        </m:r>
                      </m:sup>
                    </m:sSubSup>
                    <m:r>
                      <a:rPr lang="de-DE" i="1">
                        <a:solidFill>
                          <a:schemeClr val="accent4"/>
                        </a:solidFill>
                        <a:latin typeface="Cambria Math" panose="02040503050406030204" pitchFamily="18" charset="0"/>
                      </a:rPr>
                      <m:t>=</m:t>
                    </m:r>
                    <m:sSubSup>
                      <m:sSubSupPr>
                        <m:ctrlPr>
                          <a:rPr lang="de-DE" i="1">
                            <a:solidFill>
                              <a:schemeClr val="accent4"/>
                            </a:solidFill>
                            <a:latin typeface="Cambria Math" panose="02040503050406030204" pitchFamily="18" charset="0"/>
                          </a:rPr>
                        </m:ctrlPr>
                      </m:sSubSupPr>
                      <m:e>
                        <m:r>
                          <a:rPr lang="en-GB">
                            <a:solidFill>
                              <a:schemeClr val="accent4"/>
                            </a:solidFill>
                            <a:latin typeface="Cambria Math" panose="02040503050406030204" pitchFamily="18" charset="0"/>
                          </a:rPr>
                          <m:t>𝜙</m:t>
                        </m:r>
                      </m:e>
                      <m:sub>
                        <m:r>
                          <a:rPr lang="de-DE">
                            <a:solidFill>
                              <a:schemeClr val="accent4"/>
                            </a:solidFill>
                            <a:latin typeface="Cambria Math" panose="02040503050406030204" pitchFamily="18" charset="0"/>
                          </a:rPr>
                          <m:t>23</m:t>
                        </m:r>
                      </m:sub>
                      <m:sup>
                        <m:r>
                          <a:rPr lang="de-DE">
                            <a:solidFill>
                              <a:schemeClr val="accent4"/>
                            </a:solidFill>
                            <a:latin typeface="Cambria Math" panose="02040503050406030204" pitchFamily="18" charset="0"/>
                          </a:rPr>
                          <m:t>′</m:t>
                        </m:r>
                        <m:r>
                          <a:rPr lang="de-DE" b="0" i="0" smtClean="0">
                            <a:solidFill>
                              <a:schemeClr val="accent4"/>
                            </a:solidFill>
                            <a:latin typeface="Cambria Math" panose="02040503050406030204" pitchFamily="18" charset="0"/>
                          </a:rPr>
                          <m:t>′</m:t>
                        </m:r>
                      </m:sup>
                    </m:sSubSup>
                    <m:d>
                      <m:dPr>
                        <m:ctrlPr>
                          <a:rPr lang="de-DE" i="1">
                            <a:solidFill>
                              <a:schemeClr val="accent4"/>
                            </a:solidFill>
                            <a:latin typeface="Cambria Math" panose="02040503050406030204" pitchFamily="18" charset="0"/>
                          </a:rPr>
                        </m:ctrlPr>
                      </m:dPr>
                      <m:e>
                        <m:r>
                          <a:rPr lang="de-DE" b="0" i="1" smtClean="0">
                            <a:solidFill>
                              <a:schemeClr val="accent4"/>
                            </a:solidFill>
                            <a:latin typeface="Cambria Math" panose="02040503050406030204" pitchFamily="18" charset="0"/>
                          </a:rPr>
                          <m:t> </m:t>
                        </m:r>
                      </m:e>
                    </m:d>
                  </m:oMath>
                </a14:m>
                <a:endParaRPr lang="en-GB" dirty="0"/>
              </a:p>
              <a:p>
                <a:pPr lvl="1"/>
                <a:endParaRPr lang="en-GB" dirty="0"/>
              </a:p>
            </p:txBody>
          </p:sp>
        </mc:Choice>
        <mc:Fallback xmlns="">
          <p:sp>
            <p:nvSpPr>
              <p:cNvPr id="3" name="Content Placeholder 2">
                <a:extLst>
                  <a:ext uri="{FF2B5EF4-FFF2-40B4-BE49-F238E27FC236}">
                    <a16:creationId xmlns:a16="http://schemas.microsoft.com/office/drawing/2014/main" id="{FF740D76-3BA9-8F48-94B0-C2F921706D07}"/>
                  </a:ext>
                </a:extLst>
              </p:cNvPr>
              <p:cNvSpPr>
                <a:spLocks noGrp="1" noRot="1" noChangeAspect="1" noMove="1" noResize="1" noEditPoints="1" noAdjustHandles="1" noChangeArrowheads="1" noChangeShapeType="1" noTextEdit="1"/>
              </p:cNvSpPr>
              <p:nvPr>
                <p:ph idx="1"/>
              </p:nvPr>
            </p:nvSpPr>
            <p:spPr>
              <a:xfrm>
                <a:off x="628650" y="1158241"/>
                <a:ext cx="4352168" cy="3360476"/>
              </a:xfrm>
              <a:blipFill>
                <a:blip r:embed="rId3"/>
                <a:stretch>
                  <a:fillRect l="-2624" t="-2632"/>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A6BB99CC-208C-5A4D-99E0-B354245DA4A7}"/>
              </a:ext>
            </a:extLst>
          </p:cNvPr>
          <p:cNvSpPr>
            <a:spLocks noGrp="1"/>
          </p:cNvSpPr>
          <p:nvPr>
            <p:ph type="sldNum" sz="quarter" idx="12"/>
          </p:nvPr>
        </p:nvSpPr>
        <p:spPr/>
        <p:txBody>
          <a:bodyPr/>
          <a:lstStyle/>
          <a:p>
            <a:fld id="{67C9959E-8E6B-B04C-9955-EA096F41CA7A}" type="slidenum">
              <a:rPr lang="en-GB" smtClean="0"/>
              <a:t>61</a:t>
            </a:fld>
            <a:endParaRPr lang="en-GB"/>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C416E9C-F05A-D246-B887-BD3DC1F04049}"/>
                  </a:ext>
                </a:extLst>
              </p:cNvPr>
              <p:cNvSpPr txBox="1"/>
              <p:nvPr/>
            </p:nvSpPr>
            <p:spPr>
              <a:xfrm>
                <a:off x="5583622" y="4795613"/>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29" name="TextBox 28">
                <a:extLst>
                  <a:ext uri="{FF2B5EF4-FFF2-40B4-BE49-F238E27FC236}">
                    <a16:creationId xmlns:a16="http://schemas.microsoft.com/office/drawing/2014/main" id="{3C416E9C-F05A-D246-B887-BD3DC1F04049}"/>
                  </a:ext>
                </a:extLst>
              </p:cNvPr>
              <p:cNvSpPr txBox="1">
                <a:spLocks noRot="1" noChangeAspect="1" noMove="1" noResize="1" noEditPoints="1" noAdjustHandles="1" noChangeArrowheads="1" noChangeShapeType="1" noTextEdit="1"/>
              </p:cNvSpPr>
              <p:nvPr/>
            </p:nvSpPr>
            <p:spPr>
              <a:xfrm>
                <a:off x="5583622" y="4795613"/>
                <a:ext cx="648000" cy="389513"/>
              </a:xfrm>
              <a:prstGeom prst="ellipse">
                <a:avLst/>
              </a:prstGeom>
              <a:blipFill>
                <a:blip r:embed="rId4"/>
                <a:stretch>
                  <a:fillRect l="-1887" r="-1887"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37301CF-98EE-3348-A563-BCB588BBB9CF}"/>
                  </a:ext>
                </a:extLst>
              </p:cNvPr>
              <p:cNvSpPr txBox="1"/>
              <p:nvPr/>
            </p:nvSpPr>
            <p:spPr>
              <a:xfrm>
                <a:off x="5350679" y="5996738"/>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31" name="TextBox 30">
                <a:extLst>
                  <a:ext uri="{FF2B5EF4-FFF2-40B4-BE49-F238E27FC236}">
                    <a16:creationId xmlns:a16="http://schemas.microsoft.com/office/drawing/2014/main" id="{437301CF-98EE-3348-A563-BCB588BBB9CF}"/>
                  </a:ext>
                </a:extLst>
              </p:cNvPr>
              <p:cNvSpPr txBox="1">
                <a:spLocks noRot="1" noChangeAspect="1" noMove="1" noResize="1" noEditPoints="1" noAdjustHandles="1" noChangeArrowheads="1" noChangeShapeType="1" noTextEdit="1"/>
              </p:cNvSpPr>
              <p:nvPr/>
            </p:nvSpPr>
            <p:spPr>
              <a:xfrm>
                <a:off x="5350679" y="5996738"/>
                <a:ext cx="1120628" cy="389513"/>
              </a:xfrm>
              <a:prstGeom prst="ellipse">
                <a:avLst/>
              </a:prstGeom>
              <a:blipFill>
                <a:blip r:embed="rId5"/>
                <a:stretch>
                  <a:fillRect b="-6061"/>
                </a:stretch>
              </a:blipFill>
              <a:ln>
                <a:solidFill>
                  <a:schemeClr val="tx1"/>
                </a:solidFill>
              </a:ln>
            </p:spPr>
            <p:txBody>
              <a:bodyPr/>
              <a:lstStyle/>
              <a:p>
                <a:r>
                  <a:rPr lang="en-GB">
                    <a:noFill/>
                  </a:rPr>
                  <a:t> </a:t>
                </a:r>
              </a:p>
            </p:txBody>
          </p:sp>
        </mc:Fallback>
      </mc:AlternateContent>
      <p:cxnSp>
        <p:nvCxnSpPr>
          <p:cNvPr id="35" name="Straight Connector 34">
            <a:extLst>
              <a:ext uri="{FF2B5EF4-FFF2-40B4-BE49-F238E27FC236}">
                <a16:creationId xmlns:a16="http://schemas.microsoft.com/office/drawing/2014/main" id="{5E4D1D40-72FF-184B-B508-1B797DA57782}"/>
              </a:ext>
            </a:extLst>
          </p:cNvPr>
          <p:cNvCxnSpPr>
            <a:cxnSpLocks/>
            <a:stCxn id="29" idx="4"/>
            <a:endCxn id="42" idx="0"/>
          </p:cNvCxnSpPr>
          <p:nvPr/>
        </p:nvCxnSpPr>
        <p:spPr>
          <a:xfrm>
            <a:off x="5907622" y="5185126"/>
            <a:ext cx="3282"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A77EC3C-6B24-AA44-9E91-7BCCE994E5A0}"/>
              </a:ext>
            </a:extLst>
          </p:cNvPr>
          <p:cNvCxnSpPr>
            <a:cxnSpLocks/>
            <a:stCxn id="42" idx="2"/>
            <a:endCxn id="31" idx="0"/>
          </p:cNvCxnSpPr>
          <p:nvPr/>
        </p:nvCxnSpPr>
        <p:spPr>
          <a:xfrm>
            <a:off x="5910904" y="5658523"/>
            <a:ext cx="8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D4063873-D382-9141-AB60-38BAE753ED2B}"/>
              </a:ext>
            </a:extLst>
          </p:cNvPr>
          <p:cNvGrpSpPr/>
          <p:nvPr/>
        </p:nvGrpSpPr>
        <p:grpSpPr>
          <a:xfrm>
            <a:off x="5792824" y="5468443"/>
            <a:ext cx="613819" cy="397857"/>
            <a:chOff x="6975826" y="3929695"/>
            <a:chExt cx="613819" cy="397857"/>
          </a:xfrm>
        </p:grpSpPr>
        <p:sp>
          <p:nvSpPr>
            <p:cNvPr id="41" name="Rectangle 40">
              <a:extLst>
                <a:ext uri="{FF2B5EF4-FFF2-40B4-BE49-F238E27FC236}">
                  <a16:creationId xmlns:a16="http://schemas.microsoft.com/office/drawing/2014/main" id="{0756BDEF-15D6-CF44-B160-1E9628BC20D4}"/>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102E0724-F297-A44A-ADF3-0CBB6830FCD1}"/>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5B824B17-7A9D-354B-B8D3-C76A526E7227}"/>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1F6761B-BA48-E240-94D2-9A517998423C}"/>
                    </a:ext>
                  </a:extLst>
                </p:cNvPr>
                <p:cNvSpPr txBox="1"/>
                <p:nvPr/>
              </p:nvSpPr>
              <p:spPr>
                <a:xfrm>
                  <a:off x="7198449" y="4050553"/>
                  <a:ext cx="3911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𝑔</m:t>
                            </m:r>
                          </m:e>
                          <m:sub>
                            <m:r>
                              <a:rPr lang="de-DE" b="0" i="1" smtClean="0">
                                <a:latin typeface="Cambria Math" panose="02040503050406030204" pitchFamily="18" charset="0"/>
                              </a:rPr>
                              <m:t>23</m:t>
                            </m:r>
                          </m:sub>
                        </m:sSub>
                      </m:oMath>
                    </m:oMathPara>
                  </a14:m>
                  <a:endParaRPr lang="en-GB" dirty="0"/>
                </a:p>
              </p:txBody>
            </p:sp>
          </mc:Choice>
          <mc:Fallback xmlns="">
            <p:sp>
              <p:nvSpPr>
                <p:cNvPr id="44" name="TextBox 43">
                  <a:extLst>
                    <a:ext uri="{FF2B5EF4-FFF2-40B4-BE49-F238E27FC236}">
                      <a16:creationId xmlns:a16="http://schemas.microsoft.com/office/drawing/2014/main" id="{81F6761B-BA48-E240-94D2-9A517998423C}"/>
                    </a:ext>
                  </a:extLst>
                </p:cNvPr>
                <p:cNvSpPr txBox="1">
                  <a:spLocks noRot="1" noChangeAspect="1" noMove="1" noResize="1" noEditPoints="1" noAdjustHandles="1" noChangeArrowheads="1" noChangeShapeType="1" noTextEdit="1"/>
                </p:cNvSpPr>
                <p:nvPr/>
              </p:nvSpPr>
              <p:spPr>
                <a:xfrm>
                  <a:off x="7198449" y="4050553"/>
                  <a:ext cx="391196" cy="276999"/>
                </a:xfrm>
                <a:prstGeom prst="rect">
                  <a:avLst/>
                </a:prstGeom>
                <a:blipFill>
                  <a:blip r:embed="rId6"/>
                  <a:stretch>
                    <a:fillRect l="-16129" r="-3226" b="-2608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graphicFrame>
            <p:nvGraphicFramePr>
              <p:cNvPr id="53" name="Table 52">
                <a:extLst>
                  <a:ext uri="{FF2B5EF4-FFF2-40B4-BE49-F238E27FC236}">
                    <a16:creationId xmlns:a16="http://schemas.microsoft.com/office/drawing/2014/main" id="{48C5786C-8477-FA44-8A57-D301E1A35168}"/>
                  </a:ext>
                </a:extLst>
              </p:cNvPr>
              <p:cNvGraphicFramePr>
                <a:graphicFrameLocks noGrp="1"/>
              </p:cNvGraphicFramePr>
              <p:nvPr>
                <p:extLst>
                  <p:ext uri="{D42A27DB-BD31-4B8C-83A1-F6EECF244321}">
                    <p14:modId xmlns:p14="http://schemas.microsoft.com/office/powerpoint/2010/main" val="3525086290"/>
                  </p:ext>
                </p:extLst>
              </p:nvPr>
            </p:nvGraphicFramePr>
            <p:xfrm>
              <a:off x="4855009" y="1207368"/>
              <a:ext cx="4042030" cy="1127443"/>
            </p:xfrm>
            <a:graphic>
              <a:graphicData uri="http://schemas.openxmlformats.org/drawingml/2006/table">
                <a:tbl>
                  <a:tblPr firstRow="1" bandRow="1">
                    <a:tableStyleId>{5C22544A-7EE6-4342-B048-85BDC9FD1C3A}</a:tableStyleId>
                  </a:tblPr>
                  <a:tblGrid>
                    <a:gridCol w="781622">
                      <a:extLst>
                        <a:ext uri="{9D8B030D-6E8A-4147-A177-3AD203B41FA5}">
                          <a16:colId xmlns:a16="http://schemas.microsoft.com/office/drawing/2014/main" val="2283029415"/>
                        </a:ext>
                      </a:extLst>
                    </a:gridCol>
                    <a:gridCol w="3260408">
                      <a:extLst>
                        <a:ext uri="{9D8B030D-6E8A-4147-A177-3AD203B41FA5}">
                          <a16:colId xmlns:a16="http://schemas.microsoft.com/office/drawing/2014/main" val="2170709595"/>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𝐸𝑝𝑖𝑑</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en-GB" smtClean="0">
                                        <a:latin typeface="Cambria Math" panose="02040503050406030204" pitchFamily="18" charset="0"/>
                                      </a:rPr>
                                      <m:t>𝜙</m:t>
                                    </m:r>
                                  </m:e>
                                  <m:sub>
                                    <m:r>
                                      <a:rPr lang="de-DE" smtClean="0">
                                        <a:latin typeface="Cambria Math" panose="02040503050406030204" pitchFamily="18" charset="0"/>
                                      </a:rPr>
                                      <m:t>23</m:t>
                                    </m:r>
                                  </m:sub>
                                  <m:sup>
                                    <m:r>
                                      <a:rPr lang="de-DE" smtClean="0">
                                        <a:latin typeface="Cambria Math" panose="02040503050406030204" pitchFamily="18" charset="0"/>
                                      </a:rPr>
                                      <m:t>′′</m:t>
                                    </m:r>
                                  </m:sup>
                                </m:sSubSup>
                                <m:sSup>
                                  <m:sSupPr>
                                    <m:ctrlPr>
                                      <a:rPr lang="de-DE" i="1" smtClean="0">
                                        <a:latin typeface="Cambria Math" panose="02040503050406030204" pitchFamily="18" charset="0"/>
                                      </a:rPr>
                                    </m:ctrlPr>
                                  </m:sSupPr>
                                  <m:e>
                                    <m:d>
                                      <m:dPr>
                                        <m:ctrlPr>
                                          <a:rPr lang="de-DE" i="1" smtClean="0">
                                            <a:latin typeface="Cambria Math" panose="02040503050406030204" pitchFamily="18" charset="0"/>
                                          </a:rPr>
                                        </m:ctrlPr>
                                      </m:dPr>
                                      <m:e>
                                        <m:r>
                                          <a:rPr lang="de-DE" smtClean="0">
                                            <a:latin typeface="Cambria Math" panose="02040503050406030204" pitchFamily="18" charset="0"/>
                                          </a:rPr>
                                          <m:t>.</m:t>
                                        </m:r>
                                      </m:e>
                                    </m:d>
                                  </m:e>
                                  <m:sup>
                                    <m:r>
                                      <a:rPr lang="de-DE" smtClean="0">
                                        <a:latin typeface="Cambria Math" panose="02040503050406030204" pitchFamily="18" charset="0"/>
                                      </a:rPr>
                                      <m:t>𝑆𝑖𝑐𝑘</m:t>
                                    </m:r>
                                    <m:d>
                                      <m:dPr>
                                        <m:ctrlPr>
                                          <a:rPr lang="de-DE" i="1" smtClean="0">
                                            <a:latin typeface="Cambria Math" panose="02040503050406030204" pitchFamily="18" charset="0"/>
                                          </a:rPr>
                                        </m:ctrlPr>
                                      </m:dPr>
                                      <m:e>
                                        <m:r>
                                          <a:rPr lang="de-DE" smtClean="0">
                                            <a:latin typeface="Cambria Math" panose="02040503050406030204" pitchFamily="18" charset="0"/>
                                          </a:rPr>
                                          <m:t>𝑋</m:t>
                                        </m:r>
                                      </m:e>
                                    </m:d>
                                    <m:r>
                                      <a:rPr lang="de-DE" smtClean="0">
                                        <a:latin typeface="Cambria Math" panose="02040503050406030204" pitchFamily="18" charset="0"/>
                                      </a:rPr>
                                      <m:t>,</m:t>
                                    </m:r>
                                    <m:r>
                                      <a:rPr lang="de-DE" smtClean="0">
                                        <a:latin typeface="Cambria Math" panose="02040503050406030204" pitchFamily="18" charset="0"/>
                                      </a:rPr>
                                      <m:t>𝑇𝑟𝑒𝑎𝑡</m:t>
                                    </m:r>
                                    <m:d>
                                      <m:dPr>
                                        <m:ctrlPr>
                                          <a:rPr lang="de-DE" i="1" smtClean="0">
                                            <a:latin typeface="Cambria Math" panose="02040503050406030204" pitchFamily="18" charset="0"/>
                                          </a:rPr>
                                        </m:ctrlPr>
                                      </m:dPr>
                                      <m:e>
                                        <m:r>
                                          <a:rPr lang="de-DE" smtClean="0">
                                            <a:latin typeface="Cambria Math" panose="02040503050406030204" pitchFamily="18" charset="0"/>
                                          </a:rPr>
                                          <m:t>𝑋</m:t>
                                        </m:r>
                                        <m:r>
                                          <a:rPr lang="de-DE" smtClean="0">
                                            <a:latin typeface="Cambria Math" panose="02040503050406030204" pitchFamily="18" charset="0"/>
                                          </a:rPr>
                                          <m:t>,</m:t>
                                        </m:r>
                                        <m:r>
                                          <a:rPr lang="de-DE" smtClean="0">
                                            <a:latin typeface="Cambria Math" panose="02040503050406030204" pitchFamily="18" charset="0"/>
                                          </a:rPr>
                                          <m:t>𝑀</m:t>
                                        </m:r>
                                      </m:e>
                                    </m:d>
                                    <m:r>
                                      <a:rPr lang="de-DE" smtClean="0">
                                        <a:latin typeface="Cambria Math" panose="02040503050406030204" pitchFamily="18" charset="0"/>
                                      </a:rPr>
                                      <m:t>,</m:t>
                                    </m:r>
                                    <m:r>
                                      <a:rPr lang="de-DE" smtClean="0">
                                        <a:latin typeface="Cambria Math" panose="02040503050406030204" pitchFamily="18" charset="0"/>
                                      </a:rPr>
                                      <m:t>𝑇𝑟𝑎𝑣𝑒𝑙</m:t>
                                    </m:r>
                                    <m:d>
                                      <m:dPr>
                                        <m:ctrlPr>
                                          <a:rPr lang="de-DE" i="1" smtClean="0">
                                            <a:latin typeface="Cambria Math" panose="02040503050406030204" pitchFamily="18" charset="0"/>
                                          </a:rPr>
                                        </m:ctrlPr>
                                      </m:dPr>
                                      <m:e>
                                        <m:r>
                                          <a:rPr lang="de-DE" smtClean="0">
                                            <a:latin typeface="Cambria Math" panose="02040503050406030204" pitchFamily="18" charset="0"/>
                                          </a:rPr>
                                          <m:t>𝑋</m:t>
                                        </m:r>
                                      </m:e>
                                    </m:d>
                                  </m:sup>
                                </m:sSup>
                              </m:oMath>
                            </m:oMathPara>
                          </a14:m>
                          <a:endParaRPr lang="en-GB" b="0" dirty="0"/>
                        </a:p>
                      </a:txBody>
                      <a:tcPr/>
                    </a:tc>
                    <a:extLst>
                      <a:ext uri="{0D108BD9-81ED-4DB2-BD59-A6C34878D82A}">
                        <a16:rowId xmlns:a16="http://schemas.microsoft.com/office/drawing/2014/main" val="1132838764"/>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de-DE" dirty="0" smtClean="0">
                                    <a:latin typeface="Cambria Math" panose="02040503050406030204" pitchFamily="18" charset="0"/>
                                  </a:rPr>
                                  <m:t>64,</m:t>
                                </m:r>
                                <m:d>
                                  <m:dPr>
                                    <m:ctrlPr>
                                      <a:rPr lang="de-DE" i="1" dirty="0" smtClean="0">
                                        <a:latin typeface="Cambria Math" panose="02040503050406030204" pitchFamily="18" charset="0"/>
                                      </a:rPr>
                                    </m:ctrlPr>
                                  </m:dPr>
                                  <m:e>
                                    <m:d>
                                      <m:dPr>
                                        <m:begChr m:val="["/>
                                        <m:endChr m:val="]"/>
                                        <m:ctrlPr>
                                          <a:rPr lang="de-DE" i="1" dirty="0" smtClean="0">
                                            <a:latin typeface="Cambria Math" panose="02040503050406030204" pitchFamily="18" charset="0"/>
                                          </a:rPr>
                                        </m:ctrlPr>
                                      </m:dPr>
                                      <m:e>
                                        <m:r>
                                          <a:rPr lang="de-DE" dirty="0" smtClean="0">
                                            <a:latin typeface="Cambria Math" panose="02040503050406030204" pitchFamily="18" charset="0"/>
                                          </a:rPr>
                                          <m:t>0,3</m:t>
                                        </m:r>
                                      </m:e>
                                    </m:d>
                                    <m:r>
                                      <a:rPr lang="de-DE" dirty="0" smtClean="0">
                                        <a:latin typeface="Cambria Math" panose="02040503050406030204" pitchFamily="18" charset="0"/>
                                      </a:rPr>
                                      <m:t>, 3∙</m:t>
                                    </m:r>
                                    <m:d>
                                      <m:dPr>
                                        <m:begChr m:val="["/>
                                        <m:endChr m:val="]"/>
                                        <m:ctrlPr>
                                          <a:rPr lang="de-DE" i="1" dirty="0" smtClean="0">
                                            <a:latin typeface="Cambria Math" panose="02040503050406030204" pitchFamily="18" charset="0"/>
                                          </a:rPr>
                                        </m:ctrlPr>
                                      </m:dPr>
                                      <m:e>
                                        <m:r>
                                          <a:rPr lang="de-DE" dirty="0" smtClean="0">
                                            <a:latin typeface="Cambria Math" panose="02040503050406030204" pitchFamily="18" charset="0"/>
                                          </a:rPr>
                                          <m:t>0,2</m:t>
                                        </m:r>
                                      </m:e>
                                    </m:d>
                                    <m:r>
                                      <a:rPr lang="de-DE" dirty="0" smtClean="0">
                                        <a:latin typeface="Cambria Math" panose="02040503050406030204" pitchFamily="18" charset="0"/>
                                      </a:rPr>
                                      <m:t>,3∙</m:t>
                                    </m:r>
                                    <m:d>
                                      <m:dPr>
                                        <m:begChr m:val="["/>
                                        <m:endChr m:val="]"/>
                                        <m:ctrlPr>
                                          <a:rPr lang="de-DE" i="1" dirty="0" smtClean="0">
                                            <a:latin typeface="Cambria Math" panose="02040503050406030204" pitchFamily="18" charset="0"/>
                                          </a:rPr>
                                        </m:ctrlPr>
                                      </m:dPr>
                                      <m:e>
                                        <m:r>
                                          <a:rPr lang="de-DE" dirty="0" smtClean="0">
                                            <a:latin typeface="Cambria Math" panose="02040503050406030204" pitchFamily="18" charset="0"/>
                                          </a:rPr>
                                          <m:t>1,0</m:t>
                                        </m:r>
                                      </m:e>
                                    </m:d>
                                  </m:e>
                                </m:d>
                              </m:oMath>
                            </m:oMathPara>
                          </a14:m>
                          <a:endParaRPr lang="en-GB" dirty="0">
                            <a:solidFill>
                              <a:schemeClr val="tx1"/>
                            </a:solidFill>
                          </a:endParaRPr>
                        </a:p>
                      </a:txBody>
                      <a:tcPr/>
                    </a:tc>
                    <a:extLst>
                      <a:ext uri="{0D108BD9-81ED-4DB2-BD59-A6C34878D82A}">
                        <a16:rowId xmlns:a16="http://schemas.microsoft.com/office/drawing/2014/main" val="4064920272"/>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dirty="0" smtClean="0">
                                    <a:latin typeface="Cambria Math" panose="02040503050406030204" pitchFamily="18" charset="0"/>
                                  </a:rPr>
                                  <m:t>784,</m:t>
                                </m:r>
                                <m:d>
                                  <m:dPr>
                                    <m:ctrlPr>
                                      <a:rPr lang="de-DE" i="1" dirty="0" smtClean="0">
                                        <a:latin typeface="Cambria Math" panose="02040503050406030204" pitchFamily="18" charset="0"/>
                                      </a:rPr>
                                    </m:ctrlPr>
                                  </m:dPr>
                                  <m:e>
                                    <m:d>
                                      <m:dPr>
                                        <m:begChr m:val="["/>
                                        <m:endChr m:val="]"/>
                                        <m:ctrlPr>
                                          <a:rPr lang="de-DE" i="1" dirty="0" smtClean="0">
                                            <a:latin typeface="Cambria Math" panose="02040503050406030204" pitchFamily="18" charset="0"/>
                                          </a:rPr>
                                        </m:ctrlPr>
                                      </m:dPr>
                                      <m:e>
                                        <m:r>
                                          <a:rPr lang="de-DE" dirty="0" smtClean="0">
                                            <a:latin typeface="Cambria Math" panose="02040503050406030204" pitchFamily="18" charset="0"/>
                                          </a:rPr>
                                          <m:t>3,0</m:t>
                                        </m:r>
                                      </m:e>
                                    </m:d>
                                    <m:r>
                                      <a:rPr lang="de-DE" dirty="0" smtClean="0">
                                        <a:latin typeface="Cambria Math" panose="02040503050406030204" pitchFamily="18" charset="0"/>
                                      </a:rPr>
                                      <m:t>,3∙</m:t>
                                    </m:r>
                                    <m:d>
                                      <m:dPr>
                                        <m:begChr m:val="["/>
                                        <m:endChr m:val="]"/>
                                        <m:ctrlPr>
                                          <a:rPr lang="de-DE" i="1" dirty="0" smtClean="0">
                                            <a:latin typeface="Cambria Math" panose="02040503050406030204" pitchFamily="18" charset="0"/>
                                          </a:rPr>
                                        </m:ctrlPr>
                                      </m:dPr>
                                      <m:e>
                                        <m:r>
                                          <a:rPr lang="de-DE" dirty="0" smtClean="0">
                                            <a:latin typeface="Cambria Math" panose="02040503050406030204" pitchFamily="18" charset="0"/>
                                          </a:rPr>
                                          <m:t>2,0</m:t>
                                        </m:r>
                                      </m:e>
                                    </m:d>
                                    <m:r>
                                      <a:rPr lang="de-DE" dirty="0" smtClean="0">
                                        <a:latin typeface="Cambria Math" panose="02040503050406030204" pitchFamily="18" charset="0"/>
                                      </a:rPr>
                                      <m:t>,3∙</m:t>
                                    </m:r>
                                    <m:d>
                                      <m:dPr>
                                        <m:begChr m:val="["/>
                                        <m:endChr m:val="]"/>
                                        <m:ctrlPr>
                                          <a:rPr lang="de-DE" i="1" dirty="0" smtClean="0">
                                            <a:latin typeface="Cambria Math" panose="02040503050406030204" pitchFamily="18" charset="0"/>
                                          </a:rPr>
                                        </m:ctrlPr>
                                      </m:dPr>
                                      <m:e>
                                        <m:r>
                                          <a:rPr lang="de-DE" dirty="0" smtClean="0">
                                            <a:latin typeface="Cambria Math" panose="02040503050406030204" pitchFamily="18" charset="0"/>
                                          </a:rPr>
                                          <m:t>0,1</m:t>
                                        </m:r>
                                      </m:e>
                                    </m:d>
                                  </m:e>
                                </m:d>
                              </m:oMath>
                            </m:oMathPara>
                          </a14:m>
                          <a:endParaRPr lang="en-GB" dirty="0"/>
                        </a:p>
                      </a:txBody>
                      <a:tcPr/>
                    </a:tc>
                    <a:extLst>
                      <a:ext uri="{0D108BD9-81ED-4DB2-BD59-A6C34878D82A}">
                        <a16:rowId xmlns:a16="http://schemas.microsoft.com/office/drawing/2014/main" val="2189045354"/>
                      </a:ext>
                    </a:extLst>
                  </a:tr>
                </a:tbl>
              </a:graphicData>
            </a:graphic>
          </p:graphicFrame>
        </mc:Choice>
        <mc:Fallback xmlns="">
          <p:graphicFrame>
            <p:nvGraphicFramePr>
              <p:cNvPr id="53" name="Table 52">
                <a:extLst>
                  <a:ext uri="{FF2B5EF4-FFF2-40B4-BE49-F238E27FC236}">
                    <a16:creationId xmlns:a16="http://schemas.microsoft.com/office/drawing/2014/main" id="{48C5786C-8477-FA44-8A57-D301E1A35168}"/>
                  </a:ext>
                </a:extLst>
              </p:cNvPr>
              <p:cNvGraphicFramePr>
                <a:graphicFrameLocks noGrp="1"/>
              </p:cNvGraphicFramePr>
              <p:nvPr>
                <p:extLst>
                  <p:ext uri="{D42A27DB-BD31-4B8C-83A1-F6EECF244321}">
                    <p14:modId xmlns:p14="http://schemas.microsoft.com/office/powerpoint/2010/main" val="3525086290"/>
                  </p:ext>
                </p:extLst>
              </p:nvPr>
            </p:nvGraphicFramePr>
            <p:xfrm>
              <a:off x="4855009" y="1207368"/>
              <a:ext cx="4042030" cy="1141667"/>
            </p:xfrm>
            <a:graphic>
              <a:graphicData uri="http://schemas.openxmlformats.org/drawingml/2006/table">
                <a:tbl>
                  <a:tblPr firstRow="1" bandRow="1">
                    <a:tableStyleId>{5C22544A-7EE6-4342-B048-85BDC9FD1C3A}</a:tableStyleId>
                  </a:tblPr>
                  <a:tblGrid>
                    <a:gridCol w="781622">
                      <a:extLst>
                        <a:ext uri="{9D8B030D-6E8A-4147-A177-3AD203B41FA5}">
                          <a16:colId xmlns:a16="http://schemas.microsoft.com/office/drawing/2014/main" val="2283029415"/>
                        </a:ext>
                      </a:extLst>
                    </a:gridCol>
                    <a:gridCol w="3260408">
                      <a:extLst>
                        <a:ext uri="{9D8B030D-6E8A-4147-A177-3AD203B41FA5}">
                          <a16:colId xmlns:a16="http://schemas.microsoft.com/office/drawing/2014/main" val="2170709595"/>
                        </a:ext>
                      </a:extLst>
                    </a:gridCol>
                  </a:tblGrid>
                  <a:tr h="399987">
                    <a:tc>
                      <a:txBody>
                        <a:bodyPr/>
                        <a:lstStyle/>
                        <a:p>
                          <a:endParaRPr lang="en-US"/>
                        </a:p>
                      </a:txBody>
                      <a:tcPr>
                        <a:blipFill>
                          <a:blip r:embed="rId7"/>
                          <a:stretch>
                            <a:fillRect l="-1613" t="-3125" r="-416129" b="-184375"/>
                          </a:stretch>
                        </a:blipFill>
                      </a:tcPr>
                    </a:tc>
                    <a:tc>
                      <a:txBody>
                        <a:bodyPr/>
                        <a:lstStyle/>
                        <a:p>
                          <a:endParaRPr lang="en-US"/>
                        </a:p>
                      </a:txBody>
                      <a:tcPr>
                        <a:blipFill>
                          <a:blip r:embed="rId7"/>
                          <a:stretch>
                            <a:fillRect l="-24514" t="-3125" r="-389" b="-184375"/>
                          </a:stretch>
                        </a:blipFill>
                      </a:tcPr>
                    </a:tc>
                    <a:extLst>
                      <a:ext uri="{0D108BD9-81ED-4DB2-BD59-A6C34878D82A}">
                        <a16:rowId xmlns:a16="http://schemas.microsoft.com/office/drawing/2014/main" val="1132838764"/>
                      </a:ext>
                    </a:extLst>
                  </a:tr>
                  <a:tr h="370840">
                    <a:tc>
                      <a:txBody>
                        <a:bodyPr/>
                        <a:lstStyle/>
                        <a:p>
                          <a:endParaRPr lang="en-US"/>
                        </a:p>
                      </a:txBody>
                      <a:tcPr>
                        <a:blipFill>
                          <a:blip r:embed="rId7"/>
                          <a:stretch>
                            <a:fillRect l="-1613" t="-113793" r="-416129" b="-103448"/>
                          </a:stretch>
                        </a:blipFill>
                      </a:tcPr>
                    </a:tc>
                    <a:tc>
                      <a:txBody>
                        <a:bodyPr/>
                        <a:lstStyle/>
                        <a:p>
                          <a:endParaRPr lang="en-US"/>
                        </a:p>
                      </a:txBody>
                      <a:tcPr>
                        <a:blipFill>
                          <a:blip r:embed="rId7"/>
                          <a:stretch>
                            <a:fillRect l="-24514" t="-113793" r="-389" b="-103448"/>
                          </a:stretch>
                        </a:blipFill>
                      </a:tcPr>
                    </a:tc>
                    <a:extLst>
                      <a:ext uri="{0D108BD9-81ED-4DB2-BD59-A6C34878D82A}">
                        <a16:rowId xmlns:a16="http://schemas.microsoft.com/office/drawing/2014/main" val="4064920272"/>
                      </a:ext>
                    </a:extLst>
                  </a:tr>
                  <a:tr h="370840">
                    <a:tc>
                      <a:txBody>
                        <a:bodyPr/>
                        <a:lstStyle/>
                        <a:p>
                          <a:endParaRPr lang="en-US"/>
                        </a:p>
                      </a:txBody>
                      <a:tcPr>
                        <a:blipFill>
                          <a:blip r:embed="rId7"/>
                          <a:stretch>
                            <a:fillRect l="-1613" t="-213793" r="-416129" b="-3448"/>
                          </a:stretch>
                        </a:blipFill>
                      </a:tcPr>
                    </a:tc>
                    <a:tc>
                      <a:txBody>
                        <a:bodyPr/>
                        <a:lstStyle/>
                        <a:p>
                          <a:endParaRPr lang="en-US"/>
                        </a:p>
                      </a:txBody>
                      <a:tcPr>
                        <a:blipFill>
                          <a:blip r:embed="rId7"/>
                          <a:stretch>
                            <a:fillRect l="-24514" t="-213793" r="-389" b="-3448"/>
                          </a:stretch>
                        </a:blipFill>
                      </a:tcPr>
                    </a:tc>
                    <a:extLst>
                      <a:ext uri="{0D108BD9-81ED-4DB2-BD59-A6C34878D82A}">
                        <a16:rowId xmlns:a16="http://schemas.microsoft.com/office/drawing/2014/main" val="218904535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4" name="Table 23">
                <a:extLst>
                  <a:ext uri="{FF2B5EF4-FFF2-40B4-BE49-F238E27FC236}">
                    <a16:creationId xmlns:a16="http://schemas.microsoft.com/office/drawing/2014/main" id="{827CAE42-6AC8-5D4E-BFBC-5EA0F3F77045}"/>
                  </a:ext>
                </a:extLst>
              </p:cNvPr>
              <p:cNvGraphicFramePr>
                <a:graphicFrameLocks noGrp="1"/>
              </p:cNvGraphicFramePr>
              <p:nvPr>
                <p:extLst>
                  <p:ext uri="{D42A27DB-BD31-4B8C-83A1-F6EECF244321}">
                    <p14:modId xmlns:p14="http://schemas.microsoft.com/office/powerpoint/2010/main" val="2279226135"/>
                  </p:ext>
                </p:extLst>
              </p:nvPr>
            </p:nvGraphicFramePr>
            <p:xfrm>
              <a:off x="714809" y="4518716"/>
              <a:ext cx="4412615" cy="1867535"/>
            </p:xfrm>
            <a:graphic>
              <a:graphicData uri="http://schemas.openxmlformats.org/drawingml/2006/table">
                <a:tbl>
                  <a:tblPr firstRow="1" bandRow="1">
                    <a:tableStyleId>{073A0DAA-6AF3-43AB-8588-CEC1D06C72B9}</a:tableStyleId>
                  </a:tblPr>
                  <a:tblGrid>
                    <a:gridCol w="781622">
                      <a:extLst>
                        <a:ext uri="{9D8B030D-6E8A-4147-A177-3AD203B41FA5}">
                          <a16:colId xmlns:a16="http://schemas.microsoft.com/office/drawing/2014/main" val="2283029415"/>
                        </a:ext>
                      </a:extLst>
                    </a:gridCol>
                    <a:gridCol w="1008761">
                      <a:extLst>
                        <a:ext uri="{9D8B030D-6E8A-4147-A177-3AD203B41FA5}">
                          <a16:colId xmlns:a16="http://schemas.microsoft.com/office/drawing/2014/main" val="291702905"/>
                        </a:ext>
                      </a:extLst>
                    </a:gridCol>
                    <a:gridCol w="2622232">
                      <a:extLst>
                        <a:ext uri="{9D8B030D-6E8A-4147-A177-3AD203B41FA5}">
                          <a16:colId xmlns:a16="http://schemas.microsoft.com/office/drawing/2014/main" val="2170709595"/>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𝐸𝑝𝑖𝑑</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𝑆𝑖𝑐𝑘</m:t>
                                </m:r>
                                <m:d>
                                  <m:dPr>
                                    <m:ctrlPr>
                                      <a:rPr lang="de-DE" i="1" dirty="0" smtClean="0">
                                        <a:latin typeface="Cambria Math" panose="02040503050406030204" pitchFamily="18" charset="0"/>
                                      </a:rPr>
                                    </m:ctrlPr>
                                  </m:dPr>
                                  <m:e>
                                    <m:r>
                                      <a:rPr lang="de-DE" dirty="0" smtClean="0">
                                        <a:latin typeface="Cambria Math" panose="02040503050406030204" pitchFamily="18" charset="0"/>
                                      </a:rPr>
                                      <m:t>𝑋</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de-DE" b="1" i="1" smtClean="0">
                                        <a:latin typeface="Cambria Math" panose="02040503050406030204" pitchFamily="18" charset="0"/>
                                      </a:rPr>
                                    </m:ctrlPr>
                                  </m:sSubPr>
                                  <m:e>
                                    <m:r>
                                      <a:rPr lang="en-GB" smtClean="0">
                                        <a:latin typeface="Cambria Math" panose="02040503050406030204" pitchFamily="18" charset="0"/>
                                      </a:rPr>
                                      <m:t>𝜙</m:t>
                                    </m:r>
                                  </m:e>
                                  <m:sub>
                                    <m:r>
                                      <a:rPr lang="de-DE" b="0" i="0" smtClean="0">
                                        <a:latin typeface="Cambria Math" panose="02040503050406030204" pitchFamily="18" charset="0"/>
                                      </a:rPr>
                                      <m:t>23</m:t>
                                    </m:r>
                                  </m:sub>
                                </m:sSub>
                                <m:sSup>
                                  <m:sSupPr>
                                    <m:ctrlPr>
                                      <a:rPr lang="de-DE" b="1" i="1" smtClean="0">
                                        <a:latin typeface="Cambria Math" panose="02040503050406030204" pitchFamily="18" charset="0"/>
                                      </a:rPr>
                                    </m:ctrlPr>
                                  </m:sSupPr>
                                  <m:e>
                                    <m:d>
                                      <m:dPr>
                                        <m:ctrlPr>
                                          <a:rPr lang="de-DE" b="1" i="1" smtClean="0">
                                            <a:latin typeface="Cambria Math" panose="02040503050406030204" pitchFamily="18" charset="0"/>
                                          </a:rPr>
                                        </m:ctrlPr>
                                      </m:dPr>
                                      <m:e>
                                        <m:r>
                                          <a:rPr lang="de-DE" b="1" i="1" smtClean="0">
                                            <a:latin typeface="Cambria Math" panose="02040503050406030204" pitchFamily="18" charset="0"/>
                                          </a:rPr>
                                          <m:t>.</m:t>
                                        </m:r>
                                      </m:e>
                                    </m:d>
                                  </m:e>
                                  <m:sup>
                                    <m:r>
                                      <a:rPr lang="de-DE" b="0" i="1" smtClean="0">
                                        <a:latin typeface="Cambria Math" panose="02040503050406030204" pitchFamily="18" charset="0"/>
                                      </a:rPr>
                                      <m:t>𝑇𝑟𝑒𝑎𝑡</m:t>
                                    </m:r>
                                    <m:d>
                                      <m:dPr>
                                        <m:ctrlPr>
                                          <a:rPr lang="de-DE" b="0" i="1" smtClean="0">
                                            <a:latin typeface="Cambria Math" panose="02040503050406030204" pitchFamily="18" charset="0"/>
                                          </a:rPr>
                                        </m:ctrlPr>
                                      </m:dPr>
                                      <m:e>
                                        <m:r>
                                          <a:rPr lang="de-DE" b="0" i="1" smtClean="0">
                                            <a:latin typeface="Cambria Math" panose="02040503050406030204" pitchFamily="18" charset="0"/>
                                          </a:rPr>
                                          <m:t>𝑋</m:t>
                                        </m:r>
                                        <m:r>
                                          <a:rPr lang="de-DE" b="0" i="1" smtClean="0">
                                            <a:latin typeface="Cambria Math" panose="02040503050406030204" pitchFamily="18" charset="0"/>
                                          </a:rPr>
                                          <m:t>,</m:t>
                                        </m:r>
                                        <m:r>
                                          <a:rPr lang="de-DE" b="0" i="1" smtClean="0">
                                            <a:latin typeface="Cambria Math" panose="02040503050406030204" pitchFamily="18" charset="0"/>
                                          </a:rPr>
                                          <m:t>𝑀</m:t>
                                        </m:r>
                                      </m:e>
                                    </m:d>
                                    <m:r>
                                      <a:rPr lang="de-DE" b="0" i="1" smtClean="0">
                                        <a:latin typeface="Cambria Math" panose="02040503050406030204" pitchFamily="18" charset="0"/>
                                      </a:rPr>
                                      <m:t>,</m:t>
                                    </m:r>
                                    <m:r>
                                      <a:rPr lang="de-DE" b="0" i="1" smtClean="0">
                                        <a:latin typeface="Cambria Math" panose="02040503050406030204" pitchFamily="18" charset="0"/>
                                      </a:rPr>
                                      <m:t>𝑇𝑟𝑎𝑣𝑒𝑙</m:t>
                                    </m:r>
                                    <m:d>
                                      <m:dPr>
                                        <m:ctrlPr>
                                          <a:rPr lang="de-DE" b="0" i="1" smtClean="0">
                                            <a:latin typeface="Cambria Math" panose="02040503050406030204" pitchFamily="18" charset="0"/>
                                          </a:rPr>
                                        </m:ctrlPr>
                                      </m:dPr>
                                      <m:e>
                                        <m:r>
                                          <a:rPr lang="de-DE" b="0" i="1" smtClean="0">
                                            <a:latin typeface="Cambria Math" panose="02040503050406030204" pitchFamily="18" charset="0"/>
                                          </a:rPr>
                                          <m:t>𝑋</m:t>
                                        </m:r>
                                      </m:e>
                                    </m:d>
                                  </m:sup>
                                </m:sSup>
                              </m:oMath>
                            </m:oMathPara>
                          </a14:m>
                          <a:endParaRPr lang="en-GB" b="0" dirty="0"/>
                        </a:p>
                      </a:txBody>
                      <a:tcPr/>
                    </a:tc>
                    <a:extLst>
                      <a:ext uri="{0D108BD9-81ED-4DB2-BD59-A6C34878D82A}">
                        <a16:rowId xmlns:a16="http://schemas.microsoft.com/office/drawing/2014/main" val="1132838764"/>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solidFill>
                                      <a:schemeClr val="tx1"/>
                                    </a:solidFill>
                                    <a:latin typeface="Cambria Math" panose="02040503050406030204" pitchFamily="18" charset="0"/>
                                  </a:rPr>
                                  <m:t>𝑓𝑎𝑙𝑠𝑒</m:t>
                                </m:r>
                              </m:oMath>
                            </m:oMathPara>
                          </a14:m>
                          <a:endParaRPr lang="en-GB"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GB" dirty="0" smtClean="0">
                                    <a:solidFill>
                                      <a:schemeClr val="tx1"/>
                                    </a:solidFill>
                                    <a:latin typeface="Cambria Math" panose="02040503050406030204" pitchFamily="18" charset="0"/>
                                  </a:rPr>
                                  <m:t>𝑓𝑎𝑙𝑠𝑒</m:t>
                                </m:r>
                              </m:oMath>
                            </m:oMathPara>
                          </a14:m>
                          <a:endParaRPr lang="en-GB"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r>
                                  <a:rPr lang="de-DE" b="0" i="1" dirty="0" smtClean="0">
                                    <a:solidFill>
                                      <a:schemeClr val="tx1"/>
                                    </a:solidFill>
                                    <a:latin typeface="Cambria Math" panose="02040503050406030204" pitchFamily="18" charset="0"/>
                                  </a:rPr>
                                  <m:t>64</m:t>
                                </m:r>
                                <m:r>
                                  <a:rPr lang="de-DE" dirty="0" smtClean="0">
                                    <a:solidFill>
                                      <a:schemeClr val="tx1"/>
                                    </a:solidFill>
                                    <a:latin typeface="Cambria Math" panose="02040503050406030204" pitchFamily="18" charset="0"/>
                                  </a:rPr>
                                  <m:t>,</m:t>
                                </m:r>
                                <m:d>
                                  <m:dPr>
                                    <m:ctrlPr>
                                      <a:rPr lang="de-DE" i="1" dirty="0" smtClean="0">
                                        <a:solidFill>
                                          <a:schemeClr val="tx1"/>
                                        </a:solidFill>
                                        <a:latin typeface="Cambria Math" panose="02040503050406030204" pitchFamily="18" charset="0"/>
                                      </a:rPr>
                                    </m:ctrlPr>
                                  </m:dPr>
                                  <m:e>
                                    <m:d>
                                      <m:dPr>
                                        <m:begChr m:val="["/>
                                        <m:endChr m:val="]"/>
                                        <m:ctrlPr>
                                          <a:rPr lang="de-DE" b="0" i="1" dirty="0" smtClean="0">
                                            <a:solidFill>
                                              <a:schemeClr val="tx1"/>
                                            </a:solidFill>
                                            <a:latin typeface="Cambria Math" panose="02040503050406030204" pitchFamily="18" charset="0"/>
                                          </a:rPr>
                                        </m:ctrlPr>
                                      </m:dPr>
                                      <m:e>
                                        <m:r>
                                          <a:rPr lang="de-DE" b="0" i="0" dirty="0" smtClean="0">
                                            <a:solidFill>
                                              <a:schemeClr val="tx1"/>
                                            </a:solidFill>
                                            <a:latin typeface="Cambria Math" panose="02040503050406030204" pitchFamily="18" charset="0"/>
                                          </a:rPr>
                                          <m:t>0,2</m:t>
                                        </m:r>
                                      </m:e>
                                    </m:d>
                                    <m:r>
                                      <a:rPr lang="de-DE" b="0" i="1" dirty="0" smtClean="0">
                                        <a:solidFill>
                                          <a:schemeClr val="tx1"/>
                                        </a:solidFill>
                                        <a:latin typeface="Cambria Math" panose="02040503050406030204" pitchFamily="18" charset="0"/>
                                      </a:rPr>
                                      <m:t>,</m:t>
                                    </m:r>
                                    <m:d>
                                      <m:dPr>
                                        <m:begChr m:val="["/>
                                        <m:endChr m:val="]"/>
                                        <m:ctrlPr>
                                          <a:rPr lang="de-DE" b="0" i="1" dirty="0" smtClean="0">
                                            <a:solidFill>
                                              <a:schemeClr val="tx1"/>
                                            </a:solidFill>
                                            <a:latin typeface="Cambria Math" panose="02040503050406030204" pitchFamily="18" charset="0"/>
                                          </a:rPr>
                                        </m:ctrlPr>
                                      </m:dPr>
                                      <m:e>
                                        <m:r>
                                          <a:rPr lang="de-DE" b="0" i="0" dirty="0" smtClean="0">
                                            <a:solidFill>
                                              <a:schemeClr val="tx1"/>
                                            </a:solidFill>
                                            <a:latin typeface="Cambria Math" panose="02040503050406030204" pitchFamily="18" charset="0"/>
                                          </a:rPr>
                                          <m:t>1,0</m:t>
                                        </m:r>
                                      </m:e>
                                    </m:d>
                                  </m:e>
                                </m:d>
                              </m:oMath>
                            </m:oMathPara>
                          </a14:m>
                          <a:endParaRPr lang="en-GB" dirty="0">
                            <a:solidFill>
                              <a:schemeClr val="tx1"/>
                            </a:solidFill>
                          </a:endParaRPr>
                        </a:p>
                      </a:txBody>
                      <a:tcPr/>
                    </a:tc>
                    <a:extLst>
                      <a:ext uri="{0D108BD9-81ED-4DB2-BD59-A6C34878D82A}">
                        <a16:rowId xmlns:a16="http://schemas.microsoft.com/office/drawing/2014/main" val="4064920272"/>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b="0" i="1" dirty="0" smtClean="0">
                                    <a:solidFill>
                                      <a:schemeClr val="tx1"/>
                                    </a:solidFill>
                                    <a:latin typeface="Cambria Math" panose="02040503050406030204" pitchFamily="18" charset="0"/>
                                    <a:ea typeface="Cambria Math" panose="02040503050406030204" pitchFamily="18" charset="0"/>
                                  </a:rPr>
                                  <m:t>36</m:t>
                                </m:r>
                                <m:r>
                                  <a:rPr lang="de-DE" dirty="0" smtClean="0">
                                    <a:latin typeface="Cambria Math" panose="02040503050406030204" pitchFamily="18" charset="0"/>
                                  </a:rPr>
                                  <m:t>,</m:t>
                                </m:r>
                                <m:d>
                                  <m:dPr>
                                    <m:ctrlPr>
                                      <a:rPr lang="de-DE" i="1" dirty="0" smtClean="0">
                                        <a:latin typeface="Cambria Math" panose="02040503050406030204" pitchFamily="18" charset="0"/>
                                      </a:rPr>
                                    </m:ctrlPr>
                                  </m:dPr>
                                  <m:e>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2,0</m:t>
                                        </m:r>
                                      </m:e>
                                    </m:d>
                                    <m:r>
                                      <a:rPr lang="de-DE" b="0" i="1" dirty="0" smtClean="0">
                                        <a:latin typeface="Cambria Math" panose="02040503050406030204" pitchFamily="18" charset="0"/>
                                      </a:rPr>
                                      <m:t>,</m:t>
                                    </m:r>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1,0</m:t>
                                        </m:r>
                                      </m:e>
                                    </m:d>
                                  </m:e>
                                </m:d>
                              </m:oMath>
                            </m:oMathPara>
                          </a14:m>
                          <a:endParaRPr lang="en-GB" dirty="0"/>
                        </a:p>
                      </a:txBody>
                      <a:tcPr/>
                    </a:tc>
                    <a:extLst>
                      <a:ext uri="{0D108BD9-81ED-4DB2-BD59-A6C34878D82A}">
                        <a16:rowId xmlns:a16="http://schemas.microsoft.com/office/drawing/2014/main" val="3084391729"/>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b="0" i="1" dirty="0" smtClean="0">
                                    <a:solidFill>
                                      <a:schemeClr val="tx1"/>
                                    </a:solidFill>
                                    <a:latin typeface="Cambria Math" panose="02040503050406030204" pitchFamily="18" charset="0"/>
                                    <a:ea typeface="Cambria Math" panose="02040503050406030204" pitchFamily="18" charset="0"/>
                                  </a:rPr>
                                  <m:t>25</m:t>
                                </m:r>
                                <m:r>
                                  <a:rPr lang="de-DE" dirty="0" smtClean="0">
                                    <a:latin typeface="Cambria Math" panose="02040503050406030204" pitchFamily="18" charset="0"/>
                                  </a:rPr>
                                  <m:t>,</m:t>
                                </m:r>
                                <m:d>
                                  <m:dPr>
                                    <m:ctrlPr>
                                      <a:rPr lang="de-DE" i="1" dirty="0" smtClean="0">
                                        <a:latin typeface="Cambria Math" panose="02040503050406030204" pitchFamily="18" charset="0"/>
                                      </a:rPr>
                                    </m:ctrlPr>
                                  </m:dPr>
                                  <m:e>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2,0</m:t>
                                        </m:r>
                                      </m:e>
                                    </m:d>
                                    <m:r>
                                      <a:rPr lang="de-DE" b="0" i="1" dirty="0" smtClean="0">
                                        <a:latin typeface="Cambria Math" panose="02040503050406030204" pitchFamily="18" charset="0"/>
                                      </a:rPr>
                                      <m:t>,</m:t>
                                    </m:r>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0,1</m:t>
                                        </m:r>
                                      </m:e>
                                    </m:d>
                                  </m:e>
                                </m:d>
                              </m:oMath>
                            </m:oMathPara>
                          </a14:m>
                          <a:endParaRPr lang="en-GB" dirty="0"/>
                        </a:p>
                      </a:txBody>
                      <a:tcPr/>
                    </a:tc>
                    <a:extLst>
                      <a:ext uri="{0D108BD9-81ED-4DB2-BD59-A6C34878D82A}">
                        <a16:rowId xmlns:a16="http://schemas.microsoft.com/office/drawing/2014/main" val="3410756619"/>
                      </a:ext>
                    </a:extLst>
                  </a:tr>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b="0" i="1" dirty="0" smtClean="0">
                                    <a:solidFill>
                                      <a:schemeClr val="tx1"/>
                                    </a:solidFill>
                                    <a:latin typeface="Cambria Math" panose="02040503050406030204" pitchFamily="18" charset="0"/>
                                    <a:ea typeface="Cambria Math" panose="02040503050406030204" pitchFamily="18" charset="0"/>
                                  </a:rPr>
                                  <m:t>784</m:t>
                                </m:r>
                                <m:r>
                                  <a:rPr lang="de-DE" dirty="0" smtClean="0">
                                    <a:latin typeface="Cambria Math" panose="02040503050406030204" pitchFamily="18" charset="0"/>
                                  </a:rPr>
                                  <m:t>,</m:t>
                                </m:r>
                                <m:d>
                                  <m:dPr>
                                    <m:ctrlPr>
                                      <a:rPr lang="de-DE" i="1" dirty="0" smtClean="0">
                                        <a:latin typeface="Cambria Math" panose="02040503050406030204" pitchFamily="18" charset="0"/>
                                      </a:rPr>
                                    </m:ctrlPr>
                                  </m:dPr>
                                  <m:e>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2,0</m:t>
                                        </m:r>
                                      </m:e>
                                    </m:d>
                                    <m:r>
                                      <a:rPr lang="de-DE" b="0" i="0" dirty="0" smtClean="0">
                                        <a:latin typeface="Cambria Math" panose="02040503050406030204" pitchFamily="18" charset="0"/>
                                      </a:rPr>
                                      <m:t>,</m:t>
                                    </m:r>
                                    <m:d>
                                      <m:dPr>
                                        <m:begChr m:val="["/>
                                        <m:endChr m:val="]"/>
                                        <m:ctrlPr>
                                          <a:rPr lang="de-DE" b="0" i="1" dirty="0" smtClean="0">
                                            <a:latin typeface="Cambria Math" panose="02040503050406030204" pitchFamily="18" charset="0"/>
                                          </a:rPr>
                                        </m:ctrlPr>
                                      </m:dPr>
                                      <m:e>
                                        <m:r>
                                          <a:rPr lang="de-DE" b="0" i="0" dirty="0" smtClean="0">
                                            <a:latin typeface="Cambria Math" panose="02040503050406030204" pitchFamily="18" charset="0"/>
                                          </a:rPr>
                                          <m:t>0,1</m:t>
                                        </m:r>
                                      </m:e>
                                    </m:d>
                                  </m:e>
                                </m:d>
                              </m:oMath>
                            </m:oMathPara>
                          </a14:m>
                          <a:endParaRPr lang="en-GB" dirty="0"/>
                        </a:p>
                      </a:txBody>
                      <a:tcPr/>
                    </a:tc>
                    <a:extLst>
                      <a:ext uri="{0D108BD9-81ED-4DB2-BD59-A6C34878D82A}">
                        <a16:rowId xmlns:a16="http://schemas.microsoft.com/office/drawing/2014/main" val="2189045354"/>
                      </a:ext>
                    </a:extLst>
                  </a:tr>
                </a:tbl>
              </a:graphicData>
            </a:graphic>
          </p:graphicFrame>
        </mc:Choice>
        <mc:Fallback xmlns="">
          <p:graphicFrame>
            <p:nvGraphicFramePr>
              <p:cNvPr id="24" name="Table 23">
                <a:extLst>
                  <a:ext uri="{FF2B5EF4-FFF2-40B4-BE49-F238E27FC236}">
                    <a16:creationId xmlns:a16="http://schemas.microsoft.com/office/drawing/2014/main" id="{827CAE42-6AC8-5D4E-BFBC-5EA0F3F77045}"/>
                  </a:ext>
                </a:extLst>
              </p:cNvPr>
              <p:cNvGraphicFramePr>
                <a:graphicFrameLocks noGrp="1"/>
              </p:cNvGraphicFramePr>
              <p:nvPr>
                <p:extLst>
                  <p:ext uri="{D42A27DB-BD31-4B8C-83A1-F6EECF244321}">
                    <p14:modId xmlns:p14="http://schemas.microsoft.com/office/powerpoint/2010/main" val="2279226135"/>
                  </p:ext>
                </p:extLst>
              </p:nvPr>
            </p:nvGraphicFramePr>
            <p:xfrm>
              <a:off x="714809" y="4518716"/>
              <a:ext cx="4412615" cy="1867535"/>
            </p:xfrm>
            <a:graphic>
              <a:graphicData uri="http://schemas.openxmlformats.org/drawingml/2006/table">
                <a:tbl>
                  <a:tblPr firstRow="1" bandRow="1">
                    <a:tableStyleId>{073A0DAA-6AF3-43AB-8588-CEC1D06C72B9}</a:tableStyleId>
                  </a:tblPr>
                  <a:tblGrid>
                    <a:gridCol w="781622">
                      <a:extLst>
                        <a:ext uri="{9D8B030D-6E8A-4147-A177-3AD203B41FA5}">
                          <a16:colId xmlns:a16="http://schemas.microsoft.com/office/drawing/2014/main" val="2283029415"/>
                        </a:ext>
                      </a:extLst>
                    </a:gridCol>
                    <a:gridCol w="1008761">
                      <a:extLst>
                        <a:ext uri="{9D8B030D-6E8A-4147-A177-3AD203B41FA5}">
                          <a16:colId xmlns:a16="http://schemas.microsoft.com/office/drawing/2014/main" val="291702905"/>
                        </a:ext>
                      </a:extLst>
                    </a:gridCol>
                    <a:gridCol w="2622232">
                      <a:extLst>
                        <a:ext uri="{9D8B030D-6E8A-4147-A177-3AD203B41FA5}">
                          <a16:colId xmlns:a16="http://schemas.microsoft.com/office/drawing/2014/main" val="2170709595"/>
                        </a:ext>
                      </a:extLst>
                    </a:gridCol>
                  </a:tblGrid>
                  <a:tr h="384175">
                    <a:tc>
                      <a:txBody>
                        <a:bodyPr/>
                        <a:lstStyle/>
                        <a:p>
                          <a:endParaRPr lang="en-US"/>
                        </a:p>
                      </a:txBody>
                      <a:tcPr>
                        <a:blipFill>
                          <a:blip r:embed="rId8"/>
                          <a:stretch>
                            <a:fillRect l="-1613" r="-464516" b="-396667"/>
                          </a:stretch>
                        </a:blipFill>
                      </a:tcPr>
                    </a:tc>
                    <a:tc>
                      <a:txBody>
                        <a:bodyPr/>
                        <a:lstStyle/>
                        <a:p>
                          <a:endParaRPr lang="en-US"/>
                        </a:p>
                      </a:txBody>
                      <a:tcPr>
                        <a:blipFill>
                          <a:blip r:embed="rId8"/>
                          <a:stretch>
                            <a:fillRect l="-79747" r="-264557" b="-396667"/>
                          </a:stretch>
                        </a:blipFill>
                      </a:tcPr>
                    </a:tc>
                    <a:tc>
                      <a:txBody>
                        <a:bodyPr/>
                        <a:lstStyle/>
                        <a:p>
                          <a:endParaRPr lang="en-US"/>
                        </a:p>
                      </a:txBody>
                      <a:tcPr>
                        <a:blipFill>
                          <a:blip r:embed="rId8"/>
                          <a:stretch>
                            <a:fillRect l="-68599" r="-966" b="-396667"/>
                          </a:stretch>
                        </a:blipFill>
                      </a:tcPr>
                    </a:tc>
                    <a:extLst>
                      <a:ext uri="{0D108BD9-81ED-4DB2-BD59-A6C34878D82A}">
                        <a16:rowId xmlns:a16="http://schemas.microsoft.com/office/drawing/2014/main" val="1132838764"/>
                      </a:ext>
                    </a:extLst>
                  </a:tr>
                  <a:tr h="370840">
                    <a:tc>
                      <a:txBody>
                        <a:bodyPr/>
                        <a:lstStyle/>
                        <a:p>
                          <a:endParaRPr lang="en-US"/>
                        </a:p>
                      </a:txBody>
                      <a:tcPr>
                        <a:blipFill>
                          <a:blip r:embed="rId8"/>
                          <a:stretch>
                            <a:fillRect l="-1613" t="-100000" r="-464516" b="-296667"/>
                          </a:stretch>
                        </a:blipFill>
                      </a:tcPr>
                    </a:tc>
                    <a:tc>
                      <a:txBody>
                        <a:bodyPr/>
                        <a:lstStyle/>
                        <a:p>
                          <a:endParaRPr lang="en-US"/>
                        </a:p>
                      </a:txBody>
                      <a:tcPr>
                        <a:blipFill>
                          <a:blip r:embed="rId8"/>
                          <a:stretch>
                            <a:fillRect l="-79747" t="-100000" r="-264557" b="-296667"/>
                          </a:stretch>
                        </a:blipFill>
                      </a:tcPr>
                    </a:tc>
                    <a:tc>
                      <a:txBody>
                        <a:bodyPr/>
                        <a:lstStyle/>
                        <a:p>
                          <a:endParaRPr lang="en-US"/>
                        </a:p>
                      </a:txBody>
                      <a:tcPr>
                        <a:blipFill>
                          <a:blip r:embed="rId8"/>
                          <a:stretch>
                            <a:fillRect l="-68599" t="-100000" r="-966" b="-296667"/>
                          </a:stretch>
                        </a:blipFill>
                      </a:tcPr>
                    </a:tc>
                    <a:extLst>
                      <a:ext uri="{0D108BD9-81ED-4DB2-BD59-A6C34878D82A}">
                        <a16:rowId xmlns:a16="http://schemas.microsoft.com/office/drawing/2014/main" val="4064920272"/>
                      </a:ext>
                    </a:extLst>
                  </a:tr>
                  <a:tr h="370840">
                    <a:tc>
                      <a:txBody>
                        <a:bodyPr/>
                        <a:lstStyle/>
                        <a:p>
                          <a:endParaRPr lang="en-US"/>
                        </a:p>
                      </a:txBody>
                      <a:tcPr>
                        <a:blipFill>
                          <a:blip r:embed="rId8"/>
                          <a:stretch>
                            <a:fillRect l="-1613" t="-206897" r="-464516" b="-206897"/>
                          </a:stretch>
                        </a:blipFill>
                      </a:tcPr>
                    </a:tc>
                    <a:tc>
                      <a:txBody>
                        <a:bodyPr/>
                        <a:lstStyle/>
                        <a:p>
                          <a:endParaRPr lang="en-US"/>
                        </a:p>
                      </a:txBody>
                      <a:tcPr>
                        <a:blipFill>
                          <a:blip r:embed="rId8"/>
                          <a:stretch>
                            <a:fillRect l="-79747" t="-206897" r="-264557" b="-206897"/>
                          </a:stretch>
                        </a:blipFill>
                      </a:tcPr>
                    </a:tc>
                    <a:tc>
                      <a:txBody>
                        <a:bodyPr/>
                        <a:lstStyle/>
                        <a:p>
                          <a:endParaRPr lang="en-US"/>
                        </a:p>
                      </a:txBody>
                      <a:tcPr>
                        <a:blipFill>
                          <a:blip r:embed="rId8"/>
                          <a:stretch>
                            <a:fillRect l="-68599" t="-206897" r="-966" b="-206897"/>
                          </a:stretch>
                        </a:blipFill>
                      </a:tcPr>
                    </a:tc>
                    <a:extLst>
                      <a:ext uri="{0D108BD9-81ED-4DB2-BD59-A6C34878D82A}">
                        <a16:rowId xmlns:a16="http://schemas.microsoft.com/office/drawing/2014/main" val="3084391729"/>
                      </a:ext>
                    </a:extLst>
                  </a:tr>
                  <a:tr h="370840">
                    <a:tc>
                      <a:txBody>
                        <a:bodyPr/>
                        <a:lstStyle/>
                        <a:p>
                          <a:endParaRPr lang="en-US"/>
                        </a:p>
                      </a:txBody>
                      <a:tcPr>
                        <a:blipFill>
                          <a:blip r:embed="rId8"/>
                          <a:stretch>
                            <a:fillRect l="-1613" t="-296667" r="-464516" b="-100000"/>
                          </a:stretch>
                        </a:blipFill>
                      </a:tcPr>
                    </a:tc>
                    <a:tc>
                      <a:txBody>
                        <a:bodyPr/>
                        <a:lstStyle/>
                        <a:p>
                          <a:endParaRPr lang="en-US"/>
                        </a:p>
                      </a:txBody>
                      <a:tcPr>
                        <a:blipFill>
                          <a:blip r:embed="rId8"/>
                          <a:stretch>
                            <a:fillRect l="-79747" t="-296667" r="-264557" b="-100000"/>
                          </a:stretch>
                        </a:blipFill>
                      </a:tcPr>
                    </a:tc>
                    <a:tc>
                      <a:txBody>
                        <a:bodyPr/>
                        <a:lstStyle/>
                        <a:p>
                          <a:endParaRPr lang="en-US"/>
                        </a:p>
                      </a:txBody>
                      <a:tcPr>
                        <a:blipFill>
                          <a:blip r:embed="rId8"/>
                          <a:stretch>
                            <a:fillRect l="-68599" t="-296667" r="-966" b="-100000"/>
                          </a:stretch>
                        </a:blipFill>
                      </a:tcPr>
                    </a:tc>
                    <a:extLst>
                      <a:ext uri="{0D108BD9-81ED-4DB2-BD59-A6C34878D82A}">
                        <a16:rowId xmlns:a16="http://schemas.microsoft.com/office/drawing/2014/main" val="3410756619"/>
                      </a:ext>
                    </a:extLst>
                  </a:tr>
                  <a:tr h="370840">
                    <a:tc>
                      <a:txBody>
                        <a:bodyPr/>
                        <a:lstStyle/>
                        <a:p>
                          <a:endParaRPr lang="en-US"/>
                        </a:p>
                      </a:txBody>
                      <a:tcPr>
                        <a:blipFill>
                          <a:blip r:embed="rId8"/>
                          <a:stretch>
                            <a:fillRect l="-1613" t="-410345" r="-464516" b="-3448"/>
                          </a:stretch>
                        </a:blipFill>
                      </a:tcPr>
                    </a:tc>
                    <a:tc>
                      <a:txBody>
                        <a:bodyPr/>
                        <a:lstStyle/>
                        <a:p>
                          <a:endParaRPr lang="en-US"/>
                        </a:p>
                      </a:txBody>
                      <a:tcPr>
                        <a:blipFill>
                          <a:blip r:embed="rId8"/>
                          <a:stretch>
                            <a:fillRect l="-79747" t="-410345" r="-264557" b="-3448"/>
                          </a:stretch>
                        </a:blipFill>
                      </a:tcPr>
                    </a:tc>
                    <a:tc>
                      <a:txBody>
                        <a:bodyPr/>
                        <a:lstStyle/>
                        <a:p>
                          <a:endParaRPr lang="en-US"/>
                        </a:p>
                      </a:txBody>
                      <a:tcPr>
                        <a:blipFill>
                          <a:blip r:embed="rId8"/>
                          <a:stretch>
                            <a:fillRect l="-68599" t="-410345" r="-966" b="-3448"/>
                          </a:stretch>
                        </a:blipFill>
                      </a:tcPr>
                    </a:tc>
                    <a:extLst>
                      <a:ext uri="{0D108BD9-81ED-4DB2-BD59-A6C34878D82A}">
                        <a16:rowId xmlns:a16="http://schemas.microsoft.com/office/drawing/2014/main" val="2189045354"/>
                      </a:ext>
                    </a:extLst>
                  </a:tr>
                </a:tbl>
              </a:graphicData>
            </a:graphic>
          </p:graphicFrame>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0C7CE51-3BEA-6E47-A89A-1CF775DFB15C}"/>
                  </a:ext>
                </a:extLst>
              </p:cNvPr>
              <p:cNvSpPr txBox="1"/>
              <p:nvPr/>
            </p:nvSpPr>
            <p:spPr>
              <a:xfrm>
                <a:off x="6875144" y="4830421"/>
                <a:ext cx="648000" cy="389513"/>
              </a:xfrm>
              <a:prstGeom prst="ellipse">
                <a:avLst/>
              </a:prstGeom>
              <a:noFill/>
              <a:ln>
                <a:solidFill>
                  <a:schemeClr val="accent1">
                    <a:lumMod val="50000"/>
                  </a:schemeClr>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solidFill>
                            <a:schemeClr val="accent1"/>
                          </a:solidFill>
                          <a:latin typeface="Cambria Math" charset="0"/>
                        </a:rPr>
                        <m:t>𝐸𝑝𝑖𝑑</m:t>
                      </m:r>
                    </m:oMath>
                  </m:oMathPara>
                </a14:m>
                <a:endParaRPr lang="en-GB" dirty="0">
                  <a:solidFill>
                    <a:schemeClr val="accent1"/>
                  </a:solidFill>
                </a:endParaRPr>
              </a:p>
            </p:txBody>
          </p:sp>
        </mc:Choice>
        <mc:Fallback xmlns="">
          <p:sp>
            <p:nvSpPr>
              <p:cNvPr id="25" name="TextBox 24">
                <a:extLst>
                  <a:ext uri="{FF2B5EF4-FFF2-40B4-BE49-F238E27FC236}">
                    <a16:creationId xmlns:a16="http://schemas.microsoft.com/office/drawing/2014/main" id="{10C7CE51-3BEA-6E47-A89A-1CF775DFB15C}"/>
                  </a:ext>
                </a:extLst>
              </p:cNvPr>
              <p:cNvSpPr txBox="1">
                <a:spLocks noRot="1" noChangeAspect="1" noMove="1" noResize="1" noEditPoints="1" noAdjustHandles="1" noChangeArrowheads="1" noChangeShapeType="1" noTextEdit="1"/>
              </p:cNvSpPr>
              <p:nvPr/>
            </p:nvSpPr>
            <p:spPr>
              <a:xfrm>
                <a:off x="6875144" y="4830421"/>
                <a:ext cx="648000" cy="389513"/>
              </a:xfrm>
              <a:prstGeom prst="ellipse">
                <a:avLst/>
              </a:prstGeom>
              <a:blipFill>
                <a:blip r:embed="rId9"/>
                <a:stretch>
                  <a:fillRect r="-1887" b="-6061"/>
                </a:stretch>
              </a:blipFill>
              <a:ln>
                <a:solidFill>
                  <a:schemeClr val="accent1">
                    <a:lumMod val="50000"/>
                  </a:schemeClr>
                </a:solidFill>
              </a:ln>
            </p:spPr>
            <p:txBody>
              <a:bodyPr/>
              <a:lstStyle/>
              <a:p>
                <a:r>
                  <a:rPr lang="en-GB">
                    <a:noFill/>
                  </a:rPr>
                  <a:t> </a:t>
                </a:r>
              </a:p>
            </p:txBody>
          </p:sp>
        </mc:Fallback>
      </mc:AlternateContent>
      <p:cxnSp>
        <p:nvCxnSpPr>
          <p:cNvPr id="27" name="Straight Connector 26">
            <a:extLst>
              <a:ext uri="{FF2B5EF4-FFF2-40B4-BE49-F238E27FC236}">
                <a16:creationId xmlns:a16="http://schemas.microsoft.com/office/drawing/2014/main" id="{12A1D362-C6E9-8E40-95FD-D2E7141AC791}"/>
              </a:ext>
            </a:extLst>
          </p:cNvPr>
          <p:cNvCxnSpPr>
            <a:cxnSpLocks/>
            <a:stCxn id="25" idx="4"/>
            <a:endCxn id="33" idx="0"/>
          </p:cNvCxnSpPr>
          <p:nvPr/>
        </p:nvCxnSpPr>
        <p:spPr>
          <a:xfrm>
            <a:off x="7199144" y="5219934"/>
            <a:ext cx="3282" cy="32939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DFFA3CB7-CC28-8541-AC1C-FCC8B2FE9ADA}"/>
              </a:ext>
            </a:extLst>
          </p:cNvPr>
          <p:cNvGrpSpPr/>
          <p:nvPr/>
        </p:nvGrpSpPr>
        <p:grpSpPr>
          <a:xfrm>
            <a:off x="7130426" y="5549331"/>
            <a:ext cx="567740" cy="351777"/>
            <a:chOff x="7021906" y="3975775"/>
            <a:chExt cx="567740" cy="351777"/>
          </a:xfrm>
        </p:grpSpPr>
        <p:sp>
          <p:nvSpPr>
            <p:cNvPr id="33" name="Rectangle 32">
              <a:extLst>
                <a:ext uri="{FF2B5EF4-FFF2-40B4-BE49-F238E27FC236}">
                  <a16:creationId xmlns:a16="http://schemas.microsoft.com/office/drawing/2014/main" id="{2EA5D845-6FFB-4346-BE56-D7DE8BBF1C18}"/>
                </a:ext>
              </a:extLst>
            </p:cNvPr>
            <p:cNvSpPr/>
            <p:nvPr/>
          </p:nvSpPr>
          <p:spPr>
            <a:xfrm>
              <a:off x="7021906" y="3975775"/>
              <a:ext cx="144000" cy="144000"/>
            </a:xfrm>
            <a:prstGeom prst="rect">
              <a:avLst/>
            </a:prstGeom>
            <a:solidFill>
              <a:schemeClr val="accent1">
                <a:lumMod val="75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74D65CA-80CA-314A-AE92-A47CE14F44E4}"/>
                    </a:ext>
                  </a:extLst>
                </p:cNvPr>
                <p:cNvSpPr txBox="1"/>
                <p:nvPr/>
              </p:nvSpPr>
              <p:spPr>
                <a:xfrm>
                  <a:off x="7198449" y="4050553"/>
                  <a:ext cx="3911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solidFill>
                                  <a:schemeClr val="accent1"/>
                                </a:solidFill>
                                <a:latin typeface="Cambria Math" panose="02040503050406030204" pitchFamily="18" charset="0"/>
                              </a:rPr>
                            </m:ctrlPr>
                          </m:sSubSupPr>
                          <m:e>
                            <m:r>
                              <a:rPr lang="de-DE" b="0" i="1" smtClean="0">
                                <a:solidFill>
                                  <a:schemeClr val="accent1"/>
                                </a:solidFill>
                                <a:latin typeface="Cambria Math" charset="0"/>
                              </a:rPr>
                              <m:t>𝑔</m:t>
                            </m:r>
                          </m:e>
                          <m:sub>
                            <m:r>
                              <a:rPr lang="de-DE" b="0" i="1" smtClean="0">
                                <a:solidFill>
                                  <a:schemeClr val="accent1"/>
                                </a:solidFill>
                                <a:latin typeface="Cambria Math" panose="02040503050406030204" pitchFamily="18" charset="0"/>
                              </a:rPr>
                              <m:t>2</m:t>
                            </m:r>
                            <m:r>
                              <a:rPr lang="de-DE" b="0" i="1" smtClean="0">
                                <a:solidFill>
                                  <a:schemeClr val="accent1"/>
                                </a:solidFill>
                                <a:latin typeface="Cambria Math" charset="0"/>
                              </a:rPr>
                              <m:t>3</m:t>
                            </m:r>
                          </m:sub>
                          <m:sup>
                            <m:r>
                              <a:rPr lang="de-DE" b="0" i="1" smtClean="0">
                                <a:solidFill>
                                  <a:schemeClr val="accent1"/>
                                </a:solidFill>
                                <a:latin typeface="Cambria Math" panose="02040503050406030204" pitchFamily="18" charset="0"/>
                              </a:rPr>
                              <m:t>′</m:t>
                            </m:r>
                          </m:sup>
                        </m:sSubSup>
                      </m:oMath>
                    </m:oMathPara>
                  </a14:m>
                  <a:endParaRPr lang="en-GB" dirty="0">
                    <a:solidFill>
                      <a:schemeClr val="accent1"/>
                    </a:solidFill>
                  </a:endParaRPr>
                </a:p>
              </p:txBody>
            </p:sp>
          </mc:Choice>
          <mc:Fallback xmlns="">
            <p:sp>
              <p:nvSpPr>
                <p:cNvPr id="49" name="TextBox 48">
                  <a:extLst>
                    <a:ext uri="{FF2B5EF4-FFF2-40B4-BE49-F238E27FC236}">
                      <a16:creationId xmlns:a16="http://schemas.microsoft.com/office/drawing/2014/main" id="{474D65CA-80CA-314A-AE92-A47CE14F44E4}"/>
                    </a:ext>
                  </a:extLst>
                </p:cNvPr>
                <p:cNvSpPr txBox="1">
                  <a:spLocks noRot="1" noChangeAspect="1" noMove="1" noResize="1" noEditPoints="1" noAdjustHandles="1" noChangeArrowheads="1" noChangeShapeType="1" noTextEdit="1"/>
                </p:cNvSpPr>
                <p:nvPr/>
              </p:nvSpPr>
              <p:spPr>
                <a:xfrm>
                  <a:off x="7198449" y="4050553"/>
                  <a:ext cx="391197" cy="276999"/>
                </a:xfrm>
                <a:prstGeom prst="rect">
                  <a:avLst/>
                </a:prstGeom>
                <a:blipFill>
                  <a:blip r:embed="rId10"/>
                  <a:stretch>
                    <a:fillRect l="-12500" r="-3125" b="-21739"/>
                  </a:stretch>
                </a:blipFill>
              </p:spPr>
              <p:txBody>
                <a:bodyPr/>
                <a:lstStyle/>
                <a:p>
                  <a:r>
                    <a:rPr lang="en-GB">
                      <a:noFill/>
                    </a:rPr>
                    <a:t> </a:t>
                  </a:r>
                </a:p>
              </p:txBody>
            </p:sp>
          </mc:Fallback>
        </mc:AlternateContent>
      </p:grpSp>
      <p:grpSp>
        <p:nvGrpSpPr>
          <p:cNvPr id="50" name="Group 49">
            <a:extLst>
              <a:ext uri="{FF2B5EF4-FFF2-40B4-BE49-F238E27FC236}">
                <a16:creationId xmlns:a16="http://schemas.microsoft.com/office/drawing/2014/main" id="{F2366A3D-8092-FE44-A65E-ED06E9F8717A}"/>
              </a:ext>
            </a:extLst>
          </p:cNvPr>
          <p:cNvGrpSpPr/>
          <p:nvPr/>
        </p:nvGrpSpPr>
        <p:grpSpPr>
          <a:xfrm>
            <a:off x="8134796" y="5514523"/>
            <a:ext cx="567740" cy="351777"/>
            <a:chOff x="7021906" y="3975775"/>
            <a:chExt cx="567740" cy="351777"/>
          </a:xfrm>
        </p:grpSpPr>
        <p:sp>
          <p:nvSpPr>
            <p:cNvPr id="54" name="Rectangle 53">
              <a:extLst>
                <a:ext uri="{FF2B5EF4-FFF2-40B4-BE49-F238E27FC236}">
                  <a16:creationId xmlns:a16="http://schemas.microsoft.com/office/drawing/2014/main" id="{D9B046A4-AD9B-DF46-BE4F-291FA3FC6F20}"/>
                </a:ext>
              </a:extLst>
            </p:cNvPr>
            <p:cNvSpPr/>
            <p:nvPr/>
          </p:nvSpPr>
          <p:spPr>
            <a:xfrm>
              <a:off x="7021906" y="3975775"/>
              <a:ext cx="144000" cy="144000"/>
            </a:xfrm>
            <a:prstGeom prst="rect">
              <a:avLst/>
            </a:prstGeom>
            <a:solidFill>
              <a:schemeClr val="accent4">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913DBA1C-60D1-DE4F-8014-27BE2EFCFE27}"/>
                    </a:ext>
                  </a:extLst>
                </p:cNvPr>
                <p:cNvSpPr txBox="1"/>
                <p:nvPr/>
              </p:nvSpPr>
              <p:spPr>
                <a:xfrm>
                  <a:off x="7198449" y="4050553"/>
                  <a:ext cx="3911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solidFill>
                                  <a:schemeClr val="accent4"/>
                                </a:solidFill>
                                <a:latin typeface="Cambria Math" panose="02040503050406030204" pitchFamily="18" charset="0"/>
                              </a:rPr>
                            </m:ctrlPr>
                          </m:sSubSupPr>
                          <m:e>
                            <m:r>
                              <a:rPr lang="de-DE" b="0" i="1" smtClean="0">
                                <a:solidFill>
                                  <a:schemeClr val="accent4"/>
                                </a:solidFill>
                                <a:latin typeface="Cambria Math" charset="0"/>
                              </a:rPr>
                              <m:t>𝑔</m:t>
                            </m:r>
                          </m:e>
                          <m:sub>
                            <m:r>
                              <a:rPr lang="de-DE" b="0" i="1" smtClean="0">
                                <a:solidFill>
                                  <a:schemeClr val="accent4"/>
                                </a:solidFill>
                                <a:latin typeface="Cambria Math" panose="02040503050406030204" pitchFamily="18" charset="0"/>
                              </a:rPr>
                              <m:t>2</m:t>
                            </m:r>
                            <m:r>
                              <a:rPr lang="de-DE" b="0" i="1" smtClean="0">
                                <a:solidFill>
                                  <a:schemeClr val="accent4"/>
                                </a:solidFill>
                                <a:latin typeface="Cambria Math" charset="0"/>
                              </a:rPr>
                              <m:t>3</m:t>
                            </m:r>
                          </m:sub>
                          <m:sup>
                            <m:r>
                              <a:rPr lang="de-DE" b="0" i="1" smtClean="0">
                                <a:solidFill>
                                  <a:schemeClr val="accent4"/>
                                </a:solidFill>
                                <a:latin typeface="Cambria Math" panose="02040503050406030204" pitchFamily="18" charset="0"/>
                              </a:rPr>
                              <m:t>′</m:t>
                            </m:r>
                          </m:sup>
                        </m:sSubSup>
                      </m:oMath>
                    </m:oMathPara>
                  </a14:m>
                  <a:endParaRPr lang="en-GB" dirty="0">
                    <a:solidFill>
                      <a:schemeClr val="accent4"/>
                    </a:solidFill>
                  </a:endParaRPr>
                </a:p>
              </p:txBody>
            </p:sp>
          </mc:Choice>
          <mc:Fallback xmlns="">
            <p:sp>
              <p:nvSpPr>
                <p:cNvPr id="55" name="TextBox 54">
                  <a:extLst>
                    <a:ext uri="{FF2B5EF4-FFF2-40B4-BE49-F238E27FC236}">
                      <a16:creationId xmlns:a16="http://schemas.microsoft.com/office/drawing/2014/main" id="{913DBA1C-60D1-DE4F-8014-27BE2EFCFE27}"/>
                    </a:ext>
                  </a:extLst>
                </p:cNvPr>
                <p:cNvSpPr txBox="1">
                  <a:spLocks noRot="1" noChangeAspect="1" noMove="1" noResize="1" noEditPoints="1" noAdjustHandles="1" noChangeArrowheads="1" noChangeShapeType="1" noTextEdit="1"/>
                </p:cNvSpPr>
                <p:nvPr/>
              </p:nvSpPr>
              <p:spPr>
                <a:xfrm>
                  <a:off x="7198449" y="4050553"/>
                  <a:ext cx="391197" cy="276999"/>
                </a:xfrm>
                <a:prstGeom prst="rect">
                  <a:avLst/>
                </a:prstGeom>
                <a:blipFill>
                  <a:blip r:embed="rId11"/>
                  <a:stretch>
                    <a:fillRect l="-12500" r="-3125" b="-2608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graphicFrame>
            <p:nvGraphicFramePr>
              <p:cNvPr id="56" name="Table 55">
                <a:extLst>
                  <a:ext uri="{FF2B5EF4-FFF2-40B4-BE49-F238E27FC236}">
                    <a16:creationId xmlns:a16="http://schemas.microsoft.com/office/drawing/2014/main" id="{0B3B70E0-28AC-BD43-8EF9-F328EDF0A187}"/>
                  </a:ext>
                </a:extLst>
              </p:cNvPr>
              <p:cNvGraphicFramePr>
                <a:graphicFrameLocks noGrp="1"/>
              </p:cNvGraphicFramePr>
              <p:nvPr>
                <p:extLst>
                  <p:ext uri="{D42A27DB-BD31-4B8C-83A1-F6EECF244321}">
                    <p14:modId xmlns:p14="http://schemas.microsoft.com/office/powerpoint/2010/main" val="2282109187"/>
                  </p:ext>
                </p:extLst>
              </p:nvPr>
            </p:nvGraphicFramePr>
            <p:xfrm>
              <a:off x="4854129" y="2603955"/>
              <a:ext cx="4147376" cy="756603"/>
            </p:xfrm>
            <a:graphic>
              <a:graphicData uri="http://schemas.openxmlformats.org/drawingml/2006/table">
                <a:tbl>
                  <a:tblPr firstRow="1" bandRow="1">
                    <a:tableStyleId>{00A15C55-8517-42AA-B614-E9B94910E393}</a:tableStyleId>
                  </a:tblPr>
                  <a:tblGrid>
                    <a:gridCol w="475806">
                      <a:extLst>
                        <a:ext uri="{9D8B030D-6E8A-4147-A177-3AD203B41FA5}">
                          <a16:colId xmlns:a16="http://schemas.microsoft.com/office/drawing/2014/main" val="2283029415"/>
                        </a:ext>
                      </a:extLst>
                    </a:gridCol>
                    <a:gridCol w="3671570">
                      <a:extLst>
                        <a:ext uri="{9D8B030D-6E8A-4147-A177-3AD203B41FA5}">
                          <a16:colId xmlns:a16="http://schemas.microsoft.com/office/drawing/2014/main" val="2170709595"/>
                        </a:ext>
                      </a:extLst>
                    </a:gridCol>
                  </a:tblGrid>
                  <a:tr h="370840">
                    <a:tc>
                      <a:txBody>
                        <a:bodyPr/>
                        <a:lstStyle/>
                        <a:p>
                          <a:pPr/>
                          <a14:m>
                            <m:oMathPara xmlns:m="http://schemas.openxmlformats.org/officeDocument/2006/math">
                              <m:oMathParaPr>
                                <m:jc m:val="centerGroup"/>
                              </m:oMathParaPr>
                              <m:oMath xmlns:m="http://schemas.openxmlformats.org/officeDocument/2006/math">
                                <m:d>
                                  <m:dPr>
                                    <m:ctrlPr>
                                      <a:rPr lang="de-DE" i="1" dirty="0" smtClean="0">
                                        <a:latin typeface="Cambria Math" panose="02040503050406030204" pitchFamily="18" charset="0"/>
                                      </a:rPr>
                                    </m:ctrlPr>
                                  </m:dPr>
                                  <m:e>
                                    <m:r>
                                      <a:rPr lang="de-DE" dirty="0" smtClean="0">
                                        <a:latin typeface="Cambria Math" panose="02040503050406030204" pitchFamily="18" charset="0"/>
                                      </a:rPr>
                                      <m:t> </m:t>
                                    </m:r>
                                  </m:e>
                                </m:d>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en-GB" smtClean="0">
                                        <a:latin typeface="Cambria Math" panose="02040503050406030204" pitchFamily="18" charset="0"/>
                                      </a:rPr>
                                      <m:t>𝜙</m:t>
                                    </m:r>
                                  </m:e>
                                  <m:sub>
                                    <m:r>
                                      <a:rPr lang="de-DE" smtClean="0">
                                        <a:latin typeface="Cambria Math" panose="02040503050406030204" pitchFamily="18" charset="0"/>
                                      </a:rPr>
                                      <m:t>23</m:t>
                                    </m:r>
                                  </m:sub>
                                  <m:sup>
                                    <m:r>
                                      <a:rPr lang="de-DE" smtClean="0">
                                        <a:latin typeface="Cambria Math" panose="02040503050406030204" pitchFamily="18" charset="0"/>
                                      </a:rPr>
                                      <m:t>′′</m:t>
                                    </m:r>
                                  </m:sup>
                                </m:sSubSup>
                                <m:sSup>
                                  <m:sSupPr>
                                    <m:ctrlPr>
                                      <a:rPr lang="de-DE" i="1" smtClean="0">
                                        <a:latin typeface="Cambria Math" panose="02040503050406030204" pitchFamily="18" charset="0"/>
                                      </a:rPr>
                                    </m:ctrlPr>
                                  </m:sSupPr>
                                  <m:e>
                                    <m:d>
                                      <m:dPr>
                                        <m:ctrlPr>
                                          <a:rPr lang="de-DE" i="1" smtClean="0">
                                            <a:latin typeface="Cambria Math" panose="02040503050406030204" pitchFamily="18" charset="0"/>
                                          </a:rPr>
                                        </m:ctrlPr>
                                      </m:dPr>
                                      <m:e>
                                        <m:r>
                                          <a:rPr lang="de-DE" smtClean="0">
                                            <a:latin typeface="Cambria Math" panose="02040503050406030204" pitchFamily="18" charset="0"/>
                                          </a:rPr>
                                          <m:t>.</m:t>
                                        </m:r>
                                      </m:e>
                                    </m:d>
                                  </m:e>
                                  <m:sup>
                                    <m:r>
                                      <a:rPr lang="de-DE" smtClean="0">
                                        <a:latin typeface="Cambria Math" panose="02040503050406030204" pitchFamily="18" charset="0"/>
                                      </a:rPr>
                                      <m:t>𝐸𝑝𝑖𝑑</m:t>
                                    </m:r>
                                    <m:r>
                                      <a:rPr lang="de-DE" smtClean="0">
                                        <a:latin typeface="Cambria Math" panose="02040503050406030204" pitchFamily="18" charset="0"/>
                                      </a:rPr>
                                      <m:t>,</m:t>
                                    </m:r>
                                    <m:r>
                                      <a:rPr lang="de-DE" smtClean="0">
                                        <a:latin typeface="Cambria Math" panose="02040503050406030204" pitchFamily="18" charset="0"/>
                                      </a:rPr>
                                      <m:t>𝑆𝑖𝑐𝑘</m:t>
                                    </m:r>
                                    <m:d>
                                      <m:dPr>
                                        <m:ctrlPr>
                                          <a:rPr lang="de-DE" i="1" smtClean="0">
                                            <a:latin typeface="Cambria Math" panose="02040503050406030204" pitchFamily="18" charset="0"/>
                                          </a:rPr>
                                        </m:ctrlPr>
                                      </m:dPr>
                                      <m:e>
                                        <m:r>
                                          <a:rPr lang="de-DE" smtClean="0">
                                            <a:latin typeface="Cambria Math" panose="02040503050406030204" pitchFamily="18" charset="0"/>
                                          </a:rPr>
                                          <m:t>𝑋</m:t>
                                        </m:r>
                                      </m:e>
                                    </m:d>
                                    <m:r>
                                      <a:rPr lang="de-DE" smtClean="0">
                                        <a:latin typeface="Cambria Math" panose="02040503050406030204" pitchFamily="18" charset="0"/>
                                      </a:rPr>
                                      <m:t>,</m:t>
                                    </m:r>
                                    <m:r>
                                      <a:rPr lang="de-DE" smtClean="0">
                                        <a:latin typeface="Cambria Math" panose="02040503050406030204" pitchFamily="18" charset="0"/>
                                      </a:rPr>
                                      <m:t>𝑇𝑟𝑒𝑎𝑡</m:t>
                                    </m:r>
                                    <m:d>
                                      <m:dPr>
                                        <m:ctrlPr>
                                          <a:rPr lang="de-DE" i="1" smtClean="0">
                                            <a:latin typeface="Cambria Math" panose="02040503050406030204" pitchFamily="18" charset="0"/>
                                          </a:rPr>
                                        </m:ctrlPr>
                                      </m:dPr>
                                      <m:e>
                                        <m:r>
                                          <a:rPr lang="de-DE" smtClean="0">
                                            <a:latin typeface="Cambria Math" panose="02040503050406030204" pitchFamily="18" charset="0"/>
                                          </a:rPr>
                                          <m:t>𝑋</m:t>
                                        </m:r>
                                        <m:r>
                                          <a:rPr lang="de-DE" smtClean="0">
                                            <a:latin typeface="Cambria Math" panose="02040503050406030204" pitchFamily="18" charset="0"/>
                                          </a:rPr>
                                          <m:t>,</m:t>
                                        </m:r>
                                        <m:r>
                                          <a:rPr lang="de-DE" smtClean="0">
                                            <a:latin typeface="Cambria Math" panose="02040503050406030204" pitchFamily="18" charset="0"/>
                                          </a:rPr>
                                          <m:t>𝑀</m:t>
                                        </m:r>
                                      </m:e>
                                    </m:d>
                                    <m:r>
                                      <a:rPr lang="de-DE" smtClean="0">
                                        <a:latin typeface="Cambria Math" panose="02040503050406030204" pitchFamily="18" charset="0"/>
                                      </a:rPr>
                                      <m:t>,</m:t>
                                    </m:r>
                                    <m:r>
                                      <a:rPr lang="de-DE" smtClean="0">
                                        <a:latin typeface="Cambria Math" panose="02040503050406030204" pitchFamily="18" charset="0"/>
                                      </a:rPr>
                                      <m:t>𝑇𝑟𝑎𝑣𝑒𝑙</m:t>
                                    </m:r>
                                    <m:d>
                                      <m:dPr>
                                        <m:ctrlPr>
                                          <a:rPr lang="de-DE" i="1" smtClean="0">
                                            <a:latin typeface="Cambria Math" panose="02040503050406030204" pitchFamily="18" charset="0"/>
                                          </a:rPr>
                                        </m:ctrlPr>
                                      </m:dPr>
                                      <m:e>
                                        <m:r>
                                          <a:rPr lang="de-DE" smtClean="0">
                                            <a:latin typeface="Cambria Math" panose="02040503050406030204" pitchFamily="18" charset="0"/>
                                          </a:rPr>
                                          <m:t>𝑋</m:t>
                                        </m:r>
                                      </m:e>
                                    </m:d>
                                  </m:sup>
                                </m:sSup>
                              </m:oMath>
                            </m:oMathPara>
                          </a14:m>
                          <a:endParaRPr lang="en-GB" b="0" dirty="0"/>
                        </a:p>
                      </a:txBody>
                      <a:tcPr/>
                    </a:tc>
                    <a:extLst>
                      <a:ext uri="{0D108BD9-81ED-4DB2-BD59-A6C34878D82A}">
                        <a16:rowId xmlns:a16="http://schemas.microsoft.com/office/drawing/2014/main" val="1132838764"/>
                      </a:ext>
                    </a:extLst>
                  </a:tr>
                  <a:tr h="370840">
                    <a:tc>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dirty="0" smtClean="0">
                                    <a:latin typeface="Cambria Math" panose="02040503050406030204" pitchFamily="18" charset="0"/>
                                  </a:rPr>
                                  <m:t>784,</m:t>
                                </m:r>
                                <m:d>
                                  <m:dPr>
                                    <m:ctrlPr>
                                      <a:rPr lang="de-DE" i="1" dirty="0" smtClean="0">
                                        <a:latin typeface="Cambria Math" panose="02040503050406030204" pitchFamily="18" charset="0"/>
                                      </a:rPr>
                                    </m:ctrlPr>
                                  </m:dPr>
                                  <m:e>
                                    <m:d>
                                      <m:dPr>
                                        <m:begChr m:val="["/>
                                        <m:endChr m:val="]"/>
                                        <m:ctrlPr>
                                          <a:rPr lang="de-DE" i="1" dirty="0" smtClean="0">
                                            <a:latin typeface="Cambria Math" panose="02040503050406030204" pitchFamily="18" charset="0"/>
                                          </a:rPr>
                                        </m:ctrlPr>
                                      </m:dPr>
                                      <m:e>
                                        <m:r>
                                          <a:rPr lang="de-DE" dirty="0" smtClean="0">
                                            <a:latin typeface="Cambria Math" panose="02040503050406030204" pitchFamily="18" charset="0"/>
                                          </a:rPr>
                                          <m:t>1,0</m:t>
                                        </m:r>
                                      </m:e>
                                    </m:d>
                                    <m:r>
                                      <a:rPr lang="de-DE" dirty="0" smtClean="0">
                                        <a:latin typeface="Cambria Math" panose="02040503050406030204" pitchFamily="18" charset="0"/>
                                      </a:rPr>
                                      <m:t>,</m:t>
                                    </m:r>
                                    <m:d>
                                      <m:dPr>
                                        <m:begChr m:val="["/>
                                        <m:endChr m:val="]"/>
                                        <m:ctrlPr>
                                          <a:rPr lang="de-DE" i="1" dirty="0" smtClean="0">
                                            <a:latin typeface="Cambria Math" panose="02040503050406030204" pitchFamily="18" charset="0"/>
                                          </a:rPr>
                                        </m:ctrlPr>
                                      </m:dPr>
                                      <m:e>
                                        <m:r>
                                          <a:rPr lang="de-DE" dirty="0" smtClean="0">
                                            <a:latin typeface="Cambria Math" panose="02040503050406030204" pitchFamily="18" charset="0"/>
                                          </a:rPr>
                                          <m:t>3,0</m:t>
                                        </m:r>
                                      </m:e>
                                    </m:d>
                                    <m:r>
                                      <a:rPr lang="de-DE" dirty="0" smtClean="0">
                                        <a:latin typeface="Cambria Math" panose="02040503050406030204" pitchFamily="18" charset="0"/>
                                      </a:rPr>
                                      <m:t>,</m:t>
                                    </m:r>
                                    <m:d>
                                      <m:dPr>
                                        <m:begChr m:val="["/>
                                        <m:endChr m:val="]"/>
                                        <m:ctrlPr>
                                          <a:rPr lang="de-DE" i="1" dirty="0" smtClean="0">
                                            <a:latin typeface="Cambria Math" panose="02040503050406030204" pitchFamily="18" charset="0"/>
                                          </a:rPr>
                                        </m:ctrlPr>
                                      </m:dPr>
                                      <m:e>
                                        <m:r>
                                          <a:rPr lang="de-DE" dirty="0" smtClean="0">
                                            <a:latin typeface="Cambria Math" panose="02040503050406030204" pitchFamily="18" charset="0"/>
                                          </a:rPr>
                                          <m:t>6,0</m:t>
                                        </m:r>
                                      </m:e>
                                    </m:d>
                                    <m:r>
                                      <a:rPr lang="de-DE" dirty="0" smtClean="0">
                                        <a:latin typeface="Cambria Math" panose="02040503050406030204" pitchFamily="18" charset="0"/>
                                      </a:rPr>
                                      <m:t>,</m:t>
                                    </m:r>
                                    <m:d>
                                      <m:dPr>
                                        <m:begChr m:val="["/>
                                        <m:endChr m:val="]"/>
                                        <m:ctrlPr>
                                          <a:rPr lang="de-DE" i="1" dirty="0" smtClean="0">
                                            <a:latin typeface="Cambria Math" panose="02040503050406030204" pitchFamily="18" charset="0"/>
                                          </a:rPr>
                                        </m:ctrlPr>
                                      </m:dPr>
                                      <m:e>
                                        <m:r>
                                          <a:rPr lang="de-DE" dirty="0" smtClean="0">
                                            <a:latin typeface="Cambria Math" panose="02040503050406030204" pitchFamily="18" charset="0"/>
                                          </a:rPr>
                                          <m:t>0,3</m:t>
                                        </m:r>
                                      </m:e>
                                    </m:d>
                                  </m:e>
                                </m:d>
                              </m:oMath>
                            </m:oMathPara>
                          </a14:m>
                          <a:endParaRPr lang="en-GB" dirty="0"/>
                        </a:p>
                      </a:txBody>
                      <a:tcPr/>
                    </a:tc>
                    <a:extLst>
                      <a:ext uri="{0D108BD9-81ED-4DB2-BD59-A6C34878D82A}">
                        <a16:rowId xmlns:a16="http://schemas.microsoft.com/office/drawing/2014/main" val="2189045354"/>
                      </a:ext>
                    </a:extLst>
                  </a:tr>
                </a:tbl>
              </a:graphicData>
            </a:graphic>
          </p:graphicFrame>
        </mc:Choice>
        <mc:Fallback xmlns="">
          <p:graphicFrame>
            <p:nvGraphicFramePr>
              <p:cNvPr id="56" name="Table 55">
                <a:extLst>
                  <a:ext uri="{FF2B5EF4-FFF2-40B4-BE49-F238E27FC236}">
                    <a16:creationId xmlns:a16="http://schemas.microsoft.com/office/drawing/2014/main" id="{0B3B70E0-28AC-BD43-8EF9-F328EDF0A187}"/>
                  </a:ext>
                </a:extLst>
              </p:cNvPr>
              <p:cNvGraphicFramePr>
                <a:graphicFrameLocks noGrp="1"/>
              </p:cNvGraphicFramePr>
              <p:nvPr>
                <p:extLst>
                  <p:ext uri="{D42A27DB-BD31-4B8C-83A1-F6EECF244321}">
                    <p14:modId xmlns:p14="http://schemas.microsoft.com/office/powerpoint/2010/main" val="2282109187"/>
                  </p:ext>
                </p:extLst>
              </p:nvPr>
            </p:nvGraphicFramePr>
            <p:xfrm>
              <a:off x="4854129" y="2603955"/>
              <a:ext cx="4147376" cy="770827"/>
            </p:xfrm>
            <a:graphic>
              <a:graphicData uri="http://schemas.openxmlformats.org/drawingml/2006/table">
                <a:tbl>
                  <a:tblPr firstRow="1" bandRow="1">
                    <a:tableStyleId>{00A15C55-8517-42AA-B614-E9B94910E393}</a:tableStyleId>
                  </a:tblPr>
                  <a:tblGrid>
                    <a:gridCol w="475806">
                      <a:extLst>
                        <a:ext uri="{9D8B030D-6E8A-4147-A177-3AD203B41FA5}">
                          <a16:colId xmlns:a16="http://schemas.microsoft.com/office/drawing/2014/main" val="2283029415"/>
                        </a:ext>
                      </a:extLst>
                    </a:gridCol>
                    <a:gridCol w="3671570">
                      <a:extLst>
                        <a:ext uri="{9D8B030D-6E8A-4147-A177-3AD203B41FA5}">
                          <a16:colId xmlns:a16="http://schemas.microsoft.com/office/drawing/2014/main" val="2170709595"/>
                        </a:ext>
                      </a:extLst>
                    </a:gridCol>
                  </a:tblGrid>
                  <a:tr h="399987">
                    <a:tc>
                      <a:txBody>
                        <a:bodyPr/>
                        <a:lstStyle/>
                        <a:p>
                          <a:endParaRPr lang="en-US"/>
                        </a:p>
                      </a:txBody>
                      <a:tcPr>
                        <a:blipFill>
                          <a:blip r:embed="rId12"/>
                          <a:stretch>
                            <a:fillRect l="-2632" t="-3125" r="-763158" b="-90625"/>
                          </a:stretch>
                        </a:blipFill>
                      </a:tcPr>
                    </a:tc>
                    <a:tc>
                      <a:txBody>
                        <a:bodyPr/>
                        <a:lstStyle/>
                        <a:p>
                          <a:endParaRPr lang="en-US"/>
                        </a:p>
                      </a:txBody>
                      <a:tcPr>
                        <a:blipFill>
                          <a:blip r:embed="rId12"/>
                          <a:stretch>
                            <a:fillRect l="-13495" t="-3125" r="-346" b="-90625"/>
                          </a:stretch>
                        </a:blipFill>
                      </a:tcPr>
                    </a:tc>
                    <a:extLst>
                      <a:ext uri="{0D108BD9-81ED-4DB2-BD59-A6C34878D82A}">
                        <a16:rowId xmlns:a16="http://schemas.microsoft.com/office/drawing/2014/main" val="1132838764"/>
                      </a:ext>
                    </a:extLst>
                  </a:tr>
                  <a:tr h="370840">
                    <a:tc>
                      <a:txBody>
                        <a:bodyPr/>
                        <a:lstStyle/>
                        <a:p>
                          <a:endParaRPr lang="en-GB" dirty="0"/>
                        </a:p>
                      </a:txBody>
                      <a:tcPr/>
                    </a:tc>
                    <a:tc>
                      <a:txBody>
                        <a:bodyPr/>
                        <a:lstStyle/>
                        <a:p>
                          <a:endParaRPr lang="en-US"/>
                        </a:p>
                      </a:txBody>
                      <a:tcPr>
                        <a:blipFill>
                          <a:blip r:embed="rId12"/>
                          <a:stretch>
                            <a:fillRect l="-13495" t="-113793" r="-346"/>
                          </a:stretch>
                        </a:blipFill>
                      </a:tcPr>
                    </a:tc>
                    <a:extLst>
                      <a:ext uri="{0D108BD9-81ED-4DB2-BD59-A6C34878D82A}">
                        <a16:rowId xmlns:a16="http://schemas.microsoft.com/office/drawing/2014/main" val="2189045354"/>
                      </a:ext>
                    </a:extLst>
                  </a:tr>
                </a:tbl>
              </a:graphicData>
            </a:graphic>
          </p:graphicFrame>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F0D4D85-78E8-4D48-A317-B20189C2B402}"/>
                  </a:ext>
                </a:extLst>
              </p:cNvPr>
              <p:cNvSpPr/>
              <p:nvPr/>
            </p:nvSpPr>
            <p:spPr>
              <a:xfrm>
                <a:off x="5092610" y="3339203"/>
                <a:ext cx="4075631" cy="14773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solidFill>
                            <a:schemeClr val="accent4"/>
                          </a:solidFill>
                          <a:latin typeface="Cambria Math" charset="0"/>
                        </a:rPr>
                        <m:t>𝐸𝑝𝑖𝑑</m:t>
                      </m:r>
                      <m:r>
                        <a:rPr lang="de-DE" i="1" smtClean="0">
                          <a:solidFill>
                            <a:schemeClr val="accent4"/>
                          </a:solidFill>
                          <a:latin typeface="Cambria Math" charset="0"/>
                        </a:rPr>
                        <m:t>=</m:t>
                      </m:r>
                      <m:r>
                        <a:rPr lang="de-DE" b="0" i="1" smtClean="0">
                          <a:solidFill>
                            <a:schemeClr val="accent4"/>
                          </a:solidFill>
                          <a:latin typeface="Cambria Math" panose="02040503050406030204" pitchFamily="18" charset="0"/>
                        </a:rPr>
                        <m:t>𝑡𝑟𝑢𝑒</m:t>
                      </m:r>
                      <m:r>
                        <a:rPr lang="de-DE" i="1">
                          <a:solidFill>
                            <a:schemeClr val="accent4"/>
                          </a:solidFill>
                          <a:latin typeface="Cambria Math" charset="0"/>
                        </a:rPr>
                        <m:t>      </m:t>
                      </m:r>
                    </m:oMath>
                  </m:oMathPara>
                </a14:m>
                <a:endParaRPr lang="de-DE" i="1" dirty="0">
                  <a:solidFill>
                    <a:schemeClr val="accent4"/>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accent4"/>
                          </a:solidFill>
                          <a:latin typeface="Cambria Math" charset="0"/>
                        </a:rPr>
                        <m:t>∀</m:t>
                      </m:r>
                      <m:r>
                        <a:rPr lang="de-DE" b="0" i="1" smtClean="0">
                          <a:solidFill>
                            <a:schemeClr val="accent4"/>
                          </a:solidFill>
                          <a:latin typeface="Cambria Math" panose="02040503050406030204" pitchFamily="18" charset="0"/>
                        </a:rPr>
                        <m:t>𝑋</m:t>
                      </m:r>
                      <m:r>
                        <a:rPr lang="de-DE" i="1">
                          <a:solidFill>
                            <a:schemeClr val="accent4"/>
                          </a:solidFill>
                          <a:latin typeface="Cambria Math" charset="0"/>
                        </a:rPr>
                        <m:t>∈</m:t>
                      </m:r>
                      <m:d>
                        <m:dPr>
                          <m:begChr m:val="{"/>
                          <m:endChr m:val="}"/>
                          <m:ctrlPr>
                            <a:rPr lang="de-DE" i="1">
                              <a:solidFill>
                                <a:schemeClr val="accent4"/>
                              </a:solidFill>
                              <a:latin typeface="Cambria Math" panose="02040503050406030204" pitchFamily="18" charset="0"/>
                            </a:rPr>
                          </m:ctrlPr>
                        </m:dPr>
                        <m:e>
                          <m:r>
                            <a:rPr lang="de-DE" i="1">
                              <a:solidFill>
                                <a:schemeClr val="accent4"/>
                              </a:solidFill>
                              <a:latin typeface="Cambria Math" charset="0"/>
                            </a:rPr>
                            <m:t>𝑎𝑙𝑖𝑐𝑒</m:t>
                          </m:r>
                          <m:r>
                            <a:rPr lang="de-DE" i="1">
                              <a:solidFill>
                                <a:schemeClr val="accent4"/>
                              </a:solidFill>
                              <a:latin typeface="Cambria Math" charset="0"/>
                            </a:rPr>
                            <m:t>,</m:t>
                          </m:r>
                          <m:r>
                            <a:rPr lang="de-DE" i="1">
                              <a:solidFill>
                                <a:schemeClr val="accent4"/>
                              </a:solidFill>
                              <a:latin typeface="Cambria Math" charset="0"/>
                            </a:rPr>
                            <m:t>𝑒𝑣𝑒</m:t>
                          </m:r>
                          <m:r>
                            <a:rPr lang="de-DE" b="0" i="1" smtClean="0">
                              <a:solidFill>
                                <a:schemeClr val="accent4"/>
                              </a:solidFill>
                              <a:latin typeface="Cambria Math" panose="02040503050406030204" pitchFamily="18" charset="0"/>
                            </a:rPr>
                            <m:t>,</m:t>
                          </m:r>
                          <m:r>
                            <a:rPr lang="de-DE" b="0" i="1" smtClean="0">
                              <a:solidFill>
                                <a:schemeClr val="accent4"/>
                              </a:solidFill>
                              <a:latin typeface="Cambria Math" panose="02040503050406030204" pitchFamily="18" charset="0"/>
                            </a:rPr>
                            <m:t>𝑏𝑜𝑏</m:t>
                          </m:r>
                        </m:e>
                      </m:d>
                      <m:r>
                        <a:rPr lang="de-DE" b="0" i="1" smtClean="0">
                          <a:solidFill>
                            <a:schemeClr val="accent4"/>
                          </a:solidFill>
                          <a:latin typeface="Cambria Math" panose="02040503050406030204" pitchFamily="18" charset="0"/>
                        </a:rPr>
                        <m:t>,</m:t>
                      </m:r>
                      <m:r>
                        <a:rPr lang="de-DE" b="0" i="1" smtClean="0">
                          <a:solidFill>
                            <a:schemeClr val="accent4"/>
                          </a:solidFill>
                          <a:latin typeface="Cambria Math" panose="02040503050406030204" pitchFamily="18" charset="0"/>
                        </a:rPr>
                        <m:t>𝑀</m:t>
                      </m:r>
                      <m:r>
                        <a:rPr lang="de-DE" b="0" i="1" smtClean="0">
                          <a:solidFill>
                            <a:schemeClr val="accent4"/>
                          </a:solidFill>
                          <a:latin typeface="Cambria Math" panose="02040503050406030204" pitchFamily="18" charset="0"/>
                          <a:ea typeface="Cambria Math" panose="02040503050406030204" pitchFamily="18" charset="0"/>
                        </a:rPr>
                        <m:t>∈</m:t>
                      </m:r>
                      <m:d>
                        <m:dPr>
                          <m:begChr m:val="{"/>
                          <m:endChr m:val="}"/>
                          <m:ctrlPr>
                            <a:rPr lang="de-DE" b="0" i="1" smtClean="0">
                              <a:solidFill>
                                <a:schemeClr val="accent4"/>
                              </a:solidFill>
                              <a:latin typeface="Cambria Math" panose="02040503050406030204" pitchFamily="18" charset="0"/>
                              <a:ea typeface="Cambria Math" panose="02040503050406030204" pitchFamily="18" charset="0"/>
                            </a:rPr>
                          </m:ctrlPr>
                        </m:dPr>
                        <m:e>
                          <m:sSub>
                            <m:sSubPr>
                              <m:ctrlPr>
                                <a:rPr lang="de-DE" b="0" i="1" smtClean="0">
                                  <a:solidFill>
                                    <a:schemeClr val="accent4"/>
                                  </a:solidFill>
                                  <a:latin typeface="Cambria Math" panose="02040503050406030204" pitchFamily="18" charset="0"/>
                                  <a:ea typeface="Cambria Math" panose="02040503050406030204" pitchFamily="18" charset="0"/>
                                </a:rPr>
                              </m:ctrlPr>
                            </m:sSubPr>
                            <m:e>
                              <m:r>
                                <a:rPr lang="de-DE" b="0" i="1" smtClean="0">
                                  <a:solidFill>
                                    <a:schemeClr val="accent4"/>
                                  </a:solidFill>
                                  <a:latin typeface="Cambria Math" panose="02040503050406030204" pitchFamily="18" charset="0"/>
                                  <a:ea typeface="Cambria Math" panose="02040503050406030204" pitchFamily="18" charset="0"/>
                                </a:rPr>
                                <m:t>𝑚</m:t>
                              </m:r>
                            </m:e>
                            <m:sub>
                              <m:r>
                                <a:rPr lang="de-DE" b="0" i="1" smtClean="0">
                                  <a:solidFill>
                                    <a:schemeClr val="accent4"/>
                                  </a:solidFill>
                                  <a:latin typeface="Cambria Math" panose="02040503050406030204" pitchFamily="18" charset="0"/>
                                  <a:ea typeface="Cambria Math" panose="02040503050406030204" pitchFamily="18" charset="0"/>
                                </a:rPr>
                                <m:t>1</m:t>
                              </m:r>
                            </m:sub>
                          </m:sSub>
                          <m:r>
                            <a:rPr lang="de-DE" b="0" i="1" smtClean="0">
                              <a:solidFill>
                                <a:schemeClr val="accent4"/>
                              </a:solidFill>
                              <a:latin typeface="Cambria Math" panose="02040503050406030204" pitchFamily="18" charset="0"/>
                              <a:ea typeface="Cambria Math" panose="02040503050406030204" pitchFamily="18" charset="0"/>
                            </a:rPr>
                            <m:t>,</m:t>
                          </m:r>
                          <m:sSub>
                            <m:sSubPr>
                              <m:ctrlPr>
                                <a:rPr lang="de-DE" b="0" i="1" smtClean="0">
                                  <a:solidFill>
                                    <a:schemeClr val="accent4"/>
                                  </a:solidFill>
                                  <a:latin typeface="Cambria Math" panose="02040503050406030204" pitchFamily="18" charset="0"/>
                                  <a:ea typeface="Cambria Math" panose="02040503050406030204" pitchFamily="18" charset="0"/>
                                </a:rPr>
                              </m:ctrlPr>
                            </m:sSubPr>
                            <m:e>
                              <m:r>
                                <a:rPr lang="de-DE" b="0" i="1" smtClean="0">
                                  <a:solidFill>
                                    <a:schemeClr val="accent4"/>
                                  </a:solidFill>
                                  <a:latin typeface="Cambria Math" panose="02040503050406030204" pitchFamily="18" charset="0"/>
                                  <a:ea typeface="Cambria Math" panose="02040503050406030204" pitchFamily="18" charset="0"/>
                                </a:rPr>
                                <m:t>𝑚</m:t>
                              </m:r>
                            </m:e>
                            <m:sub>
                              <m:r>
                                <a:rPr lang="de-DE" b="0" i="1" smtClean="0">
                                  <a:solidFill>
                                    <a:schemeClr val="accent4"/>
                                  </a:solidFill>
                                  <a:latin typeface="Cambria Math" panose="02040503050406030204" pitchFamily="18" charset="0"/>
                                  <a:ea typeface="Cambria Math" panose="02040503050406030204" pitchFamily="18" charset="0"/>
                                </a:rPr>
                                <m:t>2</m:t>
                              </m:r>
                            </m:sub>
                          </m:sSub>
                        </m:e>
                      </m:d>
                      <m:r>
                        <a:rPr lang="de-DE" i="1">
                          <a:solidFill>
                            <a:schemeClr val="accent4"/>
                          </a:solidFill>
                          <a:latin typeface="Cambria Math" charset="0"/>
                        </a:rPr>
                        <m:t>:</m:t>
                      </m:r>
                    </m:oMath>
                  </m:oMathPara>
                </a14:m>
                <a:endParaRPr lang="de-DE" i="1" dirty="0">
                  <a:solidFill>
                    <a:schemeClr val="accent4"/>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accent4"/>
                          </a:solidFill>
                          <a:latin typeface="Cambria Math" charset="0"/>
                        </a:rPr>
                        <m:t>𝑆𝑖𝑐𝑘</m:t>
                      </m:r>
                      <m:d>
                        <m:dPr>
                          <m:ctrlPr>
                            <a:rPr lang="de-DE" i="1">
                              <a:solidFill>
                                <a:schemeClr val="accent4"/>
                              </a:solidFill>
                              <a:latin typeface="Cambria Math" panose="02040503050406030204" pitchFamily="18" charset="0"/>
                            </a:rPr>
                          </m:ctrlPr>
                        </m:dPr>
                        <m:e>
                          <m:r>
                            <a:rPr lang="de-DE" i="1">
                              <a:solidFill>
                                <a:schemeClr val="accent4"/>
                              </a:solidFill>
                              <a:latin typeface="Cambria Math" charset="0"/>
                            </a:rPr>
                            <m:t>𝑋</m:t>
                          </m:r>
                        </m:e>
                      </m:d>
                      <m:r>
                        <a:rPr lang="de-DE" i="1">
                          <a:solidFill>
                            <a:schemeClr val="accent4"/>
                          </a:solidFill>
                          <a:latin typeface="Cambria Math" charset="0"/>
                        </a:rPr>
                        <m:t>=</m:t>
                      </m:r>
                      <m:r>
                        <a:rPr lang="de-DE" i="1">
                          <a:solidFill>
                            <a:schemeClr val="accent4"/>
                          </a:solidFill>
                          <a:latin typeface="Cambria Math" panose="02040503050406030204" pitchFamily="18" charset="0"/>
                        </a:rPr>
                        <m:t>𝑡𝑟𝑢𝑒</m:t>
                      </m:r>
                      <m:r>
                        <a:rPr lang="de-DE" i="1">
                          <a:solidFill>
                            <a:schemeClr val="accent4"/>
                          </a:solidFill>
                          <a:latin typeface="Cambria Math" charset="0"/>
                        </a:rPr>
                        <m:t>,</m:t>
                      </m:r>
                    </m:oMath>
                  </m:oMathPara>
                </a14:m>
                <a:endParaRPr lang="de-DE" i="1" dirty="0">
                  <a:solidFill>
                    <a:schemeClr val="accent4"/>
                  </a:solidFill>
                  <a:latin typeface="Cambria Math" charset="0"/>
                </a:endParaRPr>
              </a:p>
              <a:p>
                <a:pPr/>
                <a14:m>
                  <m:oMathPara xmlns:m="http://schemas.openxmlformats.org/officeDocument/2006/math">
                    <m:oMathParaPr>
                      <m:jc m:val="centerGroup"/>
                    </m:oMathParaPr>
                    <m:oMath xmlns:m="http://schemas.openxmlformats.org/officeDocument/2006/math">
                      <m:r>
                        <a:rPr lang="de-DE" i="1">
                          <a:solidFill>
                            <a:schemeClr val="accent4"/>
                          </a:solidFill>
                          <a:latin typeface="Cambria Math" charset="0"/>
                        </a:rPr>
                        <m:t>𝑇𝑟𝑒𝑎𝑡</m:t>
                      </m:r>
                      <m:d>
                        <m:dPr>
                          <m:ctrlPr>
                            <a:rPr lang="de-DE" i="1">
                              <a:solidFill>
                                <a:schemeClr val="accent4"/>
                              </a:solidFill>
                              <a:latin typeface="Cambria Math" panose="02040503050406030204" pitchFamily="18" charset="0"/>
                            </a:rPr>
                          </m:ctrlPr>
                        </m:dPr>
                        <m:e>
                          <m:r>
                            <a:rPr lang="de-DE" i="1">
                              <a:solidFill>
                                <a:schemeClr val="accent4"/>
                              </a:solidFill>
                              <a:latin typeface="Cambria Math" panose="02040503050406030204" pitchFamily="18" charset="0"/>
                            </a:rPr>
                            <m:t>𝑋</m:t>
                          </m:r>
                          <m:r>
                            <a:rPr lang="de-DE" i="1">
                              <a:solidFill>
                                <a:schemeClr val="accent4"/>
                              </a:solidFill>
                              <a:latin typeface="Cambria Math" charset="0"/>
                            </a:rPr>
                            <m:t>,</m:t>
                          </m:r>
                          <m:r>
                            <a:rPr lang="de-DE" b="0" i="1" smtClean="0">
                              <a:solidFill>
                                <a:schemeClr val="accent4"/>
                              </a:solidFill>
                              <a:latin typeface="Cambria Math" panose="02040503050406030204" pitchFamily="18" charset="0"/>
                            </a:rPr>
                            <m:t>𝑀</m:t>
                          </m:r>
                        </m:e>
                      </m:d>
                      <m:r>
                        <a:rPr lang="de-DE" i="1">
                          <a:solidFill>
                            <a:schemeClr val="accent4"/>
                          </a:solidFill>
                          <a:latin typeface="Cambria Math" charset="0"/>
                        </a:rPr>
                        <m:t>=</m:t>
                      </m:r>
                      <m:r>
                        <a:rPr lang="de-DE" i="1">
                          <a:solidFill>
                            <a:schemeClr val="accent4"/>
                          </a:solidFill>
                          <a:latin typeface="Cambria Math" panose="02040503050406030204" pitchFamily="18" charset="0"/>
                        </a:rPr>
                        <m:t>𝑡𝑟𝑢𝑒</m:t>
                      </m:r>
                      <m:r>
                        <a:rPr lang="de-DE" b="0" i="1" smtClean="0">
                          <a:solidFill>
                            <a:schemeClr val="accent4"/>
                          </a:solidFill>
                          <a:latin typeface="Cambria Math" panose="02040503050406030204" pitchFamily="18" charset="0"/>
                        </a:rPr>
                        <m:t>,</m:t>
                      </m:r>
                    </m:oMath>
                  </m:oMathPara>
                </a14:m>
                <a:endParaRPr lang="de-DE" b="0" i="1" dirty="0">
                  <a:solidFill>
                    <a:schemeClr val="accent4"/>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i="1" smtClean="0">
                          <a:solidFill>
                            <a:schemeClr val="accent4"/>
                          </a:solidFill>
                          <a:latin typeface="Cambria Math" charset="0"/>
                        </a:rPr>
                        <m:t>𝑇𝑟𝑎𝑣𝑒𝑙</m:t>
                      </m:r>
                      <m:d>
                        <m:dPr>
                          <m:ctrlPr>
                            <a:rPr lang="de-DE" i="1">
                              <a:solidFill>
                                <a:schemeClr val="accent4"/>
                              </a:solidFill>
                              <a:latin typeface="Cambria Math" panose="02040503050406030204" pitchFamily="18" charset="0"/>
                            </a:rPr>
                          </m:ctrlPr>
                        </m:dPr>
                        <m:e>
                          <m:r>
                            <a:rPr lang="de-DE" b="0" i="1" smtClean="0">
                              <a:solidFill>
                                <a:schemeClr val="accent4"/>
                              </a:solidFill>
                              <a:latin typeface="Cambria Math" panose="02040503050406030204" pitchFamily="18" charset="0"/>
                            </a:rPr>
                            <m:t>𝑋</m:t>
                          </m:r>
                        </m:e>
                      </m:d>
                      <m:r>
                        <a:rPr lang="de-DE" i="1">
                          <a:solidFill>
                            <a:schemeClr val="accent4"/>
                          </a:solidFill>
                          <a:latin typeface="Cambria Math" charset="0"/>
                        </a:rPr>
                        <m:t>=</m:t>
                      </m:r>
                      <m:r>
                        <a:rPr lang="de-DE" b="0" i="1" smtClean="0">
                          <a:solidFill>
                            <a:schemeClr val="accent4"/>
                          </a:solidFill>
                          <a:latin typeface="Cambria Math" panose="02040503050406030204" pitchFamily="18" charset="0"/>
                        </a:rPr>
                        <m:t>𝑓𝑎𝑙𝑠𝑒</m:t>
                      </m:r>
                    </m:oMath>
                  </m:oMathPara>
                </a14:m>
                <a:endParaRPr lang="de-DE" sz="900" dirty="0">
                  <a:solidFill>
                    <a:schemeClr val="accent4"/>
                  </a:solidFill>
                </a:endParaRPr>
              </a:p>
            </p:txBody>
          </p:sp>
        </mc:Choice>
        <mc:Fallback xmlns="">
          <p:sp>
            <p:nvSpPr>
              <p:cNvPr id="5" name="Rectangle 4">
                <a:extLst>
                  <a:ext uri="{FF2B5EF4-FFF2-40B4-BE49-F238E27FC236}">
                    <a16:creationId xmlns:a16="http://schemas.microsoft.com/office/drawing/2014/main" id="{1F0D4D85-78E8-4D48-A317-B20189C2B402}"/>
                  </a:ext>
                </a:extLst>
              </p:cNvPr>
              <p:cNvSpPr>
                <a:spLocks noRot="1" noChangeAspect="1" noMove="1" noResize="1" noEditPoints="1" noAdjustHandles="1" noChangeArrowheads="1" noChangeShapeType="1" noTextEdit="1"/>
              </p:cNvSpPr>
              <p:nvPr/>
            </p:nvSpPr>
            <p:spPr>
              <a:xfrm>
                <a:off x="5092610" y="3339203"/>
                <a:ext cx="4075631" cy="1477328"/>
              </a:xfrm>
              <a:prstGeom prst="rect">
                <a:avLst/>
              </a:prstGeom>
              <a:blipFill>
                <a:blip r:embed="rId13"/>
                <a:stretch>
                  <a:fillRect b="-2564"/>
                </a:stretch>
              </a:blipFill>
            </p:spPr>
            <p:txBody>
              <a:bodyPr/>
              <a:lstStyle/>
              <a:p>
                <a:r>
                  <a:rPr lang="en-GB">
                    <a:noFill/>
                  </a:rPr>
                  <a:t> </a:t>
                </a:r>
              </a:p>
            </p:txBody>
          </p:sp>
        </mc:Fallback>
      </mc:AlternateContent>
      <p:sp>
        <p:nvSpPr>
          <p:cNvPr id="58" name="Rectangle 57">
            <a:extLst>
              <a:ext uri="{FF2B5EF4-FFF2-40B4-BE49-F238E27FC236}">
                <a16:creationId xmlns:a16="http://schemas.microsoft.com/office/drawing/2014/main" id="{03B5D338-30D2-3940-A82C-C65430A4BDFE}"/>
              </a:ext>
            </a:extLst>
          </p:cNvPr>
          <p:cNvSpPr/>
          <p:nvPr/>
        </p:nvSpPr>
        <p:spPr>
          <a:xfrm>
            <a:off x="1911531" y="6312309"/>
            <a:ext cx="4117454" cy="400110"/>
          </a:xfrm>
          <a:prstGeom prst="rect">
            <a:avLst/>
          </a:prstGeom>
        </p:spPr>
        <p:txBody>
          <a:bodyPr wrap="square">
            <a:spAutoFit/>
          </a:bodyPr>
          <a:lstStyle/>
          <a:p>
            <a:r>
              <a:rPr lang="en-GB" sz="1000" dirty="0">
                <a:solidFill>
                  <a:schemeClr val="accent3"/>
                </a:solidFill>
              </a:rPr>
              <a:t>Tanya B and Ralf </a:t>
            </a:r>
            <a:r>
              <a:rPr lang="en-GB" sz="1000" dirty="0" err="1">
                <a:solidFill>
                  <a:schemeClr val="accent3"/>
                </a:solidFill>
              </a:rPr>
              <a:t>Möller</a:t>
            </a:r>
            <a:r>
              <a:rPr lang="en-GB" sz="1000" dirty="0">
                <a:solidFill>
                  <a:schemeClr val="accent3"/>
                </a:solidFill>
              </a:rPr>
              <a:t>. Lifted Most Probable Explanation. In </a:t>
            </a:r>
            <a:r>
              <a:rPr lang="en-GB" sz="1000" i="1" dirty="0">
                <a:solidFill>
                  <a:schemeClr val="accent3"/>
                </a:solidFill>
              </a:rPr>
              <a:t>Proceedings of the International Conference on Conceptual Structures</a:t>
            </a:r>
            <a:r>
              <a:rPr lang="en-GB" sz="1000" dirty="0">
                <a:solidFill>
                  <a:schemeClr val="accent3"/>
                </a:solidFill>
              </a:rPr>
              <a:t>, 2018.</a:t>
            </a:r>
          </a:p>
        </p:txBody>
      </p:sp>
    </p:spTree>
    <p:extLst>
      <p:ext uri="{BB962C8B-B14F-4D97-AF65-F5344CB8AC3E}">
        <p14:creationId xmlns:p14="http://schemas.microsoft.com/office/powerpoint/2010/main" val="321838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8D1A-756D-BB48-A885-03DAC3260AF7}"/>
              </a:ext>
            </a:extLst>
          </p:cNvPr>
          <p:cNvSpPr>
            <a:spLocks noGrp="1"/>
          </p:cNvSpPr>
          <p:nvPr>
            <p:ph type="title"/>
          </p:nvPr>
        </p:nvSpPr>
        <p:spPr/>
        <p:txBody>
          <a:bodyPr/>
          <a:lstStyle/>
          <a:p>
            <a:r>
              <a:rPr lang="en-GB" dirty="0"/>
              <a:t>LVE for MPE Queries Continued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365C63-CA4F-C549-AF05-7FEB59C0C112}"/>
                  </a:ext>
                </a:extLst>
              </p:cNvPr>
              <p:cNvSpPr>
                <a:spLocks noGrp="1"/>
              </p:cNvSpPr>
              <p:nvPr>
                <p:ph idx="1"/>
              </p:nvPr>
            </p:nvSpPr>
            <p:spPr/>
            <p:txBody>
              <a:bodyPr>
                <a:normAutofit lnSpcReduction="10000"/>
              </a:bodyPr>
              <a:lstStyle/>
              <a:p>
                <a:r>
                  <a:rPr lang="en-GB" dirty="0"/>
                  <a:t>If only PRVs and </a:t>
                </a:r>
                <a14:m>
                  <m:oMath xmlns:m="http://schemas.openxmlformats.org/officeDocument/2006/math">
                    <m:r>
                      <a:rPr lang="de-DE" b="0" i="1" smtClean="0">
                        <a:latin typeface="Cambria Math" panose="02040503050406030204" pitchFamily="18" charset="0"/>
                      </a:rPr>
                      <m:t>⊤</m:t>
                    </m:r>
                  </m:oMath>
                </a14:m>
                <a:r>
                  <a:rPr lang="en-GB" dirty="0"/>
                  <a:t> constraints, then maximum assignments will be either all </a:t>
                </a:r>
                <a14:m>
                  <m:oMath xmlns:m="http://schemas.openxmlformats.org/officeDocument/2006/math">
                    <m:r>
                      <a:rPr lang="en-GB" i="1" dirty="0" smtClean="0">
                        <a:latin typeface="Cambria Math" panose="02040503050406030204" pitchFamily="18" charset="0"/>
                      </a:rPr>
                      <m:t>𝑡𝑟𝑢𝑒</m:t>
                    </m:r>
                  </m:oMath>
                </a14:m>
                <a:r>
                  <a:rPr lang="en-GB" dirty="0"/>
                  <a:t> or all </a:t>
                </a:r>
                <a14:m>
                  <m:oMath xmlns:m="http://schemas.openxmlformats.org/officeDocument/2006/math">
                    <m:r>
                      <a:rPr lang="en-GB" i="1" dirty="0" smtClean="0">
                        <a:latin typeface="Cambria Math" panose="02040503050406030204" pitchFamily="18" charset="0"/>
                      </a:rPr>
                      <m:t>𝑓𝑎𝑙𝑠𝑒</m:t>
                    </m:r>
                  </m:oMath>
                </a14:m>
                <a:endParaRPr lang="en-GB" dirty="0"/>
              </a:p>
              <a:p>
                <a:pPr lvl="1"/>
                <a:r>
                  <a:rPr lang="en-GB" dirty="0"/>
                  <a:t>I.e., peak-shaped histograms</a:t>
                </a:r>
              </a:p>
              <a:p>
                <a:r>
                  <a:rPr lang="en-GB" dirty="0"/>
                  <a:t>If CRVs in input model, then different histograms might be a maximum assignment</a:t>
                </a:r>
              </a:p>
              <a:p>
                <a:r>
                  <a:rPr lang="en-GB" dirty="0"/>
                  <a:t>If inequality constraints in model, then maximum assignment lies where domains split in the middle</a:t>
                </a:r>
              </a:p>
              <a:p>
                <a:pPr lvl="1"/>
                <a:r>
                  <a:rPr lang="en-GB" dirty="0"/>
                  <a:t>E.g.,</a:t>
                </a:r>
              </a:p>
              <a:p>
                <a:pPr lvl="2"/>
                <a14:m>
                  <m:oMath xmlns:m="http://schemas.openxmlformats.org/officeDocument/2006/math">
                    <m:sSub>
                      <m:sSubPr>
                        <m:ctrlPr>
                          <a:rPr lang="de-DE" b="0"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𝜙</m:t>
                        </m:r>
                      </m:e>
                      <m:sub>
                        <m:r>
                          <a:rPr lang="de-DE" b="0" i="1" smtClean="0">
                            <a:latin typeface="Cambria Math" panose="02040503050406030204" pitchFamily="18" charset="0"/>
                            <a:ea typeface="Cambria Math" panose="02040503050406030204" pitchFamily="18" charset="0"/>
                          </a:rPr>
                          <m:t>1</m:t>
                        </m:r>
                      </m:sub>
                    </m:sSub>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𝑝𝑎𝑟𝑡𝑛𝑒𝑟𝑠</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𝑃</m:t>
                            </m:r>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𝐶</m:t>
                                </m:r>
                              </m:e>
                              <m:sub>
                                <m:r>
                                  <a:rPr lang="de-DE" b="0" i="1" smtClean="0">
                                    <a:latin typeface="Cambria Math" panose="02040503050406030204" pitchFamily="18" charset="0"/>
                                    <a:ea typeface="Cambria Math" panose="02040503050406030204" pitchFamily="18" charset="0"/>
                                  </a:rPr>
                                  <m:t>1</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𝐶</m:t>
                                </m:r>
                              </m:e>
                              <m:sub>
                                <m:r>
                                  <a:rPr lang="de-DE" b="0" i="1" smtClean="0">
                                    <a:latin typeface="Cambria Math" panose="02040503050406030204" pitchFamily="18" charset="0"/>
                                    <a:ea typeface="Cambria Math" panose="02040503050406030204" pitchFamily="18" charset="0"/>
                                  </a:rPr>
                                  <m:t>2</m:t>
                                </m:r>
                              </m:sub>
                            </m:sSub>
                          </m:e>
                        </m:d>
                      </m:e>
                    </m:d>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𝐶</m:t>
                        </m:r>
                      </m:e>
                      <m:sub>
                        <m:r>
                          <a:rPr lang="de-DE" b="0" i="1" smtClean="0">
                            <a:latin typeface="Cambria Math" panose="02040503050406030204" pitchFamily="18" charset="0"/>
                            <a:ea typeface="Cambria Math" panose="02040503050406030204" pitchFamily="18" charset="0"/>
                          </a:rPr>
                          <m:t>1</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𝐶</m:t>
                        </m:r>
                      </m:e>
                      <m:sub>
                        <m:r>
                          <a:rPr lang="de-DE" b="0" i="1" smtClean="0">
                            <a:latin typeface="Cambria Math" panose="02040503050406030204" pitchFamily="18" charset="0"/>
                            <a:ea typeface="Cambria Math" panose="02040503050406030204" pitchFamily="18" charset="0"/>
                          </a:rPr>
                          <m:t>2</m:t>
                        </m:r>
                      </m:sub>
                    </m:sSub>
                  </m:oMath>
                </a14:m>
                <a:endParaRPr lang="de-DE" b="0" dirty="0">
                  <a:ea typeface="Cambria Math" panose="02040503050406030204" pitchFamily="18" charset="0"/>
                </a:endParaRPr>
              </a:p>
              <a:p>
                <a:pPr lvl="2"/>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𝜙</m:t>
                        </m:r>
                      </m:e>
                      <m:sub>
                        <m:r>
                          <a:rPr lang="de-DE" b="0" i="1" smtClean="0">
                            <a:latin typeface="Cambria Math" panose="02040503050406030204" pitchFamily="18" charset="0"/>
                            <a:ea typeface="Cambria Math" panose="02040503050406030204" pitchFamily="18" charset="0"/>
                          </a:rPr>
                          <m:t>2</m:t>
                        </m:r>
                      </m:sub>
                    </m:sSub>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𝑝𝑎𝑟𝑡𝑛𝑒𝑟𝑠</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𝑃</m:t>
                            </m:r>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𝐶</m:t>
                                </m:r>
                              </m:e>
                              <m:sub>
                                <m:r>
                                  <a:rPr lang="de-DE" i="1">
                                    <a:latin typeface="Cambria Math" panose="02040503050406030204" pitchFamily="18" charset="0"/>
                                    <a:ea typeface="Cambria Math" panose="02040503050406030204" pitchFamily="18" charset="0"/>
                                  </a:rPr>
                                  <m:t>1</m:t>
                                </m:r>
                              </m:sub>
                            </m:sSub>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𝐶</m:t>
                                </m:r>
                              </m:e>
                              <m:sub>
                                <m:r>
                                  <a:rPr lang="de-DE" i="1">
                                    <a:latin typeface="Cambria Math" panose="02040503050406030204" pitchFamily="18" charset="0"/>
                                    <a:ea typeface="Cambria Math" panose="02040503050406030204" pitchFamily="18" charset="0"/>
                                  </a:rPr>
                                  <m:t>2</m:t>
                                </m:r>
                              </m:sub>
                            </m:sSub>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𝑟𝑒𝑡𝑎𝑖𝑙</m:t>
                        </m:r>
                        <m:d>
                          <m:dPr>
                            <m:ctrlPr>
                              <a:rPr lang="de-DE" b="0" i="1" smtClean="0">
                                <a:latin typeface="Cambria Math" panose="02040503050406030204" pitchFamily="18" charset="0"/>
                                <a:ea typeface="Cambria Math" panose="02040503050406030204" pitchFamily="18" charset="0"/>
                              </a:rPr>
                            </m:ctrlPr>
                          </m:dPr>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𝐶</m:t>
                                </m:r>
                              </m:e>
                              <m:sub>
                                <m:r>
                                  <a:rPr lang="de-DE" b="0" i="1" smtClean="0">
                                    <a:latin typeface="Cambria Math" panose="02040503050406030204" pitchFamily="18" charset="0"/>
                                    <a:ea typeface="Cambria Math" panose="02040503050406030204" pitchFamily="18" charset="0"/>
                                  </a:rPr>
                                  <m:t>1</m:t>
                                </m:r>
                              </m:sub>
                            </m:sSub>
                          </m:e>
                        </m: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𝑟𝑒𝑡𝑎𝑖𝑙</m:t>
                        </m:r>
                        <m:d>
                          <m:dPr>
                            <m:ctrlPr>
                              <a:rPr lang="de-DE" b="0" i="1" smtClean="0">
                                <a:latin typeface="Cambria Math" panose="02040503050406030204" pitchFamily="18" charset="0"/>
                                <a:ea typeface="Cambria Math" panose="02040503050406030204" pitchFamily="18" charset="0"/>
                              </a:rPr>
                            </m:ctrlPr>
                          </m:dPr>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𝐶</m:t>
                                </m:r>
                              </m:e>
                              <m:sub>
                                <m:r>
                                  <a:rPr lang="de-DE" b="0" i="1" smtClean="0">
                                    <a:latin typeface="Cambria Math" panose="02040503050406030204" pitchFamily="18" charset="0"/>
                                    <a:ea typeface="Cambria Math" panose="02040503050406030204" pitchFamily="18" charset="0"/>
                                  </a:rPr>
                                  <m:t>2</m:t>
                                </m:r>
                              </m:sub>
                            </m:sSub>
                          </m:e>
                        </m:d>
                      </m:e>
                    </m:d>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𝐶</m:t>
                        </m:r>
                      </m:e>
                      <m:sub>
                        <m:r>
                          <a:rPr lang="de-DE" i="1">
                            <a:latin typeface="Cambria Math" panose="02040503050406030204" pitchFamily="18" charset="0"/>
                            <a:ea typeface="Cambria Math" panose="02040503050406030204" pitchFamily="18" charset="0"/>
                          </a:rPr>
                          <m:t>1</m:t>
                        </m:r>
                      </m:sub>
                    </m:sSub>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𝐶</m:t>
                        </m:r>
                      </m:e>
                      <m:sub>
                        <m:r>
                          <a:rPr lang="de-DE" i="1">
                            <a:latin typeface="Cambria Math" panose="02040503050406030204" pitchFamily="18" charset="0"/>
                            <a:ea typeface="Cambria Math" panose="02040503050406030204" pitchFamily="18" charset="0"/>
                          </a:rPr>
                          <m:t>2</m:t>
                        </m:r>
                      </m:sub>
                    </m:sSub>
                  </m:oMath>
                </a14:m>
                <a:endParaRPr lang="de-DE" dirty="0">
                  <a:ea typeface="Cambria Math" panose="02040503050406030204" pitchFamily="18" charset="0"/>
                </a:endParaRPr>
              </a:p>
              <a:p>
                <a:pPr lvl="2"/>
                <a:r>
                  <a:rPr lang="en-GB" dirty="0"/>
                  <a:t>Given 15 companies for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𝐶</m:t>
                        </m:r>
                      </m:e>
                      <m:sub>
                        <m:r>
                          <a:rPr lang="de-DE" i="1" dirty="0">
                            <a:latin typeface="Cambria Math" panose="02040503050406030204" pitchFamily="18" charset="0"/>
                          </a:rPr>
                          <m:t>1</m:t>
                        </m:r>
                      </m:sub>
                    </m:sSub>
                    <m:r>
                      <a:rPr lang="de-DE" i="1" dirty="0">
                        <a:latin typeface="Cambria Math" panose="02040503050406030204" pitchFamily="18" charset="0"/>
                      </a:rPr>
                      <m:t>,</m:t>
                    </m:r>
                    <m:sSub>
                      <m:sSubPr>
                        <m:ctrlPr>
                          <a:rPr lang="de-DE" i="1" dirty="0">
                            <a:latin typeface="Cambria Math" panose="02040503050406030204" pitchFamily="18" charset="0"/>
                          </a:rPr>
                        </m:ctrlPr>
                      </m:sSubPr>
                      <m:e>
                        <m:r>
                          <a:rPr lang="de-DE" i="1" dirty="0">
                            <a:latin typeface="Cambria Math" panose="02040503050406030204" pitchFamily="18" charset="0"/>
                          </a:rPr>
                          <m:t>𝐶</m:t>
                        </m:r>
                      </m:e>
                      <m:sub>
                        <m:r>
                          <a:rPr lang="de-DE" i="1" dirty="0">
                            <a:latin typeface="Cambria Math" panose="02040503050406030204" pitchFamily="18" charset="0"/>
                          </a:rPr>
                          <m:t>2</m:t>
                        </m:r>
                      </m:sub>
                    </m:sSub>
                  </m:oMath>
                </a14:m>
                <a:r>
                  <a:rPr lang="en-GB" dirty="0"/>
                  <a:t>, maximum assignment for </a:t>
                </a:r>
                <a14:m>
                  <m:oMath xmlns:m="http://schemas.openxmlformats.org/officeDocument/2006/math">
                    <m:r>
                      <a:rPr lang="en-GB" i="1" dirty="0">
                        <a:latin typeface="Cambria Math" panose="02040503050406030204" pitchFamily="18" charset="0"/>
                      </a:rPr>
                      <m:t>𝑟𝑒</m:t>
                    </m:r>
                    <m:r>
                      <a:rPr lang="de-DE" i="1" dirty="0">
                        <a:latin typeface="Cambria Math" panose="02040503050406030204" pitchFamily="18" charset="0"/>
                      </a:rPr>
                      <m:t>𝑡𝑎𝑖𝑙</m:t>
                    </m:r>
                  </m:oMath>
                </a14:m>
                <a:r>
                  <a:rPr lang="en-GB" dirty="0"/>
                  <a:t> will be at </a:t>
                </a:r>
                <a14:m>
                  <m:oMath xmlns:m="http://schemas.openxmlformats.org/officeDocument/2006/math">
                    <m:d>
                      <m:dPr>
                        <m:begChr m:val="["/>
                        <m:endChr m:val="]"/>
                        <m:ctrlPr>
                          <a:rPr lang="de-DE" i="1">
                            <a:latin typeface="Cambria Math" panose="02040503050406030204" pitchFamily="18" charset="0"/>
                          </a:rPr>
                        </m:ctrlPr>
                      </m:dPr>
                      <m:e>
                        <m:r>
                          <a:rPr lang="de-DE" i="1">
                            <a:latin typeface="Cambria Math" panose="02040503050406030204" pitchFamily="18" charset="0"/>
                          </a:rPr>
                          <m:t>8,7</m:t>
                        </m:r>
                      </m:e>
                    </m:d>
                  </m:oMath>
                </a14:m>
                <a:r>
                  <a:rPr lang="en-GB" dirty="0"/>
                  <a:t> and </a:t>
                </a:r>
                <a14:m>
                  <m:oMath xmlns:m="http://schemas.openxmlformats.org/officeDocument/2006/math">
                    <m:d>
                      <m:dPr>
                        <m:begChr m:val="["/>
                        <m:endChr m:val="]"/>
                        <m:ctrlPr>
                          <a:rPr lang="de-DE" i="1">
                            <a:latin typeface="Cambria Math" panose="02040503050406030204" pitchFamily="18" charset="0"/>
                          </a:rPr>
                        </m:ctrlPr>
                      </m:dPr>
                      <m:e>
                        <m:r>
                          <a:rPr lang="de-DE" i="1">
                            <a:latin typeface="Cambria Math" panose="02040503050406030204" pitchFamily="18" charset="0"/>
                          </a:rPr>
                          <m:t>7,8</m:t>
                        </m:r>
                      </m:e>
                    </m:d>
                  </m:oMath>
                </a14:m>
                <a:endParaRPr lang="en-GB" dirty="0"/>
              </a:p>
              <a:p>
                <a:pPr lvl="3"/>
                <a:r>
                  <a:rPr lang="en-GB" dirty="0"/>
                  <a:t>Independent of the actual potentials, only dependent on the relative max value</a:t>
                </a:r>
                <a:endParaRPr lang="de-DE" dirty="0">
                  <a:ea typeface="Cambria Math" panose="02040503050406030204" pitchFamily="18" charset="0"/>
                </a:endParaRPr>
              </a:p>
              <a:p>
                <a:pPr lvl="1"/>
                <a:endParaRPr lang="en-GB" dirty="0"/>
              </a:p>
            </p:txBody>
          </p:sp>
        </mc:Choice>
        <mc:Fallback xmlns="">
          <p:sp>
            <p:nvSpPr>
              <p:cNvPr id="3" name="Content Placeholder 2">
                <a:extLst>
                  <a:ext uri="{FF2B5EF4-FFF2-40B4-BE49-F238E27FC236}">
                    <a16:creationId xmlns:a16="http://schemas.microsoft.com/office/drawing/2014/main" id="{16365C63-CA4F-C549-AF05-7FEB59C0C112}"/>
                  </a:ext>
                </a:extLst>
              </p:cNvPr>
              <p:cNvSpPr>
                <a:spLocks noGrp="1" noRot="1" noChangeAspect="1" noMove="1" noResize="1" noEditPoints="1" noAdjustHandles="1" noChangeArrowheads="1" noChangeShapeType="1" noTextEdit="1"/>
              </p:cNvSpPr>
              <p:nvPr>
                <p:ph idx="1"/>
              </p:nvPr>
            </p:nvSpPr>
            <p:spPr>
              <a:blipFill>
                <a:blip r:embed="rId2"/>
                <a:stretch>
                  <a:fillRect l="-1447" t="-2525"/>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5D643AD8-1070-634E-87D6-46AB747AA8AF}"/>
              </a:ext>
            </a:extLst>
          </p:cNvPr>
          <p:cNvSpPr>
            <a:spLocks noGrp="1"/>
          </p:cNvSpPr>
          <p:nvPr>
            <p:ph type="sldNum" sz="quarter" idx="12"/>
          </p:nvPr>
        </p:nvSpPr>
        <p:spPr/>
        <p:txBody>
          <a:bodyPr/>
          <a:lstStyle/>
          <a:p>
            <a:fld id="{67C9959E-8E6B-B04C-9955-EA096F41CA7A}" type="slidenum">
              <a:rPr lang="en-GB" smtClean="0"/>
              <a:t>62</a:t>
            </a:fld>
            <a:endParaRPr lang="en-GB"/>
          </a:p>
        </p:txBody>
      </p:sp>
      <p:sp>
        <p:nvSpPr>
          <p:cNvPr id="7" name="Rectangle 6">
            <a:extLst>
              <a:ext uri="{FF2B5EF4-FFF2-40B4-BE49-F238E27FC236}">
                <a16:creationId xmlns:a16="http://schemas.microsoft.com/office/drawing/2014/main" id="{15FCA4B7-6857-3C46-9AA6-02358FF0BF3E}"/>
              </a:ext>
            </a:extLst>
          </p:cNvPr>
          <p:cNvSpPr/>
          <p:nvPr/>
        </p:nvSpPr>
        <p:spPr>
          <a:xfrm>
            <a:off x="2031999" y="6321366"/>
            <a:ext cx="6028267" cy="400110"/>
          </a:xfrm>
          <a:prstGeom prst="rect">
            <a:avLst/>
          </a:prstGeom>
        </p:spPr>
        <p:txBody>
          <a:bodyPr wrap="square">
            <a:spAutoFit/>
          </a:bodyPr>
          <a:lstStyle/>
          <a:p>
            <a:r>
              <a:rPr lang="en-GB" sz="1000" dirty="0">
                <a:solidFill>
                  <a:schemeClr val="accent3"/>
                </a:solidFill>
              </a:rPr>
              <a:t>Rodrigo de Salvo </a:t>
            </a:r>
            <a:r>
              <a:rPr lang="en-GB" sz="1000" dirty="0" err="1">
                <a:solidFill>
                  <a:schemeClr val="accent3"/>
                </a:solidFill>
              </a:rPr>
              <a:t>Braz</a:t>
            </a:r>
            <a:r>
              <a:rPr lang="en-GB" sz="1000" dirty="0">
                <a:solidFill>
                  <a:schemeClr val="accent3"/>
                </a:solidFill>
              </a:rPr>
              <a:t>, </a:t>
            </a:r>
            <a:r>
              <a:rPr lang="en-GB" sz="1000" dirty="0" err="1">
                <a:solidFill>
                  <a:schemeClr val="accent3"/>
                </a:solidFill>
              </a:rPr>
              <a:t>Eyal</a:t>
            </a:r>
            <a:r>
              <a:rPr lang="en-GB" sz="1000" dirty="0">
                <a:solidFill>
                  <a:schemeClr val="accent3"/>
                </a:solidFill>
              </a:rPr>
              <a:t> Amir, and Dan Roth. MPE and Partial Inversion in Lifted Probabilistic Variable Elimination. </a:t>
            </a:r>
            <a:r>
              <a:rPr lang="en-GB" sz="1000" i="1" dirty="0">
                <a:solidFill>
                  <a:schemeClr val="accent3"/>
                </a:solidFill>
              </a:rPr>
              <a:t>AAAI-06 Proceedings of the 21st Conference on Artificial Intelligence</a:t>
            </a:r>
            <a:r>
              <a:rPr lang="en-GB" sz="1000" dirty="0">
                <a:solidFill>
                  <a:schemeClr val="accent3"/>
                </a:solidFill>
              </a:rPr>
              <a:t>, 2006.</a:t>
            </a:r>
          </a:p>
        </p:txBody>
      </p:sp>
    </p:spTree>
    <p:extLst>
      <p:ext uri="{BB962C8B-B14F-4D97-AF65-F5344CB8AC3E}">
        <p14:creationId xmlns:p14="http://schemas.microsoft.com/office/powerpoint/2010/main" val="298963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8D1A-756D-BB48-A885-03DAC3260AF7}"/>
              </a:ext>
            </a:extLst>
          </p:cNvPr>
          <p:cNvSpPr>
            <a:spLocks noGrp="1"/>
          </p:cNvSpPr>
          <p:nvPr>
            <p:ph type="title"/>
          </p:nvPr>
        </p:nvSpPr>
        <p:spPr/>
        <p:txBody>
          <a:bodyPr/>
          <a:lstStyle/>
          <a:p>
            <a:r>
              <a:rPr lang="en-GB" dirty="0"/>
              <a:t>LVE for MPE Queries Continued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365C63-CA4F-C549-AF05-7FEB59C0C112}"/>
                  </a:ext>
                </a:extLst>
              </p:cNvPr>
              <p:cNvSpPr>
                <a:spLocks noGrp="1"/>
              </p:cNvSpPr>
              <p:nvPr>
                <p:ph idx="1"/>
              </p:nvPr>
            </p:nvSpPr>
            <p:spPr/>
            <p:txBody>
              <a:bodyPr>
                <a:normAutofit fontScale="92500" lnSpcReduction="20000"/>
              </a:bodyPr>
              <a:lstStyle/>
              <a:p>
                <a:r>
                  <a:rPr lang="en-GB" dirty="0"/>
                  <a:t>Count conversions get a bit trickier</a:t>
                </a:r>
              </a:p>
              <a:p>
                <a:pPr lvl="1"/>
                <a:r>
                  <a:rPr lang="en-GB" dirty="0"/>
                  <a:t>Logvar that is counted might occur in a maxed out PRV</a:t>
                </a:r>
              </a:p>
              <a:p>
                <a:pPr lvl="2"/>
                <a:r>
                  <a:rPr lang="en-GB" dirty="0"/>
                  <a:t>Not a hindrance in terms of counting</a:t>
                </a:r>
              </a:p>
              <a:p>
                <a:pPr lvl="2"/>
                <a:r>
                  <a:rPr lang="en-GB" dirty="0"/>
                  <a:t>But: requires counting the logvar in the maxed out PRV as well, requires to rewrite the histograms as well</a:t>
                </a:r>
              </a:p>
              <a:p>
                <a:pPr lvl="3"/>
                <a:r>
                  <a:rPr lang="en-GB" dirty="0"/>
                  <a:t>Counting yields histograms </a:t>
                </a:r>
                <a14:m>
                  <m:oMath xmlns:m="http://schemas.openxmlformats.org/officeDocument/2006/math">
                    <m:d>
                      <m:dPr>
                        <m:begChr m:val="["/>
                        <m:endChr m:val="]"/>
                        <m:ctrlPr>
                          <a:rPr lang="en-GB" i="1" dirty="0">
                            <a:latin typeface="Cambria Math" panose="02040503050406030204" pitchFamily="18" charset="0"/>
                          </a:rPr>
                        </m:ctrlPr>
                      </m:dPr>
                      <m:e>
                        <m:r>
                          <a:rPr lang="de-DE" i="1" dirty="0">
                            <a:latin typeface="Cambria Math" panose="02040503050406030204" pitchFamily="18" charset="0"/>
                          </a:rPr>
                          <m:t>𝑛</m:t>
                        </m:r>
                        <m:r>
                          <a:rPr lang="de-DE" i="1" dirty="0">
                            <a:latin typeface="Cambria Math" panose="02040503050406030204" pitchFamily="18" charset="0"/>
                          </a:rPr>
                          <m:t>,</m:t>
                        </m:r>
                        <m:r>
                          <a:rPr lang="de-DE" i="1" dirty="0">
                            <a:latin typeface="Cambria Math" panose="02040503050406030204" pitchFamily="18" charset="0"/>
                          </a:rPr>
                          <m:t>𝑚</m:t>
                        </m:r>
                      </m:e>
                    </m:d>
                  </m:oMath>
                </a14:m>
                <a:r>
                  <a:rPr lang="en-GB" dirty="0"/>
                  <a:t> where the true assignments map to a sequence of histograms and the false assignments to another sequence of histograms </a:t>
                </a:r>
              </a:p>
              <a:p>
                <a:pPr lvl="4"/>
                <a:r>
                  <a:rPr lang="en-GB" dirty="0"/>
                  <a:t>The two sequences are basically added up</a:t>
                </a:r>
              </a:p>
              <a:p>
                <a:pPr lvl="2"/>
                <a:r>
                  <a:rPr lang="en-GB" dirty="0"/>
                  <a:t>As a consequence:</a:t>
                </a:r>
                <a:br>
                  <a:rPr lang="en-GB" dirty="0"/>
                </a:br>
                <a:r>
                  <a:rPr lang="en-GB" dirty="0"/>
                  <a:t>Only count a logvar if the PRV turned into a CRV occurs only in the input parfactor</a:t>
                </a:r>
              </a:p>
              <a:p>
                <a:pPr lvl="3"/>
                <a:r>
                  <a:rPr lang="en-GB" dirty="0"/>
                  <a:t>If not, multiply together (same as with max-out/sum-out)</a:t>
                </a:r>
              </a:p>
              <a:p>
                <a:pPr lvl="3"/>
                <a:r>
                  <a:rPr lang="en-GB" dirty="0"/>
                  <a:t>Why?</a:t>
                </a:r>
              </a:p>
              <a:p>
                <a:pPr lvl="4"/>
                <a:r>
                  <a:rPr lang="en-GB" dirty="0"/>
                  <a:t>When a grounding or expansion of the counted logvar would become necessary, it would no longer be possible to trace which grounding leads to which max. value because of the added up histograms</a:t>
                </a:r>
              </a:p>
              <a:p>
                <a:pPr lvl="4"/>
                <a:r>
                  <a:rPr lang="en-GB" dirty="0"/>
                  <a:t>Counting only after combining all occurrences prevents a grounding or expansion at a later point (as that can only happen if the original PRV occurs in another parfactor)</a:t>
                </a:r>
              </a:p>
            </p:txBody>
          </p:sp>
        </mc:Choice>
        <mc:Fallback xmlns="">
          <p:sp>
            <p:nvSpPr>
              <p:cNvPr id="3" name="Content Placeholder 2">
                <a:extLst>
                  <a:ext uri="{FF2B5EF4-FFF2-40B4-BE49-F238E27FC236}">
                    <a16:creationId xmlns:a16="http://schemas.microsoft.com/office/drawing/2014/main" id="{16365C63-CA4F-C549-AF05-7FEB59C0C112}"/>
                  </a:ext>
                </a:extLst>
              </p:cNvPr>
              <p:cNvSpPr>
                <a:spLocks noGrp="1" noRot="1" noChangeAspect="1" noMove="1" noResize="1" noEditPoints="1" noAdjustHandles="1" noChangeArrowheads="1" noChangeShapeType="1" noTextEdit="1"/>
              </p:cNvSpPr>
              <p:nvPr>
                <p:ph idx="1"/>
              </p:nvPr>
            </p:nvSpPr>
            <p:spPr>
              <a:blipFill>
                <a:blip r:embed="rId2"/>
                <a:stretch>
                  <a:fillRect l="-1286" t="-3030" r="-804"/>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5D643AD8-1070-634E-87D6-46AB747AA8AF}"/>
              </a:ext>
            </a:extLst>
          </p:cNvPr>
          <p:cNvSpPr>
            <a:spLocks noGrp="1"/>
          </p:cNvSpPr>
          <p:nvPr>
            <p:ph type="sldNum" sz="quarter" idx="12"/>
          </p:nvPr>
        </p:nvSpPr>
        <p:spPr/>
        <p:txBody>
          <a:bodyPr/>
          <a:lstStyle/>
          <a:p>
            <a:fld id="{67C9959E-8E6B-B04C-9955-EA096F41CA7A}" type="slidenum">
              <a:rPr lang="en-GB" smtClean="0"/>
              <a:t>63</a:t>
            </a:fld>
            <a:endParaRPr lang="en-GB"/>
          </a:p>
        </p:txBody>
      </p:sp>
      <p:sp>
        <p:nvSpPr>
          <p:cNvPr id="8" name="Rectangle 7">
            <a:extLst>
              <a:ext uri="{FF2B5EF4-FFF2-40B4-BE49-F238E27FC236}">
                <a16:creationId xmlns:a16="http://schemas.microsoft.com/office/drawing/2014/main" id="{BDD17458-2C48-164C-A610-2B5211C30AC0}"/>
              </a:ext>
            </a:extLst>
          </p:cNvPr>
          <p:cNvSpPr/>
          <p:nvPr/>
        </p:nvSpPr>
        <p:spPr>
          <a:xfrm>
            <a:off x="1911530" y="6312309"/>
            <a:ext cx="6335487" cy="400110"/>
          </a:xfrm>
          <a:prstGeom prst="rect">
            <a:avLst/>
          </a:prstGeom>
        </p:spPr>
        <p:txBody>
          <a:bodyPr wrap="square">
            <a:spAutoFit/>
          </a:bodyPr>
          <a:lstStyle/>
          <a:p>
            <a:r>
              <a:rPr lang="en-GB" sz="1000" dirty="0">
                <a:solidFill>
                  <a:schemeClr val="accent3"/>
                </a:solidFill>
              </a:rPr>
              <a:t>Tanya B and Ralf </a:t>
            </a:r>
            <a:r>
              <a:rPr lang="en-GB" sz="1000" dirty="0" err="1">
                <a:solidFill>
                  <a:schemeClr val="accent3"/>
                </a:solidFill>
              </a:rPr>
              <a:t>Möller</a:t>
            </a:r>
            <a:r>
              <a:rPr lang="en-GB" sz="1000" dirty="0">
                <a:solidFill>
                  <a:schemeClr val="accent3"/>
                </a:solidFill>
              </a:rPr>
              <a:t>. Lifted Most Probable Explanation. In </a:t>
            </a:r>
            <a:r>
              <a:rPr lang="en-GB" sz="1000" i="1" dirty="0">
                <a:solidFill>
                  <a:schemeClr val="accent3"/>
                </a:solidFill>
              </a:rPr>
              <a:t>Proceedings of the International Conference on Conceptual Structures</a:t>
            </a:r>
            <a:r>
              <a:rPr lang="en-GB" sz="1000" dirty="0">
                <a:solidFill>
                  <a:schemeClr val="accent3"/>
                </a:solidFill>
              </a:rPr>
              <a:t>, 2018.</a:t>
            </a:r>
          </a:p>
        </p:txBody>
      </p:sp>
    </p:spTree>
    <p:extLst>
      <p:ext uri="{BB962C8B-B14F-4D97-AF65-F5344CB8AC3E}">
        <p14:creationId xmlns:p14="http://schemas.microsoft.com/office/powerpoint/2010/main" val="10800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LJT for MPE Queries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r>
                  <a:rPr lang="en-GB" dirty="0"/>
                  <a:t>(L)JT: message calculation by maxing out </a:t>
                </a:r>
              </a:p>
              <a:p>
                <a:pPr lvl="1"/>
                <a:r>
                  <a:rPr lang="en-GB" dirty="0"/>
                  <a:t>Specifically</a:t>
                </a:r>
              </a:p>
              <a:p>
                <a:pPr lvl="2"/>
                <a:r>
                  <a:rPr lang="en-GB" dirty="0"/>
                  <a:t>As before: construction, evidence entering</a:t>
                </a:r>
              </a:p>
              <a:p>
                <a:pPr lvl="2"/>
                <a:r>
                  <a:rPr lang="en-GB" dirty="0"/>
                  <a:t>Message passing</a:t>
                </a:r>
              </a:p>
              <a:p>
                <a:pPr lvl="3"/>
                <a:r>
                  <a:rPr lang="en-GB" dirty="0"/>
                  <a:t>Only </a:t>
                </a:r>
                <a:r>
                  <a:rPr lang="en-GB" b="1" dirty="0"/>
                  <a:t>one</a:t>
                </a:r>
                <a:r>
                  <a:rPr lang="en-GB" dirty="0"/>
                  <a:t> message pass (from </a:t>
                </a:r>
                <a:r>
                  <a:rPr lang="en-GB" dirty="0">
                    <a:solidFill>
                      <a:schemeClr val="accent1"/>
                    </a:solidFill>
                  </a:rPr>
                  <a:t>periphery</a:t>
                </a:r>
                <a:r>
                  <a:rPr lang="en-GB" dirty="0"/>
                  <a:t> to </a:t>
                </a:r>
                <a:r>
                  <a:rPr lang="en-GB" dirty="0">
                    <a:solidFill>
                      <a:schemeClr val="tx1">
                        <a:lumMod val="50000"/>
                        <a:lumOff val="50000"/>
                      </a:schemeClr>
                    </a:solidFill>
                  </a:rPr>
                  <a:t>centre</a:t>
                </a:r>
                <a:r>
                  <a:rPr lang="en-GB" dirty="0"/>
                  <a:t>)</a:t>
                </a:r>
              </a:p>
              <a:p>
                <a:pPr lvl="3"/>
                <a:r>
                  <a:rPr lang="en-GB" dirty="0"/>
                  <a:t>Max out remaining variables at centre</a:t>
                </a:r>
              </a:p>
              <a:p>
                <a:pPr lvl="2"/>
                <a:r>
                  <a:rPr lang="en-GB" dirty="0"/>
                  <a:t>No explicit query answering step</a:t>
                </a:r>
              </a:p>
              <a:p>
                <a:pPr lvl="1"/>
                <a:r>
                  <a:rPr lang="en-GB" dirty="0"/>
                  <a:t>E.g., given model </a:t>
                </a:r>
                <a14:m>
                  <m:oMath xmlns:m="http://schemas.openxmlformats.org/officeDocument/2006/math">
                    <m:r>
                      <a:rPr lang="en-GB" i="1" dirty="0">
                        <a:latin typeface="Cambria Math" panose="02040503050406030204" pitchFamily="18" charset="0"/>
                      </a:rPr>
                      <m:t>𝐺</m:t>
                    </m:r>
                  </m:oMath>
                </a14:m>
                <a:r>
                  <a:rPr lang="en-GB" dirty="0"/>
                  <a:t> to right and</a:t>
                </a:r>
                <a:br>
                  <a:rPr lang="en-GB" dirty="0"/>
                </a:br>
                <a:r>
                  <a:rPr lang="en-GB" dirty="0"/>
                  <a:t>evidence </a:t>
                </a:r>
                <a14:m>
                  <m:oMath xmlns:m="http://schemas.openxmlformats.org/officeDocument/2006/math">
                    <m:r>
                      <a:rPr lang="en-GB" i="1" dirty="0">
                        <a:latin typeface="Cambria Math" panose="02040503050406030204" pitchFamily="18" charset="0"/>
                      </a:rPr>
                      <m:t>𝑠𝑖𝑐𝑘</m:t>
                    </m:r>
                    <m:d>
                      <m:dPr>
                        <m:ctrlPr>
                          <a:rPr lang="de-DE" i="1" dirty="0">
                            <a:latin typeface="Cambria Math" panose="02040503050406030204" pitchFamily="18" charset="0"/>
                          </a:rPr>
                        </m:ctrlPr>
                      </m:dPr>
                      <m:e>
                        <m:r>
                          <a:rPr lang="de-DE" b="0" i="1" dirty="0" smtClean="0">
                            <a:latin typeface="Cambria Math" panose="02040503050406030204" pitchFamily="18" charset="0"/>
                          </a:rPr>
                          <m:t>𝑎𝑙𝑖𝑐𝑒</m:t>
                        </m:r>
                      </m:e>
                    </m:d>
                    <m:r>
                      <a:rPr lang="de-DE" b="0" i="1" dirty="0" smtClean="0">
                        <a:latin typeface="Cambria Math" panose="02040503050406030204" pitchFamily="18" charset="0"/>
                      </a:rPr>
                      <m:t>, </m:t>
                    </m:r>
                    <m:r>
                      <a:rPr lang="de-DE" b="0" i="1" dirty="0" smtClean="0">
                        <a:latin typeface="Cambria Math" panose="02040503050406030204" pitchFamily="18" charset="0"/>
                      </a:rPr>
                      <m:t>𝑠𝑖𝑐𝑘</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𝑒𝑣𝑒</m:t>
                        </m:r>
                      </m:e>
                    </m:d>
                  </m:oMath>
                </a14:m>
                <a:endParaRPr lang="en-GB" dirty="0"/>
              </a:p>
              <a:p>
                <a:pPr lvl="2"/>
                <a:r>
                  <a:rPr lang="en-GB" dirty="0"/>
                  <a:t>Construct an FO jtree for </a:t>
                </a:r>
                <a14:m>
                  <m:oMath xmlns:m="http://schemas.openxmlformats.org/officeDocument/2006/math">
                    <m:r>
                      <a:rPr lang="en-GB" i="1" dirty="0" smtClean="0">
                        <a:latin typeface="Cambria Math" panose="02040503050406030204" pitchFamily="18" charset="0"/>
                      </a:rPr>
                      <m:t>𝐺</m:t>
                    </m:r>
                  </m:oMath>
                </a14:m>
                <a:endParaRPr lang="en-GB" dirty="0"/>
              </a:p>
              <a:p>
                <a:pPr lvl="2"/>
                <a:r>
                  <a:rPr lang="en-GB" dirty="0"/>
                  <a:t>Enter </a:t>
                </a:r>
                <a14:m>
                  <m:oMath xmlns:m="http://schemas.openxmlformats.org/officeDocument/2006/math">
                    <m:r>
                      <a:rPr lang="en-GB" i="1" dirty="0">
                        <a:latin typeface="Cambria Math" panose="02040503050406030204" pitchFamily="18" charset="0"/>
                      </a:rPr>
                      <m:t>𝑠𝑖𝑐𝑘</m:t>
                    </m:r>
                    <m:d>
                      <m:dPr>
                        <m:ctrlPr>
                          <a:rPr lang="de-DE" i="1" dirty="0">
                            <a:latin typeface="Cambria Math" panose="02040503050406030204" pitchFamily="18" charset="0"/>
                          </a:rPr>
                        </m:ctrlPr>
                      </m:dPr>
                      <m:e>
                        <m:r>
                          <a:rPr lang="de-DE" i="1" dirty="0">
                            <a:latin typeface="Cambria Math" panose="02040503050406030204" pitchFamily="18" charset="0"/>
                          </a:rPr>
                          <m:t>𝑎𝑙𝑖𝑐𝑒</m:t>
                        </m:r>
                      </m:e>
                    </m:d>
                    <m:r>
                      <a:rPr lang="de-DE" i="1" dirty="0">
                        <a:latin typeface="Cambria Math" panose="02040503050406030204" pitchFamily="18" charset="0"/>
                      </a:rPr>
                      <m:t>, </m:t>
                    </m:r>
                    <m:r>
                      <a:rPr lang="de-DE" i="1" dirty="0">
                        <a:latin typeface="Cambria Math" panose="02040503050406030204" pitchFamily="18" charset="0"/>
                      </a:rPr>
                      <m:t>𝑠𝑖𝑐𝑘</m:t>
                    </m:r>
                    <m:d>
                      <m:dPr>
                        <m:ctrlPr>
                          <a:rPr lang="de-DE" i="1" dirty="0">
                            <a:latin typeface="Cambria Math" panose="02040503050406030204" pitchFamily="18" charset="0"/>
                          </a:rPr>
                        </m:ctrlPr>
                      </m:dPr>
                      <m:e>
                        <m:r>
                          <a:rPr lang="de-DE" i="1" dirty="0">
                            <a:latin typeface="Cambria Math" panose="02040503050406030204" pitchFamily="18" charset="0"/>
                          </a:rPr>
                          <m:t>𝑒𝑣𝑒</m:t>
                        </m:r>
                      </m:e>
                    </m:d>
                  </m:oMath>
                </a14:m>
                <a:endParaRPr lang="en-GB"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1447" t="-1768"/>
                </a:stretch>
              </a:blipFill>
            </p:spPr>
            <p:txBody>
              <a:bodyPr/>
              <a:lstStyle/>
              <a:p>
                <a:r>
                  <a:rPr lang="en-GB">
                    <a:noFill/>
                  </a:rPr>
                  <a:t> </a:t>
                </a:r>
              </a:p>
            </p:txBody>
          </p:sp>
        </mc:Fallback>
      </mc:AlternateContent>
      <p:sp>
        <p:nvSpPr>
          <p:cNvPr id="6" name="Slide Number Placeholder 5"/>
          <p:cNvSpPr>
            <a:spLocks noGrp="1"/>
          </p:cNvSpPr>
          <p:nvPr>
            <p:ph type="sldNum" sz="quarter" idx="12"/>
          </p:nvPr>
        </p:nvSpPr>
        <p:spPr/>
        <p:txBody>
          <a:bodyPr/>
          <a:lstStyle/>
          <a:p>
            <a:fld id="{DB7C4649-800D-CB47-881A-AA04BFFFB18C}" type="slidenum">
              <a:rPr lang="en-US" smtClean="0"/>
              <a:t>64</a:t>
            </a:fld>
            <a:endParaRPr lang="en-US"/>
          </a:p>
        </p:txBody>
      </p:sp>
      <p:sp>
        <p:nvSpPr>
          <p:cNvPr id="3" name="Rectangle 2">
            <a:extLst>
              <a:ext uri="{FF2B5EF4-FFF2-40B4-BE49-F238E27FC236}">
                <a16:creationId xmlns:a16="http://schemas.microsoft.com/office/drawing/2014/main" id="{7BC0D2D0-769A-154C-B159-805F8ABB7465}"/>
              </a:ext>
            </a:extLst>
          </p:cNvPr>
          <p:cNvSpPr/>
          <p:nvPr/>
        </p:nvSpPr>
        <p:spPr>
          <a:xfrm>
            <a:off x="1911530" y="6312309"/>
            <a:ext cx="6335487" cy="400110"/>
          </a:xfrm>
          <a:prstGeom prst="rect">
            <a:avLst/>
          </a:prstGeom>
        </p:spPr>
        <p:txBody>
          <a:bodyPr wrap="square">
            <a:spAutoFit/>
          </a:bodyPr>
          <a:lstStyle/>
          <a:p>
            <a:r>
              <a:rPr lang="en-GB" sz="1000" dirty="0">
                <a:solidFill>
                  <a:schemeClr val="accent3"/>
                </a:solidFill>
              </a:rPr>
              <a:t>Tanya B and Ralf </a:t>
            </a:r>
            <a:r>
              <a:rPr lang="en-GB" sz="1000" dirty="0" err="1">
                <a:solidFill>
                  <a:schemeClr val="accent3"/>
                </a:solidFill>
              </a:rPr>
              <a:t>Möller</a:t>
            </a:r>
            <a:r>
              <a:rPr lang="en-GB" sz="1000" dirty="0">
                <a:solidFill>
                  <a:schemeClr val="accent3"/>
                </a:solidFill>
              </a:rPr>
              <a:t>. Lifted Most Probable Explanation. In </a:t>
            </a:r>
            <a:r>
              <a:rPr lang="en-GB" sz="1000" i="1" dirty="0">
                <a:solidFill>
                  <a:schemeClr val="accent3"/>
                </a:solidFill>
              </a:rPr>
              <a:t>Proceedings of the International Conference on Conceptual Structures</a:t>
            </a:r>
            <a:r>
              <a:rPr lang="en-GB" sz="1000" dirty="0">
                <a:solidFill>
                  <a:schemeClr val="accent3"/>
                </a:solidFill>
              </a:rPr>
              <a:t>, 2018.</a:t>
            </a:r>
          </a:p>
        </p:txBody>
      </p:sp>
      <p:grpSp>
        <p:nvGrpSpPr>
          <p:cNvPr id="61" name="Group 60">
            <a:extLst>
              <a:ext uri="{FF2B5EF4-FFF2-40B4-BE49-F238E27FC236}">
                <a16:creationId xmlns:a16="http://schemas.microsoft.com/office/drawing/2014/main" id="{7D20D7A3-3FBD-B447-9A3B-2339781D5F14}"/>
              </a:ext>
            </a:extLst>
          </p:cNvPr>
          <p:cNvGrpSpPr/>
          <p:nvPr/>
        </p:nvGrpSpPr>
        <p:grpSpPr>
          <a:xfrm>
            <a:off x="5271233" y="3396238"/>
            <a:ext cx="3741734" cy="1556684"/>
            <a:chOff x="4691174" y="2837828"/>
            <a:chExt cx="4452825" cy="1867220"/>
          </a:xfrm>
        </p:grpSpPr>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14F30F40-1820-D84B-9BCD-2C4CB79AD7B3}"/>
                    </a:ext>
                  </a:extLst>
                </p:cNvPr>
                <p:cNvSpPr txBox="1"/>
                <p:nvPr/>
              </p:nvSpPr>
              <p:spPr>
                <a:xfrm>
                  <a:off x="6461825" y="3343955"/>
                  <a:ext cx="648000" cy="334148"/>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en-GB" sz="1400" b="0" i="1" smtClean="0">
                            <a:solidFill>
                              <a:schemeClr val="tx1"/>
                            </a:solidFill>
                            <a:latin typeface="Cambria Math" charset="0"/>
                          </a:rPr>
                          <m:t>𝐸𝑝𝑖𝑑</m:t>
                        </m:r>
                      </m:oMath>
                    </m:oMathPara>
                  </a14:m>
                  <a:endParaRPr lang="en-GB" sz="1400" dirty="0">
                    <a:solidFill>
                      <a:schemeClr val="tx1"/>
                    </a:solidFill>
                  </a:endParaRPr>
                </a:p>
              </p:txBody>
            </p:sp>
          </mc:Choice>
          <mc:Fallback xmlns="">
            <p:sp>
              <p:nvSpPr>
                <p:cNvPr id="172" name="TextBox 171">
                  <a:extLst>
                    <a:ext uri="{FF2B5EF4-FFF2-40B4-BE49-F238E27FC236}">
                      <a16:creationId xmlns:a16="http://schemas.microsoft.com/office/drawing/2014/main" id="{6B1906CB-893E-9E4C-8DCF-CB7CBDA7905F}"/>
                    </a:ext>
                  </a:extLst>
                </p:cNvPr>
                <p:cNvSpPr txBox="1">
                  <a:spLocks noRot="1" noChangeAspect="1" noMove="1" noResize="1" noEditPoints="1" noAdjustHandles="1" noChangeArrowheads="1" noChangeShapeType="1" noTextEdit="1"/>
                </p:cNvSpPr>
                <p:nvPr/>
              </p:nvSpPr>
              <p:spPr>
                <a:xfrm>
                  <a:off x="6461825" y="3343955"/>
                  <a:ext cx="648000" cy="334148"/>
                </a:xfrm>
                <a:prstGeom prst="ellipse">
                  <a:avLst/>
                </a:prstGeom>
                <a:blipFill>
                  <a:blip r:embed="rId30"/>
                  <a:stretch>
                    <a:fillRect b="-1250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369601E9-ECA2-0E48-B9B3-E5D22D81BAE5}"/>
                    </a:ext>
                  </a:extLst>
                </p:cNvPr>
                <p:cNvSpPr txBox="1"/>
                <p:nvPr/>
              </p:nvSpPr>
              <p:spPr>
                <a:xfrm>
                  <a:off x="5388625" y="2837828"/>
                  <a:ext cx="985062" cy="334148"/>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charset="0"/>
                          </a:rPr>
                          <m:t>𝑁𝑎𝑡</m:t>
                        </m:r>
                        <m:r>
                          <a:rPr lang="en-GB" sz="1400" b="0" i="1" smtClean="0">
                            <a:latin typeface="Cambria Math" charset="0"/>
                          </a:rPr>
                          <m:t>(</m:t>
                        </m:r>
                        <m:r>
                          <a:rPr lang="en-GB" sz="1400" b="0" i="1" smtClean="0">
                            <a:latin typeface="Cambria Math" panose="02040503050406030204" pitchFamily="18" charset="0"/>
                          </a:rPr>
                          <m:t>𝐷</m:t>
                        </m:r>
                        <m:r>
                          <a:rPr lang="en-GB" sz="1400" b="0" i="1" smtClean="0">
                            <a:latin typeface="Cambria Math" charset="0"/>
                          </a:rPr>
                          <m:t>)</m:t>
                        </m:r>
                      </m:oMath>
                    </m:oMathPara>
                  </a14:m>
                  <a:endParaRPr lang="en-GB" sz="1400" dirty="0"/>
                </a:p>
              </p:txBody>
            </p:sp>
          </mc:Choice>
          <mc:Fallback xmlns="">
            <p:sp>
              <p:nvSpPr>
                <p:cNvPr id="173" name="TextBox 172">
                  <a:extLst>
                    <a:ext uri="{FF2B5EF4-FFF2-40B4-BE49-F238E27FC236}">
                      <a16:creationId xmlns:a16="http://schemas.microsoft.com/office/drawing/2014/main" id="{967FC1AA-01F6-CE40-B020-9E3D6D3BAC36}"/>
                    </a:ext>
                  </a:extLst>
                </p:cNvPr>
                <p:cNvSpPr txBox="1">
                  <a:spLocks noRot="1" noChangeAspect="1" noMove="1" noResize="1" noEditPoints="1" noAdjustHandles="1" noChangeArrowheads="1" noChangeShapeType="1" noTextEdit="1"/>
                </p:cNvSpPr>
                <p:nvPr/>
              </p:nvSpPr>
              <p:spPr>
                <a:xfrm>
                  <a:off x="5388625" y="2837828"/>
                  <a:ext cx="985062" cy="334148"/>
                </a:xfrm>
                <a:prstGeom prst="ellipse">
                  <a:avLst/>
                </a:prstGeom>
                <a:blipFill>
                  <a:blip r:embed="rId31"/>
                  <a:stretch>
                    <a:fillRect b="-833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E9D7901-96AC-454F-80EB-813F690A60B4}"/>
                    </a:ext>
                  </a:extLst>
                </p:cNvPr>
                <p:cNvSpPr txBox="1"/>
                <p:nvPr/>
              </p:nvSpPr>
              <p:spPr>
                <a:xfrm>
                  <a:off x="7214462" y="2840861"/>
                  <a:ext cx="1144125" cy="334148"/>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charset="0"/>
                          </a:rPr>
                          <m:t>𝑀𝑎𝑛</m:t>
                        </m:r>
                        <m:r>
                          <a:rPr lang="en-GB" sz="1400" b="0" i="1" smtClean="0">
                            <a:latin typeface="Cambria Math" charset="0"/>
                          </a:rPr>
                          <m:t>(</m:t>
                        </m:r>
                        <m:r>
                          <a:rPr lang="en-GB" sz="1400" b="0" i="1" smtClean="0">
                            <a:latin typeface="Cambria Math" panose="02040503050406030204" pitchFamily="18" charset="0"/>
                          </a:rPr>
                          <m:t>𝑊</m:t>
                        </m:r>
                        <m:r>
                          <a:rPr lang="en-GB" sz="1400" b="0" i="1" smtClean="0">
                            <a:latin typeface="Cambria Math" charset="0"/>
                          </a:rPr>
                          <m:t>)</m:t>
                        </m:r>
                      </m:oMath>
                    </m:oMathPara>
                  </a14:m>
                  <a:endParaRPr lang="en-GB" sz="1400" dirty="0"/>
                </a:p>
              </p:txBody>
            </p:sp>
          </mc:Choice>
          <mc:Fallback xmlns="">
            <p:sp>
              <p:nvSpPr>
                <p:cNvPr id="174" name="TextBox 173">
                  <a:extLst>
                    <a:ext uri="{FF2B5EF4-FFF2-40B4-BE49-F238E27FC236}">
                      <a16:creationId xmlns:a16="http://schemas.microsoft.com/office/drawing/2014/main" id="{3DB72E4A-FD9E-4342-8E73-FF3FE3F991A2}"/>
                    </a:ext>
                  </a:extLst>
                </p:cNvPr>
                <p:cNvSpPr txBox="1">
                  <a:spLocks noRot="1" noChangeAspect="1" noMove="1" noResize="1" noEditPoints="1" noAdjustHandles="1" noChangeArrowheads="1" noChangeShapeType="1" noTextEdit="1"/>
                </p:cNvSpPr>
                <p:nvPr/>
              </p:nvSpPr>
              <p:spPr>
                <a:xfrm>
                  <a:off x="7214462" y="2840861"/>
                  <a:ext cx="1144125" cy="334148"/>
                </a:xfrm>
                <a:prstGeom prst="ellipse">
                  <a:avLst/>
                </a:prstGeom>
                <a:blipFill>
                  <a:blip r:embed="rId32"/>
                  <a:stretch>
                    <a:fillRect b="-833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CE0736F6-C9C0-4E49-BBAB-4E6973B35F37}"/>
                    </a:ext>
                  </a:extLst>
                </p:cNvPr>
                <p:cNvSpPr txBox="1"/>
                <p:nvPr/>
              </p:nvSpPr>
              <p:spPr>
                <a:xfrm>
                  <a:off x="4691174" y="3883244"/>
                  <a:ext cx="1383249" cy="334148"/>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charset="0"/>
                          </a:rPr>
                          <m:t>𝑇𝑟𝑎𝑣𝑒𝑙</m:t>
                        </m:r>
                        <m:r>
                          <a:rPr lang="en-GB" sz="1400" b="0" i="1" smtClean="0">
                            <a:latin typeface="Cambria Math" charset="0"/>
                          </a:rPr>
                          <m:t>(</m:t>
                        </m:r>
                        <m:r>
                          <a:rPr lang="en-GB" sz="1400" b="0" i="1" smtClean="0">
                            <a:latin typeface="Cambria Math" charset="0"/>
                          </a:rPr>
                          <m:t>𝑋</m:t>
                        </m:r>
                        <m:r>
                          <a:rPr lang="en-GB" sz="1400" b="0" i="1" smtClean="0">
                            <a:latin typeface="Cambria Math" charset="0"/>
                          </a:rPr>
                          <m:t>)</m:t>
                        </m:r>
                      </m:oMath>
                    </m:oMathPara>
                  </a14:m>
                  <a:endParaRPr lang="en-GB" sz="1400" dirty="0"/>
                </a:p>
              </p:txBody>
            </p:sp>
          </mc:Choice>
          <mc:Fallback xmlns="">
            <p:sp>
              <p:nvSpPr>
                <p:cNvPr id="175" name="TextBox 174">
                  <a:extLst>
                    <a:ext uri="{FF2B5EF4-FFF2-40B4-BE49-F238E27FC236}">
                      <a16:creationId xmlns:a16="http://schemas.microsoft.com/office/drawing/2014/main" id="{01278DFB-FF3C-8849-B66A-4CCEC0F61498}"/>
                    </a:ext>
                  </a:extLst>
                </p:cNvPr>
                <p:cNvSpPr txBox="1">
                  <a:spLocks noRot="1" noChangeAspect="1" noMove="1" noResize="1" noEditPoints="1" noAdjustHandles="1" noChangeArrowheads="1" noChangeShapeType="1" noTextEdit="1"/>
                </p:cNvSpPr>
                <p:nvPr/>
              </p:nvSpPr>
              <p:spPr>
                <a:xfrm>
                  <a:off x="4691174" y="3883244"/>
                  <a:ext cx="1383249" cy="334148"/>
                </a:xfrm>
                <a:prstGeom prst="ellipse">
                  <a:avLst/>
                </a:prstGeom>
                <a:blipFill>
                  <a:blip r:embed="rId33"/>
                  <a:stretch>
                    <a:fillRect b="-1250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0CC0BFDC-F3A0-0544-A645-23E6EFC4A515}"/>
                    </a:ext>
                  </a:extLst>
                </p:cNvPr>
                <p:cNvSpPr txBox="1"/>
                <p:nvPr/>
              </p:nvSpPr>
              <p:spPr>
                <a:xfrm>
                  <a:off x="6250457" y="4370900"/>
                  <a:ext cx="1120628" cy="334148"/>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charset="0"/>
                          </a:rPr>
                          <m:t>𝑆𝑖𝑐𝑘</m:t>
                        </m:r>
                        <m:r>
                          <a:rPr lang="en-GB" sz="1400" b="0" i="1" smtClean="0">
                            <a:solidFill>
                              <a:schemeClr val="tx1"/>
                            </a:solidFill>
                            <a:latin typeface="Cambria Math" charset="0"/>
                          </a:rPr>
                          <m:t>(</m:t>
                        </m:r>
                        <m:r>
                          <a:rPr lang="en-GB" sz="1400" b="0" i="1" smtClean="0">
                            <a:solidFill>
                              <a:schemeClr val="tx1"/>
                            </a:solidFill>
                            <a:latin typeface="Cambria Math" charset="0"/>
                          </a:rPr>
                          <m:t>𝑋</m:t>
                        </m:r>
                        <m:r>
                          <a:rPr lang="en-GB" sz="1400" b="0" i="1" smtClean="0">
                            <a:solidFill>
                              <a:schemeClr val="tx1"/>
                            </a:solidFill>
                            <a:latin typeface="Cambria Math" charset="0"/>
                          </a:rPr>
                          <m:t>)</m:t>
                        </m:r>
                      </m:oMath>
                    </m:oMathPara>
                  </a14:m>
                  <a:endParaRPr lang="en-GB" sz="1400" dirty="0">
                    <a:solidFill>
                      <a:schemeClr val="tx1"/>
                    </a:solidFill>
                  </a:endParaRPr>
                </a:p>
              </p:txBody>
            </p:sp>
          </mc:Choice>
          <mc:Fallback xmlns="">
            <p:sp>
              <p:nvSpPr>
                <p:cNvPr id="176" name="TextBox 175">
                  <a:extLst>
                    <a:ext uri="{FF2B5EF4-FFF2-40B4-BE49-F238E27FC236}">
                      <a16:creationId xmlns:a16="http://schemas.microsoft.com/office/drawing/2014/main" id="{C87C1487-E205-7846-81C7-9DC7984A1D70}"/>
                    </a:ext>
                  </a:extLst>
                </p:cNvPr>
                <p:cNvSpPr txBox="1">
                  <a:spLocks noRot="1" noChangeAspect="1" noMove="1" noResize="1" noEditPoints="1" noAdjustHandles="1" noChangeArrowheads="1" noChangeShapeType="1" noTextEdit="1"/>
                </p:cNvSpPr>
                <p:nvPr/>
              </p:nvSpPr>
              <p:spPr>
                <a:xfrm>
                  <a:off x="6250457" y="4370900"/>
                  <a:ext cx="1120628" cy="334148"/>
                </a:xfrm>
                <a:prstGeom prst="ellipse">
                  <a:avLst/>
                </a:prstGeom>
                <a:blipFill>
                  <a:blip r:embed="rId34"/>
                  <a:stretch>
                    <a:fillRect b="-1250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E5F86F26-50A1-7245-8292-DC6BDA5A1DFB}"/>
                    </a:ext>
                  </a:extLst>
                </p:cNvPr>
                <p:cNvSpPr txBox="1"/>
                <p:nvPr/>
              </p:nvSpPr>
              <p:spPr>
                <a:xfrm>
                  <a:off x="7511218" y="3878496"/>
                  <a:ext cx="1632781" cy="334148"/>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charset="0"/>
                          </a:rPr>
                          <m:t>𝑇𝑟𝑒𝑎𝑡</m:t>
                        </m:r>
                        <m:r>
                          <a:rPr lang="en-GB" sz="1400" b="0" i="1" smtClean="0">
                            <a:solidFill>
                              <a:schemeClr val="tx1"/>
                            </a:solidFill>
                            <a:latin typeface="Cambria Math" charset="0"/>
                          </a:rPr>
                          <m:t>(</m:t>
                        </m:r>
                        <m:r>
                          <a:rPr lang="en-GB" sz="1400" b="0" i="1" smtClean="0">
                            <a:solidFill>
                              <a:schemeClr val="tx1"/>
                            </a:solidFill>
                            <a:latin typeface="Cambria Math" charset="0"/>
                          </a:rPr>
                          <m:t>𝑋</m:t>
                        </m:r>
                        <m:r>
                          <a:rPr lang="en-GB" sz="1400" b="0" i="1" smtClean="0">
                            <a:solidFill>
                              <a:schemeClr val="tx1"/>
                            </a:solidFill>
                            <a:latin typeface="Cambria Math" charset="0"/>
                          </a:rPr>
                          <m:t>,</m:t>
                        </m:r>
                        <m:r>
                          <a:rPr lang="en-GB" sz="1400" b="0" i="1" smtClean="0">
                            <a:solidFill>
                              <a:schemeClr val="tx1"/>
                            </a:solidFill>
                            <a:latin typeface="Cambria Math" panose="02040503050406030204" pitchFamily="18" charset="0"/>
                          </a:rPr>
                          <m:t>𝑀</m:t>
                        </m:r>
                        <m:r>
                          <a:rPr lang="en-GB" sz="1400" b="0" i="1" smtClean="0">
                            <a:solidFill>
                              <a:schemeClr val="tx1"/>
                            </a:solidFill>
                            <a:latin typeface="Cambria Math" charset="0"/>
                          </a:rPr>
                          <m:t>)</m:t>
                        </m:r>
                      </m:oMath>
                    </m:oMathPara>
                  </a14:m>
                  <a:endParaRPr lang="en-GB" sz="1400" dirty="0">
                    <a:solidFill>
                      <a:schemeClr val="tx1"/>
                    </a:solidFill>
                  </a:endParaRPr>
                </a:p>
              </p:txBody>
            </p:sp>
          </mc:Choice>
          <mc:Fallback xmlns="">
            <p:sp>
              <p:nvSpPr>
                <p:cNvPr id="177" name="TextBox 176">
                  <a:extLst>
                    <a:ext uri="{FF2B5EF4-FFF2-40B4-BE49-F238E27FC236}">
                      <a16:creationId xmlns:a16="http://schemas.microsoft.com/office/drawing/2014/main" id="{27FFD3F3-3EEE-9A4C-BABF-1638308BD1AF}"/>
                    </a:ext>
                  </a:extLst>
                </p:cNvPr>
                <p:cNvSpPr txBox="1">
                  <a:spLocks noRot="1" noChangeAspect="1" noMove="1" noResize="1" noEditPoints="1" noAdjustHandles="1" noChangeArrowheads="1" noChangeShapeType="1" noTextEdit="1"/>
                </p:cNvSpPr>
                <p:nvPr/>
              </p:nvSpPr>
              <p:spPr>
                <a:xfrm>
                  <a:off x="7511218" y="3878496"/>
                  <a:ext cx="1632781" cy="334148"/>
                </a:xfrm>
                <a:prstGeom prst="ellipse">
                  <a:avLst/>
                </a:prstGeom>
                <a:blipFill>
                  <a:blip r:embed="rId35"/>
                  <a:stretch>
                    <a:fillRect b="-12500"/>
                  </a:stretch>
                </a:blipFill>
                <a:ln>
                  <a:solidFill>
                    <a:schemeClr val="tx1"/>
                  </a:solidFill>
                </a:ln>
              </p:spPr>
              <p:txBody>
                <a:bodyPr/>
                <a:lstStyle/>
                <a:p>
                  <a:r>
                    <a:rPr lang="en-GB">
                      <a:noFill/>
                    </a:rPr>
                    <a:t> </a:t>
                  </a:r>
                </a:p>
              </p:txBody>
            </p:sp>
          </mc:Fallback>
        </mc:AlternateContent>
        <p:cxnSp>
          <p:nvCxnSpPr>
            <p:cNvPr id="68" name="Straight Connector 67">
              <a:extLst>
                <a:ext uri="{FF2B5EF4-FFF2-40B4-BE49-F238E27FC236}">
                  <a16:creationId xmlns:a16="http://schemas.microsoft.com/office/drawing/2014/main" id="{F528A2AB-400F-AE45-B267-2BE506BE7D0B}"/>
                </a:ext>
              </a:extLst>
            </p:cNvPr>
            <p:cNvCxnSpPr>
              <a:stCxn id="63" idx="6"/>
              <a:endCxn id="89" idx="1"/>
            </p:cNvCxnSpPr>
            <p:nvPr/>
          </p:nvCxnSpPr>
          <p:spPr>
            <a:xfrm>
              <a:off x="6373687" y="3004902"/>
              <a:ext cx="342369" cy="44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F15CB17-2561-7C4A-BE60-621175512C85}"/>
                </a:ext>
              </a:extLst>
            </p:cNvPr>
            <p:cNvCxnSpPr>
              <a:cxnSpLocks/>
              <a:stCxn id="64" idx="2"/>
              <a:endCxn id="89" idx="3"/>
            </p:cNvCxnSpPr>
            <p:nvPr/>
          </p:nvCxnSpPr>
          <p:spPr>
            <a:xfrm flipH="1">
              <a:off x="6860056" y="3007935"/>
              <a:ext cx="354406" cy="1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6AC3F62-9587-5F47-B727-0EA5339D3E23}"/>
                </a:ext>
              </a:extLst>
            </p:cNvPr>
            <p:cNvCxnSpPr>
              <a:cxnSpLocks/>
              <a:stCxn id="65" idx="6"/>
              <a:endCxn id="85" idx="1"/>
            </p:cNvCxnSpPr>
            <p:nvPr/>
          </p:nvCxnSpPr>
          <p:spPr>
            <a:xfrm>
              <a:off x="6074423" y="4050318"/>
              <a:ext cx="352313" cy="33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C9257DF-E3BB-4C4F-822F-CC71BCF2B8A8}"/>
                </a:ext>
              </a:extLst>
            </p:cNvPr>
            <p:cNvCxnSpPr>
              <a:cxnSpLocks/>
              <a:stCxn id="85" idx="0"/>
              <a:endCxn id="62" idx="4"/>
            </p:cNvCxnSpPr>
            <p:nvPr/>
          </p:nvCxnSpPr>
          <p:spPr>
            <a:xfrm flipV="1">
              <a:off x="6498736" y="3678102"/>
              <a:ext cx="287089" cy="303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1C068F7-128E-0C4B-8479-D9198D3E2998}"/>
                </a:ext>
              </a:extLst>
            </p:cNvPr>
            <p:cNvCxnSpPr>
              <a:cxnSpLocks/>
              <a:stCxn id="62" idx="4"/>
              <a:endCxn id="81" idx="0"/>
            </p:cNvCxnSpPr>
            <p:nvPr/>
          </p:nvCxnSpPr>
          <p:spPr>
            <a:xfrm>
              <a:off x="6785825" y="3678102"/>
              <a:ext cx="308080" cy="297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D8503CF-DC37-7A45-941E-97919032823D}"/>
                </a:ext>
              </a:extLst>
            </p:cNvPr>
            <p:cNvCxnSpPr>
              <a:cxnSpLocks/>
              <a:stCxn id="67" idx="2"/>
              <a:endCxn id="81" idx="3"/>
            </p:cNvCxnSpPr>
            <p:nvPr/>
          </p:nvCxnSpPr>
          <p:spPr>
            <a:xfrm flipH="1">
              <a:off x="7165906" y="4045570"/>
              <a:ext cx="345312" cy="2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9C351AD-57C4-0E42-A6C8-722DB0504492}"/>
                </a:ext>
              </a:extLst>
            </p:cNvPr>
            <p:cNvCxnSpPr>
              <a:cxnSpLocks/>
              <a:stCxn id="85" idx="2"/>
              <a:endCxn id="66" idx="0"/>
            </p:cNvCxnSpPr>
            <p:nvPr/>
          </p:nvCxnSpPr>
          <p:spPr>
            <a:xfrm>
              <a:off x="6498736" y="4125629"/>
              <a:ext cx="312035" cy="245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A34EDF0-1D20-4846-8AFC-B62528A6D90E}"/>
                </a:ext>
              </a:extLst>
            </p:cNvPr>
            <p:cNvCxnSpPr>
              <a:cxnSpLocks/>
              <a:stCxn id="81" idx="2"/>
              <a:endCxn id="66" idx="0"/>
            </p:cNvCxnSpPr>
            <p:nvPr/>
          </p:nvCxnSpPr>
          <p:spPr>
            <a:xfrm flipH="1">
              <a:off x="6810771" y="4119774"/>
              <a:ext cx="283135" cy="251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C503152-8931-BE4E-A1DF-979E14F1C589}"/>
                </a:ext>
              </a:extLst>
            </p:cNvPr>
            <p:cNvCxnSpPr>
              <a:cxnSpLocks/>
              <a:stCxn id="62" idx="0"/>
              <a:endCxn id="89" idx="2"/>
            </p:cNvCxnSpPr>
            <p:nvPr/>
          </p:nvCxnSpPr>
          <p:spPr>
            <a:xfrm flipV="1">
              <a:off x="6785825" y="3081319"/>
              <a:ext cx="2232" cy="262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60F3EFE9-7FBC-0F41-89F2-DD210CD9989D}"/>
                </a:ext>
              </a:extLst>
            </p:cNvPr>
            <p:cNvGrpSpPr/>
            <p:nvPr/>
          </p:nvGrpSpPr>
          <p:grpSpPr>
            <a:xfrm>
              <a:off x="6669977" y="2891240"/>
              <a:ext cx="490293" cy="353996"/>
              <a:chOff x="6669977" y="2891240"/>
              <a:chExt cx="490293" cy="353996"/>
            </a:xfrm>
          </p:grpSpPr>
          <p:sp>
            <p:nvSpPr>
              <p:cNvPr id="88" name="Rectangle 87">
                <a:extLst>
                  <a:ext uri="{FF2B5EF4-FFF2-40B4-BE49-F238E27FC236}">
                    <a16:creationId xmlns:a16="http://schemas.microsoft.com/office/drawing/2014/main" id="{3C67B649-BEA1-9A4F-B4C5-3239CE8880F7}"/>
                  </a:ext>
                </a:extLst>
              </p:cNvPr>
              <p:cNvSpPr/>
              <p:nvPr/>
            </p:nvSpPr>
            <p:spPr>
              <a:xfrm>
                <a:off x="6669977" y="28912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9" name="Rectangle 88">
                <a:extLst>
                  <a:ext uri="{FF2B5EF4-FFF2-40B4-BE49-F238E27FC236}">
                    <a16:creationId xmlns:a16="http://schemas.microsoft.com/office/drawing/2014/main" id="{149ECE64-AE2B-E241-8C75-BF493A571898}"/>
                  </a:ext>
                </a:extLst>
              </p:cNvPr>
              <p:cNvSpPr/>
              <p:nvPr/>
            </p:nvSpPr>
            <p:spPr>
              <a:xfrm>
                <a:off x="6716057" y="29373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0" name="Rectangle 89">
                <a:extLst>
                  <a:ext uri="{FF2B5EF4-FFF2-40B4-BE49-F238E27FC236}">
                    <a16:creationId xmlns:a16="http://schemas.microsoft.com/office/drawing/2014/main" id="{6FDC3560-58EF-B249-B904-F90E1C67F9A0}"/>
                  </a:ext>
                </a:extLst>
              </p:cNvPr>
              <p:cNvSpPr/>
              <p:nvPr/>
            </p:nvSpPr>
            <p:spPr>
              <a:xfrm>
                <a:off x="6762137" y="298340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468741D0-AC27-3843-8DB9-BEB64F2D8E65}"/>
                      </a:ext>
                    </a:extLst>
                  </p:cNvPr>
                  <p:cNvSpPr txBox="1"/>
                  <p:nvPr/>
                </p:nvSpPr>
                <p:spPr>
                  <a:xfrm>
                    <a:off x="6903780" y="3007609"/>
                    <a:ext cx="256490" cy="237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charset="0"/>
                                </a:rPr>
                                <m:t>𝑔</m:t>
                              </m:r>
                            </m:e>
                            <m:sub>
                              <m:r>
                                <a:rPr lang="en-GB" sz="1400" b="0" i="1" smtClean="0">
                                  <a:latin typeface="Cambria Math" charset="0"/>
                                </a:rPr>
                                <m:t>1</m:t>
                              </m:r>
                            </m:sub>
                          </m:sSub>
                        </m:oMath>
                      </m:oMathPara>
                    </a14:m>
                    <a:endParaRPr lang="en-GB" sz="1400" dirty="0"/>
                  </a:p>
                </p:txBody>
              </p:sp>
            </mc:Choice>
            <mc:Fallback xmlns="">
              <p:sp>
                <p:nvSpPr>
                  <p:cNvPr id="201" name="TextBox 200">
                    <a:extLst>
                      <a:ext uri="{FF2B5EF4-FFF2-40B4-BE49-F238E27FC236}">
                        <a16:creationId xmlns:a16="http://schemas.microsoft.com/office/drawing/2014/main" id="{3119C3BC-5D10-674A-822F-7B75CB9D82F7}"/>
                      </a:ext>
                    </a:extLst>
                  </p:cNvPr>
                  <p:cNvSpPr txBox="1">
                    <a:spLocks noRot="1" noChangeAspect="1" noMove="1" noResize="1" noEditPoints="1" noAdjustHandles="1" noChangeArrowheads="1" noChangeShapeType="1" noTextEdit="1"/>
                  </p:cNvSpPr>
                  <p:nvPr/>
                </p:nvSpPr>
                <p:spPr>
                  <a:xfrm>
                    <a:off x="6903780" y="3007609"/>
                    <a:ext cx="256490" cy="237627"/>
                  </a:xfrm>
                  <a:prstGeom prst="rect">
                    <a:avLst/>
                  </a:prstGeom>
                  <a:blipFill>
                    <a:blip r:embed="rId36"/>
                    <a:stretch>
                      <a:fillRect l="-22222" b="-40000"/>
                    </a:stretch>
                  </a:blipFill>
                </p:spPr>
                <p:txBody>
                  <a:bodyPr/>
                  <a:lstStyle/>
                  <a:p>
                    <a:r>
                      <a:rPr lang="en-GB">
                        <a:noFill/>
                      </a:rPr>
                      <a:t> </a:t>
                    </a:r>
                  </a:p>
                </p:txBody>
              </p:sp>
            </mc:Fallback>
          </mc:AlternateContent>
        </p:grpSp>
        <p:grpSp>
          <p:nvGrpSpPr>
            <p:cNvPr id="78" name="Group 77">
              <a:extLst>
                <a:ext uri="{FF2B5EF4-FFF2-40B4-BE49-F238E27FC236}">
                  <a16:creationId xmlns:a16="http://schemas.microsoft.com/office/drawing/2014/main" id="{1A431E73-B860-6D45-A525-DA6A6B902395}"/>
                </a:ext>
              </a:extLst>
            </p:cNvPr>
            <p:cNvGrpSpPr/>
            <p:nvPr/>
          </p:nvGrpSpPr>
          <p:grpSpPr>
            <a:xfrm>
              <a:off x="6191042" y="3935548"/>
              <a:ext cx="425774" cy="352887"/>
              <a:chOff x="6191042" y="3935548"/>
              <a:chExt cx="425774" cy="352887"/>
            </a:xfrm>
          </p:grpSpPr>
          <p:sp>
            <p:nvSpPr>
              <p:cNvPr id="84" name="Rectangle 83">
                <a:extLst>
                  <a:ext uri="{FF2B5EF4-FFF2-40B4-BE49-F238E27FC236}">
                    <a16:creationId xmlns:a16="http://schemas.microsoft.com/office/drawing/2014/main" id="{858AFF86-5603-D04E-A4E8-267CF3C8F3F1}"/>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5" name="Rectangle 84">
                <a:extLst>
                  <a:ext uri="{FF2B5EF4-FFF2-40B4-BE49-F238E27FC236}">
                    <a16:creationId xmlns:a16="http://schemas.microsoft.com/office/drawing/2014/main" id="{0033A7C4-5A88-CF40-A9D6-ED131825015C}"/>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6" name="Rectangle 85">
                <a:extLst>
                  <a:ext uri="{FF2B5EF4-FFF2-40B4-BE49-F238E27FC236}">
                    <a16:creationId xmlns:a16="http://schemas.microsoft.com/office/drawing/2014/main" id="{F20C7C7E-DA24-614D-B5C2-F25AEA7D6DF8}"/>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AF0C2FEC-363F-7E40-A81F-4859EB8AA7EF}"/>
                      </a:ext>
                    </a:extLst>
                  </p:cNvPr>
                  <p:cNvSpPr txBox="1"/>
                  <p:nvPr/>
                </p:nvSpPr>
                <p:spPr>
                  <a:xfrm>
                    <a:off x="6191042" y="4050809"/>
                    <a:ext cx="261280" cy="2376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charset="0"/>
                                </a:rPr>
                                <m:t>𝑔</m:t>
                              </m:r>
                            </m:e>
                            <m:sub>
                              <m:r>
                                <a:rPr lang="en-GB" sz="1400" b="0" i="1" smtClean="0">
                                  <a:latin typeface="Cambria Math" charset="0"/>
                                </a:rPr>
                                <m:t>2</m:t>
                              </m:r>
                            </m:sub>
                          </m:sSub>
                        </m:oMath>
                      </m:oMathPara>
                    </a14:m>
                    <a:endParaRPr lang="en-GB" sz="1400" dirty="0"/>
                  </a:p>
                </p:txBody>
              </p:sp>
            </mc:Choice>
            <mc:Fallback xmlns="">
              <p:sp>
                <p:nvSpPr>
                  <p:cNvPr id="197" name="TextBox 196">
                    <a:extLst>
                      <a:ext uri="{FF2B5EF4-FFF2-40B4-BE49-F238E27FC236}">
                        <a16:creationId xmlns:a16="http://schemas.microsoft.com/office/drawing/2014/main" id="{96DB89CF-69D7-8A48-AC3B-B0B40E692F82}"/>
                      </a:ext>
                    </a:extLst>
                  </p:cNvPr>
                  <p:cNvSpPr txBox="1">
                    <a:spLocks noRot="1" noChangeAspect="1" noMove="1" noResize="1" noEditPoints="1" noAdjustHandles="1" noChangeArrowheads="1" noChangeShapeType="1" noTextEdit="1"/>
                  </p:cNvSpPr>
                  <p:nvPr/>
                </p:nvSpPr>
                <p:spPr>
                  <a:xfrm>
                    <a:off x="6191042" y="4050809"/>
                    <a:ext cx="261280" cy="237626"/>
                  </a:xfrm>
                  <a:prstGeom prst="rect">
                    <a:avLst/>
                  </a:prstGeom>
                  <a:blipFill>
                    <a:blip r:embed="rId37"/>
                    <a:stretch>
                      <a:fillRect l="-22222" r="-5556" b="-29412"/>
                    </a:stretch>
                  </a:blipFill>
                </p:spPr>
                <p:txBody>
                  <a:bodyPr/>
                  <a:lstStyle/>
                  <a:p>
                    <a:r>
                      <a:rPr lang="en-GB">
                        <a:noFill/>
                      </a:rPr>
                      <a:t> </a:t>
                    </a:r>
                  </a:p>
                </p:txBody>
              </p:sp>
            </mc:Fallback>
          </mc:AlternateContent>
        </p:grpSp>
        <p:grpSp>
          <p:nvGrpSpPr>
            <p:cNvPr id="79" name="Group 78">
              <a:extLst>
                <a:ext uri="{FF2B5EF4-FFF2-40B4-BE49-F238E27FC236}">
                  <a16:creationId xmlns:a16="http://schemas.microsoft.com/office/drawing/2014/main" id="{58D76C46-42CF-A847-BC99-A4F340BD01ED}"/>
                </a:ext>
              </a:extLst>
            </p:cNvPr>
            <p:cNvGrpSpPr/>
            <p:nvPr/>
          </p:nvGrpSpPr>
          <p:grpSpPr>
            <a:xfrm>
              <a:off x="6975826" y="3929695"/>
              <a:ext cx="483903" cy="358485"/>
              <a:chOff x="6975826" y="3929695"/>
              <a:chExt cx="483903" cy="358485"/>
            </a:xfrm>
          </p:grpSpPr>
          <p:sp>
            <p:nvSpPr>
              <p:cNvPr id="80" name="Rectangle 79">
                <a:extLst>
                  <a:ext uri="{FF2B5EF4-FFF2-40B4-BE49-F238E27FC236}">
                    <a16:creationId xmlns:a16="http://schemas.microsoft.com/office/drawing/2014/main" id="{724194DB-1E18-B847-8725-B1F868BBB066}"/>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1" name="Rectangle 80">
                <a:extLst>
                  <a:ext uri="{FF2B5EF4-FFF2-40B4-BE49-F238E27FC236}">
                    <a16:creationId xmlns:a16="http://schemas.microsoft.com/office/drawing/2014/main" id="{50C8FA05-1EC3-594B-A658-2E063F72AD1B}"/>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2" name="Rectangle 81">
                <a:extLst>
                  <a:ext uri="{FF2B5EF4-FFF2-40B4-BE49-F238E27FC236}">
                    <a16:creationId xmlns:a16="http://schemas.microsoft.com/office/drawing/2014/main" id="{BEF515E0-5539-8F4C-A176-7E991616E80E}"/>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90FC96EE-70BC-954B-9894-2B9FA388A03E}"/>
                      </a:ext>
                    </a:extLst>
                  </p:cNvPr>
                  <p:cNvSpPr txBox="1"/>
                  <p:nvPr/>
                </p:nvSpPr>
                <p:spPr>
                  <a:xfrm>
                    <a:off x="7198449" y="4050553"/>
                    <a:ext cx="261280" cy="237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solidFill>
                                    <a:schemeClr val="tx1"/>
                                  </a:solidFill>
                                  <a:latin typeface="Cambria Math" panose="02040503050406030204" pitchFamily="18" charset="0"/>
                                </a:rPr>
                              </m:ctrlPr>
                            </m:sSubPr>
                            <m:e>
                              <m:r>
                                <a:rPr lang="en-GB" sz="1400" b="0" i="1" smtClean="0">
                                  <a:solidFill>
                                    <a:schemeClr val="tx1"/>
                                  </a:solidFill>
                                  <a:latin typeface="Cambria Math" charset="0"/>
                                </a:rPr>
                                <m:t>𝑔</m:t>
                              </m:r>
                            </m:e>
                            <m:sub>
                              <m:r>
                                <a:rPr lang="en-GB" sz="1400" b="0" i="1" smtClean="0">
                                  <a:solidFill>
                                    <a:schemeClr val="tx1"/>
                                  </a:solidFill>
                                  <a:latin typeface="Cambria Math" charset="0"/>
                                </a:rPr>
                                <m:t>3</m:t>
                              </m:r>
                            </m:sub>
                          </m:sSub>
                        </m:oMath>
                      </m:oMathPara>
                    </a14:m>
                    <a:endParaRPr lang="en-GB" sz="1400" dirty="0">
                      <a:solidFill>
                        <a:schemeClr val="tx1"/>
                      </a:solidFill>
                    </a:endParaRPr>
                  </a:p>
                </p:txBody>
              </p:sp>
            </mc:Choice>
            <mc:Fallback xmlns="">
              <p:sp>
                <p:nvSpPr>
                  <p:cNvPr id="193" name="TextBox 192">
                    <a:extLst>
                      <a:ext uri="{FF2B5EF4-FFF2-40B4-BE49-F238E27FC236}">
                        <a16:creationId xmlns:a16="http://schemas.microsoft.com/office/drawing/2014/main" id="{27117B4D-998F-6540-8F3D-EE3135F604D6}"/>
                      </a:ext>
                    </a:extLst>
                  </p:cNvPr>
                  <p:cNvSpPr txBox="1">
                    <a:spLocks noRot="1" noChangeAspect="1" noMove="1" noResize="1" noEditPoints="1" noAdjustHandles="1" noChangeArrowheads="1" noChangeShapeType="1" noTextEdit="1"/>
                  </p:cNvSpPr>
                  <p:nvPr/>
                </p:nvSpPr>
                <p:spPr>
                  <a:xfrm>
                    <a:off x="7198449" y="4050553"/>
                    <a:ext cx="261280" cy="237627"/>
                  </a:xfrm>
                  <a:prstGeom prst="rect">
                    <a:avLst/>
                  </a:prstGeom>
                  <a:blipFill>
                    <a:blip r:embed="rId38"/>
                    <a:stretch>
                      <a:fillRect l="-15789" r="-5263" b="-29412"/>
                    </a:stretch>
                  </a:blipFill>
                </p:spPr>
                <p:txBody>
                  <a:bodyPr/>
                  <a:lstStyle/>
                  <a:p>
                    <a:r>
                      <a:rPr lang="en-GB">
                        <a:noFill/>
                      </a:rPr>
                      <a:t> </a:t>
                    </a:r>
                  </a:p>
                </p:txBody>
              </p:sp>
            </mc:Fallback>
          </mc:AlternateContent>
        </p:grpSp>
      </p:grpSp>
      <p:grpSp>
        <p:nvGrpSpPr>
          <p:cNvPr id="5" name="Group 4">
            <a:extLst>
              <a:ext uri="{FF2B5EF4-FFF2-40B4-BE49-F238E27FC236}">
                <a16:creationId xmlns:a16="http://schemas.microsoft.com/office/drawing/2014/main" id="{563512AF-E9A3-AD4F-AAC4-96CA1D43C34A}"/>
              </a:ext>
            </a:extLst>
          </p:cNvPr>
          <p:cNvGrpSpPr/>
          <p:nvPr/>
        </p:nvGrpSpPr>
        <p:grpSpPr>
          <a:xfrm>
            <a:off x="1331793" y="5321651"/>
            <a:ext cx="6328875" cy="990658"/>
            <a:chOff x="1331793" y="5321651"/>
            <a:chExt cx="6328875" cy="990658"/>
          </a:xfrm>
        </p:grpSpPr>
        <p:grpSp>
          <p:nvGrpSpPr>
            <p:cNvPr id="8" name="Group 7">
              <a:extLst>
                <a:ext uri="{FF2B5EF4-FFF2-40B4-BE49-F238E27FC236}">
                  <a16:creationId xmlns:a16="http://schemas.microsoft.com/office/drawing/2014/main" id="{05004F16-44BD-FB45-98C6-14618CECCDFD}"/>
                </a:ext>
              </a:extLst>
            </p:cNvPr>
            <p:cNvGrpSpPr/>
            <p:nvPr/>
          </p:nvGrpSpPr>
          <p:grpSpPr>
            <a:xfrm>
              <a:off x="1995544" y="6034174"/>
              <a:ext cx="5213629" cy="278135"/>
              <a:chOff x="1785438" y="5628464"/>
              <a:chExt cx="5213629" cy="278135"/>
            </a:xfrm>
          </p:grpSpPr>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0699D65-3D36-7D40-9D60-145F97B09ECE}"/>
                      </a:ext>
                    </a:extLst>
                  </p:cNvPr>
                  <p:cNvSpPr txBox="1"/>
                  <p:nvPr/>
                </p:nvSpPr>
                <p:spPr>
                  <a:xfrm>
                    <a:off x="4051648" y="5628464"/>
                    <a:ext cx="6204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2</m:t>
                              </m:r>
                            </m:sub>
                          </m:sSub>
                          <m:r>
                            <a:rPr lang="de-DE" b="0" i="1" smtClean="0">
                              <a:solidFill>
                                <a:schemeClr val="tx1"/>
                              </a:solidFill>
                              <a:latin typeface="Cambria Math" panose="02040503050406030204" pitchFamily="18" charset="0"/>
                            </a:rPr>
                            <m:t>,</m:t>
                          </m:r>
                          <m:sSubSup>
                            <m:sSubSupPr>
                              <m:ctrlPr>
                                <a:rPr lang="de-DE" b="0" i="1" smtClean="0">
                                  <a:solidFill>
                                    <a:schemeClr val="tx1"/>
                                  </a:solidFill>
                                  <a:latin typeface="Cambria Math" panose="02040503050406030204" pitchFamily="18" charset="0"/>
                                </a:rPr>
                              </m:ctrlPr>
                            </m:sSubSupPr>
                            <m:e>
                              <m:r>
                                <a:rPr lang="de-DE" b="0" i="1" smtClean="0">
                                  <a:solidFill>
                                    <a:schemeClr val="tx1"/>
                                  </a:solidFill>
                                  <a:latin typeface="Cambria Math" panose="02040503050406030204" pitchFamily="18" charset="0"/>
                                </a:rPr>
                                <m:t>𝑔</m:t>
                              </m:r>
                            </m:e>
                            <m:sub>
                              <m:r>
                                <a:rPr lang="de-DE" b="0" i="1" smtClean="0">
                                  <a:solidFill>
                                    <a:schemeClr val="tx1"/>
                                  </a:solidFill>
                                  <a:latin typeface="Cambria Math" panose="02040503050406030204" pitchFamily="18" charset="0"/>
                                </a:rPr>
                                <m:t>2</m:t>
                              </m:r>
                            </m:sub>
                            <m:sup>
                              <m:r>
                                <a:rPr lang="de-DE" b="0" i="1" smtClean="0">
                                  <a:solidFill>
                                    <a:schemeClr val="tx1"/>
                                  </a:solidFill>
                                  <a:latin typeface="Cambria Math" panose="02040503050406030204" pitchFamily="18" charset="0"/>
                                </a:rPr>
                                <m:t>′</m:t>
                              </m:r>
                            </m:sup>
                          </m:sSubSup>
                        </m:oMath>
                      </m:oMathPara>
                    </a14:m>
                    <a:endParaRPr lang="en-GB" dirty="0">
                      <a:solidFill>
                        <a:schemeClr val="tx1"/>
                      </a:solidFill>
                    </a:endParaRPr>
                  </a:p>
                </p:txBody>
              </p:sp>
            </mc:Choice>
            <mc:Fallback xmlns="">
              <p:sp>
                <p:nvSpPr>
                  <p:cNvPr id="26" name="TextBox 25">
                    <a:extLst>
                      <a:ext uri="{FF2B5EF4-FFF2-40B4-BE49-F238E27FC236}">
                        <a16:creationId xmlns:a16="http://schemas.microsoft.com/office/drawing/2014/main" id="{00699D65-3D36-7D40-9D60-145F97B09ECE}"/>
                      </a:ext>
                    </a:extLst>
                  </p:cNvPr>
                  <p:cNvSpPr txBox="1">
                    <a:spLocks noRot="1" noChangeAspect="1" noMove="1" noResize="1" noEditPoints="1" noAdjustHandles="1" noChangeArrowheads="1" noChangeShapeType="1" noTextEdit="1"/>
                  </p:cNvSpPr>
                  <p:nvPr/>
                </p:nvSpPr>
                <p:spPr>
                  <a:xfrm>
                    <a:off x="4051648" y="5628464"/>
                    <a:ext cx="620491" cy="276999"/>
                  </a:xfrm>
                  <a:prstGeom prst="rect">
                    <a:avLst/>
                  </a:prstGeom>
                  <a:blipFill>
                    <a:blip r:embed="rId39"/>
                    <a:stretch>
                      <a:fillRect l="-10417" r="-2083" b="-26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0C73891-435E-3B42-B59C-1D343463096B}"/>
                      </a:ext>
                    </a:extLst>
                  </p:cNvPr>
                  <p:cNvSpPr txBox="1"/>
                  <p:nvPr/>
                </p:nvSpPr>
                <p:spPr>
                  <a:xfrm>
                    <a:off x="6378576" y="5628464"/>
                    <a:ext cx="6204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r>
                            <a:rPr lang="de-DE" b="0" i="1" smtClean="0">
                              <a:latin typeface="Cambria Math" panose="02040503050406030204" pitchFamily="18" charset="0"/>
                            </a:rPr>
                            <m:t>,</m:t>
                          </m:r>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𝑔</m:t>
                              </m:r>
                            </m:e>
                            <m:sub>
                              <m:r>
                                <a:rPr lang="de-DE" b="0" i="1" smtClean="0">
                                  <a:latin typeface="Cambria Math" panose="02040503050406030204" pitchFamily="18" charset="0"/>
                                </a:rPr>
                                <m:t>3</m:t>
                              </m:r>
                            </m:sub>
                            <m:sup>
                              <m:r>
                                <a:rPr lang="de-DE" b="0" i="1" smtClean="0">
                                  <a:latin typeface="Cambria Math" panose="02040503050406030204" pitchFamily="18" charset="0"/>
                                </a:rPr>
                                <m:t>′</m:t>
                              </m:r>
                            </m:sup>
                          </m:sSubSup>
                        </m:oMath>
                      </m:oMathPara>
                    </a14:m>
                    <a:endParaRPr lang="en-GB" dirty="0"/>
                  </a:p>
                </p:txBody>
              </p:sp>
            </mc:Choice>
            <mc:Fallback xmlns="">
              <p:sp>
                <p:nvSpPr>
                  <p:cNvPr id="22" name="TextBox 21">
                    <a:extLst>
                      <a:ext uri="{FF2B5EF4-FFF2-40B4-BE49-F238E27FC236}">
                        <a16:creationId xmlns:a16="http://schemas.microsoft.com/office/drawing/2014/main" id="{70C73891-435E-3B42-B59C-1D343463096B}"/>
                      </a:ext>
                    </a:extLst>
                  </p:cNvPr>
                  <p:cNvSpPr txBox="1">
                    <a:spLocks noRot="1" noChangeAspect="1" noMove="1" noResize="1" noEditPoints="1" noAdjustHandles="1" noChangeArrowheads="1" noChangeShapeType="1" noTextEdit="1"/>
                  </p:cNvSpPr>
                  <p:nvPr/>
                </p:nvSpPr>
                <p:spPr>
                  <a:xfrm>
                    <a:off x="6378576" y="5628464"/>
                    <a:ext cx="620491" cy="276999"/>
                  </a:xfrm>
                  <a:prstGeom prst="rect">
                    <a:avLst/>
                  </a:prstGeom>
                  <a:blipFill>
                    <a:blip r:embed="rId40"/>
                    <a:stretch>
                      <a:fillRect l="-8000" b="-26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5004A70-0FAF-2046-8CD0-623A144F11E3}"/>
                      </a:ext>
                    </a:extLst>
                  </p:cNvPr>
                  <p:cNvSpPr txBox="1"/>
                  <p:nvPr/>
                </p:nvSpPr>
                <p:spPr>
                  <a:xfrm>
                    <a:off x="1785438" y="5629600"/>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1</m:t>
                              </m:r>
                            </m:sub>
                          </m:sSub>
                        </m:oMath>
                      </m:oMathPara>
                    </a14:m>
                    <a:endParaRPr lang="en-GB" dirty="0">
                      <a:solidFill>
                        <a:schemeClr val="tx1"/>
                      </a:solidFill>
                    </a:endParaRPr>
                  </a:p>
                </p:txBody>
              </p:sp>
            </mc:Choice>
            <mc:Fallback xmlns="">
              <p:sp>
                <p:nvSpPr>
                  <p:cNvPr id="17" name="TextBox 16">
                    <a:extLst>
                      <a:ext uri="{FF2B5EF4-FFF2-40B4-BE49-F238E27FC236}">
                        <a16:creationId xmlns:a16="http://schemas.microsoft.com/office/drawing/2014/main" id="{D5004A70-0FAF-2046-8CD0-623A144F11E3}"/>
                      </a:ext>
                    </a:extLst>
                  </p:cNvPr>
                  <p:cNvSpPr txBox="1">
                    <a:spLocks noRot="1" noChangeAspect="1" noMove="1" noResize="1" noEditPoints="1" noAdjustHandles="1" noChangeArrowheads="1" noChangeShapeType="1" noTextEdit="1"/>
                  </p:cNvSpPr>
                  <p:nvPr/>
                </p:nvSpPr>
                <p:spPr>
                  <a:xfrm>
                    <a:off x="1785438" y="5629600"/>
                    <a:ext cx="288091" cy="276999"/>
                  </a:xfrm>
                  <a:prstGeom prst="rect">
                    <a:avLst/>
                  </a:prstGeom>
                  <a:blipFill>
                    <a:blip r:embed="rId41"/>
                    <a:stretch>
                      <a:fillRect l="-16667" b="-26087"/>
                    </a:stretch>
                  </a:blipFill>
                </p:spPr>
                <p:txBody>
                  <a:bodyPr/>
                  <a:lstStyle/>
                  <a:p>
                    <a:r>
                      <a:rPr lang="en-GB">
                        <a:noFill/>
                      </a:rPr>
                      <a:t> </a:t>
                    </a:r>
                  </a:p>
                </p:txBody>
              </p:sp>
            </mc:Fallback>
          </mc:AlternateContent>
        </p:grpSp>
        <p:grpSp>
          <p:nvGrpSpPr>
            <p:cNvPr id="92" name="Group 91">
              <a:extLst>
                <a:ext uri="{FF2B5EF4-FFF2-40B4-BE49-F238E27FC236}">
                  <a16:creationId xmlns:a16="http://schemas.microsoft.com/office/drawing/2014/main" id="{03ABBD72-EE23-AF40-9B57-452BE6F25C4F}"/>
                </a:ext>
              </a:extLst>
            </p:cNvPr>
            <p:cNvGrpSpPr/>
            <p:nvPr/>
          </p:nvGrpSpPr>
          <p:grpSpPr>
            <a:xfrm>
              <a:off x="1331793" y="5321651"/>
              <a:ext cx="6328875" cy="715089"/>
              <a:chOff x="1561096" y="5467386"/>
              <a:chExt cx="6328875" cy="715089"/>
            </a:xfrm>
          </p:grpSpPr>
          <p:grpSp>
            <p:nvGrpSpPr>
              <p:cNvPr id="93" name="Group 92">
                <a:extLst>
                  <a:ext uri="{FF2B5EF4-FFF2-40B4-BE49-F238E27FC236}">
                    <a16:creationId xmlns:a16="http://schemas.microsoft.com/office/drawing/2014/main" id="{39FD334C-429F-5640-B5AE-05D4C07CD496}"/>
                  </a:ext>
                </a:extLst>
              </p:cNvPr>
              <p:cNvGrpSpPr/>
              <p:nvPr/>
            </p:nvGrpSpPr>
            <p:grpSpPr>
              <a:xfrm>
                <a:off x="1561096" y="5467386"/>
                <a:ext cx="6328875" cy="715089"/>
                <a:chOff x="-629405" y="4954798"/>
                <a:chExt cx="6328875" cy="715089"/>
              </a:xfrm>
            </p:grpSpPr>
            <p:cxnSp>
              <p:nvCxnSpPr>
                <p:cNvPr id="97" name="Straight Connector 96">
                  <a:extLst>
                    <a:ext uri="{FF2B5EF4-FFF2-40B4-BE49-F238E27FC236}">
                      <a16:creationId xmlns:a16="http://schemas.microsoft.com/office/drawing/2014/main" id="{3C9E3778-99F0-604D-B886-98EBB6841D71}"/>
                    </a:ext>
                  </a:extLst>
                </p:cNvPr>
                <p:cNvCxnSpPr>
                  <a:cxnSpLocks/>
                  <a:stCxn id="101" idx="3"/>
                  <a:endCxn id="99" idx="1"/>
                </p:cNvCxnSpPr>
                <p:nvPr/>
              </p:nvCxnSpPr>
              <p:spPr>
                <a:xfrm>
                  <a:off x="98619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7B9D6E3-F6CF-BE4F-AE65-71B731CBC4ED}"/>
                    </a:ext>
                  </a:extLst>
                </p:cNvPr>
                <p:cNvCxnSpPr>
                  <a:cxnSpLocks/>
                  <a:stCxn id="99" idx="3"/>
                  <a:endCxn id="100" idx="1"/>
                </p:cNvCxnSpPr>
                <p:nvPr/>
              </p:nvCxnSpPr>
              <p:spPr>
                <a:xfrm>
                  <a:off x="335548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51E81EDA-6FD8-8F4D-A28E-548C8A6D454B}"/>
                        </a:ext>
                      </a:extLst>
                    </p:cNvPr>
                    <p:cNvSpPr txBox="1"/>
                    <p:nvPr/>
                  </p:nvSpPr>
                  <p:spPr>
                    <a:xfrm>
                      <a:off x="1798623" y="4954798"/>
                      <a:ext cx="1556857" cy="715089"/>
                    </a:xfrm>
                    <a:prstGeom prst="roundRect">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50000"/>
                                    <a:lumOff val="50000"/>
                                  </a:schemeClr>
                                </a:solidFill>
                                <a:latin typeface="Cambria Math" charset="0"/>
                              </a:rPr>
                              <m:t>𝐸𝑝𝑖𝑑</m:t>
                            </m:r>
                            <m:r>
                              <a:rPr lang="en-GB" i="1" dirty="0" smtClean="0">
                                <a:solidFill>
                                  <a:schemeClr val="tx1">
                                    <a:lumMod val="50000"/>
                                    <a:lumOff val="50000"/>
                                  </a:schemeClr>
                                </a:solidFill>
                                <a:latin typeface="Cambria Math" charset="0"/>
                              </a:rPr>
                              <m:t> </m:t>
                            </m:r>
                            <m:r>
                              <a:rPr lang="en-GB" i="1" dirty="0" smtClean="0">
                                <a:solidFill>
                                  <a:schemeClr val="tx1">
                                    <a:lumMod val="50000"/>
                                    <a:lumOff val="50000"/>
                                  </a:schemeClr>
                                </a:solidFill>
                                <a:latin typeface="Cambria Math" charset="0"/>
                              </a:rPr>
                              <m:t>𝑆𝑖𝑐𝑘</m:t>
                            </m:r>
                            <m:d>
                              <m:dPr>
                                <m:ctrlPr>
                                  <a:rPr lang="de-DE" i="1" dirty="0">
                                    <a:solidFill>
                                      <a:schemeClr val="tx1">
                                        <a:lumMod val="50000"/>
                                        <a:lumOff val="50000"/>
                                      </a:schemeClr>
                                    </a:solidFill>
                                    <a:latin typeface="Cambria Math" panose="02040503050406030204" pitchFamily="18" charset="0"/>
                                  </a:rPr>
                                </m:ctrlPr>
                              </m:dPr>
                              <m:e>
                                <m:r>
                                  <a:rPr lang="de-DE" i="1" dirty="0">
                                    <a:solidFill>
                                      <a:schemeClr val="tx1">
                                        <a:lumMod val="50000"/>
                                        <a:lumOff val="50000"/>
                                      </a:schemeClr>
                                    </a:solidFill>
                                    <a:latin typeface="Cambria Math" charset="0"/>
                                  </a:rPr>
                                  <m:t>𝑋</m:t>
                                </m:r>
                              </m:e>
                            </m:d>
                          </m:oMath>
                        </m:oMathPara>
                      </a14:m>
                      <a:endParaRPr lang="de-DE" i="1" dirty="0">
                        <a:solidFill>
                          <a:schemeClr val="tx1">
                            <a:lumMod val="50000"/>
                            <a:lumOff val="5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50000"/>
                                    <a:lumOff val="50000"/>
                                  </a:schemeClr>
                                </a:solidFill>
                                <a:latin typeface="Cambria Math" charset="0"/>
                              </a:rPr>
                              <m:t>𝑇𝑟𝑎𝑣𝑒𝑙</m:t>
                            </m:r>
                            <m:d>
                              <m:dPr>
                                <m:ctrlPr>
                                  <a:rPr lang="de-DE" i="1" dirty="0">
                                    <a:solidFill>
                                      <a:schemeClr val="tx1">
                                        <a:lumMod val="50000"/>
                                        <a:lumOff val="50000"/>
                                      </a:schemeClr>
                                    </a:solidFill>
                                    <a:latin typeface="Cambria Math" panose="02040503050406030204" pitchFamily="18" charset="0"/>
                                  </a:rPr>
                                </m:ctrlPr>
                              </m:dPr>
                              <m:e>
                                <m:r>
                                  <a:rPr lang="de-DE" i="1" dirty="0">
                                    <a:solidFill>
                                      <a:schemeClr val="tx1">
                                        <a:lumMod val="50000"/>
                                        <a:lumOff val="50000"/>
                                      </a:schemeClr>
                                    </a:solidFill>
                                    <a:latin typeface="Cambria Math" charset="0"/>
                                  </a:rPr>
                                  <m:t>𝑋</m:t>
                                </m:r>
                              </m:e>
                            </m:d>
                            <m:r>
                              <a:rPr lang="de-DE" b="0" i="0" dirty="0" smtClean="0">
                                <a:solidFill>
                                  <a:schemeClr val="tx1">
                                    <a:lumMod val="50000"/>
                                    <a:lumOff val="50000"/>
                                  </a:schemeClr>
                                </a:solidFill>
                                <a:latin typeface="Cambria Math" panose="02040503050406030204" pitchFamily="18" charset="0"/>
                              </a:rPr>
                              <m:t>   </m:t>
                            </m:r>
                          </m:oMath>
                        </m:oMathPara>
                      </a14:m>
                      <a:endParaRPr lang="en-GB" dirty="0">
                        <a:solidFill>
                          <a:schemeClr val="tx1">
                            <a:lumMod val="50000"/>
                            <a:lumOff val="50000"/>
                          </a:schemeClr>
                        </a:solidFill>
                      </a:endParaRPr>
                    </a:p>
                  </p:txBody>
                </p:sp>
              </mc:Choice>
              <mc:Fallback xmlns="">
                <p:sp>
                  <p:nvSpPr>
                    <p:cNvPr id="29" name="TextBox 28">
                      <a:extLst>
                        <a:ext uri="{FF2B5EF4-FFF2-40B4-BE49-F238E27FC236}">
                          <a16:creationId xmlns:a16="http://schemas.microsoft.com/office/drawing/2014/main" id="{3CD76787-C5FA-8945-80D4-6E58F712E6A8}"/>
                        </a:ext>
                      </a:extLst>
                    </p:cNvPr>
                    <p:cNvSpPr txBox="1">
                      <a:spLocks noRot="1" noChangeAspect="1" noMove="1" noResize="1" noEditPoints="1" noAdjustHandles="1" noChangeArrowheads="1" noChangeShapeType="1" noTextEdit="1"/>
                    </p:cNvSpPr>
                    <p:nvPr/>
                  </p:nvSpPr>
                  <p:spPr>
                    <a:xfrm>
                      <a:off x="1798623" y="4954798"/>
                      <a:ext cx="1556857" cy="715089"/>
                    </a:xfrm>
                    <a:prstGeom prst="roundRect">
                      <a:avLst/>
                    </a:prstGeom>
                    <a:blipFill>
                      <a:blip r:embed="rId4"/>
                      <a:stretch>
                        <a:fillRect b="-1724"/>
                      </a:stretch>
                    </a:blipFill>
                    <a:ln>
                      <a:solidFill>
                        <a:schemeClr val="tx1">
                          <a:lumMod val="50000"/>
                          <a:lumOff val="5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13568317-03F7-6841-84D3-7CBBCAA2350B}"/>
                        </a:ext>
                      </a:extLst>
                    </p:cNvPr>
                    <p:cNvSpPr txBox="1"/>
                    <p:nvPr/>
                  </p:nvSpPr>
                  <p:spPr>
                    <a:xfrm>
                      <a:off x="4167913" y="4954798"/>
                      <a:ext cx="1531557" cy="715089"/>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14:m>
                        <m:oMathPara xmlns:m="http://schemas.openxmlformats.org/officeDocument/2006/math">
                          <m:oMathParaPr>
                            <m:jc m:val="center"/>
                          </m:oMathParaPr>
                          <m:oMath xmlns:m="http://schemas.openxmlformats.org/officeDocument/2006/math">
                            <m:r>
                              <a:rPr lang="de-DE" b="0" i="1" dirty="0" smtClean="0">
                                <a:solidFill>
                                  <a:srgbClr val="C00000"/>
                                </a:solidFill>
                                <a:latin typeface="Cambria Math" panose="02040503050406030204" pitchFamily="18" charset="0"/>
                              </a:rPr>
                              <m:t>  </m:t>
                            </m:r>
                            <m:r>
                              <a:rPr lang="en-GB" i="1" dirty="0" smtClean="0">
                                <a:solidFill>
                                  <a:schemeClr val="accent1"/>
                                </a:solidFill>
                                <a:latin typeface="Cambria Math" charset="0"/>
                              </a:rPr>
                              <m:t>𝐸𝑝𝑖𝑑</m:t>
                            </m:r>
                            <m:r>
                              <a:rPr lang="en-GB" i="1" dirty="0" smtClean="0">
                                <a:solidFill>
                                  <a:schemeClr val="accent1"/>
                                </a:solidFill>
                                <a:latin typeface="Cambria Math" charset="0"/>
                              </a:rPr>
                              <m:t> </m:t>
                            </m:r>
                            <m:r>
                              <a:rPr lang="en-GB" i="1" dirty="0" smtClean="0">
                                <a:solidFill>
                                  <a:schemeClr val="accent1"/>
                                </a:solidFill>
                                <a:latin typeface="Cambria Math" charset="0"/>
                              </a:rPr>
                              <m:t>𝑆𝑖𝑐𝑘</m:t>
                            </m:r>
                            <m:d>
                              <m:dPr>
                                <m:ctrlPr>
                                  <a:rPr lang="de-DE" b="0" i="1" dirty="0" smtClean="0">
                                    <a:solidFill>
                                      <a:schemeClr val="accent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𝑋</m:t>
                                </m:r>
                              </m:e>
                            </m:d>
                          </m:oMath>
                        </m:oMathPara>
                      </a14:m>
                      <a:endParaRPr lang="de-DE" b="0" i="1" dirty="0">
                        <a:solidFill>
                          <a:schemeClr val="accent1"/>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chemeClr val="accent1"/>
                                </a:solidFill>
                                <a:latin typeface="Cambria Math" charset="0"/>
                              </a:rPr>
                              <m:t>𝑇𝑟𝑒𝑎𝑡</m:t>
                            </m:r>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charset="0"/>
                                  </a:rPr>
                                  <m:t>𝑋</m:t>
                                </m:r>
                                <m:r>
                                  <a:rPr lang="de-DE" i="1" dirty="0">
                                    <a:solidFill>
                                      <a:schemeClr val="accent1"/>
                                    </a:solidFill>
                                    <a:latin typeface="Cambria Math" charset="0"/>
                                  </a:rPr>
                                  <m:t>,</m:t>
                                </m:r>
                                <m:r>
                                  <a:rPr lang="de-DE" i="1" dirty="0">
                                    <a:solidFill>
                                      <a:schemeClr val="accent1"/>
                                    </a:solidFill>
                                    <a:latin typeface="Cambria Math" panose="02040503050406030204" pitchFamily="18" charset="0"/>
                                  </a:rPr>
                                  <m:t>𝑀</m:t>
                                </m:r>
                              </m:e>
                            </m:d>
                            <m:r>
                              <a:rPr lang="de-DE" b="0" i="1" dirty="0" smtClean="0">
                                <a:solidFill>
                                  <a:schemeClr val="accent1"/>
                                </a:solidFill>
                                <a:latin typeface="Cambria Math" panose="02040503050406030204" pitchFamily="18" charset="0"/>
                              </a:rPr>
                              <m:t>    </m:t>
                            </m:r>
                          </m:oMath>
                        </m:oMathPara>
                      </a14:m>
                      <a:endParaRPr lang="en-GB" dirty="0">
                        <a:solidFill>
                          <a:schemeClr val="accent1"/>
                        </a:solidFill>
                      </a:endParaRPr>
                    </a:p>
                  </p:txBody>
                </p:sp>
              </mc:Choice>
              <mc:Fallback xmlns="">
                <p:sp>
                  <p:nvSpPr>
                    <p:cNvPr id="30" name="TextBox 29">
                      <a:extLst>
                        <a:ext uri="{FF2B5EF4-FFF2-40B4-BE49-F238E27FC236}">
                          <a16:creationId xmlns:a16="http://schemas.microsoft.com/office/drawing/2014/main" id="{001ACAE2-6CDE-8D4E-99E6-01632EE76B1E}"/>
                        </a:ext>
                      </a:extLst>
                    </p:cNvPr>
                    <p:cNvSpPr txBox="1">
                      <a:spLocks noRot="1" noChangeAspect="1" noMove="1" noResize="1" noEditPoints="1" noAdjustHandles="1" noChangeArrowheads="1" noChangeShapeType="1" noTextEdit="1"/>
                    </p:cNvSpPr>
                    <p:nvPr/>
                  </p:nvSpPr>
                  <p:spPr>
                    <a:xfrm>
                      <a:off x="4167913" y="4954798"/>
                      <a:ext cx="1531557" cy="715089"/>
                    </a:xfrm>
                    <a:prstGeom prst="roundRect">
                      <a:avLst/>
                    </a:prstGeom>
                    <a:blipFill>
                      <a:blip r:embed="rId5"/>
                      <a:stretch>
                        <a:fillRect l="-5738" r="-1639" b="-1724"/>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C3694EBF-8628-1D47-AAAC-45BEBBAB6A49}"/>
                        </a:ext>
                      </a:extLst>
                    </p:cNvPr>
                    <p:cNvSpPr txBox="1"/>
                    <p:nvPr/>
                  </p:nvSpPr>
                  <p:spPr>
                    <a:xfrm>
                      <a:off x="-629405" y="4954798"/>
                      <a:ext cx="1615595" cy="715089"/>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1"/>
                                </a:solidFill>
                                <a:latin typeface="Cambria Math" charset="0"/>
                              </a:rPr>
                              <m:t>𝐸𝑝𝑖𝑑</m:t>
                            </m:r>
                            <m:r>
                              <a:rPr lang="en-GB" i="1" dirty="0" smtClean="0">
                                <a:solidFill>
                                  <a:schemeClr val="accent1"/>
                                </a:solidFill>
                                <a:latin typeface="Cambria Math" charset="0"/>
                              </a:rPr>
                              <m:t> </m:t>
                            </m:r>
                            <m:r>
                              <a:rPr lang="de-DE" i="1" dirty="0">
                                <a:solidFill>
                                  <a:schemeClr val="accent1"/>
                                </a:solidFill>
                                <a:latin typeface="Cambria Math" charset="0"/>
                              </a:rPr>
                              <m:t>𝑁𝑎𝑡</m:t>
                            </m:r>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𝐷</m:t>
                                </m:r>
                              </m:e>
                            </m:d>
                          </m:oMath>
                        </m:oMathPara>
                      </a14:m>
                      <a:endParaRPr lang="de-DE" i="1" dirty="0">
                        <a:solidFill>
                          <a:schemeClr val="accent1"/>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i="1" dirty="0">
                                <a:solidFill>
                                  <a:schemeClr val="accent1"/>
                                </a:solidFill>
                                <a:latin typeface="Cambria Math" charset="0"/>
                              </a:rPr>
                              <m:t>𝑀𝑎𝑛</m:t>
                            </m:r>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𝑊</m:t>
                                </m:r>
                              </m:e>
                            </m:d>
                            <m:r>
                              <a:rPr lang="de-DE" b="0" i="1" dirty="0" smtClean="0">
                                <a:solidFill>
                                  <a:schemeClr val="accent1"/>
                                </a:solidFill>
                                <a:latin typeface="Cambria Math" panose="02040503050406030204" pitchFamily="18" charset="0"/>
                              </a:rPr>
                              <m:t>   </m:t>
                            </m:r>
                          </m:oMath>
                        </m:oMathPara>
                      </a14:m>
                      <a:endParaRPr lang="en-GB" dirty="0">
                        <a:solidFill>
                          <a:schemeClr val="accent1"/>
                        </a:solidFill>
                      </a:endParaRPr>
                    </a:p>
                  </p:txBody>
                </p:sp>
              </mc:Choice>
              <mc:Fallback xmlns="">
                <p:sp>
                  <p:nvSpPr>
                    <p:cNvPr id="31" name="TextBox 30">
                      <a:extLst>
                        <a:ext uri="{FF2B5EF4-FFF2-40B4-BE49-F238E27FC236}">
                          <a16:creationId xmlns:a16="http://schemas.microsoft.com/office/drawing/2014/main" id="{E3E3B150-594C-674E-8AB3-9FA8F36A9B11}"/>
                        </a:ext>
                      </a:extLst>
                    </p:cNvPr>
                    <p:cNvSpPr txBox="1">
                      <a:spLocks noRot="1" noChangeAspect="1" noMove="1" noResize="1" noEditPoints="1" noAdjustHandles="1" noChangeArrowheads="1" noChangeShapeType="1" noTextEdit="1"/>
                    </p:cNvSpPr>
                    <p:nvPr/>
                  </p:nvSpPr>
                  <p:spPr>
                    <a:xfrm>
                      <a:off x="-629405" y="4954798"/>
                      <a:ext cx="1615595" cy="715089"/>
                    </a:xfrm>
                    <a:prstGeom prst="roundRect">
                      <a:avLst/>
                    </a:prstGeom>
                    <a:blipFill>
                      <a:blip r:embed="rId6"/>
                      <a:stretch>
                        <a:fillRect b="-1724"/>
                      </a:stretch>
                    </a:blipFill>
                    <a:ln>
                      <a:solidFill>
                        <a:schemeClr val="accent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A903EE73-D1F8-BD4A-BCB7-A894B831402F}"/>
                      </a:ext>
                    </a:extLst>
                  </p:cNvPr>
                  <p:cNvSpPr txBox="1"/>
                  <p:nvPr/>
                </p:nvSpPr>
                <p:spPr>
                  <a:xfrm rot="5400000">
                    <a:off x="2893561" y="5898014"/>
                    <a:ext cx="270879" cy="295377"/>
                  </a:xfrm>
                  <a:prstGeom prst="round1Rect">
                    <a:avLst>
                      <a:gd name="adj" fmla="val 28634"/>
                    </a:avLst>
                  </a:prstGeom>
                  <a:solidFill>
                    <a:schemeClr val="accent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21" name="TextBox 20">
                    <a:extLst>
                      <a:ext uri="{FF2B5EF4-FFF2-40B4-BE49-F238E27FC236}">
                        <a16:creationId xmlns:a16="http://schemas.microsoft.com/office/drawing/2014/main" id="{374E89F2-D1AD-8D47-A414-CC31F668E479}"/>
                      </a:ext>
                    </a:extLst>
                  </p:cNvPr>
                  <p:cNvSpPr txBox="1">
                    <a:spLocks noRot="1" noChangeAspect="1" noMove="1" noResize="1" noEditPoints="1" noAdjustHandles="1" noChangeArrowheads="1" noChangeShapeType="1" noTextEdit="1"/>
                  </p:cNvSpPr>
                  <p:nvPr/>
                </p:nvSpPr>
                <p:spPr>
                  <a:xfrm rot="5400000">
                    <a:off x="2893561" y="5898014"/>
                    <a:ext cx="270879" cy="295377"/>
                  </a:xfrm>
                  <a:prstGeom prst="round1Rect">
                    <a:avLst>
                      <a:gd name="adj" fmla="val 28634"/>
                    </a:avLst>
                  </a:prstGeom>
                  <a:blipFill>
                    <a:blip r:embed="rId7"/>
                    <a:stretch>
                      <a:fillRect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4309D5BF-D758-E74D-BE03-70B85306DDD3}"/>
                      </a:ext>
                    </a:extLst>
                  </p:cNvPr>
                  <p:cNvSpPr txBox="1"/>
                  <p:nvPr/>
                </p:nvSpPr>
                <p:spPr>
                  <a:xfrm rot="5400000">
                    <a:off x="5262852" y="5898014"/>
                    <a:ext cx="270879" cy="295377"/>
                  </a:xfrm>
                  <a:prstGeom prst="round1Rect">
                    <a:avLst>
                      <a:gd name="adj" fmla="val 28634"/>
                    </a:avLst>
                  </a:prstGeom>
                  <a:solidFill>
                    <a:schemeClr val="tx1">
                      <a:lumMod val="50000"/>
                      <a:lumOff val="5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22" name="TextBox 21">
                    <a:extLst>
                      <a:ext uri="{FF2B5EF4-FFF2-40B4-BE49-F238E27FC236}">
                        <a16:creationId xmlns:a16="http://schemas.microsoft.com/office/drawing/2014/main" id="{DDA7FE97-7C4F-CD4D-9877-FB59C1D32948}"/>
                      </a:ext>
                    </a:extLst>
                  </p:cNvPr>
                  <p:cNvSpPr txBox="1">
                    <a:spLocks noRot="1" noChangeAspect="1" noMove="1" noResize="1" noEditPoints="1" noAdjustHandles="1" noChangeArrowheads="1" noChangeShapeType="1" noTextEdit="1"/>
                  </p:cNvSpPr>
                  <p:nvPr/>
                </p:nvSpPr>
                <p:spPr>
                  <a:xfrm rot="5400000">
                    <a:off x="5262852" y="5898014"/>
                    <a:ext cx="270879" cy="295377"/>
                  </a:xfrm>
                  <a:prstGeom prst="round1Rect">
                    <a:avLst>
                      <a:gd name="adj" fmla="val 28634"/>
                    </a:avLst>
                  </a:prstGeom>
                  <a:blipFill>
                    <a:blip r:embed="rId8"/>
                    <a:stretch>
                      <a:fillRect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8B99D363-8E4E-574D-ABB1-41DBC8764200}"/>
                      </a:ext>
                    </a:extLst>
                  </p:cNvPr>
                  <p:cNvSpPr txBox="1"/>
                  <p:nvPr/>
                </p:nvSpPr>
                <p:spPr>
                  <a:xfrm rot="5400000">
                    <a:off x="7606843" y="5898014"/>
                    <a:ext cx="270879" cy="295377"/>
                  </a:xfrm>
                  <a:prstGeom prst="round1Rect">
                    <a:avLst>
                      <a:gd name="adj" fmla="val 28634"/>
                    </a:avLst>
                  </a:prstGeom>
                  <a:solidFill>
                    <a:schemeClr val="accent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23" name="TextBox 22">
                    <a:extLst>
                      <a:ext uri="{FF2B5EF4-FFF2-40B4-BE49-F238E27FC236}">
                        <a16:creationId xmlns:a16="http://schemas.microsoft.com/office/drawing/2014/main" id="{42E18444-C9D7-864F-851E-648680E6C4C8}"/>
                      </a:ext>
                    </a:extLst>
                  </p:cNvPr>
                  <p:cNvSpPr txBox="1">
                    <a:spLocks noRot="1" noChangeAspect="1" noMove="1" noResize="1" noEditPoints="1" noAdjustHandles="1" noChangeArrowheads="1" noChangeShapeType="1" noTextEdit="1"/>
                  </p:cNvSpPr>
                  <p:nvPr/>
                </p:nvSpPr>
                <p:spPr>
                  <a:xfrm rot="5400000">
                    <a:off x="7606843" y="5898014"/>
                    <a:ext cx="270879" cy="295377"/>
                  </a:xfrm>
                  <a:prstGeom prst="round1Rect">
                    <a:avLst>
                      <a:gd name="adj" fmla="val 28634"/>
                    </a:avLst>
                  </a:prstGeom>
                  <a:blipFill>
                    <a:blip r:embed="rId9"/>
                    <a:stretch>
                      <a:fillRect b="-4762"/>
                    </a:stretch>
                  </a:blipFill>
                </p:spPr>
                <p:txBody>
                  <a:bodyPr/>
                  <a:lstStyle/>
                  <a:p>
                    <a:r>
                      <a:rPr lang="en-GB">
                        <a:noFill/>
                      </a:rPr>
                      <a:t> </a:t>
                    </a:r>
                  </a:p>
                </p:txBody>
              </p:sp>
            </mc:Fallback>
          </mc:AlternateContent>
        </p:grpSp>
      </p:grpSp>
    </p:spTree>
    <p:extLst>
      <p:ext uri="{BB962C8B-B14F-4D97-AF65-F5344CB8AC3E}">
        <p14:creationId xmlns:p14="http://schemas.microsoft.com/office/powerpoint/2010/main" val="178291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LJT: MPE</a:t>
            </a:r>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p:txBody>
              <a:bodyPr>
                <a:normAutofit/>
              </a:bodyPr>
              <a:lstStyle/>
              <a:p>
                <a:r>
                  <a:rPr lang="en-GB" dirty="0"/>
                  <a:t>Send messages from </a:t>
                </a:r>
              </a:p>
              <a:p>
                <a:pPr lvl="1"/>
                <a14:m>
                  <m:oMath xmlns:m="http://schemas.openxmlformats.org/officeDocument/2006/math">
                    <m:sSub>
                      <m:sSubPr>
                        <m:ctrlPr>
                          <a:rPr lang="de-DE" i="1" smtClean="0">
                            <a:solidFill>
                              <a:schemeClr val="tx1"/>
                            </a:solidFill>
                            <a:latin typeface="Cambria Math" panose="02040503050406030204" pitchFamily="18" charset="0"/>
                          </a:rPr>
                        </m:ctrlPr>
                      </m:sSubPr>
                      <m:e>
                        <m:r>
                          <a:rPr lang="de-DE" b="1" i="1">
                            <a:solidFill>
                              <a:schemeClr val="tx1"/>
                            </a:solidFill>
                            <a:latin typeface="Cambria Math" panose="02040503050406030204" pitchFamily="18" charset="0"/>
                          </a:rPr>
                          <m:t>𝑪</m:t>
                        </m:r>
                      </m:e>
                      <m:sub>
                        <m:r>
                          <a:rPr lang="de-DE" i="1">
                            <a:solidFill>
                              <a:schemeClr val="tx1"/>
                            </a:solidFill>
                            <a:latin typeface="Cambria Math" panose="02040503050406030204" pitchFamily="18" charset="0"/>
                          </a:rPr>
                          <m:t>1</m:t>
                        </m:r>
                      </m:sub>
                    </m:sSub>
                  </m:oMath>
                </a14:m>
                <a:r>
                  <a:rPr lang="en-GB" dirty="0">
                    <a:solidFill>
                      <a:schemeClr val="tx1"/>
                    </a:solidFill>
                  </a:rPr>
                  <a:t> to </a:t>
                </a:r>
                <a14:m>
                  <m:oMath xmlns:m="http://schemas.openxmlformats.org/officeDocument/2006/math">
                    <m:sSub>
                      <m:sSubPr>
                        <m:ctrlPr>
                          <a:rPr lang="de-DE" i="1">
                            <a:solidFill>
                              <a:schemeClr val="tx1"/>
                            </a:solidFill>
                            <a:latin typeface="Cambria Math" panose="02040503050406030204" pitchFamily="18" charset="0"/>
                          </a:rPr>
                        </m:ctrlPr>
                      </m:sSubPr>
                      <m:e>
                        <m:r>
                          <a:rPr lang="de-DE" b="1" i="1">
                            <a:solidFill>
                              <a:schemeClr val="tx1"/>
                            </a:solidFill>
                            <a:latin typeface="Cambria Math" panose="02040503050406030204" pitchFamily="18" charset="0"/>
                          </a:rPr>
                          <m:t>𝑪</m:t>
                        </m:r>
                      </m:e>
                      <m:sub>
                        <m:r>
                          <a:rPr lang="de-DE" b="0" i="1" smtClean="0">
                            <a:solidFill>
                              <a:schemeClr val="tx1"/>
                            </a:solidFill>
                            <a:latin typeface="Cambria Math" panose="02040503050406030204" pitchFamily="18" charset="0"/>
                          </a:rPr>
                          <m:t>2</m:t>
                        </m:r>
                      </m:sub>
                    </m:sSub>
                  </m:oMath>
                </a14:m>
                <a:r>
                  <a:rPr lang="en-GB" dirty="0"/>
                  <a:t>:</a:t>
                </a:r>
              </a:p>
              <a:p>
                <a:pPr lvl="1"/>
                <a:endParaRPr lang="en-GB" dirty="0"/>
              </a:p>
              <a:p>
                <a:pPr lvl="1"/>
                <a14:m>
                  <m:oMath xmlns:m="http://schemas.openxmlformats.org/officeDocument/2006/math">
                    <m:sSub>
                      <m:sSubPr>
                        <m:ctrlPr>
                          <a:rPr lang="de-DE" i="1">
                            <a:latin typeface="Cambria Math" panose="02040503050406030204" pitchFamily="18" charset="0"/>
                          </a:rPr>
                        </m:ctrlPr>
                      </m:sSubPr>
                      <m:e>
                        <m:r>
                          <a:rPr lang="de-DE" b="1" i="1">
                            <a:latin typeface="Cambria Math" panose="02040503050406030204" pitchFamily="18" charset="0"/>
                          </a:rPr>
                          <m:t>𝑪</m:t>
                        </m:r>
                      </m:e>
                      <m:sub>
                        <m:r>
                          <a:rPr lang="de-DE" b="0" i="1" smtClean="0">
                            <a:latin typeface="Cambria Math" panose="02040503050406030204" pitchFamily="18" charset="0"/>
                          </a:rPr>
                          <m:t>3</m:t>
                        </m:r>
                      </m:sub>
                    </m:sSub>
                  </m:oMath>
                </a14:m>
                <a:r>
                  <a:rPr lang="en-GB" dirty="0"/>
                  <a:t> to </a:t>
                </a:r>
                <a14:m>
                  <m:oMath xmlns:m="http://schemas.openxmlformats.org/officeDocument/2006/math">
                    <m:sSub>
                      <m:sSubPr>
                        <m:ctrlPr>
                          <a:rPr lang="de-DE" i="1">
                            <a:latin typeface="Cambria Math" panose="02040503050406030204" pitchFamily="18" charset="0"/>
                          </a:rPr>
                        </m:ctrlPr>
                      </m:sSubPr>
                      <m:e>
                        <m:r>
                          <a:rPr lang="de-DE" b="1" i="1">
                            <a:latin typeface="Cambria Math" panose="02040503050406030204" pitchFamily="18" charset="0"/>
                          </a:rPr>
                          <m:t>𝑪</m:t>
                        </m:r>
                      </m:e>
                      <m:sub>
                        <m:r>
                          <a:rPr lang="de-DE" i="1">
                            <a:latin typeface="Cambria Math" panose="02040503050406030204" pitchFamily="18" charset="0"/>
                          </a:rPr>
                          <m:t>2</m:t>
                        </m:r>
                      </m:sub>
                    </m:sSub>
                  </m:oMath>
                </a14:m>
                <a:r>
                  <a:rPr lang="en-GB" dirty="0"/>
                  <a:t>: </a:t>
                </a:r>
              </a:p>
              <a:p>
                <a:pPr lvl="1"/>
                <a:endParaRPr lang="en-GB" dirty="0"/>
              </a:p>
              <a:p>
                <a:pPr lvl="1"/>
                <a:endParaRPr lang="en-GB" dirty="0"/>
              </a:p>
              <a:p>
                <a:pPr lvl="1"/>
                <a:endParaRPr lang="en-GB" dirty="0"/>
              </a:p>
              <a:p>
                <a:pPr lvl="1"/>
                <a:r>
                  <a:rPr lang="en-GB" dirty="0"/>
                  <a:t>At </a:t>
                </a:r>
                <a14:m>
                  <m:oMath xmlns:m="http://schemas.openxmlformats.org/officeDocument/2006/math">
                    <m:sSub>
                      <m:sSubPr>
                        <m:ctrlPr>
                          <a:rPr lang="de-DE" i="1">
                            <a:latin typeface="Cambria Math" panose="02040503050406030204" pitchFamily="18" charset="0"/>
                          </a:rPr>
                        </m:ctrlPr>
                      </m:sSubPr>
                      <m:e>
                        <m:r>
                          <a:rPr lang="de-DE" b="1" i="1">
                            <a:latin typeface="Cambria Math" panose="02040503050406030204" pitchFamily="18" charset="0"/>
                          </a:rPr>
                          <m:t>𝑪</m:t>
                        </m:r>
                      </m:e>
                      <m:sub>
                        <m:r>
                          <a:rPr lang="de-DE" i="1">
                            <a:latin typeface="Cambria Math" panose="02040503050406030204" pitchFamily="18" charset="0"/>
                          </a:rPr>
                          <m:t>2</m:t>
                        </m:r>
                      </m:sub>
                    </m:sSub>
                  </m:oMath>
                </a14:m>
                <a:r>
                  <a:rPr lang="en-GB" dirty="0"/>
                  <a:t>:</a:t>
                </a:r>
              </a:p>
              <a:p>
                <a:pPr lvl="2"/>
                <a:r>
                  <a:rPr lang="en-GB" dirty="0"/>
                  <a:t>Max-out </a:t>
                </a:r>
                <a14:m>
                  <m:oMath xmlns:m="http://schemas.openxmlformats.org/officeDocument/2006/math">
                    <m:r>
                      <a:rPr lang="en-GB" i="1" dirty="0" smtClean="0">
                        <a:latin typeface="Cambria Math" panose="02040503050406030204" pitchFamily="18" charset="0"/>
                      </a:rPr>
                      <m:t>𝑇</m:t>
                    </m:r>
                    <m:r>
                      <a:rPr lang="de-DE" b="0" i="1" dirty="0" smtClean="0">
                        <a:latin typeface="Cambria Math" panose="02040503050406030204" pitchFamily="18" charset="0"/>
                      </a:rPr>
                      <m:t>𝑟𝑎𝑣𝑒𝑙</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𝑋</m:t>
                        </m:r>
                      </m:e>
                    </m:d>
                  </m:oMath>
                </a14:m>
                <a:r>
                  <a:rPr lang="en-GB" dirty="0"/>
                  <a:t>, </a:t>
                </a:r>
                <a14:m>
                  <m:oMath xmlns:m="http://schemas.openxmlformats.org/officeDocument/2006/math">
                    <m:r>
                      <a:rPr lang="en-GB" i="1" dirty="0" smtClean="0">
                        <a:latin typeface="Cambria Math" panose="02040503050406030204" pitchFamily="18" charset="0"/>
                      </a:rPr>
                      <m:t>𝑆</m:t>
                    </m:r>
                    <m:r>
                      <a:rPr lang="de-DE" b="0" i="1" dirty="0" smtClean="0">
                        <a:latin typeface="Cambria Math" panose="02040503050406030204" pitchFamily="18" charset="0"/>
                      </a:rPr>
                      <m:t>𝑖𝑐𝑘</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𝑋</m:t>
                        </m:r>
                      </m:e>
                    </m:d>
                  </m:oMath>
                </a14:m>
                <a:r>
                  <a:rPr lang="en-GB" dirty="0"/>
                  <a:t>, </a:t>
                </a:r>
                <a14:m>
                  <m:oMath xmlns:m="http://schemas.openxmlformats.org/officeDocument/2006/math">
                    <m:r>
                      <a:rPr lang="en-GB" i="1" dirty="0" smtClean="0">
                        <a:latin typeface="Cambria Math" panose="02040503050406030204" pitchFamily="18" charset="0"/>
                      </a:rPr>
                      <m:t>𝐸</m:t>
                    </m:r>
                    <m:r>
                      <a:rPr lang="de-DE" b="0" i="1" dirty="0" smtClean="0">
                        <a:latin typeface="Cambria Math" panose="02040503050406030204" pitchFamily="18" charset="0"/>
                      </a:rPr>
                      <m:t>𝑝𝑖𝑑</m:t>
                    </m:r>
                  </m:oMath>
                </a14:m>
                <a:r>
                  <a:rPr lang="en-GB" dirty="0"/>
                  <a:t> from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𝐺</m:t>
                        </m:r>
                      </m:e>
                      <m:sub>
                        <m:r>
                          <a:rPr lang="de-DE" b="0" i="1" dirty="0" smtClean="0">
                            <a:latin typeface="Cambria Math" panose="02040503050406030204" pitchFamily="18" charset="0"/>
                          </a:rPr>
                          <m:t>2</m:t>
                        </m:r>
                      </m:sub>
                    </m:sSub>
                  </m:oMath>
                </a14:m>
                <a:r>
                  <a:rPr lang="en-GB" dirty="0"/>
                  <a:t>, </a:t>
                </a:r>
                <a:r>
                  <a:rPr lang="de-DE" dirty="0"/>
                  <a:t>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𝑚</m:t>
                        </m:r>
                      </m:e>
                      <m:sub>
                        <m:r>
                          <a:rPr lang="de-DE" i="1" dirty="0">
                            <a:latin typeface="Cambria Math" panose="02040503050406030204" pitchFamily="18" charset="0"/>
                          </a:rPr>
                          <m:t>12</m:t>
                        </m:r>
                      </m:sub>
                    </m:sSub>
                  </m:oMath>
                </a14:m>
                <a:r>
                  <a:rPr lang="en-GB" dirty="0"/>
                  <a:t>, </a:t>
                </a:r>
                <a14:m>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𝑚</m:t>
                        </m:r>
                      </m:e>
                      <m:sub>
                        <m:r>
                          <a:rPr lang="de-DE" i="1" dirty="0">
                            <a:latin typeface="Cambria Math" panose="02040503050406030204" pitchFamily="18" charset="0"/>
                          </a:rPr>
                          <m:t>32</m:t>
                        </m:r>
                      </m:sub>
                    </m:sSub>
                  </m:oMath>
                </a14:m>
                <a:endParaRPr lang="en-GB" dirty="0"/>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blipFill>
                <a:blip r:embed="rId2"/>
                <a:stretch>
                  <a:fillRect l="-2932" t="-1763" r="-3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87359B-1485-9C49-B101-D7B20C66DCD9}"/>
                  </a:ext>
                </a:extLst>
              </p:cNvPr>
              <p:cNvSpPr>
                <a:spLocks noGrp="1"/>
              </p:cNvSpPr>
              <p:nvPr>
                <p:ph sz="half" idx="2"/>
              </p:nvPr>
            </p:nvSpPr>
            <p:spPr>
              <a:xfrm>
                <a:off x="4629149" y="1146048"/>
                <a:ext cx="4328583" cy="5030915"/>
              </a:xfrm>
            </p:spPr>
            <p:txBody>
              <a:bodyPr>
                <a:normAutofit/>
              </a:bodyPr>
              <a:lstStyle/>
              <a:p>
                <a:r>
                  <a:rPr lang="en-GB" dirty="0"/>
                  <a:t>Result could look like:</a:t>
                </a:r>
              </a:p>
              <a:p>
                <a:pPr lvl="1"/>
                <a14:m>
                  <m:oMath xmlns:m="http://schemas.openxmlformats.org/officeDocument/2006/math">
                    <m:r>
                      <a:rPr lang="en-GB" i="1">
                        <a:latin typeface="Cambria Math" charset="0"/>
                      </a:rPr>
                      <m:t>𝐸𝑝𝑖𝑑</m:t>
                    </m:r>
                    <m:r>
                      <a:rPr lang="en-GB" i="1">
                        <a:latin typeface="Cambria Math" charset="0"/>
                      </a:rPr>
                      <m:t>=</m:t>
                    </m:r>
                    <m:r>
                      <a:rPr lang="en-GB" i="1">
                        <a:latin typeface="Cambria Math" panose="02040503050406030204" pitchFamily="18" charset="0"/>
                      </a:rPr>
                      <m:t>𝑓𝑎𝑙𝑠𝑒</m:t>
                    </m:r>
                    <m:r>
                      <a:rPr lang="en-GB" i="1">
                        <a:latin typeface="Cambria Math" charset="0"/>
                      </a:rPr>
                      <m:t>      </m:t>
                    </m:r>
                  </m:oMath>
                </a14:m>
                <a:endParaRPr lang="en-GB" i="1" dirty="0">
                  <a:latin typeface="Cambria Math" charset="0"/>
                </a:endParaRPr>
              </a:p>
              <a:p>
                <a:pPr lvl="1"/>
                <a14:m>
                  <m:oMath xmlns:m="http://schemas.openxmlformats.org/officeDocument/2006/math">
                    <m:r>
                      <a:rPr lang="en-GB" i="1">
                        <a:latin typeface="Cambria Math" charset="0"/>
                      </a:rPr>
                      <m:t>∀</m:t>
                    </m:r>
                    <m:r>
                      <a:rPr lang="de-DE" b="0" i="1" smtClean="0">
                        <a:latin typeface="Cambria Math" panose="02040503050406030204" pitchFamily="18" charset="0"/>
                      </a:rPr>
                      <m:t>𝑑</m:t>
                    </m:r>
                    <m:r>
                      <a:rPr lang="en-GB" i="1">
                        <a:latin typeface="Cambria Math" charset="0"/>
                      </a:rPr>
                      <m:t>,</m:t>
                    </m:r>
                    <m:r>
                      <a:rPr lang="de-DE" b="0" i="1" smtClean="0">
                        <a:latin typeface="Cambria Math" panose="02040503050406030204" pitchFamily="18" charset="0"/>
                      </a:rPr>
                      <m:t>𝑤</m:t>
                    </m:r>
                    <m:r>
                      <a:rPr lang="en-GB" i="1">
                        <a:latin typeface="Cambria Math" charset="0"/>
                      </a:rPr>
                      <m:t> </m:t>
                    </m:r>
                    <m:r>
                      <a:rPr lang="en-GB"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 </m:t>
                    </m:r>
                    <m:r>
                      <a:rPr lang="en-GB" i="1">
                        <a:latin typeface="Cambria Math" charset="0"/>
                      </a:rPr>
                      <m:t>:</m:t>
                    </m:r>
                  </m:oMath>
                </a14:m>
                <a:br>
                  <a:rPr lang="de-DE" i="1" dirty="0">
                    <a:latin typeface="Cambria Math" charset="0"/>
                  </a:rPr>
                </a:br>
                <a14:m>
                  <m:oMath xmlns:m="http://schemas.openxmlformats.org/officeDocument/2006/math">
                    <m:r>
                      <a:rPr lang="en-GB" i="1">
                        <a:latin typeface="Cambria Math" charset="0"/>
                      </a:rPr>
                      <m:t>𝑁𝑎𝑡</m:t>
                    </m:r>
                    <m:d>
                      <m:dPr>
                        <m:ctrlPr>
                          <a:rPr lang="en-GB" i="1">
                            <a:latin typeface="Cambria Math" panose="02040503050406030204" pitchFamily="18" charset="0"/>
                          </a:rPr>
                        </m:ctrlPr>
                      </m:dPr>
                      <m:e>
                        <m:r>
                          <a:rPr lang="de-DE" b="0" i="1" smtClean="0">
                            <a:latin typeface="Cambria Math" panose="02040503050406030204" pitchFamily="18" charset="0"/>
                          </a:rPr>
                          <m:t>𝑑</m:t>
                        </m:r>
                      </m:e>
                    </m:d>
                    <m:r>
                      <a:rPr lang="en-GB" i="1">
                        <a:latin typeface="Cambria Math" charset="0"/>
                      </a:rPr>
                      <m:t>=</m:t>
                    </m:r>
                    <m:r>
                      <a:rPr lang="en-GB" i="1">
                        <a:latin typeface="Cambria Math" panose="02040503050406030204" pitchFamily="18" charset="0"/>
                      </a:rPr>
                      <m:t>𝑓𝑎𝑙𝑠𝑒</m:t>
                    </m:r>
                    <m:r>
                      <a:rPr lang="en-GB" i="1">
                        <a:latin typeface="Cambria Math" charset="0"/>
                      </a:rPr>
                      <m:t>, </m:t>
                    </m:r>
                  </m:oMath>
                </a14:m>
                <a:br>
                  <a:rPr lang="de-DE" i="1" dirty="0">
                    <a:latin typeface="Cambria Math" charset="0"/>
                  </a:rPr>
                </a:br>
                <a14:m>
                  <m:oMath xmlns:m="http://schemas.openxmlformats.org/officeDocument/2006/math">
                    <m:r>
                      <a:rPr lang="en-GB" i="1">
                        <a:latin typeface="Cambria Math" charset="0"/>
                      </a:rPr>
                      <m:t>𝑀𝑎𝑛</m:t>
                    </m:r>
                    <m:d>
                      <m:dPr>
                        <m:ctrlPr>
                          <a:rPr lang="en-GB" i="1">
                            <a:latin typeface="Cambria Math" panose="02040503050406030204" pitchFamily="18" charset="0"/>
                          </a:rPr>
                        </m:ctrlPr>
                      </m:dPr>
                      <m:e>
                        <m:r>
                          <a:rPr lang="de-DE" b="0" i="1" smtClean="0">
                            <a:latin typeface="Cambria Math" panose="02040503050406030204" pitchFamily="18" charset="0"/>
                          </a:rPr>
                          <m:t>𝑤</m:t>
                        </m:r>
                      </m:e>
                    </m:d>
                    <m:r>
                      <a:rPr lang="en-GB" i="1">
                        <a:latin typeface="Cambria Math" charset="0"/>
                      </a:rPr>
                      <m:t>=</m:t>
                    </m:r>
                    <m:r>
                      <a:rPr lang="en-GB" i="1">
                        <a:latin typeface="Cambria Math" panose="02040503050406030204" pitchFamily="18" charset="0"/>
                      </a:rPr>
                      <m:t>𝑓𝑎𝑙𝑠𝑒</m:t>
                    </m:r>
                  </m:oMath>
                </a14:m>
                <a:endParaRPr lang="en-GB" sz="700" i="1" dirty="0">
                  <a:latin typeface="Cambria Math" charset="0"/>
                </a:endParaRPr>
              </a:p>
              <a:p>
                <a:pPr lvl="1"/>
                <a14:m>
                  <m:oMath xmlns:m="http://schemas.openxmlformats.org/officeDocument/2006/math">
                    <m:r>
                      <a:rPr lang="en-GB" i="1">
                        <a:latin typeface="Cambria Math" charset="0"/>
                      </a:rPr>
                      <m:t>∀</m:t>
                    </m:r>
                    <m:sSup>
                      <m:sSupPr>
                        <m:ctrlPr>
                          <a:rPr lang="en-GB" i="1">
                            <a:latin typeface="Cambria Math" panose="02040503050406030204" pitchFamily="18" charset="0"/>
                          </a:rPr>
                        </m:ctrlPr>
                      </m:sSupPr>
                      <m:e>
                        <m:r>
                          <a:rPr lang="de-DE" b="0" i="1" smtClean="0">
                            <a:latin typeface="Cambria Math" panose="02040503050406030204" pitchFamily="18" charset="0"/>
                          </a:rPr>
                          <m:t>𝑥</m:t>
                        </m:r>
                      </m:e>
                      <m:sup>
                        <m:r>
                          <a:rPr lang="en-GB" i="1">
                            <a:latin typeface="Cambria Math" charset="0"/>
                          </a:rPr>
                          <m:t>′</m:t>
                        </m:r>
                      </m:sup>
                    </m:sSup>
                    <m:r>
                      <a:rPr lang="en-GB" i="1">
                        <a:latin typeface="Cambria Math" charset="0"/>
                      </a:rPr>
                      <m:t>∈</m:t>
                    </m:r>
                    <m:d>
                      <m:dPr>
                        <m:begChr m:val="{"/>
                        <m:endChr m:val="}"/>
                        <m:ctrlPr>
                          <a:rPr lang="en-GB" i="1">
                            <a:latin typeface="Cambria Math" panose="02040503050406030204" pitchFamily="18" charset="0"/>
                          </a:rPr>
                        </m:ctrlPr>
                      </m:dPr>
                      <m:e>
                        <m:r>
                          <a:rPr lang="en-GB" i="1">
                            <a:latin typeface="Cambria Math" charset="0"/>
                          </a:rPr>
                          <m:t>𝑎𝑙𝑖𝑐𝑒</m:t>
                        </m:r>
                        <m:r>
                          <a:rPr lang="en-GB" i="1">
                            <a:latin typeface="Cambria Math" charset="0"/>
                          </a:rPr>
                          <m:t>,</m:t>
                        </m:r>
                        <m:r>
                          <a:rPr lang="en-GB" i="1">
                            <a:latin typeface="Cambria Math" charset="0"/>
                          </a:rPr>
                          <m:t>𝑒𝑣𝑒</m:t>
                        </m:r>
                      </m:e>
                    </m:d>
                    <m:r>
                      <a:rPr lang="en-GB" i="1">
                        <a:latin typeface="Cambria Math" charset="0"/>
                      </a:rPr>
                      <m:t>,</m:t>
                    </m:r>
                    <m:r>
                      <a:rPr lang="de-DE" b="0" i="1" smtClean="0">
                        <a:latin typeface="Cambria Math" panose="02040503050406030204" pitchFamily="18" charset="0"/>
                      </a:rPr>
                      <m:t>𝑚</m:t>
                    </m:r>
                    <m:r>
                      <a:rPr lang="en-GB" i="1" smtClean="0">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 </m:t>
                    </m:r>
                    <m:r>
                      <a:rPr lang="en-GB" i="1">
                        <a:latin typeface="Cambria Math" charset="0"/>
                      </a:rPr>
                      <m:t>:</m:t>
                    </m:r>
                    <m:r>
                      <a:rPr lang="en-GB" i="1">
                        <a:latin typeface="Cambria Math" charset="0"/>
                      </a:rPr>
                      <m:t>𝑇𝑟𝑎𝑣𝑒𝑙</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de-DE" b="0" i="1" smtClean="0">
                                <a:latin typeface="Cambria Math" panose="02040503050406030204" pitchFamily="18" charset="0"/>
                              </a:rPr>
                              <m:t>𝑥</m:t>
                            </m:r>
                          </m:e>
                          <m:sup>
                            <m:r>
                              <a:rPr lang="en-GB" i="1">
                                <a:latin typeface="Cambria Math" charset="0"/>
                              </a:rPr>
                              <m:t>′</m:t>
                            </m:r>
                          </m:sup>
                        </m:sSup>
                      </m:e>
                    </m:d>
                    <m:r>
                      <a:rPr lang="en-GB" i="1">
                        <a:latin typeface="Cambria Math" charset="0"/>
                      </a:rPr>
                      <m:t>=</m:t>
                    </m:r>
                    <m:r>
                      <a:rPr lang="en-GB" i="1">
                        <a:latin typeface="Cambria Math" panose="02040503050406030204" pitchFamily="18" charset="0"/>
                      </a:rPr>
                      <m:t>𝑡𝑟𝑢𝑒</m:t>
                    </m:r>
                    <m:r>
                      <a:rPr lang="en-GB" i="1">
                        <a:latin typeface="Cambria Math" panose="02040503050406030204" pitchFamily="18" charset="0"/>
                      </a:rPr>
                      <m:t>, </m:t>
                    </m:r>
                  </m:oMath>
                </a14:m>
                <a:br>
                  <a:rPr lang="de-DE" i="1" dirty="0">
                    <a:latin typeface="Cambria Math" panose="02040503050406030204" pitchFamily="18" charset="0"/>
                  </a:rPr>
                </a:br>
                <a14:m>
                  <m:oMath xmlns:m="http://schemas.openxmlformats.org/officeDocument/2006/math">
                    <m:r>
                      <a:rPr lang="en-GB" i="1">
                        <a:latin typeface="Cambria Math" charset="0"/>
                      </a:rPr>
                      <m:t>𝑇𝑟𝑒𝑎𝑡</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de-DE" b="0" i="1" smtClean="0">
                                <a:latin typeface="Cambria Math" panose="02040503050406030204" pitchFamily="18" charset="0"/>
                              </a:rPr>
                              <m:t>𝑥</m:t>
                            </m:r>
                          </m:e>
                          <m:sup>
                            <m:r>
                              <a:rPr lang="en-GB" i="1">
                                <a:latin typeface="Cambria Math" charset="0"/>
                              </a:rPr>
                              <m:t>′</m:t>
                            </m:r>
                          </m:sup>
                        </m:sSup>
                        <m:r>
                          <a:rPr lang="en-GB" i="1">
                            <a:latin typeface="Cambria Math" charset="0"/>
                          </a:rPr>
                          <m:t>,</m:t>
                        </m:r>
                        <m:r>
                          <a:rPr lang="de-DE" i="1">
                            <a:latin typeface="Cambria Math" panose="02040503050406030204" pitchFamily="18" charset="0"/>
                          </a:rPr>
                          <m:t>𝑀</m:t>
                        </m:r>
                      </m:e>
                    </m:d>
                    <m:r>
                      <a:rPr lang="en-GB" i="1">
                        <a:latin typeface="Cambria Math" charset="0"/>
                      </a:rPr>
                      <m:t>=</m:t>
                    </m:r>
                    <m:r>
                      <a:rPr lang="en-GB" i="1">
                        <a:latin typeface="Cambria Math" panose="02040503050406030204" pitchFamily="18" charset="0"/>
                      </a:rPr>
                      <m:t>𝑡𝑟𝑢𝑒</m:t>
                    </m:r>
                  </m:oMath>
                </a14:m>
                <a:endParaRPr lang="en-GB" sz="700" dirty="0"/>
              </a:p>
              <a:p>
                <a:pPr lvl="1"/>
                <a14:m>
                  <m:oMath xmlns:m="http://schemas.openxmlformats.org/officeDocument/2006/math">
                    <m:r>
                      <a:rPr lang="en-GB" i="1">
                        <a:latin typeface="Cambria Math" charset="0"/>
                      </a:rPr>
                      <m:t>∀</m:t>
                    </m:r>
                    <m:r>
                      <a:rPr lang="de-DE" b="0" i="1" smtClean="0">
                        <a:latin typeface="Cambria Math" panose="02040503050406030204" pitchFamily="18" charset="0"/>
                      </a:rPr>
                      <m:t>𝑚</m:t>
                    </m:r>
                    <m:r>
                      <a:rPr lang="en-GB"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 </m:t>
                    </m:r>
                    <m:r>
                      <a:rPr lang="en-GB" i="1">
                        <a:latin typeface="Cambria Math" charset="0"/>
                      </a:rPr>
                      <m:t>:</m:t>
                    </m:r>
                    <m:r>
                      <a:rPr lang="en-GB" i="1">
                        <a:latin typeface="Cambria Math" charset="0"/>
                      </a:rPr>
                      <m:t>𝑇𝑟𝑎𝑣𝑒𝑙</m:t>
                    </m:r>
                    <m:d>
                      <m:dPr>
                        <m:ctrlPr>
                          <a:rPr lang="en-GB" i="1">
                            <a:latin typeface="Cambria Math" panose="02040503050406030204" pitchFamily="18" charset="0"/>
                          </a:rPr>
                        </m:ctrlPr>
                      </m:dPr>
                      <m:e>
                        <m:r>
                          <a:rPr lang="de-DE" b="0" i="1" smtClean="0">
                            <a:latin typeface="Cambria Math" panose="02040503050406030204" pitchFamily="18" charset="0"/>
                          </a:rPr>
                          <m:t>𝑏𝑜𝑏</m:t>
                        </m:r>
                      </m:e>
                    </m:d>
                    <m:r>
                      <a:rPr lang="en-GB" i="1">
                        <a:latin typeface="Cambria Math" charset="0"/>
                      </a:rPr>
                      <m:t>=</m:t>
                    </m:r>
                    <m:r>
                      <a:rPr lang="en-GB" i="1">
                        <a:latin typeface="Cambria Math" panose="02040503050406030204" pitchFamily="18" charset="0"/>
                      </a:rPr>
                      <m:t>𝑡𝑟𝑢𝑒</m:t>
                    </m:r>
                    <m:r>
                      <a:rPr lang="en-GB" i="1">
                        <a:latin typeface="Cambria Math" charset="0"/>
                      </a:rPr>
                      <m:t>, </m:t>
                    </m:r>
                    <m:r>
                      <a:rPr lang="en-GB" i="1">
                        <a:latin typeface="Cambria Math" charset="0"/>
                      </a:rPr>
                      <m:t>𝑆𝑖𝑐𝑘</m:t>
                    </m:r>
                    <m:d>
                      <m:dPr>
                        <m:ctrlPr>
                          <a:rPr lang="en-GB" i="1">
                            <a:latin typeface="Cambria Math" panose="02040503050406030204" pitchFamily="18" charset="0"/>
                          </a:rPr>
                        </m:ctrlPr>
                      </m:dPr>
                      <m:e>
                        <m:r>
                          <a:rPr lang="de-DE" b="0" i="1" smtClean="0">
                            <a:latin typeface="Cambria Math" panose="02040503050406030204" pitchFamily="18" charset="0"/>
                          </a:rPr>
                          <m:t>𝑏𝑜𝑏</m:t>
                        </m:r>
                      </m:e>
                    </m:d>
                    <m:r>
                      <a:rPr lang="en-GB" i="1">
                        <a:latin typeface="Cambria Math" charset="0"/>
                      </a:rPr>
                      <m:t>=</m:t>
                    </m:r>
                    <m:r>
                      <a:rPr lang="en-GB" i="1">
                        <a:latin typeface="Cambria Math" panose="02040503050406030204" pitchFamily="18" charset="0"/>
                      </a:rPr>
                      <m:t>𝑡𝑟𝑢𝑒</m:t>
                    </m:r>
                    <m:r>
                      <a:rPr lang="en-GB" i="1">
                        <a:latin typeface="Cambria Math" charset="0"/>
                      </a:rPr>
                      <m:t>, </m:t>
                    </m:r>
                  </m:oMath>
                </a14:m>
                <a:br>
                  <a:rPr lang="de-DE" i="1" dirty="0">
                    <a:latin typeface="Cambria Math" charset="0"/>
                  </a:rPr>
                </a:br>
                <a14:m>
                  <m:oMath xmlns:m="http://schemas.openxmlformats.org/officeDocument/2006/math">
                    <m:r>
                      <a:rPr lang="en-GB" i="1">
                        <a:latin typeface="Cambria Math" charset="0"/>
                      </a:rPr>
                      <m:t>𝑇𝑟𝑒𝑎𝑡</m:t>
                    </m:r>
                    <m:d>
                      <m:dPr>
                        <m:ctrlPr>
                          <a:rPr lang="en-GB" i="1">
                            <a:latin typeface="Cambria Math" panose="02040503050406030204" pitchFamily="18" charset="0"/>
                          </a:rPr>
                        </m:ctrlPr>
                      </m:dPr>
                      <m:e>
                        <m:r>
                          <a:rPr lang="de-DE" b="0" i="1" smtClean="0">
                            <a:latin typeface="Cambria Math" panose="02040503050406030204" pitchFamily="18" charset="0"/>
                          </a:rPr>
                          <m:t>𝑏𝑜𝑏</m:t>
                        </m:r>
                        <m:r>
                          <a:rPr lang="en-GB" i="1">
                            <a:latin typeface="Cambria Math" charset="0"/>
                          </a:rPr>
                          <m:t>,</m:t>
                        </m:r>
                        <m:r>
                          <a:rPr lang="en-GB" i="1">
                            <a:latin typeface="Cambria Math" panose="02040503050406030204" pitchFamily="18" charset="0"/>
                          </a:rPr>
                          <m:t>𝑀</m:t>
                        </m:r>
                      </m:e>
                    </m:d>
                    <m:r>
                      <a:rPr lang="en-GB" i="1">
                        <a:latin typeface="Cambria Math" charset="0"/>
                      </a:rPr>
                      <m:t>=</m:t>
                    </m:r>
                    <m:r>
                      <a:rPr lang="en-GB" i="1">
                        <a:latin typeface="Cambria Math" panose="02040503050406030204" pitchFamily="18" charset="0"/>
                      </a:rPr>
                      <m:t>𝑡𝑟𝑢𝑒</m:t>
                    </m:r>
                  </m:oMath>
                </a14:m>
                <a:endParaRPr lang="en-GB" dirty="0"/>
              </a:p>
              <a:p>
                <a:endParaRPr lang="en-GB" dirty="0"/>
              </a:p>
              <a:p>
                <a:endParaRPr lang="en-GB" dirty="0"/>
              </a:p>
            </p:txBody>
          </p:sp>
        </mc:Choice>
        <mc:Fallback xmlns="">
          <p:sp>
            <p:nvSpPr>
              <p:cNvPr id="3" name="Content Placeholder 2">
                <a:extLst>
                  <a:ext uri="{FF2B5EF4-FFF2-40B4-BE49-F238E27FC236}">
                    <a16:creationId xmlns:a16="http://schemas.microsoft.com/office/drawing/2014/main" id="{4787359B-1485-9C49-B101-D7B20C66DCD9}"/>
                  </a:ext>
                </a:extLst>
              </p:cNvPr>
              <p:cNvSpPr>
                <a:spLocks noGrp="1" noRot="1" noChangeAspect="1" noMove="1" noResize="1" noEditPoints="1" noAdjustHandles="1" noChangeArrowheads="1" noChangeShapeType="1" noTextEdit="1"/>
              </p:cNvSpPr>
              <p:nvPr>
                <p:ph sz="half" idx="2"/>
              </p:nvPr>
            </p:nvSpPr>
            <p:spPr>
              <a:xfrm>
                <a:off x="4629149" y="1146048"/>
                <a:ext cx="4328583" cy="5030915"/>
              </a:xfrm>
              <a:blipFill>
                <a:blip r:embed="rId3"/>
                <a:stretch>
                  <a:fillRect l="-2047" t="-1763"/>
                </a:stretch>
              </a:blipFill>
            </p:spPr>
            <p:txBody>
              <a:bodyPr/>
              <a:lstStyle/>
              <a:p>
                <a:r>
                  <a:rPr lang="en-GB">
                    <a:noFill/>
                  </a:rPr>
                  <a:t> </a:t>
                </a:r>
              </a:p>
            </p:txBody>
          </p:sp>
        </mc:Fallback>
      </mc:AlternateContent>
      <p:sp>
        <p:nvSpPr>
          <p:cNvPr id="6" name="Slide Number Placeholder 5"/>
          <p:cNvSpPr>
            <a:spLocks noGrp="1"/>
          </p:cNvSpPr>
          <p:nvPr>
            <p:ph type="sldNum" sz="quarter" idx="12"/>
          </p:nvPr>
        </p:nvSpPr>
        <p:spPr/>
        <p:txBody>
          <a:bodyPr/>
          <a:lstStyle/>
          <a:p>
            <a:fld id="{DB7C4649-800D-CB47-881A-AA04BFFFB18C}" type="slidenum">
              <a:rPr lang="en-US" smtClean="0"/>
              <a:t>65</a:t>
            </a:fld>
            <a:endParaRPr lang="en-US"/>
          </a:p>
        </p:txBody>
      </p:sp>
      <p:grpSp>
        <p:nvGrpSpPr>
          <p:cNvPr id="27" name="Group 26">
            <a:extLst>
              <a:ext uri="{FF2B5EF4-FFF2-40B4-BE49-F238E27FC236}">
                <a16:creationId xmlns:a16="http://schemas.microsoft.com/office/drawing/2014/main" id="{21B69886-564C-E44B-B187-DE340E258A17}"/>
              </a:ext>
            </a:extLst>
          </p:cNvPr>
          <p:cNvGrpSpPr/>
          <p:nvPr/>
        </p:nvGrpSpPr>
        <p:grpSpPr>
          <a:xfrm>
            <a:off x="1331793" y="5321651"/>
            <a:ext cx="6328875" cy="1083506"/>
            <a:chOff x="1331793" y="5321651"/>
            <a:chExt cx="6328875" cy="1083506"/>
          </a:xfrm>
        </p:grpSpPr>
        <p:grpSp>
          <p:nvGrpSpPr>
            <p:cNvPr id="28" name="Group 27">
              <a:extLst>
                <a:ext uri="{FF2B5EF4-FFF2-40B4-BE49-F238E27FC236}">
                  <a16:creationId xmlns:a16="http://schemas.microsoft.com/office/drawing/2014/main" id="{F6843854-541A-0842-B773-3487AECF84EB}"/>
                </a:ext>
              </a:extLst>
            </p:cNvPr>
            <p:cNvGrpSpPr/>
            <p:nvPr/>
          </p:nvGrpSpPr>
          <p:grpSpPr>
            <a:xfrm>
              <a:off x="1455603" y="6030388"/>
              <a:ext cx="6118493" cy="374769"/>
              <a:chOff x="1245497" y="5624678"/>
              <a:chExt cx="6118493" cy="374769"/>
            </a:xfrm>
          </p:grpSpPr>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2A5EC7B-6C8F-C646-86CC-3B7132881D65}"/>
                      </a:ext>
                    </a:extLst>
                  </p:cNvPr>
                  <p:cNvSpPr txBox="1"/>
                  <p:nvPr/>
                </p:nvSpPr>
                <p:spPr>
                  <a:xfrm>
                    <a:off x="4050053" y="5722448"/>
                    <a:ext cx="6310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solidFill>
                                    <a:schemeClr val="tx1"/>
                                  </a:solidFill>
                                  <a:latin typeface="Cambria Math" panose="02040503050406030204" pitchFamily="18" charset="0"/>
                                </a:rPr>
                              </m:ctrlPr>
                            </m:sSubSupPr>
                            <m:e>
                              <m:r>
                                <a:rPr lang="de-DE" b="0" i="1" smtClean="0">
                                  <a:solidFill>
                                    <a:schemeClr val="tx1"/>
                                  </a:solidFill>
                                  <a:latin typeface="Cambria Math" charset="0"/>
                                </a:rPr>
                                <m:t>𝑔</m:t>
                              </m:r>
                            </m:e>
                            <m:sub>
                              <m:r>
                                <a:rPr lang="de-DE" b="0" i="1" smtClean="0">
                                  <a:solidFill>
                                    <a:schemeClr val="tx1"/>
                                  </a:solidFill>
                                  <a:latin typeface="Cambria Math" charset="0"/>
                                </a:rPr>
                                <m:t>2</m:t>
                              </m:r>
                            </m:sub>
                            <m:sup>
                              <m:r>
                                <a:rPr lang="de-DE" b="0" i="1" smtClean="0">
                                  <a:solidFill>
                                    <a:schemeClr val="tx1"/>
                                  </a:solidFill>
                                  <a:latin typeface="Cambria Math" panose="02040503050406030204" pitchFamily="18" charset="0"/>
                                </a:rPr>
                                <m:t>𝑒</m:t>
                              </m:r>
                            </m:sup>
                          </m:sSubSup>
                          <m:r>
                            <a:rPr lang="de-DE" b="0" i="1" smtClean="0">
                              <a:solidFill>
                                <a:schemeClr val="tx1"/>
                              </a:solidFill>
                              <a:latin typeface="Cambria Math" panose="02040503050406030204" pitchFamily="18" charset="0"/>
                            </a:rPr>
                            <m:t>,</m:t>
                          </m:r>
                          <m:sSubSup>
                            <m:sSubSupPr>
                              <m:ctrlPr>
                                <a:rPr lang="de-DE" b="0" i="1" smtClean="0">
                                  <a:solidFill>
                                    <a:schemeClr val="tx1"/>
                                  </a:solidFill>
                                  <a:latin typeface="Cambria Math" panose="02040503050406030204" pitchFamily="18" charset="0"/>
                                </a:rPr>
                              </m:ctrlPr>
                            </m:sSubSupPr>
                            <m:e>
                              <m:r>
                                <a:rPr lang="de-DE" b="0" i="1" smtClean="0">
                                  <a:solidFill>
                                    <a:schemeClr val="tx1"/>
                                  </a:solidFill>
                                  <a:latin typeface="Cambria Math" panose="02040503050406030204" pitchFamily="18" charset="0"/>
                                </a:rPr>
                                <m:t>𝑔</m:t>
                              </m:r>
                            </m:e>
                            <m:sub>
                              <m:r>
                                <a:rPr lang="de-DE" b="0" i="1" smtClean="0">
                                  <a:solidFill>
                                    <a:schemeClr val="tx1"/>
                                  </a:solidFill>
                                  <a:latin typeface="Cambria Math" panose="02040503050406030204" pitchFamily="18" charset="0"/>
                                </a:rPr>
                                <m:t>2</m:t>
                              </m:r>
                            </m:sub>
                            <m:sup>
                              <m:r>
                                <a:rPr lang="de-DE" b="0" i="1" smtClean="0">
                                  <a:solidFill>
                                    <a:schemeClr val="tx1"/>
                                  </a:solidFill>
                                  <a:latin typeface="Cambria Math" panose="02040503050406030204" pitchFamily="18" charset="0"/>
                                </a:rPr>
                                <m:t>′</m:t>
                              </m:r>
                            </m:sup>
                          </m:sSubSup>
                        </m:oMath>
                      </m:oMathPara>
                    </a14:m>
                    <a:endParaRPr lang="en-GB" dirty="0">
                      <a:solidFill>
                        <a:schemeClr val="tx1"/>
                      </a:solidFill>
                    </a:endParaRPr>
                  </a:p>
                </p:txBody>
              </p:sp>
            </mc:Choice>
            <mc:Fallback xmlns="">
              <p:sp>
                <p:nvSpPr>
                  <p:cNvPr id="58" name="TextBox 57">
                    <a:extLst>
                      <a:ext uri="{FF2B5EF4-FFF2-40B4-BE49-F238E27FC236}">
                        <a16:creationId xmlns:a16="http://schemas.microsoft.com/office/drawing/2014/main" id="{42A5EC7B-6C8F-C646-86CC-3B7132881D65}"/>
                      </a:ext>
                    </a:extLst>
                  </p:cNvPr>
                  <p:cNvSpPr txBox="1">
                    <a:spLocks noRot="1" noChangeAspect="1" noMove="1" noResize="1" noEditPoints="1" noAdjustHandles="1" noChangeArrowheads="1" noChangeShapeType="1" noTextEdit="1"/>
                  </p:cNvSpPr>
                  <p:nvPr/>
                </p:nvSpPr>
                <p:spPr>
                  <a:xfrm>
                    <a:off x="4050053" y="5722448"/>
                    <a:ext cx="631006" cy="276999"/>
                  </a:xfrm>
                  <a:prstGeom prst="rect">
                    <a:avLst/>
                  </a:prstGeom>
                  <a:blipFill>
                    <a:blip r:embed="rId4"/>
                    <a:stretch>
                      <a:fillRect l="-5882" r="-1961"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6E16EEA-8397-B241-BFDC-7EBA4F7EE5BC}"/>
                      </a:ext>
                    </a:extLst>
                  </p:cNvPr>
                  <p:cNvSpPr txBox="1"/>
                  <p:nvPr/>
                </p:nvSpPr>
                <p:spPr>
                  <a:xfrm>
                    <a:off x="6732984" y="5624679"/>
                    <a:ext cx="6310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𝑔</m:t>
                              </m:r>
                            </m:e>
                            <m:sub>
                              <m:r>
                                <a:rPr lang="de-DE" b="0" i="1" smtClean="0">
                                  <a:latin typeface="Cambria Math" charset="0"/>
                                </a:rPr>
                                <m:t>3</m:t>
                              </m:r>
                            </m:sub>
                            <m:sup>
                              <m:r>
                                <a:rPr lang="de-DE" b="0" i="1" smtClean="0">
                                  <a:latin typeface="Cambria Math" panose="02040503050406030204" pitchFamily="18" charset="0"/>
                                </a:rPr>
                                <m:t>𝑒</m:t>
                              </m:r>
                            </m:sup>
                          </m:sSubSup>
                          <m:r>
                            <a:rPr lang="de-DE" b="0" i="1" smtClean="0">
                              <a:latin typeface="Cambria Math" panose="02040503050406030204" pitchFamily="18" charset="0"/>
                            </a:rPr>
                            <m:t>,</m:t>
                          </m:r>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𝑔</m:t>
                              </m:r>
                            </m:e>
                            <m:sub>
                              <m:r>
                                <a:rPr lang="de-DE" b="0" i="1" smtClean="0">
                                  <a:latin typeface="Cambria Math" panose="02040503050406030204" pitchFamily="18" charset="0"/>
                                </a:rPr>
                                <m:t>3</m:t>
                              </m:r>
                            </m:sub>
                            <m:sup>
                              <m:r>
                                <a:rPr lang="de-DE" b="0" i="1" smtClean="0">
                                  <a:latin typeface="Cambria Math" panose="02040503050406030204" pitchFamily="18" charset="0"/>
                                </a:rPr>
                                <m:t>′</m:t>
                              </m:r>
                            </m:sup>
                          </m:sSubSup>
                        </m:oMath>
                      </m:oMathPara>
                    </a14:m>
                    <a:endParaRPr lang="en-GB" dirty="0"/>
                  </a:p>
                </p:txBody>
              </p:sp>
            </mc:Choice>
            <mc:Fallback xmlns="">
              <p:sp>
                <p:nvSpPr>
                  <p:cNvPr id="59" name="TextBox 58">
                    <a:extLst>
                      <a:ext uri="{FF2B5EF4-FFF2-40B4-BE49-F238E27FC236}">
                        <a16:creationId xmlns:a16="http://schemas.microsoft.com/office/drawing/2014/main" id="{56E16EEA-8397-B241-BFDC-7EBA4F7EE5BC}"/>
                      </a:ext>
                    </a:extLst>
                  </p:cNvPr>
                  <p:cNvSpPr txBox="1">
                    <a:spLocks noRot="1" noChangeAspect="1" noMove="1" noResize="1" noEditPoints="1" noAdjustHandles="1" noChangeArrowheads="1" noChangeShapeType="1" noTextEdit="1"/>
                  </p:cNvSpPr>
                  <p:nvPr/>
                </p:nvSpPr>
                <p:spPr>
                  <a:xfrm>
                    <a:off x="6732984" y="5624679"/>
                    <a:ext cx="631006" cy="276999"/>
                  </a:xfrm>
                  <a:prstGeom prst="rect">
                    <a:avLst/>
                  </a:prstGeom>
                  <a:blipFill>
                    <a:blip r:embed="rId5"/>
                    <a:stretch>
                      <a:fillRect l="-8000" r="-2000"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09DEBD6E-BDEB-E042-9CE7-B61AD9687249}"/>
                      </a:ext>
                    </a:extLst>
                  </p:cNvPr>
                  <p:cNvSpPr txBox="1"/>
                  <p:nvPr/>
                </p:nvSpPr>
                <p:spPr>
                  <a:xfrm>
                    <a:off x="1245497" y="5624678"/>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1</m:t>
                              </m:r>
                            </m:sub>
                          </m:sSub>
                        </m:oMath>
                      </m:oMathPara>
                    </a14:m>
                    <a:endParaRPr lang="en-GB" dirty="0">
                      <a:solidFill>
                        <a:schemeClr val="tx1"/>
                      </a:solidFill>
                    </a:endParaRPr>
                  </a:p>
                </p:txBody>
              </p:sp>
            </mc:Choice>
            <mc:Fallback xmlns="">
              <p:sp>
                <p:nvSpPr>
                  <p:cNvPr id="60" name="TextBox 59">
                    <a:extLst>
                      <a:ext uri="{FF2B5EF4-FFF2-40B4-BE49-F238E27FC236}">
                        <a16:creationId xmlns:a16="http://schemas.microsoft.com/office/drawing/2014/main" id="{09DEBD6E-BDEB-E042-9CE7-B61AD9687249}"/>
                      </a:ext>
                    </a:extLst>
                  </p:cNvPr>
                  <p:cNvSpPr txBox="1">
                    <a:spLocks noRot="1" noChangeAspect="1" noMove="1" noResize="1" noEditPoints="1" noAdjustHandles="1" noChangeArrowheads="1" noChangeShapeType="1" noTextEdit="1"/>
                  </p:cNvSpPr>
                  <p:nvPr/>
                </p:nvSpPr>
                <p:spPr>
                  <a:xfrm>
                    <a:off x="1245497" y="5624678"/>
                    <a:ext cx="288091" cy="276999"/>
                  </a:xfrm>
                  <a:prstGeom prst="rect">
                    <a:avLst/>
                  </a:prstGeom>
                  <a:blipFill>
                    <a:blip r:embed="rId6"/>
                    <a:stretch>
                      <a:fillRect l="-21739" r="-4348" b="-21739"/>
                    </a:stretch>
                  </a:blipFill>
                </p:spPr>
                <p:txBody>
                  <a:bodyPr/>
                  <a:lstStyle/>
                  <a:p>
                    <a:r>
                      <a:rPr lang="en-GB">
                        <a:noFill/>
                      </a:rPr>
                      <a:t> </a:t>
                    </a:r>
                  </a:p>
                </p:txBody>
              </p:sp>
            </mc:Fallback>
          </mc:AlternateContent>
        </p:grpSp>
        <p:grpSp>
          <p:nvGrpSpPr>
            <p:cNvPr id="29" name="Group 28">
              <a:extLst>
                <a:ext uri="{FF2B5EF4-FFF2-40B4-BE49-F238E27FC236}">
                  <a16:creationId xmlns:a16="http://schemas.microsoft.com/office/drawing/2014/main" id="{F27359EE-6A90-4346-9705-20EF4FC2A607}"/>
                </a:ext>
              </a:extLst>
            </p:cNvPr>
            <p:cNvGrpSpPr/>
            <p:nvPr/>
          </p:nvGrpSpPr>
          <p:grpSpPr>
            <a:xfrm>
              <a:off x="1331793" y="5321651"/>
              <a:ext cx="6328875" cy="715089"/>
              <a:chOff x="1561096" y="5467386"/>
              <a:chExt cx="6328875" cy="715089"/>
            </a:xfrm>
          </p:grpSpPr>
          <p:grpSp>
            <p:nvGrpSpPr>
              <p:cNvPr id="30" name="Group 29">
                <a:extLst>
                  <a:ext uri="{FF2B5EF4-FFF2-40B4-BE49-F238E27FC236}">
                    <a16:creationId xmlns:a16="http://schemas.microsoft.com/office/drawing/2014/main" id="{EF33FFA0-4FEB-A245-95A2-D28AA26AB934}"/>
                  </a:ext>
                </a:extLst>
              </p:cNvPr>
              <p:cNvGrpSpPr/>
              <p:nvPr/>
            </p:nvGrpSpPr>
            <p:grpSpPr>
              <a:xfrm>
                <a:off x="1561096" y="5467386"/>
                <a:ext cx="6328875" cy="715089"/>
                <a:chOff x="-629405" y="4954798"/>
                <a:chExt cx="6328875" cy="715089"/>
              </a:xfrm>
            </p:grpSpPr>
            <p:cxnSp>
              <p:nvCxnSpPr>
                <p:cNvPr id="53" name="Straight Connector 52">
                  <a:extLst>
                    <a:ext uri="{FF2B5EF4-FFF2-40B4-BE49-F238E27FC236}">
                      <a16:creationId xmlns:a16="http://schemas.microsoft.com/office/drawing/2014/main" id="{B79FE363-7FBC-F243-97B2-47FB6E5B02A0}"/>
                    </a:ext>
                  </a:extLst>
                </p:cNvPr>
                <p:cNvCxnSpPr>
                  <a:cxnSpLocks/>
                  <a:stCxn id="57" idx="3"/>
                  <a:endCxn id="55" idx="1"/>
                </p:cNvCxnSpPr>
                <p:nvPr/>
              </p:nvCxnSpPr>
              <p:spPr>
                <a:xfrm>
                  <a:off x="98619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291945D-AF43-B949-827D-4992C0B24A90}"/>
                    </a:ext>
                  </a:extLst>
                </p:cNvPr>
                <p:cNvCxnSpPr>
                  <a:cxnSpLocks/>
                  <a:stCxn id="55" idx="3"/>
                  <a:endCxn id="56" idx="1"/>
                </p:cNvCxnSpPr>
                <p:nvPr/>
              </p:nvCxnSpPr>
              <p:spPr>
                <a:xfrm>
                  <a:off x="335548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315D1377-27F7-F746-9EC7-E266536EDD8C}"/>
                        </a:ext>
                      </a:extLst>
                    </p:cNvPr>
                    <p:cNvSpPr txBox="1"/>
                    <p:nvPr/>
                  </p:nvSpPr>
                  <p:spPr>
                    <a:xfrm>
                      <a:off x="1798623" y="4954798"/>
                      <a:ext cx="1556857" cy="715089"/>
                    </a:xfrm>
                    <a:prstGeom prst="roundRect">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lumMod val="50000"/>
                                    <a:lumOff val="50000"/>
                                  </a:schemeClr>
                                </a:solidFill>
                                <a:latin typeface="Cambria Math" charset="0"/>
                              </a:rPr>
                              <m:t>𝐸𝑝𝑖𝑑</m:t>
                            </m:r>
                            <m:r>
                              <a:rPr lang="en-GB" i="1" dirty="0" smtClean="0">
                                <a:solidFill>
                                  <a:schemeClr val="tx1">
                                    <a:lumMod val="50000"/>
                                    <a:lumOff val="50000"/>
                                  </a:schemeClr>
                                </a:solidFill>
                                <a:latin typeface="Cambria Math" charset="0"/>
                              </a:rPr>
                              <m:t> </m:t>
                            </m:r>
                            <m:r>
                              <a:rPr lang="en-GB" i="1" dirty="0" smtClean="0">
                                <a:solidFill>
                                  <a:schemeClr val="tx1">
                                    <a:lumMod val="50000"/>
                                    <a:lumOff val="50000"/>
                                  </a:schemeClr>
                                </a:solidFill>
                                <a:latin typeface="Cambria Math" charset="0"/>
                              </a:rPr>
                              <m:t>𝑆𝑖𝑐𝑘</m:t>
                            </m:r>
                            <m:d>
                              <m:dPr>
                                <m:ctrlPr>
                                  <a:rPr lang="de-DE" i="1" dirty="0">
                                    <a:solidFill>
                                      <a:schemeClr val="tx1">
                                        <a:lumMod val="50000"/>
                                        <a:lumOff val="50000"/>
                                      </a:schemeClr>
                                    </a:solidFill>
                                    <a:latin typeface="Cambria Math" panose="02040503050406030204" pitchFamily="18" charset="0"/>
                                  </a:rPr>
                                </m:ctrlPr>
                              </m:dPr>
                              <m:e>
                                <m:r>
                                  <a:rPr lang="de-DE" i="1" dirty="0">
                                    <a:solidFill>
                                      <a:schemeClr val="tx1">
                                        <a:lumMod val="50000"/>
                                        <a:lumOff val="50000"/>
                                      </a:schemeClr>
                                    </a:solidFill>
                                    <a:latin typeface="Cambria Math" charset="0"/>
                                  </a:rPr>
                                  <m:t>𝑋</m:t>
                                </m:r>
                              </m:e>
                            </m:d>
                          </m:oMath>
                        </m:oMathPara>
                      </a14:m>
                      <a:endParaRPr lang="de-DE" i="1" dirty="0">
                        <a:solidFill>
                          <a:schemeClr val="tx1">
                            <a:lumMod val="50000"/>
                            <a:lumOff val="50000"/>
                          </a:schemeClr>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lumMod val="50000"/>
                                    <a:lumOff val="50000"/>
                                  </a:schemeClr>
                                </a:solidFill>
                                <a:latin typeface="Cambria Math" charset="0"/>
                              </a:rPr>
                              <m:t>𝑇𝑟𝑎𝑣𝑒𝑙</m:t>
                            </m:r>
                            <m:d>
                              <m:dPr>
                                <m:ctrlPr>
                                  <a:rPr lang="de-DE" i="1" dirty="0">
                                    <a:solidFill>
                                      <a:schemeClr val="tx1">
                                        <a:lumMod val="50000"/>
                                        <a:lumOff val="50000"/>
                                      </a:schemeClr>
                                    </a:solidFill>
                                    <a:latin typeface="Cambria Math" panose="02040503050406030204" pitchFamily="18" charset="0"/>
                                  </a:rPr>
                                </m:ctrlPr>
                              </m:dPr>
                              <m:e>
                                <m:r>
                                  <a:rPr lang="de-DE" i="1" dirty="0">
                                    <a:solidFill>
                                      <a:schemeClr val="tx1">
                                        <a:lumMod val="50000"/>
                                        <a:lumOff val="50000"/>
                                      </a:schemeClr>
                                    </a:solidFill>
                                    <a:latin typeface="Cambria Math" charset="0"/>
                                  </a:rPr>
                                  <m:t>𝑋</m:t>
                                </m:r>
                              </m:e>
                            </m:d>
                            <m:r>
                              <a:rPr lang="de-DE" b="0" i="0" dirty="0" smtClean="0">
                                <a:solidFill>
                                  <a:schemeClr val="tx1">
                                    <a:lumMod val="50000"/>
                                    <a:lumOff val="50000"/>
                                  </a:schemeClr>
                                </a:solidFill>
                                <a:latin typeface="Cambria Math" panose="02040503050406030204" pitchFamily="18" charset="0"/>
                              </a:rPr>
                              <m:t>   </m:t>
                            </m:r>
                          </m:oMath>
                        </m:oMathPara>
                      </a14:m>
                      <a:endParaRPr lang="en-GB" dirty="0">
                        <a:solidFill>
                          <a:schemeClr val="tx1">
                            <a:lumMod val="50000"/>
                            <a:lumOff val="50000"/>
                          </a:schemeClr>
                        </a:solidFill>
                      </a:endParaRPr>
                    </a:p>
                  </p:txBody>
                </p:sp>
              </mc:Choice>
              <mc:Fallback xmlns="">
                <p:sp>
                  <p:nvSpPr>
                    <p:cNvPr id="29" name="TextBox 28">
                      <a:extLst>
                        <a:ext uri="{FF2B5EF4-FFF2-40B4-BE49-F238E27FC236}">
                          <a16:creationId xmlns:a16="http://schemas.microsoft.com/office/drawing/2014/main" id="{3CD76787-C5FA-8945-80D4-6E58F712E6A8}"/>
                        </a:ext>
                      </a:extLst>
                    </p:cNvPr>
                    <p:cNvSpPr txBox="1">
                      <a:spLocks noRot="1" noChangeAspect="1" noMove="1" noResize="1" noEditPoints="1" noAdjustHandles="1" noChangeArrowheads="1" noChangeShapeType="1" noTextEdit="1"/>
                    </p:cNvSpPr>
                    <p:nvPr/>
                  </p:nvSpPr>
                  <p:spPr>
                    <a:xfrm>
                      <a:off x="1798623" y="4954798"/>
                      <a:ext cx="1556857" cy="715089"/>
                    </a:xfrm>
                    <a:prstGeom prst="roundRect">
                      <a:avLst/>
                    </a:prstGeom>
                    <a:blipFill>
                      <a:blip r:embed="rId7"/>
                      <a:stretch>
                        <a:fillRect b="-1724"/>
                      </a:stretch>
                    </a:blipFill>
                    <a:ln>
                      <a:solidFill>
                        <a:schemeClr val="tx1">
                          <a:lumMod val="50000"/>
                          <a:lumOff val="50000"/>
                        </a:schemeClr>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E83387B6-531A-7F48-BFD2-BC6D9E99DC42}"/>
                        </a:ext>
                      </a:extLst>
                    </p:cNvPr>
                    <p:cNvSpPr txBox="1"/>
                    <p:nvPr/>
                  </p:nvSpPr>
                  <p:spPr>
                    <a:xfrm>
                      <a:off x="4167913" y="4954798"/>
                      <a:ext cx="1531557" cy="715089"/>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14:m>
                        <m:oMathPara xmlns:m="http://schemas.openxmlformats.org/officeDocument/2006/math">
                          <m:oMathParaPr>
                            <m:jc m:val="center"/>
                          </m:oMathParaPr>
                          <m:oMath xmlns:m="http://schemas.openxmlformats.org/officeDocument/2006/math">
                            <m:r>
                              <a:rPr lang="de-DE" b="0" i="1" dirty="0" smtClean="0">
                                <a:solidFill>
                                  <a:srgbClr val="C00000"/>
                                </a:solidFill>
                                <a:latin typeface="Cambria Math" panose="02040503050406030204" pitchFamily="18" charset="0"/>
                              </a:rPr>
                              <m:t>  </m:t>
                            </m:r>
                            <m:r>
                              <a:rPr lang="en-GB" i="1" dirty="0" smtClean="0">
                                <a:solidFill>
                                  <a:schemeClr val="accent1"/>
                                </a:solidFill>
                                <a:latin typeface="Cambria Math" charset="0"/>
                              </a:rPr>
                              <m:t>𝐸𝑝𝑖𝑑</m:t>
                            </m:r>
                            <m:r>
                              <a:rPr lang="en-GB" i="1" dirty="0" smtClean="0">
                                <a:solidFill>
                                  <a:schemeClr val="accent1"/>
                                </a:solidFill>
                                <a:latin typeface="Cambria Math" charset="0"/>
                              </a:rPr>
                              <m:t> </m:t>
                            </m:r>
                            <m:r>
                              <a:rPr lang="en-GB" i="1" dirty="0" smtClean="0">
                                <a:solidFill>
                                  <a:schemeClr val="accent1"/>
                                </a:solidFill>
                                <a:latin typeface="Cambria Math" charset="0"/>
                              </a:rPr>
                              <m:t>𝑆𝑖𝑐𝑘</m:t>
                            </m:r>
                            <m:d>
                              <m:dPr>
                                <m:ctrlPr>
                                  <a:rPr lang="de-DE" b="0" i="1" dirty="0" smtClean="0">
                                    <a:solidFill>
                                      <a:schemeClr val="accent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𝑋</m:t>
                                </m:r>
                              </m:e>
                            </m:d>
                          </m:oMath>
                        </m:oMathPara>
                      </a14:m>
                      <a:endParaRPr lang="de-DE" b="0" i="1" dirty="0">
                        <a:solidFill>
                          <a:schemeClr val="accent1"/>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chemeClr val="accent1"/>
                                </a:solidFill>
                                <a:latin typeface="Cambria Math" charset="0"/>
                              </a:rPr>
                              <m:t>𝑇𝑟𝑒𝑎𝑡</m:t>
                            </m:r>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charset="0"/>
                                  </a:rPr>
                                  <m:t>𝑋</m:t>
                                </m:r>
                                <m:r>
                                  <a:rPr lang="de-DE" i="1" dirty="0">
                                    <a:solidFill>
                                      <a:schemeClr val="accent1"/>
                                    </a:solidFill>
                                    <a:latin typeface="Cambria Math" charset="0"/>
                                  </a:rPr>
                                  <m:t>,</m:t>
                                </m:r>
                                <m:r>
                                  <a:rPr lang="de-DE" i="1" dirty="0">
                                    <a:solidFill>
                                      <a:schemeClr val="accent1"/>
                                    </a:solidFill>
                                    <a:latin typeface="Cambria Math" panose="02040503050406030204" pitchFamily="18" charset="0"/>
                                  </a:rPr>
                                  <m:t>𝑀</m:t>
                                </m:r>
                              </m:e>
                            </m:d>
                            <m:r>
                              <a:rPr lang="de-DE" b="0" i="1" dirty="0" smtClean="0">
                                <a:solidFill>
                                  <a:schemeClr val="accent1"/>
                                </a:solidFill>
                                <a:latin typeface="Cambria Math" panose="02040503050406030204" pitchFamily="18" charset="0"/>
                              </a:rPr>
                              <m:t>    </m:t>
                            </m:r>
                          </m:oMath>
                        </m:oMathPara>
                      </a14:m>
                      <a:endParaRPr lang="en-GB" dirty="0">
                        <a:solidFill>
                          <a:schemeClr val="accent1"/>
                        </a:solidFill>
                      </a:endParaRPr>
                    </a:p>
                  </p:txBody>
                </p:sp>
              </mc:Choice>
              <mc:Fallback xmlns="">
                <p:sp>
                  <p:nvSpPr>
                    <p:cNvPr id="30" name="TextBox 29">
                      <a:extLst>
                        <a:ext uri="{FF2B5EF4-FFF2-40B4-BE49-F238E27FC236}">
                          <a16:creationId xmlns:a16="http://schemas.microsoft.com/office/drawing/2014/main" id="{001ACAE2-6CDE-8D4E-99E6-01632EE76B1E}"/>
                        </a:ext>
                      </a:extLst>
                    </p:cNvPr>
                    <p:cNvSpPr txBox="1">
                      <a:spLocks noRot="1" noChangeAspect="1" noMove="1" noResize="1" noEditPoints="1" noAdjustHandles="1" noChangeArrowheads="1" noChangeShapeType="1" noTextEdit="1"/>
                    </p:cNvSpPr>
                    <p:nvPr/>
                  </p:nvSpPr>
                  <p:spPr>
                    <a:xfrm>
                      <a:off x="4167913" y="4954798"/>
                      <a:ext cx="1531557" cy="715089"/>
                    </a:xfrm>
                    <a:prstGeom prst="roundRect">
                      <a:avLst/>
                    </a:prstGeom>
                    <a:blipFill>
                      <a:blip r:embed="rId8"/>
                      <a:stretch>
                        <a:fillRect l="-5738" r="-1639" b="-1724"/>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3176017-4C0C-934A-A0A8-726E2DE6C153}"/>
                        </a:ext>
                      </a:extLst>
                    </p:cNvPr>
                    <p:cNvSpPr txBox="1"/>
                    <p:nvPr/>
                  </p:nvSpPr>
                  <p:spPr>
                    <a:xfrm>
                      <a:off x="-629405" y="4954798"/>
                      <a:ext cx="1615595" cy="715089"/>
                    </a:xfrm>
                    <a:prstGeom prst="round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accent1"/>
                                </a:solidFill>
                                <a:latin typeface="Cambria Math" charset="0"/>
                              </a:rPr>
                              <m:t>𝐸𝑝𝑖𝑑</m:t>
                            </m:r>
                            <m:r>
                              <a:rPr lang="en-GB" i="1" dirty="0" smtClean="0">
                                <a:solidFill>
                                  <a:schemeClr val="accent1"/>
                                </a:solidFill>
                                <a:latin typeface="Cambria Math" charset="0"/>
                              </a:rPr>
                              <m:t> </m:t>
                            </m:r>
                            <m:r>
                              <a:rPr lang="de-DE" i="1" dirty="0">
                                <a:solidFill>
                                  <a:schemeClr val="accent1"/>
                                </a:solidFill>
                                <a:latin typeface="Cambria Math" charset="0"/>
                              </a:rPr>
                              <m:t>𝑁𝑎𝑡</m:t>
                            </m:r>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𝐷</m:t>
                                </m:r>
                              </m:e>
                            </m:d>
                          </m:oMath>
                        </m:oMathPara>
                      </a14:m>
                      <a:endParaRPr lang="de-DE" i="1" dirty="0">
                        <a:solidFill>
                          <a:schemeClr val="accent1"/>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i="1" dirty="0">
                                <a:solidFill>
                                  <a:schemeClr val="accent1"/>
                                </a:solidFill>
                                <a:latin typeface="Cambria Math" charset="0"/>
                              </a:rPr>
                              <m:t>𝑀𝑎𝑛</m:t>
                            </m:r>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panose="02040503050406030204" pitchFamily="18" charset="0"/>
                                  </a:rPr>
                                  <m:t>𝑊</m:t>
                                </m:r>
                              </m:e>
                            </m:d>
                            <m:r>
                              <a:rPr lang="de-DE" b="0" i="1" dirty="0" smtClean="0">
                                <a:solidFill>
                                  <a:schemeClr val="accent1"/>
                                </a:solidFill>
                                <a:latin typeface="Cambria Math" panose="02040503050406030204" pitchFamily="18" charset="0"/>
                              </a:rPr>
                              <m:t>   </m:t>
                            </m:r>
                          </m:oMath>
                        </m:oMathPara>
                      </a14:m>
                      <a:endParaRPr lang="en-GB" dirty="0">
                        <a:solidFill>
                          <a:schemeClr val="accent1"/>
                        </a:solidFill>
                      </a:endParaRPr>
                    </a:p>
                  </p:txBody>
                </p:sp>
              </mc:Choice>
              <mc:Fallback xmlns="">
                <p:sp>
                  <p:nvSpPr>
                    <p:cNvPr id="31" name="TextBox 30">
                      <a:extLst>
                        <a:ext uri="{FF2B5EF4-FFF2-40B4-BE49-F238E27FC236}">
                          <a16:creationId xmlns:a16="http://schemas.microsoft.com/office/drawing/2014/main" id="{E3E3B150-594C-674E-8AB3-9FA8F36A9B11}"/>
                        </a:ext>
                      </a:extLst>
                    </p:cNvPr>
                    <p:cNvSpPr txBox="1">
                      <a:spLocks noRot="1" noChangeAspect="1" noMove="1" noResize="1" noEditPoints="1" noAdjustHandles="1" noChangeArrowheads="1" noChangeShapeType="1" noTextEdit="1"/>
                    </p:cNvSpPr>
                    <p:nvPr/>
                  </p:nvSpPr>
                  <p:spPr>
                    <a:xfrm>
                      <a:off x="-629405" y="4954798"/>
                      <a:ext cx="1615595" cy="715089"/>
                    </a:xfrm>
                    <a:prstGeom prst="roundRect">
                      <a:avLst/>
                    </a:prstGeom>
                    <a:blipFill>
                      <a:blip r:embed="rId9"/>
                      <a:stretch>
                        <a:fillRect b="-1724"/>
                      </a:stretch>
                    </a:blipFill>
                    <a:ln>
                      <a:solidFill>
                        <a:schemeClr val="accent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C68A2E6-FB67-824E-91ED-A3436951A841}"/>
                      </a:ext>
                    </a:extLst>
                  </p:cNvPr>
                  <p:cNvSpPr txBox="1"/>
                  <p:nvPr/>
                </p:nvSpPr>
                <p:spPr>
                  <a:xfrm rot="5400000">
                    <a:off x="2893561" y="5898014"/>
                    <a:ext cx="270879" cy="295377"/>
                  </a:xfrm>
                  <a:prstGeom prst="round1Rect">
                    <a:avLst>
                      <a:gd name="adj" fmla="val 28634"/>
                    </a:avLst>
                  </a:prstGeom>
                  <a:solidFill>
                    <a:schemeClr val="accent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21" name="TextBox 20">
                    <a:extLst>
                      <a:ext uri="{FF2B5EF4-FFF2-40B4-BE49-F238E27FC236}">
                        <a16:creationId xmlns:a16="http://schemas.microsoft.com/office/drawing/2014/main" id="{374E89F2-D1AD-8D47-A414-CC31F668E479}"/>
                      </a:ext>
                    </a:extLst>
                  </p:cNvPr>
                  <p:cNvSpPr txBox="1">
                    <a:spLocks noRot="1" noChangeAspect="1" noMove="1" noResize="1" noEditPoints="1" noAdjustHandles="1" noChangeArrowheads="1" noChangeShapeType="1" noTextEdit="1"/>
                  </p:cNvSpPr>
                  <p:nvPr/>
                </p:nvSpPr>
                <p:spPr>
                  <a:xfrm rot="5400000">
                    <a:off x="2893561" y="5898014"/>
                    <a:ext cx="270879" cy="295377"/>
                  </a:xfrm>
                  <a:prstGeom prst="round1Rect">
                    <a:avLst>
                      <a:gd name="adj" fmla="val 28634"/>
                    </a:avLst>
                  </a:prstGeom>
                  <a:blipFill>
                    <a:blip r:embed="rId10"/>
                    <a:stretch>
                      <a:fillRect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B4815FE-0AD2-3843-90BE-05546B9A4943}"/>
                      </a:ext>
                    </a:extLst>
                  </p:cNvPr>
                  <p:cNvSpPr txBox="1"/>
                  <p:nvPr/>
                </p:nvSpPr>
                <p:spPr>
                  <a:xfrm rot="5400000">
                    <a:off x="5262852" y="5898014"/>
                    <a:ext cx="270879" cy="295377"/>
                  </a:xfrm>
                  <a:prstGeom prst="round1Rect">
                    <a:avLst>
                      <a:gd name="adj" fmla="val 28634"/>
                    </a:avLst>
                  </a:prstGeom>
                  <a:solidFill>
                    <a:schemeClr val="tx1">
                      <a:lumMod val="50000"/>
                      <a:lumOff val="50000"/>
                    </a:schemeClr>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22" name="TextBox 21">
                    <a:extLst>
                      <a:ext uri="{FF2B5EF4-FFF2-40B4-BE49-F238E27FC236}">
                        <a16:creationId xmlns:a16="http://schemas.microsoft.com/office/drawing/2014/main" id="{DDA7FE97-7C4F-CD4D-9877-FB59C1D32948}"/>
                      </a:ext>
                    </a:extLst>
                  </p:cNvPr>
                  <p:cNvSpPr txBox="1">
                    <a:spLocks noRot="1" noChangeAspect="1" noMove="1" noResize="1" noEditPoints="1" noAdjustHandles="1" noChangeArrowheads="1" noChangeShapeType="1" noTextEdit="1"/>
                  </p:cNvSpPr>
                  <p:nvPr/>
                </p:nvSpPr>
                <p:spPr>
                  <a:xfrm rot="5400000">
                    <a:off x="5262852" y="5898014"/>
                    <a:ext cx="270879" cy="295377"/>
                  </a:xfrm>
                  <a:prstGeom prst="round1Rect">
                    <a:avLst>
                      <a:gd name="adj" fmla="val 28634"/>
                    </a:avLst>
                  </a:prstGeom>
                  <a:blipFill>
                    <a:blip r:embed="rId11"/>
                    <a:stretch>
                      <a:fillRect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353ED818-3599-554E-9452-9F14E57D86CB}"/>
                      </a:ext>
                    </a:extLst>
                  </p:cNvPr>
                  <p:cNvSpPr txBox="1"/>
                  <p:nvPr/>
                </p:nvSpPr>
                <p:spPr>
                  <a:xfrm rot="5400000">
                    <a:off x="7606843" y="5898014"/>
                    <a:ext cx="270879" cy="295377"/>
                  </a:xfrm>
                  <a:prstGeom prst="round1Rect">
                    <a:avLst>
                      <a:gd name="adj" fmla="val 28634"/>
                    </a:avLst>
                  </a:prstGeom>
                  <a:solidFill>
                    <a:schemeClr val="accent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23" name="TextBox 22">
                    <a:extLst>
                      <a:ext uri="{FF2B5EF4-FFF2-40B4-BE49-F238E27FC236}">
                        <a16:creationId xmlns:a16="http://schemas.microsoft.com/office/drawing/2014/main" id="{42E18444-C9D7-864F-851E-648680E6C4C8}"/>
                      </a:ext>
                    </a:extLst>
                  </p:cNvPr>
                  <p:cNvSpPr txBox="1">
                    <a:spLocks noRot="1" noChangeAspect="1" noMove="1" noResize="1" noEditPoints="1" noAdjustHandles="1" noChangeArrowheads="1" noChangeShapeType="1" noTextEdit="1"/>
                  </p:cNvSpPr>
                  <p:nvPr/>
                </p:nvSpPr>
                <p:spPr>
                  <a:xfrm rot="5400000">
                    <a:off x="7606843" y="5898014"/>
                    <a:ext cx="270879" cy="295377"/>
                  </a:xfrm>
                  <a:prstGeom prst="round1Rect">
                    <a:avLst>
                      <a:gd name="adj" fmla="val 28634"/>
                    </a:avLst>
                  </a:prstGeom>
                  <a:blipFill>
                    <a:blip r:embed="rId12"/>
                    <a:stretch>
                      <a:fillRect b="-4762"/>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E0B640D-088E-F64B-9291-0A5019CA2D89}"/>
                  </a:ext>
                </a:extLst>
              </p:cNvPr>
              <p:cNvSpPr/>
              <p:nvPr/>
            </p:nvSpPr>
            <p:spPr>
              <a:xfrm>
                <a:off x="1196308" y="1945376"/>
                <a:ext cx="3341941" cy="4094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dirty="0">
                              <a:latin typeface="Cambria Math" panose="02040503050406030204" pitchFamily="18" charset="0"/>
                            </a:rPr>
                          </m:ctrlPr>
                        </m:sSubPr>
                        <m:e>
                          <m:r>
                            <a:rPr lang="en-GB" i="1" dirty="0">
                              <a:latin typeface="Cambria Math" panose="02040503050406030204" pitchFamily="18" charset="0"/>
                            </a:rPr>
                            <m:t>𝑚</m:t>
                          </m:r>
                        </m:e>
                        <m:sub>
                          <m:r>
                            <a:rPr lang="de-DE" i="1" dirty="0">
                              <a:latin typeface="Cambria Math" panose="02040503050406030204" pitchFamily="18" charset="0"/>
                            </a:rPr>
                            <m:t>12</m:t>
                          </m:r>
                        </m:sub>
                      </m:sSub>
                      <m:r>
                        <a:rPr lang="de-DE" i="1" dirty="0">
                          <a:latin typeface="Cambria Math" panose="02040503050406030204" pitchFamily="18" charset="0"/>
                        </a:rPr>
                        <m:t>=</m:t>
                      </m:r>
                      <m:d>
                        <m:dPr>
                          <m:begChr m:val="{"/>
                          <m:endChr m:val="}"/>
                          <m:ctrlPr>
                            <a:rPr lang="de-DE" i="1" dirty="0">
                              <a:latin typeface="Cambria Math" panose="02040503050406030204" pitchFamily="18" charset="0"/>
                            </a:rPr>
                          </m:ctrlPr>
                        </m:dPr>
                        <m:e>
                          <m:sSub>
                            <m:sSubPr>
                              <m:ctrlPr>
                                <a:rPr lang="de-DE" i="1" dirty="0">
                                  <a:latin typeface="Cambria Math" panose="02040503050406030204" pitchFamily="18" charset="0"/>
                                  <a:ea typeface="Cambria Math" panose="02040503050406030204" pitchFamily="18" charset="0"/>
                                </a:rPr>
                              </m:ctrlPr>
                            </m:sSubPr>
                            <m:e>
                              <m:r>
                                <a:rPr lang="de-DE" i="1" dirty="0">
                                  <a:latin typeface="Cambria Math" panose="02040503050406030204" pitchFamily="18" charset="0"/>
                                  <a:ea typeface="Cambria Math" panose="02040503050406030204" pitchFamily="18" charset="0"/>
                                </a:rPr>
                                <m:t>𝜙</m:t>
                              </m:r>
                            </m:e>
                            <m:sub>
                              <m:r>
                                <a:rPr lang="de-DE" i="1" dirty="0">
                                  <a:latin typeface="Cambria Math" panose="02040503050406030204" pitchFamily="18" charset="0"/>
                                  <a:ea typeface="Cambria Math" panose="02040503050406030204" pitchFamily="18" charset="0"/>
                                </a:rPr>
                                <m:t>1</m:t>
                              </m:r>
                            </m:sub>
                          </m:sSub>
                          <m:sSup>
                            <m:sSupPr>
                              <m:ctrlPr>
                                <a:rPr lang="de-DE" i="1" dirty="0">
                                  <a:latin typeface="Cambria Math" panose="02040503050406030204" pitchFamily="18" charset="0"/>
                                  <a:ea typeface="Cambria Math" panose="02040503050406030204" pitchFamily="18" charset="0"/>
                                </a:rPr>
                              </m:ctrlPr>
                            </m:sSupPr>
                            <m:e>
                              <m:d>
                                <m:dPr>
                                  <m:ctrlPr>
                                    <a:rPr lang="de-DE" i="1" dirty="0">
                                      <a:latin typeface="Cambria Math" panose="02040503050406030204" pitchFamily="18" charset="0"/>
                                      <a:ea typeface="Cambria Math" panose="02040503050406030204" pitchFamily="18" charset="0"/>
                                    </a:rPr>
                                  </m:ctrlPr>
                                </m:dPr>
                                <m:e>
                                  <m:r>
                                    <a:rPr lang="de-DE" i="1" dirty="0">
                                      <a:latin typeface="Cambria Math" panose="02040503050406030204" pitchFamily="18" charset="0"/>
                                      <a:ea typeface="Cambria Math" panose="02040503050406030204" pitchFamily="18" charset="0"/>
                                    </a:rPr>
                                    <m:t>𝐸𝑝𝑖𝑑</m:t>
                                  </m:r>
                                </m:e>
                              </m:d>
                            </m:e>
                            <m:sup>
                              <m:r>
                                <a:rPr lang="de-DE" i="1" dirty="0">
                                  <a:latin typeface="Cambria Math" panose="02040503050406030204" pitchFamily="18" charset="0"/>
                                  <a:ea typeface="Cambria Math" panose="02040503050406030204" pitchFamily="18" charset="0"/>
                                </a:rPr>
                                <m:t>𝑁𝑎𝑡</m:t>
                              </m:r>
                              <m:d>
                                <m:dPr>
                                  <m:ctrlPr>
                                    <a:rPr lang="de-DE" i="1" dirty="0">
                                      <a:latin typeface="Cambria Math" panose="02040503050406030204" pitchFamily="18" charset="0"/>
                                      <a:ea typeface="Cambria Math" panose="02040503050406030204" pitchFamily="18" charset="0"/>
                                    </a:rPr>
                                  </m:ctrlPr>
                                </m:dPr>
                                <m:e>
                                  <m:r>
                                    <a:rPr lang="de-DE" i="1" dirty="0">
                                      <a:latin typeface="Cambria Math" panose="02040503050406030204" pitchFamily="18" charset="0"/>
                                      <a:ea typeface="Cambria Math" panose="02040503050406030204" pitchFamily="18" charset="0"/>
                                    </a:rPr>
                                    <m:t>𝐷</m:t>
                                  </m:r>
                                </m:e>
                              </m:d>
                              <m:r>
                                <a:rPr lang="de-DE" i="1" dirty="0">
                                  <a:latin typeface="Cambria Math" panose="02040503050406030204" pitchFamily="18" charset="0"/>
                                  <a:ea typeface="Cambria Math" panose="02040503050406030204" pitchFamily="18" charset="0"/>
                                </a:rPr>
                                <m:t>,</m:t>
                              </m:r>
                              <m:r>
                                <a:rPr lang="de-DE" i="1" dirty="0">
                                  <a:latin typeface="Cambria Math" panose="02040503050406030204" pitchFamily="18" charset="0"/>
                                  <a:ea typeface="Cambria Math" panose="02040503050406030204" pitchFamily="18" charset="0"/>
                                </a:rPr>
                                <m:t>𝑀𝑎𝑛</m:t>
                              </m:r>
                              <m:d>
                                <m:dPr>
                                  <m:ctrlPr>
                                    <a:rPr lang="de-DE" i="1" dirty="0">
                                      <a:latin typeface="Cambria Math" panose="02040503050406030204" pitchFamily="18" charset="0"/>
                                      <a:ea typeface="Cambria Math" panose="02040503050406030204" pitchFamily="18" charset="0"/>
                                    </a:rPr>
                                  </m:ctrlPr>
                                </m:dPr>
                                <m:e>
                                  <m:r>
                                    <a:rPr lang="de-DE" i="1" dirty="0">
                                      <a:latin typeface="Cambria Math" panose="02040503050406030204" pitchFamily="18" charset="0"/>
                                      <a:ea typeface="Cambria Math" panose="02040503050406030204" pitchFamily="18" charset="0"/>
                                    </a:rPr>
                                    <m:t>𝑊</m:t>
                                  </m:r>
                                </m:e>
                              </m:d>
                            </m:sup>
                          </m:sSup>
                        </m:e>
                      </m:d>
                    </m:oMath>
                  </m:oMathPara>
                </a14:m>
                <a:endParaRPr lang="en-GB" dirty="0"/>
              </a:p>
            </p:txBody>
          </p:sp>
        </mc:Choice>
        <mc:Fallback xmlns="">
          <p:sp>
            <p:nvSpPr>
              <p:cNvPr id="5" name="Rectangle 4">
                <a:extLst>
                  <a:ext uri="{FF2B5EF4-FFF2-40B4-BE49-F238E27FC236}">
                    <a16:creationId xmlns:a16="http://schemas.microsoft.com/office/drawing/2014/main" id="{2E0B640D-088E-F64B-9291-0A5019CA2D89}"/>
                  </a:ext>
                </a:extLst>
              </p:cNvPr>
              <p:cNvSpPr>
                <a:spLocks noRot="1" noChangeAspect="1" noMove="1" noResize="1" noEditPoints="1" noAdjustHandles="1" noChangeArrowheads="1" noChangeShapeType="1" noTextEdit="1"/>
              </p:cNvSpPr>
              <p:nvPr/>
            </p:nvSpPr>
            <p:spPr>
              <a:xfrm>
                <a:off x="1196308" y="1945376"/>
                <a:ext cx="3341941" cy="409471"/>
              </a:xfrm>
              <a:prstGeom prst="rect">
                <a:avLst/>
              </a:prstGeom>
              <a:blipFill>
                <a:blip r:embed="rId13"/>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A0184F4-FAFB-1340-B596-B59C52A65941}"/>
                  </a:ext>
                </a:extLst>
              </p:cNvPr>
              <p:cNvSpPr/>
              <p:nvPr/>
            </p:nvSpPr>
            <p:spPr>
              <a:xfrm>
                <a:off x="872066" y="2790525"/>
                <a:ext cx="4546600" cy="1077796"/>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sSub>
                        <m:sSubPr>
                          <m:ctrlPr>
                            <a:rPr lang="de-DE" i="1" dirty="0" smtClean="0">
                              <a:latin typeface="Cambria Math" panose="02040503050406030204" pitchFamily="18" charset="0"/>
                            </a:rPr>
                          </m:ctrlPr>
                        </m:sSubPr>
                        <m:e>
                          <m:r>
                            <a:rPr lang="en-GB" i="1" dirty="0">
                              <a:latin typeface="Cambria Math" panose="02040503050406030204" pitchFamily="18" charset="0"/>
                            </a:rPr>
                            <m:t>𝑚</m:t>
                          </m:r>
                        </m:e>
                        <m:sub>
                          <m:r>
                            <a:rPr lang="de-DE" i="1" dirty="0">
                              <a:latin typeface="Cambria Math" panose="02040503050406030204" pitchFamily="18" charset="0"/>
                            </a:rPr>
                            <m:t>32</m:t>
                          </m:r>
                        </m:sub>
                      </m:sSub>
                      <m:r>
                        <a:rPr lang="de-DE" i="1" dirty="0">
                          <a:latin typeface="Cambria Math" panose="02040503050406030204" pitchFamily="18" charset="0"/>
                        </a:rPr>
                        <m:t>=</m:t>
                      </m:r>
                    </m:oMath>
                    <m:oMath xmlns:m="http://schemas.openxmlformats.org/officeDocument/2006/math">
                      <m:r>
                        <a:rPr lang="de-DE" i="1" dirty="0">
                          <a:latin typeface="Cambria Math" panose="02040503050406030204" pitchFamily="18" charset="0"/>
                        </a:rPr>
                        <m:t>{</m:t>
                      </m:r>
                      <m:sSubSup>
                        <m:sSubSupPr>
                          <m:ctrlPr>
                            <a:rPr lang="de-DE" i="1" dirty="0">
                              <a:latin typeface="Cambria Math" panose="02040503050406030204" pitchFamily="18" charset="0"/>
                              <a:ea typeface="Cambria Math" panose="02040503050406030204" pitchFamily="18" charset="0"/>
                            </a:rPr>
                          </m:ctrlPr>
                        </m:sSubSupPr>
                        <m:e>
                          <m:r>
                            <a:rPr lang="de-DE" i="1" dirty="0">
                              <a:latin typeface="Cambria Math" panose="02040503050406030204" pitchFamily="18" charset="0"/>
                              <a:ea typeface="Cambria Math" panose="02040503050406030204" pitchFamily="18" charset="0"/>
                            </a:rPr>
                            <m:t>𝜙</m:t>
                          </m:r>
                        </m:e>
                        <m:sub>
                          <m:r>
                            <a:rPr lang="de-DE" i="1" dirty="0">
                              <a:latin typeface="Cambria Math" panose="02040503050406030204" pitchFamily="18" charset="0"/>
                              <a:ea typeface="Cambria Math" panose="02040503050406030204" pitchFamily="18" charset="0"/>
                            </a:rPr>
                            <m:t>3</m:t>
                          </m:r>
                        </m:sub>
                        <m:sup>
                          <m:r>
                            <a:rPr lang="de-DE" i="1" dirty="0">
                              <a:latin typeface="Cambria Math" panose="02040503050406030204" pitchFamily="18" charset="0"/>
                              <a:ea typeface="Cambria Math" panose="02040503050406030204" pitchFamily="18" charset="0"/>
                            </a:rPr>
                            <m:t>′′</m:t>
                          </m:r>
                        </m:sup>
                      </m:sSubSup>
                      <m:sSup>
                        <m:sSupPr>
                          <m:ctrlPr>
                            <a:rPr lang="de-DE" i="1" dirty="0">
                              <a:latin typeface="Cambria Math" panose="02040503050406030204" pitchFamily="18" charset="0"/>
                              <a:ea typeface="Cambria Math" panose="02040503050406030204" pitchFamily="18" charset="0"/>
                            </a:rPr>
                          </m:ctrlPr>
                        </m:sSupPr>
                        <m:e>
                          <m:d>
                            <m:dPr>
                              <m:ctrlPr>
                                <a:rPr lang="de-DE" i="1" dirty="0">
                                  <a:latin typeface="Cambria Math" panose="02040503050406030204" pitchFamily="18" charset="0"/>
                                  <a:ea typeface="Cambria Math" panose="02040503050406030204" pitchFamily="18" charset="0"/>
                                </a:rPr>
                              </m:ctrlPr>
                            </m:dPr>
                            <m:e>
                              <m:r>
                                <a:rPr lang="de-DE" i="1" dirty="0">
                                  <a:latin typeface="Cambria Math" panose="02040503050406030204" pitchFamily="18" charset="0"/>
                                  <a:ea typeface="Cambria Math" panose="02040503050406030204" pitchFamily="18" charset="0"/>
                                </a:rPr>
                                <m:t>𝐸𝑝𝑖𝑑</m:t>
                              </m:r>
                              <m:r>
                                <a:rPr lang="de-DE" i="1" dirty="0">
                                  <a:latin typeface="Cambria Math" panose="02040503050406030204" pitchFamily="18" charset="0"/>
                                  <a:ea typeface="Cambria Math" panose="02040503050406030204" pitchFamily="18" charset="0"/>
                                </a:rPr>
                                <m:t>,</m:t>
                              </m:r>
                              <m:r>
                                <a:rPr lang="de-DE" i="1" dirty="0">
                                  <a:latin typeface="Cambria Math" panose="02040503050406030204" pitchFamily="18" charset="0"/>
                                  <a:ea typeface="Cambria Math" panose="02040503050406030204" pitchFamily="18" charset="0"/>
                                </a:rPr>
                                <m:t>𝑆𝑖𝑐𝑘</m:t>
                              </m:r>
                              <m:d>
                                <m:dPr>
                                  <m:ctrlPr>
                                    <a:rPr lang="de-DE" i="1" dirty="0">
                                      <a:latin typeface="Cambria Math" panose="02040503050406030204" pitchFamily="18" charset="0"/>
                                      <a:ea typeface="Cambria Math" panose="02040503050406030204" pitchFamily="18" charset="0"/>
                                    </a:rPr>
                                  </m:ctrlPr>
                                </m:dPr>
                                <m:e>
                                  <m:r>
                                    <a:rPr lang="de-DE" i="1" dirty="0">
                                      <a:latin typeface="Cambria Math" panose="02040503050406030204" pitchFamily="18" charset="0"/>
                                      <a:ea typeface="Cambria Math" panose="02040503050406030204" pitchFamily="18" charset="0"/>
                                    </a:rPr>
                                    <m:t>𝑏𝑜𝑏</m:t>
                                  </m:r>
                                </m:e>
                              </m:d>
                            </m:e>
                          </m:d>
                        </m:e>
                        <m:sup>
                          <m:r>
                            <a:rPr lang="de-DE" i="1" dirty="0">
                              <a:latin typeface="Cambria Math" panose="02040503050406030204" pitchFamily="18" charset="0"/>
                              <a:ea typeface="Cambria Math" panose="02040503050406030204" pitchFamily="18" charset="0"/>
                            </a:rPr>
                            <m:t>𝑇𝑟𝑒𝑎𝑡</m:t>
                          </m:r>
                          <m:d>
                            <m:dPr>
                              <m:ctrlPr>
                                <a:rPr lang="de-DE" i="1" dirty="0">
                                  <a:latin typeface="Cambria Math" panose="02040503050406030204" pitchFamily="18" charset="0"/>
                                  <a:ea typeface="Cambria Math" panose="02040503050406030204" pitchFamily="18" charset="0"/>
                                </a:rPr>
                              </m:ctrlPr>
                            </m:dPr>
                            <m:e>
                              <m:r>
                                <a:rPr lang="de-DE" i="1" dirty="0">
                                  <a:latin typeface="Cambria Math" panose="02040503050406030204" pitchFamily="18" charset="0"/>
                                  <a:ea typeface="Cambria Math" panose="02040503050406030204" pitchFamily="18" charset="0"/>
                                </a:rPr>
                                <m:t>𝑏𝑜𝑏</m:t>
                              </m:r>
                              <m:r>
                                <a:rPr lang="de-DE" i="1" dirty="0">
                                  <a:latin typeface="Cambria Math" panose="02040503050406030204" pitchFamily="18" charset="0"/>
                                  <a:ea typeface="Cambria Math" panose="02040503050406030204" pitchFamily="18" charset="0"/>
                                </a:rPr>
                                <m:t>,</m:t>
                              </m:r>
                              <m:r>
                                <a:rPr lang="de-DE" i="1" dirty="0">
                                  <a:latin typeface="Cambria Math" panose="02040503050406030204" pitchFamily="18" charset="0"/>
                                  <a:ea typeface="Cambria Math" panose="02040503050406030204" pitchFamily="18" charset="0"/>
                                </a:rPr>
                                <m:t>𝑀</m:t>
                              </m:r>
                            </m:e>
                          </m:d>
                        </m:sup>
                      </m:sSup>
                      <m:r>
                        <a:rPr lang="de-DE" i="1" dirty="0">
                          <a:latin typeface="Cambria Math" panose="02040503050406030204" pitchFamily="18" charset="0"/>
                          <a:ea typeface="Cambria Math" panose="02040503050406030204" pitchFamily="18" charset="0"/>
                        </a:rPr>
                        <m:t>,</m:t>
                      </m:r>
                    </m:oMath>
                    <m:oMath xmlns:m="http://schemas.openxmlformats.org/officeDocument/2006/math">
                      <m:sSubSup>
                        <m:sSubSupPr>
                          <m:ctrlPr>
                            <a:rPr lang="de-DE" i="1" dirty="0">
                              <a:latin typeface="Cambria Math" panose="02040503050406030204" pitchFamily="18" charset="0"/>
                              <a:ea typeface="Cambria Math" panose="02040503050406030204" pitchFamily="18" charset="0"/>
                            </a:rPr>
                          </m:ctrlPr>
                        </m:sSubSupPr>
                        <m:e>
                          <m:r>
                            <a:rPr lang="de-DE" i="1" dirty="0">
                              <a:latin typeface="Cambria Math" panose="02040503050406030204" pitchFamily="18" charset="0"/>
                              <a:ea typeface="Cambria Math" panose="02040503050406030204" pitchFamily="18" charset="0"/>
                            </a:rPr>
                            <m:t>𝜙</m:t>
                          </m:r>
                        </m:e>
                        <m:sub>
                          <m:r>
                            <a:rPr lang="de-DE" i="1" dirty="0">
                              <a:latin typeface="Cambria Math" panose="02040503050406030204" pitchFamily="18" charset="0"/>
                              <a:ea typeface="Cambria Math" panose="02040503050406030204" pitchFamily="18" charset="0"/>
                            </a:rPr>
                            <m:t>3</m:t>
                          </m:r>
                        </m:sub>
                        <m:sup>
                          <m:r>
                            <a:rPr lang="de-DE" i="1" dirty="0">
                              <a:latin typeface="Cambria Math" panose="02040503050406030204" pitchFamily="18" charset="0"/>
                              <a:ea typeface="Cambria Math" panose="02040503050406030204" pitchFamily="18" charset="0"/>
                            </a:rPr>
                            <m:t>𝑒</m:t>
                          </m:r>
                          <m:r>
                            <a:rPr lang="de-DE" i="1" dirty="0">
                              <a:latin typeface="Cambria Math" panose="02040503050406030204" pitchFamily="18" charset="0"/>
                              <a:ea typeface="Cambria Math" panose="02040503050406030204" pitchFamily="18" charset="0"/>
                            </a:rPr>
                            <m:t>′</m:t>
                          </m:r>
                        </m:sup>
                      </m:sSubSup>
                      <m:sSup>
                        <m:sSupPr>
                          <m:ctrlPr>
                            <a:rPr lang="de-DE" i="1" dirty="0">
                              <a:latin typeface="Cambria Math" panose="02040503050406030204" pitchFamily="18" charset="0"/>
                              <a:ea typeface="Cambria Math" panose="02040503050406030204" pitchFamily="18" charset="0"/>
                            </a:rPr>
                          </m:ctrlPr>
                        </m:sSupPr>
                        <m:e>
                          <m:d>
                            <m:dPr>
                              <m:ctrlPr>
                                <a:rPr lang="de-DE" i="1" dirty="0">
                                  <a:latin typeface="Cambria Math" panose="02040503050406030204" pitchFamily="18" charset="0"/>
                                  <a:ea typeface="Cambria Math" panose="02040503050406030204" pitchFamily="18" charset="0"/>
                                </a:rPr>
                              </m:ctrlPr>
                            </m:dPr>
                            <m:e>
                              <m:r>
                                <a:rPr lang="de-DE" i="1" dirty="0">
                                  <a:latin typeface="Cambria Math" panose="02040503050406030204" pitchFamily="18" charset="0"/>
                                  <a:ea typeface="Cambria Math" panose="02040503050406030204" pitchFamily="18" charset="0"/>
                                </a:rPr>
                                <m:t>𝐸𝑝𝑖𝑑</m:t>
                              </m:r>
                              <m:r>
                                <a:rPr lang="de-DE" i="1" dirty="0">
                                  <a:latin typeface="Cambria Math" panose="02040503050406030204" pitchFamily="18" charset="0"/>
                                  <a:ea typeface="Cambria Math" panose="02040503050406030204" pitchFamily="18" charset="0"/>
                                </a:rPr>
                                <m:t> </m:t>
                              </m:r>
                            </m:e>
                          </m:d>
                        </m:e>
                        <m:sup>
                          <m:r>
                            <a:rPr lang="de-DE" i="1" dirty="0">
                              <a:latin typeface="Cambria Math" panose="02040503050406030204" pitchFamily="18" charset="0"/>
                              <a:ea typeface="Cambria Math" panose="02040503050406030204" pitchFamily="18" charset="0"/>
                            </a:rPr>
                            <m:t>𝑇𝑟𝑒𝑎𝑡</m:t>
                          </m:r>
                          <m:d>
                            <m:dPr>
                              <m:ctrlPr>
                                <a:rPr lang="de-DE" i="1" dirty="0">
                                  <a:latin typeface="Cambria Math" panose="02040503050406030204" pitchFamily="18" charset="0"/>
                                  <a:ea typeface="Cambria Math" panose="02040503050406030204" pitchFamily="18" charset="0"/>
                                </a:rPr>
                              </m:ctrlPr>
                            </m:dPr>
                            <m:e>
                              <m:sSup>
                                <m:sSupPr>
                                  <m:ctrlPr>
                                    <a:rPr lang="de-DE" b="0" i="1" dirty="0" smtClean="0">
                                      <a:latin typeface="Cambria Math" panose="02040503050406030204" pitchFamily="18" charset="0"/>
                                      <a:ea typeface="Cambria Math" panose="02040503050406030204" pitchFamily="18" charset="0"/>
                                    </a:rPr>
                                  </m:ctrlPr>
                                </m:sSupPr>
                                <m:e>
                                  <m:r>
                                    <a:rPr lang="de-DE" i="1" dirty="0">
                                      <a:latin typeface="Cambria Math" panose="02040503050406030204" pitchFamily="18" charset="0"/>
                                      <a:ea typeface="Cambria Math" panose="02040503050406030204" pitchFamily="18" charset="0"/>
                                    </a:rPr>
                                    <m:t>𝑋</m:t>
                                  </m:r>
                                </m:e>
                                <m:sup>
                                  <m:r>
                                    <a:rPr lang="de-DE" b="0" i="1" dirty="0" smtClean="0">
                                      <a:latin typeface="Cambria Math" panose="02040503050406030204" pitchFamily="18" charset="0"/>
                                      <a:ea typeface="Cambria Math" panose="02040503050406030204" pitchFamily="18" charset="0"/>
                                    </a:rPr>
                                    <m:t>′</m:t>
                                  </m:r>
                                </m:sup>
                              </m:sSup>
                              <m:r>
                                <a:rPr lang="de-DE" i="1" dirty="0">
                                  <a:latin typeface="Cambria Math" panose="02040503050406030204" pitchFamily="18" charset="0"/>
                                  <a:ea typeface="Cambria Math" panose="02040503050406030204" pitchFamily="18" charset="0"/>
                                </a:rPr>
                                <m:t>,</m:t>
                              </m:r>
                              <m:r>
                                <a:rPr lang="de-DE" i="1" dirty="0">
                                  <a:latin typeface="Cambria Math" panose="02040503050406030204" pitchFamily="18" charset="0"/>
                                  <a:ea typeface="Cambria Math" panose="02040503050406030204" pitchFamily="18" charset="0"/>
                                </a:rPr>
                                <m:t>𝑀</m:t>
                              </m:r>
                            </m:e>
                          </m:d>
                        </m:sup>
                      </m:sSup>
                      <m:r>
                        <a:rPr lang="de-DE" i="1" dirty="0">
                          <a:latin typeface="Cambria Math" panose="02040503050406030204" pitchFamily="18" charset="0"/>
                        </a:rPr>
                        <m:t>}</m:t>
                      </m:r>
                    </m:oMath>
                  </m:oMathPara>
                </a14:m>
                <a:endParaRPr lang="en-GB" dirty="0"/>
              </a:p>
            </p:txBody>
          </p:sp>
        </mc:Choice>
        <mc:Fallback xmlns="">
          <p:sp>
            <p:nvSpPr>
              <p:cNvPr id="7" name="Rectangle 6">
                <a:extLst>
                  <a:ext uri="{FF2B5EF4-FFF2-40B4-BE49-F238E27FC236}">
                    <a16:creationId xmlns:a16="http://schemas.microsoft.com/office/drawing/2014/main" id="{6A0184F4-FAFB-1340-B596-B59C52A65941}"/>
                  </a:ext>
                </a:extLst>
              </p:cNvPr>
              <p:cNvSpPr>
                <a:spLocks noRot="1" noChangeAspect="1" noMove="1" noResize="1" noEditPoints="1" noAdjustHandles="1" noChangeArrowheads="1" noChangeShapeType="1" noTextEdit="1"/>
              </p:cNvSpPr>
              <p:nvPr/>
            </p:nvSpPr>
            <p:spPr>
              <a:xfrm>
                <a:off x="872066" y="2790525"/>
                <a:ext cx="4546600" cy="1077796"/>
              </a:xfrm>
              <a:prstGeom prst="rect">
                <a:avLst/>
              </a:prstGeom>
              <a:blipFill>
                <a:blip r:embed="rId14"/>
                <a:stretch>
                  <a:fillRect b="-3488"/>
                </a:stretch>
              </a:blipFill>
            </p:spPr>
            <p:txBody>
              <a:bodyPr/>
              <a:lstStyle/>
              <a:p>
                <a:r>
                  <a:rPr lang="en-GB">
                    <a:noFill/>
                  </a:rPr>
                  <a:t> </a:t>
                </a:r>
              </a:p>
            </p:txBody>
          </p:sp>
        </mc:Fallback>
      </mc:AlternateContent>
      <p:cxnSp>
        <p:nvCxnSpPr>
          <p:cNvPr id="61" name="Curved Connector 60">
            <a:extLst>
              <a:ext uri="{FF2B5EF4-FFF2-40B4-BE49-F238E27FC236}">
                <a16:creationId xmlns:a16="http://schemas.microsoft.com/office/drawing/2014/main" id="{93C16BBF-4876-3C4B-92B6-29A5616259D4}"/>
              </a:ext>
            </a:extLst>
          </p:cNvPr>
          <p:cNvCxnSpPr>
            <a:cxnSpLocks/>
            <a:stCxn id="57" idx="2"/>
            <a:endCxn id="55" idx="2"/>
          </p:cNvCxnSpPr>
          <p:nvPr/>
        </p:nvCxnSpPr>
        <p:spPr>
          <a:xfrm rot="16200000" flipH="1">
            <a:off x="3338920" y="4837410"/>
            <a:ext cx="12700" cy="2398659"/>
          </a:xfrm>
          <a:prstGeom prst="curvedConnector3">
            <a:avLst>
              <a:gd name="adj1" fmla="val 180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D16947D7-2F9B-2B4A-B95A-819F69838A4B}"/>
                  </a:ext>
                </a:extLst>
              </p:cNvPr>
              <p:cNvSpPr/>
              <p:nvPr/>
            </p:nvSpPr>
            <p:spPr>
              <a:xfrm>
                <a:off x="2985948" y="6234046"/>
                <a:ext cx="54700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b="0" i="1" smtClean="0">
                              <a:solidFill>
                                <a:schemeClr val="accent1"/>
                              </a:solidFill>
                              <a:latin typeface="Cambria Math" panose="02040503050406030204" pitchFamily="18" charset="0"/>
                            </a:rPr>
                          </m:ctrlPr>
                        </m:sSubPr>
                        <m:e>
                          <m:r>
                            <a:rPr lang="de-DE" sz="1400" b="0" i="1" smtClean="0">
                              <a:solidFill>
                                <a:schemeClr val="accent1"/>
                              </a:solidFill>
                              <a:latin typeface="Cambria Math" panose="02040503050406030204" pitchFamily="18" charset="0"/>
                            </a:rPr>
                            <m:t>𝑚</m:t>
                          </m:r>
                        </m:e>
                        <m:sub>
                          <m:r>
                            <a:rPr lang="de-DE" sz="1400" b="0" i="1" smtClean="0">
                              <a:solidFill>
                                <a:schemeClr val="accent1"/>
                              </a:solidFill>
                              <a:latin typeface="Cambria Math" panose="02040503050406030204" pitchFamily="18" charset="0"/>
                            </a:rPr>
                            <m:t>12</m:t>
                          </m:r>
                        </m:sub>
                      </m:sSub>
                    </m:oMath>
                  </m:oMathPara>
                </a14:m>
                <a:endParaRPr lang="en-GB" sz="1400" dirty="0">
                  <a:solidFill>
                    <a:schemeClr val="accent1"/>
                  </a:solidFill>
                </a:endParaRPr>
              </a:p>
            </p:txBody>
          </p:sp>
        </mc:Choice>
        <mc:Fallback xmlns="">
          <p:sp>
            <p:nvSpPr>
              <p:cNvPr id="62" name="Rectangle 61">
                <a:extLst>
                  <a:ext uri="{FF2B5EF4-FFF2-40B4-BE49-F238E27FC236}">
                    <a16:creationId xmlns:a16="http://schemas.microsoft.com/office/drawing/2014/main" id="{D16947D7-2F9B-2B4A-B95A-819F69838A4B}"/>
                  </a:ext>
                </a:extLst>
              </p:cNvPr>
              <p:cNvSpPr>
                <a:spLocks noRot="1" noChangeAspect="1" noMove="1" noResize="1" noEditPoints="1" noAdjustHandles="1" noChangeArrowheads="1" noChangeShapeType="1" noTextEdit="1"/>
              </p:cNvSpPr>
              <p:nvPr/>
            </p:nvSpPr>
            <p:spPr>
              <a:xfrm>
                <a:off x="2985948" y="6234046"/>
                <a:ext cx="547009" cy="307777"/>
              </a:xfrm>
              <a:prstGeom prst="rect">
                <a:avLst/>
              </a:prstGeom>
              <a:blipFill>
                <a:blip r:embed="rId15"/>
                <a:stretch>
                  <a:fillRect/>
                </a:stretch>
              </a:blipFill>
            </p:spPr>
            <p:txBody>
              <a:bodyPr/>
              <a:lstStyle/>
              <a:p>
                <a:r>
                  <a:rPr lang="en-GB">
                    <a:noFill/>
                  </a:rPr>
                  <a:t> </a:t>
                </a:r>
              </a:p>
            </p:txBody>
          </p:sp>
        </mc:Fallback>
      </mc:AlternateContent>
      <p:cxnSp>
        <p:nvCxnSpPr>
          <p:cNvPr id="63" name="Curved Connector 62">
            <a:extLst>
              <a:ext uri="{FF2B5EF4-FFF2-40B4-BE49-F238E27FC236}">
                <a16:creationId xmlns:a16="http://schemas.microsoft.com/office/drawing/2014/main" id="{68E22B6F-87CC-B048-A026-A5CB3033E7C1}"/>
              </a:ext>
            </a:extLst>
          </p:cNvPr>
          <p:cNvCxnSpPr>
            <a:cxnSpLocks/>
            <a:stCxn id="55" idx="2"/>
            <a:endCxn id="56" idx="2"/>
          </p:cNvCxnSpPr>
          <p:nvPr/>
        </p:nvCxnSpPr>
        <p:spPr>
          <a:xfrm rot="16200000" flipH="1">
            <a:off x="5716570" y="4858420"/>
            <a:ext cx="12700" cy="2356640"/>
          </a:xfrm>
          <a:prstGeom prst="curvedConnector3">
            <a:avLst>
              <a:gd name="adj1" fmla="val 1800000"/>
            </a:avLst>
          </a:prstGeom>
          <a:ln w="28575">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74647C3C-EFBD-5C47-8573-406239BFB273}"/>
                  </a:ext>
                </a:extLst>
              </p:cNvPr>
              <p:cNvSpPr/>
              <p:nvPr/>
            </p:nvSpPr>
            <p:spPr>
              <a:xfrm>
                <a:off x="5480299" y="6234046"/>
                <a:ext cx="53354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1400" b="0" i="1" smtClean="0">
                              <a:solidFill>
                                <a:schemeClr val="accent1"/>
                              </a:solidFill>
                              <a:latin typeface="Cambria Math" panose="02040503050406030204" pitchFamily="18" charset="0"/>
                            </a:rPr>
                          </m:ctrlPr>
                        </m:sSubPr>
                        <m:e>
                          <m:r>
                            <a:rPr lang="de-DE" sz="1400" i="1" smtClean="0">
                              <a:solidFill>
                                <a:schemeClr val="accent1"/>
                              </a:solidFill>
                              <a:latin typeface="Cambria Math" panose="02040503050406030204" pitchFamily="18" charset="0"/>
                            </a:rPr>
                            <m:t>𝑚</m:t>
                          </m:r>
                        </m:e>
                        <m:sub>
                          <m:r>
                            <a:rPr lang="de-DE" sz="1400" b="0" i="1" smtClean="0">
                              <a:solidFill>
                                <a:schemeClr val="accent1"/>
                              </a:solidFill>
                              <a:latin typeface="Cambria Math" panose="02040503050406030204" pitchFamily="18" charset="0"/>
                            </a:rPr>
                            <m:t>32</m:t>
                          </m:r>
                        </m:sub>
                      </m:sSub>
                    </m:oMath>
                  </m:oMathPara>
                </a14:m>
                <a:endParaRPr lang="en-GB" sz="1400" dirty="0">
                  <a:solidFill>
                    <a:schemeClr val="accent1"/>
                  </a:solidFill>
                </a:endParaRPr>
              </a:p>
            </p:txBody>
          </p:sp>
        </mc:Choice>
        <mc:Fallback xmlns="">
          <p:sp>
            <p:nvSpPr>
              <p:cNvPr id="64" name="Rectangle 63">
                <a:extLst>
                  <a:ext uri="{FF2B5EF4-FFF2-40B4-BE49-F238E27FC236}">
                    <a16:creationId xmlns:a16="http://schemas.microsoft.com/office/drawing/2014/main" id="{74647C3C-EFBD-5C47-8573-406239BFB273}"/>
                  </a:ext>
                </a:extLst>
              </p:cNvPr>
              <p:cNvSpPr>
                <a:spLocks noRot="1" noChangeAspect="1" noMove="1" noResize="1" noEditPoints="1" noAdjustHandles="1" noChangeArrowheads="1" noChangeShapeType="1" noTextEdit="1"/>
              </p:cNvSpPr>
              <p:nvPr/>
            </p:nvSpPr>
            <p:spPr>
              <a:xfrm>
                <a:off x="5480299" y="6234046"/>
                <a:ext cx="533544" cy="307777"/>
              </a:xfrm>
              <a:prstGeom prst="rect">
                <a:avLst/>
              </a:prstGeom>
              <a:blipFill>
                <a:blip r:embed="rId1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36204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right)">
                                      <p:cBhvr>
                                        <p:cTn id="21" dur="500"/>
                                        <p:tgtEl>
                                          <p:spTgt spid="63"/>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2" grpId="0"/>
      <p:bldP spid="6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2E1675-125C-6241-8D2B-AA1002BA21CF}"/>
              </a:ext>
            </a:extLst>
          </p:cNvPr>
          <p:cNvSpPr>
            <a:spLocks noGrp="1"/>
          </p:cNvSpPr>
          <p:nvPr>
            <p:ph type="body" idx="1"/>
          </p:nvPr>
        </p:nvSpPr>
        <p:spPr/>
        <p:txBody>
          <a:bodyPr/>
          <a:lstStyle/>
          <a:p>
            <a:r>
              <a:rPr lang="en-GB" dirty="0"/>
              <a:t>Complexity</a:t>
            </a:r>
          </a:p>
        </p:txBody>
      </p:sp>
      <p:sp>
        <p:nvSpPr>
          <p:cNvPr id="7" name="Content Placeholder 6">
            <a:extLst>
              <a:ext uri="{FF2B5EF4-FFF2-40B4-BE49-F238E27FC236}">
                <a16:creationId xmlns:a16="http://schemas.microsoft.com/office/drawing/2014/main" id="{4B9F32EC-B250-BE40-86F6-5A79C6CFF6D5}"/>
              </a:ext>
            </a:extLst>
          </p:cNvPr>
          <p:cNvSpPr>
            <a:spLocks noGrp="1"/>
          </p:cNvSpPr>
          <p:nvPr>
            <p:ph sz="half" idx="2"/>
          </p:nvPr>
        </p:nvSpPr>
        <p:spPr/>
        <p:txBody>
          <a:bodyPr/>
          <a:lstStyle/>
          <a:p>
            <a:r>
              <a:rPr lang="en-GB" dirty="0"/>
              <a:t>Runtimes still depend on worst-case parfactor sizes with potentials still being raised to the power of domain sizes</a:t>
            </a:r>
          </a:p>
          <a:p>
            <a:r>
              <a:rPr lang="en-GB" dirty="0"/>
              <a:t>Results hold from LVE/LJT for probability queries</a:t>
            </a:r>
          </a:p>
        </p:txBody>
      </p:sp>
      <p:sp>
        <p:nvSpPr>
          <p:cNvPr id="8" name="Text Placeholder 7">
            <a:extLst>
              <a:ext uri="{FF2B5EF4-FFF2-40B4-BE49-F238E27FC236}">
                <a16:creationId xmlns:a16="http://schemas.microsoft.com/office/drawing/2014/main" id="{05FF4E2B-3976-8A4A-A4FB-60626D0B7AE8}"/>
              </a:ext>
            </a:extLst>
          </p:cNvPr>
          <p:cNvSpPr>
            <a:spLocks noGrp="1"/>
          </p:cNvSpPr>
          <p:nvPr>
            <p:ph type="body" sz="quarter" idx="3"/>
          </p:nvPr>
        </p:nvSpPr>
        <p:spPr/>
        <p:txBody>
          <a:bodyPr/>
          <a:lstStyle/>
          <a:p>
            <a:r>
              <a:rPr lang="en-GB" dirty="0"/>
              <a:t>Completeness</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B5FC59C2-580C-EA43-9849-98A8EE5201E8}"/>
                  </a:ext>
                </a:extLst>
              </p:cNvPr>
              <p:cNvSpPr>
                <a:spLocks noGrp="1"/>
              </p:cNvSpPr>
              <p:nvPr>
                <p:ph sz="quarter" idx="4"/>
              </p:nvPr>
            </p:nvSpPr>
            <p:spPr/>
            <p:txBody>
              <a:bodyPr/>
              <a:lstStyle/>
              <a:p>
                <a:r>
                  <a:rPr lang="en-GB" dirty="0"/>
                  <a:t>Maxing out does not affect any argument about completeness of LVE/LJT for </a:t>
                </a:r>
              </a:p>
              <a:p>
                <a:pPr lvl="1"/>
                <a14:m>
                  <m:oMath xmlns:m="http://schemas.openxmlformats.org/officeDocument/2006/math">
                    <m:sSup>
                      <m:sSupPr>
                        <m:ctrlPr>
                          <a:rPr lang="en-GB" i="1" smtClean="0">
                            <a:latin typeface="Cambria Math" panose="02040503050406030204" pitchFamily="18" charset="0"/>
                            <a:ea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ℳ</m:t>
                        </m:r>
                      </m:e>
                      <m:sup>
                        <m:r>
                          <a:rPr lang="de-DE" b="0" i="1" smtClean="0">
                            <a:latin typeface="Cambria Math" panose="02040503050406030204" pitchFamily="18" charset="0"/>
                            <a:ea typeface="Cambria Math" panose="02040503050406030204" pitchFamily="18" charset="0"/>
                          </a:rPr>
                          <m:t>2</m:t>
                        </m:r>
                        <m:r>
                          <a:rPr lang="de-DE" b="0" i="1" smtClean="0">
                            <a:latin typeface="Cambria Math" panose="02040503050406030204" pitchFamily="18" charset="0"/>
                            <a:ea typeface="Cambria Math" panose="02040503050406030204" pitchFamily="18" charset="0"/>
                          </a:rPr>
                          <m:t>𝑙𝑣</m:t>
                        </m:r>
                      </m:sup>
                    </m:sSup>
                  </m:oMath>
                </a14:m>
                <a:endParaRPr lang="de-DE" dirty="0">
                  <a:ea typeface="Cambria Math" panose="02040503050406030204" pitchFamily="18" charset="0"/>
                </a:endParaRPr>
              </a:p>
              <a:p>
                <a:pPr lvl="1"/>
                <a14:m>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ℳ</m:t>
                        </m:r>
                      </m:e>
                      <m:sup>
                        <m:r>
                          <a:rPr lang="de-DE" b="0" i="1" smtClean="0">
                            <a:latin typeface="Cambria Math" panose="02040503050406030204" pitchFamily="18" charset="0"/>
                            <a:ea typeface="Cambria Math" panose="02040503050406030204" pitchFamily="18" charset="0"/>
                          </a:rPr>
                          <m:t>1</m:t>
                        </m:r>
                        <m:r>
                          <a:rPr lang="de-DE" b="0" i="1" smtClean="0">
                            <a:latin typeface="Cambria Math" panose="02040503050406030204" pitchFamily="18" charset="0"/>
                            <a:ea typeface="Cambria Math" panose="02040503050406030204" pitchFamily="18" charset="0"/>
                          </a:rPr>
                          <m:t>𝑝𝑟𝑣</m:t>
                        </m:r>
                      </m:sup>
                    </m:sSup>
                  </m:oMath>
                </a14:m>
                <a:endParaRPr lang="en-GB" dirty="0"/>
              </a:p>
              <a:p>
                <a:r>
                  <a:rPr lang="en-GB" dirty="0"/>
                  <a:t>Results hold from LVE/LJT for probability queries (single query terms)</a:t>
                </a:r>
              </a:p>
            </p:txBody>
          </p:sp>
        </mc:Choice>
        <mc:Fallback xmlns="">
          <p:sp>
            <p:nvSpPr>
              <p:cNvPr id="9" name="Content Placeholder 8">
                <a:extLst>
                  <a:ext uri="{FF2B5EF4-FFF2-40B4-BE49-F238E27FC236}">
                    <a16:creationId xmlns:a16="http://schemas.microsoft.com/office/drawing/2014/main" id="{B5FC59C2-580C-EA43-9849-98A8EE5201E8}"/>
                  </a:ext>
                </a:extLst>
              </p:cNvPr>
              <p:cNvSpPr>
                <a:spLocks noGrp="1" noRot="1" noChangeAspect="1" noMove="1" noResize="1" noEditPoints="1" noAdjustHandles="1" noChangeArrowheads="1" noChangeShapeType="1" noTextEdit="1"/>
              </p:cNvSpPr>
              <p:nvPr>
                <p:ph sz="quarter" idx="4"/>
              </p:nvPr>
            </p:nvSpPr>
            <p:spPr>
              <a:blipFill>
                <a:blip r:embed="rId2"/>
                <a:stretch>
                  <a:fillRect l="-2606" t="-2121" r="-651" b="-1515"/>
                </a:stretch>
              </a:blipFill>
            </p:spPr>
            <p:txBody>
              <a:bodyPr/>
              <a:lstStyle/>
              <a:p>
                <a:r>
                  <a:rPr lang="en-GB">
                    <a:noFill/>
                  </a:rPr>
                  <a:t> </a:t>
                </a:r>
              </a:p>
            </p:txBody>
          </p:sp>
        </mc:Fallback>
      </mc:AlternateContent>
      <p:sp>
        <p:nvSpPr>
          <p:cNvPr id="5" name="Slide Number Placeholder 4">
            <a:extLst>
              <a:ext uri="{FF2B5EF4-FFF2-40B4-BE49-F238E27FC236}">
                <a16:creationId xmlns:a16="http://schemas.microsoft.com/office/drawing/2014/main" id="{3D0689B3-3CE9-DD4B-A8A3-E1782D119DA0}"/>
              </a:ext>
            </a:extLst>
          </p:cNvPr>
          <p:cNvSpPr>
            <a:spLocks noGrp="1"/>
          </p:cNvSpPr>
          <p:nvPr>
            <p:ph type="sldNum" sz="quarter" idx="12"/>
          </p:nvPr>
        </p:nvSpPr>
        <p:spPr/>
        <p:txBody>
          <a:bodyPr/>
          <a:lstStyle/>
          <a:p>
            <a:fld id="{67C9959E-8E6B-B04C-9955-EA096F41CA7A}" type="slidenum">
              <a:rPr lang="en-GB" smtClean="0"/>
              <a:t>66</a:t>
            </a:fld>
            <a:endParaRPr lang="en-GB"/>
          </a:p>
        </p:txBody>
      </p:sp>
      <p:sp>
        <p:nvSpPr>
          <p:cNvPr id="2" name="Title 1">
            <a:extLst>
              <a:ext uri="{FF2B5EF4-FFF2-40B4-BE49-F238E27FC236}">
                <a16:creationId xmlns:a16="http://schemas.microsoft.com/office/drawing/2014/main" id="{945FC88B-9F26-CB42-A49D-731C4FB55511}"/>
              </a:ext>
            </a:extLst>
          </p:cNvPr>
          <p:cNvSpPr>
            <a:spLocks noGrp="1"/>
          </p:cNvSpPr>
          <p:nvPr>
            <p:ph type="title"/>
          </p:nvPr>
        </p:nvSpPr>
        <p:spPr/>
        <p:txBody>
          <a:bodyPr>
            <a:noAutofit/>
          </a:bodyPr>
          <a:lstStyle/>
          <a:p>
            <a:r>
              <a:rPr lang="en-GB" dirty="0"/>
              <a:t>Complexity and Completeness</a:t>
            </a:r>
          </a:p>
        </p:txBody>
      </p:sp>
    </p:spTree>
    <p:extLst>
      <p:ext uri="{BB962C8B-B14F-4D97-AF65-F5344CB8AC3E}">
        <p14:creationId xmlns:p14="http://schemas.microsoft.com/office/powerpoint/2010/main" val="21760006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045B-F387-EE49-8291-22E17A7F6AC6}"/>
              </a:ext>
            </a:extLst>
          </p:cNvPr>
          <p:cNvSpPr>
            <a:spLocks noGrp="1"/>
          </p:cNvSpPr>
          <p:nvPr>
            <p:ph type="title"/>
          </p:nvPr>
        </p:nvSpPr>
        <p:spPr/>
        <p:txBody>
          <a:bodyPr/>
          <a:lstStyle/>
          <a:p>
            <a:r>
              <a:rPr lang="en-GB" dirty="0"/>
              <a:t>Most Probable Assignment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5CDAE1-72D2-604B-941F-E62BD26607BE}"/>
                  </a:ext>
                </a:extLst>
              </p:cNvPr>
              <p:cNvSpPr>
                <a:spLocks noGrp="1"/>
              </p:cNvSpPr>
              <p:nvPr>
                <p:ph idx="1"/>
              </p:nvPr>
            </p:nvSpPr>
            <p:spPr>
              <a:xfrm>
                <a:off x="628650" y="1158240"/>
                <a:ext cx="7992836" cy="5018723"/>
              </a:xfrm>
            </p:spPr>
            <p:txBody>
              <a:bodyPr>
                <a:normAutofit fontScale="92500"/>
              </a:bodyPr>
              <a:lstStyle/>
              <a:p>
                <a:r>
                  <a:rPr lang="en-GB" i="1" dirty="0"/>
                  <a:t>Assignment query </a:t>
                </a:r>
                <a:r>
                  <a:rPr lang="en-GB" dirty="0"/>
                  <a:t>asking for the most probable assignment to a </a:t>
                </a:r>
                <a:r>
                  <a:rPr lang="en-GB" b="1" i="1" dirty="0"/>
                  <a:t>subset of </a:t>
                </a:r>
                <a:r>
                  <a:rPr lang="en-GB" b="1" i="1" dirty="0" err="1"/>
                  <a:t>randvars</a:t>
                </a:r>
                <a:r>
                  <a:rPr lang="en-GB" i="1" dirty="0"/>
                  <a:t> </a:t>
                </a:r>
                <a:r>
                  <a:rPr lang="en-GB" dirty="0"/>
                  <a:t>without evidence: Maximum a posteriori assignment (</a:t>
                </a:r>
                <a:r>
                  <a:rPr lang="en-GB" dirty="0">
                    <a:solidFill>
                      <a:schemeClr val="accent1"/>
                    </a:solidFill>
                  </a:rPr>
                  <a:t>MAP</a:t>
                </a:r>
                <a:r>
                  <a:rPr lang="en-GB" dirty="0"/>
                  <a:t>)</a:t>
                </a:r>
              </a:p>
              <a:p>
                <a:pPr lvl="1"/>
                <a:r>
                  <a:rPr lang="en-GB" dirty="0">
                    <a:solidFill>
                      <a:srgbClr val="C00000"/>
                    </a:solidFill>
                  </a:rPr>
                  <a:t>Generalisation</a:t>
                </a:r>
                <a:r>
                  <a:rPr lang="en-GB" dirty="0"/>
                  <a:t> of MPE</a:t>
                </a:r>
              </a:p>
              <a:p>
                <a:pPr lvl="1"/>
                <a:r>
                  <a:rPr lang="en-GB" dirty="0"/>
                  <a:t>Formally, given a model </a:t>
                </a:r>
                <a14:m>
                  <m:oMath xmlns:m="http://schemas.openxmlformats.org/officeDocument/2006/math">
                    <m:r>
                      <a:rPr lang="en-GB" i="1" dirty="0" smtClean="0">
                        <a:latin typeface="Cambria Math" panose="02040503050406030204" pitchFamily="18" charset="0"/>
                      </a:rPr>
                      <m:t>𝐺</m:t>
                    </m:r>
                  </m:oMath>
                </a14:m>
                <a:r>
                  <a:rPr lang="en-GB" dirty="0"/>
                  <a:t> representing the full joint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𝑃</m:t>
                        </m:r>
                      </m:e>
                      <m:sub>
                        <m:r>
                          <a:rPr lang="de-DE" b="0" i="1" dirty="0" smtClean="0">
                            <a:latin typeface="Cambria Math" panose="02040503050406030204" pitchFamily="18" charset="0"/>
                          </a:rPr>
                          <m:t>𝐺</m:t>
                        </m:r>
                      </m:sub>
                    </m:sSub>
                  </m:oMath>
                </a14:m>
                <a:r>
                  <a:rPr lang="en-GB" dirty="0"/>
                  <a:t>, evidence </a:t>
                </a:r>
                <a14:m>
                  <m:oMath xmlns:m="http://schemas.openxmlformats.org/officeDocument/2006/math">
                    <m:sSubSup>
                      <m:sSubSupPr>
                        <m:ctrlPr>
                          <a:rPr lang="de-DE" b="0" i="1" dirty="0" smtClean="0">
                            <a:latin typeface="Cambria Math" panose="02040503050406030204" pitchFamily="18" charset="0"/>
                          </a:rPr>
                        </m:ctrlPr>
                      </m:sSubSupPr>
                      <m:e>
                        <m:d>
                          <m:dPr>
                            <m:begChr m:val="{"/>
                            <m:endChr m:val="}"/>
                            <m:ctrlPr>
                              <a:rPr lang="de-DE" b="0" i="1" dirty="0" smtClean="0">
                                <a:latin typeface="Cambria Math" panose="02040503050406030204" pitchFamily="18" charset="0"/>
                              </a:rPr>
                            </m:ctrlPr>
                          </m:dPr>
                          <m:e>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𝐸</m:t>
                                </m:r>
                              </m:e>
                              <m:sub>
                                <m:r>
                                  <a:rPr lang="de-DE" b="0" i="1" dirty="0" smtClean="0">
                                    <a:latin typeface="Cambria Math" panose="02040503050406030204" pitchFamily="18" charset="0"/>
                                  </a:rPr>
                                  <m:t>𝑗</m:t>
                                </m:r>
                              </m:sub>
                            </m:sSub>
                            <m:r>
                              <a:rPr lang="de-DE" b="0" i="1" dirty="0" smtClean="0">
                                <a:latin typeface="Cambria Math" panose="02040503050406030204" pitchFamily="18" charset="0"/>
                              </a:rPr>
                              <m:t>=</m:t>
                            </m:r>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𝑒</m:t>
                                </m:r>
                              </m:e>
                              <m:sub>
                                <m:r>
                                  <a:rPr lang="de-DE" b="0" i="1" dirty="0" smtClean="0">
                                    <a:latin typeface="Cambria Math" panose="02040503050406030204" pitchFamily="18" charset="0"/>
                                  </a:rPr>
                                  <m:t>𝑗</m:t>
                                </m:r>
                              </m:sub>
                            </m:sSub>
                          </m:e>
                        </m:d>
                      </m:e>
                      <m:sub>
                        <m:r>
                          <a:rPr lang="de-DE" b="0" i="1" dirty="0" smtClean="0">
                            <a:latin typeface="Cambria Math" panose="02040503050406030204" pitchFamily="18" charset="0"/>
                          </a:rPr>
                          <m:t>𝑗</m:t>
                        </m:r>
                        <m:r>
                          <a:rPr lang="de-DE" b="0" i="1" dirty="0" smtClean="0">
                            <a:latin typeface="Cambria Math" panose="02040503050406030204" pitchFamily="18" charset="0"/>
                          </a:rPr>
                          <m:t>=1</m:t>
                        </m:r>
                      </m:sub>
                      <m:sup>
                        <m:r>
                          <a:rPr lang="de-DE" b="0" i="1" dirty="0" smtClean="0">
                            <a:latin typeface="Cambria Math" panose="02040503050406030204" pitchFamily="18" charset="0"/>
                          </a:rPr>
                          <m:t>𝑚</m:t>
                        </m:r>
                      </m:sup>
                    </m:sSubSup>
                  </m:oMath>
                </a14:m>
                <a:r>
                  <a:rPr lang="en-GB" dirty="0"/>
                  <a:t>, </a:t>
                </a:r>
                <a14:m>
                  <m:oMath xmlns:m="http://schemas.openxmlformats.org/officeDocument/2006/math">
                    <m:r>
                      <a:rPr lang="de-DE" b="1" i="1">
                        <a:latin typeface="Cambria Math" panose="02040503050406030204" pitchFamily="18" charset="0"/>
                      </a:rPr>
                      <m:t>𝒆</m:t>
                    </m:r>
                  </m:oMath>
                </a14:m>
                <a:r>
                  <a:rPr lang="en-GB" dirty="0"/>
                  <a:t> for short, and a set of PRVs </a:t>
                </a:r>
                <a14:m>
                  <m:oMath xmlns:m="http://schemas.openxmlformats.org/officeDocument/2006/math">
                    <m:sSub>
                      <m:sSubPr>
                        <m:ctrlPr>
                          <a:rPr lang="de-DE" b="1" i="1">
                            <a:latin typeface="Cambria Math" panose="02040503050406030204" pitchFamily="18" charset="0"/>
                          </a:rPr>
                        </m:ctrlPr>
                      </m:sSubPr>
                      <m:e>
                        <m:r>
                          <a:rPr lang="de-DE" b="1" i="1">
                            <a:latin typeface="Cambria Math" panose="02040503050406030204" pitchFamily="18" charset="0"/>
                          </a:rPr>
                          <m:t>𝑼</m:t>
                        </m:r>
                      </m:e>
                      <m:sub>
                        <m:r>
                          <a:rPr lang="de-DE" i="1">
                            <a:latin typeface="Cambria Math" panose="02040503050406030204" pitchFamily="18" charset="0"/>
                          </a:rPr>
                          <m:t>|</m:t>
                        </m:r>
                        <m:sSup>
                          <m:sSupPr>
                            <m:ctrlPr>
                              <a:rPr lang="de-DE" b="0" i="1" smtClean="0">
                                <a:latin typeface="Cambria Math" panose="02040503050406030204" pitchFamily="18" charset="0"/>
                              </a:rPr>
                            </m:ctrlPr>
                          </m:sSupPr>
                          <m:e>
                            <m:r>
                              <a:rPr lang="de-DE" i="1">
                                <a:latin typeface="Cambria Math" panose="02040503050406030204" pitchFamily="18" charset="0"/>
                              </a:rPr>
                              <m:t>𝐶</m:t>
                            </m:r>
                          </m:e>
                          <m:sup>
                            <m:r>
                              <a:rPr lang="de-DE" b="0" i="1" smtClean="0">
                                <a:latin typeface="Cambria Math" panose="02040503050406030204" pitchFamily="18" charset="0"/>
                              </a:rPr>
                              <m:t>′</m:t>
                            </m:r>
                          </m:sup>
                        </m:sSup>
                      </m:sub>
                    </m:sSub>
                  </m:oMath>
                </a14:m>
                <a:r>
                  <a:rPr lang="en-GB" dirty="0"/>
                  <a:t>,</a:t>
                </a:r>
              </a:p>
              <a:p>
                <a:pPr marL="0" indent="0">
                  <a:buNone/>
                </a:pPr>
                <a14:m>
                  <m:oMathPara xmlns:m="http://schemas.openxmlformats.org/officeDocument/2006/math">
                    <m:oMathParaPr>
                      <m:jc m:val="centerGroup"/>
                    </m:oMathParaPr>
                    <m:oMath xmlns:m="http://schemas.openxmlformats.org/officeDocument/2006/math">
                      <m:sSub>
                        <m:sSubPr>
                          <m:ctrlPr>
                            <a:rPr lang="de-DE" b="0" i="1" smtClean="0">
                              <a:solidFill>
                                <a:schemeClr val="accent1"/>
                              </a:solidFill>
                              <a:latin typeface="Cambria Math" panose="02040503050406030204" pitchFamily="18" charset="0"/>
                            </a:rPr>
                          </m:ctrlPr>
                        </m:sSubPr>
                        <m:e>
                          <m:r>
                            <a:rPr lang="de-DE" b="0" i="1" smtClean="0">
                              <a:solidFill>
                                <a:schemeClr val="accent1"/>
                              </a:solidFill>
                              <a:latin typeface="Cambria Math" panose="02040503050406030204" pitchFamily="18" charset="0"/>
                            </a:rPr>
                            <m:t>𝑀𝐴𝑃</m:t>
                          </m:r>
                        </m:e>
                        <m:sub>
                          <m:r>
                            <a:rPr lang="de-DE" b="0" i="1" smtClean="0">
                              <a:solidFill>
                                <a:schemeClr val="accent1"/>
                              </a:solidFill>
                              <a:latin typeface="Cambria Math" panose="02040503050406030204" pitchFamily="18" charset="0"/>
                            </a:rPr>
                            <m:t>𝐺</m:t>
                          </m:r>
                        </m:sub>
                      </m:sSub>
                      <m:d>
                        <m:dPr>
                          <m:ctrlPr>
                            <a:rPr lang="de-DE" b="0" i="1" smtClean="0">
                              <a:solidFill>
                                <a:schemeClr val="accent1"/>
                              </a:solidFill>
                              <a:latin typeface="Cambria Math" panose="02040503050406030204" pitchFamily="18" charset="0"/>
                            </a:rPr>
                          </m:ctrlPr>
                        </m:dPr>
                        <m:e>
                          <m:sSub>
                            <m:sSubPr>
                              <m:ctrlPr>
                                <a:rPr lang="de-DE" b="1" i="1" smtClean="0">
                                  <a:solidFill>
                                    <a:schemeClr val="accent1"/>
                                  </a:solidFill>
                                  <a:latin typeface="Cambria Math" panose="02040503050406030204" pitchFamily="18" charset="0"/>
                                </a:rPr>
                              </m:ctrlPr>
                            </m:sSubPr>
                            <m:e>
                              <m:r>
                                <a:rPr lang="de-DE" b="1" i="1" smtClean="0">
                                  <a:solidFill>
                                    <a:schemeClr val="accent1"/>
                                  </a:solidFill>
                                  <a:latin typeface="Cambria Math" panose="02040503050406030204" pitchFamily="18" charset="0"/>
                                </a:rPr>
                                <m:t>𝑼</m:t>
                              </m:r>
                            </m:e>
                            <m:sub>
                              <m:r>
                                <a:rPr lang="de-DE" b="0" i="1" smtClean="0">
                                  <a:solidFill>
                                    <a:schemeClr val="accent1"/>
                                  </a:solidFill>
                                  <a:latin typeface="Cambria Math" panose="02040503050406030204" pitchFamily="18" charset="0"/>
                                </a:rPr>
                                <m:t>|</m:t>
                              </m:r>
                              <m:sSup>
                                <m:sSupPr>
                                  <m:ctrlPr>
                                    <a:rPr lang="de-DE" b="0" i="1" smtClean="0">
                                      <a:solidFill>
                                        <a:schemeClr val="accent1"/>
                                      </a:solidFill>
                                      <a:latin typeface="Cambria Math" panose="02040503050406030204" pitchFamily="18" charset="0"/>
                                    </a:rPr>
                                  </m:ctrlPr>
                                </m:sSupPr>
                                <m:e>
                                  <m:r>
                                    <a:rPr lang="de-DE" b="0" i="1" smtClean="0">
                                      <a:solidFill>
                                        <a:schemeClr val="accent1"/>
                                      </a:solidFill>
                                      <a:latin typeface="Cambria Math" panose="02040503050406030204" pitchFamily="18" charset="0"/>
                                    </a:rPr>
                                    <m:t>𝐶</m:t>
                                  </m:r>
                                </m:e>
                                <m:sup>
                                  <m:r>
                                    <a:rPr lang="de-DE" b="0" i="1" smtClean="0">
                                      <a:solidFill>
                                        <a:schemeClr val="accent1"/>
                                      </a:solidFill>
                                      <a:latin typeface="Cambria Math" panose="02040503050406030204" pitchFamily="18" charset="0"/>
                                    </a:rPr>
                                    <m:t>′</m:t>
                                  </m:r>
                                </m:sup>
                              </m:sSup>
                            </m:sub>
                          </m:sSub>
                          <m:r>
                            <a:rPr lang="de-DE" b="0" i="1" smtClean="0">
                              <a:solidFill>
                                <a:schemeClr val="accent1"/>
                              </a:solidFill>
                              <a:latin typeface="Cambria Math" panose="02040503050406030204" pitchFamily="18" charset="0"/>
                            </a:rPr>
                            <m:t>|</m:t>
                          </m:r>
                          <m:r>
                            <a:rPr lang="de-DE" b="1" i="1" smtClean="0">
                              <a:solidFill>
                                <a:schemeClr val="accent1"/>
                              </a:solidFill>
                              <a:latin typeface="Cambria Math" panose="02040503050406030204" pitchFamily="18" charset="0"/>
                            </a:rPr>
                            <m:t>𝒆</m:t>
                          </m:r>
                        </m:e>
                      </m:d>
                      <m:r>
                        <a:rPr lang="de-DE" b="0" i="1" smtClean="0">
                          <a:solidFill>
                            <a:schemeClr val="accent1"/>
                          </a:solidFill>
                          <a:latin typeface="Cambria Math" panose="02040503050406030204" pitchFamily="18" charset="0"/>
                        </a:rPr>
                        <m:t>=</m:t>
                      </m:r>
                      <m:func>
                        <m:funcPr>
                          <m:ctrlPr>
                            <a:rPr lang="de-DE" b="0" i="1" smtClean="0">
                              <a:solidFill>
                                <a:schemeClr val="accent1"/>
                              </a:solidFill>
                              <a:latin typeface="Cambria Math" panose="02040503050406030204" pitchFamily="18" charset="0"/>
                            </a:rPr>
                          </m:ctrlPr>
                        </m:funcPr>
                        <m:fName>
                          <m:limLow>
                            <m:limLowPr>
                              <m:ctrlPr>
                                <a:rPr lang="de-DE" b="0" i="1" smtClean="0">
                                  <a:solidFill>
                                    <a:schemeClr val="accent1"/>
                                  </a:solidFill>
                                  <a:latin typeface="Cambria Math" panose="02040503050406030204" pitchFamily="18" charset="0"/>
                                </a:rPr>
                              </m:ctrlPr>
                            </m:limLowPr>
                            <m:e>
                              <m:r>
                                <m:rPr>
                                  <m:sty m:val="p"/>
                                </m:rPr>
                                <a:rPr lang="de-DE" b="0" i="0" smtClean="0">
                                  <a:solidFill>
                                    <a:schemeClr val="accent1"/>
                                  </a:solidFill>
                                  <a:latin typeface="Cambria Math" panose="02040503050406030204" pitchFamily="18" charset="0"/>
                                </a:rPr>
                                <m:t>argmax</m:t>
                              </m:r>
                            </m:e>
                            <m:lim>
                              <m:r>
                                <a:rPr lang="de-DE" b="1" i="1" smtClean="0">
                                  <a:solidFill>
                                    <a:schemeClr val="accent1"/>
                                  </a:solidFill>
                                  <a:latin typeface="Cambria Math" panose="02040503050406030204" pitchFamily="18" charset="0"/>
                                </a:rPr>
                                <m:t>𝒖</m:t>
                              </m:r>
                              <m:r>
                                <m:rPr>
                                  <m:brk m:alnAt="7"/>
                                </m:rPr>
                                <a:rPr lang="de-DE" i="1">
                                  <a:solidFill>
                                    <a:schemeClr val="accent1"/>
                                  </a:solidFill>
                                  <a:latin typeface="Cambria Math" panose="02040503050406030204" pitchFamily="18" charset="0"/>
                                  <a:ea typeface="Cambria Math" panose="02040503050406030204" pitchFamily="18" charset="0"/>
                                </a:rPr>
                                <m:t>∈</m:t>
                              </m:r>
                              <m:r>
                                <a:rPr lang="de-DE" i="1">
                                  <a:solidFill>
                                    <a:schemeClr val="accent1"/>
                                  </a:solidFill>
                                  <a:latin typeface="Cambria Math" panose="02040503050406030204" pitchFamily="18" charset="0"/>
                                  <a:ea typeface="Cambria Math" panose="02040503050406030204" pitchFamily="18" charset="0"/>
                                </a:rPr>
                                <m:t>ℛ</m:t>
                              </m:r>
                              <m:d>
                                <m:dPr>
                                  <m:ctrlPr>
                                    <a:rPr lang="de-DE" i="1">
                                      <a:solidFill>
                                        <a:schemeClr val="accent1"/>
                                      </a:solidFill>
                                      <a:latin typeface="Cambria Math" panose="02040503050406030204" pitchFamily="18" charset="0"/>
                                      <a:ea typeface="Cambria Math" panose="02040503050406030204" pitchFamily="18" charset="0"/>
                                    </a:rPr>
                                  </m:ctrlPr>
                                </m:dPr>
                                <m:e>
                                  <m:sSub>
                                    <m:sSubPr>
                                      <m:ctrlPr>
                                        <a:rPr lang="de-DE" b="1" i="1">
                                          <a:solidFill>
                                            <a:schemeClr val="accent1"/>
                                          </a:solidFill>
                                          <a:latin typeface="Cambria Math" panose="02040503050406030204" pitchFamily="18" charset="0"/>
                                          <a:ea typeface="Cambria Math" panose="02040503050406030204" pitchFamily="18" charset="0"/>
                                        </a:rPr>
                                      </m:ctrlPr>
                                    </m:sSubPr>
                                    <m:e>
                                      <m:r>
                                        <a:rPr lang="de-DE" b="1" i="1" smtClean="0">
                                          <a:solidFill>
                                            <a:schemeClr val="accent1"/>
                                          </a:solidFill>
                                          <a:latin typeface="Cambria Math" panose="02040503050406030204" pitchFamily="18" charset="0"/>
                                          <a:ea typeface="Cambria Math" panose="02040503050406030204" pitchFamily="18" charset="0"/>
                                        </a:rPr>
                                        <m:t>𝑼</m:t>
                                      </m:r>
                                    </m:e>
                                    <m:sub>
                                      <m:r>
                                        <a:rPr lang="de-DE" i="1">
                                          <a:solidFill>
                                            <a:schemeClr val="accent1"/>
                                          </a:solidFill>
                                          <a:latin typeface="Cambria Math" panose="02040503050406030204" pitchFamily="18" charset="0"/>
                                        </a:rPr>
                                        <m:t>|</m:t>
                                      </m:r>
                                      <m:sSup>
                                        <m:sSupPr>
                                          <m:ctrlPr>
                                            <a:rPr lang="de-DE" i="1">
                                              <a:solidFill>
                                                <a:schemeClr val="accent1"/>
                                              </a:solidFill>
                                              <a:latin typeface="Cambria Math" panose="02040503050406030204" pitchFamily="18" charset="0"/>
                                            </a:rPr>
                                          </m:ctrlPr>
                                        </m:sSupPr>
                                        <m:e>
                                          <m:r>
                                            <a:rPr lang="de-DE" i="1">
                                              <a:solidFill>
                                                <a:schemeClr val="accent1"/>
                                              </a:solidFill>
                                              <a:latin typeface="Cambria Math" panose="02040503050406030204" pitchFamily="18" charset="0"/>
                                            </a:rPr>
                                            <m:t>𝐶</m:t>
                                          </m:r>
                                        </m:e>
                                        <m:sup>
                                          <m:r>
                                            <a:rPr lang="de-DE" i="1">
                                              <a:solidFill>
                                                <a:schemeClr val="accent1"/>
                                              </a:solidFill>
                                              <a:latin typeface="Cambria Math" panose="02040503050406030204" pitchFamily="18" charset="0"/>
                                            </a:rPr>
                                            <m:t>′</m:t>
                                          </m:r>
                                        </m:sup>
                                      </m:sSup>
                                    </m:sub>
                                  </m:sSub>
                                </m:e>
                              </m:d>
                            </m:lim>
                          </m:limLow>
                        </m:fName>
                        <m:e>
                          <m:nary>
                            <m:naryPr>
                              <m:chr m:val="∑"/>
                              <m:supHide m:val="on"/>
                              <m:ctrlPr>
                                <a:rPr lang="de-DE" b="0" i="1" smtClean="0">
                                  <a:solidFill>
                                    <a:schemeClr val="accent1"/>
                                  </a:solidFill>
                                  <a:latin typeface="Cambria Math" panose="02040503050406030204" pitchFamily="18" charset="0"/>
                                </a:rPr>
                              </m:ctrlPr>
                            </m:naryPr>
                            <m:sub>
                              <m:r>
                                <m:rPr>
                                  <m:brk m:alnAt="7"/>
                                </m:rPr>
                                <a:rPr lang="de-DE" b="1" i="1" smtClean="0">
                                  <a:solidFill>
                                    <a:schemeClr val="accent1"/>
                                  </a:solidFill>
                                  <a:latin typeface="Cambria Math" panose="02040503050406030204" pitchFamily="18" charset="0"/>
                                </a:rPr>
                                <m:t>𝒕</m:t>
                              </m:r>
                              <m:r>
                                <m:rPr>
                                  <m:brk m:alnAt="7"/>
                                </m:rPr>
                                <a:rPr lang="de-DE" b="0" i="1" smtClean="0">
                                  <a:solidFill>
                                    <a:schemeClr val="accent1"/>
                                  </a:solidFill>
                                  <a:latin typeface="Cambria Math" panose="02040503050406030204" pitchFamily="18" charset="0"/>
                                  <a:ea typeface="Cambria Math" panose="02040503050406030204" pitchFamily="18" charset="0"/>
                                </a:rPr>
                                <m:t>∈</m:t>
                              </m:r>
                              <m:r>
                                <a:rPr lang="de-DE" b="0" i="1" smtClean="0">
                                  <a:solidFill>
                                    <a:schemeClr val="accent1"/>
                                  </a:solidFill>
                                  <a:latin typeface="Cambria Math" panose="02040503050406030204" pitchFamily="18" charset="0"/>
                                  <a:ea typeface="Cambria Math" panose="02040503050406030204" pitchFamily="18" charset="0"/>
                                </a:rPr>
                                <m:t>ℛ</m:t>
                              </m:r>
                              <m:d>
                                <m:dPr>
                                  <m:ctrlPr>
                                    <a:rPr lang="de-DE" b="0" i="1" smtClean="0">
                                      <a:solidFill>
                                        <a:schemeClr val="accent1"/>
                                      </a:solidFill>
                                      <a:latin typeface="Cambria Math" panose="02040503050406030204" pitchFamily="18" charset="0"/>
                                      <a:ea typeface="Cambria Math" panose="02040503050406030204" pitchFamily="18" charset="0"/>
                                    </a:rPr>
                                  </m:ctrlPr>
                                </m:dPr>
                                <m:e>
                                  <m:sSub>
                                    <m:sSubPr>
                                      <m:ctrlPr>
                                        <a:rPr lang="de-DE" b="1" i="1" smtClean="0">
                                          <a:solidFill>
                                            <a:schemeClr val="accent1"/>
                                          </a:solidFill>
                                          <a:latin typeface="Cambria Math" panose="02040503050406030204" pitchFamily="18" charset="0"/>
                                          <a:ea typeface="Cambria Math" panose="02040503050406030204" pitchFamily="18" charset="0"/>
                                        </a:rPr>
                                      </m:ctrlPr>
                                    </m:sSubPr>
                                    <m:e>
                                      <m:r>
                                        <a:rPr lang="de-DE" b="1" i="1" smtClean="0">
                                          <a:solidFill>
                                            <a:schemeClr val="accent1"/>
                                          </a:solidFill>
                                          <a:latin typeface="Cambria Math" panose="02040503050406030204" pitchFamily="18" charset="0"/>
                                          <a:ea typeface="Cambria Math" panose="02040503050406030204" pitchFamily="18" charset="0"/>
                                        </a:rPr>
                                        <m:t>𝑻</m:t>
                                      </m:r>
                                    </m:e>
                                    <m:sub>
                                      <m:r>
                                        <a:rPr lang="de-DE" i="1">
                                          <a:solidFill>
                                            <a:schemeClr val="accent1"/>
                                          </a:solidFill>
                                          <a:latin typeface="Cambria Math" panose="02040503050406030204" pitchFamily="18" charset="0"/>
                                        </a:rPr>
                                        <m:t>|</m:t>
                                      </m:r>
                                      <m:sSup>
                                        <m:sSupPr>
                                          <m:ctrlPr>
                                            <a:rPr lang="de-DE" i="1">
                                              <a:solidFill>
                                                <a:schemeClr val="accent1"/>
                                              </a:solidFill>
                                              <a:latin typeface="Cambria Math" panose="02040503050406030204" pitchFamily="18" charset="0"/>
                                            </a:rPr>
                                          </m:ctrlPr>
                                        </m:sSupPr>
                                        <m:e>
                                          <m:r>
                                            <a:rPr lang="de-DE" i="1">
                                              <a:solidFill>
                                                <a:schemeClr val="accent1"/>
                                              </a:solidFill>
                                              <a:latin typeface="Cambria Math" panose="02040503050406030204" pitchFamily="18" charset="0"/>
                                            </a:rPr>
                                            <m:t>𝐶</m:t>
                                          </m:r>
                                        </m:e>
                                        <m:sup>
                                          <m:r>
                                            <a:rPr lang="de-DE" b="0" i="1" smtClean="0">
                                              <a:solidFill>
                                                <a:schemeClr val="accent1"/>
                                              </a:solidFill>
                                              <a:latin typeface="Cambria Math" panose="02040503050406030204" pitchFamily="18" charset="0"/>
                                            </a:rPr>
                                            <m:t>′</m:t>
                                          </m:r>
                                          <m:r>
                                            <a:rPr lang="de-DE" i="1">
                                              <a:solidFill>
                                                <a:schemeClr val="accent1"/>
                                              </a:solidFill>
                                              <a:latin typeface="Cambria Math" panose="02040503050406030204" pitchFamily="18" charset="0"/>
                                            </a:rPr>
                                            <m:t>′</m:t>
                                          </m:r>
                                        </m:sup>
                                      </m:sSup>
                                    </m:sub>
                                  </m:sSub>
                                </m:e>
                              </m:d>
                            </m:sub>
                            <m:sup/>
                            <m:e>
                              <m:r>
                                <a:rPr lang="de-DE" i="1">
                                  <a:solidFill>
                                    <a:schemeClr val="accent1"/>
                                  </a:solidFill>
                                  <a:latin typeface="Cambria Math" panose="02040503050406030204" pitchFamily="18" charset="0"/>
                                </a:rPr>
                                <m:t>𝑃</m:t>
                              </m:r>
                              <m:d>
                                <m:dPr>
                                  <m:ctrlPr>
                                    <a:rPr lang="de-DE" i="1">
                                      <a:solidFill>
                                        <a:schemeClr val="accent1"/>
                                      </a:solidFill>
                                      <a:latin typeface="Cambria Math" panose="02040503050406030204" pitchFamily="18" charset="0"/>
                                    </a:rPr>
                                  </m:ctrlPr>
                                </m:dPr>
                                <m:e>
                                  <m:sSub>
                                    <m:sSubPr>
                                      <m:ctrlPr>
                                        <a:rPr lang="de-DE" b="1" i="1">
                                          <a:solidFill>
                                            <a:schemeClr val="accent1"/>
                                          </a:solidFill>
                                          <a:latin typeface="Cambria Math" panose="02040503050406030204" pitchFamily="18" charset="0"/>
                                        </a:rPr>
                                      </m:ctrlPr>
                                    </m:sSubPr>
                                    <m:e>
                                      <m:d>
                                        <m:dPr>
                                          <m:ctrlPr>
                                            <a:rPr lang="de-DE" b="1" i="1">
                                              <a:solidFill>
                                                <a:schemeClr val="accent1"/>
                                              </a:solidFill>
                                              <a:latin typeface="Cambria Math" panose="02040503050406030204" pitchFamily="18" charset="0"/>
                                            </a:rPr>
                                          </m:ctrlPr>
                                        </m:dPr>
                                        <m:e>
                                          <m:r>
                                            <a:rPr lang="de-DE" b="1" i="1">
                                              <a:solidFill>
                                                <a:schemeClr val="accent1"/>
                                              </a:solidFill>
                                              <a:latin typeface="Cambria Math" panose="02040503050406030204" pitchFamily="18" charset="0"/>
                                            </a:rPr>
                                            <m:t>𝑼</m:t>
                                          </m:r>
                                          <m:r>
                                            <a:rPr lang="de-DE" i="1">
                                              <a:solidFill>
                                                <a:schemeClr val="accent1"/>
                                              </a:solidFill>
                                              <a:latin typeface="Cambria Math" panose="02040503050406030204" pitchFamily="18" charset="0"/>
                                            </a:rPr>
                                            <m:t>=</m:t>
                                          </m:r>
                                          <m:r>
                                            <a:rPr lang="de-DE" b="1" i="1">
                                              <a:solidFill>
                                                <a:schemeClr val="accent1"/>
                                              </a:solidFill>
                                              <a:latin typeface="Cambria Math" panose="02040503050406030204" pitchFamily="18" charset="0"/>
                                            </a:rPr>
                                            <m:t>𝒖</m:t>
                                          </m:r>
                                        </m:e>
                                      </m:d>
                                    </m:e>
                                    <m:sub>
                                      <m:r>
                                        <a:rPr lang="de-DE" b="1" i="1">
                                          <a:solidFill>
                                            <a:schemeClr val="accent1"/>
                                          </a:solidFill>
                                          <a:latin typeface="Cambria Math" panose="02040503050406030204" pitchFamily="18" charset="0"/>
                                        </a:rPr>
                                        <m:t>|</m:t>
                                      </m:r>
                                      <m:sSup>
                                        <m:sSupPr>
                                          <m:ctrlPr>
                                            <a:rPr lang="de-DE" b="0" i="1" smtClean="0">
                                              <a:solidFill>
                                                <a:schemeClr val="accent1"/>
                                              </a:solidFill>
                                              <a:latin typeface="Cambria Math" panose="02040503050406030204" pitchFamily="18" charset="0"/>
                                            </a:rPr>
                                          </m:ctrlPr>
                                        </m:sSupPr>
                                        <m:e>
                                          <m:r>
                                            <a:rPr lang="de-DE" i="1">
                                              <a:solidFill>
                                                <a:schemeClr val="accent1"/>
                                              </a:solidFill>
                                              <a:latin typeface="Cambria Math" panose="02040503050406030204" pitchFamily="18" charset="0"/>
                                            </a:rPr>
                                            <m:t>𝐶</m:t>
                                          </m:r>
                                        </m:e>
                                        <m:sup>
                                          <m:r>
                                            <a:rPr lang="de-DE" b="0" i="1" smtClean="0">
                                              <a:solidFill>
                                                <a:schemeClr val="accent1"/>
                                              </a:solidFill>
                                              <a:latin typeface="Cambria Math" panose="02040503050406030204" pitchFamily="18" charset="0"/>
                                            </a:rPr>
                                            <m:t>′</m:t>
                                          </m:r>
                                        </m:sup>
                                      </m:sSup>
                                    </m:sub>
                                  </m:sSub>
                                  <m:r>
                                    <a:rPr lang="de-DE" b="0" i="1" smtClean="0">
                                      <a:solidFill>
                                        <a:schemeClr val="accent1"/>
                                      </a:solidFill>
                                      <a:latin typeface="Cambria Math" panose="02040503050406030204" pitchFamily="18" charset="0"/>
                                    </a:rPr>
                                    <m:t>,</m:t>
                                  </m:r>
                                  <m:sSub>
                                    <m:sSubPr>
                                      <m:ctrlPr>
                                        <a:rPr lang="de-DE" b="1" i="1" smtClean="0">
                                          <a:solidFill>
                                            <a:schemeClr val="accent1"/>
                                          </a:solidFill>
                                          <a:latin typeface="Cambria Math" panose="02040503050406030204" pitchFamily="18" charset="0"/>
                                        </a:rPr>
                                      </m:ctrlPr>
                                    </m:sSubPr>
                                    <m:e>
                                      <m:d>
                                        <m:dPr>
                                          <m:ctrlPr>
                                            <a:rPr lang="de-DE" b="0" i="1" smtClean="0">
                                              <a:solidFill>
                                                <a:schemeClr val="accent1"/>
                                              </a:solidFill>
                                              <a:latin typeface="Cambria Math" panose="02040503050406030204" pitchFamily="18" charset="0"/>
                                            </a:rPr>
                                          </m:ctrlPr>
                                        </m:dPr>
                                        <m:e>
                                          <m:r>
                                            <a:rPr lang="de-DE" b="1" i="1" smtClean="0">
                                              <a:solidFill>
                                                <a:schemeClr val="accent1"/>
                                              </a:solidFill>
                                              <a:latin typeface="Cambria Math" panose="02040503050406030204" pitchFamily="18" charset="0"/>
                                            </a:rPr>
                                            <m:t>𝑻</m:t>
                                          </m:r>
                                          <m:r>
                                            <a:rPr lang="de-DE" b="0" i="1" smtClean="0">
                                              <a:solidFill>
                                                <a:schemeClr val="accent1"/>
                                              </a:solidFill>
                                              <a:latin typeface="Cambria Math" panose="02040503050406030204" pitchFamily="18" charset="0"/>
                                            </a:rPr>
                                            <m:t>=</m:t>
                                          </m:r>
                                          <m:r>
                                            <a:rPr lang="de-DE" b="1" i="1" smtClean="0">
                                              <a:solidFill>
                                                <a:schemeClr val="accent1"/>
                                              </a:solidFill>
                                              <a:latin typeface="Cambria Math" panose="02040503050406030204" pitchFamily="18" charset="0"/>
                                            </a:rPr>
                                            <m:t>𝒕</m:t>
                                          </m:r>
                                        </m:e>
                                      </m:d>
                                    </m:e>
                                    <m:sub>
                                      <m:r>
                                        <a:rPr lang="de-DE" b="0" i="1" smtClean="0">
                                          <a:solidFill>
                                            <a:schemeClr val="accent1"/>
                                          </a:solidFill>
                                          <a:latin typeface="Cambria Math" panose="02040503050406030204" pitchFamily="18" charset="0"/>
                                        </a:rPr>
                                        <m:t>|</m:t>
                                      </m:r>
                                      <m:sSup>
                                        <m:sSupPr>
                                          <m:ctrlPr>
                                            <a:rPr lang="de-DE" b="0" i="1" smtClean="0">
                                              <a:solidFill>
                                                <a:schemeClr val="accent1"/>
                                              </a:solidFill>
                                              <a:latin typeface="Cambria Math" panose="02040503050406030204" pitchFamily="18" charset="0"/>
                                            </a:rPr>
                                          </m:ctrlPr>
                                        </m:sSupPr>
                                        <m:e>
                                          <m:r>
                                            <a:rPr lang="de-DE" b="0" i="1" smtClean="0">
                                              <a:solidFill>
                                                <a:schemeClr val="accent1"/>
                                              </a:solidFill>
                                              <a:latin typeface="Cambria Math" panose="02040503050406030204" pitchFamily="18" charset="0"/>
                                            </a:rPr>
                                            <m:t>𝐶</m:t>
                                          </m:r>
                                        </m:e>
                                        <m:sup>
                                          <m:r>
                                            <a:rPr lang="de-DE" b="0" i="1" smtClean="0">
                                              <a:solidFill>
                                                <a:schemeClr val="accent1"/>
                                              </a:solidFill>
                                              <a:latin typeface="Cambria Math" panose="02040503050406030204" pitchFamily="18" charset="0"/>
                                            </a:rPr>
                                            <m:t>′′</m:t>
                                          </m:r>
                                        </m:sup>
                                      </m:sSup>
                                    </m:sub>
                                  </m:sSub>
                                  <m:r>
                                    <a:rPr lang="de-DE" i="1">
                                      <a:solidFill>
                                        <a:schemeClr val="accent1"/>
                                      </a:solidFill>
                                      <a:latin typeface="Cambria Math" panose="02040503050406030204" pitchFamily="18" charset="0"/>
                                    </a:rPr>
                                    <m:t>|</m:t>
                                  </m:r>
                                  <m:r>
                                    <a:rPr lang="de-DE" b="1" i="1">
                                      <a:solidFill>
                                        <a:schemeClr val="accent1"/>
                                      </a:solidFill>
                                      <a:latin typeface="Cambria Math" panose="02040503050406030204" pitchFamily="18" charset="0"/>
                                    </a:rPr>
                                    <m:t>𝒆</m:t>
                                  </m:r>
                                </m:e>
                              </m:d>
                            </m:e>
                          </m:nary>
                        </m:e>
                      </m:func>
                    </m:oMath>
                  </m:oMathPara>
                </a14:m>
                <a:endParaRPr lang="en-GB" dirty="0"/>
              </a:p>
              <a:p>
                <a:pPr lvl="2"/>
                <a14:m>
                  <m:oMath xmlns:m="http://schemas.openxmlformats.org/officeDocument/2006/math">
                    <m:sSub>
                      <m:sSubPr>
                        <m:ctrlPr>
                          <a:rPr lang="de-DE" i="1">
                            <a:latin typeface="Cambria Math" panose="02040503050406030204" pitchFamily="18" charset="0"/>
                          </a:rPr>
                        </m:ctrlPr>
                      </m:sSubPr>
                      <m:e>
                        <m:r>
                          <a:rPr lang="de-DE" b="1" i="1" smtClean="0">
                            <a:latin typeface="Cambria Math" panose="02040503050406030204" pitchFamily="18" charset="0"/>
                          </a:rPr>
                          <m:t>𝑻</m:t>
                        </m:r>
                      </m:e>
                      <m:sub>
                        <m:r>
                          <a:rPr lang="de-DE" i="1">
                            <a:latin typeface="Cambria Math" panose="02040503050406030204" pitchFamily="18" charset="0"/>
                          </a:rPr>
                          <m:t>|</m:t>
                        </m:r>
                        <m:sSup>
                          <m:sSupPr>
                            <m:ctrlPr>
                              <a:rPr lang="de-DE" b="0" i="1" smtClean="0">
                                <a:latin typeface="Cambria Math" panose="02040503050406030204" pitchFamily="18" charset="0"/>
                              </a:rPr>
                            </m:ctrlPr>
                          </m:sSupPr>
                          <m:e>
                            <m:r>
                              <a:rPr lang="de-DE" i="1">
                                <a:latin typeface="Cambria Math" panose="02040503050406030204" pitchFamily="18" charset="0"/>
                              </a:rPr>
                              <m:t>𝐶</m:t>
                            </m:r>
                          </m:e>
                          <m:sup>
                            <m:r>
                              <a:rPr lang="de-DE" b="0" i="1" smtClean="0">
                                <a:latin typeface="Cambria Math" panose="02040503050406030204" pitchFamily="18" charset="0"/>
                              </a:rPr>
                              <m:t>′′</m:t>
                            </m:r>
                          </m:sup>
                        </m:sSup>
                      </m:sub>
                    </m:sSub>
                    <m:r>
                      <a:rPr lang="de-DE" i="1">
                        <a:latin typeface="Cambria Math" panose="02040503050406030204" pitchFamily="18" charset="0"/>
                      </a:rPr>
                      <m:t>=</m:t>
                    </m:r>
                    <m:r>
                      <a:rPr lang="de-DE" i="1">
                        <a:latin typeface="Cambria Math" panose="02040503050406030204" pitchFamily="18" charset="0"/>
                      </a:rPr>
                      <m:t>𝑟𝑣</m:t>
                    </m:r>
                    <m:d>
                      <m:dPr>
                        <m:ctrlPr>
                          <a:rPr lang="de-DE" i="1">
                            <a:latin typeface="Cambria Math" panose="02040503050406030204" pitchFamily="18" charset="0"/>
                          </a:rPr>
                        </m:ctrlPr>
                      </m:dPr>
                      <m:e>
                        <m:r>
                          <a:rPr lang="de-DE" i="1">
                            <a:latin typeface="Cambria Math" panose="02040503050406030204" pitchFamily="18" charset="0"/>
                          </a:rPr>
                          <m:t>𝐺</m:t>
                        </m:r>
                      </m:e>
                    </m:d>
                    <m:r>
                      <a:rPr lang="de-DE" i="1">
                        <a:latin typeface="Cambria Math" panose="02040503050406030204" pitchFamily="18" charset="0"/>
                        <a:ea typeface="Cambria Math" panose="02040503050406030204" pitchFamily="18" charset="0"/>
                      </a:rPr>
                      <m:t>∖</m:t>
                    </m:r>
                    <m:sSubSup>
                      <m:sSubSupPr>
                        <m:ctrlPr>
                          <a:rPr lang="de-DE" i="1">
                            <a:latin typeface="Cambria Math" panose="02040503050406030204" pitchFamily="18" charset="0"/>
                            <a:ea typeface="Cambria Math" panose="02040503050406030204" pitchFamily="18" charset="0"/>
                          </a:rPr>
                        </m:ctrlPr>
                      </m:sSubSupPr>
                      <m:e>
                        <m:d>
                          <m:dPr>
                            <m:begChr m:val="{"/>
                            <m:endChr m:val="}"/>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𝐸</m:t>
                                </m:r>
                              </m:e>
                              <m:sub>
                                <m:r>
                                  <a:rPr lang="de-DE" i="1">
                                    <a:latin typeface="Cambria Math" panose="02040503050406030204" pitchFamily="18" charset="0"/>
                                    <a:ea typeface="Cambria Math" panose="02040503050406030204" pitchFamily="18" charset="0"/>
                                  </a:rPr>
                                  <m:t>𝑗</m:t>
                                </m:r>
                              </m:sub>
                            </m:sSub>
                          </m:e>
                        </m:d>
                      </m:e>
                      <m:sub>
                        <m:r>
                          <a:rPr lang="de-DE" i="1">
                            <a:latin typeface="Cambria Math" panose="02040503050406030204" pitchFamily="18" charset="0"/>
                            <a:ea typeface="Cambria Math" panose="02040503050406030204" pitchFamily="18" charset="0"/>
                          </a:rPr>
                          <m:t>𝑗</m:t>
                        </m:r>
                        <m:r>
                          <a:rPr lang="de-DE" i="1">
                            <a:latin typeface="Cambria Math" panose="02040503050406030204" pitchFamily="18" charset="0"/>
                            <a:ea typeface="Cambria Math" panose="02040503050406030204" pitchFamily="18" charset="0"/>
                          </a:rPr>
                          <m:t>=1</m:t>
                        </m:r>
                      </m:sub>
                      <m:sup>
                        <m:r>
                          <a:rPr lang="de-DE" i="1">
                            <a:latin typeface="Cambria Math" panose="02040503050406030204" pitchFamily="18" charset="0"/>
                            <a:ea typeface="Cambria Math" panose="02040503050406030204" pitchFamily="18" charset="0"/>
                          </a:rPr>
                          <m:t>𝑚</m:t>
                        </m:r>
                      </m:sup>
                    </m:sSubSup>
                    <m:r>
                      <a:rPr lang="de-DE" i="1">
                        <a:latin typeface="Cambria Math" panose="02040503050406030204" pitchFamily="18" charset="0"/>
                        <a:ea typeface="Cambria Math" panose="02040503050406030204" pitchFamily="18" charset="0"/>
                      </a:rPr>
                      <m:t>∖</m:t>
                    </m:r>
                    <m:sSub>
                      <m:sSubPr>
                        <m:ctrlPr>
                          <a:rPr lang="de-DE" b="1" i="1">
                            <a:latin typeface="Cambria Math" panose="02040503050406030204" pitchFamily="18" charset="0"/>
                            <a:ea typeface="Cambria Math" panose="02040503050406030204" pitchFamily="18" charset="0"/>
                          </a:rPr>
                        </m:ctrlPr>
                      </m:sSubPr>
                      <m:e>
                        <m:r>
                          <a:rPr lang="de-DE" b="1" i="1">
                            <a:latin typeface="Cambria Math" panose="02040503050406030204" pitchFamily="18" charset="0"/>
                            <a:ea typeface="Cambria Math" panose="02040503050406030204" pitchFamily="18" charset="0"/>
                          </a:rPr>
                          <m:t>𝑼</m:t>
                        </m:r>
                      </m:e>
                      <m:sub>
                        <m:r>
                          <a:rPr lang="de-DE" i="1">
                            <a:latin typeface="Cambria Math" panose="02040503050406030204" pitchFamily="18" charset="0"/>
                          </a:rPr>
                          <m:t>|</m:t>
                        </m:r>
                        <m:sSup>
                          <m:sSupPr>
                            <m:ctrlPr>
                              <a:rPr lang="de-DE" b="0" i="1" smtClean="0">
                                <a:latin typeface="Cambria Math" panose="02040503050406030204" pitchFamily="18" charset="0"/>
                              </a:rPr>
                            </m:ctrlPr>
                          </m:sSupPr>
                          <m:e>
                            <m:r>
                              <a:rPr lang="de-DE" i="1">
                                <a:latin typeface="Cambria Math" panose="02040503050406030204" pitchFamily="18" charset="0"/>
                              </a:rPr>
                              <m:t>𝐶</m:t>
                            </m:r>
                          </m:e>
                          <m:sup>
                            <m:r>
                              <a:rPr lang="de-DE" b="0" i="1" smtClean="0">
                                <a:latin typeface="Cambria Math" panose="02040503050406030204" pitchFamily="18" charset="0"/>
                              </a:rPr>
                              <m:t>′</m:t>
                            </m:r>
                          </m:sup>
                        </m:sSup>
                      </m:sub>
                    </m:sSub>
                  </m:oMath>
                </a14:m>
                <a:r>
                  <a:rPr lang="en-GB" dirty="0"/>
                  <a:t> the remaining PRVs</a:t>
                </a:r>
              </a:p>
              <a:p>
                <a:pPr lvl="1"/>
                <a:r>
                  <a:rPr lang="en-GB" dirty="0"/>
                  <a:t>If </a:t>
                </a:r>
                <a14:m>
                  <m:oMath xmlns:m="http://schemas.openxmlformats.org/officeDocument/2006/math">
                    <m:sSub>
                      <m:sSubPr>
                        <m:ctrlPr>
                          <a:rPr lang="de-DE" b="1" i="1" smtClean="0">
                            <a:solidFill>
                              <a:srgbClr val="C00000"/>
                            </a:solidFill>
                            <a:latin typeface="Cambria Math" panose="02040503050406030204" pitchFamily="18" charset="0"/>
                          </a:rPr>
                        </m:ctrlPr>
                      </m:sSubPr>
                      <m:e>
                        <m:r>
                          <a:rPr lang="de-DE" b="1" i="1">
                            <a:solidFill>
                              <a:srgbClr val="C00000"/>
                            </a:solidFill>
                            <a:latin typeface="Cambria Math" panose="02040503050406030204" pitchFamily="18" charset="0"/>
                          </a:rPr>
                          <m:t>𝑼</m:t>
                        </m:r>
                      </m:e>
                      <m:sub>
                        <m:r>
                          <a:rPr lang="de-DE" i="1">
                            <a:solidFill>
                              <a:srgbClr val="C00000"/>
                            </a:solidFill>
                            <a:latin typeface="Cambria Math" panose="02040503050406030204" pitchFamily="18" charset="0"/>
                          </a:rPr>
                          <m:t>|</m:t>
                        </m:r>
                        <m:sSup>
                          <m:sSupPr>
                            <m:ctrlPr>
                              <a:rPr lang="de-DE" b="0" i="1" smtClean="0">
                                <a:solidFill>
                                  <a:srgbClr val="C00000"/>
                                </a:solidFill>
                                <a:latin typeface="Cambria Math" panose="02040503050406030204" pitchFamily="18" charset="0"/>
                              </a:rPr>
                            </m:ctrlPr>
                          </m:sSupPr>
                          <m:e>
                            <m:r>
                              <a:rPr lang="de-DE" i="1">
                                <a:solidFill>
                                  <a:srgbClr val="C00000"/>
                                </a:solidFill>
                                <a:latin typeface="Cambria Math" panose="02040503050406030204" pitchFamily="18" charset="0"/>
                              </a:rPr>
                              <m:t>𝐶</m:t>
                            </m:r>
                          </m:e>
                          <m:sup>
                            <m:r>
                              <a:rPr lang="de-DE" b="0" i="1" smtClean="0">
                                <a:solidFill>
                                  <a:srgbClr val="C00000"/>
                                </a:solidFill>
                                <a:latin typeface="Cambria Math" panose="02040503050406030204" pitchFamily="18" charset="0"/>
                              </a:rPr>
                              <m:t>′</m:t>
                            </m:r>
                          </m:sup>
                        </m:sSup>
                      </m:sub>
                    </m:sSub>
                    <m:r>
                      <a:rPr lang="de-DE" b="1" i="1" smtClean="0">
                        <a:solidFill>
                          <a:srgbClr val="C00000"/>
                        </a:solidFill>
                        <a:latin typeface="Cambria Math" panose="02040503050406030204" pitchFamily="18" charset="0"/>
                      </a:rPr>
                      <m:t>=</m:t>
                    </m:r>
                    <m:sSub>
                      <m:sSubPr>
                        <m:ctrlPr>
                          <a:rPr lang="de-DE" i="1">
                            <a:solidFill>
                              <a:srgbClr val="C00000"/>
                            </a:solidFill>
                            <a:latin typeface="Cambria Math" panose="02040503050406030204" pitchFamily="18" charset="0"/>
                          </a:rPr>
                        </m:ctrlPr>
                      </m:sSubPr>
                      <m:e>
                        <m:r>
                          <a:rPr lang="de-DE" b="1" i="1">
                            <a:solidFill>
                              <a:srgbClr val="C00000"/>
                            </a:solidFill>
                            <a:latin typeface="Cambria Math" panose="02040503050406030204" pitchFamily="18" charset="0"/>
                          </a:rPr>
                          <m:t>𝑽</m:t>
                        </m:r>
                      </m:e>
                      <m:sub>
                        <m:r>
                          <a:rPr lang="de-DE" i="1">
                            <a:solidFill>
                              <a:srgbClr val="C00000"/>
                            </a:solidFill>
                            <a:latin typeface="Cambria Math" panose="02040503050406030204" pitchFamily="18" charset="0"/>
                          </a:rPr>
                          <m:t>|</m:t>
                        </m:r>
                        <m:r>
                          <a:rPr lang="de-DE" i="1">
                            <a:solidFill>
                              <a:srgbClr val="C00000"/>
                            </a:solidFill>
                            <a:latin typeface="Cambria Math" panose="02040503050406030204" pitchFamily="18" charset="0"/>
                          </a:rPr>
                          <m:t>𝐶</m:t>
                        </m:r>
                      </m:sub>
                    </m:sSub>
                  </m:oMath>
                </a14:m>
                <a:r>
                  <a:rPr lang="en-GB" dirty="0"/>
                  <a:t>, i.e., </a:t>
                </a:r>
                <a14:m>
                  <m:oMath xmlns:m="http://schemas.openxmlformats.org/officeDocument/2006/math">
                    <m:sSub>
                      <m:sSubPr>
                        <m:ctrlPr>
                          <a:rPr lang="de-DE" i="1">
                            <a:latin typeface="Cambria Math" panose="02040503050406030204" pitchFamily="18" charset="0"/>
                          </a:rPr>
                        </m:ctrlPr>
                      </m:sSubPr>
                      <m:e>
                        <m:r>
                          <a:rPr lang="de-DE" b="1" i="1">
                            <a:latin typeface="Cambria Math" panose="02040503050406030204" pitchFamily="18" charset="0"/>
                          </a:rPr>
                          <m:t>𝑻</m:t>
                        </m:r>
                      </m:e>
                      <m:sub>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𝐶</m:t>
                            </m:r>
                          </m:e>
                          <m:sup>
                            <m:r>
                              <a:rPr lang="de-DE" i="1">
                                <a:latin typeface="Cambria Math" panose="02040503050406030204" pitchFamily="18" charset="0"/>
                              </a:rPr>
                              <m:t>′′</m:t>
                            </m:r>
                          </m:sup>
                        </m:sSup>
                      </m:sub>
                    </m:sSub>
                    <m:r>
                      <a:rPr lang="de-DE" i="1">
                        <a:latin typeface="Cambria Math" panose="02040503050406030204" pitchFamily="18" charset="0"/>
                      </a:rPr>
                      <m:t>=</m:t>
                    </m:r>
                    <m:r>
                      <a:rPr lang="de-DE" i="1" smtClean="0">
                        <a:latin typeface="Cambria Math" panose="02040503050406030204" pitchFamily="18" charset="0"/>
                        <a:ea typeface="Cambria Math" panose="02040503050406030204" pitchFamily="18" charset="0"/>
                      </a:rPr>
                      <m:t>∅</m:t>
                    </m:r>
                  </m:oMath>
                </a14:m>
                <a:r>
                  <a:rPr lang="en-GB" dirty="0"/>
                  <a:t>, then </a:t>
                </a:r>
                <a14:m>
                  <m:oMath xmlns:m="http://schemas.openxmlformats.org/officeDocument/2006/math">
                    <m:sSub>
                      <m:sSubPr>
                        <m:ctrlPr>
                          <a:rPr lang="de-DE" i="1" smtClean="0">
                            <a:solidFill>
                              <a:srgbClr val="C00000"/>
                            </a:solidFill>
                            <a:latin typeface="Cambria Math" panose="02040503050406030204" pitchFamily="18" charset="0"/>
                          </a:rPr>
                        </m:ctrlPr>
                      </m:sSubPr>
                      <m:e>
                        <m:r>
                          <a:rPr lang="de-DE" i="1">
                            <a:solidFill>
                              <a:srgbClr val="C00000"/>
                            </a:solidFill>
                            <a:latin typeface="Cambria Math" panose="02040503050406030204" pitchFamily="18" charset="0"/>
                          </a:rPr>
                          <m:t>𝑀𝐴𝑃</m:t>
                        </m:r>
                      </m:e>
                      <m:sub>
                        <m:r>
                          <a:rPr lang="de-DE" i="1">
                            <a:solidFill>
                              <a:srgbClr val="C00000"/>
                            </a:solidFill>
                            <a:latin typeface="Cambria Math" panose="02040503050406030204" pitchFamily="18" charset="0"/>
                          </a:rPr>
                          <m:t>𝐺</m:t>
                        </m:r>
                      </m:sub>
                    </m:sSub>
                    <m:d>
                      <m:dPr>
                        <m:ctrlPr>
                          <a:rPr lang="de-DE" i="1">
                            <a:solidFill>
                              <a:srgbClr val="C00000"/>
                            </a:solidFill>
                            <a:latin typeface="Cambria Math" panose="02040503050406030204" pitchFamily="18" charset="0"/>
                          </a:rPr>
                        </m:ctrlPr>
                      </m:dPr>
                      <m:e>
                        <m:sSub>
                          <m:sSubPr>
                            <m:ctrlPr>
                              <a:rPr lang="de-DE" b="1" i="1">
                                <a:solidFill>
                                  <a:srgbClr val="C00000"/>
                                </a:solidFill>
                                <a:latin typeface="Cambria Math" panose="02040503050406030204" pitchFamily="18" charset="0"/>
                              </a:rPr>
                            </m:ctrlPr>
                          </m:sSubPr>
                          <m:e>
                            <m:r>
                              <a:rPr lang="de-DE" b="1" i="1">
                                <a:solidFill>
                                  <a:srgbClr val="C00000"/>
                                </a:solidFill>
                                <a:latin typeface="Cambria Math" panose="02040503050406030204" pitchFamily="18" charset="0"/>
                              </a:rPr>
                              <m:t>𝑼</m:t>
                            </m:r>
                          </m:e>
                          <m:sub>
                            <m:r>
                              <a:rPr lang="de-DE" i="1">
                                <a:solidFill>
                                  <a:srgbClr val="C00000"/>
                                </a:solidFill>
                                <a:latin typeface="Cambria Math" panose="02040503050406030204" pitchFamily="18" charset="0"/>
                              </a:rPr>
                              <m:t>|</m:t>
                            </m:r>
                            <m:sSup>
                              <m:sSupPr>
                                <m:ctrlPr>
                                  <a:rPr lang="de-DE" i="1">
                                    <a:solidFill>
                                      <a:srgbClr val="C00000"/>
                                    </a:solidFill>
                                    <a:latin typeface="Cambria Math" panose="02040503050406030204" pitchFamily="18" charset="0"/>
                                  </a:rPr>
                                </m:ctrlPr>
                              </m:sSupPr>
                              <m:e>
                                <m:r>
                                  <a:rPr lang="de-DE" i="1">
                                    <a:solidFill>
                                      <a:srgbClr val="C00000"/>
                                    </a:solidFill>
                                    <a:latin typeface="Cambria Math" panose="02040503050406030204" pitchFamily="18" charset="0"/>
                                  </a:rPr>
                                  <m:t>𝐶</m:t>
                                </m:r>
                              </m:e>
                              <m:sup>
                                <m:r>
                                  <a:rPr lang="de-DE" i="1">
                                    <a:solidFill>
                                      <a:srgbClr val="C00000"/>
                                    </a:solidFill>
                                    <a:latin typeface="Cambria Math" panose="02040503050406030204" pitchFamily="18" charset="0"/>
                                  </a:rPr>
                                  <m:t>′</m:t>
                                </m:r>
                              </m:sup>
                            </m:sSup>
                          </m:sub>
                        </m:sSub>
                        <m:r>
                          <a:rPr lang="de-DE" i="1">
                            <a:solidFill>
                              <a:srgbClr val="C00000"/>
                            </a:solidFill>
                            <a:latin typeface="Cambria Math" panose="02040503050406030204" pitchFamily="18" charset="0"/>
                          </a:rPr>
                          <m:t>|</m:t>
                        </m:r>
                        <m:r>
                          <a:rPr lang="de-DE" b="1" i="1">
                            <a:solidFill>
                              <a:srgbClr val="C00000"/>
                            </a:solidFill>
                            <a:latin typeface="Cambria Math" panose="02040503050406030204" pitchFamily="18" charset="0"/>
                          </a:rPr>
                          <m:t>𝒆</m:t>
                        </m:r>
                      </m:e>
                    </m:d>
                    <m:r>
                      <a:rPr lang="de-DE" b="0" i="1" smtClean="0">
                        <a:solidFill>
                          <a:srgbClr val="C00000"/>
                        </a:solidFill>
                        <a:latin typeface="Cambria Math" panose="02040503050406030204" pitchFamily="18" charset="0"/>
                      </a:rPr>
                      <m:t>=</m:t>
                    </m:r>
                    <m:r>
                      <a:rPr lang="de-DE" b="0" i="1" smtClean="0">
                        <a:solidFill>
                          <a:srgbClr val="C00000"/>
                        </a:solidFill>
                        <a:latin typeface="Cambria Math" panose="02040503050406030204" pitchFamily="18" charset="0"/>
                      </a:rPr>
                      <m:t>𝑀𝑃</m:t>
                    </m:r>
                    <m:sSub>
                      <m:sSubPr>
                        <m:ctrlPr>
                          <a:rPr lang="de-DE" b="0" i="1" smtClean="0">
                            <a:solidFill>
                              <a:srgbClr val="C00000"/>
                            </a:solidFill>
                            <a:latin typeface="Cambria Math" panose="02040503050406030204" pitchFamily="18" charset="0"/>
                          </a:rPr>
                        </m:ctrlPr>
                      </m:sSubPr>
                      <m:e>
                        <m:r>
                          <a:rPr lang="de-DE" b="0" i="1" smtClean="0">
                            <a:solidFill>
                              <a:srgbClr val="C00000"/>
                            </a:solidFill>
                            <a:latin typeface="Cambria Math" panose="02040503050406030204" pitchFamily="18" charset="0"/>
                          </a:rPr>
                          <m:t>𝐸</m:t>
                        </m:r>
                      </m:e>
                      <m:sub>
                        <m:r>
                          <a:rPr lang="de-DE" b="0" i="1" smtClean="0">
                            <a:solidFill>
                              <a:srgbClr val="C00000"/>
                            </a:solidFill>
                            <a:latin typeface="Cambria Math" panose="02040503050406030204" pitchFamily="18" charset="0"/>
                          </a:rPr>
                          <m:t>𝐺</m:t>
                        </m:r>
                      </m:sub>
                    </m:sSub>
                    <m:d>
                      <m:dPr>
                        <m:ctrlPr>
                          <a:rPr lang="de-DE" b="0" i="1" smtClean="0">
                            <a:solidFill>
                              <a:srgbClr val="C00000"/>
                            </a:solidFill>
                            <a:latin typeface="Cambria Math" panose="02040503050406030204" pitchFamily="18" charset="0"/>
                          </a:rPr>
                        </m:ctrlPr>
                      </m:dPr>
                      <m:e>
                        <m:r>
                          <a:rPr lang="de-DE" b="1" i="1" smtClean="0">
                            <a:solidFill>
                              <a:srgbClr val="C00000"/>
                            </a:solidFill>
                            <a:latin typeface="Cambria Math" panose="02040503050406030204" pitchFamily="18" charset="0"/>
                          </a:rPr>
                          <m:t>𝒆</m:t>
                        </m:r>
                      </m:e>
                    </m:d>
                  </m:oMath>
                </a14:m>
                <a:endParaRPr lang="en-GB" dirty="0"/>
              </a:p>
            </p:txBody>
          </p:sp>
        </mc:Choice>
        <mc:Fallback xmlns="">
          <p:sp>
            <p:nvSpPr>
              <p:cNvPr id="3" name="Content Placeholder 2">
                <a:extLst>
                  <a:ext uri="{FF2B5EF4-FFF2-40B4-BE49-F238E27FC236}">
                    <a16:creationId xmlns:a16="http://schemas.microsoft.com/office/drawing/2014/main" id="{845CDAE1-72D2-604B-941F-E62BD26607BE}"/>
                  </a:ext>
                </a:extLst>
              </p:cNvPr>
              <p:cNvSpPr>
                <a:spLocks noGrp="1" noRot="1" noChangeAspect="1" noMove="1" noResize="1" noEditPoints="1" noAdjustHandles="1" noChangeArrowheads="1" noChangeShapeType="1" noTextEdit="1"/>
              </p:cNvSpPr>
              <p:nvPr>
                <p:ph idx="1"/>
              </p:nvPr>
            </p:nvSpPr>
            <p:spPr>
              <a:xfrm>
                <a:off x="628650" y="1158240"/>
                <a:ext cx="7992836" cy="5018723"/>
              </a:xfrm>
              <a:blipFill>
                <a:blip r:embed="rId2"/>
                <a:stretch>
                  <a:fillRect l="-1270" t="-1515" b="-12374"/>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AF23E550-0751-0A42-9488-FA7DF0F49905}"/>
              </a:ext>
            </a:extLst>
          </p:cNvPr>
          <p:cNvSpPr>
            <a:spLocks noGrp="1"/>
          </p:cNvSpPr>
          <p:nvPr>
            <p:ph type="sldNum" sz="quarter" idx="12"/>
          </p:nvPr>
        </p:nvSpPr>
        <p:spPr/>
        <p:txBody>
          <a:bodyPr/>
          <a:lstStyle/>
          <a:p>
            <a:fld id="{67C9959E-8E6B-B04C-9955-EA096F41CA7A}" type="slidenum">
              <a:rPr lang="en-GB" smtClean="0"/>
              <a:t>67</a:t>
            </a:fld>
            <a:endParaRPr lang="en-GB"/>
          </a:p>
        </p:txBody>
      </p:sp>
      <p:sp>
        <p:nvSpPr>
          <p:cNvPr id="5" name="Rectangle 4">
            <a:extLst>
              <a:ext uri="{FF2B5EF4-FFF2-40B4-BE49-F238E27FC236}">
                <a16:creationId xmlns:a16="http://schemas.microsoft.com/office/drawing/2014/main" id="{1AC4B337-7B81-294C-9051-C2F0F3693E92}"/>
              </a:ext>
            </a:extLst>
          </p:cNvPr>
          <p:cNvSpPr/>
          <p:nvPr/>
        </p:nvSpPr>
        <p:spPr>
          <a:xfrm>
            <a:off x="1981202" y="6013590"/>
            <a:ext cx="6335487" cy="707886"/>
          </a:xfrm>
          <a:prstGeom prst="rect">
            <a:avLst/>
          </a:prstGeom>
        </p:spPr>
        <p:txBody>
          <a:bodyPr wrap="square">
            <a:spAutoFit/>
          </a:bodyPr>
          <a:lstStyle/>
          <a:p>
            <a:r>
              <a:rPr lang="en-GB" sz="1000" dirty="0">
                <a:solidFill>
                  <a:schemeClr val="accent3"/>
                </a:solidFill>
              </a:rPr>
              <a:t>Alexander Philip </a:t>
            </a:r>
            <a:r>
              <a:rPr lang="en-GB" sz="1000" dirty="0" err="1">
                <a:solidFill>
                  <a:schemeClr val="accent3"/>
                </a:solidFill>
              </a:rPr>
              <a:t>Dawid</a:t>
            </a:r>
            <a:r>
              <a:rPr lang="en-GB" sz="1000" dirty="0">
                <a:solidFill>
                  <a:schemeClr val="accent3"/>
                </a:solidFill>
              </a:rPr>
              <a:t>. Applications of a General Propagation Algorithm for Probabilistic Expert Systems. </a:t>
            </a:r>
            <a:r>
              <a:rPr lang="en-GB" sz="1000" i="1" dirty="0">
                <a:solidFill>
                  <a:schemeClr val="accent3"/>
                </a:solidFill>
              </a:rPr>
              <a:t>Statistics and Computing</a:t>
            </a:r>
            <a:r>
              <a:rPr lang="en-GB" sz="1000" dirty="0">
                <a:solidFill>
                  <a:schemeClr val="accent3"/>
                </a:solidFill>
              </a:rPr>
              <a:t>, 2(1):25–36, 1992. </a:t>
            </a:r>
          </a:p>
          <a:p>
            <a:r>
              <a:rPr lang="en-GB" sz="1000" dirty="0">
                <a:solidFill>
                  <a:schemeClr val="accent3"/>
                </a:solidFill>
              </a:rPr>
              <a:t>Rina </a:t>
            </a:r>
            <a:r>
              <a:rPr lang="en-GB" sz="1000" dirty="0" err="1">
                <a:solidFill>
                  <a:schemeClr val="accent3"/>
                </a:solidFill>
              </a:rPr>
              <a:t>Dechter</a:t>
            </a:r>
            <a:r>
              <a:rPr lang="en-GB" sz="1000" dirty="0">
                <a:solidFill>
                  <a:schemeClr val="accent3"/>
                </a:solidFill>
              </a:rPr>
              <a:t>. Bucket Elimination: A Unifying Framework for Probabilistic Inference. In </a:t>
            </a:r>
            <a:r>
              <a:rPr lang="en-GB" sz="1000" i="1" dirty="0">
                <a:solidFill>
                  <a:schemeClr val="accent3"/>
                </a:solidFill>
              </a:rPr>
              <a:t>Learning and Inference in Graphical Models</a:t>
            </a:r>
            <a:r>
              <a:rPr lang="en-GB" sz="1000" dirty="0">
                <a:solidFill>
                  <a:schemeClr val="accent3"/>
                </a:solidFill>
              </a:rPr>
              <a:t>, pages 75–104. MIT Press, 1999.</a:t>
            </a:r>
          </a:p>
        </p:txBody>
      </p:sp>
      <p:sp>
        <p:nvSpPr>
          <p:cNvPr id="7" name="TextBox 6">
            <a:extLst>
              <a:ext uri="{FF2B5EF4-FFF2-40B4-BE49-F238E27FC236}">
                <a16:creationId xmlns:a16="http://schemas.microsoft.com/office/drawing/2014/main" id="{05CDA64E-01CD-594D-BEAE-C552900CE002}"/>
              </a:ext>
            </a:extLst>
          </p:cNvPr>
          <p:cNvSpPr txBox="1"/>
          <p:nvPr/>
        </p:nvSpPr>
        <p:spPr>
          <a:xfrm>
            <a:off x="7722870" y="3482935"/>
            <a:ext cx="1326261"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GB" dirty="0"/>
              <a:t>query terms</a:t>
            </a:r>
          </a:p>
        </p:txBody>
      </p:sp>
      <p:cxnSp>
        <p:nvCxnSpPr>
          <p:cNvPr id="9" name="Straight Arrow Connector 8">
            <a:extLst>
              <a:ext uri="{FF2B5EF4-FFF2-40B4-BE49-F238E27FC236}">
                <a16:creationId xmlns:a16="http://schemas.microsoft.com/office/drawing/2014/main" id="{9306C70D-111A-7C48-94DE-E57C28462249}"/>
              </a:ext>
            </a:extLst>
          </p:cNvPr>
          <p:cNvCxnSpPr/>
          <p:nvPr/>
        </p:nvCxnSpPr>
        <p:spPr>
          <a:xfrm flipH="1" flipV="1">
            <a:off x="7794171" y="3317966"/>
            <a:ext cx="592183" cy="1567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66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045B-F387-EE49-8291-22E17A7F6AC6}"/>
              </a:ext>
            </a:extLst>
          </p:cNvPr>
          <p:cNvSpPr>
            <a:spLocks noGrp="1"/>
          </p:cNvSpPr>
          <p:nvPr>
            <p:ph type="title"/>
          </p:nvPr>
        </p:nvSpPr>
        <p:spPr/>
        <p:txBody>
          <a:bodyPr/>
          <a:lstStyle/>
          <a:p>
            <a:r>
              <a:rPr lang="en-GB" dirty="0"/>
              <a:t>Most Probable Assignment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5CDAE1-72D2-604B-941F-E62BD26607BE}"/>
                  </a:ext>
                </a:extLst>
              </p:cNvPr>
              <p:cNvSpPr>
                <a:spLocks noGrp="1"/>
              </p:cNvSpPr>
              <p:nvPr>
                <p:ph idx="1"/>
              </p:nvPr>
            </p:nvSpPr>
            <p:spPr>
              <a:xfrm>
                <a:off x="628650" y="1158240"/>
                <a:ext cx="7992836" cy="5018723"/>
              </a:xfrm>
            </p:spPr>
            <p:txBody>
              <a:bodyPr>
                <a:normAutofit/>
              </a:bodyPr>
              <a:lstStyle/>
              <a:p>
                <a:r>
                  <a:rPr lang="en-GB" dirty="0"/>
                  <a:t>Problem with an MAP query</a:t>
                </a:r>
              </a:p>
              <a:p>
                <a:pPr marL="0" indent="0">
                  <a:buNone/>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panose="02040503050406030204" pitchFamily="18" charset="0"/>
                            </a:rPr>
                            <m:t>𝑀𝐴𝑃</m:t>
                          </m:r>
                        </m:e>
                        <m:sub>
                          <m:r>
                            <a:rPr lang="de-DE" b="0" i="1" smtClean="0">
                              <a:solidFill>
                                <a:schemeClr val="tx1"/>
                              </a:solidFill>
                              <a:latin typeface="Cambria Math" panose="02040503050406030204" pitchFamily="18" charset="0"/>
                            </a:rPr>
                            <m:t>𝐺</m:t>
                          </m:r>
                        </m:sub>
                      </m:sSub>
                      <m:d>
                        <m:dPr>
                          <m:ctrlPr>
                            <a:rPr lang="de-DE" b="0" i="1" smtClean="0">
                              <a:solidFill>
                                <a:schemeClr val="tx1"/>
                              </a:solidFill>
                              <a:latin typeface="Cambria Math" panose="02040503050406030204" pitchFamily="18" charset="0"/>
                            </a:rPr>
                          </m:ctrlPr>
                        </m:dPr>
                        <m:e>
                          <m:sSub>
                            <m:sSubPr>
                              <m:ctrlPr>
                                <a:rPr lang="de-DE" b="1" i="1" smtClean="0">
                                  <a:solidFill>
                                    <a:schemeClr val="tx1"/>
                                  </a:solidFill>
                                  <a:latin typeface="Cambria Math" panose="02040503050406030204" pitchFamily="18" charset="0"/>
                                </a:rPr>
                              </m:ctrlPr>
                            </m:sSubPr>
                            <m:e>
                              <m:r>
                                <a:rPr lang="de-DE" b="1" i="1" smtClean="0">
                                  <a:solidFill>
                                    <a:schemeClr val="tx1"/>
                                  </a:solidFill>
                                  <a:latin typeface="Cambria Math" panose="02040503050406030204" pitchFamily="18" charset="0"/>
                                </a:rPr>
                                <m:t>𝑼</m:t>
                              </m:r>
                            </m:e>
                            <m:sub>
                              <m:r>
                                <a:rPr lang="de-DE" b="0" i="1" smtClean="0">
                                  <a:solidFill>
                                    <a:schemeClr val="tx1"/>
                                  </a:solidFill>
                                  <a:latin typeface="Cambria Math" panose="02040503050406030204" pitchFamily="18" charset="0"/>
                                </a:rPr>
                                <m:t>|</m:t>
                              </m:r>
                              <m:sSup>
                                <m:sSupPr>
                                  <m:ctrlPr>
                                    <a:rPr lang="de-DE" b="0" i="1" smtClean="0">
                                      <a:solidFill>
                                        <a:schemeClr val="tx1"/>
                                      </a:solidFill>
                                      <a:latin typeface="Cambria Math" panose="02040503050406030204" pitchFamily="18" charset="0"/>
                                    </a:rPr>
                                  </m:ctrlPr>
                                </m:sSupPr>
                                <m:e>
                                  <m:r>
                                    <a:rPr lang="de-DE" b="0" i="1" smtClean="0">
                                      <a:solidFill>
                                        <a:schemeClr val="tx1"/>
                                      </a:solidFill>
                                      <a:latin typeface="Cambria Math" panose="02040503050406030204" pitchFamily="18" charset="0"/>
                                    </a:rPr>
                                    <m:t>𝐶</m:t>
                                  </m:r>
                                </m:e>
                                <m:sup>
                                  <m:r>
                                    <a:rPr lang="de-DE" b="0" i="1" smtClean="0">
                                      <a:solidFill>
                                        <a:schemeClr val="tx1"/>
                                      </a:solidFill>
                                      <a:latin typeface="Cambria Math" panose="02040503050406030204" pitchFamily="18" charset="0"/>
                                    </a:rPr>
                                    <m:t>′</m:t>
                                  </m:r>
                                </m:sup>
                              </m:sSup>
                            </m:sub>
                          </m:sSub>
                          <m:r>
                            <a:rPr lang="de-DE" b="0" i="1" smtClean="0">
                              <a:solidFill>
                                <a:schemeClr val="tx1"/>
                              </a:solidFill>
                              <a:latin typeface="Cambria Math" panose="02040503050406030204" pitchFamily="18" charset="0"/>
                            </a:rPr>
                            <m:t>|</m:t>
                          </m:r>
                          <m:r>
                            <a:rPr lang="de-DE" b="1" i="1" smtClean="0">
                              <a:solidFill>
                                <a:schemeClr val="tx1"/>
                              </a:solidFill>
                              <a:latin typeface="Cambria Math" panose="02040503050406030204" pitchFamily="18" charset="0"/>
                            </a:rPr>
                            <m:t>𝒆</m:t>
                          </m:r>
                        </m:e>
                      </m:d>
                      <m:r>
                        <a:rPr lang="de-DE" b="0" i="1" smtClean="0">
                          <a:solidFill>
                            <a:schemeClr val="tx1"/>
                          </a:solidFill>
                          <a:latin typeface="Cambria Math" panose="02040503050406030204" pitchFamily="18" charset="0"/>
                        </a:rPr>
                        <m:t>=</m:t>
                      </m:r>
                      <m:func>
                        <m:funcPr>
                          <m:ctrlPr>
                            <a:rPr lang="de-DE" b="0" i="1" smtClean="0">
                              <a:solidFill>
                                <a:schemeClr val="tx1"/>
                              </a:solidFill>
                              <a:latin typeface="Cambria Math" panose="02040503050406030204" pitchFamily="18" charset="0"/>
                            </a:rPr>
                          </m:ctrlPr>
                        </m:funcPr>
                        <m:fName>
                          <m:limLow>
                            <m:limLowPr>
                              <m:ctrlPr>
                                <a:rPr lang="de-DE" b="0" i="1" smtClean="0">
                                  <a:solidFill>
                                    <a:schemeClr val="tx1"/>
                                  </a:solidFill>
                                  <a:latin typeface="Cambria Math" panose="02040503050406030204" pitchFamily="18" charset="0"/>
                                </a:rPr>
                              </m:ctrlPr>
                            </m:limLowPr>
                            <m:e>
                              <m:r>
                                <m:rPr>
                                  <m:sty m:val="p"/>
                                </m:rPr>
                                <a:rPr lang="de-DE" b="0" i="0" smtClean="0">
                                  <a:solidFill>
                                    <a:srgbClr val="C00000"/>
                                  </a:solidFill>
                                  <a:latin typeface="Cambria Math" panose="02040503050406030204" pitchFamily="18" charset="0"/>
                                </a:rPr>
                                <m:t>argmax</m:t>
                              </m:r>
                            </m:e>
                            <m:lim>
                              <m:r>
                                <a:rPr lang="de-DE" b="1" i="1" smtClean="0">
                                  <a:solidFill>
                                    <a:schemeClr val="tx1"/>
                                  </a:solidFill>
                                  <a:latin typeface="Cambria Math" panose="02040503050406030204" pitchFamily="18" charset="0"/>
                                </a:rPr>
                                <m:t>𝒖</m:t>
                              </m:r>
                              <m:r>
                                <m:rPr>
                                  <m:brk m:alnAt="7"/>
                                </m:rPr>
                                <a:rPr lang="de-DE" i="1" smtClean="0">
                                  <a:solidFill>
                                    <a:schemeClr val="tx1"/>
                                  </a:solidFill>
                                  <a:latin typeface="Cambria Math" panose="02040503050406030204" pitchFamily="18" charset="0"/>
                                  <a:ea typeface="Cambria Math" panose="02040503050406030204" pitchFamily="18" charset="0"/>
                                </a:rPr>
                                <m:t>∈</m:t>
                              </m:r>
                              <m:r>
                                <a:rPr lang="de-DE" i="1">
                                  <a:solidFill>
                                    <a:schemeClr val="tx1"/>
                                  </a:solidFill>
                                  <a:latin typeface="Cambria Math" panose="02040503050406030204" pitchFamily="18" charset="0"/>
                                  <a:ea typeface="Cambria Math" panose="02040503050406030204" pitchFamily="18" charset="0"/>
                                </a:rPr>
                                <m:t>ℛ</m:t>
                              </m:r>
                              <m:d>
                                <m:dPr>
                                  <m:ctrlPr>
                                    <a:rPr lang="de-DE" i="1">
                                      <a:solidFill>
                                        <a:schemeClr val="tx1"/>
                                      </a:solidFill>
                                      <a:latin typeface="Cambria Math" panose="02040503050406030204" pitchFamily="18" charset="0"/>
                                      <a:ea typeface="Cambria Math" panose="02040503050406030204" pitchFamily="18" charset="0"/>
                                    </a:rPr>
                                  </m:ctrlPr>
                                </m:dPr>
                                <m:e>
                                  <m:sSub>
                                    <m:sSubPr>
                                      <m:ctrlPr>
                                        <a:rPr lang="de-DE" b="1" i="1">
                                          <a:solidFill>
                                            <a:schemeClr val="tx1"/>
                                          </a:solidFill>
                                          <a:latin typeface="Cambria Math" panose="02040503050406030204" pitchFamily="18" charset="0"/>
                                          <a:ea typeface="Cambria Math" panose="02040503050406030204" pitchFamily="18" charset="0"/>
                                        </a:rPr>
                                      </m:ctrlPr>
                                    </m:sSubPr>
                                    <m:e>
                                      <m:r>
                                        <a:rPr lang="de-DE" b="1" i="1">
                                          <a:solidFill>
                                            <a:schemeClr val="tx1"/>
                                          </a:solidFill>
                                          <a:latin typeface="Cambria Math" panose="02040503050406030204" pitchFamily="18" charset="0"/>
                                          <a:ea typeface="Cambria Math" panose="02040503050406030204" pitchFamily="18" charset="0"/>
                                        </a:rPr>
                                        <m:t>𝑼</m:t>
                                      </m:r>
                                    </m:e>
                                    <m:sub>
                                      <m:r>
                                        <a:rPr lang="de-DE" i="1">
                                          <a:solidFill>
                                            <a:schemeClr val="tx1"/>
                                          </a:solidFill>
                                          <a:latin typeface="Cambria Math" panose="02040503050406030204" pitchFamily="18" charset="0"/>
                                        </a:rPr>
                                        <m:t>|</m:t>
                                      </m:r>
                                      <m:sSup>
                                        <m:sSupPr>
                                          <m:ctrlPr>
                                            <a:rPr lang="de-DE" i="1">
                                              <a:solidFill>
                                                <a:schemeClr val="tx1"/>
                                              </a:solidFill>
                                              <a:latin typeface="Cambria Math" panose="02040503050406030204" pitchFamily="18" charset="0"/>
                                            </a:rPr>
                                          </m:ctrlPr>
                                        </m:sSupPr>
                                        <m:e>
                                          <m:r>
                                            <a:rPr lang="de-DE" i="1">
                                              <a:solidFill>
                                                <a:schemeClr val="tx1"/>
                                              </a:solidFill>
                                              <a:latin typeface="Cambria Math" panose="02040503050406030204" pitchFamily="18" charset="0"/>
                                            </a:rPr>
                                            <m:t>𝐶</m:t>
                                          </m:r>
                                        </m:e>
                                        <m:sup>
                                          <m:r>
                                            <a:rPr lang="de-DE" i="1">
                                              <a:solidFill>
                                                <a:schemeClr val="tx1"/>
                                              </a:solidFill>
                                              <a:latin typeface="Cambria Math" panose="02040503050406030204" pitchFamily="18" charset="0"/>
                                            </a:rPr>
                                            <m:t>′</m:t>
                                          </m:r>
                                        </m:sup>
                                      </m:sSup>
                                    </m:sub>
                                  </m:sSub>
                                </m:e>
                              </m:d>
                            </m:lim>
                          </m:limLow>
                        </m:fName>
                        <m:e>
                          <m:nary>
                            <m:naryPr>
                              <m:chr m:val="∑"/>
                              <m:supHide m:val="on"/>
                              <m:ctrlPr>
                                <a:rPr lang="de-DE" b="0" i="1" smtClean="0">
                                  <a:solidFill>
                                    <a:srgbClr val="C00000"/>
                                  </a:solidFill>
                                  <a:latin typeface="Cambria Math" panose="02040503050406030204" pitchFamily="18" charset="0"/>
                                </a:rPr>
                              </m:ctrlPr>
                            </m:naryPr>
                            <m:sub>
                              <m:r>
                                <m:rPr>
                                  <m:brk m:alnAt="7"/>
                                </m:rPr>
                                <a:rPr lang="de-DE" b="1" i="1" smtClean="0">
                                  <a:solidFill>
                                    <a:srgbClr val="C00000"/>
                                  </a:solidFill>
                                  <a:latin typeface="Cambria Math" panose="02040503050406030204" pitchFamily="18" charset="0"/>
                                </a:rPr>
                                <m:t>𝒕</m:t>
                              </m:r>
                              <m:r>
                                <m:rPr>
                                  <m:brk m:alnAt="7"/>
                                </m:rPr>
                                <a:rPr lang="de-DE" b="0" i="1" smtClean="0">
                                  <a:solidFill>
                                    <a:srgbClr val="C00000"/>
                                  </a:solidFill>
                                  <a:latin typeface="Cambria Math" panose="02040503050406030204" pitchFamily="18" charset="0"/>
                                  <a:ea typeface="Cambria Math" panose="02040503050406030204" pitchFamily="18" charset="0"/>
                                </a:rPr>
                                <m:t>∈</m:t>
                              </m:r>
                              <m:r>
                                <a:rPr lang="de-DE" b="0" i="1" smtClean="0">
                                  <a:solidFill>
                                    <a:srgbClr val="C00000"/>
                                  </a:solidFill>
                                  <a:latin typeface="Cambria Math" panose="02040503050406030204" pitchFamily="18" charset="0"/>
                                  <a:ea typeface="Cambria Math" panose="02040503050406030204" pitchFamily="18" charset="0"/>
                                </a:rPr>
                                <m:t>ℛ</m:t>
                              </m:r>
                              <m:d>
                                <m:dPr>
                                  <m:ctrlPr>
                                    <a:rPr lang="de-DE" b="0" i="1" smtClean="0">
                                      <a:solidFill>
                                        <a:srgbClr val="C00000"/>
                                      </a:solidFill>
                                      <a:latin typeface="Cambria Math" panose="02040503050406030204" pitchFamily="18" charset="0"/>
                                      <a:ea typeface="Cambria Math" panose="02040503050406030204" pitchFamily="18" charset="0"/>
                                    </a:rPr>
                                  </m:ctrlPr>
                                </m:dPr>
                                <m:e>
                                  <m:sSub>
                                    <m:sSubPr>
                                      <m:ctrlPr>
                                        <a:rPr lang="de-DE" b="1" i="1" smtClean="0">
                                          <a:solidFill>
                                            <a:srgbClr val="C00000"/>
                                          </a:solidFill>
                                          <a:latin typeface="Cambria Math" panose="02040503050406030204" pitchFamily="18" charset="0"/>
                                          <a:ea typeface="Cambria Math" panose="02040503050406030204" pitchFamily="18" charset="0"/>
                                        </a:rPr>
                                      </m:ctrlPr>
                                    </m:sSubPr>
                                    <m:e>
                                      <m:r>
                                        <a:rPr lang="de-DE" b="1" i="1" smtClean="0">
                                          <a:solidFill>
                                            <a:srgbClr val="C00000"/>
                                          </a:solidFill>
                                          <a:latin typeface="Cambria Math" panose="02040503050406030204" pitchFamily="18" charset="0"/>
                                          <a:ea typeface="Cambria Math" panose="02040503050406030204" pitchFamily="18" charset="0"/>
                                        </a:rPr>
                                        <m:t>𝑻</m:t>
                                      </m:r>
                                    </m:e>
                                    <m:sub>
                                      <m:r>
                                        <a:rPr lang="de-DE" i="1">
                                          <a:solidFill>
                                            <a:srgbClr val="C00000"/>
                                          </a:solidFill>
                                          <a:latin typeface="Cambria Math" panose="02040503050406030204" pitchFamily="18" charset="0"/>
                                        </a:rPr>
                                        <m:t>|</m:t>
                                      </m:r>
                                      <m:sSup>
                                        <m:sSupPr>
                                          <m:ctrlPr>
                                            <a:rPr lang="de-DE" i="1">
                                              <a:solidFill>
                                                <a:srgbClr val="C00000"/>
                                              </a:solidFill>
                                              <a:latin typeface="Cambria Math" panose="02040503050406030204" pitchFamily="18" charset="0"/>
                                            </a:rPr>
                                          </m:ctrlPr>
                                        </m:sSupPr>
                                        <m:e>
                                          <m:r>
                                            <a:rPr lang="de-DE" i="1">
                                              <a:solidFill>
                                                <a:srgbClr val="C00000"/>
                                              </a:solidFill>
                                              <a:latin typeface="Cambria Math" panose="02040503050406030204" pitchFamily="18" charset="0"/>
                                            </a:rPr>
                                            <m:t>𝐶</m:t>
                                          </m:r>
                                        </m:e>
                                        <m:sup>
                                          <m:r>
                                            <a:rPr lang="de-DE" b="0" i="1" smtClean="0">
                                              <a:solidFill>
                                                <a:srgbClr val="C00000"/>
                                              </a:solidFill>
                                              <a:latin typeface="Cambria Math" panose="02040503050406030204" pitchFamily="18" charset="0"/>
                                            </a:rPr>
                                            <m:t>′</m:t>
                                          </m:r>
                                          <m:r>
                                            <a:rPr lang="de-DE" i="1">
                                              <a:solidFill>
                                                <a:srgbClr val="C00000"/>
                                              </a:solidFill>
                                              <a:latin typeface="Cambria Math" panose="02040503050406030204" pitchFamily="18" charset="0"/>
                                            </a:rPr>
                                            <m:t>′</m:t>
                                          </m:r>
                                        </m:sup>
                                      </m:sSup>
                                    </m:sub>
                                  </m:sSub>
                                </m:e>
                              </m:d>
                            </m:sub>
                            <m:sup/>
                            <m:e>
                              <m:r>
                                <a:rPr lang="de-DE" i="1">
                                  <a:latin typeface="Cambria Math" panose="02040503050406030204" pitchFamily="18" charset="0"/>
                                </a:rPr>
                                <m:t>𝑃</m:t>
                              </m:r>
                              <m:d>
                                <m:dPr>
                                  <m:ctrlPr>
                                    <a:rPr lang="de-DE" i="1">
                                      <a:latin typeface="Cambria Math" panose="02040503050406030204" pitchFamily="18" charset="0"/>
                                    </a:rPr>
                                  </m:ctrlPr>
                                </m:dPr>
                                <m:e>
                                  <m:sSub>
                                    <m:sSubPr>
                                      <m:ctrlPr>
                                        <a:rPr lang="de-DE" b="1" i="1">
                                          <a:latin typeface="Cambria Math" panose="02040503050406030204" pitchFamily="18" charset="0"/>
                                        </a:rPr>
                                      </m:ctrlPr>
                                    </m:sSubPr>
                                    <m:e>
                                      <m:d>
                                        <m:dPr>
                                          <m:ctrlPr>
                                            <a:rPr lang="de-DE" b="1" i="1">
                                              <a:latin typeface="Cambria Math" panose="02040503050406030204" pitchFamily="18" charset="0"/>
                                            </a:rPr>
                                          </m:ctrlPr>
                                        </m:dPr>
                                        <m:e>
                                          <m:r>
                                            <a:rPr lang="de-DE" b="1" i="1">
                                              <a:latin typeface="Cambria Math" panose="02040503050406030204" pitchFamily="18" charset="0"/>
                                            </a:rPr>
                                            <m:t>𝑼</m:t>
                                          </m:r>
                                          <m:r>
                                            <a:rPr lang="de-DE" i="1">
                                              <a:latin typeface="Cambria Math" panose="02040503050406030204" pitchFamily="18" charset="0"/>
                                            </a:rPr>
                                            <m:t>=</m:t>
                                          </m:r>
                                          <m:r>
                                            <a:rPr lang="de-DE" b="1" i="1">
                                              <a:latin typeface="Cambria Math" panose="02040503050406030204" pitchFamily="18" charset="0"/>
                                            </a:rPr>
                                            <m:t>𝒖</m:t>
                                          </m:r>
                                        </m:e>
                                      </m:d>
                                    </m:e>
                                    <m:sub>
                                      <m:r>
                                        <a:rPr lang="de-DE" b="1"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𝐶</m:t>
                                          </m:r>
                                        </m:e>
                                        <m:sup>
                                          <m:r>
                                            <a:rPr lang="de-DE" i="1">
                                              <a:latin typeface="Cambria Math" panose="02040503050406030204" pitchFamily="18" charset="0"/>
                                            </a:rPr>
                                            <m:t>′</m:t>
                                          </m:r>
                                        </m:sup>
                                      </m:sSup>
                                    </m:sub>
                                  </m:sSub>
                                  <m:r>
                                    <a:rPr lang="de-DE" i="1">
                                      <a:latin typeface="Cambria Math" panose="02040503050406030204" pitchFamily="18" charset="0"/>
                                    </a:rPr>
                                    <m:t>,</m:t>
                                  </m:r>
                                  <m:sSub>
                                    <m:sSubPr>
                                      <m:ctrlPr>
                                        <a:rPr lang="de-DE" b="1" i="1">
                                          <a:latin typeface="Cambria Math" panose="02040503050406030204" pitchFamily="18" charset="0"/>
                                        </a:rPr>
                                      </m:ctrlPr>
                                    </m:sSubPr>
                                    <m:e>
                                      <m:d>
                                        <m:dPr>
                                          <m:ctrlPr>
                                            <a:rPr lang="de-DE" i="1">
                                              <a:latin typeface="Cambria Math" panose="02040503050406030204" pitchFamily="18" charset="0"/>
                                            </a:rPr>
                                          </m:ctrlPr>
                                        </m:dPr>
                                        <m:e>
                                          <m:r>
                                            <a:rPr lang="de-DE" b="1" i="1">
                                              <a:latin typeface="Cambria Math" panose="02040503050406030204" pitchFamily="18" charset="0"/>
                                            </a:rPr>
                                            <m:t>𝑻</m:t>
                                          </m:r>
                                          <m:r>
                                            <a:rPr lang="de-DE" i="1">
                                              <a:latin typeface="Cambria Math" panose="02040503050406030204" pitchFamily="18" charset="0"/>
                                            </a:rPr>
                                            <m:t>=</m:t>
                                          </m:r>
                                          <m:r>
                                            <a:rPr lang="de-DE" b="1" i="1">
                                              <a:latin typeface="Cambria Math" panose="02040503050406030204" pitchFamily="18" charset="0"/>
                                            </a:rPr>
                                            <m:t>𝒕</m:t>
                                          </m:r>
                                        </m:e>
                                      </m:d>
                                    </m:e>
                                    <m:sub>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𝐶</m:t>
                                          </m:r>
                                        </m:e>
                                        <m:sup>
                                          <m:r>
                                            <a:rPr lang="de-DE" i="1">
                                              <a:latin typeface="Cambria Math" panose="02040503050406030204" pitchFamily="18" charset="0"/>
                                            </a:rPr>
                                            <m:t>′′</m:t>
                                          </m:r>
                                        </m:sup>
                                      </m:sSup>
                                    </m:sub>
                                  </m:sSub>
                                  <m:r>
                                    <a:rPr lang="de-DE" i="1">
                                      <a:latin typeface="Cambria Math" panose="02040503050406030204" pitchFamily="18" charset="0"/>
                                    </a:rPr>
                                    <m:t>|</m:t>
                                  </m:r>
                                  <m:r>
                                    <a:rPr lang="de-DE" b="1" i="1">
                                      <a:latin typeface="Cambria Math" panose="02040503050406030204" pitchFamily="18" charset="0"/>
                                    </a:rPr>
                                    <m:t>𝒆</m:t>
                                  </m:r>
                                </m:e>
                              </m:d>
                            </m:e>
                          </m:nary>
                        </m:e>
                      </m:func>
                    </m:oMath>
                  </m:oMathPara>
                </a14:m>
                <a:endParaRPr lang="en-GB" dirty="0"/>
              </a:p>
              <a:p>
                <a:r>
                  <a:rPr lang="en-GB" dirty="0"/>
                  <a:t>Contains both summation and maximisation, which are </a:t>
                </a:r>
                <a:r>
                  <a:rPr lang="en-GB" dirty="0">
                    <a:solidFill>
                      <a:srgbClr val="C00000"/>
                    </a:solidFill>
                  </a:rPr>
                  <a:t>not commutative</a:t>
                </a:r>
                <a:r>
                  <a:rPr lang="en-GB" dirty="0"/>
                  <a:t>!</a:t>
                </a:r>
              </a:p>
              <a:p>
                <a:pPr lvl="1"/>
                <a:r>
                  <a:rPr lang="en-GB" dirty="0"/>
                  <a:t>One has to </a:t>
                </a:r>
              </a:p>
              <a:p>
                <a:pPr lvl="2"/>
                <a:r>
                  <a:rPr lang="en-GB" dirty="0"/>
                  <a:t>first sum out </a:t>
                </a:r>
                <a14:m>
                  <m:oMath xmlns:m="http://schemas.openxmlformats.org/officeDocument/2006/math">
                    <m:sSub>
                      <m:sSubPr>
                        <m:ctrlPr>
                          <a:rPr lang="de-DE" b="1" i="1">
                            <a:solidFill>
                              <a:srgbClr val="C00000"/>
                            </a:solidFill>
                            <a:latin typeface="Cambria Math" panose="02040503050406030204" pitchFamily="18" charset="0"/>
                            <a:ea typeface="Cambria Math" panose="02040503050406030204" pitchFamily="18" charset="0"/>
                          </a:rPr>
                        </m:ctrlPr>
                      </m:sSubPr>
                      <m:e>
                        <m:r>
                          <a:rPr lang="de-DE" b="1" i="1">
                            <a:solidFill>
                              <a:srgbClr val="C00000"/>
                            </a:solidFill>
                            <a:latin typeface="Cambria Math" panose="02040503050406030204" pitchFamily="18" charset="0"/>
                            <a:ea typeface="Cambria Math" panose="02040503050406030204" pitchFamily="18" charset="0"/>
                          </a:rPr>
                          <m:t>𝑻</m:t>
                        </m:r>
                      </m:e>
                      <m:sub>
                        <m:r>
                          <a:rPr lang="de-DE" i="1">
                            <a:solidFill>
                              <a:srgbClr val="C00000"/>
                            </a:solidFill>
                            <a:latin typeface="Cambria Math" panose="02040503050406030204" pitchFamily="18" charset="0"/>
                          </a:rPr>
                          <m:t>|</m:t>
                        </m:r>
                        <m:sSup>
                          <m:sSupPr>
                            <m:ctrlPr>
                              <a:rPr lang="de-DE" i="1">
                                <a:solidFill>
                                  <a:srgbClr val="C00000"/>
                                </a:solidFill>
                                <a:latin typeface="Cambria Math" panose="02040503050406030204" pitchFamily="18" charset="0"/>
                              </a:rPr>
                            </m:ctrlPr>
                          </m:sSupPr>
                          <m:e>
                            <m:r>
                              <a:rPr lang="de-DE" i="1">
                                <a:solidFill>
                                  <a:srgbClr val="C00000"/>
                                </a:solidFill>
                                <a:latin typeface="Cambria Math" panose="02040503050406030204" pitchFamily="18" charset="0"/>
                              </a:rPr>
                              <m:t>𝐶</m:t>
                            </m:r>
                          </m:e>
                          <m:sup>
                            <m:r>
                              <a:rPr lang="de-DE" i="1">
                                <a:solidFill>
                                  <a:srgbClr val="C00000"/>
                                </a:solidFill>
                                <a:latin typeface="Cambria Math" panose="02040503050406030204" pitchFamily="18" charset="0"/>
                              </a:rPr>
                              <m:t>′′</m:t>
                            </m:r>
                          </m:sup>
                        </m:sSup>
                      </m:sub>
                    </m:sSub>
                  </m:oMath>
                </a14:m>
                <a:r>
                  <a:rPr lang="en-GB" dirty="0"/>
                  <a:t> and</a:t>
                </a:r>
              </a:p>
              <a:p>
                <a:pPr lvl="2"/>
                <a:r>
                  <a:rPr lang="en-GB" dirty="0"/>
                  <a:t>only then max out </a:t>
                </a:r>
                <a14:m>
                  <m:oMath xmlns:m="http://schemas.openxmlformats.org/officeDocument/2006/math">
                    <m:sSub>
                      <m:sSubPr>
                        <m:ctrlPr>
                          <a:rPr lang="de-DE" b="1" i="1">
                            <a:solidFill>
                              <a:srgbClr val="C00000"/>
                            </a:solidFill>
                            <a:latin typeface="Cambria Math" panose="02040503050406030204" pitchFamily="18" charset="0"/>
                          </a:rPr>
                        </m:ctrlPr>
                      </m:sSubPr>
                      <m:e>
                        <m:r>
                          <a:rPr lang="de-DE" b="1" i="1">
                            <a:solidFill>
                              <a:srgbClr val="C00000"/>
                            </a:solidFill>
                            <a:latin typeface="Cambria Math" panose="02040503050406030204" pitchFamily="18" charset="0"/>
                          </a:rPr>
                          <m:t>𝑼</m:t>
                        </m:r>
                      </m:e>
                      <m:sub>
                        <m:r>
                          <a:rPr lang="de-DE" i="1">
                            <a:solidFill>
                              <a:srgbClr val="C00000"/>
                            </a:solidFill>
                            <a:latin typeface="Cambria Math" panose="02040503050406030204" pitchFamily="18" charset="0"/>
                          </a:rPr>
                          <m:t>|</m:t>
                        </m:r>
                        <m:sSup>
                          <m:sSupPr>
                            <m:ctrlPr>
                              <a:rPr lang="de-DE" i="1">
                                <a:solidFill>
                                  <a:srgbClr val="C00000"/>
                                </a:solidFill>
                                <a:latin typeface="Cambria Math" panose="02040503050406030204" pitchFamily="18" charset="0"/>
                              </a:rPr>
                            </m:ctrlPr>
                          </m:sSupPr>
                          <m:e>
                            <m:r>
                              <a:rPr lang="de-DE" i="1">
                                <a:solidFill>
                                  <a:srgbClr val="C00000"/>
                                </a:solidFill>
                                <a:latin typeface="Cambria Math" panose="02040503050406030204" pitchFamily="18" charset="0"/>
                              </a:rPr>
                              <m:t>𝐶</m:t>
                            </m:r>
                          </m:e>
                          <m:sup>
                            <m:r>
                              <a:rPr lang="de-DE" i="1">
                                <a:solidFill>
                                  <a:srgbClr val="C00000"/>
                                </a:solidFill>
                                <a:latin typeface="Cambria Math" panose="02040503050406030204" pitchFamily="18" charset="0"/>
                              </a:rPr>
                              <m:t>′</m:t>
                            </m:r>
                          </m:sup>
                        </m:sSup>
                      </m:sub>
                    </m:sSub>
                  </m:oMath>
                </a14:m>
                <a:endParaRPr lang="en-GB" dirty="0"/>
              </a:p>
              <a:p>
                <a:pPr lvl="1"/>
                <a:r>
                  <a:rPr lang="en-GB" dirty="0"/>
                  <a:t>May enlarge tree width </a:t>
                </a:r>
              </a:p>
              <a:p>
                <a:pPr lvl="2"/>
                <a:r>
                  <a:rPr lang="en-GB" dirty="0"/>
                  <a:t>Screws with the elimination order</a:t>
                </a:r>
              </a:p>
            </p:txBody>
          </p:sp>
        </mc:Choice>
        <mc:Fallback xmlns="">
          <p:sp>
            <p:nvSpPr>
              <p:cNvPr id="3" name="Content Placeholder 2">
                <a:extLst>
                  <a:ext uri="{FF2B5EF4-FFF2-40B4-BE49-F238E27FC236}">
                    <a16:creationId xmlns:a16="http://schemas.microsoft.com/office/drawing/2014/main" id="{845CDAE1-72D2-604B-941F-E62BD26607BE}"/>
                  </a:ext>
                </a:extLst>
              </p:cNvPr>
              <p:cNvSpPr>
                <a:spLocks noGrp="1" noRot="1" noChangeAspect="1" noMove="1" noResize="1" noEditPoints="1" noAdjustHandles="1" noChangeArrowheads="1" noChangeShapeType="1" noTextEdit="1"/>
              </p:cNvSpPr>
              <p:nvPr>
                <p:ph idx="1"/>
              </p:nvPr>
            </p:nvSpPr>
            <p:spPr>
              <a:xfrm>
                <a:off x="628650" y="1158240"/>
                <a:ext cx="7992836" cy="5018723"/>
              </a:xfrm>
              <a:blipFill>
                <a:blip r:embed="rId2"/>
                <a:stretch>
                  <a:fillRect l="-1429" t="-14646" r="-317"/>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AF23E550-0751-0A42-9488-FA7DF0F49905}"/>
              </a:ext>
            </a:extLst>
          </p:cNvPr>
          <p:cNvSpPr>
            <a:spLocks noGrp="1"/>
          </p:cNvSpPr>
          <p:nvPr>
            <p:ph type="sldNum" sz="quarter" idx="12"/>
          </p:nvPr>
        </p:nvSpPr>
        <p:spPr/>
        <p:txBody>
          <a:bodyPr/>
          <a:lstStyle/>
          <a:p>
            <a:fld id="{67C9959E-8E6B-B04C-9955-EA096F41CA7A}" type="slidenum">
              <a:rPr lang="en-GB" smtClean="0"/>
              <a:t>68</a:t>
            </a:fld>
            <a:endParaRPr lang="en-GB"/>
          </a:p>
        </p:txBody>
      </p:sp>
      <p:sp>
        <p:nvSpPr>
          <p:cNvPr id="5" name="Rectangle 4">
            <a:extLst>
              <a:ext uri="{FF2B5EF4-FFF2-40B4-BE49-F238E27FC236}">
                <a16:creationId xmlns:a16="http://schemas.microsoft.com/office/drawing/2014/main" id="{1AC4B337-7B81-294C-9051-C2F0F3693E92}"/>
              </a:ext>
            </a:extLst>
          </p:cNvPr>
          <p:cNvSpPr/>
          <p:nvPr/>
        </p:nvSpPr>
        <p:spPr>
          <a:xfrm>
            <a:off x="1981202" y="6013590"/>
            <a:ext cx="6335487" cy="707886"/>
          </a:xfrm>
          <a:prstGeom prst="rect">
            <a:avLst/>
          </a:prstGeom>
        </p:spPr>
        <p:txBody>
          <a:bodyPr wrap="square">
            <a:spAutoFit/>
          </a:bodyPr>
          <a:lstStyle/>
          <a:p>
            <a:r>
              <a:rPr lang="en-GB" sz="1000" dirty="0">
                <a:solidFill>
                  <a:schemeClr val="accent3"/>
                </a:solidFill>
              </a:rPr>
              <a:t>Alexander Philip </a:t>
            </a:r>
            <a:r>
              <a:rPr lang="en-GB" sz="1000" dirty="0" err="1">
                <a:solidFill>
                  <a:schemeClr val="accent3"/>
                </a:solidFill>
              </a:rPr>
              <a:t>Dawid</a:t>
            </a:r>
            <a:r>
              <a:rPr lang="en-GB" sz="1000" dirty="0">
                <a:solidFill>
                  <a:schemeClr val="accent3"/>
                </a:solidFill>
              </a:rPr>
              <a:t>. Applications of a General Propagation Algorithm for Probabilistic Expert Systems. </a:t>
            </a:r>
            <a:r>
              <a:rPr lang="en-GB" sz="1000" i="1" dirty="0">
                <a:solidFill>
                  <a:schemeClr val="accent3"/>
                </a:solidFill>
              </a:rPr>
              <a:t>Statistics and Computing</a:t>
            </a:r>
            <a:r>
              <a:rPr lang="en-GB" sz="1000" dirty="0">
                <a:solidFill>
                  <a:schemeClr val="accent3"/>
                </a:solidFill>
              </a:rPr>
              <a:t>, 2(1):25–36, 1992. </a:t>
            </a:r>
          </a:p>
          <a:p>
            <a:r>
              <a:rPr lang="en-GB" sz="1000" dirty="0">
                <a:solidFill>
                  <a:schemeClr val="accent3"/>
                </a:solidFill>
              </a:rPr>
              <a:t>Rina </a:t>
            </a:r>
            <a:r>
              <a:rPr lang="en-GB" sz="1000" dirty="0" err="1">
                <a:solidFill>
                  <a:schemeClr val="accent3"/>
                </a:solidFill>
              </a:rPr>
              <a:t>Dechter</a:t>
            </a:r>
            <a:r>
              <a:rPr lang="en-GB" sz="1000" dirty="0">
                <a:solidFill>
                  <a:schemeClr val="accent3"/>
                </a:solidFill>
              </a:rPr>
              <a:t>. Bucket Elimination: A Unifying Framework for Probabilistic Inference. In </a:t>
            </a:r>
            <a:r>
              <a:rPr lang="en-GB" sz="1000" i="1" dirty="0">
                <a:solidFill>
                  <a:schemeClr val="accent3"/>
                </a:solidFill>
              </a:rPr>
              <a:t>Learning and Inference in Graphical Models</a:t>
            </a:r>
            <a:r>
              <a:rPr lang="en-GB" sz="1000" dirty="0">
                <a:solidFill>
                  <a:schemeClr val="accent3"/>
                </a:solidFill>
              </a:rPr>
              <a:t>, pages 75–104. MIT Press, 1999.</a:t>
            </a:r>
          </a:p>
        </p:txBody>
      </p:sp>
    </p:spTree>
    <p:extLst>
      <p:ext uri="{BB962C8B-B14F-4D97-AF65-F5344CB8AC3E}">
        <p14:creationId xmlns:p14="http://schemas.microsoft.com/office/powerpoint/2010/main" val="31030675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4C3A15-145F-4244-8884-FA0F78D1460F}"/>
              </a:ext>
            </a:extLst>
          </p:cNvPr>
          <p:cNvSpPr>
            <a:spLocks noGrp="1"/>
          </p:cNvSpPr>
          <p:nvPr>
            <p:ph type="sldNum" sz="quarter" idx="12"/>
          </p:nvPr>
        </p:nvSpPr>
        <p:spPr/>
        <p:txBody>
          <a:bodyPr/>
          <a:lstStyle/>
          <a:p>
            <a:fld id="{67C9959E-8E6B-B04C-9955-EA096F41CA7A}" type="slidenum">
              <a:rPr lang="en-GB" smtClean="0"/>
              <a:t>69</a:t>
            </a:fld>
            <a:endParaRPr lang="en-GB"/>
          </a:p>
        </p:txBody>
      </p:sp>
      <p:sp>
        <p:nvSpPr>
          <p:cNvPr id="2" name="Title 1">
            <a:extLst>
              <a:ext uri="{FF2B5EF4-FFF2-40B4-BE49-F238E27FC236}">
                <a16:creationId xmlns:a16="http://schemas.microsoft.com/office/drawing/2014/main" id="{60DD2251-FC3C-6D41-9126-7E0BF12B1DCF}"/>
              </a:ext>
            </a:extLst>
          </p:cNvPr>
          <p:cNvSpPr>
            <a:spLocks noGrp="1"/>
          </p:cNvSpPr>
          <p:nvPr>
            <p:ph type="title" idx="4294967295"/>
          </p:nvPr>
        </p:nvSpPr>
        <p:spPr>
          <a:xfrm>
            <a:off x="0" y="260350"/>
            <a:ext cx="7886700" cy="719138"/>
          </a:xfrm>
        </p:spPr>
        <p:txBody>
          <a:bodyPr/>
          <a:lstStyle/>
          <a:p>
            <a:r>
              <a:rPr lang="en-GB" dirty="0"/>
              <a:t>Example</a:t>
            </a:r>
          </a:p>
        </p:txBody>
      </p:sp>
      <p:sp>
        <p:nvSpPr>
          <p:cNvPr id="3" name="Content Placeholder 2">
            <a:extLst>
              <a:ext uri="{FF2B5EF4-FFF2-40B4-BE49-F238E27FC236}">
                <a16:creationId xmlns:a16="http://schemas.microsoft.com/office/drawing/2014/main" id="{DEFCCC53-4978-2A4C-8202-A93D023BB242}"/>
              </a:ext>
            </a:extLst>
          </p:cNvPr>
          <p:cNvSpPr>
            <a:spLocks noGrp="1"/>
          </p:cNvSpPr>
          <p:nvPr>
            <p:ph idx="4294967295"/>
          </p:nvPr>
        </p:nvSpPr>
        <p:spPr>
          <a:xfrm>
            <a:off x="0" y="1158875"/>
            <a:ext cx="7886700" cy="5018088"/>
          </a:xfrm>
        </p:spPr>
        <p:txBody>
          <a:bodyPr>
            <a:normAutofit/>
          </a:bodyPr>
          <a:lstStyle/>
          <a:p>
            <a:pPr marL="0" indent="0">
              <a:buNone/>
            </a:pPr>
            <a:r>
              <a:rPr lang="en-GB" dirty="0"/>
              <a:t>MAP query with same tree width</a:t>
            </a:r>
          </a:p>
          <a:p>
            <a:pPr marL="0" indent="0">
              <a:buNone/>
            </a:pPr>
            <a:endParaRPr lang="de-DE" dirty="0"/>
          </a:p>
          <a:p>
            <a:pPr marL="0" indent="0">
              <a:buNone/>
            </a:pPr>
            <a:endParaRPr lang="de-DE" dirty="0"/>
          </a:p>
        </p:txBody>
      </p:sp>
      <p:grpSp>
        <p:nvGrpSpPr>
          <p:cNvPr id="5" name="Group 4">
            <a:extLst>
              <a:ext uri="{FF2B5EF4-FFF2-40B4-BE49-F238E27FC236}">
                <a16:creationId xmlns:a16="http://schemas.microsoft.com/office/drawing/2014/main" id="{B1D4278E-6B2C-3947-B27C-95121318BB07}"/>
              </a:ext>
            </a:extLst>
          </p:cNvPr>
          <p:cNvGrpSpPr/>
          <p:nvPr/>
        </p:nvGrpSpPr>
        <p:grpSpPr>
          <a:xfrm>
            <a:off x="5338306" y="274030"/>
            <a:ext cx="3741734" cy="1581063"/>
            <a:chOff x="4691174" y="2837828"/>
            <a:chExt cx="4452825" cy="1896462"/>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1A81DF2-0402-3048-9C45-15EF38059DEE}"/>
                    </a:ext>
                  </a:extLst>
                </p:cNvPr>
                <p:cNvSpPr txBox="1"/>
                <p:nvPr/>
              </p:nvSpPr>
              <p:spPr>
                <a:xfrm>
                  <a:off x="6461825" y="3343954"/>
                  <a:ext cx="648000" cy="363390"/>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en-GB" sz="1400" b="0" i="1" smtClean="0">
                            <a:solidFill>
                              <a:schemeClr val="accent1"/>
                            </a:solidFill>
                            <a:latin typeface="Cambria Math" charset="0"/>
                          </a:rPr>
                          <m:t>𝐸𝑝𝑖𝑑</m:t>
                        </m:r>
                      </m:oMath>
                    </m:oMathPara>
                  </a14:m>
                  <a:endParaRPr lang="en-GB" sz="1400" dirty="0">
                    <a:solidFill>
                      <a:schemeClr val="accent1"/>
                    </a:solidFill>
                  </a:endParaRPr>
                </a:p>
              </p:txBody>
            </p:sp>
          </mc:Choice>
          <mc:Fallback xmlns="">
            <p:sp>
              <p:nvSpPr>
                <p:cNvPr id="6" name="TextBox 5">
                  <a:extLst>
                    <a:ext uri="{FF2B5EF4-FFF2-40B4-BE49-F238E27FC236}">
                      <a16:creationId xmlns:a16="http://schemas.microsoft.com/office/drawing/2014/main" id="{01A81DF2-0402-3048-9C45-15EF38059DEE}"/>
                    </a:ext>
                  </a:extLst>
                </p:cNvPr>
                <p:cNvSpPr txBox="1">
                  <a:spLocks noRot="1" noChangeAspect="1" noMove="1" noResize="1" noEditPoints="1" noAdjustHandles="1" noChangeArrowheads="1" noChangeShapeType="1" noTextEdit="1"/>
                </p:cNvSpPr>
                <p:nvPr/>
              </p:nvSpPr>
              <p:spPr>
                <a:xfrm>
                  <a:off x="6461825" y="3343954"/>
                  <a:ext cx="648000" cy="363390"/>
                </a:xfrm>
                <a:prstGeom prst="ellipse">
                  <a:avLst/>
                </a:prstGeom>
                <a:blipFill>
                  <a:blip r:embed="rId2"/>
                  <a:stretch>
                    <a:fillRect b="-384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E911FBF-ED5F-5544-B5EF-1B372775177D}"/>
                    </a:ext>
                  </a:extLst>
                </p:cNvPr>
                <p:cNvSpPr txBox="1"/>
                <p:nvPr/>
              </p:nvSpPr>
              <p:spPr>
                <a:xfrm>
                  <a:off x="5388625" y="2837828"/>
                  <a:ext cx="985062" cy="334148"/>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charset="0"/>
                          </a:rPr>
                          <m:t>𝑁𝑎𝑡</m:t>
                        </m:r>
                        <m:r>
                          <a:rPr lang="en-GB" sz="1400" b="0" i="1" smtClean="0">
                            <a:latin typeface="Cambria Math" charset="0"/>
                          </a:rPr>
                          <m:t>(</m:t>
                        </m:r>
                        <m:r>
                          <a:rPr lang="en-GB" sz="1400" b="0" i="1" smtClean="0">
                            <a:latin typeface="Cambria Math" panose="02040503050406030204" pitchFamily="18" charset="0"/>
                          </a:rPr>
                          <m:t>𝐷</m:t>
                        </m:r>
                        <m:r>
                          <a:rPr lang="en-GB" sz="1400" b="0" i="1" smtClean="0">
                            <a:latin typeface="Cambria Math" charset="0"/>
                          </a:rPr>
                          <m:t>)</m:t>
                        </m:r>
                      </m:oMath>
                    </m:oMathPara>
                  </a14:m>
                  <a:endParaRPr lang="en-GB" sz="1400" dirty="0"/>
                </a:p>
              </p:txBody>
            </p:sp>
          </mc:Choice>
          <mc:Fallback xmlns="">
            <p:sp>
              <p:nvSpPr>
                <p:cNvPr id="173" name="TextBox 172">
                  <a:extLst>
                    <a:ext uri="{FF2B5EF4-FFF2-40B4-BE49-F238E27FC236}">
                      <a16:creationId xmlns:a16="http://schemas.microsoft.com/office/drawing/2014/main" id="{967FC1AA-01F6-CE40-B020-9E3D6D3BAC36}"/>
                    </a:ext>
                  </a:extLst>
                </p:cNvPr>
                <p:cNvSpPr txBox="1">
                  <a:spLocks noRot="1" noChangeAspect="1" noMove="1" noResize="1" noEditPoints="1" noAdjustHandles="1" noChangeArrowheads="1" noChangeShapeType="1" noTextEdit="1"/>
                </p:cNvSpPr>
                <p:nvPr/>
              </p:nvSpPr>
              <p:spPr>
                <a:xfrm>
                  <a:off x="5388625" y="2837828"/>
                  <a:ext cx="985062" cy="334148"/>
                </a:xfrm>
                <a:prstGeom prst="ellipse">
                  <a:avLst/>
                </a:prstGeom>
                <a:blipFill>
                  <a:blip r:embed="rId31"/>
                  <a:stretch>
                    <a:fillRect b="-833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2A1A843-2A26-004F-838E-C89E1F65EBF7}"/>
                    </a:ext>
                  </a:extLst>
                </p:cNvPr>
                <p:cNvSpPr txBox="1"/>
                <p:nvPr/>
              </p:nvSpPr>
              <p:spPr>
                <a:xfrm>
                  <a:off x="7214462" y="2840861"/>
                  <a:ext cx="1144125" cy="334148"/>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charset="0"/>
                          </a:rPr>
                          <m:t>𝑀𝑎𝑛</m:t>
                        </m:r>
                        <m:r>
                          <a:rPr lang="en-GB" sz="1400" b="0" i="1" smtClean="0">
                            <a:latin typeface="Cambria Math" charset="0"/>
                          </a:rPr>
                          <m:t>(</m:t>
                        </m:r>
                        <m:r>
                          <a:rPr lang="en-GB" sz="1400" b="0" i="1" smtClean="0">
                            <a:latin typeface="Cambria Math" panose="02040503050406030204" pitchFamily="18" charset="0"/>
                          </a:rPr>
                          <m:t>𝑊</m:t>
                        </m:r>
                        <m:r>
                          <a:rPr lang="en-GB" sz="1400" b="0" i="1" smtClean="0">
                            <a:latin typeface="Cambria Math" charset="0"/>
                          </a:rPr>
                          <m:t>)</m:t>
                        </m:r>
                      </m:oMath>
                    </m:oMathPara>
                  </a14:m>
                  <a:endParaRPr lang="en-GB" sz="1400" dirty="0"/>
                </a:p>
              </p:txBody>
            </p:sp>
          </mc:Choice>
          <mc:Fallback xmlns="">
            <p:sp>
              <p:nvSpPr>
                <p:cNvPr id="174" name="TextBox 173">
                  <a:extLst>
                    <a:ext uri="{FF2B5EF4-FFF2-40B4-BE49-F238E27FC236}">
                      <a16:creationId xmlns:a16="http://schemas.microsoft.com/office/drawing/2014/main" id="{3DB72E4A-FD9E-4342-8E73-FF3FE3F991A2}"/>
                    </a:ext>
                  </a:extLst>
                </p:cNvPr>
                <p:cNvSpPr txBox="1">
                  <a:spLocks noRot="1" noChangeAspect="1" noMove="1" noResize="1" noEditPoints="1" noAdjustHandles="1" noChangeArrowheads="1" noChangeShapeType="1" noTextEdit="1"/>
                </p:cNvSpPr>
                <p:nvPr/>
              </p:nvSpPr>
              <p:spPr>
                <a:xfrm>
                  <a:off x="7214462" y="2840861"/>
                  <a:ext cx="1144125" cy="334148"/>
                </a:xfrm>
                <a:prstGeom prst="ellipse">
                  <a:avLst/>
                </a:prstGeom>
                <a:blipFill>
                  <a:blip r:embed="rId32"/>
                  <a:stretch>
                    <a:fillRect b="-833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6CA07C8-67CD-B148-8438-3C643A59ADEA}"/>
                    </a:ext>
                  </a:extLst>
                </p:cNvPr>
                <p:cNvSpPr txBox="1"/>
                <p:nvPr/>
              </p:nvSpPr>
              <p:spPr>
                <a:xfrm>
                  <a:off x="4691174" y="3883244"/>
                  <a:ext cx="1383249" cy="334148"/>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charset="0"/>
                          </a:rPr>
                          <m:t>𝑇𝑟𝑎𝑣𝑒𝑙</m:t>
                        </m:r>
                        <m:r>
                          <a:rPr lang="en-GB" sz="1400" b="0" i="1" smtClean="0">
                            <a:latin typeface="Cambria Math" charset="0"/>
                          </a:rPr>
                          <m:t>(</m:t>
                        </m:r>
                        <m:r>
                          <a:rPr lang="en-GB" sz="1400" b="0" i="1" smtClean="0">
                            <a:latin typeface="Cambria Math" charset="0"/>
                          </a:rPr>
                          <m:t>𝑋</m:t>
                        </m:r>
                        <m:r>
                          <a:rPr lang="en-GB" sz="1400" b="0" i="1" smtClean="0">
                            <a:latin typeface="Cambria Math" charset="0"/>
                          </a:rPr>
                          <m:t>)</m:t>
                        </m:r>
                      </m:oMath>
                    </m:oMathPara>
                  </a14:m>
                  <a:endParaRPr lang="en-GB" sz="1400" dirty="0"/>
                </a:p>
              </p:txBody>
            </p:sp>
          </mc:Choice>
          <mc:Fallback xmlns="">
            <p:sp>
              <p:nvSpPr>
                <p:cNvPr id="175" name="TextBox 174">
                  <a:extLst>
                    <a:ext uri="{FF2B5EF4-FFF2-40B4-BE49-F238E27FC236}">
                      <a16:creationId xmlns:a16="http://schemas.microsoft.com/office/drawing/2014/main" id="{01278DFB-FF3C-8849-B66A-4CCEC0F61498}"/>
                    </a:ext>
                  </a:extLst>
                </p:cNvPr>
                <p:cNvSpPr txBox="1">
                  <a:spLocks noRot="1" noChangeAspect="1" noMove="1" noResize="1" noEditPoints="1" noAdjustHandles="1" noChangeArrowheads="1" noChangeShapeType="1" noTextEdit="1"/>
                </p:cNvSpPr>
                <p:nvPr/>
              </p:nvSpPr>
              <p:spPr>
                <a:xfrm>
                  <a:off x="4691174" y="3883244"/>
                  <a:ext cx="1383249" cy="334148"/>
                </a:xfrm>
                <a:prstGeom prst="ellipse">
                  <a:avLst/>
                </a:prstGeom>
                <a:blipFill>
                  <a:blip r:embed="rId33"/>
                  <a:stretch>
                    <a:fillRect b="-1250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DFE6663-B2AF-494A-8BCA-4F9AA8A95FCD}"/>
                    </a:ext>
                  </a:extLst>
                </p:cNvPr>
                <p:cNvSpPr txBox="1"/>
                <p:nvPr/>
              </p:nvSpPr>
              <p:spPr>
                <a:xfrm>
                  <a:off x="6250457" y="4370900"/>
                  <a:ext cx="1120628" cy="363390"/>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accent1"/>
                            </a:solidFill>
                            <a:latin typeface="Cambria Math" charset="0"/>
                          </a:rPr>
                          <m:t>𝑆𝑖𝑐𝑘</m:t>
                        </m:r>
                        <m:r>
                          <a:rPr lang="en-GB" sz="1400" b="0" i="1" smtClean="0">
                            <a:solidFill>
                              <a:schemeClr val="accent1"/>
                            </a:solidFill>
                            <a:latin typeface="Cambria Math" charset="0"/>
                          </a:rPr>
                          <m:t>(</m:t>
                        </m:r>
                        <m:r>
                          <a:rPr lang="en-GB" sz="1400" b="0" i="1" smtClean="0">
                            <a:solidFill>
                              <a:schemeClr val="accent1"/>
                            </a:solidFill>
                            <a:latin typeface="Cambria Math" charset="0"/>
                          </a:rPr>
                          <m:t>𝑋</m:t>
                        </m:r>
                        <m:r>
                          <a:rPr lang="en-GB" sz="1400" b="0" i="1" smtClean="0">
                            <a:solidFill>
                              <a:schemeClr val="accent1"/>
                            </a:solidFill>
                            <a:latin typeface="Cambria Math" charset="0"/>
                          </a:rPr>
                          <m:t>)</m:t>
                        </m:r>
                      </m:oMath>
                    </m:oMathPara>
                  </a14:m>
                  <a:endParaRPr lang="en-GB" sz="1400" dirty="0">
                    <a:solidFill>
                      <a:schemeClr val="accent1"/>
                    </a:solidFill>
                  </a:endParaRPr>
                </a:p>
              </p:txBody>
            </p:sp>
          </mc:Choice>
          <mc:Fallback xmlns="">
            <p:sp>
              <p:nvSpPr>
                <p:cNvPr id="10" name="TextBox 9">
                  <a:extLst>
                    <a:ext uri="{FF2B5EF4-FFF2-40B4-BE49-F238E27FC236}">
                      <a16:creationId xmlns:a16="http://schemas.microsoft.com/office/drawing/2014/main" id="{6DFE6663-B2AF-494A-8BCA-4F9AA8A95FCD}"/>
                    </a:ext>
                  </a:extLst>
                </p:cNvPr>
                <p:cNvSpPr txBox="1">
                  <a:spLocks noRot="1" noChangeAspect="1" noMove="1" noResize="1" noEditPoints="1" noAdjustHandles="1" noChangeArrowheads="1" noChangeShapeType="1" noTextEdit="1"/>
                </p:cNvSpPr>
                <p:nvPr/>
              </p:nvSpPr>
              <p:spPr>
                <a:xfrm>
                  <a:off x="6250457" y="4370900"/>
                  <a:ext cx="1120628" cy="363390"/>
                </a:xfrm>
                <a:prstGeom prst="ellipse">
                  <a:avLst/>
                </a:prstGeom>
                <a:blipFill>
                  <a:blip r:embed="rId34"/>
                  <a:stretch>
                    <a:fillRect b="-384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CCCBD07-AFB3-FB42-A8A3-35ABEEF5CA11}"/>
                    </a:ext>
                  </a:extLst>
                </p:cNvPr>
                <p:cNvSpPr txBox="1"/>
                <p:nvPr/>
              </p:nvSpPr>
              <p:spPr>
                <a:xfrm>
                  <a:off x="7511218" y="3878496"/>
                  <a:ext cx="1632781" cy="334148"/>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charset="0"/>
                          </a:rPr>
                          <m:t>𝑇𝑟𝑒𝑎𝑡</m:t>
                        </m:r>
                        <m:r>
                          <a:rPr lang="en-GB" sz="1400" b="0" i="1" smtClean="0">
                            <a:solidFill>
                              <a:schemeClr val="tx1"/>
                            </a:solidFill>
                            <a:latin typeface="Cambria Math" charset="0"/>
                          </a:rPr>
                          <m:t>(</m:t>
                        </m:r>
                        <m:r>
                          <a:rPr lang="en-GB" sz="1400" b="0" i="1" smtClean="0">
                            <a:solidFill>
                              <a:schemeClr val="tx1"/>
                            </a:solidFill>
                            <a:latin typeface="Cambria Math" charset="0"/>
                          </a:rPr>
                          <m:t>𝑋</m:t>
                        </m:r>
                        <m:r>
                          <a:rPr lang="en-GB" sz="1400" b="0" i="1" smtClean="0">
                            <a:solidFill>
                              <a:schemeClr val="tx1"/>
                            </a:solidFill>
                            <a:latin typeface="Cambria Math" charset="0"/>
                          </a:rPr>
                          <m:t>,</m:t>
                        </m:r>
                        <m:r>
                          <a:rPr lang="en-GB" sz="1400" b="0" i="1" smtClean="0">
                            <a:solidFill>
                              <a:schemeClr val="tx1"/>
                            </a:solidFill>
                            <a:latin typeface="Cambria Math" panose="02040503050406030204" pitchFamily="18" charset="0"/>
                          </a:rPr>
                          <m:t>𝑀</m:t>
                        </m:r>
                        <m:r>
                          <a:rPr lang="en-GB" sz="1400" b="0" i="1" smtClean="0">
                            <a:solidFill>
                              <a:schemeClr val="tx1"/>
                            </a:solidFill>
                            <a:latin typeface="Cambria Math" charset="0"/>
                          </a:rPr>
                          <m:t>)</m:t>
                        </m:r>
                      </m:oMath>
                    </m:oMathPara>
                  </a14:m>
                  <a:endParaRPr lang="en-GB" sz="1400" dirty="0">
                    <a:solidFill>
                      <a:schemeClr val="tx1"/>
                    </a:solidFill>
                  </a:endParaRPr>
                </a:p>
              </p:txBody>
            </p:sp>
          </mc:Choice>
          <mc:Fallback xmlns="">
            <p:sp>
              <p:nvSpPr>
                <p:cNvPr id="177" name="TextBox 176">
                  <a:extLst>
                    <a:ext uri="{FF2B5EF4-FFF2-40B4-BE49-F238E27FC236}">
                      <a16:creationId xmlns:a16="http://schemas.microsoft.com/office/drawing/2014/main" id="{27FFD3F3-3EEE-9A4C-BABF-1638308BD1AF}"/>
                    </a:ext>
                  </a:extLst>
                </p:cNvPr>
                <p:cNvSpPr txBox="1">
                  <a:spLocks noRot="1" noChangeAspect="1" noMove="1" noResize="1" noEditPoints="1" noAdjustHandles="1" noChangeArrowheads="1" noChangeShapeType="1" noTextEdit="1"/>
                </p:cNvSpPr>
                <p:nvPr/>
              </p:nvSpPr>
              <p:spPr>
                <a:xfrm>
                  <a:off x="7511218" y="3878496"/>
                  <a:ext cx="1632781" cy="334148"/>
                </a:xfrm>
                <a:prstGeom prst="ellipse">
                  <a:avLst/>
                </a:prstGeom>
                <a:blipFill>
                  <a:blip r:embed="rId35"/>
                  <a:stretch>
                    <a:fillRect b="-12500"/>
                  </a:stretch>
                </a:blipFill>
                <a:ln>
                  <a:solidFill>
                    <a:schemeClr val="tx1"/>
                  </a:solidFill>
                </a:ln>
              </p:spPr>
              <p:txBody>
                <a:bodyPr/>
                <a:lstStyle/>
                <a:p>
                  <a:r>
                    <a:rPr lang="en-GB">
                      <a:noFill/>
                    </a:rPr>
                    <a:t> </a:t>
                  </a:r>
                </a:p>
              </p:txBody>
            </p:sp>
          </mc:Fallback>
        </mc:AlternateContent>
        <p:cxnSp>
          <p:nvCxnSpPr>
            <p:cNvPr id="12" name="Straight Connector 11">
              <a:extLst>
                <a:ext uri="{FF2B5EF4-FFF2-40B4-BE49-F238E27FC236}">
                  <a16:creationId xmlns:a16="http://schemas.microsoft.com/office/drawing/2014/main" id="{4D31FC28-FECE-FC48-A7C7-707339BBE0A1}"/>
                </a:ext>
              </a:extLst>
            </p:cNvPr>
            <p:cNvCxnSpPr>
              <a:stCxn id="7" idx="6"/>
              <a:endCxn id="33" idx="1"/>
            </p:cNvCxnSpPr>
            <p:nvPr/>
          </p:nvCxnSpPr>
          <p:spPr>
            <a:xfrm>
              <a:off x="6373687" y="3004902"/>
              <a:ext cx="342369" cy="44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25DE1C8-DCB3-FE4F-BA77-5080E4363D9B}"/>
                </a:ext>
              </a:extLst>
            </p:cNvPr>
            <p:cNvCxnSpPr>
              <a:cxnSpLocks/>
              <a:stCxn id="8" idx="2"/>
              <a:endCxn id="33" idx="3"/>
            </p:cNvCxnSpPr>
            <p:nvPr/>
          </p:nvCxnSpPr>
          <p:spPr>
            <a:xfrm flipH="1">
              <a:off x="6860056" y="3007935"/>
              <a:ext cx="354406" cy="1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B69F99-24F9-7B4B-9F8E-1A0F9365704E}"/>
                </a:ext>
              </a:extLst>
            </p:cNvPr>
            <p:cNvCxnSpPr>
              <a:cxnSpLocks/>
              <a:stCxn id="9" idx="6"/>
              <a:endCxn id="29" idx="1"/>
            </p:cNvCxnSpPr>
            <p:nvPr/>
          </p:nvCxnSpPr>
          <p:spPr>
            <a:xfrm>
              <a:off x="6074423" y="4050318"/>
              <a:ext cx="352313" cy="33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84A65F-5ACF-4B41-831A-675A95D2615D}"/>
                </a:ext>
              </a:extLst>
            </p:cNvPr>
            <p:cNvCxnSpPr>
              <a:cxnSpLocks/>
              <a:stCxn id="29" idx="0"/>
              <a:endCxn id="6" idx="4"/>
            </p:cNvCxnSpPr>
            <p:nvPr/>
          </p:nvCxnSpPr>
          <p:spPr>
            <a:xfrm flipV="1">
              <a:off x="6498737" y="3707345"/>
              <a:ext cx="287088" cy="274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C9E0E8-F576-3343-B5C5-0407ECE8126E}"/>
                </a:ext>
              </a:extLst>
            </p:cNvPr>
            <p:cNvCxnSpPr>
              <a:cxnSpLocks/>
              <a:stCxn id="6" idx="4"/>
              <a:endCxn id="25" idx="0"/>
            </p:cNvCxnSpPr>
            <p:nvPr/>
          </p:nvCxnSpPr>
          <p:spPr>
            <a:xfrm>
              <a:off x="6785825" y="3707345"/>
              <a:ext cx="308081" cy="268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84AA313-AA38-204F-84C3-83EF2D8333D9}"/>
                </a:ext>
              </a:extLst>
            </p:cNvPr>
            <p:cNvCxnSpPr>
              <a:cxnSpLocks/>
              <a:stCxn id="11" idx="2"/>
              <a:endCxn id="25" idx="3"/>
            </p:cNvCxnSpPr>
            <p:nvPr/>
          </p:nvCxnSpPr>
          <p:spPr>
            <a:xfrm flipH="1">
              <a:off x="7165906" y="4045570"/>
              <a:ext cx="345312" cy="2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E145A1-FF75-C141-A769-62737116CE46}"/>
                </a:ext>
              </a:extLst>
            </p:cNvPr>
            <p:cNvCxnSpPr>
              <a:cxnSpLocks/>
              <a:stCxn id="29" idx="2"/>
              <a:endCxn id="10" idx="0"/>
            </p:cNvCxnSpPr>
            <p:nvPr/>
          </p:nvCxnSpPr>
          <p:spPr>
            <a:xfrm>
              <a:off x="6498737" y="4125629"/>
              <a:ext cx="312034" cy="245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BB8318-90CC-B544-A5FE-7CB178012C48}"/>
                </a:ext>
              </a:extLst>
            </p:cNvPr>
            <p:cNvCxnSpPr>
              <a:cxnSpLocks/>
              <a:stCxn id="25" idx="2"/>
              <a:endCxn id="10" idx="0"/>
            </p:cNvCxnSpPr>
            <p:nvPr/>
          </p:nvCxnSpPr>
          <p:spPr>
            <a:xfrm flipH="1">
              <a:off x="6810771" y="4119777"/>
              <a:ext cx="283135" cy="2511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8F5142C-2130-BA40-9C0D-A52ED2FCDC80}"/>
                </a:ext>
              </a:extLst>
            </p:cNvPr>
            <p:cNvCxnSpPr>
              <a:cxnSpLocks/>
              <a:stCxn id="6" idx="0"/>
              <a:endCxn id="33" idx="2"/>
            </p:cNvCxnSpPr>
            <p:nvPr/>
          </p:nvCxnSpPr>
          <p:spPr>
            <a:xfrm flipV="1">
              <a:off x="6785825" y="3081319"/>
              <a:ext cx="2231" cy="262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2F8FB363-B9D4-6E42-AE49-562D33794BE9}"/>
                </a:ext>
              </a:extLst>
            </p:cNvPr>
            <p:cNvGrpSpPr/>
            <p:nvPr/>
          </p:nvGrpSpPr>
          <p:grpSpPr>
            <a:xfrm>
              <a:off x="6669977" y="2891240"/>
              <a:ext cx="490293" cy="353996"/>
              <a:chOff x="6669977" y="2891240"/>
              <a:chExt cx="490293" cy="353996"/>
            </a:xfrm>
          </p:grpSpPr>
          <p:sp>
            <p:nvSpPr>
              <p:cNvPr id="32" name="Rectangle 31">
                <a:extLst>
                  <a:ext uri="{FF2B5EF4-FFF2-40B4-BE49-F238E27FC236}">
                    <a16:creationId xmlns:a16="http://schemas.microsoft.com/office/drawing/2014/main" id="{52CA688E-116D-AC4B-8825-C5B5D01A746A}"/>
                  </a:ext>
                </a:extLst>
              </p:cNvPr>
              <p:cNvSpPr/>
              <p:nvPr/>
            </p:nvSpPr>
            <p:spPr>
              <a:xfrm>
                <a:off x="6669977" y="28912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3" name="Rectangle 32">
                <a:extLst>
                  <a:ext uri="{FF2B5EF4-FFF2-40B4-BE49-F238E27FC236}">
                    <a16:creationId xmlns:a16="http://schemas.microsoft.com/office/drawing/2014/main" id="{E2304C79-0F76-554D-A2E9-215BB2E815E2}"/>
                  </a:ext>
                </a:extLst>
              </p:cNvPr>
              <p:cNvSpPr/>
              <p:nvPr/>
            </p:nvSpPr>
            <p:spPr>
              <a:xfrm>
                <a:off x="6716057" y="29373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4" name="Rectangle 33">
                <a:extLst>
                  <a:ext uri="{FF2B5EF4-FFF2-40B4-BE49-F238E27FC236}">
                    <a16:creationId xmlns:a16="http://schemas.microsoft.com/office/drawing/2014/main" id="{936EA569-98B3-3348-A208-9FA3FB2AD1D1}"/>
                  </a:ext>
                </a:extLst>
              </p:cNvPr>
              <p:cNvSpPr/>
              <p:nvPr/>
            </p:nvSpPr>
            <p:spPr>
              <a:xfrm>
                <a:off x="6762137" y="298340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0DBA1B8-4AAE-F74C-9D22-1093ED4BD90E}"/>
                      </a:ext>
                    </a:extLst>
                  </p:cNvPr>
                  <p:cNvSpPr txBox="1"/>
                  <p:nvPr/>
                </p:nvSpPr>
                <p:spPr>
                  <a:xfrm>
                    <a:off x="6903780" y="3007609"/>
                    <a:ext cx="256490" cy="237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charset="0"/>
                                </a:rPr>
                                <m:t>𝑔</m:t>
                              </m:r>
                            </m:e>
                            <m:sub>
                              <m:r>
                                <a:rPr lang="en-GB" sz="1400" b="0" i="1" smtClean="0">
                                  <a:latin typeface="Cambria Math" charset="0"/>
                                </a:rPr>
                                <m:t>1</m:t>
                              </m:r>
                            </m:sub>
                          </m:sSub>
                        </m:oMath>
                      </m:oMathPara>
                    </a14:m>
                    <a:endParaRPr lang="en-GB" sz="1400" dirty="0"/>
                  </a:p>
                </p:txBody>
              </p:sp>
            </mc:Choice>
            <mc:Fallback xmlns="">
              <p:sp>
                <p:nvSpPr>
                  <p:cNvPr id="201" name="TextBox 200">
                    <a:extLst>
                      <a:ext uri="{FF2B5EF4-FFF2-40B4-BE49-F238E27FC236}">
                        <a16:creationId xmlns:a16="http://schemas.microsoft.com/office/drawing/2014/main" id="{3119C3BC-5D10-674A-822F-7B75CB9D82F7}"/>
                      </a:ext>
                    </a:extLst>
                  </p:cNvPr>
                  <p:cNvSpPr txBox="1">
                    <a:spLocks noRot="1" noChangeAspect="1" noMove="1" noResize="1" noEditPoints="1" noAdjustHandles="1" noChangeArrowheads="1" noChangeShapeType="1" noTextEdit="1"/>
                  </p:cNvSpPr>
                  <p:nvPr/>
                </p:nvSpPr>
                <p:spPr>
                  <a:xfrm>
                    <a:off x="6903780" y="3007609"/>
                    <a:ext cx="256490" cy="237627"/>
                  </a:xfrm>
                  <a:prstGeom prst="rect">
                    <a:avLst/>
                  </a:prstGeom>
                  <a:blipFill>
                    <a:blip r:embed="rId36"/>
                    <a:stretch>
                      <a:fillRect l="-22222" b="-40000"/>
                    </a:stretch>
                  </a:blipFill>
                </p:spPr>
                <p:txBody>
                  <a:bodyPr/>
                  <a:lstStyle/>
                  <a:p>
                    <a:r>
                      <a:rPr lang="en-GB">
                        <a:noFill/>
                      </a:rPr>
                      <a:t> </a:t>
                    </a:r>
                  </a:p>
                </p:txBody>
              </p:sp>
            </mc:Fallback>
          </mc:AlternateContent>
        </p:grpSp>
        <p:grpSp>
          <p:nvGrpSpPr>
            <p:cNvPr id="22" name="Group 21">
              <a:extLst>
                <a:ext uri="{FF2B5EF4-FFF2-40B4-BE49-F238E27FC236}">
                  <a16:creationId xmlns:a16="http://schemas.microsoft.com/office/drawing/2014/main" id="{46140CFB-859D-0246-8E98-F1CFFE992269}"/>
                </a:ext>
              </a:extLst>
            </p:cNvPr>
            <p:cNvGrpSpPr/>
            <p:nvPr/>
          </p:nvGrpSpPr>
          <p:grpSpPr>
            <a:xfrm>
              <a:off x="6191042" y="3935548"/>
              <a:ext cx="425774" cy="352887"/>
              <a:chOff x="6191042" y="3935548"/>
              <a:chExt cx="425774" cy="352887"/>
            </a:xfrm>
          </p:grpSpPr>
          <p:sp>
            <p:nvSpPr>
              <p:cNvPr id="28" name="Rectangle 27">
                <a:extLst>
                  <a:ext uri="{FF2B5EF4-FFF2-40B4-BE49-F238E27FC236}">
                    <a16:creationId xmlns:a16="http://schemas.microsoft.com/office/drawing/2014/main" id="{797A326B-9AA0-6643-884A-342FF82F3CCC}"/>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9" name="Rectangle 28">
                <a:extLst>
                  <a:ext uri="{FF2B5EF4-FFF2-40B4-BE49-F238E27FC236}">
                    <a16:creationId xmlns:a16="http://schemas.microsoft.com/office/drawing/2014/main" id="{FFA66249-B573-B747-83F9-9DAC354626C3}"/>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0" name="Rectangle 29">
                <a:extLst>
                  <a:ext uri="{FF2B5EF4-FFF2-40B4-BE49-F238E27FC236}">
                    <a16:creationId xmlns:a16="http://schemas.microsoft.com/office/drawing/2014/main" id="{948CDD03-D05F-B646-8544-7E6B6B20E6D1}"/>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0BDAD0C-535D-F344-AE7B-3A3BF33D1A1E}"/>
                      </a:ext>
                    </a:extLst>
                  </p:cNvPr>
                  <p:cNvSpPr txBox="1"/>
                  <p:nvPr/>
                </p:nvSpPr>
                <p:spPr>
                  <a:xfrm>
                    <a:off x="6191042" y="4050809"/>
                    <a:ext cx="261280" cy="2376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charset="0"/>
                                </a:rPr>
                                <m:t>𝑔</m:t>
                              </m:r>
                            </m:e>
                            <m:sub>
                              <m:r>
                                <a:rPr lang="en-GB" sz="1400" b="0" i="1" smtClean="0">
                                  <a:latin typeface="Cambria Math" charset="0"/>
                                </a:rPr>
                                <m:t>2</m:t>
                              </m:r>
                            </m:sub>
                          </m:sSub>
                        </m:oMath>
                      </m:oMathPara>
                    </a14:m>
                    <a:endParaRPr lang="en-GB" sz="1400" dirty="0"/>
                  </a:p>
                </p:txBody>
              </p:sp>
            </mc:Choice>
            <mc:Fallback xmlns="">
              <p:sp>
                <p:nvSpPr>
                  <p:cNvPr id="197" name="TextBox 196">
                    <a:extLst>
                      <a:ext uri="{FF2B5EF4-FFF2-40B4-BE49-F238E27FC236}">
                        <a16:creationId xmlns:a16="http://schemas.microsoft.com/office/drawing/2014/main" id="{96DB89CF-69D7-8A48-AC3B-B0B40E692F82}"/>
                      </a:ext>
                    </a:extLst>
                  </p:cNvPr>
                  <p:cNvSpPr txBox="1">
                    <a:spLocks noRot="1" noChangeAspect="1" noMove="1" noResize="1" noEditPoints="1" noAdjustHandles="1" noChangeArrowheads="1" noChangeShapeType="1" noTextEdit="1"/>
                  </p:cNvSpPr>
                  <p:nvPr/>
                </p:nvSpPr>
                <p:spPr>
                  <a:xfrm>
                    <a:off x="6191042" y="4050809"/>
                    <a:ext cx="261280" cy="237626"/>
                  </a:xfrm>
                  <a:prstGeom prst="rect">
                    <a:avLst/>
                  </a:prstGeom>
                  <a:blipFill>
                    <a:blip r:embed="rId37"/>
                    <a:stretch>
                      <a:fillRect l="-22222" r="-5556" b="-29412"/>
                    </a:stretch>
                  </a:blipFill>
                </p:spPr>
                <p:txBody>
                  <a:bodyPr/>
                  <a:lstStyle/>
                  <a:p>
                    <a:r>
                      <a:rPr lang="en-GB">
                        <a:noFill/>
                      </a:rPr>
                      <a:t> </a:t>
                    </a:r>
                  </a:p>
                </p:txBody>
              </p:sp>
            </mc:Fallback>
          </mc:AlternateContent>
        </p:grpSp>
        <p:grpSp>
          <p:nvGrpSpPr>
            <p:cNvPr id="23" name="Group 22">
              <a:extLst>
                <a:ext uri="{FF2B5EF4-FFF2-40B4-BE49-F238E27FC236}">
                  <a16:creationId xmlns:a16="http://schemas.microsoft.com/office/drawing/2014/main" id="{17B6C6DB-227A-0E4E-BB95-B4D54266C722}"/>
                </a:ext>
              </a:extLst>
            </p:cNvPr>
            <p:cNvGrpSpPr/>
            <p:nvPr/>
          </p:nvGrpSpPr>
          <p:grpSpPr>
            <a:xfrm>
              <a:off x="6975826" y="3929695"/>
              <a:ext cx="483903" cy="358485"/>
              <a:chOff x="6975826" y="3929695"/>
              <a:chExt cx="483903" cy="358485"/>
            </a:xfrm>
          </p:grpSpPr>
          <p:sp>
            <p:nvSpPr>
              <p:cNvPr id="24" name="Rectangle 23">
                <a:extLst>
                  <a:ext uri="{FF2B5EF4-FFF2-40B4-BE49-F238E27FC236}">
                    <a16:creationId xmlns:a16="http://schemas.microsoft.com/office/drawing/2014/main" id="{8D61AD3A-F314-4D43-B8A4-75023386038E}"/>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5" name="Rectangle 24">
                <a:extLst>
                  <a:ext uri="{FF2B5EF4-FFF2-40B4-BE49-F238E27FC236}">
                    <a16:creationId xmlns:a16="http://schemas.microsoft.com/office/drawing/2014/main" id="{028BDC85-16D0-F640-BA98-40631C2BE7DD}"/>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6" name="Rectangle 25">
                <a:extLst>
                  <a:ext uri="{FF2B5EF4-FFF2-40B4-BE49-F238E27FC236}">
                    <a16:creationId xmlns:a16="http://schemas.microsoft.com/office/drawing/2014/main" id="{E3147205-28CC-6848-99D5-3D97CDB21DB3}"/>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54953F9-67CF-B640-A1AB-6C9375559714}"/>
                      </a:ext>
                    </a:extLst>
                  </p:cNvPr>
                  <p:cNvSpPr txBox="1"/>
                  <p:nvPr/>
                </p:nvSpPr>
                <p:spPr>
                  <a:xfrm>
                    <a:off x="7198449" y="4050553"/>
                    <a:ext cx="261280" cy="237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solidFill>
                                    <a:schemeClr val="tx1"/>
                                  </a:solidFill>
                                  <a:latin typeface="Cambria Math" panose="02040503050406030204" pitchFamily="18" charset="0"/>
                                </a:rPr>
                              </m:ctrlPr>
                            </m:sSubPr>
                            <m:e>
                              <m:r>
                                <a:rPr lang="en-GB" sz="1400" b="0" i="1" smtClean="0">
                                  <a:solidFill>
                                    <a:schemeClr val="tx1"/>
                                  </a:solidFill>
                                  <a:latin typeface="Cambria Math" charset="0"/>
                                </a:rPr>
                                <m:t>𝑔</m:t>
                              </m:r>
                            </m:e>
                            <m:sub>
                              <m:r>
                                <a:rPr lang="en-GB" sz="1400" b="0" i="1" smtClean="0">
                                  <a:solidFill>
                                    <a:schemeClr val="tx1"/>
                                  </a:solidFill>
                                  <a:latin typeface="Cambria Math" charset="0"/>
                                </a:rPr>
                                <m:t>3</m:t>
                              </m:r>
                            </m:sub>
                          </m:sSub>
                        </m:oMath>
                      </m:oMathPara>
                    </a14:m>
                    <a:endParaRPr lang="en-GB" sz="1400" dirty="0">
                      <a:solidFill>
                        <a:schemeClr val="tx1"/>
                      </a:solidFill>
                    </a:endParaRPr>
                  </a:p>
                </p:txBody>
              </p:sp>
            </mc:Choice>
            <mc:Fallback xmlns="">
              <p:sp>
                <p:nvSpPr>
                  <p:cNvPr id="193" name="TextBox 192">
                    <a:extLst>
                      <a:ext uri="{FF2B5EF4-FFF2-40B4-BE49-F238E27FC236}">
                        <a16:creationId xmlns:a16="http://schemas.microsoft.com/office/drawing/2014/main" id="{27117B4D-998F-6540-8F3D-EE3135F604D6}"/>
                      </a:ext>
                    </a:extLst>
                  </p:cNvPr>
                  <p:cNvSpPr txBox="1">
                    <a:spLocks noRot="1" noChangeAspect="1" noMove="1" noResize="1" noEditPoints="1" noAdjustHandles="1" noChangeArrowheads="1" noChangeShapeType="1" noTextEdit="1"/>
                  </p:cNvSpPr>
                  <p:nvPr/>
                </p:nvSpPr>
                <p:spPr>
                  <a:xfrm>
                    <a:off x="7198449" y="4050553"/>
                    <a:ext cx="261280" cy="237627"/>
                  </a:xfrm>
                  <a:prstGeom prst="rect">
                    <a:avLst/>
                  </a:prstGeom>
                  <a:blipFill>
                    <a:blip r:embed="rId38"/>
                    <a:stretch>
                      <a:fillRect l="-15789" r="-5263" b="-29412"/>
                    </a:stretch>
                  </a:blipFill>
                </p:spPr>
                <p:txBody>
                  <a:bodyPr/>
                  <a:lstStyle/>
                  <a:p>
                    <a:r>
                      <a:rPr lang="en-GB">
                        <a:noFill/>
                      </a:rPr>
                      <a:t> </a:t>
                    </a:r>
                  </a:p>
                </p:txBody>
              </p:sp>
            </mc:Fallback>
          </mc:AlternateContent>
        </p:grpSp>
      </p:grpSp>
      <p:grpSp>
        <p:nvGrpSpPr>
          <p:cNvPr id="36" name="Group 35">
            <a:extLst>
              <a:ext uri="{FF2B5EF4-FFF2-40B4-BE49-F238E27FC236}">
                <a16:creationId xmlns:a16="http://schemas.microsoft.com/office/drawing/2014/main" id="{3E60E087-ABD2-AE4F-B4DB-DF865D366C25}"/>
              </a:ext>
            </a:extLst>
          </p:cNvPr>
          <p:cNvGrpSpPr/>
          <p:nvPr/>
        </p:nvGrpSpPr>
        <p:grpSpPr>
          <a:xfrm>
            <a:off x="1331793" y="5321651"/>
            <a:ext cx="6328875" cy="990658"/>
            <a:chOff x="1331793" y="5321651"/>
            <a:chExt cx="6328875" cy="990658"/>
          </a:xfrm>
        </p:grpSpPr>
        <p:grpSp>
          <p:nvGrpSpPr>
            <p:cNvPr id="37" name="Group 36">
              <a:extLst>
                <a:ext uri="{FF2B5EF4-FFF2-40B4-BE49-F238E27FC236}">
                  <a16:creationId xmlns:a16="http://schemas.microsoft.com/office/drawing/2014/main" id="{38CED453-7AC9-5940-82A9-6FE862B3ECDB}"/>
                </a:ext>
              </a:extLst>
            </p:cNvPr>
            <p:cNvGrpSpPr/>
            <p:nvPr/>
          </p:nvGrpSpPr>
          <p:grpSpPr>
            <a:xfrm>
              <a:off x="1995544" y="6034174"/>
              <a:ext cx="5213629" cy="278135"/>
              <a:chOff x="1785438" y="5628464"/>
              <a:chExt cx="5213629" cy="278135"/>
            </a:xfrm>
          </p:grpSpPr>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D3ACCBC-7253-A843-AFBF-2C8E148ECC95}"/>
                      </a:ext>
                    </a:extLst>
                  </p:cNvPr>
                  <p:cNvSpPr txBox="1"/>
                  <p:nvPr/>
                </p:nvSpPr>
                <p:spPr>
                  <a:xfrm>
                    <a:off x="4051648" y="5628464"/>
                    <a:ext cx="6204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2</m:t>
                              </m:r>
                            </m:sub>
                          </m:sSub>
                          <m:r>
                            <a:rPr lang="de-DE" b="0" i="1" smtClean="0">
                              <a:solidFill>
                                <a:schemeClr val="tx1"/>
                              </a:solidFill>
                              <a:latin typeface="Cambria Math" panose="02040503050406030204" pitchFamily="18" charset="0"/>
                            </a:rPr>
                            <m:t>,</m:t>
                          </m:r>
                          <m:sSubSup>
                            <m:sSubSupPr>
                              <m:ctrlPr>
                                <a:rPr lang="de-DE" b="0" i="1" smtClean="0">
                                  <a:solidFill>
                                    <a:schemeClr val="tx1"/>
                                  </a:solidFill>
                                  <a:latin typeface="Cambria Math" panose="02040503050406030204" pitchFamily="18" charset="0"/>
                                </a:rPr>
                              </m:ctrlPr>
                            </m:sSubSupPr>
                            <m:e>
                              <m:r>
                                <a:rPr lang="de-DE" b="0" i="1" smtClean="0">
                                  <a:solidFill>
                                    <a:schemeClr val="tx1"/>
                                  </a:solidFill>
                                  <a:latin typeface="Cambria Math" panose="02040503050406030204" pitchFamily="18" charset="0"/>
                                </a:rPr>
                                <m:t>𝑔</m:t>
                              </m:r>
                            </m:e>
                            <m:sub>
                              <m:r>
                                <a:rPr lang="de-DE" b="0" i="1" smtClean="0">
                                  <a:solidFill>
                                    <a:schemeClr val="tx1"/>
                                  </a:solidFill>
                                  <a:latin typeface="Cambria Math" panose="02040503050406030204" pitchFamily="18" charset="0"/>
                                </a:rPr>
                                <m:t>2</m:t>
                              </m:r>
                            </m:sub>
                            <m:sup>
                              <m:r>
                                <a:rPr lang="de-DE" b="0" i="1" smtClean="0">
                                  <a:solidFill>
                                    <a:schemeClr val="tx1"/>
                                  </a:solidFill>
                                  <a:latin typeface="Cambria Math" panose="02040503050406030204" pitchFamily="18" charset="0"/>
                                </a:rPr>
                                <m:t>′</m:t>
                              </m:r>
                            </m:sup>
                          </m:sSubSup>
                        </m:oMath>
                      </m:oMathPara>
                    </a14:m>
                    <a:endParaRPr lang="en-GB" dirty="0">
                      <a:solidFill>
                        <a:schemeClr val="tx1"/>
                      </a:solidFill>
                    </a:endParaRPr>
                  </a:p>
                </p:txBody>
              </p:sp>
            </mc:Choice>
            <mc:Fallback xmlns="">
              <p:sp>
                <p:nvSpPr>
                  <p:cNvPr id="26" name="TextBox 25">
                    <a:extLst>
                      <a:ext uri="{FF2B5EF4-FFF2-40B4-BE49-F238E27FC236}">
                        <a16:creationId xmlns:a16="http://schemas.microsoft.com/office/drawing/2014/main" id="{00699D65-3D36-7D40-9D60-145F97B09ECE}"/>
                      </a:ext>
                    </a:extLst>
                  </p:cNvPr>
                  <p:cNvSpPr txBox="1">
                    <a:spLocks noRot="1" noChangeAspect="1" noMove="1" noResize="1" noEditPoints="1" noAdjustHandles="1" noChangeArrowheads="1" noChangeShapeType="1" noTextEdit="1"/>
                  </p:cNvSpPr>
                  <p:nvPr/>
                </p:nvSpPr>
                <p:spPr>
                  <a:xfrm>
                    <a:off x="4051648" y="5628464"/>
                    <a:ext cx="620491" cy="276999"/>
                  </a:xfrm>
                  <a:prstGeom prst="rect">
                    <a:avLst/>
                  </a:prstGeom>
                  <a:blipFill>
                    <a:blip r:embed="rId39"/>
                    <a:stretch>
                      <a:fillRect l="-10417" r="-2083" b="-26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CCFD137-F53E-6C40-B575-E6C0D2A58674}"/>
                      </a:ext>
                    </a:extLst>
                  </p:cNvPr>
                  <p:cNvSpPr txBox="1"/>
                  <p:nvPr/>
                </p:nvSpPr>
                <p:spPr>
                  <a:xfrm>
                    <a:off x="6378576" y="5628464"/>
                    <a:ext cx="6204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3</m:t>
                              </m:r>
                            </m:sub>
                          </m:sSub>
                          <m:r>
                            <a:rPr lang="de-DE" b="0" i="1" smtClean="0">
                              <a:solidFill>
                                <a:schemeClr val="tx1"/>
                              </a:solidFill>
                              <a:latin typeface="Cambria Math" panose="02040503050406030204" pitchFamily="18" charset="0"/>
                            </a:rPr>
                            <m:t>,</m:t>
                          </m:r>
                          <m:sSubSup>
                            <m:sSubSupPr>
                              <m:ctrlPr>
                                <a:rPr lang="de-DE" b="0" i="1" smtClean="0">
                                  <a:solidFill>
                                    <a:schemeClr val="tx1"/>
                                  </a:solidFill>
                                  <a:latin typeface="Cambria Math" panose="02040503050406030204" pitchFamily="18" charset="0"/>
                                </a:rPr>
                              </m:ctrlPr>
                            </m:sSubSupPr>
                            <m:e>
                              <m:r>
                                <a:rPr lang="de-DE" b="0" i="1" smtClean="0">
                                  <a:solidFill>
                                    <a:schemeClr val="tx1"/>
                                  </a:solidFill>
                                  <a:latin typeface="Cambria Math" panose="02040503050406030204" pitchFamily="18" charset="0"/>
                                </a:rPr>
                                <m:t>𝑔</m:t>
                              </m:r>
                            </m:e>
                            <m:sub>
                              <m:r>
                                <a:rPr lang="de-DE" b="0" i="1" smtClean="0">
                                  <a:solidFill>
                                    <a:schemeClr val="tx1"/>
                                  </a:solidFill>
                                  <a:latin typeface="Cambria Math" panose="02040503050406030204" pitchFamily="18" charset="0"/>
                                </a:rPr>
                                <m:t>3</m:t>
                              </m:r>
                            </m:sub>
                            <m:sup>
                              <m:r>
                                <a:rPr lang="de-DE" b="0" i="1" smtClean="0">
                                  <a:solidFill>
                                    <a:schemeClr val="tx1"/>
                                  </a:solidFill>
                                  <a:latin typeface="Cambria Math" panose="02040503050406030204" pitchFamily="18" charset="0"/>
                                </a:rPr>
                                <m:t>′</m:t>
                              </m:r>
                            </m:sup>
                          </m:sSubSup>
                        </m:oMath>
                      </m:oMathPara>
                    </a14:m>
                    <a:endParaRPr lang="en-GB" dirty="0">
                      <a:solidFill>
                        <a:schemeClr val="tx1"/>
                      </a:solidFill>
                    </a:endParaRPr>
                  </a:p>
                </p:txBody>
              </p:sp>
            </mc:Choice>
            <mc:Fallback xmlns="">
              <p:sp>
                <p:nvSpPr>
                  <p:cNvPr id="22" name="TextBox 21">
                    <a:extLst>
                      <a:ext uri="{FF2B5EF4-FFF2-40B4-BE49-F238E27FC236}">
                        <a16:creationId xmlns:a16="http://schemas.microsoft.com/office/drawing/2014/main" id="{70C73891-435E-3B42-B59C-1D343463096B}"/>
                      </a:ext>
                    </a:extLst>
                  </p:cNvPr>
                  <p:cNvSpPr txBox="1">
                    <a:spLocks noRot="1" noChangeAspect="1" noMove="1" noResize="1" noEditPoints="1" noAdjustHandles="1" noChangeArrowheads="1" noChangeShapeType="1" noTextEdit="1"/>
                  </p:cNvSpPr>
                  <p:nvPr/>
                </p:nvSpPr>
                <p:spPr>
                  <a:xfrm>
                    <a:off x="6378576" y="5628464"/>
                    <a:ext cx="620491" cy="276999"/>
                  </a:xfrm>
                  <a:prstGeom prst="rect">
                    <a:avLst/>
                  </a:prstGeom>
                  <a:blipFill>
                    <a:blip r:embed="rId40"/>
                    <a:stretch>
                      <a:fillRect l="-8000" b="-26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D0CD96B0-2AEF-F444-B01F-95A9CD9B67F3}"/>
                      </a:ext>
                    </a:extLst>
                  </p:cNvPr>
                  <p:cNvSpPr txBox="1"/>
                  <p:nvPr/>
                </p:nvSpPr>
                <p:spPr>
                  <a:xfrm>
                    <a:off x="1785438" y="5629600"/>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1</m:t>
                              </m:r>
                            </m:sub>
                          </m:sSub>
                        </m:oMath>
                      </m:oMathPara>
                    </a14:m>
                    <a:endParaRPr lang="en-GB" dirty="0">
                      <a:solidFill>
                        <a:schemeClr val="tx1"/>
                      </a:solidFill>
                    </a:endParaRPr>
                  </a:p>
                </p:txBody>
              </p:sp>
            </mc:Choice>
            <mc:Fallback xmlns="">
              <p:sp>
                <p:nvSpPr>
                  <p:cNvPr id="17" name="TextBox 16">
                    <a:extLst>
                      <a:ext uri="{FF2B5EF4-FFF2-40B4-BE49-F238E27FC236}">
                        <a16:creationId xmlns:a16="http://schemas.microsoft.com/office/drawing/2014/main" id="{D5004A70-0FAF-2046-8CD0-623A144F11E3}"/>
                      </a:ext>
                    </a:extLst>
                  </p:cNvPr>
                  <p:cNvSpPr txBox="1">
                    <a:spLocks noRot="1" noChangeAspect="1" noMove="1" noResize="1" noEditPoints="1" noAdjustHandles="1" noChangeArrowheads="1" noChangeShapeType="1" noTextEdit="1"/>
                  </p:cNvSpPr>
                  <p:nvPr/>
                </p:nvSpPr>
                <p:spPr>
                  <a:xfrm>
                    <a:off x="1785438" y="5629600"/>
                    <a:ext cx="288091" cy="276999"/>
                  </a:xfrm>
                  <a:prstGeom prst="rect">
                    <a:avLst/>
                  </a:prstGeom>
                  <a:blipFill>
                    <a:blip r:embed="rId41"/>
                    <a:stretch>
                      <a:fillRect l="-16667" b="-26087"/>
                    </a:stretch>
                  </a:blipFill>
                </p:spPr>
                <p:txBody>
                  <a:bodyPr/>
                  <a:lstStyle/>
                  <a:p>
                    <a:r>
                      <a:rPr lang="en-GB">
                        <a:noFill/>
                      </a:rPr>
                      <a:t> </a:t>
                    </a:r>
                  </a:p>
                </p:txBody>
              </p:sp>
            </mc:Fallback>
          </mc:AlternateContent>
        </p:grpSp>
        <p:grpSp>
          <p:nvGrpSpPr>
            <p:cNvPr id="38" name="Group 37">
              <a:extLst>
                <a:ext uri="{FF2B5EF4-FFF2-40B4-BE49-F238E27FC236}">
                  <a16:creationId xmlns:a16="http://schemas.microsoft.com/office/drawing/2014/main" id="{56ED2CBC-9D74-CC46-AF18-6FBE7A3A13AE}"/>
                </a:ext>
              </a:extLst>
            </p:cNvPr>
            <p:cNvGrpSpPr/>
            <p:nvPr/>
          </p:nvGrpSpPr>
          <p:grpSpPr>
            <a:xfrm>
              <a:off x="1331793" y="5321651"/>
              <a:ext cx="6328875" cy="715089"/>
              <a:chOff x="1561096" y="5467386"/>
              <a:chExt cx="6328875" cy="715089"/>
            </a:xfrm>
          </p:grpSpPr>
          <p:grpSp>
            <p:nvGrpSpPr>
              <p:cNvPr id="39" name="Group 38">
                <a:extLst>
                  <a:ext uri="{FF2B5EF4-FFF2-40B4-BE49-F238E27FC236}">
                    <a16:creationId xmlns:a16="http://schemas.microsoft.com/office/drawing/2014/main" id="{AFF0F84A-4299-7940-A061-5C61C4D32D38}"/>
                  </a:ext>
                </a:extLst>
              </p:cNvPr>
              <p:cNvGrpSpPr/>
              <p:nvPr/>
            </p:nvGrpSpPr>
            <p:grpSpPr>
              <a:xfrm>
                <a:off x="1561096" y="5467386"/>
                <a:ext cx="6328875" cy="715089"/>
                <a:chOff x="-629405" y="4954798"/>
                <a:chExt cx="6328875" cy="715089"/>
              </a:xfrm>
            </p:grpSpPr>
            <p:cxnSp>
              <p:nvCxnSpPr>
                <p:cNvPr id="43" name="Straight Connector 42">
                  <a:extLst>
                    <a:ext uri="{FF2B5EF4-FFF2-40B4-BE49-F238E27FC236}">
                      <a16:creationId xmlns:a16="http://schemas.microsoft.com/office/drawing/2014/main" id="{3730FF82-A277-734A-B4C4-3CADAD503966}"/>
                    </a:ext>
                  </a:extLst>
                </p:cNvPr>
                <p:cNvCxnSpPr>
                  <a:cxnSpLocks/>
                  <a:stCxn id="47" idx="3"/>
                  <a:endCxn id="45" idx="1"/>
                </p:cNvCxnSpPr>
                <p:nvPr/>
              </p:nvCxnSpPr>
              <p:spPr>
                <a:xfrm>
                  <a:off x="98619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A674C26-4423-4342-9FCA-C7D997FCEE91}"/>
                    </a:ext>
                  </a:extLst>
                </p:cNvPr>
                <p:cNvCxnSpPr>
                  <a:cxnSpLocks/>
                  <a:stCxn id="45" idx="3"/>
                  <a:endCxn id="46" idx="1"/>
                </p:cNvCxnSpPr>
                <p:nvPr/>
              </p:nvCxnSpPr>
              <p:spPr>
                <a:xfrm>
                  <a:off x="335548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C84A683-F615-C743-82F9-730DAA4A237B}"/>
                        </a:ext>
                      </a:extLst>
                    </p:cNvPr>
                    <p:cNvSpPr txBox="1"/>
                    <p:nvPr/>
                  </p:nvSpPr>
                  <p:spPr>
                    <a:xfrm>
                      <a:off x="1798623" y="4954798"/>
                      <a:ext cx="1556857"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accent1"/>
                                </a:solidFill>
                                <a:latin typeface="Cambria Math" charset="0"/>
                              </a:rPr>
                              <m:t>𝐸𝑝𝑖𝑑</m:t>
                            </m:r>
                            <m:r>
                              <a:rPr lang="en-GB" i="1" dirty="0" smtClean="0">
                                <a:solidFill>
                                  <a:schemeClr val="accent1"/>
                                </a:solidFill>
                                <a:latin typeface="Cambria Math" charset="0"/>
                              </a:rPr>
                              <m:t> </m:t>
                            </m:r>
                            <m:r>
                              <a:rPr lang="en-GB" i="1" dirty="0" smtClean="0">
                                <a:solidFill>
                                  <a:schemeClr val="accent1"/>
                                </a:solidFill>
                                <a:latin typeface="Cambria Math" charset="0"/>
                              </a:rPr>
                              <m:t>𝑆𝑖𝑐𝑘</m:t>
                            </m:r>
                            <m:d>
                              <m:dPr>
                                <m:ctrlPr>
                                  <a:rPr lang="de-DE" i="1" dirty="0">
                                    <a:solidFill>
                                      <a:schemeClr val="accent1"/>
                                    </a:solidFill>
                                    <a:latin typeface="Cambria Math" panose="02040503050406030204" pitchFamily="18" charset="0"/>
                                  </a:rPr>
                                </m:ctrlPr>
                              </m:dPr>
                              <m:e>
                                <m:r>
                                  <a:rPr lang="de-DE" i="1" dirty="0">
                                    <a:solidFill>
                                      <a:schemeClr val="accent1"/>
                                    </a:solidFill>
                                    <a:latin typeface="Cambria Math" charset="0"/>
                                  </a:rPr>
                                  <m:t>𝑋</m:t>
                                </m:r>
                              </m:e>
                            </m:d>
                          </m:oMath>
                        </m:oMathPara>
                      </a14:m>
                      <a:endParaRPr lang="de-DE" i="1" dirty="0">
                        <a:solidFill>
                          <a:schemeClr val="tx1"/>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solidFill>
                                <a:latin typeface="Cambria Math" charset="0"/>
                              </a:rPr>
                              <m:t>𝑇𝑟𝑎𝑣𝑒𝑙</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r>
                              <a:rPr lang="de-DE" b="0" i="0"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45" name="TextBox 44">
                      <a:extLst>
                        <a:ext uri="{FF2B5EF4-FFF2-40B4-BE49-F238E27FC236}">
                          <a16:creationId xmlns:a16="http://schemas.microsoft.com/office/drawing/2014/main" id="{4C84A683-F615-C743-82F9-730DAA4A237B}"/>
                        </a:ext>
                      </a:extLst>
                    </p:cNvPr>
                    <p:cNvSpPr txBox="1">
                      <a:spLocks noRot="1" noChangeAspect="1" noMove="1" noResize="1" noEditPoints="1" noAdjustHandles="1" noChangeArrowheads="1" noChangeShapeType="1" noTextEdit="1"/>
                    </p:cNvSpPr>
                    <p:nvPr/>
                  </p:nvSpPr>
                  <p:spPr>
                    <a:xfrm>
                      <a:off x="1798623" y="4954798"/>
                      <a:ext cx="1556857" cy="715089"/>
                    </a:xfrm>
                    <a:prstGeom prst="roundRect">
                      <a:avLst/>
                    </a:prstGeom>
                    <a:blipFill>
                      <a:blip r:embed="rId42"/>
                      <a:stretch>
                        <a:fillRect b="-17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B01F5B2-528A-E24D-B3FE-D9B65BAD1EE8}"/>
                        </a:ext>
                      </a:extLst>
                    </p:cNvPr>
                    <p:cNvSpPr txBox="1"/>
                    <p:nvPr/>
                  </p:nvSpPr>
                  <p:spPr>
                    <a:xfrm>
                      <a:off x="4167913" y="4954798"/>
                      <a:ext cx="1531557"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14:m>
                        <m:oMathPara xmlns:m="http://schemas.openxmlformats.org/officeDocument/2006/math">
                          <m:oMathParaPr>
                            <m:jc m:val="center"/>
                          </m:oMathParaPr>
                          <m:oMath xmlns:m="http://schemas.openxmlformats.org/officeDocument/2006/math">
                            <m:r>
                              <a:rPr lang="de-DE" b="0" i="1" dirty="0" smtClean="0">
                                <a:solidFill>
                                  <a:schemeClr val="tx1"/>
                                </a:solidFill>
                                <a:latin typeface="Cambria Math" panose="02040503050406030204" pitchFamily="18" charset="0"/>
                              </a:rPr>
                              <m:t>  </m:t>
                            </m:r>
                            <m:r>
                              <a:rPr lang="en-GB" i="1" dirty="0" smtClean="0">
                                <a:solidFill>
                                  <a:schemeClr val="accent1"/>
                                </a:solidFill>
                                <a:latin typeface="Cambria Math" charset="0"/>
                              </a:rPr>
                              <m:t>𝐸𝑝𝑖𝑑</m:t>
                            </m:r>
                            <m:r>
                              <a:rPr lang="en-GB" i="1" dirty="0" smtClean="0">
                                <a:solidFill>
                                  <a:schemeClr val="accent1"/>
                                </a:solidFill>
                                <a:latin typeface="Cambria Math" charset="0"/>
                              </a:rPr>
                              <m:t> </m:t>
                            </m:r>
                            <m:r>
                              <a:rPr lang="en-GB" i="1" dirty="0" smtClean="0">
                                <a:solidFill>
                                  <a:schemeClr val="accent1"/>
                                </a:solidFill>
                                <a:latin typeface="Cambria Math" charset="0"/>
                              </a:rPr>
                              <m:t>𝑆𝑖𝑐𝑘</m:t>
                            </m:r>
                            <m:d>
                              <m:dPr>
                                <m:ctrlPr>
                                  <a:rPr lang="de-DE" b="0" i="1" dirty="0" smtClean="0">
                                    <a:solidFill>
                                      <a:schemeClr val="accent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𝑋</m:t>
                                </m:r>
                              </m:e>
                            </m:d>
                          </m:oMath>
                        </m:oMathPara>
                      </a14:m>
                      <a:endParaRPr lang="de-DE" b="0" i="1" dirty="0">
                        <a:solidFill>
                          <a:schemeClr val="tx1"/>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𝑇𝑟𝑒𝑎𝑡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r>
                                  <a:rPr lang="de-DE" i="1" dirty="0">
                                    <a:solidFill>
                                      <a:schemeClr val="tx1"/>
                                    </a:solidFill>
                                    <a:latin typeface="Cambria Math" charset="0"/>
                                  </a:rPr>
                                  <m:t>,</m:t>
                                </m:r>
                                <m:r>
                                  <a:rPr lang="de-DE" i="1" dirty="0">
                                    <a:solidFill>
                                      <a:schemeClr val="tx1"/>
                                    </a:solidFill>
                                    <a:latin typeface="Cambria Math" panose="02040503050406030204" pitchFamily="18" charset="0"/>
                                  </a:rPr>
                                  <m:t>𝑀</m:t>
                                </m:r>
                              </m:e>
                            </m:d>
                            <m:r>
                              <a:rPr lang="de-DE" b="0" i="1"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46" name="TextBox 45">
                      <a:extLst>
                        <a:ext uri="{FF2B5EF4-FFF2-40B4-BE49-F238E27FC236}">
                          <a16:creationId xmlns:a16="http://schemas.microsoft.com/office/drawing/2014/main" id="{1B01F5B2-528A-E24D-B3FE-D9B65BAD1EE8}"/>
                        </a:ext>
                      </a:extLst>
                    </p:cNvPr>
                    <p:cNvSpPr txBox="1">
                      <a:spLocks noRot="1" noChangeAspect="1" noMove="1" noResize="1" noEditPoints="1" noAdjustHandles="1" noChangeArrowheads="1" noChangeShapeType="1" noTextEdit="1"/>
                    </p:cNvSpPr>
                    <p:nvPr/>
                  </p:nvSpPr>
                  <p:spPr>
                    <a:xfrm>
                      <a:off x="4167913" y="4954798"/>
                      <a:ext cx="1531557" cy="715089"/>
                    </a:xfrm>
                    <a:prstGeom prst="roundRect">
                      <a:avLst/>
                    </a:prstGeom>
                    <a:blipFill>
                      <a:blip r:embed="rId43"/>
                      <a:stretch>
                        <a:fillRect l="-4918" r="-820" b="-17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B516DD82-C609-094D-A5FC-9EC814EDA6DB}"/>
                        </a:ext>
                      </a:extLst>
                    </p:cNvPr>
                    <p:cNvSpPr txBox="1"/>
                    <p:nvPr/>
                  </p:nvSpPr>
                  <p:spPr>
                    <a:xfrm>
                      <a:off x="-629405" y="4954798"/>
                      <a:ext cx="1615595"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de-DE" i="1" dirty="0">
                                <a:solidFill>
                                  <a:schemeClr val="tx1"/>
                                </a:solidFill>
                                <a:latin typeface="Cambria Math" charset="0"/>
                              </a:rPr>
                              <m:t>𝑁𝑎𝑡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𝐷</m:t>
                                </m:r>
                              </m:e>
                            </m:d>
                          </m:oMath>
                        </m:oMathPara>
                      </a14:m>
                      <a:endParaRPr lang="de-DE" i="1" dirty="0">
                        <a:solidFill>
                          <a:schemeClr val="tx1"/>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𝑀𝑎𝑛</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𝑊</m:t>
                                </m:r>
                              </m:e>
                            </m:d>
                            <m:r>
                              <a:rPr lang="de-DE" b="0" i="1"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47" name="TextBox 46">
                      <a:extLst>
                        <a:ext uri="{FF2B5EF4-FFF2-40B4-BE49-F238E27FC236}">
                          <a16:creationId xmlns:a16="http://schemas.microsoft.com/office/drawing/2014/main" id="{B516DD82-C609-094D-A5FC-9EC814EDA6DB}"/>
                        </a:ext>
                      </a:extLst>
                    </p:cNvPr>
                    <p:cNvSpPr txBox="1">
                      <a:spLocks noRot="1" noChangeAspect="1" noMove="1" noResize="1" noEditPoints="1" noAdjustHandles="1" noChangeArrowheads="1" noChangeShapeType="1" noTextEdit="1"/>
                    </p:cNvSpPr>
                    <p:nvPr/>
                  </p:nvSpPr>
                  <p:spPr>
                    <a:xfrm>
                      <a:off x="-629405" y="4954798"/>
                      <a:ext cx="1615595" cy="715089"/>
                    </a:xfrm>
                    <a:prstGeom prst="roundRect">
                      <a:avLst/>
                    </a:prstGeom>
                    <a:blipFill>
                      <a:blip r:embed="rId44"/>
                      <a:stretch>
                        <a:fillRect b="-1724"/>
                      </a:stretch>
                    </a:blipFill>
                    <a:ln>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C56B537-44C3-D442-91E7-071758629962}"/>
                      </a:ext>
                    </a:extLst>
                  </p:cNvPr>
                  <p:cNvSpPr txBox="1"/>
                  <p:nvPr/>
                </p:nvSpPr>
                <p:spPr>
                  <a:xfrm rot="5400000">
                    <a:off x="2893561"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40" name="TextBox 39">
                    <a:extLst>
                      <a:ext uri="{FF2B5EF4-FFF2-40B4-BE49-F238E27FC236}">
                        <a16:creationId xmlns:a16="http://schemas.microsoft.com/office/drawing/2014/main" id="{FC56B537-44C3-D442-91E7-071758629962}"/>
                      </a:ext>
                    </a:extLst>
                  </p:cNvPr>
                  <p:cNvSpPr txBox="1">
                    <a:spLocks noRot="1" noChangeAspect="1" noMove="1" noResize="1" noEditPoints="1" noAdjustHandles="1" noChangeArrowheads="1" noChangeShapeType="1" noTextEdit="1"/>
                  </p:cNvSpPr>
                  <p:nvPr/>
                </p:nvSpPr>
                <p:spPr>
                  <a:xfrm rot="5400000">
                    <a:off x="2893561" y="5898014"/>
                    <a:ext cx="270879" cy="295377"/>
                  </a:xfrm>
                  <a:prstGeom prst="round1Rect">
                    <a:avLst>
                      <a:gd name="adj" fmla="val 28634"/>
                    </a:avLst>
                  </a:prstGeom>
                  <a:blipFill>
                    <a:blip r:embed="rId4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E75E635-6A07-9D4E-BD24-A272BBB530A2}"/>
                      </a:ext>
                    </a:extLst>
                  </p:cNvPr>
                  <p:cNvSpPr txBox="1"/>
                  <p:nvPr/>
                </p:nvSpPr>
                <p:spPr>
                  <a:xfrm rot="5400000">
                    <a:off x="5262852"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41" name="TextBox 40">
                    <a:extLst>
                      <a:ext uri="{FF2B5EF4-FFF2-40B4-BE49-F238E27FC236}">
                        <a16:creationId xmlns:a16="http://schemas.microsoft.com/office/drawing/2014/main" id="{CE75E635-6A07-9D4E-BD24-A272BBB530A2}"/>
                      </a:ext>
                    </a:extLst>
                  </p:cNvPr>
                  <p:cNvSpPr txBox="1">
                    <a:spLocks noRot="1" noChangeAspect="1" noMove="1" noResize="1" noEditPoints="1" noAdjustHandles="1" noChangeArrowheads="1" noChangeShapeType="1" noTextEdit="1"/>
                  </p:cNvSpPr>
                  <p:nvPr/>
                </p:nvSpPr>
                <p:spPr>
                  <a:xfrm rot="5400000">
                    <a:off x="5262852" y="5898014"/>
                    <a:ext cx="270879" cy="295377"/>
                  </a:xfrm>
                  <a:prstGeom prst="round1Rect">
                    <a:avLst>
                      <a:gd name="adj" fmla="val 28634"/>
                    </a:avLst>
                  </a:prstGeom>
                  <a:blipFill>
                    <a:blip r:embed="rId4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03FBF1F-E5C4-C847-ACCD-77BB5BEEDE82}"/>
                      </a:ext>
                    </a:extLst>
                  </p:cNvPr>
                  <p:cNvSpPr txBox="1"/>
                  <p:nvPr/>
                </p:nvSpPr>
                <p:spPr>
                  <a:xfrm rot="5400000">
                    <a:off x="7606843"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42" name="TextBox 41">
                    <a:extLst>
                      <a:ext uri="{FF2B5EF4-FFF2-40B4-BE49-F238E27FC236}">
                        <a16:creationId xmlns:a16="http://schemas.microsoft.com/office/drawing/2014/main" id="{103FBF1F-E5C4-C847-ACCD-77BB5BEEDE82}"/>
                      </a:ext>
                    </a:extLst>
                  </p:cNvPr>
                  <p:cNvSpPr txBox="1">
                    <a:spLocks noRot="1" noChangeAspect="1" noMove="1" noResize="1" noEditPoints="1" noAdjustHandles="1" noChangeArrowheads="1" noChangeShapeType="1" noTextEdit="1"/>
                  </p:cNvSpPr>
                  <p:nvPr/>
                </p:nvSpPr>
                <p:spPr>
                  <a:xfrm rot="5400000">
                    <a:off x="7606843" y="5898014"/>
                    <a:ext cx="270879" cy="295377"/>
                  </a:xfrm>
                  <a:prstGeom prst="round1Rect">
                    <a:avLst>
                      <a:gd name="adj" fmla="val 28634"/>
                    </a:avLst>
                  </a:prstGeom>
                  <a:blipFill>
                    <a:blip r:embed="rId47"/>
                    <a:stretch>
                      <a:fillRect/>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E935F7EA-D1AC-484A-8149-AE471BC66AAC}"/>
                  </a:ext>
                </a:extLst>
              </p:cNvPr>
              <p:cNvSpPr/>
              <p:nvPr/>
            </p:nvSpPr>
            <p:spPr>
              <a:xfrm>
                <a:off x="892629" y="1667047"/>
                <a:ext cx="7188926" cy="40504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𝑀𝐴𝑃</m:t>
                          </m:r>
                        </m:e>
                        <m:sub>
                          <m:r>
                            <a:rPr lang="de-DE" i="1">
                              <a:latin typeface="Cambria Math" panose="02040503050406030204" pitchFamily="18" charset="0"/>
                            </a:rPr>
                            <m:t>𝐺</m:t>
                          </m:r>
                        </m:sub>
                      </m:sSub>
                      <m:d>
                        <m:dPr>
                          <m:ctrlPr>
                            <a:rPr lang="de-DE" i="1">
                              <a:latin typeface="Cambria Math" panose="02040503050406030204" pitchFamily="18" charset="0"/>
                            </a:rPr>
                          </m:ctrlPr>
                        </m:dPr>
                        <m:e>
                          <m:r>
                            <a:rPr lang="de-DE" i="1">
                              <a:solidFill>
                                <a:schemeClr val="accent1"/>
                              </a:solidFill>
                              <a:latin typeface="Cambria Math" panose="02040503050406030204" pitchFamily="18" charset="0"/>
                            </a:rPr>
                            <m:t>𝐸𝑝𝑖𝑑</m:t>
                          </m:r>
                          <m:r>
                            <a:rPr lang="de-DE" i="1">
                              <a:solidFill>
                                <a:schemeClr val="accent1"/>
                              </a:solidFill>
                              <a:latin typeface="Cambria Math" panose="02040503050406030204" pitchFamily="18" charset="0"/>
                            </a:rPr>
                            <m:t>,</m:t>
                          </m:r>
                          <m:r>
                            <a:rPr lang="de-DE" i="1">
                              <a:solidFill>
                                <a:schemeClr val="accent1"/>
                              </a:solidFill>
                              <a:latin typeface="Cambria Math" panose="02040503050406030204" pitchFamily="18" charset="0"/>
                            </a:rPr>
                            <m:t>𝑆𝑖𝑐𝑘</m:t>
                          </m:r>
                          <m:d>
                            <m:dPr>
                              <m:ctrlPr>
                                <a:rPr lang="de-DE" i="1">
                                  <a:solidFill>
                                    <a:schemeClr val="accent1"/>
                                  </a:solidFill>
                                  <a:latin typeface="Cambria Math" panose="02040503050406030204" pitchFamily="18" charset="0"/>
                                </a:rPr>
                              </m:ctrlPr>
                            </m:dPr>
                            <m:e>
                              <m:r>
                                <a:rPr lang="de-DE" i="1">
                                  <a:solidFill>
                                    <a:schemeClr val="accent1"/>
                                  </a:solidFill>
                                  <a:latin typeface="Cambria Math" panose="02040503050406030204" pitchFamily="18" charset="0"/>
                                </a:rPr>
                                <m:t>𝑋</m:t>
                              </m:r>
                            </m:e>
                          </m:d>
                        </m:e>
                      </m:d>
                    </m:oMath>
                  </m:oMathPara>
                </a14:m>
                <a:br>
                  <a:rPr lang="de-DE" i="1" dirty="0">
                    <a:solidFill>
                      <a:schemeClr val="accent1"/>
                    </a:solidFill>
                    <a:latin typeface="Cambria Math" panose="02040503050406030204" pitchFamily="18" charset="0"/>
                  </a:rPr>
                </a:br>
                <a:endParaRPr lang="en-GB" dirty="0"/>
              </a:p>
            </p:txBody>
          </p:sp>
        </mc:Choice>
        <mc:Fallback xmlns="">
          <p:sp>
            <p:nvSpPr>
              <p:cNvPr id="51" name="Rectangle 50">
                <a:extLst>
                  <a:ext uri="{FF2B5EF4-FFF2-40B4-BE49-F238E27FC236}">
                    <a16:creationId xmlns:a16="http://schemas.microsoft.com/office/drawing/2014/main" id="{E935F7EA-D1AC-484A-8149-AE471BC66AAC}"/>
                  </a:ext>
                </a:extLst>
              </p:cNvPr>
              <p:cNvSpPr>
                <a:spLocks noRot="1" noChangeAspect="1" noMove="1" noResize="1" noEditPoints="1" noAdjustHandles="1" noChangeArrowheads="1" noChangeShapeType="1" noTextEdit="1"/>
              </p:cNvSpPr>
              <p:nvPr/>
            </p:nvSpPr>
            <p:spPr>
              <a:xfrm>
                <a:off x="892629" y="1667047"/>
                <a:ext cx="7188926" cy="405047"/>
              </a:xfrm>
              <a:prstGeom prst="rect">
                <a:avLst/>
              </a:prstGeom>
              <a:blipFill>
                <a:blip r:embed="rId48"/>
                <a:stretch>
                  <a:fillRect b="-9091"/>
                </a:stretch>
              </a:blipFill>
            </p:spPr>
            <p:txBody>
              <a:bodyPr/>
              <a:lstStyle/>
              <a:p>
                <a:r>
                  <a:rPr lang="en-GB">
                    <a:noFill/>
                  </a:rPr>
                  <a:t> </a:t>
                </a:r>
              </a:p>
            </p:txBody>
          </p:sp>
        </mc:Fallback>
      </mc:AlternateContent>
      <p:grpSp>
        <p:nvGrpSpPr>
          <p:cNvPr id="61" name="Group 60">
            <a:extLst>
              <a:ext uri="{FF2B5EF4-FFF2-40B4-BE49-F238E27FC236}">
                <a16:creationId xmlns:a16="http://schemas.microsoft.com/office/drawing/2014/main" id="{0926F91D-FF0E-214B-958B-824A8F7CD91F}"/>
              </a:ext>
            </a:extLst>
          </p:cNvPr>
          <p:cNvGrpSpPr/>
          <p:nvPr/>
        </p:nvGrpSpPr>
        <p:grpSpPr>
          <a:xfrm>
            <a:off x="566460" y="1971774"/>
            <a:ext cx="5264152" cy="1192699"/>
            <a:chOff x="566460" y="1971774"/>
            <a:chExt cx="5264152" cy="1192699"/>
          </a:xfrm>
        </p:grpSpPr>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D873DD7A-2B33-B74F-94EA-128C16DB4E75}"/>
                    </a:ext>
                  </a:extLst>
                </p:cNvPr>
                <p:cNvSpPr/>
                <p:nvPr/>
              </p:nvSpPr>
              <p:spPr>
                <a:xfrm>
                  <a:off x="3810828" y="2135412"/>
                  <a:ext cx="20197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rPr>
                          <m:t>𝑃</m:t>
                        </m:r>
                        <m:d>
                          <m:dPr>
                            <m:ctrlPr>
                              <a:rPr lang="de-DE" i="1">
                                <a:latin typeface="Cambria Math" panose="02040503050406030204" pitchFamily="18" charset="0"/>
                              </a:rPr>
                            </m:ctrlPr>
                          </m:dPr>
                          <m:e>
                            <m:r>
                              <a:rPr lang="de-DE" i="1">
                                <a:latin typeface="Cambria Math" panose="02040503050406030204" pitchFamily="18" charset="0"/>
                              </a:rPr>
                              <m:t>𝑒</m:t>
                            </m:r>
                            <m:r>
                              <a:rPr lang="de-DE" i="1">
                                <a:latin typeface="Cambria Math" panose="02040503050406030204" pitchFamily="18" charset="0"/>
                              </a:rPr>
                              <m:t>, </m:t>
                            </m:r>
                            <m:r>
                              <a:rPr lang="de-DE" i="1">
                                <a:latin typeface="Cambria Math" panose="02040503050406030204" pitchFamily="18" charset="0"/>
                              </a:rPr>
                              <m:t>𝑠</m:t>
                            </m:r>
                            <m:r>
                              <a:rPr lang="de-DE" i="1">
                                <a:latin typeface="Cambria Math" panose="02040503050406030204" pitchFamily="18" charset="0"/>
                              </a:rPr>
                              <m:t>,</m:t>
                            </m:r>
                            <m:r>
                              <a:rPr lang="de-DE" i="1">
                                <a:latin typeface="Cambria Math" panose="02040503050406030204" pitchFamily="18" charset="0"/>
                              </a:rPr>
                              <m:t>𝑡𝑙</m:t>
                            </m:r>
                            <m:r>
                              <a:rPr lang="de-DE" i="1">
                                <a:latin typeface="Cambria Math" panose="02040503050406030204" pitchFamily="18" charset="0"/>
                              </a:rPr>
                              <m:t>,</m:t>
                            </m:r>
                            <m:r>
                              <a:rPr lang="de-DE" i="1">
                                <a:latin typeface="Cambria Math" panose="02040503050406030204" pitchFamily="18" charset="0"/>
                              </a:rPr>
                              <m:t>𝑡𝑡</m:t>
                            </m:r>
                            <m:r>
                              <a:rPr lang="de-DE" i="1">
                                <a:latin typeface="Cambria Math" panose="02040503050406030204" pitchFamily="18" charset="0"/>
                              </a:rPr>
                              <m:t>,</m:t>
                            </m:r>
                            <m:r>
                              <a:rPr lang="de-DE" i="1">
                                <a:latin typeface="Cambria Math" panose="02040503050406030204" pitchFamily="18" charset="0"/>
                              </a:rPr>
                              <m:t>𝑛</m:t>
                            </m:r>
                            <m:r>
                              <a:rPr lang="de-DE" i="1">
                                <a:latin typeface="Cambria Math" panose="02040503050406030204" pitchFamily="18" charset="0"/>
                              </a:rPr>
                              <m:t>,</m:t>
                            </m:r>
                            <m:r>
                              <a:rPr lang="de-DE" i="1">
                                <a:latin typeface="Cambria Math" panose="02040503050406030204" pitchFamily="18" charset="0"/>
                              </a:rPr>
                              <m:t>𝑚</m:t>
                            </m:r>
                            <m:r>
                              <a:rPr lang="de-DE" b="1" i="1">
                                <a:latin typeface="Cambria Math" panose="02040503050406030204" pitchFamily="18" charset="0"/>
                              </a:rPr>
                              <m:t> </m:t>
                            </m:r>
                          </m:e>
                        </m:d>
                      </m:oMath>
                    </m:oMathPara>
                  </a14:m>
                  <a:endParaRPr lang="en-GB" dirty="0"/>
                </a:p>
              </p:txBody>
            </p:sp>
          </mc:Choice>
          <mc:Fallback xmlns="">
            <p:sp>
              <p:nvSpPr>
                <p:cNvPr id="55" name="Rectangle 54">
                  <a:extLst>
                    <a:ext uri="{FF2B5EF4-FFF2-40B4-BE49-F238E27FC236}">
                      <a16:creationId xmlns:a16="http://schemas.microsoft.com/office/drawing/2014/main" id="{D873DD7A-2B33-B74F-94EA-128C16DB4E75}"/>
                    </a:ext>
                  </a:extLst>
                </p:cNvPr>
                <p:cNvSpPr>
                  <a:spLocks noRot="1" noChangeAspect="1" noMove="1" noResize="1" noEditPoints="1" noAdjustHandles="1" noChangeArrowheads="1" noChangeShapeType="1" noTextEdit="1"/>
                </p:cNvSpPr>
                <p:nvPr/>
              </p:nvSpPr>
              <p:spPr>
                <a:xfrm>
                  <a:off x="3810828" y="2135412"/>
                  <a:ext cx="2019784" cy="369332"/>
                </a:xfrm>
                <a:prstGeom prst="rect">
                  <a:avLst/>
                </a:prstGeom>
                <a:blipFill>
                  <a:blip r:embed="rId49"/>
                  <a:stretch>
                    <a:fillRect b="-172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E07C3E38-9BB2-EA4A-BDB7-4E7D82A14843}"/>
                    </a:ext>
                  </a:extLst>
                </p:cNvPr>
                <p:cNvSpPr/>
                <p:nvPr/>
              </p:nvSpPr>
              <p:spPr>
                <a:xfrm>
                  <a:off x="566460" y="1971774"/>
                  <a:ext cx="4572000" cy="119269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m:t>
                        </m:r>
                        <m:func>
                          <m:funcPr>
                            <m:ctrlPr>
                              <a:rPr lang="de-DE" i="1">
                                <a:latin typeface="Cambria Math" panose="02040503050406030204" pitchFamily="18" charset="0"/>
                              </a:rPr>
                            </m:ctrlPr>
                          </m:funcPr>
                          <m:fName>
                            <m:limLow>
                              <m:limLowPr>
                                <m:ctrlPr>
                                  <a:rPr lang="de-DE" i="1">
                                    <a:latin typeface="Cambria Math" panose="02040503050406030204" pitchFamily="18" charset="0"/>
                                  </a:rPr>
                                </m:ctrlPr>
                              </m:limLowPr>
                              <m:e>
                                <m:r>
                                  <m:rPr>
                                    <m:sty m:val="p"/>
                                  </m:rPr>
                                  <a:rPr lang="de-DE">
                                    <a:latin typeface="Cambria Math" panose="02040503050406030204" pitchFamily="18" charset="0"/>
                                  </a:rPr>
                                  <m:t>argmax</m:t>
                                </m:r>
                              </m:e>
                              <m:lim>
                                <m:eqArr>
                                  <m:eqArrPr>
                                    <m:ctrlPr>
                                      <a:rPr lang="de-DE" i="1">
                                        <a:latin typeface="Cambria Math" panose="02040503050406030204" pitchFamily="18" charset="0"/>
                                        <a:ea typeface="Cambria Math" panose="02040503050406030204" pitchFamily="18" charset="0"/>
                                      </a:rPr>
                                    </m:ctrlPr>
                                  </m:eqArrPr>
                                  <m:e>
                                    <m:r>
                                      <a:rPr lang="de-DE" i="1">
                                        <a:latin typeface="Cambria Math" panose="02040503050406030204" pitchFamily="18" charset="0"/>
                                        <a:ea typeface="Cambria Math" panose="02040503050406030204" pitchFamily="18" charset="0"/>
                                      </a:rPr>
                                      <m:t>𝑠</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𝑒</m:t>
                                    </m:r>
                                    <m:r>
                                      <a:rPr lang="de-DE" i="1">
                                        <a:latin typeface="Cambria Math" panose="02040503050406030204" pitchFamily="18" charset="0"/>
                                        <a:ea typeface="Cambria Math" panose="02040503050406030204" pitchFamily="18" charset="0"/>
                                      </a:rPr>
                                      <m:t>∈</m:t>
                                    </m:r>
                                  </m:e>
                                  <m:e>
                                    <m:r>
                                      <a:rPr lang="de-DE" i="1">
                                        <a:latin typeface="Cambria Math" panose="02040503050406030204" pitchFamily="18" charset="0"/>
                                        <a:ea typeface="Cambria Math" panose="02040503050406030204" pitchFamily="18" charset="0"/>
                                      </a:rPr>
                                      <m:t>ℛ</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𝐸𝑝𝑖𝑑</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𝑆𝑖𝑐𝑘</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e>
                                        </m:d>
                                      </m:e>
                                    </m:d>
                                  </m:e>
                                </m:eqArr>
                              </m:lim>
                            </m:limLow>
                          </m:fName>
                          <m:e>
                            <m:nary>
                              <m:naryPr>
                                <m:chr m:val="∑"/>
                                <m:supHide m:val="on"/>
                                <m:ctrlPr>
                                  <a:rPr lang="de-DE" i="1">
                                    <a:latin typeface="Cambria Math" panose="02040503050406030204" pitchFamily="18" charset="0"/>
                                  </a:rPr>
                                </m:ctrlPr>
                              </m:naryPr>
                              <m:sub>
                                <m:eqArr>
                                  <m:eqArrPr>
                                    <m:ctrlPr>
                                      <a:rPr lang="de-DE" i="1">
                                        <a:latin typeface="Cambria Math" panose="02040503050406030204" pitchFamily="18" charset="0"/>
                                      </a:rPr>
                                    </m:ctrlPr>
                                  </m:eqArrPr>
                                  <m:e>
                                    <m:r>
                                      <m:rPr>
                                        <m:brk m:alnAt="7"/>
                                      </m:rPr>
                                      <a:rPr lang="de-DE" i="1">
                                        <a:latin typeface="Cambria Math" panose="02040503050406030204" pitchFamily="18" charset="0"/>
                                      </a:rPr>
                                      <m:t>𝑡</m:t>
                                    </m:r>
                                    <m:r>
                                      <a:rPr lang="de-DE" i="1">
                                        <a:latin typeface="Cambria Math" panose="02040503050406030204" pitchFamily="18" charset="0"/>
                                      </a:rPr>
                                      <m:t>𝑙</m:t>
                                    </m:r>
                                    <m:r>
                                      <a:rPr lang="de-DE" i="1">
                                        <a:latin typeface="Cambria Math" panose="02040503050406030204" pitchFamily="18" charset="0"/>
                                      </a:rPr>
                                      <m:t>,</m:t>
                                    </m:r>
                                    <m:r>
                                      <a:rPr lang="de-DE" i="1">
                                        <a:latin typeface="Cambria Math" panose="02040503050406030204" pitchFamily="18" charset="0"/>
                                      </a:rPr>
                                      <m:t>𝑡𝑡</m:t>
                                    </m:r>
                                    <m:r>
                                      <a:rPr lang="de-DE" i="1">
                                        <a:latin typeface="Cambria Math" panose="02040503050406030204" pitchFamily="18" charset="0"/>
                                      </a:rPr>
                                      <m:t>,</m:t>
                                    </m:r>
                                    <m:r>
                                      <a:rPr lang="de-DE" i="1">
                                        <a:latin typeface="Cambria Math" panose="02040503050406030204" pitchFamily="18" charset="0"/>
                                      </a:rPr>
                                      <m:t>𝑛</m:t>
                                    </m:r>
                                    <m:r>
                                      <a:rPr lang="de-DE" i="1">
                                        <a:latin typeface="Cambria Math" panose="02040503050406030204" pitchFamily="18" charset="0"/>
                                      </a:rPr>
                                      <m:t>,</m:t>
                                    </m:r>
                                    <m:r>
                                      <a:rPr lang="de-DE" i="1">
                                        <a:latin typeface="Cambria Math" panose="02040503050406030204" pitchFamily="18" charset="0"/>
                                      </a:rPr>
                                      <m:t>𝑚</m:t>
                                    </m:r>
                                    <m:r>
                                      <a:rPr lang="de-DE" i="1">
                                        <a:latin typeface="Cambria Math" panose="02040503050406030204" pitchFamily="18" charset="0"/>
                                        <a:ea typeface="Cambria Math" panose="02040503050406030204" pitchFamily="18" charset="0"/>
                                      </a:rPr>
                                      <m:t>∈</m:t>
                                    </m:r>
                                  </m:e>
                                  <m:e>
                                    <m:r>
                                      <a:rPr lang="de-DE" i="1">
                                        <a:latin typeface="Cambria Math" panose="02040503050406030204" pitchFamily="18" charset="0"/>
                                        <a:ea typeface="Cambria Math" panose="02040503050406030204" pitchFamily="18" charset="0"/>
                                      </a:rPr>
                                      <m:t>ℛ</m:t>
                                    </m:r>
                                    <m:d>
                                      <m:dPr>
                                        <m:ctrlPr>
                                          <a:rPr lang="de-DE" i="1">
                                            <a:latin typeface="Cambria Math" panose="02040503050406030204" pitchFamily="18" charset="0"/>
                                            <a:ea typeface="Cambria Math" panose="02040503050406030204" pitchFamily="18" charset="0"/>
                                          </a:rPr>
                                        </m:ctrlPr>
                                      </m:dPr>
                                      <m:e>
                                        <m:eqArr>
                                          <m:eqArrPr>
                                            <m:ctrlPr>
                                              <a:rPr lang="de-DE" i="1">
                                                <a:latin typeface="Cambria Math" panose="02040503050406030204" pitchFamily="18" charset="0"/>
                                                <a:ea typeface="Cambria Math" panose="02040503050406030204" pitchFamily="18" charset="0"/>
                                              </a:rPr>
                                            </m:ctrlPr>
                                          </m:eqArrPr>
                                          <m:e>
                                            <m:r>
                                              <a:rPr lang="de-DE" i="1">
                                                <a:latin typeface="Cambria Math" panose="02040503050406030204" pitchFamily="18" charset="0"/>
                                                <a:ea typeface="Cambria Math" panose="02040503050406030204" pitchFamily="18" charset="0"/>
                                              </a:rPr>
                                              <m:t>𝑇𝑟𝑎𝑣𝑒𝑙</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𝑇𝑟𝑒𝑎𝑡</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𝑀</m:t>
                                                </m:r>
                                              </m:e>
                                            </m:d>
                                            <m:r>
                                              <a:rPr lang="de-DE" i="1">
                                                <a:latin typeface="Cambria Math" panose="02040503050406030204" pitchFamily="18" charset="0"/>
                                                <a:ea typeface="Cambria Math" panose="02040503050406030204" pitchFamily="18" charset="0"/>
                                              </a:rPr>
                                              <m:t>,</m:t>
                                            </m:r>
                                          </m:e>
                                          <m:e>
                                            <m:r>
                                              <a:rPr lang="de-DE" i="1">
                                                <a:latin typeface="Cambria Math" panose="02040503050406030204" pitchFamily="18" charset="0"/>
                                                <a:ea typeface="Cambria Math" panose="02040503050406030204" pitchFamily="18" charset="0"/>
                                              </a:rPr>
                                              <m:t>𝑁𝑎𝑡</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𝐷</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𝑀𝑎𝑛</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𝑊</m:t>
                                                </m:r>
                                              </m:e>
                                            </m:d>
                                          </m:e>
                                        </m:eqArr>
                                      </m:e>
                                    </m:d>
                                  </m:e>
                                </m:eqArr>
                              </m:sub>
                              <m:sup/>
                              <m:e>
                                <m:r>
                                  <a:rPr lang="de-DE" b="1" i="1">
                                    <a:latin typeface="Cambria Math" panose="02040503050406030204" pitchFamily="18" charset="0"/>
                                    <a:ea typeface="Cambria Math" panose="02040503050406030204" pitchFamily="18" charset="0"/>
                                  </a:rPr>
                                  <m:t> </m:t>
                                </m:r>
                              </m:e>
                            </m:nary>
                          </m:e>
                        </m:func>
                      </m:oMath>
                    </m:oMathPara>
                  </a14:m>
                  <a:br>
                    <a:rPr lang="de-DE" b="1" i="1" dirty="0">
                      <a:latin typeface="Cambria Math" panose="02040503050406030204" pitchFamily="18" charset="0"/>
                      <a:ea typeface="Cambria Math" panose="02040503050406030204" pitchFamily="18" charset="0"/>
                    </a:rPr>
                  </a:br>
                  <a:endParaRPr lang="en-GB" dirty="0"/>
                </a:p>
              </p:txBody>
            </p:sp>
          </mc:Choice>
          <mc:Fallback xmlns="">
            <p:sp>
              <p:nvSpPr>
                <p:cNvPr id="58" name="Rectangle 57">
                  <a:extLst>
                    <a:ext uri="{FF2B5EF4-FFF2-40B4-BE49-F238E27FC236}">
                      <a16:creationId xmlns:a16="http://schemas.microsoft.com/office/drawing/2014/main" id="{E07C3E38-9BB2-EA4A-BDB7-4E7D82A14843}"/>
                    </a:ext>
                  </a:extLst>
                </p:cNvPr>
                <p:cNvSpPr>
                  <a:spLocks noRot="1" noChangeAspect="1" noMove="1" noResize="1" noEditPoints="1" noAdjustHandles="1" noChangeArrowheads="1" noChangeShapeType="1" noTextEdit="1"/>
                </p:cNvSpPr>
                <p:nvPr/>
              </p:nvSpPr>
              <p:spPr>
                <a:xfrm>
                  <a:off x="566460" y="1971774"/>
                  <a:ext cx="4572000" cy="1192699"/>
                </a:xfrm>
                <a:prstGeom prst="rect">
                  <a:avLst/>
                </a:prstGeom>
                <a:blipFill>
                  <a:blip r:embed="rId50"/>
                  <a:stretch>
                    <a:fillRect t="-77895" b="-73684"/>
                  </a:stretch>
                </a:blipFill>
              </p:spPr>
              <p:txBody>
                <a:bodyPr/>
                <a:lstStyle/>
                <a:p>
                  <a:r>
                    <a:rPr lang="en-GB">
                      <a:noFill/>
                    </a:rPr>
                    <a:t> </a:t>
                  </a:r>
                </a:p>
              </p:txBody>
            </p:sp>
          </mc:Fallback>
        </mc:AlternateContent>
      </p:grpSp>
      <p:grpSp>
        <p:nvGrpSpPr>
          <p:cNvPr id="62" name="Group 61">
            <a:extLst>
              <a:ext uri="{FF2B5EF4-FFF2-40B4-BE49-F238E27FC236}">
                <a16:creationId xmlns:a16="http://schemas.microsoft.com/office/drawing/2014/main" id="{E39029B9-E773-164E-96C4-53B72DAC78F5}"/>
              </a:ext>
            </a:extLst>
          </p:cNvPr>
          <p:cNvGrpSpPr/>
          <p:nvPr/>
        </p:nvGrpSpPr>
        <p:grpSpPr>
          <a:xfrm>
            <a:off x="566460" y="3054692"/>
            <a:ext cx="6531326" cy="1192699"/>
            <a:chOff x="566460" y="3054692"/>
            <a:chExt cx="6531326" cy="1192699"/>
          </a:xfrm>
        </p:grpSpPr>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84425D13-F70B-9D4A-B90F-E0E38C129945}"/>
                    </a:ext>
                  </a:extLst>
                </p:cNvPr>
                <p:cNvSpPr/>
                <p:nvPr/>
              </p:nvSpPr>
              <p:spPr>
                <a:xfrm>
                  <a:off x="3671592" y="3199895"/>
                  <a:ext cx="34261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𝜙</m:t>
                            </m:r>
                          </m:e>
                          <m:sub>
                            <m:r>
                              <a:rPr lang="de-DE" i="1">
                                <a:latin typeface="Cambria Math" panose="02040503050406030204" pitchFamily="18" charset="0"/>
                                <a:ea typeface="Cambria Math" panose="02040503050406030204" pitchFamily="18" charset="0"/>
                              </a:rPr>
                              <m:t>1</m:t>
                            </m:r>
                          </m:sub>
                        </m:sSub>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𝑒</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𝑛</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𝑚</m:t>
                            </m:r>
                          </m:e>
                        </m:d>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𝜙</m:t>
                            </m:r>
                          </m:e>
                          <m:sub>
                            <m:r>
                              <a:rPr lang="de-DE" i="1">
                                <a:latin typeface="Cambria Math" panose="02040503050406030204" pitchFamily="18" charset="0"/>
                                <a:ea typeface="Cambria Math" panose="02040503050406030204" pitchFamily="18" charset="0"/>
                              </a:rPr>
                              <m:t>2</m:t>
                            </m:r>
                          </m:sub>
                        </m:sSub>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𝑒</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𝑠</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𝑡𝑙</m:t>
                            </m:r>
                          </m:e>
                        </m:d>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𝜙</m:t>
                            </m:r>
                          </m:e>
                          <m:sub>
                            <m:r>
                              <a:rPr lang="de-DE" i="1">
                                <a:latin typeface="Cambria Math" panose="02040503050406030204" pitchFamily="18" charset="0"/>
                                <a:ea typeface="Cambria Math" panose="02040503050406030204" pitchFamily="18" charset="0"/>
                              </a:rPr>
                              <m:t>3</m:t>
                            </m:r>
                          </m:sub>
                        </m:sSub>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𝑒</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𝑠</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𝑡𝑡</m:t>
                            </m:r>
                          </m:e>
                        </m:d>
                      </m:oMath>
                    </m:oMathPara>
                  </a14:m>
                  <a:endParaRPr lang="en-GB" dirty="0"/>
                </a:p>
              </p:txBody>
            </p:sp>
          </mc:Choice>
          <mc:Fallback xmlns="">
            <p:sp>
              <p:nvSpPr>
                <p:cNvPr id="56" name="Rectangle 55">
                  <a:extLst>
                    <a:ext uri="{FF2B5EF4-FFF2-40B4-BE49-F238E27FC236}">
                      <a16:creationId xmlns:a16="http://schemas.microsoft.com/office/drawing/2014/main" id="{84425D13-F70B-9D4A-B90F-E0E38C129945}"/>
                    </a:ext>
                  </a:extLst>
                </p:cNvPr>
                <p:cNvSpPr>
                  <a:spLocks noRot="1" noChangeAspect="1" noMove="1" noResize="1" noEditPoints="1" noAdjustHandles="1" noChangeArrowheads="1" noChangeShapeType="1" noTextEdit="1"/>
                </p:cNvSpPr>
                <p:nvPr/>
              </p:nvSpPr>
              <p:spPr>
                <a:xfrm>
                  <a:off x="3671592" y="3199895"/>
                  <a:ext cx="3426194" cy="369332"/>
                </a:xfrm>
                <a:prstGeom prst="rect">
                  <a:avLst/>
                </a:prstGeom>
                <a:blipFill>
                  <a:blip r:embed="rId51"/>
                  <a:stretch>
                    <a:fillRect b="-103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B6AA1858-F45A-B343-8EC9-8939EAD58FDA}"/>
                    </a:ext>
                  </a:extLst>
                </p:cNvPr>
                <p:cNvSpPr/>
                <p:nvPr/>
              </p:nvSpPr>
              <p:spPr>
                <a:xfrm>
                  <a:off x="566460" y="3054692"/>
                  <a:ext cx="4572000" cy="119269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m:t>
                        </m:r>
                        <m:func>
                          <m:funcPr>
                            <m:ctrlPr>
                              <a:rPr lang="de-DE" i="1">
                                <a:latin typeface="Cambria Math" panose="02040503050406030204" pitchFamily="18" charset="0"/>
                              </a:rPr>
                            </m:ctrlPr>
                          </m:funcPr>
                          <m:fName>
                            <m:limLow>
                              <m:limLowPr>
                                <m:ctrlPr>
                                  <a:rPr lang="de-DE" i="1">
                                    <a:latin typeface="Cambria Math" panose="02040503050406030204" pitchFamily="18" charset="0"/>
                                  </a:rPr>
                                </m:ctrlPr>
                              </m:limLowPr>
                              <m:e>
                                <m:r>
                                  <m:rPr>
                                    <m:sty m:val="p"/>
                                  </m:rPr>
                                  <a:rPr lang="de-DE">
                                    <a:latin typeface="Cambria Math" panose="02040503050406030204" pitchFamily="18" charset="0"/>
                                  </a:rPr>
                                  <m:t>argmax</m:t>
                                </m:r>
                              </m:e>
                              <m:lim>
                                <m:eqArr>
                                  <m:eqArrPr>
                                    <m:ctrlPr>
                                      <a:rPr lang="de-DE" i="1">
                                        <a:latin typeface="Cambria Math" panose="02040503050406030204" pitchFamily="18" charset="0"/>
                                        <a:ea typeface="Cambria Math" panose="02040503050406030204" pitchFamily="18" charset="0"/>
                                      </a:rPr>
                                    </m:ctrlPr>
                                  </m:eqArrPr>
                                  <m:e>
                                    <m:r>
                                      <a:rPr lang="de-DE" i="1">
                                        <a:latin typeface="Cambria Math" panose="02040503050406030204" pitchFamily="18" charset="0"/>
                                        <a:ea typeface="Cambria Math" panose="02040503050406030204" pitchFamily="18" charset="0"/>
                                      </a:rPr>
                                      <m:t>𝑠</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𝑒</m:t>
                                    </m:r>
                                    <m:r>
                                      <a:rPr lang="de-DE" i="1">
                                        <a:latin typeface="Cambria Math" panose="02040503050406030204" pitchFamily="18" charset="0"/>
                                        <a:ea typeface="Cambria Math" panose="02040503050406030204" pitchFamily="18" charset="0"/>
                                      </a:rPr>
                                      <m:t>∈</m:t>
                                    </m:r>
                                  </m:e>
                                  <m:e>
                                    <m:r>
                                      <a:rPr lang="de-DE" i="1">
                                        <a:latin typeface="Cambria Math" panose="02040503050406030204" pitchFamily="18" charset="0"/>
                                        <a:ea typeface="Cambria Math" panose="02040503050406030204" pitchFamily="18" charset="0"/>
                                      </a:rPr>
                                      <m:t>ℛ</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𝐸𝑝𝑖𝑑</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𝑆𝑖𝑐𝑘</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e>
                                        </m:d>
                                      </m:e>
                                    </m:d>
                                  </m:e>
                                </m:eqArr>
                              </m:lim>
                            </m:limLow>
                          </m:fName>
                          <m:e>
                            <m:nary>
                              <m:naryPr>
                                <m:chr m:val="∑"/>
                                <m:supHide m:val="on"/>
                                <m:ctrlPr>
                                  <a:rPr lang="de-DE" i="1">
                                    <a:latin typeface="Cambria Math" panose="02040503050406030204" pitchFamily="18" charset="0"/>
                                  </a:rPr>
                                </m:ctrlPr>
                              </m:naryPr>
                              <m:sub>
                                <m:eqArr>
                                  <m:eqArrPr>
                                    <m:ctrlPr>
                                      <a:rPr lang="de-DE" i="1">
                                        <a:latin typeface="Cambria Math" panose="02040503050406030204" pitchFamily="18" charset="0"/>
                                      </a:rPr>
                                    </m:ctrlPr>
                                  </m:eqArrPr>
                                  <m:e>
                                    <m:r>
                                      <m:rPr>
                                        <m:brk m:alnAt="7"/>
                                      </m:rPr>
                                      <a:rPr lang="de-DE" i="1">
                                        <a:latin typeface="Cambria Math" panose="02040503050406030204" pitchFamily="18" charset="0"/>
                                      </a:rPr>
                                      <m:t>𝑡</m:t>
                                    </m:r>
                                    <m:r>
                                      <a:rPr lang="de-DE" i="1">
                                        <a:latin typeface="Cambria Math" panose="02040503050406030204" pitchFamily="18" charset="0"/>
                                      </a:rPr>
                                      <m:t>𝑙</m:t>
                                    </m:r>
                                    <m:r>
                                      <a:rPr lang="de-DE" i="1">
                                        <a:latin typeface="Cambria Math" panose="02040503050406030204" pitchFamily="18" charset="0"/>
                                      </a:rPr>
                                      <m:t>,</m:t>
                                    </m:r>
                                    <m:r>
                                      <a:rPr lang="de-DE" i="1">
                                        <a:latin typeface="Cambria Math" panose="02040503050406030204" pitchFamily="18" charset="0"/>
                                      </a:rPr>
                                      <m:t>𝑡𝑡</m:t>
                                    </m:r>
                                    <m:r>
                                      <a:rPr lang="de-DE" i="1">
                                        <a:latin typeface="Cambria Math" panose="02040503050406030204" pitchFamily="18" charset="0"/>
                                      </a:rPr>
                                      <m:t>,</m:t>
                                    </m:r>
                                    <m:r>
                                      <a:rPr lang="de-DE" i="1">
                                        <a:latin typeface="Cambria Math" panose="02040503050406030204" pitchFamily="18" charset="0"/>
                                      </a:rPr>
                                      <m:t>𝑛</m:t>
                                    </m:r>
                                    <m:r>
                                      <a:rPr lang="de-DE" i="1">
                                        <a:latin typeface="Cambria Math" panose="02040503050406030204" pitchFamily="18" charset="0"/>
                                      </a:rPr>
                                      <m:t>,</m:t>
                                    </m:r>
                                    <m:r>
                                      <a:rPr lang="de-DE" i="1">
                                        <a:latin typeface="Cambria Math" panose="02040503050406030204" pitchFamily="18" charset="0"/>
                                      </a:rPr>
                                      <m:t>𝑚</m:t>
                                    </m:r>
                                    <m:r>
                                      <m:rPr>
                                        <m:brk m:alnAt="7"/>
                                      </m:rPr>
                                      <a:rPr lang="de-DE" i="1">
                                        <a:latin typeface="Cambria Math" panose="02040503050406030204" pitchFamily="18" charset="0"/>
                                        <a:ea typeface="Cambria Math" panose="02040503050406030204" pitchFamily="18" charset="0"/>
                                      </a:rPr>
                                      <m:t>∈</m:t>
                                    </m:r>
                                  </m:e>
                                  <m:e>
                                    <m:r>
                                      <a:rPr lang="de-DE" i="1">
                                        <a:latin typeface="Cambria Math" panose="02040503050406030204" pitchFamily="18" charset="0"/>
                                        <a:ea typeface="Cambria Math" panose="02040503050406030204" pitchFamily="18" charset="0"/>
                                      </a:rPr>
                                      <m:t>ℛ</m:t>
                                    </m:r>
                                    <m:d>
                                      <m:dPr>
                                        <m:ctrlPr>
                                          <a:rPr lang="de-DE" i="1">
                                            <a:latin typeface="Cambria Math" panose="02040503050406030204" pitchFamily="18" charset="0"/>
                                            <a:ea typeface="Cambria Math" panose="02040503050406030204" pitchFamily="18" charset="0"/>
                                          </a:rPr>
                                        </m:ctrlPr>
                                      </m:dPr>
                                      <m:e>
                                        <m:eqArr>
                                          <m:eqArrPr>
                                            <m:ctrlPr>
                                              <a:rPr lang="de-DE" i="1">
                                                <a:latin typeface="Cambria Math" panose="02040503050406030204" pitchFamily="18" charset="0"/>
                                                <a:ea typeface="Cambria Math" panose="02040503050406030204" pitchFamily="18" charset="0"/>
                                              </a:rPr>
                                            </m:ctrlPr>
                                          </m:eqArrPr>
                                          <m:e>
                                            <m:r>
                                              <a:rPr lang="de-DE" i="1">
                                                <a:latin typeface="Cambria Math" panose="02040503050406030204" pitchFamily="18" charset="0"/>
                                                <a:ea typeface="Cambria Math" panose="02040503050406030204" pitchFamily="18" charset="0"/>
                                              </a:rPr>
                                              <m:t>𝑇𝑟𝑎𝑣𝑒𝑙</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𝑇𝑟𝑒𝑎𝑡</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𝑀</m:t>
                                                </m:r>
                                              </m:e>
                                            </m:d>
                                            <m:r>
                                              <a:rPr lang="de-DE" i="1">
                                                <a:latin typeface="Cambria Math" panose="02040503050406030204" pitchFamily="18" charset="0"/>
                                                <a:ea typeface="Cambria Math" panose="02040503050406030204" pitchFamily="18" charset="0"/>
                                              </a:rPr>
                                              <m:t>,</m:t>
                                            </m:r>
                                          </m:e>
                                          <m:e>
                                            <m:r>
                                              <a:rPr lang="de-DE" i="1">
                                                <a:latin typeface="Cambria Math" panose="02040503050406030204" pitchFamily="18" charset="0"/>
                                                <a:ea typeface="Cambria Math" panose="02040503050406030204" pitchFamily="18" charset="0"/>
                                              </a:rPr>
                                              <m:t>𝑁𝑎𝑡</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𝐷</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𝑀𝑎𝑛</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𝑊</m:t>
                                                </m:r>
                                              </m:e>
                                            </m:d>
                                          </m:e>
                                        </m:eqArr>
                                      </m:e>
                                    </m:d>
                                  </m:e>
                                </m:eqArr>
                              </m:sub>
                              <m:sup/>
                              <m:e>
                                <m:r>
                                  <a:rPr lang="de-DE" i="1">
                                    <a:latin typeface="Cambria Math" panose="02040503050406030204" pitchFamily="18" charset="0"/>
                                    <a:ea typeface="Cambria Math" panose="02040503050406030204" pitchFamily="18" charset="0"/>
                                  </a:rPr>
                                  <m:t> </m:t>
                                </m:r>
                              </m:e>
                            </m:nary>
                          </m:e>
                        </m:func>
                      </m:oMath>
                    </m:oMathPara>
                  </a14:m>
                  <a:br>
                    <a:rPr lang="de-DE" i="1" dirty="0">
                      <a:latin typeface="Cambria Math" panose="02040503050406030204" pitchFamily="18" charset="0"/>
                      <a:ea typeface="Cambria Math" panose="02040503050406030204" pitchFamily="18" charset="0"/>
                    </a:rPr>
                  </a:br>
                  <a:endParaRPr lang="en-GB" dirty="0"/>
                </a:p>
              </p:txBody>
            </p:sp>
          </mc:Choice>
          <mc:Fallback xmlns="">
            <p:sp>
              <p:nvSpPr>
                <p:cNvPr id="59" name="Rectangle 58">
                  <a:extLst>
                    <a:ext uri="{FF2B5EF4-FFF2-40B4-BE49-F238E27FC236}">
                      <a16:creationId xmlns:a16="http://schemas.microsoft.com/office/drawing/2014/main" id="{B6AA1858-F45A-B343-8EC9-8939EAD58FDA}"/>
                    </a:ext>
                  </a:extLst>
                </p:cNvPr>
                <p:cNvSpPr>
                  <a:spLocks noRot="1" noChangeAspect="1" noMove="1" noResize="1" noEditPoints="1" noAdjustHandles="1" noChangeArrowheads="1" noChangeShapeType="1" noTextEdit="1"/>
                </p:cNvSpPr>
                <p:nvPr/>
              </p:nvSpPr>
              <p:spPr>
                <a:xfrm>
                  <a:off x="566460" y="3054692"/>
                  <a:ext cx="4572000" cy="1192699"/>
                </a:xfrm>
                <a:prstGeom prst="rect">
                  <a:avLst/>
                </a:prstGeom>
                <a:blipFill>
                  <a:blip r:embed="rId52"/>
                  <a:stretch>
                    <a:fillRect t="-78723" b="-74468"/>
                  </a:stretch>
                </a:blipFill>
              </p:spPr>
              <p:txBody>
                <a:bodyPr/>
                <a:lstStyle/>
                <a:p>
                  <a:r>
                    <a:rPr lang="en-GB">
                      <a:noFill/>
                    </a:rPr>
                    <a:t> </a:t>
                  </a:r>
                </a:p>
              </p:txBody>
            </p:sp>
          </mc:Fallback>
        </mc:AlternateContent>
      </p:grpSp>
      <p:grpSp>
        <p:nvGrpSpPr>
          <p:cNvPr id="63" name="Group 62">
            <a:extLst>
              <a:ext uri="{FF2B5EF4-FFF2-40B4-BE49-F238E27FC236}">
                <a16:creationId xmlns:a16="http://schemas.microsoft.com/office/drawing/2014/main" id="{86654B46-5ABB-874F-904E-F319ECBB9E5C}"/>
              </a:ext>
            </a:extLst>
          </p:cNvPr>
          <p:cNvGrpSpPr/>
          <p:nvPr/>
        </p:nvGrpSpPr>
        <p:grpSpPr>
          <a:xfrm>
            <a:off x="895591" y="4147071"/>
            <a:ext cx="7037890" cy="1009251"/>
            <a:chOff x="895591" y="4147071"/>
            <a:chExt cx="7037890" cy="1009251"/>
          </a:xfrm>
        </p:grpSpPr>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FB224B0F-B3A3-4B4B-8AE5-F67C11588BC3}"/>
                    </a:ext>
                  </a:extLst>
                </p:cNvPr>
                <p:cNvSpPr/>
                <p:nvPr/>
              </p:nvSpPr>
              <p:spPr>
                <a:xfrm>
                  <a:off x="3257010" y="4298071"/>
                  <a:ext cx="13015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𝜙</m:t>
                            </m:r>
                          </m:e>
                          <m:sub>
                            <m:r>
                              <a:rPr lang="de-DE" i="1">
                                <a:latin typeface="Cambria Math" panose="02040503050406030204" pitchFamily="18" charset="0"/>
                                <a:ea typeface="Cambria Math" panose="02040503050406030204" pitchFamily="18" charset="0"/>
                              </a:rPr>
                              <m:t>2</m:t>
                            </m:r>
                          </m:sub>
                        </m:sSub>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𝑒</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𝑠</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𝑡𝑙</m:t>
                            </m:r>
                          </m:e>
                        </m:d>
                      </m:oMath>
                    </m:oMathPara>
                  </a14:m>
                  <a:endParaRPr lang="en-GB" dirty="0"/>
                </a:p>
              </p:txBody>
            </p:sp>
          </mc:Choice>
          <mc:Fallback xmlns="">
            <p:sp>
              <p:nvSpPr>
                <p:cNvPr id="52" name="Rectangle 51">
                  <a:extLst>
                    <a:ext uri="{FF2B5EF4-FFF2-40B4-BE49-F238E27FC236}">
                      <a16:creationId xmlns:a16="http://schemas.microsoft.com/office/drawing/2014/main" id="{FB224B0F-B3A3-4B4B-8AE5-F67C11588BC3}"/>
                    </a:ext>
                  </a:extLst>
                </p:cNvPr>
                <p:cNvSpPr>
                  <a:spLocks noRot="1" noChangeAspect="1" noMove="1" noResize="1" noEditPoints="1" noAdjustHandles="1" noChangeArrowheads="1" noChangeShapeType="1" noTextEdit="1"/>
                </p:cNvSpPr>
                <p:nvPr/>
              </p:nvSpPr>
              <p:spPr>
                <a:xfrm>
                  <a:off x="3257010" y="4298071"/>
                  <a:ext cx="1301574" cy="369332"/>
                </a:xfrm>
                <a:prstGeom prst="rect">
                  <a:avLst/>
                </a:prstGeom>
                <a:blipFill>
                  <a:blip r:embed="rId53"/>
                  <a:stretch>
                    <a:fillRect b="-96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02333F9F-3F80-3249-9536-802218040F67}"/>
                    </a:ext>
                  </a:extLst>
                </p:cNvPr>
                <p:cNvSpPr/>
                <p:nvPr/>
              </p:nvSpPr>
              <p:spPr>
                <a:xfrm>
                  <a:off x="4791934" y="4298071"/>
                  <a:ext cx="12845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𝜙</m:t>
                            </m:r>
                          </m:e>
                          <m:sub>
                            <m:r>
                              <a:rPr lang="de-DE" i="1">
                                <a:latin typeface="Cambria Math" panose="02040503050406030204" pitchFamily="18" charset="0"/>
                                <a:ea typeface="Cambria Math" panose="02040503050406030204" pitchFamily="18" charset="0"/>
                              </a:rPr>
                              <m:t>3</m:t>
                            </m:r>
                          </m:sub>
                        </m:sSub>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𝑒</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𝑠</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𝑡𝑡</m:t>
                            </m:r>
                          </m:e>
                        </m:d>
                      </m:oMath>
                    </m:oMathPara>
                  </a14:m>
                  <a:endParaRPr lang="en-GB" dirty="0"/>
                </a:p>
              </p:txBody>
            </p:sp>
          </mc:Choice>
          <mc:Fallback xmlns="">
            <p:sp>
              <p:nvSpPr>
                <p:cNvPr id="53" name="Rectangle 52">
                  <a:extLst>
                    <a:ext uri="{FF2B5EF4-FFF2-40B4-BE49-F238E27FC236}">
                      <a16:creationId xmlns:a16="http://schemas.microsoft.com/office/drawing/2014/main" id="{02333F9F-3F80-3249-9536-802218040F67}"/>
                    </a:ext>
                  </a:extLst>
                </p:cNvPr>
                <p:cNvSpPr>
                  <a:spLocks noRot="1" noChangeAspect="1" noMove="1" noResize="1" noEditPoints="1" noAdjustHandles="1" noChangeArrowheads="1" noChangeShapeType="1" noTextEdit="1"/>
                </p:cNvSpPr>
                <p:nvPr/>
              </p:nvSpPr>
              <p:spPr>
                <a:xfrm>
                  <a:off x="4791934" y="4298071"/>
                  <a:ext cx="1284519" cy="369332"/>
                </a:xfrm>
                <a:prstGeom prst="rect">
                  <a:avLst/>
                </a:prstGeom>
                <a:blipFill>
                  <a:blip r:embed="rId54"/>
                  <a:stretch>
                    <a:fillRect b="-96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8A6EDD42-D10A-5646-981F-0EC65F76EB85}"/>
                    </a:ext>
                  </a:extLst>
                </p:cNvPr>
                <p:cNvSpPr/>
                <p:nvPr/>
              </p:nvSpPr>
              <p:spPr>
                <a:xfrm>
                  <a:off x="6618249" y="4298071"/>
                  <a:ext cx="13152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𝜙</m:t>
                            </m:r>
                          </m:e>
                          <m:sub>
                            <m:r>
                              <a:rPr lang="de-DE" i="1">
                                <a:latin typeface="Cambria Math" panose="02040503050406030204" pitchFamily="18" charset="0"/>
                                <a:ea typeface="Cambria Math" panose="02040503050406030204" pitchFamily="18" charset="0"/>
                              </a:rPr>
                              <m:t>1</m:t>
                            </m:r>
                          </m:sub>
                        </m:sSub>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𝑒</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𝑛</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𝑚</m:t>
                            </m:r>
                          </m:e>
                        </m:d>
                      </m:oMath>
                    </m:oMathPara>
                  </a14:m>
                  <a:endParaRPr lang="en-GB" dirty="0"/>
                </a:p>
              </p:txBody>
            </p:sp>
          </mc:Choice>
          <mc:Fallback xmlns="">
            <p:sp>
              <p:nvSpPr>
                <p:cNvPr id="54" name="Rectangle 53">
                  <a:extLst>
                    <a:ext uri="{FF2B5EF4-FFF2-40B4-BE49-F238E27FC236}">
                      <a16:creationId xmlns:a16="http://schemas.microsoft.com/office/drawing/2014/main" id="{8A6EDD42-D10A-5646-981F-0EC65F76EB85}"/>
                    </a:ext>
                  </a:extLst>
                </p:cNvPr>
                <p:cNvSpPr>
                  <a:spLocks noRot="1" noChangeAspect="1" noMove="1" noResize="1" noEditPoints="1" noAdjustHandles="1" noChangeArrowheads="1" noChangeShapeType="1" noTextEdit="1"/>
                </p:cNvSpPr>
                <p:nvPr/>
              </p:nvSpPr>
              <p:spPr>
                <a:xfrm>
                  <a:off x="6618249" y="4298071"/>
                  <a:ext cx="1315232" cy="369332"/>
                </a:xfrm>
                <a:prstGeom prst="rect">
                  <a:avLst/>
                </a:prstGeom>
                <a:blipFill>
                  <a:blip r:embed="rId55"/>
                  <a:stretch>
                    <a:fillRect b="-96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63E2DC2-59A3-3946-AEEF-8FDF7EAD4F87}"/>
                    </a:ext>
                  </a:extLst>
                </p:cNvPr>
                <p:cNvSpPr/>
                <p:nvPr/>
              </p:nvSpPr>
              <p:spPr>
                <a:xfrm>
                  <a:off x="895591" y="4147071"/>
                  <a:ext cx="6617389" cy="100925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de-DE" i="1">
                            <a:latin typeface="Cambria Math" panose="02040503050406030204" pitchFamily="18" charset="0"/>
                          </a:rPr>
                          <m:t>=</m:t>
                        </m:r>
                        <m:func>
                          <m:funcPr>
                            <m:ctrlPr>
                              <a:rPr lang="de-DE" i="1">
                                <a:latin typeface="Cambria Math" panose="02040503050406030204" pitchFamily="18" charset="0"/>
                              </a:rPr>
                            </m:ctrlPr>
                          </m:funcPr>
                          <m:fName>
                            <m:limLow>
                              <m:limLowPr>
                                <m:ctrlPr>
                                  <a:rPr lang="de-DE" i="1">
                                    <a:latin typeface="Cambria Math" panose="02040503050406030204" pitchFamily="18" charset="0"/>
                                  </a:rPr>
                                </m:ctrlPr>
                              </m:limLowPr>
                              <m:e>
                                <m:r>
                                  <m:rPr>
                                    <m:sty m:val="p"/>
                                  </m:rPr>
                                  <a:rPr lang="de-DE">
                                    <a:latin typeface="Cambria Math" panose="02040503050406030204" pitchFamily="18" charset="0"/>
                                  </a:rPr>
                                  <m:t>argmax</m:t>
                                </m:r>
                              </m:e>
                              <m:lim>
                                <m:eqArr>
                                  <m:eqArrPr>
                                    <m:ctrlPr>
                                      <a:rPr lang="de-DE" i="1">
                                        <a:latin typeface="Cambria Math" panose="02040503050406030204" pitchFamily="18" charset="0"/>
                                        <a:ea typeface="Cambria Math" panose="02040503050406030204" pitchFamily="18" charset="0"/>
                                      </a:rPr>
                                    </m:ctrlPr>
                                  </m:eqArrPr>
                                  <m:e>
                                    <m:r>
                                      <a:rPr lang="de-DE" i="1">
                                        <a:latin typeface="Cambria Math" panose="02040503050406030204" pitchFamily="18" charset="0"/>
                                        <a:ea typeface="Cambria Math" panose="02040503050406030204" pitchFamily="18" charset="0"/>
                                      </a:rPr>
                                      <m:t>𝑠</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𝑒</m:t>
                                    </m:r>
                                    <m:r>
                                      <a:rPr lang="de-DE" i="1">
                                        <a:latin typeface="Cambria Math" panose="02040503050406030204" pitchFamily="18" charset="0"/>
                                        <a:ea typeface="Cambria Math" panose="02040503050406030204" pitchFamily="18" charset="0"/>
                                      </a:rPr>
                                      <m:t>∈</m:t>
                                    </m:r>
                                  </m:e>
                                  <m:e>
                                    <m:r>
                                      <a:rPr lang="de-DE" i="1">
                                        <a:latin typeface="Cambria Math" panose="02040503050406030204" pitchFamily="18" charset="0"/>
                                        <a:ea typeface="Cambria Math" panose="02040503050406030204" pitchFamily="18" charset="0"/>
                                      </a:rPr>
                                      <m:t>ℛ</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𝐸𝑝𝑖𝑑</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𝑆𝑖𝑐𝑘</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e>
                                        </m:d>
                                      </m:e>
                                    </m:d>
                                  </m:e>
                                </m:eqArr>
                              </m:lim>
                            </m:limLow>
                          </m:fName>
                          <m:e>
                            <m:nary>
                              <m:naryPr>
                                <m:chr m:val="∑"/>
                                <m:supHide m:val="on"/>
                                <m:ctrlPr>
                                  <a:rPr lang="de-DE" i="1">
                                    <a:latin typeface="Cambria Math" panose="02040503050406030204" pitchFamily="18" charset="0"/>
                                    <a:ea typeface="Cambria Math" panose="02040503050406030204" pitchFamily="18" charset="0"/>
                                  </a:rPr>
                                </m:ctrlPr>
                              </m:naryPr>
                              <m:sub>
                                <m:eqArr>
                                  <m:eqArrPr>
                                    <m:ctrlPr>
                                      <a:rPr lang="de-DE" i="1">
                                        <a:latin typeface="Cambria Math" panose="02040503050406030204" pitchFamily="18" charset="0"/>
                                        <a:ea typeface="Cambria Math" panose="02040503050406030204" pitchFamily="18" charset="0"/>
                                      </a:rPr>
                                    </m:ctrlPr>
                                  </m:eqArrPr>
                                  <m:e>
                                    <m:r>
                                      <m:rPr>
                                        <m:brk m:alnAt="7"/>
                                      </m:rPr>
                                      <a:rPr lang="de-DE" i="1">
                                        <a:latin typeface="Cambria Math" panose="02040503050406030204" pitchFamily="18" charset="0"/>
                                        <a:ea typeface="Cambria Math" panose="02040503050406030204" pitchFamily="18" charset="0"/>
                                      </a:rPr>
                                      <m:t>𝑡</m:t>
                                    </m:r>
                                    <m:r>
                                      <a:rPr lang="de-DE" i="1">
                                        <a:latin typeface="Cambria Math" panose="02040503050406030204" pitchFamily="18" charset="0"/>
                                        <a:ea typeface="Cambria Math" panose="02040503050406030204" pitchFamily="18" charset="0"/>
                                      </a:rPr>
                                      <m:t>𝑙</m:t>
                                    </m:r>
                                    <m:r>
                                      <a:rPr lang="de-DE" i="1">
                                        <a:latin typeface="Cambria Math" panose="02040503050406030204" pitchFamily="18" charset="0"/>
                                        <a:ea typeface="Cambria Math" panose="02040503050406030204" pitchFamily="18" charset="0"/>
                                      </a:rPr>
                                      <m:t>∈</m:t>
                                    </m:r>
                                  </m:e>
                                  <m:e>
                                    <m:r>
                                      <a:rPr lang="de-DE" i="1">
                                        <a:latin typeface="Cambria Math" panose="02040503050406030204" pitchFamily="18" charset="0"/>
                                        <a:ea typeface="Cambria Math" panose="02040503050406030204" pitchFamily="18" charset="0"/>
                                      </a:rPr>
                                      <m:t>ℛ</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𝑇𝑟𝑎𝑣𝑒𝑙</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e>
                                        </m:d>
                                      </m:e>
                                    </m:d>
                                  </m:e>
                                </m:eqArr>
                              </m:sub>
                              <m:sup/>
                              <m:e>
                                <m:r>
                                  <a:rPr lang="de-DE" i="1">
                                    <a:latin typeface="Cambria Math" panose="02040503050406030204" pitchFamily="18" charset="0"/>
                                    <a:ea typeface="Cambria Math" panose="02040503050406030204" pitchFamily="18" charset="0"/>
                                  </a:rPr>
                                  <m:t>       </m:t>
                                </m:r>
                              </m:e>
                            </m:nary>
                            <m:nary>
                              <m:naryPr>
                                <m:chr m:val="∑"/>
                                <m:supHide m:val="on"/>
                                <m:ctrlPr>
                                  <a:rPr lang="de-DE" i="1">
                                    <a:latin typeface="Cambria Math" panose="02040503050406030204" pitchFamily="18" charset="0"/>
                                    <a:ea typeface="Cambria Math" panose="02040503050406030204" pitchFamily="18" charset="0"/>
                                  </a:rPr>
                                </m:ctrlPr>
                              </m:naryPr>
                              <m:sub>
                                <m:eqArr>
                                  <m:eqArrPr>
                                    <m:ctrlPr>
                                      <a:rPr lang="de-DE" i="1">
                                        <a:latin typeface="Cambria Math" panose="02040503050406030204" pitchFamily="18" charset="0"/>
                                        <a:ea typeface="Cambria Math" panose="02040503050406030204" pitchFamily="18" charset="0"/>
                                      </a:rPr>
                                    </m:ctrlPr>
                                  </m:eqArrPr>
                                  <m:e>
                                    <m:r>
                                      <m:rPr>
                                        <m:brk m:alnAt="7"/>
                                      </m:rPr>
                                      <a:rPr lang="de-DE" i="1">
                                        <a:latin typeface="Cambria Math" panose="02040503050406030204" pitchFamily="18" charset="0"/>
                                        <a:ea typeface="Cambria Math" panose="02040503050406030204" pitchFamily="18" charset="0"/>
                                      </a:rPr>
                                      <m:t>𝑡</m:t>
                                    </m:r>
                                    <m:r>
                                      <a:rPr lang="de-DE" i="1">
                                        <a:latin typeface="Cambria Math" panose="02040503050406030204" pitchFamily="18" charset="0"/>
                                        <a:ea typeface="Cambria Math" panose="02040503050406030204" pitchFamily="18" charset="0"/>
                                      </a:rPr>
                                      <m:t>𝑡</m:t>
                                    </m:r>
                                    <m:r>
                                      <a:rPr lang="de-DE" i="1">
                                        <a:latin typeface="Cambria Math" panose="02040503050406030204" pitchFamily="18" charset="0"/>
                                        <a:ea typeface="Cambria Math" panose="02040503050406030204" pitchFamily="18" charset="0"/>
                                      </a:rPr>
                                      <m:t>∈</m:t>
                                    </m:r>
                                  </m:e>
                                  <m:e>
                                    <m:r>
                                      <a:rPr lang="de-DE" i="1">
                                        <a:latin typeface="Cambria Math" panose="02040503050406030204" pitchFamily="18" charset="0"/>
                                        <a:ea typeface="Cambria Math" panose="02040503050406030204" pitchFamily="18" charset="0"/>
                                      </a:rPr>
                                      <m:t>ℛ</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𝑇𝑟𝑒𝑎𝑡</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𝑀</m:t>
                                            </m:r>
                                          </m:e>
                                        </m:d>
                                      </m:e>
                                    </m:d>
                                  </m:e>
                                </m:eqArr>
                              </m:sub>
                              <m:sup/>
                              <m:e>
                                <m:r>
                                  <a:rPr lang="de-DE" i="1">
                                    <a:latin typeface="Cambria Math" panose="02040503050406030204" pitchFamily="18" charset="0"/>
                                    <a:ea typeface="Cambria Math" panose="02040503050406030204" pitchFamily="18" charset="0"/>
                                  </a:rPr>
                                  <m:t>     </m:t>
                                </m:r>
                              </m:e>
                            </m:nary>
                            <m:nary>
                              <m:naryPr>
                                <m:chr m:val="∑"/>
                                <m:supHide m:val="on"/>
                                <m:ctrlPr>
                                  <a:rPr lang="de-DE" i="1">
                                    <a:latin typeface="Cambria Math" panose="02040503050406030204" pitchFamily="18" charset="0"/>
                                  </a:rPr>
                                </m:ctrlPr>
                              </m:naryPr>
                              <m:sub>
                                <m:eqArr>
                                  <m:eqArrPr>
                                    <m:ctrlPr>
                                      <a:rPr lang="de-DE" i="1">
                                        <a:latin typeface="Cambria Math" panose="02040503050406030204" pitchFamily="18" charset="0"/>
                                      </a:rPr>
                                    </m:ctrlPr>
                                  </m:eqArrPr>
                                  <m:e>
                                    <m:r>
                                      <a:rPr lang="de-DE" i="1">
                                        <a:latin typeface="Cambria Math" panose="02040503050406030204" pitchFamily="18" charset="0"/>
                                      </a:rPr>
                                      <m:t>𝑛</m:t>
                                    </m:r>
                                    <m:r>
                                      <a:rPr lang="de-DE" i="1">
                                        <a:latin typeface="Cambria Math" panose="02040503050406030204" pitchFamily="18" charset="0"/>
                                      </a:rPr>
                                      <m:t>,</m:t>
                                    </m:r>
                                    <m:r>
                                      <a:rPr lang="de-DE" i="1">
                                        <a:latin typeface="Cambria Math" panose="02040503050406030204" pitchFamily="18" charset="0"/>
                                      </a:rPr>
                                      <m:t>𝑚</m:t>
                                    </m:r>
                                    <m:r>
                                      <m:rPr>
                                        <m:brk m:alnAt="7"/>
                                      </m:rPr>
                                      <a:rPr lang="de-DE" i="1">
                                        <a:latin typeface="Cambria Math" panose="02040503050406030204" pitchFamily="18" charset="0"/>
                                        <a:ea typeface="Cambria Math" panose="02040503050406030204" pitchFamily="18" charset="0"/>
                                      </a:rPr>
                                      <m:t>∈</m:t>
                                    </m:r>
                                  </m:e>
                                  <m:e>
                                    <m:r>
                                      <a:rPr lang="de-DE" i="1">
                                        <a:latin typeface="Cambria Math" panose="02040503050406030204" pitchFamily="18" charset="0"/>
                                        <a:ea typeface="Cambria Math" panose="02040503050406030204" pitchFamily="18" charset="0"/>
                                      </a:rPr>
                                      <m:t>ℛ</m:t>
                                    </m:r>
                                    <m:d>
                                      <m:dPr>
                                        <m:ctrlPr>
                                          <a:rPr lang="de-DE" i="1">
                                            <a:latin typeface="Cambria Math" panose="02040503050406030204" pitchFamily="18" charset="0"/>
                                            <a:ea typeface="Cambria Math" panose="02040503050406030204" pitchFamily="18" charset="0"/>
                                          </a:rPr>
                                        </m:ctrlPr>
                                      </m:dPr>
                                      <m:e>
                                        <m:eqArr>
                                          <m:eqArrPr>
                                            <m:ctrlPr>
                                              <a:rPr lang="de-DE" i="1">
                                                <a:latin typeface="Cambria Math" panose="02040503050406030204" pitchFamily="18" charset="0"/>
                                                <a:ea typeface="Cambria Math" panose="02040503050406030204" pitchFamily="18" charset="0"/>
                                              </a:rPr>
                                            </m:ctrlPr>
                                          </m:eqArrPr>
                                          <m:e>
                                            <m:r>
                                              <a:rPr lang="de-DE" i="1">
                                                <a:latin typeface="Cambria Math" panose="02040503050406030204" pitchFamily="18" charset="0"/>
                                                <a:ea typeface="Cambria Math" panose="02040503050406030204" pitchFamily="18" charset="0"/>
                                              </a:rPr>
                                              <m:t>𝑁𝑎𝑡</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𝐷</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𝑀𝑎𝑛</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𝑊</m:t>
                                                </m:r>
                                              </m:e>
                                            </m:d>
                                          </m:e>
                                        </m:eqArr>
                                      </m:e>
                                    </m:d>
                                  </m:e>
                                </m:eqArr>
                              </m:sub>
                              <m:sup/>
                              <m:e>
                                <m:r>
                                  <a:rPr lang="de-DE" i="1">
                                    <a:latin typeface="Cambria Math" panose="02040503050406030204" pitchFamily="18" charset="0"/>
                                    <a:ea typeface="Cambria Math" panose="02040503050406030204" pitchFamily="18" charset="0"/>
                                  </a:rPr>
                                  <m:t>   </m:t>
                                </m:r>
                              </m:e>
                            </m:nary>
                          </m:e>
                        </m:func>
                      </m:oMath>
                    </m:oMathPara>
                  </a14:m>
                  <a:endParaRPr lang="en-GB" dirty="0"/>
                </a:p>
              </p:txBody>
            </p:sp>
          </mc:Choice>
          <mc:Fallback xmlns="">
            <p:sp>
              <p:nvSpPr>
                <p:cNvPr id="60" name="Rectangle 59">
                  <a:extLst>
                    <a:ext uri="{FF2B5EF4-FFF2-40B4-BE49-F238E27FC236}">
                      <a16:creationId xmlns:a16="http://schemas.microsoft.com/office/drawing/2014/main" id="{363E2DC2-59A3-3946-AEEF-8FDF7EAD4F87}"/>
                    </a:ext>
                  </a:extLst>
                </p:cNvPr>
                <p:cNvSpPr>
                  <a:spLocks noRot="1" noChangeAspect="1" noMove="1" noResize="1" noEditPoints="1" noAdjustHandles="1" noChangeArrowheads="1" noChangeShapeType="1" noTextEdit="1"/>
                </p:cNvSpPr>
                <p:nvPr/>
              </p:nvSpPr>
              <p:spPr>
                <a:xfrm>
                  <a:off x="895591" y="4147071"/>
                  <a:ext cx="6617389" cy="1009251"/>
                </a:xfrm>
                <a:prstGeom prst="rect">
                  <a:avLst/>
                </a:prstGeom>
                <a:blipFill>
                  <a:blip r:embed="rId56"/>
                  <a:stretch>
                    <a:fillRect t="-92500" b="-105000"/>
                  </a:stretch>
                </a:blipFill>
              </p:spPr>
              <p:txBody>
                <a:bodyPr/>
                <a:lstStyle/>
                <a:p>
                  <a:r>
                    <a:rPr lang="en-GB">
                      <a:noFill/>
                    </a:rPr>
                    <a:t> </a:t>
                  </a:r>
                </a:p>
              </p:txBody>
            </p:sp>
          </mc:Fallback>
        </mc:AlternateContent>
      </p:grpSp>
    </p:spTree>
    <p:extLst>
      <p:ext uri="{BB962C8B-B14F-4D97-AF65-F5344CB8AC3E}">
        <p14:creationId xmlns:p14="http://schemas.microsoft.com/office/powerpoint/2010/main" val="280342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834B8-07CA-5347-8CF8-D09377CEC994}"/>
              </a:ext>
            </a:extLst>
          </p:cNvPr>
          <p:cNvSpPr>
            <a:spLocks noGrp="1"/>
          </p:cNvSpPr>
          <p:nvPr>
            <p:ph type="title"/>
          </p:nvPr>
        </p:nvSpPr>
        <p:spPr/>
        <p:txBody>
          <a:bodyPr/>
          <a:lstStyle/>
          <a:p>
            <a:r>
              <a:rPr lang="en-GB" dirty="0"/>
              <a:t>Adaptive Evidence Entering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22531E-35BE-6B4B-987F-ACB1F55DDB8D}"/>
                  </a:ext>
                </a:extLst>
              </p:cNvPr>
              <p:cNvSpPr>
                <a:spLocks noGrp="1"/>
              </p:cNvSpPr>
              <p:nvPr>
                <p:ph idx="1"/>
              </p:nvPr>
            </p:nvSpPr>
            <p:spPr>
              <a:xfrm>
                <a:off x="628650" y="1158240"/>
                <a:ext cx="7886700" cy="5198111"/>
              </a:xfrm>
            </p:spPr>
            <p:txBody>
              <a:bodyPr>
                <a:normAutofit fontScale="92500" lnSpcReduction="10000"/>
              </a:bodyPr>
              <a:lstStyle/>
              <a:p>
                <a:r>
                  <a:rPr lang="en-GB" dirty="0"/>
                  <a:t>If evidence changes</a:t>
                </a:r>
              </a:p>
              <a:p>
                <a:pPr lvl="1"/>
                <a:r>
                  <a:rPr lang="en-GB" dirty="0"/>
                  <a:t>Standard way: restart at Step 2 (Evidence Entering)</a:t>
                </a:r>
              </a:p>
              <a:p>
                <a:pPr lvl="2"/>
                <a:r>
                  <a:rPr lang="en-GB" dirty="0"/>
                  <a:t>Delete existing evidence (if still stored)</a:t>
                </a:r>
              </a:p>
              <a:p>
                <a:pPr lvl="2"/>
                <a:r>
                  <a:rPr lang="en-GB" dirty="0"/>
                  <a:t>Reset local models</a:t>
                </a:r>
              </a:p>
              <a:p>
                <a:pPr lvl="2"/>
                <a:r>
                  <a:rPr lang="en-GB" dirty="0"/>
                  <a:t>Enter evidence anew</a:t>
                </a:r>
              </a:p>
              <a:p>
                <a:pPr lvl="2"/>
                <a:r>
                  <a:rPr lang="en-GB" dirty="0"/>
                  <a:t>Pass messages</a:t>
                </a:r>
              </a:p>
              <a:p>
                <a:pPr lvl="2"/>
                <a:r>
                  <a:rPr lang="en-GB" dirty="0"/>
                  <a:t>Answer queries</a:t>
                </a:r>
              </a:p>
              <a:p>
                <a:r>
                  <a:rPr lang="en-GB" dirty="0"/>
                  <a:t>If evidence changes only partially or only a subset of nodes is concerned, then</a:t>
                </a:r>
              </a:p>
              <a:p>
                <a:pPr lvl="1"/>
                <a:r>
                  <a:rPr lang="en-GB" dirty="0"/>
                  <a:t>Reset of all local models not necessary</a:t>
                </a:r>
              </a:p>
              <a:p>
                <a:r>
                  <a:rPr lang="en-GB" dirty="0"/>
                  <a:t>Reset only those local models that are affected by evidence changes </a:t>
                </a:r>
                <a14:m>
                  <m:oMath xmlns:m="http://schemas.openxmlformats.org/officeDocument/2006/math">
                    <m:sSub>
                      <m:sSubPr>
                        <m:ctrlPr>
                          <a:rPr lang="de-DE" i="1" smtClean="0">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Δ</m:t>
                        </m:r>
                      </m:e>
                      <m:sub>
                        <m:r>
                          <a:rPr lang="de-DE" i="1">
                            <a:latin typeface="Cambria Math" panose="02040503050406030204" pitchFamily="18" charset="0"/>
                            <a:ea typeface="Cambria Math" panose="02040503050406030204" pitchFamily="18" charset="0"/>
                          </a:rPr>
                          <m:t>𝐸</m:t>
                        </m:r>
                      </m:sub>
                    </m:sSub>
                    <m:r>
                      <a:rPr lang="de-DE" b="0" i="1" smtClean="0">
                        <a:latin typeface="Cambria Math" panose="02040503050406030204" pitchFamily="18" charset="0"/>
                        <a:ea typeface="Cambria Math" panose="02040503050406030204" pitchFamily="18" charset="0"/>
                      </a:rPr>
                      <m:t>=</m:t>
                    </m:r>
                    <m:sSubSup>
                      <m:sSubSupPr>
                        <m:ctrlPr>
                          <a:rPr lang="de-DE" b="0" i="1" smtClean="0">
                            <a:latin typeface="Cambria Math" panose="02040503050406030204" pitchFamily="18" charset="0"/>
                            <a:ea typeface="Cambria Math" panose="02040503050406030204" pitchFamily="18" charset="0"/>
                          </a:rPr>
                        </m:ctrlPr>
                      </m:sSubSupPr>
                      <m:e>
                        <m:d>
                          <m:dPr>
                            <m:begChr m:val="{"/>
                            <m:endChr m:val="}"/>
                            <m:ctrlPr>
                              <a:rPr lang="de-DE" b="0" i="1" smtClean="0">
                                <a:latin typeface="Cambria Math" panose="02040503050406030204" pitchFamily="18" charset="0"/>
                                <a:ea typeface="Cambria Math" panose="02040503050406030204" pitchFamily="18" charset="0"/>
                              </a:rPr>
                            </m:ctrlPr>
                          </m:dPr>
                          <m:e>
                            <m:sSubSup>
                              <m:sSubSupPr>
                                <m:ctrlPr>
                                  <a:rPr lang="de-DE" b="0" i="1" smtClean="0">
                                    <a:latin typeface="Cambria Math" panose="02040503050406030204" pitchFamily="18" charset="0"/>
                                    <a:ea typeface="Cambria Math" panose="02040503050406030204" pitchFamily="18" charset="0"/>
                                  </a:rPr>
                                </m:ctrlPr>
                              </m:sSubSupPr>
                              <m:e>
                                <m:r>
                                  <a:rPr lang="de-DE" b="0" i="1" smtClean="0">
                                    <a:latin typeface="Cambria Math" panose="02040503050406030204" pitchFamily="18" charset="0"/>
                                    <a:ea typeface="Cambria Math" panose="02040503050406030204" pitchFamily="18" charset="0"/>
                                  </a:rPr>
                                  <m:t>𝑔</m:t>
                                </m:r>
                              </m:e>
                              <m:sub>
                                <m:r>
                                  <a:rPr lang="de-DE" b="0" i="1" smtClean="0">
                                    <a:latin typeface="Cambria Math" panose="02040503050406030204" pitchFamily="18" charset="0"/>
                                    <a:ea typeface="Cambria Math" panose="02040503050406030204" pitchFamily="18" charset="0"/>
                                  </a:rPr>
                                  <m:t>𝑒</m:t>
                                </m:r>
                              </m:sub>
                              <m:sup>
                                <m:r>
                                  <a:rPr lang="de-DE" b="0" i="1" smtClean="0">
                                    <a:latin typeface="Cambria Math" panose="02040503050406030204" pitchFamily="18" charset="0"/>
                                    <a:ea typeface="Cambria Math" panose="02040503050406030204" pitchFamily="18" charset="0"/>
                                  </a:rPr>
                                  <m:t>+</m:t>
                                </m:r>
                              </m:sup>
                            </m:sSubSup>
                            <m:r>
                              <m:rPr>
                                <m:nor/>
                              </m:rPr>
                              <a:rPr lang="de-DE" b="0" i="0" smtClean="0">
                                <a:latin typeface="Cambria Math" panose="02040503050406030204" pitchFamily="18" charset="0"/>
                                <a:ea typeface="Cambria Math" panose="02040503050406030204" pitchFamily="18" charset="0"/>
                              </a:rPr>
                              <m:t>or</m:t>
                            </m:r>
                            <m:r>
                              <a:rPr lang="de-DE" b="0" i="1" smtClean="0">
                                <a:latin typeface="Cambria Math" panose="02040503050406030204" pitchFamily="18" charset="0"/>
                                <a:ea typeface="Cambria Math" panose="02040503050406030204" pitchFamily="18" charset="0"/>
                              </a:rPr>
                              <m:t> </m:t>
                            </m:r>
                            <m:sSubSup>
                              <m:sSubSupPr>
                                <m:ctrlPr>
                                  <a:rPr lang="de-DE" b="0" i="1" smtClean="0">
                                    <a:latin typeface="Cambria Math" panose="02040503050406030204" pitchFamily="18" charset="0"/>
                                    <a:ea typeface="Cambria Math" panose="02040503050406030204" pitchFamily="18" charset="0"/>
                                  </a:rPr>
                                </m:ctrlPr>
                              </m:sSubSupPr>
                              <m:e>
                                <m:r>
                                  <a:rPr lang="de-DE" b="0" i="1" smtClean="0">
                                    <a:latin typeface="Cambria Math" panose="02040503050406030204" pitchFamily="18" charset="0"/>
                                    <a:ea typeface="Cambria Math" panose="02040503050406030204" pitchFamily="18" charset="0"/>
                                  </a:rPr>
                                  <m:t>𝑔</m:t>
                                </m:r>
                              </m:e>
                              <m:sub>
                                <m:r>
                                  <a:rPr lang="de-DE" b="0" i="1" smtClean="0">
                                    <a:latin typeface="Cambria Math" panose="02040503050406030204" pitchFamily="18" charset="0"/>
                                    <a:ea typeface="Cambria Math" panose="02040503050406030204" pitchFamily="18" charset="0"/>
                                  </a:rPr>
                                  <m:t>𝑒</m:t>
                                </m:r>
                              </m:sub>
                              <m:sup>
                                <m:r>
                                  <a:rPr lang="de-DE" b="0" i="1" smtClean="0">
                                    <a:latin typeface="Cambria Math" panose="02040503050406030204" pitchFamily="18" charset="0"/>
                                    <a:ea typeface="Cambria Math" panose="02040503050406030204" pitchFamily="18" charset="0"/>
                                  </a:rPr>
                                  <m:t>−</m:t>
                                </m:r>
                              </m:sup>
                            </m:sSubSup>
                          </m:e>
                        </m:d>
                      </m:e>
                      <m:sub>
                        <m:r>
                          <a:rPr lang="de-DE" b="0" i="1" smtClean="0">
                            <a:latin typeface="Cambria Math" panose="02040503050406030204" pitchFamily="18" charset="0"/>
                            <a:ea typeface="Cambria Math" panose="02040503050406030204" pitchFamily="18" charset="0"/>
                          </a:rPr>
                          <m:t>𝑒</m:t>
                        </m:r>
                        <m:r>
                          <a:rPr lang="de-DE" b="0" i="1" smtClean="0">
                            <a:latin typeface="Cambria Math" panose="02040503050406030204" pitchFamily="18" charset="0"/>
                            <a:ea typeface="Cambria Math" panose="02040503050406030204" pitchFamily="18" charset="0"/>
                          </a:rPr>
                          <m:t>=1</m:t>
                        </m:r>
                      </m:sub>
                      <m:sup>
                        <m:r>
                          <a:rPr lang="de-DE" b="0" i="1" smtClean="0">
                            <a:latin typeface="Cambria Math" panose="02040503050406030204" pitchFamily="18" charset="0"/>
                            <a:ea typeface="Cambria Math" panose="02040503050406030204" pitchFamily="18" charset="0"/>
                          </a:rPr>
                          <m:t>𝑚</m:t>
                        </m:r>
                      </m:sup>
                    </m:sSubSup>
                  </m:oMath>
                </a14:m>
                <a:r>
                  <a:rPr lang="en-GB" dirty="0"/>
                  <a:t>:</a:t>
                </a:r>
              </a:p>
              <a:p>
                <a:pPr marL="457200" lvl="1" indent="0">
                  <a:buNone/>
                </a:pPr>
                <a14:m>
                  <m:oMathPara xmlns:m="http://schemas.openxmlformats.org/officeDocument/2006/math">
                    <m:oMathParaPr>
                      <m:jc m:val="centerGroup"/>
                    </m:oMathParaPr>
                    <m:oMath xmlns:m="http://schemas.openxmlformats.org/officeDocument/2006/math">
                      <m:r>
                        <a:rPr lang="en-GB" i="1" smtClean="0">
                          <a:solidFill>
                            <a:schemeClr val="accent1"/>
                          </a:solidFill>
                          <a:latin typeface="Cambria Math" panose="02040503050406030204" pitchFamily="18" charset="0"/>
                          <a:ea typeface="Cambria Math" panose="02040503050406030204" pitchFamily="18" charset="0"/>
                        </a:rPr>
                        <m:t>∀</m:t>
                      </m:r>
                      <m:r>
                        <a:rPr lang="de-DE" b="0" i="1" smtClean="0">
                          <a:solidFill>
                            <a:schemeClr val="accent1"/>
                          </a:solidFill>
                          <a:latin typeface="Cambria Math" panose="02040503050406030204" pitchFamily="18" charset="0"/>
                          <a:ea typeface="Cambria Math" panose="02040503050406030204" pitchFamily="18" charset="0"/>
                        </a:rPr>
                        <m:t> </m:t>
                      </m:r>
                      <m:sSub>
                        <m:sSubPr>
                          <m:ctrlPr>
                            <a:rPr lang="de-DE" b="0" i="1" smtClean="0">
                              <a:solidFill>
                                <a:schemeClr val="accent1"/>
                              </a:solidFill>
                              <a:latin typeface="Cambria Math" panose="02040503050406030204" pitchFamily="18" charset="0"/>
                              <a:ea typeface="Cambria Math" panose="02040503050406030204" pitchFamily="18" charset="0"/>
                            </a:rPr>
                          </m:ctrlPr>
                        </m:sSubPr>
                        <m:e>
                          <m:r>
                            <a:rPr lang="de-DE" b="1" i="1" smtClean="0">
                              <a:solidFill>
                                <a:schemeClr val="accent1"/>
                              </a:solidFill>
                              <a:latin typeface="Cambria Math" panose="02040503050406030204" pitchFamily="18" charset="0"/>
                              <a:ea typeface="Cambria Math" panose="02040503050406030204" pitchFamily="18" charset="0"/>
                            </a:rPr>
                            <m:t>𝑪</m:t>
                          </m:r>
                        </m:e>
                        <m:sub>
                          <m:r>
                            <a:rPr lang="de-DE" b="0" i="1" smtClean="0">
                              <a:solidFill>
                                <a:schemeClr val="accent1"/>
                              </a:solidFill>
                              <a:latin typeface="Cambria Math" panose="02040503050406030204" pitchFamily="18" charset="0"/>
                              <a:ea typeface="Cambria Math" panose="02040503050406030204" pitchFamily="18" charset="0"/>
                            </a:rPr>
                            <m:t>𝑖</m:t>
                          </m:r>
                        </m:sub>
                      </m:sSub>
                      <m:r>
                        <a:rPr lang="de-DE" b="0" i="1" smtClean="0">
                          <a:solidFill>
                            <a:schemeClr val="accent1"/>
                          </a:solidFill>
                          <a:latin typeface="Cambria Math" panose="02040503050406030204" pitchFamily="18" charset="0"/>
                          <a:ea typeface="Cambria Math" panose="02040503050406030204" pitchFamily="18" charset="0"/>
                        </a:rPr>
                        <m:t>∈</m:t>
                      </m:r>
                      <m:r>
                        <a:rPr lang="de-DE" b="0" i="1" smtClean="0">
                          <a:solidFill>
                            <a:schemeClr val="accent1"/>
                          </a:solidFill>
                          <a:latin typeface="Cambria Math" panose="02040503050406030204" pitchFamily="18" charset="0"/>
                          <a:ea typeface="Cambria Math" panose="02040503050406030204" pitchFamily="18" charset="0"/>
                        </a:rPr>
                        <m:t>𝐽</m:t>
                      </m:r>
                      <m:r>
                        <a:rPr lang="de-DE" b="0" i="1" smtClean="0">
                          <a:solidFill>
                            <a:schemeClr val="accent1"/>
                          </a:solidFill>
                          <a:latin typeface="Cambria Math" panose="02040503050406030204" pitchFamily="18" charset="0"/>
                          <a:ea typeface="Cambria Math" panose="02040503050406030204" pitchFamily="18" charset="0"/>
                        </a:rPr>
                        <m:t> :</m:t>
                      </m:r>
                      <m:r>
                        <m:rPr>
                          <m:nor/>
                        </m:rPr>
                        <a:rPr lang="de-DE" b="0" i="0" smtClean="0">
                          <a:solidFill>
                            <a:schemeClr val="accent1"/>
                          </a:solidFill>
                          <a:latin typeface="Cambria Math" panose="02040503050406030204" pitchFamily="18" charset="0"/>
                          <a:ea typeface="Cambria Math" panose="02040503050406030204" pitchFamily="18" charset="0"/>
                        </a:rPr>
                        <m:t>reset</m:t>
                      </m:r>
                      <m:r>
                        <a:rPr lang="de-DE" b="0" i="1" smtClean="0">
                          <a:solidFill>
                            <a:schemeClr val="accent1"/>
                          </a:solidFill>
                          <a:latin typeface="Cambria Math" panose="02040503050406030204" pitchFamily="18" charset="0"/>
                          <a:ea typeface="Cambria Math" panose="02040503050406030204" pitchFamily="18" charset="0"/>
                        </a:rPr>
                        <m:t> </m:t>
                      </m:r>
                      <m:sSub>
                        <m:sSubPr>
                          <m:ctrlPr>
                            <a:rPr lang="de-DE" b="0" i="1" smtClean="0">
                              <a:solidFill>
                                <a:schemeClr val="accent1"/>
                              </a:solidFill>
                              <a:latin typeface="Cambria Math" panose="02040503050406030204" pitchFamily="18" charset="0"/>
                              <a:ea typeface="Cambria Math" panose="02040503050406030204" pitchFamily="18" charset="0"/>
                            </a:rPr>
                          </m:ctrlPr>
                        </m:sSubPr>
                        <m:e>
                          <m:r>
                            <a:rPr lang="de-DE" b="0" i="1" smtClean="0">
                              <a:solidFill>
                                <a:schemeClr val="accent1"/>
                              </a:solidFill>
                              <a:latin typeface="Cambria Math" panose="02040503050406030204" pitchFamily="18" charset="0"/>
                              <a:ea typeface="Cambria Math" panose="02040503050406030204" pitchFamily="18" charset="0"/>
                            </a:rPr>
                            <m:t>𝐺</m:t>
                          </m:r>
                        </m:e>
                        <m:sub>
                          <m:r>
                            <a:rPr lang="de-DE" b="0" i="1" smtClean="0">
                              <a:solidFill>
                                <a:schemeClr val="accent1"/>
                              </a:solidFill>
                              <a:latin typeface="Cambria Math" panose="02040503050406030204" pitchFamily="18" charset="0"/>
                              <a:ea typeface="Cambria Math" panose="02040503050406030204" pitchFamily="18" charset="0"/>
                            </a:rPr>
                            <m:t>𝑖</m:t>
                          </m:r>
                        </m:sub>
                      </m:sSub>
                      <m:r>
                        <a:rPr lang="de-DE" b="0" i="1" smtClean="0">
                          <a:solidFill>
                            <a:schemeClr val="accent1"/>
                          </a:solidFill>
                          <a:latin typeface="Cambria Math" panose="02040503050406030204" pitchFamily="18" charset="0"/>
                          <a:ea typeface="Cambria Math" panose="02040503050406030204" pitchFamily="18" charset="0"/>
                        </a:rPr>
                        <m:t> </m:t>
                      </m:r>
                      <m:r>
                        <m:rPr>
                          <m:nor/>
                        </m:rPr>
                        <a:rPr lang="de-DE" b="0" i="0" smtClean="0">
                          <a:solidFill>
                            <a:schemeClr val="accent1"/>
                          </a:solidFill>
                          <a:latin typeface="Cambria Math" panose="02040503050406030204" pitchFamily="18" charset="0"/>
                          <a:ea typeface="Cambria Math" panose="02040503050406030204" pitchFamily="18" charset="0"/>
                        </a:rPr>
                        <m:t>iff</m:t>
                      </m:r>
                      <m:r>
                        <a:rPr lang="de-DE" b="0" i="1" smtClean="0">
                          <a:solidFill>
                            <a:schemeClr val="accent1"/>
                          </a:solidFill>
                          <a:latin typeface="Cambria Math" panose="02040503050406030204" pitchFamily="18" charset="0"/>
                          <a:ea typeface="Cambria Math" panose="02040503050406030204" pitchFamily="18" charset="0"/>
                        </a:rPr>
                        <m:t> </m:t>
                      </m:r>
                      <m:r>
                        <a:rPr lang="de-DE" i="1">
                          <a:solidFill>
                            <a:schemeClr val="accent1"/>
                          </a:solidFill>
                          <a:latin typeface="Cambria Math" panose="02040503050406030204" pitchFamily="18" charset="0"/>
                          <a:ea typeface="Cambria Math" panose="02040503050406030204" pitchFamily="18" charset="0"/>
                        </a:rPr>
                        <m:t>∃ </m:t>
                      </m:r>
                      <m:sSub>
                        <m:sSubPr>
                          <m:ctrlPr>
                            <a:rPr lang="de-DE" i="1">
                              <a:solidFill>
                                <a:schemeClr val="accent1"/>
                              </a:solidFill>
                              <a:latin typeface="Cambria Math" panose="02040503050406030204" pitchFamily="18" charset="0"/>
                              <a:ea typeface="Cambria Math" panose="02040503050406030204" pitchFamily="18" charset="0"/>
                            </a:rPr>
                          </m:ctrlPr>
                        </m:sSubPr>
                        <m:e>
                          <m:r>
                            <a:rPr lang="de-DE" i="1">
                              <a:solidFill>
                                <a:schemeClr val="accent1"/>
                              </a:solidFill>
                              <a:latin typeface="Cambria Math" panose="02040503050406030204" pitchFamily="18" charset="0"/>
                              <a:ea typeface="Cambria Math" panose="02040503050406030204" pitchFamily="18" charset="0"/>
                            </a:rPr>
                            <m:t>𝑔</m:t>
                          </m:r>
                        </m:e>
                        <m:sub>
                          <m:r>
                            <a:rPr lang="de-DE" i="1">
                              <a:solidFill>
                                <a:schemeClr val="accent1"/>
                              </a:solidFill>
                              <a:latin typeface="Cambria Math" panose="02040503050406030204" pitchFamily="18" charset="0"/>
                              <a:ea typeface="Cambria Math" panose="02040503050406030204" pitchFamily="18" charset="0"/>
                            </a:rPr>
                            <m:t>𝑒</m:t>
                          </m:r>
                        </m:sub>
                      </m:sSub>
                      <m:r>
                        <a:rPr lang="de-DE" i="1">
                          <a:solidFill>
                            <a:schemeClr val="accent1"/>
                          </a:solidFill>
                          <a:latin typeface="Cambria Math" panose="02040503050406030204" pitchFamily="18" charset="0"/>
                          <a:ea typeface="Cambria Math" panose="02040503050406030204" pitchFamily="18" charset="0"/>
                        </a:rPr>
                        <m:t>∈</m:t>
                      </m:r>
                      <m:sSub>
                        <m:sSubPr>
                          <m:ctrlPr>
                            <a:rPr lang="de-DE" i="1">
                              <a:solidFill>
                                <a:schemeClr val="accent1"/>
                              </a:solidFill>
                              <a:latin typeface="Cambria Math" panose="02040503050406030204" pitchFamily="18" charset="0"/>
                              <a:ea typeface="Cambria Math" panose="02040503050406030204" pitchFamily="18" charset="0"/>
                            </a:rPr>
                          </m:ctrlPr>
                        </m:sSubPr>
                        <m:e>
                          <m:r>
                            <m:rPr>
                              <m:sty m:val="p"/>
                            </m:rPr>
                            <a:rPr lang="el-GR" i="1">
                              <a:solidFill>
                                <a:schemeClr val="accent1"/>
                              </a:solidFill>
                              <a:latin typeface="Cambria Math" panose="02040503050406030204" pitchFamily="18" charset="0"/>
                              <a:ea typeface="Cambria Math" panose="02040503050406030204" pitchFamily="18" charset="0"/>
                            </a:rPr>
                            <m:t>Δ</m:t>
                          </m:r>
                        </m:e>
                        <m:sub>
                          <m:r>
                            <a:rPr lang="de-DE" i="1">
                              <a:solidFill>
                                <a:schemeClr val="accent1"/>
                              </a:solidFill>
                              <a:latin typeface="Cambria Math" panose="02040503050406030204" pitchFamily="18" charset="0"/>
                              <a:ea typeface="Cambria Math" panose="02040503050406030204" pitchFamily="18" charset="0"/>
                            </a:rPr>
                            <m:t>𝐸</m:t>
                          </m:r>
                        </m:sub>
                      </m:sSub>
                      <m:r>
                        <a:rPr lang="de-DE" i="1">
                          <a:solidFill>
                            <a:schemeClr val="accent1"/>
                          </a:solidFill>
                          <a:latin typeface="Cambria Math" panose="02040503050406030204" pitchFamily="18" charset="0"/>
                          <a:ea typeface="Cambria Math" panose="02040503050406030204" pitchFamily="18" charset="0"/>
                        </a:rPr>
                        <m:t> :</m:t>
                      </m:r>
                      <m:r>
                        <a:rPr lang="de-DE" b="0" i="1" smtClean="0">
                          <a:solidFill>
                            <a:schemeClr val="accent1"/>
                          </a:solidFill>
                          <a:latin typeface="Cambria Math" panose="02040503050406030204" pitchFamily="18" charset="0"/>
                          <a:ea typeface="Cambria Math" panose="02040503050406030204" pitchFamily="18" charset="0"/>
                        </a:rPr>
                        <m:t>𝑟𝑣</m:t>
                      </m:r>
                      <m:d>
                        <m:dPr>
                          <m:ctrlPr>
                            <a:rPr lang="de-DE" b="0" i="1" smtClean="0">
                              <a:solidFill>
                                <a:schemeClr val="accent1"/>
                              </a:solidFill>
                              <a:latin typeface="Cambria Math" panose="02040503050406030204" pitchFamily="18" charset="0"/>
                              <a:ea typeface="Cambria Math" panose="02040503050406030204" pitchFamily="18" charset="0"/>
                            </a:rPr>
                          </m:ctrlPr>
                        </m:dPr>
                        <m:e>
                          <m:sSub>
                            <m:sSubPr>
                              <m:ctrlPr>
                                <a:rPr lang="de-DE" b="0" i="1" smtClean="0">
                                  <a:solidFill>
                                    <a:schemeClr val="accent1"/>
                                  </a:solidFill>
                                  <a:latin typeface="Cambria Math" panose="02040503050406030204" pitchFamily="18" charset="0"/>
                                  <a:ea typeface="Cambria Math" panose="02040503050406030204" pitchFamily="18" charset="0"/>
                                </a:rPr>
                              </m:ctrlPr>
                            </m:sSubPr>
                            <m:e>
                              <m:r>
                                <a:rPr lang="de-DE" b="0" i="1" smtClean="0">
                                  <a:solidFill>
                                    <a:schemeClr val="accent1"/>
                                  </a:solidFill>
                                  <a:latin typeface="Cambria Math" panose="02040503050406030204" pitchFamily="18" charset="0"/>
                                  <a:ea typeface="Cambria Math" panose="02040503050406030204" pitchFamily="18" charset="0"/>
                                </a:rPr>
                                <m:t>𝑔</m:t>
                              </m:r>
                            </m:e>
                            <m:sub>
                              <m:r>
                                <a:rPr lang="de-DE" b="0" i="1" smtClean="0">
                                  <a:solidFill>
                                    <a:schemeClr val="accent1"/>
                                  </a:solidFill>
                                  <a:latin typeface="Cambria Math" panose="02040503050406030204" pitchFamily="18" charset="0"/>
                                  <a:ea typeface="Cambria Math" panose="02040503050406030204" pitchFamily="18" charset="0"/>
                                </a:rPr>
                                <m:t>𝐸</m:t>
                              </m:r>
                            </m:sub>
                          </m:sSub>
                        </m:e>
                      </m:d>
                      <m:r>
                        <a:rPr lang="de-DE" b="0" i="1" smtClean="0">
                          <a:solidFill>
                            <a:schemeClr val="accent1"/>
                          </a:solidFill>
                          <a:latin typeface="Cambria Math" panose="02040503050406030204" pitchFamily="18" charset="0"/>
                          <a:ea typeface="Cambria Math" panose="02040503050406030204" pitchFamily="18" charset="0"/>
                        </a:rPr>
                        <m:t>⊆</m:t>
                      </m:r>
                      <m:sSub>
                        <m:sSubPr>
                          <m:ctrlPr>
                            <a:rPr lang="de-DE" i="1">
                              <a:solidFill>
                                <a:schemeClr val="accent1"/>
                              </a:solidFill>
                              <a:latin typeface="Cambria Math" panose="02040503050406030204" pitchFamily="18" charset="0"/>
                              <a:ea typeface="Cambria Math" panose="02040503050406030204" pitchFamily="18" charset="0"/>
                            </a:rPr>
                          </m:ctrlPr>
                        </m:sSubPr>
                        <m:e>
                          <m:r>
                            <a:rPr lang="de-DE" b="1" i="1">
                              <a:solidFill>
                                <a:schemeClr val="accent1"/>
                              </a:solidFill>
                              <a:latin typeface="Cambria Math" panose="02040503050406030204" pitchFamily="18" charset="0"/>
                              <a:ea typeface="Cambria Math" panose="02040503050406030204" pitchFamily="18" charset="0"/>
                            </a:rPr>
                            <m:t>𝑪</m:t>
                          </m:r>
                        </m:e>
                        <m:sub>
                          <m:r>
                            <a:rPr lang="de-DE" i="1">
                              <a:solidFill>
                                <a:schemeClr val="accent1"/>
                              </a:solidFill>
                              <a:latin typeface="Cambria Math" panose="02040503050406030204" pitchFamily="18" charset="0"/>
                              <a:ea typeface="Cambria Math" panose="02040503050406030204" pitchFamily="18" charset="0"/>
                            </a:rPr>
                            <m:t>𝑖</m:t>
                          </m:r>
                        </m:sub>
                      </m:sSub>
                    </m:oMath>
                  </m:oMathPara>
                </a14:m>
                <a:endParaRPr lang="de-DE" dirty="0">
                  <a:solidFill>
                    <a:schemeClr val="accent1"/>
                  </a:solidFill>
                  <a:ea typeface="Cambria Math" panose="02040503050406030204" pitchFamily="18" charset="0"/>
                </a:endParaRPr>
              </a:p>
              <a:p>
                <a:pPr lvl="1"/>
                <a14:m>
                  <m:oMath xmlns:m="http://schemas.openxmlformats.org/officeDocument/2006/math">
                    <m:sSubSup>
                      <m:sSubSupPr>
                        <m:ctrlPr>
                          <a:rPr lang="de-DE" i="1">
                            <a:latin typeface="Cambria Math" panose="02040503050406030204" pitchFamily="18" charset="0"/>
                            <a:ea typeface="Cambria Math" panose="02040503050406030204" pitchFamily="18" charset="0"/>
                          </a:rPr>
                        </m:ctrlPr>
                      </m:sSubSupPr>
                      <m:e>
                        <m:r>
                          <a:rPr lang="de-DE" i="1">
                            <a:latin typeface="Cambria Math" panose="02040503050406030204" pitchFamily="18" charset="0"/>
                            <a:ea typeface="Cambria Math" panose="02040503050406030204" pitchFamily="18" charset="0"/>
                          </a:rPr>
                          <m:t>𝑔</m:t>
                        </m:r>
                      </m:e>
                      <m:sub>
                        <m:r>
                          <a:rPr lang="de-DE" i="1">
                            <a:latin typeface="Cambria Math" panose="02040503050406030204" pitchFamily="18" charset="0"/>
                            <a:ea typeface="Cambria Math" panose="02040503050406030204" pitchFamily="18" charset="0"/>
                          </a:rPr>
                          <m:t>𝑒</m:t>
                        </m:r>
                      </m:sub>
                      <m:sup>
                        <m:r>
                          <a:rPr lang="de-DE" i="1">
                            <a:latin typeface="Cambria Math" panose="02040503050406030204" pitchFamily="18" charset="0"/>
                            <a:ea typeface="Cambria Math" panose="02040503050406030204" pitchFamily="18" charset="0"/>
                          </a:rPr>
                          <m:t>+</m:t>
                        </m:r>
                      </m:sup>
                    </m:sSubSup>
                  </m:oMath>
                </a14:m>
                <a:r>
                  <a:rPr lang="en-GB" dirty="0"/>
                  <a:t> new evidence to add, </a:t>
                </a:r>
                <a14:m>
                  <m:oMath xmlns:m="http://schemas.openxmlformats.org/officeDocument/2006/math">
                    <m:sSubSup>
                      <m:sSubSupPr>
                        <m:ctrlPr>
                          <a:rPr lang="de-DE" i="1">
                            <a:latin typeface="Cambria Math" panose="02040503050406030204" pitchFamily="18" charset="0"/>
                            <a:ea typeface="Cambria Math" panose="02040503050406030204" pitchFamily="18" charset="0"/>
                          </a:rPr>
                        </m:ctrlPr>
                      </m:sSubSupPr>
                      <m:e>
                        <m:r>
                          <a:rPr lang="de-DE" i="1">
                            <a:latin typeface="Cambria Math" panose="02040503050406030204" pitchFamily="18" charset="0"/>
                            <a:ea typeface="Cambria Math" panose="02040503050406030204" pitchFamily="18" charset="0"/>
                          </a:rPr>
                          <m:t>𝑔</m:t>
                        </m:r>
                      </m:e>
                      <m:sub>
                        <m:r>
                          <a:rPr lang="de-DE" i="1">
                            <a:latin typeface="Cambria Math" panose="02040503050406030204" pitchFamily="18" charset="0"/>
                            <a:ea typeface="Cambria Math" panose="02040503050406030204" pitchFamily="18" charset="0"/>
                          </a:rPr>
                          <m:t>𝑒</m:t>
                        </m:r>
                      </m:sub>
                      <m:sup>
                        <m:r>
                          <a:rPr lang="de-DE" i="1">
                            <a:latin typeface="Cambria Math" panose="02040503050406030204" pitchFamily="18" charset="0"/>
                            <a:ea typeface="Cambria Math" panose="02040503050406030204" pitchFamily="18" charset="0"/>
                          </a:rPr>
                          <m:t>−</m:t>
                        </m:r>
                      </m:sup>
                    </m:sSubSup>
                  </m:oMath>
                </a14:m>
                <a:r>
                  <a:rPr lang="en-GB" dirty="0"/>
                  <a:t> old evidence to remove</a:t>
                </a:r>
              </a:p>
              <a:p>
                <a:r>
                  <a:rPr lang="en-GB" dirty="0"/>
                  <a:t>if </a:t>
                </a:r>
                <a14:m>
                  <m:oMath xmlns:m="http://schemas.openxmlformats.org/officeDocument/2006/math">
                    <m:sSub>
                      <m:sSubPr>
                        <m:ctrlPr>
                          <a:rPr lang="de-DE" i="1">
                            <a:solidFill>
                              <a:schemeClr val="accent1"/>
                            </a:solidFill>
                            <a:latin typeface="Cambria Math" panose="02040503050406030204" pitchFamily="18" charset="0"/>
                            <a:ea typeface="Cambria Math" panose="02040503050406030204" pitchFamily="18" charset="0"/>
                          </a:rPr>
                        </m:ctrlPr>
                      </m:sSubPr>
                      <m:e>
                        <m:r>
                          <a:rPr lang="de-DE" i="1">
                            <a:solidFill>
                              <a:schemeClr val="accent1"/>
                            </a:solidFill>
                            <a:latin typeface="Cambria Math" panose="02040503050406030204" pitchFamily="18" charset="0"/>
                            <a:ea typeface="Cambria Math" panose="02040503050406030204" pitchFamily="18" charset="0"/>
                          </a:rPr>
                          <m:t>𝐺</m:t>
                        </m:r>
                      </m:e>
                      <m:sub>
                        <m:r>
                          <a:rPr lang="de-DE" i="1">
                            <a:solidFill>
                              <a:schemeClr val="accent1"/>
                            </a:solidFill>
                            <a:latin typeface="Cambria Math" panose="02040503050406030204" pitchFamily="18" charset="0"/>
                            <a:ea typeface="Cambria Math" panose="02040503050406030204" pitchFamily="18" charset="0"/>
                          </a:rPr>
                          <m:t>𝑖</m:t>
                        </m:r>
                      </m:sub>
                    </m:sSub>
                  </m:oMath>
                </a14:m>
                <a:r>
                  <a:rPr lang="en-GB" dirty="0"/>
                  <a:t> reset, enter evidence anew </a:t>
                </a:r>
                <a14:m>
                  <m:oMath xmlns:m="http://schemas.openxmlformats.org/officeDocument/2006/math">
                    <m:sSub>
                      <m:sSubPr>
                        <m:ctrlPr>
                          <a:rPr lang="de-DE" i="1">
                            <a:solidFill>
                              <a:schemeClr val="accent1"/>
                            </a:solidFill>
                            <a:latin typeface="Cambria Math" panose="02040503050406030204" pitchFamily="18" charset="0"/>
                            <a:ea typeface="Cambria Math" panose="02040503050406030204" pitchFamily="18" charset="0"/>
                          </a:rPr>
                        </m:ctrlPr>
                      </m:sSubPr>
                      <m:e>
                        <m:r>
                          <a:rPr lang="de-DE" b="1" i="1">
                            <a:solidFill>
                              <a:schemeClr val="accent1"/>
                            </a:solidFill>
                            <a:latin typeface="Cambria Math" panose="02040503050406030204" pitchFamily="18" charset="0"/>
                            <a:ea typeface="Cambria Math" panose="02040503050406030204" pitchFamily="18" charset="0"/>
                          </a:rPr>
                          <m:t>𝑪</m:t>
                        </m:r>
                      </m:e>
                      <m:sub>
                        <m:r>
                          <a:rPr lang="de-DE" i="1">
                            <a:solidFill>
                              <a:schemeClr val="accent1"/>
                            </a:solidFill>
                            <a:latin typeface="Cambria Math" panose="02040503050406030204" pitchFamily="18" charset="0"/>
                            <a:ea typeface="Cambria Math" panose="02040503050406030204" pitchFamily="18" charset="0"/>
                          </a:rPr>
                          <m:t>𝑖</m:t>
                        </m:r>
                      </m:sub>
                    </m:sSub>
                  </m:oMath>
                </a14:m>
                <a:endParaRPr lang="en-GB" dirty="0"/>
              </a:p>
            </p:txBody>
          </p:sp>
        </mc:Choice>
        <mc:Fallback xmlns="">
          <p:sp>
            <p:nvSpPr>
              <p:cNvPr id="3" name="Content Placeholder 2">
                <a:extLst>
                  <a:ext uri="{FF2B5EF4-FFF2-40B4-BE49-F238E27FC236}">
                    <a16:creationId xmlns:a16="http://schemas.microsoft.com/office/drawing/2014/main" id="{F422531E-35BE-6B4B-987F-ACB1F55DDB8D}"/>
                  </a:ext>
                </a:extLst>
              </p:cNvPr>
              <p:cNvSpPr>
                <a:spLocks noGrp="1" noRot="1" noChangeAspect="1" noMove="1" noResize="1" noEditPoints="1" noAdjustHandles="1" noChangeArrowheads="1" noChangeShapeType="1" noTextEdit="1"/>
              </p:cNvSpPr>
              <p:nvPr>
                <p:ph idx="1"/>
              </p:nvPr>
            </p:nvSpPr>
            <p:spPr>
              <a:xfrm>
                <a:off x="628650" y="1158240"/>
                <a:ext cx="7886700" cy="5198111"/>
              </a:xfrm>
              <a:blipFill>
                <a:blip r:embed="rId2"/>
                <a:stretch>
                  <a:fillRect l="-1286" t="-2190" b="-1946"/>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1C05E979-455A-274F-A207-6D5972F4AE03}"/>
              </a:ext>
            </a:extLst>
          </p:cNvPr>
          <p:cNvSpPr>
            <a:spLocks noGrp="1"/>
          </p:cNvSpPr>
          <p:nvPr>
            <p:ph type="sldNum" sz="quarter" idx="12"/>
          </p:nvPr>
        </p:nvSpPr>
        <p:spPr/>
        <p:txBody>
          <a:bodyPr/>
          <a:lstStyle/>
          <a:p>
            <a:fld id="{67C9959E-8E6B-B04C-9955-EA096F41CA7A}" type="slidenum">
              <a:rPr lang="en-GB" smtClean="0"/>
              <a:t>7</a:t>
            </a:fld>
            <a:endParaRPr lang="en-GB"/>
          </a:p>
        </p:txBody>
      </p:sp>
      <p:sp>
        <p:nvSpPr>
          <p:cNvPr id="5" name="Rectangle 4">
            <a:extLst>
              <a:ext uri="{FF2B5EF4-FFF2-40B4-BE49-F238E27FC236}">
                <a16:creationId xmlns:a16="http://schemas.microsoft.com/office/drawing/2014/main" id="{39A82CDD-5FC7-7943-A649-86FB218F2A7F}"/>
              </a:ext>
            </a:extLst>
          </p:cNvPr>
          <p:cNvSpPr/>
          <p:nvPr/>
        </p:nvSpPr>
        <p:spPr>
          <a:xfrm>
            <a:off x="878172" y="4487333"/>
            <a:ext cx="7531331" cy="1869018"/>
          </a:xfrm>
          <a:prstGeom prst="rect">
            <a:avLst/>
          </a:prstGeom>
          <a:solidFill>
            <a:schemeClr val="accent1">
              <a:alpha val="1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7958EB9-DB48-204D-8451-62D9B7436C1E}"/>
              </a:ext>
            </a:extLst>
          </p:cNvPr>
          <p:cNvSpPr/>
          <p:nvPr/>
        </p:nvSpPr>
        <p:spPr>
          <a:xfrm>
            <a:off x="6542424" y="6068437"/>
            <a:ext cx="1867079" cy="28791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AdaptEvidence</a:t>
            </a:r>
            <a:endParaRPr lang="en-GB" dirty="0"/>
          </a:p>
        </p:txBody>
      </p:sp>
    </p:spTree>
    <p:extLst>
      <p:ext uri="{BB962C8B-B14F-4D97-AF65-F5344CB8AC3E}">
        <p14:creationId xmlns:p14="http://schemas.microsoft.com/office/powerpoint/2010/main" val="239126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4C3A15-145F-4244-8884-FA0F78D1460F}"/>
              </a:ext>
            </a:extLst>
          </p:cNvPr>
          <p:cNvSpPr>
            <a:spLocks noGrp="1"/>
          </p:cNvSpPr>
          <p:nvPr>
            <p:ph type="sldNum" sz="quarter" idx="12"/>
          </p:nvPr>
        </p:nvSpPr>
        <p:spPr/>
        <p:txBody>
          <a:bodyPr/>
          <a:lstStyle/>
          <a:p>
            <a:fld id="{67C9959E-8E6B-B04C-9955-EA096F41CA7A}" type="slidenum">
              <a:rPr lang="en-GB" smtClean="0"/>
              <a:t>70</a:t>
            </a:fld>
            <a:endParaRPr lang="en-GB"/>
          </a:p>
        </p:txBody>
      </p:sp>
      <p:sp>
        <p:nvSpPr>
          <p:cNvPr id="2" name="Title 1">
            <a:extLst>
              <a:ext uri="{FF2B5EF4-FFF2-40B4-BE49-F238E27FC236}">
                <a16:creationId xmlns:a16="http://schemas.microsoft.com/office/drawing/2014/main" id="{60DD2251-FC3C-6D41-9126-7E0BF12B1DCF}"/>
              </a:ext>
            </a:extLst>
          </p:cNvPr>
          <p:cNvSpPr>
            <a:spLocks noGrp="1"/>
          </p:cNvSpPr>
          <p:nvPr>
            <p:ph type="title" idx="4294967295"/>
          </p:nvPr>
        </p:nvSpPr>
        <p:spPr>
          <a:xfrm>
            <a:off x="0" y="260350"/>
            <a:ext cx="7886700" cy="719138"/>
          </a:xfrm>
        </p:spPr>
        <p:txBody>
          <a:bodyPr/>
          <a:lstStyle/>
          <a:p>
            <a:r>
              <a:rPr lang="en-GB" dirty="0"/>
              <a:t>Example</a:t>
            </a:r>
          </a:p>
        </p:txBody>
      </p:sp>
      <p:sp>
        <p:nvSpPr>
          <p:cNvPr id="3" name="Content Placeholder 2">
            <a:extLst>
              <a:ext uri="{FF2B5EF4-FFF2-40B4-BE49-F238E27FC236}">
                <a16:creationId xmlns:a16="http://schemas.microsoft.com/office/drawing/2014/main" id="{DEFCCC53-4978-2A4C-8202-A93D023BB242}"/>
              </a:ext>
            </a:extLst>
          </p:cNvPr>
          <p:cNvSpPr>
            <a:spLocks noGrp="1"/>
          </p:cNvSpPr>
          <p:nvPr>
            <p:ph idx="4294967295"/>
          </p:nvPr>
        </p:nvSpPr>
        <p:spPr>
          <a:xfrm>
            <a:off x="0" y="1158875"/>
            <a:ext cx="7886700" cy="5018088"/>
          </a:xfrm>
        </p:spPr>
        <p:txBody>
          <a:bodyPr>
            <a:normAutofit/>
          </a:bodyPr>
          <a:lstStyle/>
          <a:p>
            <a:pPr marL="0" indent="0">
              <a:buNone/>
            </a:pPr>
            <a:r>
              <a:rPr lang="en-GB" dirty="0"/>
              <a:t>MAP query with enlarged tree width</a:t>
            </a:r>
          </a:p>
          <a:p>
            <a:pPr marL="0" indent="0">
              <a:buNone/>
            </a:pPr>
            <a:endParaRPr lang="de-DE" dirty="0"/>
          </a:p>
          <a:p>
            <a:pPr marL="0" indent="0">
              <a:buNone/>
            </a:pPr>
            <a:endParaRPr lang="de-DE" dirty="0"/>
          </a:p>
        </p:txBody>
      </p:sp>
      <p:grpSp>
        <p:nvGrpSpPr>
          <p:cNvPr id="5" name="Group 4">
            <a:extLst>
              <a:ext uri="{FF2B5EF4-FFF2-40B4-BE49-F238E27FC236}">
                <a16:creationId xmlns:a16="http://schemas.microsoft.com/office/drawing/2014/main" id="{B1D4278E-6B2C-3947-B27C-95121318BB07}"/>
              </a:ext>
            </a:extLst>
          </p:cNvPr>
          <p:cNvGrpSpPr/>
          <p:nvPr/>
        </p:nvGrpSpPr>
        <p:grpSpPr>
          <a:xfrm>
            <a:off x="5338306" y="274030"/>
            <a:ext cx="3741734" cy="1581063"/>
            <a:chOff x="4691174" y="2837828"/>
            <a:chExt cx="4452825" cy="1896462"/>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1A81DF2-0402-3048-9C45-15EF38059DEE}"/>
                    </a:ext>
                  </a:extLst>
                </p:cNvPr>
                <p:cNvSpPr txBox="1"/>
                <p:nvPr/>
              </p:nvSpPr>
              <p:spPr>
                <a:xfrm>
                  <a:off x="6461825" y="3343954"/>
                  <a:ext cx="648000" cy="363390"/>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en-GB" sz="1400" b="0" i="1" smtClean="0">
                            <a:solidFill>
                              <a:schemeClr val="tx1"/>
                            </a:solidFill>
                            <a:latin typeface="Cambria Math" charset="0"/>
                          </a:rPr>
                          <m:t>𝐸𝑝𝑖𝑑</m:t>
                        </m:r>
                      </m:oMath>
                    </m:oMathPara>
                  </a14:m>
                  <a:endParaRPr lang="en-GB" sz="1400" dirty="0">
                    <a:solidFill>
                      <a:schemeClr val="tx1"/>
                    </a:solidFill>
                  </a:endParaRPr>
                </a:p>
              </p:txBody>
            </p:sp>
          </mc:Choice>
          <mc:Fallback xmlns="">
            <p:sp>
              <p:nvSpPr>
                <p:cNvPr id="6" name="TextBox 5">
                  <a:extLst>
                    <a:ext uri="{FF2B5EF4-FFF2-40B4-BE49-F238E27FC236}">
                      <a16:creationId xmlns:a16="http://schemas.microsoft.com/office/drawing/2014/main" id="{01A81DF2-0402-3048-9C45-15EF38059DEE}"/>
                    </a:ext>
                  </a:extLst>
                </p:cNvPr>
                <p:cNvSpPr txBox="1">
                  <a:spLocks noRot="1" noChangeAspect="1" noMove="1" noResize="1" noEditPoints="1" noAdjustHandles="1" noChangeArrowheads="1" noChangeShapeType="1" noTextEdit="1"/>
                </p:cNvSpPr>
                <p:nvPr/>
              </p:nvSpPr>
              <p:spPr>
                <a:xfrm>
                  <a:off x="6461825" y="3343954"/>
                  <a:ext cx="648000" cy="363390"/>
                </a:xfrm>
                <a:prstGeom prst="ellipse">
                  <a:avLst/>
                </a:prstGeom>
                <a:blipFill>
                  <a:blip r:embed="rId2"/>
                  <a:stretch>
                    <a:fillRect b="-384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E911FBF-ED5F-5544-B5EF-1B372775177D}"/>
                    </a:ext>
                  </a:extLst>
                </p:cNvPr>
                <p:cNvSpPr txBox="1"/>
                <p:nvPr/>
              </p:nvSpPr>
              <p:spPr>
                <a:xfrm>
                  <a:off x="5388625" y="2837828"/>
                  <a:ext cx="985062" cy="334148"/>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charset="0"/>
                          </a:rPr>
                          <m:t>𝑁𝑎𝑡</m:t>
                        </m:r>
                        <m:r>
                          <a:rPr lang="en-GB" sz="1400" b="0" i="1" smtClean="0">
                            <a:latin typeface="Cambria Math" charset="0"/>
                          </a:rPr>
                          <m:t>(</m:t>
                        </m:r>
                        <m:r>
                          <a:rPr lang="en-GB" sz="1400" b="0" i="1" smtClean="0">
                            <a:latin typeface="Cambria Math" panose="02040503050406030204" pitchFamily="18" charset="0"/>
                          </a:rPr>
                          <m:t>𝐷</m:t>
                        </m:r>
                        <m:r>
                          <a:rPr lang="en-GB" sz="1400" b="0" i="1" smtClean="0">
                            <a:latin typeface="Cambria Math" charset="0"/>
                          </a:rPr>
                          <m:t>)</m:t>
                        </m:r>
                      </m:oMath>
                    </m:oMathPara>
                  </a14:m>
                  <a:endParaRPr lang="en-GB" sz="1400" dirty="0"/>
                </a:p>
              </p:txBody>
            </p:sp>
          </mc:Choice>
          <mc:Fallback xmlns="">
            <p:sp>
              <p:nvSpPr>
                <p:cNvPr id="173" name="TextBox 172">
                  <a:extLst>
                    <a:ext uri="{FF2B5EF4-FFF2-40B4-BE49-F238E27FC236}">
                      <a16:creationId xmlns:a16="http://schemas.microsoft.com/office/drawing/2014/main" id="{967FC1AA-01F6-CE40-B020-9E3D6D3BAC36}"/>
                    </a:ext>
                  </a:extLst>
                </p:cNvPr>
                <p:cNvSpPr txBox="1">
                  <a:spLocks noRot="1" noChangeAspect="1" noMove="1" noResize="1" noEditPoints="1" noAdjustHandles="1" noChangeArrowheads="1" noChangeShapeType="1" noTextEdit="1"/>
                </p:cNvSpPr>
                <p:nvPr/>
              </p:nvSpPr>
              <p:spPr>
                <a:xfrm>
                  <a:off x="5388625" y="2837828"/>
                  <a:ext cx="985062" cy="334148"/>
                </a:xfrm>
                <a:prstGeom prst="ellipse">
                  <a:avLst/>
                </a:prstGeom>
                <a:blipFill>
                  <a:blip r:embed="rId31"/>
                  <a:stretch>
                    <a:fillRect b="-833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2A1A843-2A26-004F-838E-C89E1F65EBF7}"/>
                    </a:ext>
                  </a:extLst>
                </p:cNvPr>
                <p:cNvSpPr txBox="1"/>
                <p:nvPr/>
              </p:nvSpPr>
              <p:spPr>
                <a:xfrm>
                  <a:off x="7214462" y="2840861"/>
                  <a:ext cx="1144125" cy="334148"/>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charset="0"/>
                          </a:rPr>
                          <m:t>𝑀𝑎𝑛</m:t>
                        </m:r>
                        <m:r>
                          <a:rPr lang="en-GB" sz="1400" b="0" i="1" smtClean="0">
                            <a:latin typeface="Cambria Math" charset="0"/>
                          </a:rPr>
                          <m:t>(</m:t>
                        </m:r>
                        <m:r>
                          <a:rPr lang="en-GB" sz="1400" b="0" i="1" smtClean="0">
                            <a:latin typeface="Cambria Math" panose="02040503050406030204" pitchFamily="18" charset="0"/>
                          </a:rPr>
                          <m:t>𝑊</m:t>
                        </m:r>
                        <m:r>
                          <a:rPr lang="en-GB" sz="1400" b="0" i="1" smtClean="0">
                            <a:latin typeface="Cambria Math" charset="0"/>
                          </a:rPr>
                          <m:t>)</m:t>
                        </m:r>
                      </m:oMath>
                    </m:oMathPara>
                  </a14:m>
                  <a:endParaRPr lang="en-GB" sz="1400" dirty="0"/>
                </a:p>
              </p:txBody>
            </p:sp>
          </mc:Choice>
          <mc:Fallback xmlns="">
            <p:sp>
              <p:nvSpPr>
                <p:cNvPr id="174" name="TextBox 173">
                  <a:extLst>
                    <a:ext uri="{FF2B5EF4-FFF2-40B4-BE49-F238E27FC236}">
                      <a16:creationId xmlns:a16="http://schemas.microsoft.com/office/drawing/2014/main" id="{3DB72E4A-FD9E-4342-8E73-FF3FE3F991A2}"/>
                    </a:ext>
                  </a:extLst>
                </p:cNvPr>
                <p:cNvSpPr txBox="1">
                  <a:spLocks noRot="1" noChangeAspect="1" noMove="1" noResize="1" noEditPoints="1" noAdjustHandles="1" noChangeArrowheads="1" noChangeShapeType="1" noTextEdit="1"/>
                </p:cNvSpPr>
                <p:nvPr/>
              </p:nvSpPr>
              <p:spPr>
                <a:xfrm>
                  <a:off x="7214462" y="2840861"/>
                  <a:ext cx="1144125" cy="334148"/>
                </a:xfrm>
                <a:prstGeom prst="ellipse">
                  <a:avLst/>
                </a:prstGeom>
                <a:blipFill>
                  <a:blip r:embed="rId32"/>
                  <a:stretch>
                    <a:fillRect b="-8333"/>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6CA07C8-67CD-B148-8438-3C643A59ADEA}"/>
                    </a:ext>
                  </a:extLst>
                </p:cNvPr>
                <p:cNvSpPr txBox="1"/>
                <p:nvPr/>
              </p:nvSpPr>
              <p:spPr>
                <a:xfrm>
                  <a:off x="4691174" y="3883244"/>
                  <a:ext cx="1383249" cy="363390"/>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rgbClr val="C00000"/>
                            </a:solidFill>
                            <a:latin typeface="Cambria Math" charset="0"/>
                          </a:rPr>
                          <m:t>𝑇𝑟𝑎𝑣𝑒𝑙</m:t>
                        </m:r>
                        <m:r>
                          <a:rPr lang="en-GB" sz="1400" b="0" i="1" smtClean="0">
                            <a:solidFill>
                              <a:srgbClr val="C00000"/>
                            </a:solidFill>
                            <a:latin typeface="Cambria Math" charset="0"/>
                          </a:rPr>
                          <m:t>(</m:t>
                        </m:r>
                        <m:r>
                          <a:rPr lang="en-GB" sz="1400" b="0" i="1" smtClean="0">
                            <a:solidFill>
                              <a:srgbClr val="C00000"/>
                            </a:solidFill>
                            <a:latin typeface="Cambria Math" charset="0"/>
                          </a:rPr>
                          <m:t>𝑋</m:t>
                        </m:r>
                        <m:r>
                          <a:rPr lang="en-GB" sz="1400" b="0" i="1" smtClean="0">
                            <a:solidFill>
                              <a:srgbClr val="C00000"/>
                            </a:solidFill>
                            <a:latin typeface="Cambria Math" charset="0"/>
                          </a:rPr>
                          <m:t>)</m:t>
                        </m:r>
                      </m:oMath>
                    </m:oMathPara>
                  </a14:m>
                  <a:endParaRPr lang="en-GB" sz="1400" dirty="0">
                    <a:solidFill>
                      <a:srgbClr val="C00000"/>
                    </a:solidFill>
                  </a:endParaRPr>
                </a:p>
              </p:txBody>
            </p:sp>
          </mc:Choice>
          <mc:Fallback xmlns="">
            <p:sp>
              <p:nvSpPr>
                <p:cNvPr id="9" name="TextBox 8">
                  <a:extLst>
                    <a:ext uri="{FF2B5EF4-FFF2-40B4-BE49-F238E27FC236}">
                      <a16:creationId xmlns:a16="http://schemas.microsoft.com/office/drawing/2014/main" id="{16CA07C8-67CD-B148-8438-3C643A59ADEA}"/>
                    </a:ext>
                  </a:extLst>
                </p:cNvPr>
                <p:cNvSpPr txBox="1">
                  <a:spLocks noRot="1" noChangeAspect="1" noMove="1" noResize="1" noEditPoints="1" noAdjustHandles="1" noChangeArrowheads="1" noChangeShapeType="1" noTextEdit="1"/>
                </p:cNvSpPr>
                <p:nvPr/>
              </p:nvSpPr>
              <p:spPr>
                <a:xfrm>
                  <a:off x="4691174" y="3883244"/>
                  <a:ext cx="1383249" cy="363390"/>
                </a:xfrm>
                <a:prstGeom prst="ellipse">
                  <a:avLst/>
                </a:prstGeom>
                <a:blipFill>
                  <a:blip r:embed="rId33"/>
                  <a:stretch>
                    <a:fillRect b="-384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DFE6663-B2AF-494A-8BCA-4F9AA8A95FCD}"/>
                    </a:ext>
                  </a:extLst>
                </p:cNvPr>
                <p:cNvSpPr txBox="1"/>
                <p:nvPr/>
              </p:nvSpPr>
              <p:spPr>
                <a:xfrm>
                  <a:off x="6250457" y="4370900"/>
                  <a:ext cx="1120628" cy="363390"/>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charset="0"/>
                          </a:rPr>
                          <m:t>𝑆𝑖𝑐𝑘</m:t>
                        </m:r>
                        <m:r>
                          <a:rPr lang="en-GB" sz="1400" b="0" i="1" smtClean="0">
                            <a:solidFill>
                              <a:schemeClr val="tx1"/>
                            </a:solidFill>
                            <a:latin typeface="Cambria Math" charset="0"/>
                          </a:rPr>
                          <m:t>(</m:t>
                        </m:r>
                        <m:r>
                          <a:rPr lang="en-GB" sz="1400" b="0" i="1" smtClean="0">
                            <a:solidFill>
                              <a:schemeClr val="tx1"/>
                            </a:solidFill>
                            <a:latin typeface="Cambria Math" charset="0"/>
                          </a:rPr>
                          <m:t>𝑋</m:t>
                        </m:r>
                        <m:r>
                          <a:rPr lang="en-GB" sz="1400" b="0" i="1" smtClean="0">
                            <a:solidFill>
                              <a:schemeClr val="tx1"/>
                            </a:solidFill>
                            <a:latin typeface="Cambria Math" charset="0"/>
                          </a:rPr>
                          <m:t>)</m:t>
                        </m:r>
                      </m:oMath>
                    </m:oMathPara>
                  </a14:m>
                  <a:endParaRPr lang="en-GB" sz="1400" dirty="0">
                    <a:solidFill>
                      <a:schemeClr val="tx1"/>
                    </a:solidFill>
                  </a:endParaRPr>
                </a:p>
              </p:txBody>
            </p:sp>
          </mc:Choice>
          <mc:Fallback xmlns="">
            <p:sp>
              <p:nvSpPr>
                <p:cNvPr id="10" name="TextBox 9">
                  <a:extLst>
                    <a:ext uri="{FF2B5EF4-FFF2-40B4-BE49-F238E27FC236}">
                      <a16:creationId xmlns:a16="http://schemas.microsoft.com/office/drawing/2014/main" id="{6DFE6663-B2AF-494A-8BCA-4F9AA8A95FCD}"/>
                    </a:ext>
                  </a:extLst>
                </p:cNvPr>
                <p:cNvSpPr txBox="1">
                  <a:spLocks noRot="1" noChangeAspect="1" noMove="1" noResize="1" noEditPoints="1" noAdjustHandles="1" noChangeArrowheads="1" noChangeShapeType="1" noTextEdit="1"/>
                </p:cNvSpPr>
                <p:nvPr/>
              </p:nvSpPr>
              <p:spPr>
                <a:xfrm>
                  <a:off x="6250457" y="4370900"/>
                  <a:ext cx="1120628" cy="363390"/>
                </a:xfrm>
                <a:prstGeom prst="ellipse">
                  <a:avLst/>
                </a:prstGeom>
                <a:blipFill>
                  <a:blip r:embed="rId34"/>
                  <a:stretch>
                    <a:fillRect b="-3846"/>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CCCBD07-AFB3-FB42-A8A3-35ABEEF5CA11}"/>
                    </a:ext>
                  </a:extLst>
                </p:cNvPr>
                <p:cNvSpPr txBox="1"/>
                <p:nvPr/>
              </p:nvSpPr>
              <p:spPr>
                <a:xfrm>
                  <a:off x="7511218" y="3878496"/>
                  <a:ext cx="1632781" cy="363390"/>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rgbClr val="C00000"/>
                            </a:solidFill>
                            <a:latin typeface="Cambria Math" charset="0"/>
                          </a:rPr>
                          <m:t>𝑇𝑟𝑒𝑎𝑡</m:t>
                        </m:r>
                        <m:r>
                          <a:rPr lang="en-GB" sz="1400" b="0" i="1" smtClean="0">
                            <a:solidFill>
                              <a:srgbClr val="C00000"/>
                            </a:solidFill>
                            <a:latin typeface="Cambria Math" charset="0"/>
                          </a:rPr>
                          <m:t>(</m:t>
                        </m:r>
                        <m:r>
                          <a:rPr lang="en-GB" sz="1400" b="0" i="1" smtClean="0">
                            <a:solidFill>
                              <a:srgbClr val="C00000"/>
                            </a:solidFill>
                            <a:latin typeface="Cambria Math" charset="0"/>
                          </a:rPr>
                          <m:t>𝑋</m:t>
                        </m:r>
                        <m:r>
                          <a:rPr lang="en-GB" sz="1400" b="0" i="1" smtClean="0">
                            <a:solidFill>
                              <a:srgbClr val="C00000"/>
                            </a:solidFill>
                            <a:latin typeface="Cambria Math" charset="0"/>
                          </a:rPr>
                          <m:t>,</m:t>
                        </m:r>
                        <m:r>
                          <a:rPr lang="en-GB" sz="1400" b="0" i="1" smtClean="0">
                            <a:solidFill>
                              <a:srgbClr val="C00000"/>
                            </a:solidFill>
                            <a:latin typeface="Cambria Math" panose="02040503050406030204" pitchFamily="18" charset="0"/>
                          </a:rPr>
                          <m:t>𝑀</m:t>
                        </m:r>
                        <m:r>
                          <a:rPr lang="en-GB" sz="1400" b="0" i="1" smtClean="0">
                            <a:solidFill>
                              <a:srgbClr val="C00000"/>
                            </a:solidFill>
                            <a:latin typeface="Cambria Math" charset="0"/>
                          </a:rPr>
                          <m:t>)</m:t>
                        </m:r>
                      </m:oMath>
                    </m:oMathPara>
                  </a14:m>
                  <a:endParaRPr lang="en-GB" sz="1400" dirty="0">
                    <a:solidFill>
                      <a:srgbClr val="C00000"/>
                    </a:solidFill>
                  </a:endParaRPr>
                </a:p>
              </p:txBody>
            </p:sp>
          </mc:Choice>
          <mc:Fallback xmlns="">
            <p:sp>
              <p:nvSpPr>
                <p:cNvPr id="11" name="TextBox 10">
                  <a:extLst>
                    <a:ext uri="{FF2B5EF4-FFF2-40B4-BE49-F238E27FC236}">
                      <a16:creationId xmlns:a16="http://schemas.microsoft.com/office/drawing/2014/main" id="{6CCCBD07-AFB3-FB42-A8A3-35ABEEF5CA11}"/>
                    </a:ext>
                  </a:extLst>
                </p:cNvPr>
                <p:cNvSpPr txBox="1">
                  <a:spLocks noRot="1" noChangeAspect="1" noMove="1" noResize="1" noEditPoints="1" noAdjustHandles="1" noChangeArrowheads="1" noChangeShapeType="1" noTextEdit="1"/>
                </p:cNvSpPr>
                <p:nvPr/>
              </p:nvSpPr>
              <p:spPr>
                <a:xfrm>
                  <a:off x="7511218" y="3878496"/>
                  <a:ext cx="1632781" cy="363390"/>
                </a:xfrm>
                <a:prstGeom prst="ellipse">
                  <a:avLst/>
                </a:prstGeom>
                <a:blipFill>
                  <a:blip r:embed="rId35"/>
                  <a:stretch>
                    <a:fillRect b="-3846"/>
                  </a:stretch>
                </a:blipFill>
                <a:ln>
                  <a:solidFill>
                    <a:schemeClr val="tx1"/>
                  </a:solidFill>
                </a:ln>
              </p:spPr>
              <p:txBody>
                <a:bodyPr/>
                <a:lstStyle/>
                <a:p>
                  <a:r>
                    <a:rPr lang="en-GB">
                      <a:noFill/>
                    </a:rPr>
                    <a:t> </a:t>
                  </a:r>
                </a:p>
              </p:txBody>
            </p:sp>
          </mc:Fallback>
        </mc:AlternateContent>
        <p:cxnSp>
          <p:nvCxnSpPr>
            <p:cNvPr id="12" name="Straight Connector 11">
              <a:extLst>
                <a:ext uri="{FF2B5EF4-FFF2-40B4-BE49-F238E27FC236}">
                  <a16:creationId xmlns:a16="http://schemas.microsoft.com/office/drawing/2014/main" id="{4D31FC28-FECE-FC48-A7C7-707339BBE0A1}"/>
                </a:ext>
              </a:extLst>
            </p:cNvPr>
            <p:cNvCxnSpPr>
              <a:stCxn id="7" idx="6"/>
              <a:endCxn id="33" idx="1"/>
            </p:cNvCxnSpPr>
            <p:nvPr/>
          </p:nvCxnSpPr>
          <p:spPr>
            <a:xfrm>
              <a:off x="6373687" y="3004902"/>
              <a:ext cx="342369" cy="44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25DE1C8-DCB3-FE4F-BA77-5080E4363D9B}"/>
                </a:ext>
              </a:extLst>
            </p:cNvPr>
            <p:cNvCxnSpPr>
              <a:cxnSpLocks/>
              <a:stCxn id="8" idx="2"/>
              <a:endCxn id="33" idx="3"/>
            </p:cNvCxnSpPr>
            <p:nvPr/>
          </p:nvCxnSpPr>
          <p:spPr>
            <a:xfrm flipH="1">
              <a:off x="6860056" y="3007935"/>
              <a:ext cx="354406" cy="1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B69F99-24F9-7B4B-9F8E-1A0F9365704E}"/>
                </a:ext>
              </a:extLst>
            </p:cNvPr>
            <p:cNvCxnSpPr>
              <a:cxnSpLocks/>
              <a:stCxn id="9" idx="6"/>
              <a:endCxn id="29" idx="1"/>
            </p:cNvCxnSpPr>
            <p:nvPr/>
          </p:nvCxnSpPr>
          <p:spPr>
            <a:xfrm flipV="1">
              <a:off x="6074423" y="4053629"/>
              <a:ext cx="352313" cy="113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84A65F-5ACF-4B41-831A-675A95D2615D}"/>
                </a:ext>
              </a:extLst>
            </p:cNvPr>
            <p:cNvCxnSpPr>
              <a:cxnSpLocks/>
              <a:stCxn id="29" idx="0"/>
              <a:endCxn id="6" idx="4"/>
            </p:cNvCxnSpPr>
            <p:nvPr/>
          </p:nvCxnSpPr>
          <p:spPr>
            <a:xfrm flipV="1">
              <a:off x="6498737" y="3707345"/>
              <a:ext cx="287088" cy="274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C9E0E8-F576-3343-B5C5-0407ECE8126E}"/>
                </a:ext>
              </a:extLst>
            </p:cNvPr>
            <p:cNvCxnSpPr>
              <a:cxnSpLocks/>
              <a:stCxn id="6" idx="4"/>
              <a:endCxn id="25" idx="0"/>
            </p:cNvCxnSpPr>
            <p:nvPr/>
          </p:nvCxnSpPr>
          <p:spPr>
            <a:xfrm>
              <a:off x="6785825" y="3707345"/>
              <a:ext cx="308081" cy="268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84AA313-AA38-204F-84C3-83EF2D8333D9}"/>
                </a:ext>
              </a:extLst>
            </p:cNvPr>
            <p:cNvCxnSpPr>
              <a:cxnSpLocks/>
              <a:stCxn id="11" idx="2"/>
              <a:endCxn id="25" idx="3"/>
            </p:cNvCxnSpPr>
            <p:nvPr/>
          </p:nvCxnSpPr>
          <p:spPr>
            <a:xfrm flipH="1" flipV="1">
              <a:off x="7165906" y="4047777"/>
              <a:ext cx="345312" cy="124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E145A1-FF75-C141-A769-62737116CE46}"/>
                </a:ext>
              </a:extLst>
            </p:cNvPr>
            <p:cNvCxnSpPr>
              <a:cxnSpLocks/>
              <a:stCxn id="29" idx="2"/>
              <a:endCxn id="10" idx="0"/>
            </p:cNvCxnSpPr>
            <p:nvPr/>
          </p:nvCxnSpPr>
          <p:spPr>
            <a:xfrm>
              <a:off x="6498737" y="4125629"/>
              <a:ext cx="312034" cy="245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BB8318-90CC-B544-A5FE-7CB178012C48}"/>
                </a:ext>
              </a:extLst>
            </p:cNvPr>
            <p:cNvCxnSpPr>
              <a:cxnSpLocks/>
              <a:stCxn id="25" idx="2"/>
              <a:endCxn id="10" idx="0"/>
            </p:cNvCxnSpPr>
            <p:nvPr/>
          </p:nvCxnSpPr>
          <p:spPr>
            <a:xfrm flipH="1">
              <a:off x="6810771" y="4119777"/>
              <a:ext cx="283135" cy="2511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8F5142C-2130-BA40-9C0D-A52ED2FCDC80}"/>
                </a:ext>
              </a:extLst>
            </p:cNvPr>
            <p:cNvCxnSpPr>
              <a:cxnSpLocks/>
              <a:stCxn id="6" idx="0"/>
              <a:endCxn id="33" idx="2"/>
            </p:cNvCxnSpPr>
            <p:nvPr/>
          </p:nvCxnSpPr>
          <p:spPr>
            <a:xfrm flipV="1">
              <a:off x="6785825" y="3081319"/>
              <a:ext cx="2231" cy="262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2F8FB363-B9D4-6E42-AE49-562D33794BE9}"/>
                </a:ext>
              </a:extLst>
            </p:cNvPr>
            <p:cNvGrpSpPr/>
            <p:nvPr/>
          </p:nvGrpSpPr>
          <p:grpSpPr>
            <a:xfrm>
              <a:off x="6669977" y="2891240"/>
              <a:ext cx="490293" cy="353996"/>
              <a:chOff x="6669977" y="2891240"/>
              <a:chExt cx="490293" cy="353996"/>
            </a:xfrm>
          </p:grpSpPr>
          <p:sp>
            <p:nvSpPr>
              <p:cNvPr id="32" name="Rectangle 31">
                <a:extLst>
                  <a:ext uri="{FF2B5EF4-FFF2-40B4-BE49-F238E27FC236}">
                    <a16:creationId xmlns:a16="http://schemas.microsoft.com/office/drawing/2014/main" id="{52CA688E-116D-AC4B-8825-C5B5D01A746A}"/>
                  </a:ext>
                </a:extLst>
              </p:cNvPr>
              <p:cNvSpPr/>
              <p:nvPr/>
            </p:nvSpPr>
            <p:spPr>
              <a:xfrm>
                <a:off x="6669977" y="28912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3" name="Rectangle 32">
                <a:extLst>
                  <a:ext uri="{FF2B5EF4-FFF2-40B4-BE49-F238E27FC236}">
                    <a16:creationId xmlns:a16="http://schemas.microsoft.com/office/drawing/2014/main" id="{E2304C79-0F76-554D-A2E9-215BB2E815E2}"/>
                  </a:ext>
                </a:extLst>
              </p:cNvPr>
              <p:cNvSpPr/>
              <p:nvPr/>
            </p:nvSpPr>
            <p:spPr>
              <a:xfrm>
                <a:off x="6716057" y="29373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4" name="Rectangle 33">
                <a:extLst>
                  <a:ext uri="{FF2B5EF4-FFF2-40B4-BE49-F238E27FC236}">
                    <a16:creationId xmlns:a16="http://schemas.microsoft.com/office/drawing/2014/main" id="{936EA569-98B3-3348-A208-9FA3FB2AD1D1}"/>
                  </a:ext>
                </a:extLst>
              </p:cNvPr>
              <p:cNvSpPr/>
              <p:nvPr/>
            </p:nvSpPr>
            <p:spPr>
              <a:xfrm>
                <a:off x="6762137" y="298340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0DBA1B8-4AAE-F74C-9D22-1093ED4BD90E}"/>
                      </a:ext>
                    </a:extLst>
                  </p:cNvPr>
                  <p:cNvSpPr txBox="1"/>
                  <p:nvPr/>
                </p:nvSpPr>
                <p:spPr>
                  <a:xfrm>
                    <a:off x="6903780" y="3007609"/>
                    <a:ext cx="256490" cy="237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charset="0"/>
                                </a:rPr>
                                <m:t>𝑔</m:t>
                              </m:r>
                            </m:e>
                            <m:sub>
                              <m:r>
                                <a:rPr lang="en-GB" sz="1400" b="0" i="1" smtClean="0">
                                  <a:latin typeface="Cambria Math" charset="0"/>
                                </a:rPr>
                                <m:t>1</m:t>
                              </m:r>
                            </m:sub>
                          </m:sSub>
                        </m:oMath>
                      </m:oMathPara>
                    </a14:m>
                    <a:endParaRPr lang="en-GB" sz="1400" dirty="0"/>
                  </a:p>
                </p:txBody>
              </p:sp>
            </mc:Choice>
            <mc:Fallback xmlns="">
              <p:sp>
                <p:nvSpPr>
                  <p:cNvPr id="201" name="TextBox 200">
                    <a:extLst>
                      <a:ext uri="{FF2B5EF4-FFF2-40B4-BE49-F238E27FC236}">
                        <a16:creationId xmlns:a16="http://schemas.microsoft.com/office/drawing/2014/main" id="{3119C3BC-5D10-674A-822F-7B75CB9D82F7}"/>
                      </a:ext>
                    </a:extLst>
                  </p:cNvPr>
                  <p:cNvSpPr txBox="1">
                    <a:spLocks noRot="1" noChangeAspect="1" noMove="1" noResize="1" noEditPoints="1" noAdjustHandles="1" noChangeArrowheads="1" noChangeShapeType="1" noTextEdit="1"/>
                  </p:cNvSpPr>
                  <p:nvPr/>
                </p:nvSpPr>
                <p:spPr>
                  <a:xfrm>
                    <a:off x="6903780" y="3007609"/>
                    <a:ext cx="256490" cy="237627"/>
                  </a:xfrm>
                  <a:prstGeom prst="rect">
                    <a:avLst/>
                  </a:prstGeom>
                  <a:blipFill>
                    <a:blip r:embed="rId36"/>
                    <a:stretch>
                      <a:fillRect l="-22222" b="-40000"/>
                    </a:stretch>
                  </a:blipFill>
                </p:spPr>
                <p:txBody>
                  <a:bodyPr/>
                  <a:lstStyle/>
                  <a:p>
                    <a:r>
                      <a:rPr lang="en-GB">
                        <a:noFill/>
                      </a:rPr>
                      <a:t> </a:t>
                    </a:r>
                  </a:p>
                </p:txBody>
              </p:sp>
            </mc:Fallback>
          </mc:AlternateContent>
        </p:grpSp>
        <p:grpSp>
          <p:nvGrpSpPr>
            <p:cNvPr id="22" name="Group 21">
              <a:extLst>
                <a:ext uri="{FF2B5EF4-FFF2-40B4-BE49-F238E27FC236}">
                  <a16:creationId xmlns:a16="http://schemas.microsoft.com/office/drawing/2014/main" id="{46140CFB-859D-0246-8E98-F1CFFE992269}"/>
                </a:ext>
              </a:extLst>
            </p:cNvPr>
            <p:cNvGrpSpPr/>
            <p:nvPr/>
          </p:nvGrpSpPr>
          <p:grpSpPr>
            <a:xfrm>
              <a:off x="6191042" y="3935548"/>
              <a:ext cx="425774" cy="352887"/>
              <a:chOff x="6191042" y="3935548"/>
              <a:chExt cx="425774" cy="352887"/>
            </a:xfrm>
          </p:grpSpPr>
          <p:sp>
            <p:nvSpPr>
              <p:cNvPr id="28" name="Rectangle 27">
                <a:extLst>
                  <a:ext uri="{FF2B5EF4-FFF2-40B4-BE49-F238E27FC236}">
                    <a16:creationId xmlns:a16="http://schemas.microsoft.com/office/drawing/2014/main" id="{797A326B-9AA0-6643-884A-342FF82F3CCC}"/>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9" name="Rectangle 28">
                <a:extLst>
                  <a:ext uri="{FF2B5EF4-FFF2-40B4-BE49-F238E27FC236}">
                    <a16:creationId xmlns:a16="http://schemas.microsoft.com/office/drawing/2014/main" id="{FFA66249-B573-B747-83F9-9DAC354626C3}"/>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0" name="Rectangle 29">
                <a:extLst>
                  <a:ext uri="{FF2B5EF4-FFF2-40B4-BE49-F238E27FC236}">
                    <a16:creationId xmlns:a16="http://schemas.microsoft.com/office/drawing/2014/main" id="{948CDD03-D05F-B646-8544-7E6B6B20E6D1}"/>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0BDAD0C-535D-F344-AE7B-3A3BF33D1A1E}"/>
                      </a:ext>
                    </a:extLst>
                  </p:cNvPr>
                  <p:cNvSpPr txBox="1"/>
                  <p:nvPr/>
                </p:nvSpPr>
                <p:spPr>
                  <a:xfrm>
                    <a:off x="6191042" y="4050809"/>
                    <a:ext cx="261280" cy="2376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charset="0"/>
                                </a:rPr>
                                <m:t>𝑔</m:t>
                              </m:r>
                            </m:e>
                            <m:sub>
                              <m:r>
                                <a:rPr lang="en-GB" sz="1400" b="0" i="1" smtClean="0">
                                  <a:latin typeface="Cambria Math" charset="0"/>
                                </a:rPr>
                                <m:t>2</m:t>
                              </m:r>
                            </m:sub>
                          </m:sSub>
                        </m:oMath>
                      </m:oMathPara>
                    </a14:m>
                    <a:endParaRPr lang="en-GB" sz="1400" dirty="0"/>
                  </a:p>
                </p:txBody>
              </p:sp>
            </mc:Choice>
            <mc:Fallback xmlns="">
              <p:sp>
                <p:nvSpPr>
                  <p:cNvPr id="197" name="TextBox 196">
                    <a:extLst>
                      <a:ext uri="{FF2B5EF4-FFF2-40B4-BE49-F238E27FC236}">
                        <a16:creationId xmlns:a16="http://schemas.microsoft.com/office/drawing/2014/main" id="{96DB89CF-69D7-8A48-AC3B-B0B40E692F82}"/>
                      </a:ext>
                    </a:extLst>
                  </p:cNvPr>
                  <p:cNvSpPr txBox="1">
                    <a:spLocks noRot="1" noChangeAspect="1" noMove="1" noResize="1" noEditPoints="1" noAdjustHandles="1" noChangeArrowheads="1" noChangeShapeType="1" noTextEdit="1"/>
                  </p:cNvSpPr>
                  <p:nvPr/>
                </p:nvSpPr>
                <p:spPr>
                  <a:xfrm>
                    <a:off x="6191042" y="4050809"/>
                    <a:ext cx="261280" cy="237626"/>
                  </a:xfrm>
                  <a:prstGeom prst="rect">
                    <a:avLst/>
                  </a:prstGeom>
                  <a:blipFill>
                    <a:blip r:embed="rId37"/>
                    <a:stretch>
                      <a:fillRect l="-22222" r="-5556" b="-29412"/>
                    </a:stretch>
                  </a:blipFill>
                </p:spPr>
                <p:txBody>
                  <a:bodyPr/>
                  <a:lstStyle/>
                  <a:p>
                    <a:r>
                      <a:rPr lang="en-GB">
                        <a:noFill/>
                      </a:rPr>
                      <a:t> </a:t>
                    </a:r>
                  </a:p>
                </p:txBody>
              </p:sp>
            </mc:Fallback>
          </mc:AlternateContent>
        </p:grpSp>
        <p:grpSp>
          <p:nvGrpSpPr>
            <p:cNvPr id="23" name="Group 22">
              <a:extLst>
                <a:ext uri="{FF2B5EF4-FFF2-40B4-BE49-F238E27FC236}">
                  <a16:creationId xmlns:a16="http://schemas.microsoft.com/office/drawing/2014/main" id="{17B6C6DB-227A-0E4E-BB95-B4D54266C722}"/>
                </a:ext>
              </a:extLst>
            </p:cNvPr>
            <p:cNvGrpSpPr/>
            <p:nvPr/>
          </p:nvGrpSpPr>
          <p:grpSpPr>
            <a:xfrm>
              <a:off x="6975826" y="3929695"/>
              <a:ext cx="483903" cy="358485"/>
              <a:chOff x="6975826" y="3929695"/>
              <a:chExt cx="483903" cy="358485"/>
            </a:xfrm>
          </p:grpSpPr>
          <p:sp>
            <p:nvSpPr>
              <p:cNvPr id="24" name="Rectangle 23">
                <a:extLst>
                  <a:ext uri="{FF2B5EF4-FFF2-40B4-BE49-F238E27FC236}">
                    <a16:creationId xmlns:a16="http://schemas.microsoft.com/office/drawing/2014/main" id="{8D61AD3A-F314-4D43-B8A4-75023386038E}"/>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5" name="Rectangle 24">
                <a:extLst>
                  <a:ext uri="{FF2B5EF4-FFF2-40B4-BE49-F238E27FC236}">
                    <a16:creationId xmlns:a16="http://schemas.microsoft.com/office/drawing/2014/main" id="{028BDC85-16D0-F640-BA98-40631C2BE7DD}"/>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6" name="Rectangle 25">
                <a:extLst>
                  <a:ext uri="{FF2B5EF4-FFF2-40B4-BE49-F238E27FC236}">
                    <a16:creationId xmlns:a16="http://schemas.microsoft.com/office/drawing/2014/main" id="{E3147205-28CC-6848-99D5-3D97CDB21DB3}"/>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54953F9-67CF-B640-A1AB-6C9375559714}"/>
                      </a:ext>
                    </a:extLst>
                  </p:cNvPr>
                  <p:cNvSpPr txBox="1"/>
                  <p:nvPr/>
                </p:nvSpPr>
                <p:spPr>
                  <a:xfrm>
                    <a:off x="7198449" y="4050553"/>
                    <a:ext cx="261280" cy="237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solidFill>
                                    <a:schemeClr val="tx1"/>
                                  </a:solidFill>
                                  <a:latin typeface="Cambria Math" panose="02040503050406030204" pitchFamily="18" charset="0"/>
                                </a:rPr>
                              </m:ctrlPr>
                            </m:sSubPr>
                            <m:e>
                              <m:r>
                                <a:rPr lang="en-GB" sz="1400" b="0" i="1" smtClean="0">
                                  <a:solidFill>
                                    <a:schemeClr val="tx1"/>
                                  </a:solidFill>
                                  <a:latin typeface="Cambria Math" charset="0"/>
                                </a:rPr>
                                <m:t>𝑔</m:t>
                              </m:r>
                            </m:e>
                            <m:sub>
                              <m:r>
                                <a:rPr lang="en-GB" sz="1400" b="0" i="1" smtClean="0">
                                  <a:solidFill>
                                    <a:schemeClr val="tx1"/>
                                  </a:solidFill>
                                  <a:latin typeface="Cambria Math" charset="0"/>
                                </a:rPr>
                                <m:t>3</m:t>
                              </m:r>
                            </m:sub>
                          </m:sSub>
                        </m:oMath>
                      </m:oMathPara>
                    </a14:m>
                    <a:endParaRPr lang="en-GB" sz="1400" dirty="0">
                      <a:solidFill>
                        <a:schemeClr val="tx1"/>
                      </a:solidFill>
                    </a:endParaRPr>
                  </a:p>
                </p:txBody>
              </p:sp>
            </mc:Choice>
            <mc:Fallback xmlns="">
              <p:sp>
                <p:nvSpPr>
                  <p:cNvPr id="193" name="TextBox 192">
                    <a:extLst>
                      <a:ext uri="{FF2B5EF4-FFF2-40B4-BE49-F238E27FC236}">
                        <a16:creationId xmlns:a16="http://schemas.microsoft.com/office/drawing/2014/main" id="{27117B4D-998F-6540-8F3D-EE3135F604D6}"/>
                      </a:ext>
                    </a:extLst>
                  </p:cNvPr>
                  <p:cNvSpPr txBox="1">
                    <a:spLocks noRot="1" noChangeAspect="1" noMove="1" noResize="1" noEditPoints="1" noAdjustHandles="1" noChangeArrowheads="1" noChangeShapeType="1" noTextEdit="1"/>
                  </p:cNvSpPr>
                  <p:nvPr/>
                </p:nvSpPr>
                <p:spPr>
                  <a:xfrm>
                    <a:off x="7198449" y="4050553"/>
                    <a:ext cx="261280" cy="237627"/>
                  </a:xfrm>
                  <a:prstGeom prst="rect">
                    <a:avLst/>
                  </a:prstGeom>
                  <a:blipFill>
                    <a:blip r:embed="rId38"/>
                    <a:stretch>
                      <a:fillRect l="-15789" r="-5263" b="-29412"/>
                    </a:stretch>
                  </a:blipFill>
                </p:spPr>
                <p:txBody>
                  <a:bodyPr/>
                  <a:lstStyle/>
                  <a:p>
                    <a:r>
                      <a:rPr lang="en-GB">
                        <a:noFill/>
                      </a:rPr>
                      <a:t> </a:t>
                    </a:r>
                  </a:p>
                </p:txBody>
              </p:sp>
            </mc:Fallback>
          </mc:AlternateContent>
        </p:grpSp>
      </p:grpSp>
      <p:grpSp>
        <p:nvGrpSpPr>
          <p:cNvPr id="36" name="Group 35">
            <a:extLst>
              <a:ext uri="{FF2B5EF4-FFF2-40B4-BE49-F238E27FC236}">
                <a16:creationId xmlns:a16="http://schemas.microsoft.com/office/drawing/2014/main" id="{3E60E087-ABD2-AE4F-B4DB-DF865D366C25}"/>
              </a:ext>
            </a:extLst>
          </p:cNvPr>
          <p:cNvGrpSpPr/>
          <p:nvPr/>
        </p:nvGrpSpPr>
        <p:grpSpPr>
          <a:xfrm>
            <a:off x="1331793" y="5321651"/>
            <a:ext cx="6328875" cy="990658"/>
            <a:chOff x="1331793" y="5321651"/>
            <a:chExt cx="6328875" cy="990658"/>
          </a:xfrm>
        </p:grpSpPr>
        <p:grpSp>
          <p:nvGrpSpPr>
            <p:cNvPr id="37" name="Group 36">
              <a:extLst>
                <a:ext uri="{FF2B5EF4-FFF2-40B4-BE49-F238E27FC236}">
                  <a16:creationId xmlns:a16="http://schemas.microsoft.com/office/drawing/2014/main" id="{38CED453-7AC9-5940-82A9-6FE862B3ECDB}"/>
                </a:ext>
              </a:extLst>
            </p:cNvPr>
            <p:cNvGrpSpPr/>
            <p:nvPr/>
          </p:nvGrpSpPr>
          <p:grpSpPr>
            <a:xfrm>
              <a:off x="1995544" y="6034174"/>
              <a:ext cx="5213629" cy="278135"/>
              <a:chOff x="1785438" y="5628464"/>
              <a:chExt cx="5213629" cy="278135"/>
            </a:xfrm>
          </p:grpSpPr>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D3ACCBC-7253-A843-AFBF-2C8E148ECC95}"/>
                      </a:ext>
                    </a:extLst>
                  </p:cNvPr>
                  <p:cNvSpPr txBox="1"/>
                  <p:nvPr/>
                </p:nvSpPr>
                <p:spPr>
                  <a:xfrm>
                    <a:off x="4051648" y="5628464"/>
                    <a:ext cx="6204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2</m:t>
                              </m:r>
                            </m:sub>
                          </m:sSub>
                          <m:r>
                            <a:rPr lang="de-DE" b="0" i="1" smtClean="0">
                              <a:solidFill>
                                <a:schemeClr val="tx1"/>
                              </a:solidFill>
                              <a:latin typeface="Cambria Math" panose="02040503050406030204" pitchFamily="18" charset="0"/>
                            </a:rPr>
                            <m:t>,</m:t>
                          </m:r>
                          <m:sSubSup>
                            <m:sSubSupPr>
                              <m:ctrlPr>
                                <a:rPr lang="de-DE" b="0" i="1" smtClean="0">
                                  <a:solidFill>
                                    <a:schemeClr val="tx1"/>
                                  </a:solidFill>
                                  <a:latin typeface="Cambria Math" panose="02040503050406030204" pitchFamily="18" charset="0"/>
                                </a:rPr>
                              </m:ctrlPr>
                            </m:sSubSupPr>
                            <m:e>
                              <m:r>
                                <a:rPr lang="de-DE" b="0" i="1" smtClean="0">
                                  <a:solidFill>
                                    <a:schemeClr val="tx1"/>
                                  </a:solidFill>
                                  <a:latin typeface="Cambria Math" panose="02040503050406030204" pitchFamily="18" charset="0"/>
                                </a:rPr>
                                <m:t>𝑔</m:t>
                              </m:r>
                            </m:e>
                            <m:sub>
                              <m:r>
                                <a:rPr lang="de-DE" b="0" i="1" smtClean="0">
                                  <a:solidFill>
                                    <a:schemeClr val="tx1"/>
                                  </a:solidFill>
                                  <a:latin typeface="Cambria Math" panose="02040503050406030204" pitchFamily="18" charset="0"/>
                                </a:rPr>
                                <m:t>2</m:t>
                              </m:r>
                            </m:sub>
                            <m:sup>
                              <m:r>
                                <a:rPr lang="de-DE" b="0" i="1" smtClean="0">
                                  <a:solidFill>
                                    <a:schemeClr val="tx1"/>
                                  </a:solidFill>
                                  <a:latin typeface="Cambria Math" panose="02040503050406030204" pitchFamily="18" charset="0"/>
                                </a:rPr>
                                <m:t>′</m:t>
                              </m:r>
                            </m:sup>
                          </m:sSubSup>
                        </m:oMath>
                      </m:oMathPara>
                    </a14:m>
                    <a:endParaRPr lang="en-GB" dirty="0">
                      <a:solidFill>
                        <a:schemeClr val="tx1"/>
                      </a:solidFill>
                    </a:endParaRPr>
                  </a:p>
                </p:txBody>
              </p:sp>
            </mc:Choice>
            <mc:Fallback xmlns="">
              <p:sp>
                <p:nvSpPr>
                  <p:cNvPr id="26" name="TextBox 25">
                    <a:extLst>
                      <a:ext uri="{FF2B5EF4-FFF2-40B4-BE49-F238E27FC236}">
                        <a16:creationId xmlns:a16="http://schemas.microsoft.com/office/drawing/2014/main" id="{00699D65-3D36-7D40-9D60-145F97B09ECE}"/>
                      </a:ext>
                    </a:extLst>
                  </p:cNvPr>
                  <p:cNvSpPr txBox="1">
                    <a:spLocks noRot="1" noChangeAspect="1" noMove="1" noResize="1" noEditPoints="1" noAdjustHandles="1" noChangeArrowheads="1" noChangeShapeType="1" noTextEdit="1"/>
                  </p:cNvSpPr>
                  <p:nvPr/>
                </p:nvSpPr>
                <p:spPr>
                  <a:xfrm>
                    <a:off x="4051648" y="5628464"/>
                    <a:ext cx="620491" cy="276999"/>
                  </a:xfrm>
                  <a:prstGeom prst="rect">
                    <a:avLst/>
                  </a:prstGeom>
                  <a:blipFill>
                    <a:blip r:embed="rId39"/>
                    <a:stretch>
                      <a:fillRect l="-10417" r="-2083" b="-26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CCFD137-F53E-6C40-B575-E6C0D2A58674}"/>
                      </a:ext>
                    </a:extLst>
                  </p:cNvPr>
                  <p:cNvSpPr txBox="1"/>
                  <p:nvPr/>
                </p:nvSpPr>
                <p:spPr>
                  <a:xfrm>
                    <a:off x="6378576" y="5628464"/>
                    <a:ext cx="6204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3</m:t>
                              </m:r>
                            </m:sub>
                          </m:sSub>
                          <m:r>
                            <a:rPr lang="de-DE" b="0" i="1" smtClean="0">
                              <a:solidFill>
                                <a:schemeClr val="tx1"/>
                              </a:solidFill>
                              <a:latin typeface="Cambria Math" panose="02040503050406030204" pitchFamily="18" charset="0"/>
                            </a:rPr>
                            <m:t>,</m:t>
                          </m:r>
                          <m:sSubSup>
                            <m:sSubSupPr>
                              <m:ctrlPr>
                                <a:rPr lang="de-DE" b="0" i="1" smtClean="0">
                                  <a:solidFill>
                                    <a:schemeClr val="tx1"/>
                                  </a:solidFill>
                                  <a:latin typeface="Cambria Math" panose="02040503050406030204" pitchFamily="18" charset="0"/>
                                </a:rPr>
                              </m:ctrlPr>
                            </m:sSubSupPr>
                            <m:e>
                              <m:r>
                                <a:rPr lang="de-DE" b="0" i="1" smtClean="0">
                                  <a:solidFill>
                                    <a:schemeClr val="tx1"/>
                                  </a:solidFill>
                                  <a:latin typeface="Cambria Math" panose="02040503050406030204" pitchFamily="18" charset="0"/>
                                </a:rPr>
                                <m:t>𝑔</m:t>
                              </m:r>
                            </m:e>
                            <m:sub>
                              <m:r>
                                <a:rPr lang="de-DE" b="0" i="1" smtClean="0">
                                  <a:solidFill>
                                    <a:schemeClr val="tx1"/>
                                  </a:solidFill>
                                  <a:latin typeface="Cambria Math" panose="02040503050406030204" pitchFamily="18" charset="0"/>
                                </a:rPr>
                                <m:t>3</m:t>
                              </m:r>
                            </m:sub>
                            <m:sup>
                              <m:r>
                                <a:rPr lang="de-DE" b="0" i="1" smtClean="0">
                                  <a:solidFill>
                                    <a:schemeClr val="tx1"/>
                                  </a:solidFill>
                                  <a:latin typeface="Cambria Math" panose="02040503050406030204" pitchFamily="18" charset="0"/>
                                </a:rPr>
                                <m:t>′</m:t>
                              </m:r>
                            </m:sup>
                          </m:sSubSup>
                        </m:oMath>
                      </m:oMathPara>
                    </a14:m>
                    <a:endParaRPr lang="en-GB" dirty="0">
                      <a:solidFill>
                        <a:schemeClr val="tx1"/>
                      </a:solidFill>
                    </a:endParaRPr>
                  </a:p>
                </p:txBody>
              </p:sp>
            </mc:Choice>
            <mc:Fallback xmlns="">
              <p:sp>
                <p:nvSpPr>
                  <p:cNvPr id="22" name="TextBox 21">
                    <a:extLst>
                      <a:ext uri="{FF2B5EF4-FFF2-40B4-BE49-F238E27FC236}">
                        <a16:creationId xmlns:a16="http://schemas.microsoft.com/office/drawing/2014/main" id="{70C73891-435E-3B42-B59C-1D343463096B}"/>
                      </a:ext>
                    </a:extLst>
                  </p:cNvPr>
                  <p:cNvSpPr txBox="1">
                    <a:spLocks noRot="1" noChangeAspect="1" noMove="1" noResize="1" noEditPoints="1" noAdjustHandles="1" noChangeArrowheads="1" noChangeShapeType="1" noTextEdit="1"/>
                  </p:cNvSpPr>
                  <p:nvPr/>
                </p:nvSpPr>
                <p:spPr>
                  <a:xfrm>
                    <a:off x="6378576" y="5628464"/>
                    <a:ext cx="620491" cy="276999"/>
                  </a:xfrm>
                  <a:prstGeom prst="rect">
                    <a:avLst/>
                  </a:prstGeom>
                  <a:blipFill>
                    <a:blip r:embed="rId40"/>
                    <a:stretch>
                      <a:fillRect l="-8000" b="-26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D0CD96B0-2AEF-F444-B01F-95A9CD9B67F3}"/>
                      </a:ext>
                    </a:extLst>
                  </p:cNvPr>
                  <p:cNvSpPr txBox="1"/>
                  <p:nvPr/>
                </p:nvSpPr>
                <p:spPr>
                  <a:xfrm>
                    <a:off x="1785438" y="5629600"/>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1</m:t>
                              </m:r>
                            </m:sub>
                          </m:sSub>
                        </m:oMath>
                      </m:oMathPara>
                    </a14:m>
                    <a:endParaRPr lang="en-GB" dirty="0">
                      <a:solidFill>
                        <a:schemeClr val="tx1"/>
                      </a:solidFill>
                    </a:endParaRPr>
                  </a:p>
                </p:txBody>
              </p:sp>
            </mc:Choice>
            <mc:Fallback xmlns="">
              <p:sp>
                <p:nvSpPr>
                  <p:cNvPr id="17" name="TextBox 16">
                    <a:extLst>
                      <a:ext uri="{FF2B5EF4-FFF2-40B4-BE49-F238E27FC236}">
                        <a16:creationId xmlns:a16="http://schemas.microsoft.com/office/drawing/2014/main" id="{D5004A70-0FAF-2046-8CD0-623A144F11E3}"/>
                      </a:ext>
                    </a:extLst>
                  </p:cNvPr>
                  <p:cNvSpPr txBox="1">
                    <a:spLocks noRot="1" noChangeAspect="1" noMove="1" noResize="1" noEditPoints="1" noAdjustHandles="1" noChangeArrowheads="1" noChangeShapeType="1" noTextEdit="1"/>
                  </p:cNvSpPr>
                  <p:nvPr/>
                </p:nvSpPr>
                <p:spPr>
                  <a:xfrm>
                    <a:off x="1785438" y="5629600"/>
                    <a:ext cx="288091" cy="276999"/>
                  </a:xfrm>
                  <a:prstGeom prst="rect">
                    <a:avLst/>
                  </a:prstGeom>
                  <a:blipFill>
                    <a:blip r:embed="rId41"/>
                    <a:stretch>
                      <a:fillRect l="-16667" b="-26087"/>
                    </a:stretch>
                  </a:blipFill>
                </p:spPr>
                <p:txBody>
                  <a:bodyPr/>
                  <a:lstStyle/>
                  <a:p>
                    <a:r>
                      <a:rPr lang="en-GB">
                        <a:noFill/>
                      </a:rPr>
                      <a:t> </a:t>
                    </a:r>
                  </a:p>
                </p:txBody>
              </p:sp>
            </mc:Fallback>
          </mc:AlternateContent>
        </p:grpSp>
        <p:grpSp>
          <p:nvGrpSpPr>
            <p:cNvPr id="38" name="Group 37">
              <a:extLst>
                <a:ext uri="{FF2B5EF4-FFF2-40B4-BE49-F238E27FC236}">
                  <a16:creationId xmlns:a16="http://schemas.microsoft.com/office/drawing/2014/main" id="{56ED2CBC-9D74-CC46-AF18-6FBE7A3A13AE}"/>
                </a:ext>
              </a:extLst>
            </p:cNvPr>
            <p:cNvGrpSpPr/>
            <p:nvPr/>
          </p:nvGrpSpPr>
          <p:grpSpPr>
            <a:xfrm>
              <a:off x="1331793" y="5321651"/>
              <a:ext cx="6328875" cy="715089"/>
              <a:chOff x="1561096" y="5467386"/>
              <a:chExt cx="6328875" cy="715089"/>
            </a:xfrm>
          </p:grpSpPr>
          <p:grpSp>
            <p:nvGrpSpPr>
              <p:cNvPr id="39" name="Group 38">
                <a:extLst>
                  <a:ext uri="{FF2B5EF4-FFF2-40B4-BE49-F238E27FC236}">
                    <a16:creationId xmlns:a16="http://schemas.microsoft.com/office/drawing/2014/main" id="{AFF0F84A-4299-7940-A061-5C61C4D32D38}"/>
                  </a:ext>
                </a:extLst>
              </p:cNvPr>
              <p:cNvGrpSpPr/>
              <p:nvPr/>
            </p:nvGrpSpPr>
            <p:grpSpPr>
              <a:xfrm>
                <a:off x="1561096" y="5467386"/>
                <a:ext cx="6328875" cy="715089"/>
                <a:chOff x="-629405" y="4954798"/>
                <a:chExt cx="6328875" cy="715089"/>
              </a:xfrm>
            </p:grpSpPr>
            <p:cxnSp>
              <p:nvCxnSpPr>
                <p:cNvPr id="43" name="Straight Connector 42">
                  <a:extLst>
                    <a:ext uri="{FF2B5EF4-FFF2-40B4-BE49-F238E27FC236}">
                      <a16:creationId xmlns:a16="http://schemas.microsoft.com/office/drawing/2014/main" id="{3730FF82-A277-734A-B4C4-3CADAD503966}"/>
                    </a:ext>
                  </a:extLst>
                </p:cNvPr>
                <p:cNvCxnSpPr>
                  <a:cxnSpLocks/>
                  <a:stCxn id="47" idx="3"/>
                  <a:endCxn id="45" idx="1"/>
                </p:cNvCxnSpPr>
                <p:nvPr/>
              </p:nvCxnSpPr>
              <p:spPr>
                <a:xfrm>
                  <a:off x="98619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A674C26-4423-4342-9FCA-C7D997FCEE91}"/>
                    </a:ext>
                  </a:extLst>
                </p:cNvPr>
                <p:cNvCxnSpPr>
                  <a:cxnSpLocks/>
                  <a:stCxn id="45" idx="3"/>
                  <a:endCxn id="46" idx="1"/>
                </p:cNvCxnSpPr>
                <p:nvPr/>
              </p:nvCxnSpPr>
              <p:spPr>
                <a:xfrm>
                  <a:off x="335548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C84A683-F615-C743-82F9-730DAA4A237B}"/>
                        </a:ext>
                      </a:extLst>
                    </p:cNvPr>
                    <p:cNvSpPr txBox="1"/>
                    <p:nvPr/>
                  </p:nvSpPr>
                  <p:spPr>
                    <a:xfrm>
                      <a:off x="1798623" y="4954798"/>
                      <a:ext cx="1556857"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en-GB" i="1" dirty="0" smtClean="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oMath>
                        </m:oMathPara>
                      </a14:m>
                      <a:endParaRPr lang="de-DE" i="1" dirty="0">
                        <a:solidFill>
                          <a:schemeClr val="tx1"/>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smtClean="0">
                                <a:solidFill>
                                  <a:srgbClr val="C00000"/>
                                </a:solidFill>
                                <a:latin typeface="Cambria Math" charset="0"/>
                              </a:rPr>
                              <m:t>𝑇𝑟𝑎𝑣𝑒𝑙</m:t>
                            </m:r>
                            <m:d>
                              <m:dPr>
                                <m:ctrlPr>
                                  <a:rPr lang="de-DE" i="1" dirty="0">
                                    <a:solidFill>
                                      <a:srgbClr val="C00000"/>
                                    </a:solidFill>
                                    <a:latin typeface="Cambria Math" panose="02040503050406030204" pitchFamily="18" charset="0"/>
                                  </a:rPr>
                                </m:ctrlPr>
                              </m:dPr>
                              <m:e>
                                <m:r>
                                  <a:rPr lang="de-DE" i="1" dirty="0">
                                    <a:solidFill>
                                      <a:srgbClr val="C00000"/>
                                    </a:solidFill>
                                    <a:latin typeface="Cambria Math" charset="0"/>
                                  </a:rPr>
                                  <m:t>𝑋</m:t>
                                </m:r>
                              </m:e>
                            </m:d>
                            <m:r>
                              <a:rPr lang="de-DE" b="0" i="0" dirty="0" smtClean="0">
                                <a:solidFill>
                                  <a:srgbClr val="C00000"/>
                                </a:solidFill>
                                <a:latin typeface="Cambria Math" panose="02040503050406030204" pitchFamily="18" charset="0"/>
                              </a:rPr>
                              <m:t> </m:t>
                            </m:r>
                            <m:r>
                              <a:rPr lang="de-DE" b="0" i="0"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45" name="TextBox 44">
                      <a:extLst>
                        <a:ext uri="{FF2B5EF4-FFF2-40B4-BE49-F238E27FC236}">
                          <a16:creationId xmlns:a16="http://schemas.microsoft.com/office/drawing/2014/main" id="{4C84A683-F615-C743-82F9-730DAA4A237B}"/>
                        </a:ext>
                      </a:extLst>
                    </p:cNvPr>
                    <p:cNvSpPr txBox="1">
                      <a:spLocks noRot="1" noChangeAspect="1" noMove="1" noResize="1" noEditPoints="1" noAdjustHandles="1" noChangeArrowheads="1" noChangeShapeType="1" noTextEdit="1"/>
                    </p:cNvSpPr>
                    <p:nvPr/>
                  </p:nvSpPr>
                  <p:spPr>
                    <a:xfrm>
                      <a:off x="1798623" y="4954798"/>
                      <a:ext cx="1556857" cy="715089"/>
                    </a:xfrm>
                    <a:prstGeom prst="roundRect">
                      <a:avLst/>
                    </a:prstGeom>
                    <a:blipFill>
                      <a:blip r:embed="rId42"/>
                      <a:stretch>
                        <a:fillRect b="-17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B01F5B2-528A-E24D-B3FE-D9B65BAD1EE8}"/>
                        </a:ext>
                      </a:extLst>
                    </p:cNvPr>
                    <p:cNvSpPr txBox="1"/>
                    <p:nvPr/>
                  </p:nvSpPr>
                  <p:spPr>
                    <a:xfrm>
                      <a:off x="4167913" y="4954798"/>
                      <a:ext cx="1531557"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14:m>
                        <m:oMathPara xmlns:m="http://schemas.openxmlformats.org/officeDocument/2006/math">
                          <m:oMathParaPr>
                            <m:jc m:val="center"/>
                          </m:oMathParaPr>
                          <m:oMath xmlns:m="http://schemas.openxmlformats.org/officeDocument/2006/math">
                            <m:r>
                              <a:rPr lang="de-DE" b="0" i="1" dirty="0" smtClean="0">
                                <a:solidFill>
                                  <a:schemeClr val="tx1"/>
                                </a:solidFill>
                                <a:latin typeface="Cambria Math" panose="02040503050406030204" pitchFamily="18" charset="0"/>
                              </a:rPr>
                              <m:t>  </m:t>
                            </m:r>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en-GB" i="1" dirty="0" smtClean="0">
                                <a:solidFill>
                                  <a:schemeClr val="tx1"/>
                                </a:solidFill>
                                <a:latin typeface="Cambria Math" charset="0"/>
                              </a:rPr>
                              <m:t>𝑆𝑖𝑐𝑘</m:t>
                            </m:r>
                            <m:d>
                              <m:dPr>
                                <m:ctrlPr>
                                  <a:rPr lang="de-DE" b="0" i="1" dirty="0" smtClean="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𝑋</m:t>
                                </m:r>
                              </m:e>
                            </m:d>
                          </m:oMath>
                        </m:oMathPara>
                      </a14:m>
                      <a:endParaRPr lang="de-DE" b="0" i="1" dirty="0">
                        <a:solidFill>
                          <a:schemeClr val="tx1"/>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smtClean="0">
                                <a:solidFill>
                                  <a:srgbClr val="C00000"/>
                                </a:solidFill>
                                <a:latin typeface="Cambria Math" charset="0"/>
                              </a:rPr>
                              <m:t>𝑇𝑟𝑒𝑎𝑡</m:t>
                            </m:r>
                            <m:d>
                              <m:dPr>
                                <m:ctrlPr>
                                  <a:rPr lang="de-DE" i="1" dirty="0">
                                    <a:solidFill>
                                      <a:srgbClr val="C00000"/>
                                    </a:solidFill>
                                    <a:latin typeface="Cambria Math" panose="02040503050406030204" pitchFamily="18" charset="0"/>
                                  </a:rPr>
                                </m:ctrlPr>
                              </m:dPr>
                              <m:e>
                                <m:r>
                                  <a:rPr lang="de-DE" i="1" dirty="0">
                                    <a:solidFill>
                                      <a:srgbClr val="C00000"/>
                                    </a:solidFill>
                                    <a:latin typeface="Cambria Math" charset="0"/>
                                  </a:rPr>
                                  <m:t>𝑋</m:t>
                                </m:r>
                                <m:r>
                                  <a:rPr lang="de-DE" i="1" dirty="0">
                                    <a:solidFill>
                                      <a:srgbClr val="C00000"/>
                                    </a:solidFill>
                                    <a:latin typeface="Cambria Math" charset="0"/>
                                  </a:rPr>
                                  <m:t>,</m:t>
                                </m:r>
                                <m:r>
                                  <a:rPr lang="de-DE" i="1" dirty="0">
                                    <a:solidFill>
                                      <a:srgbClr val="C00000"/>
                                    </a:solidFill>
                                    <a:latin typeface="Cambria Math" panose="02040503050406030204" pitchFamily="18" charset="0"/>
                                  </a:rPr>
                                  <m:t>𝑀</m:t>
                                </m:r>
                              </m:e>
                            </m:d>
                            <m:r>
                              <a:rPr lang="de-DE" b="0" i="1" dirty="0" smtClean="0">
                                <a:solidFill>
                                  <a:srgbClr val="C00000"/>
                                </a:solidFill>
                                <a:latin typeface="Cambria Math" panose="02040503050406030204" pitchFamily="18" charset="0"/>
                              </a:rPr>
                              <m:t> </m:t>
                            </m:r>
                            <m:r>
                              <a:rPr lang="de-DE" b="0" i="1"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46" name="TextBox 45">
                      <a:extLst>
                        <a:ext uri="{FF2B5EF4-FFF2-40B4-BE49-F238E27FC236}">
                          <a16:creationId xmlns:a16="http://schemas.microsoft.com/office/drawing/2014/main" id="{1B01F5B2-528A-E24D-B3FE-D9B65BAD1EE8}"/>
                        </a:ext>
                      </a:extLst>
                    </p:cNvPr>
                    <p:cNvSpPr txBox="1">
                      <a:spLocks noRot="1" noChangeAspect="1" noMove="1" noResize="1" noEditPoints="1" noAdjustHandles="1" noChangeArrowheads="1" noChangeShapeType="1" noTextEdit="1"/>
                    </p:cNvSpPr>
                    <p:nvPr/>
                  </p:nvSpPr>
                  <p:spPr>
                    <a:xfrm>
                      <a:off x="4167913" y="4954798"/>
                      <a:ext cx="1531557" cy="715089"/>
                    </a:xfrm>
                    <a:prstGeom prst="roundRect">
                      <a:avLst/>
                    </a:prstGeom>
                    <a:blipFill>
                      <a:blip r:embed="rId43"/>
                      <a:stretch>
                        <a:fillRect l="-4918" r="-820" b="-17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B516DD82-C609-094D-A5FC-9EC814EDA6DB}"/>
                        </a:ext>
                      </a:extLst>
                    </p:cNvPr>
                    <p:cNvSpPr txBox="1"/>
                    <p:nvPr/>
                  </p:nvSpPr>
                  <p:spPr>
                    <a:xfrm>
                      <a:off x="-629405" y="4954798"/>
                      <a:ext cx="1615595"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de-DE" i="1" dirty="0">
                                <a:solidFill>
                                  <a:schemeClr val="tx1"/>
                                </a:solidFill>
                                <a:latin typeface="Cambria Math" charset="0"/>
                              </a:rPr>
                              <m:t>𝑁𝑎𝑡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𝐷</m:t>
                                </m:r>
                              </m:e>
                            </m:d>
                          </m:oMath>
                        </m:oMathPara>
                      </a14:m>
                      <a:endParaRPr lang="de-DE" i="1" dirty="0">
                        <a:solidFill>
                          <a:schemeClr val="tx1"/>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𝑀𝑎𝑛</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𝑊</m:t>
                                </m:r>
                              </m:e>
                            </m:d>
                            <m:r>
                              <a:rPr lang="de-DE" b="0" i="1"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47" name="TextBox 46">
                      <a:extLst>
                        <a:ext uri="{FF2B5EF4-FFF2-40B4-BE49-F238E27FC236}">
                          <a16:creationId xmlns:a16="http://schemas.microsoft.com/office/drawing/2014/main" id="{B516DD82-C609-094D-A5FC-9EC814EDA6DB}"/>
                        </a:ext>
                      </a:extLst>
                    </p:cNvPr>
                    <p:cNvSpPr txBox="1">
                      <a:spLocks noRot="1" noChangeAspect="1" noMove="1" noResize="1" noEditPoints="1" noAdjustHandles="1" noChangeArrowheads="1" noChangeShapeType="1" noTextEdit="1"/>
                    </p:cNvSpPr>
                    <p:nvPr/>
                  </p:nvSpPr>
                  <p:spPr>
                    <a:xfrm>
                      <a:off x="-629405" y="4954798"/>
                      <a:ext cx="1615595" cy="715089"/>
                    </a:xfrm>
                    <a:prstGeom prst="roundRect">
                      <a:avLst/>
                    </a:prstGeom>
                    <a:blipFill>
                      <a:blip r:embed="rId44"/>
                      <a:stretch>
                        <a:fillRect b="-1724"/>
                      </a:stretch>
                    </a:blipFill>
                    <a:ln>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C56B537-44C3-D442-91E7-071758629962}"/>
                      </a:ext>
                    </a:extLst>
                  </p:cNvPr>
                  <p:cNvSpPr txBox="1"/>
                  <p:nvPr/>
                </p:nvSpPr>
                <p:spPr>
                  <a:xfrm rot="5400000">
                    <a:off x="2893561"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40" name="TextBox 39">
                    <a:extLst>
                      <a:ext uri="{FF2B5EF4-FFF2-40B4-BE49-F238E27FC236}">
                        <a16:creationId xmlns:a16="http://schemas.microsoft.com/office/drawing/2014/main" id="{FC56B537-44C3-D442-91E7-071758629962}"/>
                      </a:ext>
                    </a:extLst>
                  </p:cNvPr>
                  <p:cNvSpPr txBox="1">
                    <a:spLocks noRot="1" noChangeAspect="1" noMove="1" noResize="1" noEditPoints="1" noAdjustHandles="1" noChangeArrowheads="1" noChangeShapeType="1" noTextEdit="1"/>
                  </p:cNvSpPr>
                  <p:nvPr/>
                </p:nvSpPr>
                <p:spPr>
                  <a:xfrm rot="5400000">
                    <a:off x="2893561" y="5898014"/>
                    <a:ext cx="270879" cy="295377"/>
                  </a:xfrm>
                  <a:prstGeom prst="round1Rect">
                    <a:avLst>
                      <a:gd name="adj" fmla="val 28634"/>
                    </a:avLst>
                  </a:prstGeom>
                  <a:blipFill>
                    <a:blip r:embed="rId4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E75E635-6A07-9D4E-BD24-A272BBB530A2}"/>
                      </a:ext>
                    </a:extLst>
                  </p:cNvPr>
                  <p:cNvSpPr txBox="1"/>
                  <p:nvPr/>
                </p:nvSpPr>
                <p:spPr>
                  <a:xfrm rot="5400000">
                    <a:off x="5262852"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41" name="TextBox 40">
                    <a:extLst>
                      <a:ext uri="{FF2B5EF4-FFF2-40B4-BE49-F238E27FC236}">
                        <a16:creationId xmlns:a16="http://schemas.microsoft.com/office/drawing/2014/main" id="{CE75E635-6A07-9D4E-BD24-A272BBB530A2}"/>
                      </a:ext>
                    </a:extLst>
                  </p:cNvPr>
                  <p:cNvSpPr txBox="1">
                    <a:spLocks noRot="1" noChangeAspect="1" noMove="1" noResize="1" noEditPoints="1" noAdjustHandles="1" noChangeArrowheads="1" noChangeShapeType="1" noTextEdit="1"/>
                  </p:cNvSpPr>
                  <p:nvPr/>
                </p:nvSpPr>
                <p:spPr>
                  <a:xfrm rot="5400000">
                    <a:off x="5262852" y="5898014"/>
                    <a:ext cx="270879" cy="295377"/>
                  </a:xfrm>
                  <a:prstGeom prst="round1Rect">
                    <a:avLst>
                      <a:gd name="adj" fmla="val 28634"/>
                    </a:avLst>
                  </a:prstGeom>
                  <a:blipFill>
                    <a:blip r:embed="rId4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03FBF1F-E5C4-C847-ACCD-77BB5BEEDE82}"/>
                      </a:ext>
                    </a:extLst>
                  </p:cNvPr>
                  <p:cNvSpPr txBox="1"/>
                  <p:nvPr/>
                </p:nvSpPr>
                <p:spPr>
                  <a:xfrm rot="5400000">
                    <a:off x="7606843"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42" name="TextBox 41">
                    <a:extLst>
                      <a:ext uri="{FF2B5EF4-FFF2-40B4-BE49-F238E27FC236}">
                        <a16:creationId xmlns:a16="http://schemas.microsoft.com/office/drawing/2014/main" id="{103FBF1F-E5C4-C847-ACCD-77BB5BEEDE82}"/>
                      </a:ext>
                    </a:extLst>
                  </p:cNvPr>
                  <p:cNvSpPr txBox="1">
                    <a:spLocks noRot="1" noChangeAspect="1" noMove="1" noResize="1" noEditPoints="1" noAdjustHandles="1" noChangeArrowheads="1" noChangeShapeType="1" noTextEdit="1"/>
                  </p:cNvSpPr>
                  <p:nvPr/>
                </p:nvSpPr>
                <p:spPr>
                  <a:xfrm rot="5400000">
                    <a:off x="7606843" y="5898014"/>
                    <a:ext cx="270879" cy="295377"/>
                  </a:xfrm>
                  <a:prstGeom prst="round1Rect">
                    <a:avLst>
                      <a:gd name="adj" fmla="val 28634"/>
                    </a:avLst>
                  </a:prstGeom>
                  <a:blipFill>
                    <a:blip r:embed="rId47"/>
                    <a:stretch>
                      <a:fillRect/>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E935F7EA-D1AC-484A-8149-AE471BC66AAC}"/>
                  </a:ext>
                </a:extLst>
              </p:cNvPr>
              <p:cNvSpPr/>
              <p:nvPr/>
            </p:nvSpPr>
            <p:spPr>
              <a:xfrm>
                <a:off x="892629" y="1667047"/>
                <a:ext cx="7188926" cy="40504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𝑀𝐴𝑃</m:t>
                          </m:r>
                        </m:e>
                        <m:sub>
                          <m:r>
                            <a:rPr lang="de-DE" i="1">
                              <a:latin typeface="Cambria Math" panose="02040503050406030204" pitchFamily="18" charset="0"/>
                            </a:rPr>
                            <m:t>𝐺</m:t>
                          </m:r>
                        </m:sub>
                      </m:sSub>
                      <m:d>
                        <m:dPr>
                          <m:ctrlPr>
                            <a:rPr lang="de-DE" i="1">
                              <a:latin typeface="Cambria Math" panose="02040503050406030204" pitchFamily="18" charset="0"/>
                            </a:rPr>
                          </m:ctrlPr>
                        </m:dPr>
                        <m:e>
                          <m:r>
                            <a:rPr lang="de-DE" b="0" i="1" smtClean="0">
                              <a:solidFill>
                                <a:srgbClr val="C00000"/>
                              </a:solidFill>
                              <a:latin typeface="Cambria Math" panose="02040503050406030204" pitchFamily="18" charset="0"/>
                            </a:rPr>
                            <m:t>𝑇𝑟𝑎𝑣𝑒𝑙</m:t>
                          </m:r>
                          <m:d>
                            <m:dPr>
                              <m:ctrlPr>
                                <a:rPr lang="de-DE" b="0" i="1" smtClean="0">
                                  <a:solidFill>
                                    <a:srgbClr val="C00000"/>
                                  </a:solidFill>
                                  <a:latin typeface="Cambria Math" panose="02040503050406030204" pitchFamily="18" charset="0"/>
                                </a:rPr>
                              </m:ctrlPr>
                            </m:dPr>
                            <m:e>
                              <m:r>
                                <a:rPr lang="de-DE" b="0" i="1" smtClean="0">
                                  <a:solidFill>
                                    <a:srgbClr val="C00000"/>
                                  </a:solidFill>
                                  <a:latin typeface="Cambria Math" panose="02040503050406030204" pitchFamily="18" charset="0"/>
                                </a:rPr>
                                <m:t>𝑋</m:t>
                              </m:r>
                            </m:e>
                          </m:d>
                          <m:r>
                            <a:rPr lang="de-DE" i="1">
                              <a:solidFill>
                                <a:srgbClr val="C00000"/>
                              </a:solidFill>
                              <a:latin typeface="Cambria Math" panose="02040503050406030204" pitchFamily="18" charset="0"/>
                            </a:rPr>
                            <m:t>,</m:t>
                          </m:r>
                          <m:r>
                            <a:rPr lang="de-DE" b="0" i="1" smtClean="0">
                              <a:solidFill>
                                <a:srgbClr val="C00000"/>
                              </a:solidFill>
                              <a:latin typeface="Cambria Math" panose="02040503050406030204" pitchFamily="18" charset="0"/>
                            </a:rPr>
                            <m:t>𝑇𝑟𝑒𝑎𝑡</m:t>
                          </m:r>
                          <m:d>
                            <m:dPr>
                              <m:ctrlPr>
                                <a:rPr lang="de-DE" i="1">
                                  <a:solidFill>
                                    <a:srgbClr val="C00000"/>
                                  </a:solidFill>
                                  <a:latin typeface="Cambria Math" panose="02040503050406030204" pitchFamily="18" charset="0"/>
                                </a:rPr>
                              </m:ctrlPr>
                            </m:dPr>
                            <m:e>
                              <m:r>
                                <a:rPr lang="de-DE" i="1">
                                  <a:solidFill>
                                    <a:srgbClr val="C00000"/>
                                  </a:solidFill>
                                  <a:latin typeface="Cambria Math" panose="02040503050406030204" pitchFamily="18" charset="0"/>
                                </a:rPr>
                                <m:t>𝑋</m:t>
                              </m:r>
                              <m:r>
                                <a:rPr lang="de-DE" b="0" i="1" smtClean="0">
                                  <a:solidFill>
                                    <a:srgbClr val="C00000"/>
                                  </a:solidFill>
                                  <a:latin typeface="Cambria Math" panose="02040503050406030204" pitchFamily="18" charset="0"/>
                                </a:rPr>
                                <m:t>,</m:t>
                              </m:r>
                              <m:r>
                                <a:rPr lang="de-DE" b="0" i="1" smtClean="0">
                                  <a:solidFill>
                                    <a:srgbClr val="C00000"/>
                                  </a:solidFill>
                                  <a:latin typeface="Cambria Math" panose="02040503050406030204" pitchFamily="18" charset="0"/>
                                </a:rPr>
                                <m:t>𝑀</m:t>
                              </m:r>
                            </m:e>
                          </m:d>
                        </m:e>
                      </m:d>
                    </m:oMath>
                  </m:oMathPara>
                </a14:m>
                <a:br>
                  <a:rPr lang="de-DE" b="0" i="1" dirty="0">
                    <a:solidFill>
                      <a:srgbClr val="C00000"/>
                    </a:solidFill>
                    <a:latin typeface="Cambria Math" panose="02040503050406030204" pitchFamily="18" charset="0"/>
                  </a:rPr>
                </a:br>
                <a:endParaRPr lang="en-GB" dirty="0"/>
              </a:p>
            </p:txBody>
          </p:sp>
        </mc:Choice>
        <mc:Fallback xmlns="">
          <p:sp>
            <p:nvSpPr>
              <p:cNvPr id="51" name="Rectangle 50">
                <a:extLst>
                  <a:ext uri="{FF2B5EF4-FFF2-40B4-BE49-F238E27FC236}">
                    <a16:creationId xmlns:a16="http://schemas.microsoft.com/office/drawing/2014/main" id="{E935F7EA-D1AC-484A-8149-AE471BC66AAC}"/>
                  </a:ext>
                </a:extLst>
              </p:cNvPr>
              <p:cNvSpPr>
                <a:spLocks noRot="1" noChangeAspect="1" noMove="1" noResize="1" noEditPoints="1" noAdjustHandles="1" noChangeArrowheads="1" noChangeShapeType="1" noTextEdit="1"/>
              </p:cNvSpPr>
              <p:nvPr/>
            </p:nvSpPr>
            <p:spPr>
              <a:xfrm>
                <a:off x="892629" y="1667047"/>
                <a:ext cx="7188926" cy="405047"/>
              </a:xfrm>
              <a:prstGeom prst="rect">
                <a:avLst/>
              </a:prstGeom>
              <a:blipFill>
                <a:blip r:embed="rId48"/>
                <a:stretch>
                  <a:fillRect/>
                </a:stretch>
              </a:blipFill>
            </p:spPr>
            <p:txBody>
              <a:bodyPr/>
              <a:lstStyle/>
              <a:p>
                <a:r>
                  <a:rPr lang="en-GB">
                    <a:noFill/>
                  </a:rPr>
                  <a:t> </a:t>
                </a:r>
              </a:p>
            </p:txBody>
          </p:sp>
        </mc:Fallback>
      </mc:AlternateContent>
      <p:grpSp>
        <p:nvGrpSpPr>
          <p:cNvPr id="60" name="Group 59">
            <a:extLst>
              <a:ext uri="{FF2B5EF4-FFF2-40B4-BE49-F238E27FC236}">
                <a16:creationId xmlns:a16="http://schemas.microsoft.com/office/drawing/2014/main" id="{7820A4BE-E23A-9342-B613-B5B3F5BF2C82}"/>
              </a:ext>
            </a:extLst>
          </p:cNvPr>
          <p:cNvGrpSpPr/>
          <p:nvPr/>
        </p:nvGrpSpPr>
        <p:grpSpPr>
          <a:xfrm>
            <a:off x="679756" y="1972333"/>
            <a:ext cx="5499124" cy="1179169"/>
            <a:chOff x="679756" y="1972333"/>
            <a:chExt cx="5499124" cy="1179169"/>
          </a:xfrm>
        </p:grpSpPr>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D873DD7A-2B33-B74F-94EA-128C16DB4E75}"/>
                    </a:ext>
                  </a:extLst>
                </p:cNvPr>
                <p:cNvSpPr/>
                <p:nvPr/>
              </p:nvSpPr>
              <p:spPr>
                <a:xfrm>
                  <a:off x="4159096" y="2158162"/>
                  <a:ext cx="20197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rPr>
                          <m:t>𝑃</m:t>
                        </m:r>
                        <m:d>
                          <m:dPr>
                            <m:ctrlPr>
                              <a:rPr lang="de-DE" i="1">
                                <a:latin typeface="Cambria Math" panose="02040503050406030204" pitchFamily="18" charset="0"/>
                              </a:rPr>
                            </m:ctrlPr>
                          </m:dPr>
                          <m:e>
                            <m:r>
                              <a:rPr lang="de-DE" i="1">
                                <a:latin typeface="Cambria Math" panose="02040503050406030204" pitchFamily="18" charset="0"/>
                              </a:rPr>
                              <m:t>𝑒</m:t>
                            </m:r>
                            <m:r>
                              <a:rPr lang="de-DE" i="1">
                                <a:latin typeface="Cambria Math" panose="02040503050406030204" pitchFamily="18" charset="0"/>
                              </a:rPr>
                              <m:t>, </m:t>
                            </m:r>
                            <m:r>
                              <a:rPr lang="de-DE" i="1">
                                <a:latin typeface="Cambria Math" panose="02040503050406030204" pitchFamily="18" charset="0"/>
                              </a:rPr>
                              <m:t>𝑠</m:t>
                            </m:r>
                            <m:r>
                              <a:rPr lang="de-DE" i="1">
                                <a:latin typeface="Cambria Math" panose="02040503050406030204" pitchFamily="18" charset="0"/>
                              </a:rPr>
                              <m:t>,</m:t>
                            </m:r>
                            <m:r>
                              <a:rPr lang="de-DE" i="1">
                                <a:latin typeface="Cambria Math" panose="02040503050406030204" pitchFamily="18" charset="0"/>
                              </a:rPr>
                              <m:t>𝑡𝑙</m:t>
                            </m:r>
                            <m:r>
                              <a:rPr lang="de-DE" i="1">
                                <a:latin typeface="Cambria Math" panose="02040503050406030204" pitchFamily="18" charset="0"/>
                              </a:rPr>
                              <m:t>,</m:t>
                            </m:r>
                            <m:r>
                              <a:rPr lang="de-DE" i="1">
                                <a:latin typeface="Cambria Math" panose="02040503050406030204" pitchFamily="18" charset="0"/>
                              </a:rPr>
                              <m:t>𝑡𝑡</m:t>
                            </m:r>
                            <m:r>
                              <a:rPr lang="de-DE" i="1">
                                <a:latin typeface="Cambria Math" panose="02040503050406030204" pitchFamily="18" charset="0"/>
                              </a:rPr>
                              <m:t>,</m:t>
                            </m:r>
                            <m:r>
                              <a:rPr lang="de-DE" i="1">
                                <a:latin typeface="Cambria Math" panose="02040503050406030204" pitchFamily="18" charset="0"/>
                              </a:rPr>
                              <m:t>𝑛</m:t>
                            </m:r>
                            <m:r>
                              <a:rPr lang="de-DE" i="1">
                                <a:latin typeface="Cambria Math" panose="02040503050406030204" pitchFamily="18" charset="0"/>
                              </a:rPr>
                              <m:t>,</m:t>
                            </m:r>
                            <m:r>
                              <a:rPr lang="de-DE" i="1">
                                <a:latin typeface="Cambria Math" panose="02040503050406030204" pitchFamily="18" charset="0"/>
                              </a:rPr>
                              <m:t>𝑚</m:t>
                            </m:r>
                            <m:r>
                              <a:rPr lang="de-DE" b="1" i="1">
                                <a:latin typeface="Cambria Math" panose="02040503050406030204" pitchFamily="18" charset="0"/>
                              </a:rPr>
                              <m:t> </m:t>
                            </m:r>
                          </m:e>
                        </m:d>
                      </m:oMath>
                    </m:oMathPara>
                  </a14:m>
                  <a:endParaRPr lang="en-GB" dirty="0"/>
                </a:p>
              </p:txBody>
            </p:sp>
          </mc:Choice>
          <mc:Fallback xmlns="">
            <p:sp>
              <p:nvSpPr>
                <p:cNvPr id="55" name="Rectangle 54">
                  <a:extLst>
                    <a:ext uri="{FF2B5EF4-FFF2-40B4-BE49-F238E27FC236}">
                      <a16:creationId xmlns:a16="http://schemas.microsoft.com/office/drawing/2014/main" id="{D873DD7A-2B33-B74F-94EA-128C16DB4E75}"/>
                    </a:ext>
                  </a:extLst>
                </p:cNvPr>
                <p:cNvSpPr>
                  <a:spLocks noRot="1" noChangeAspect="1" noMove="1" noResize="1" noEditPoints="1" noAdjustHandles="1" noChangeArrowheads="1" noChangeShapeType="1" noTextEdit="1"/>
                </p:cNvSpPr>
                <p:nvPr/>
              </p:nvSpPr>
              <p:spPr>
                <a:xfrm>
                  <a:off x="4159096" y="2158162"/>
                  <a:ext cx="2019784" cy="369332"/>
                </a:xfrm>
                <a:prstGeom prst="rect">
                  <a:avLst/>
                </a:prstGeom>
                <a:blipFill>
                  <a:blip r:embed="rId49"/>
                  <a:stretch>
                    <a:fillRect b="-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EDC315E0-CC60-3642-8F92-40227C95AE54}"/>
                    </a:ext>
                  </a:extLst>
                </p:cNvPr>
                <p:cNvSpPr/>
                <p:nvPr/>
              </p:nvSpPr>
              <p:spPr>
                <a:xfrm>
                  <a:off x="679756" y="1972333"/>
                  <a:ext cx="4572000" cy="117916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m:t>
                        </m:r>
                        <m:func>
                          <m:funcPr>
                            <m:ctrlPr>
                              <a:rPr lang="de-DE" i="1">
                                <a:latin typeface="Cambria Math" panose="02040503050406030204" pitchFamily="18" charset="0"/>
                              </a:rPr>
                            </m:ctrlPr>
                          </m:funcPr>
                          <m:fName>
                            <m:limLow>
                              <m:limLowPr>
                                <m:ctrlPr>
                                  <a:rPr lang="de-DE" i="1">
                                    <a:latin typeface="Cambria Math" panose="02040503050406030204" pitchFamily="18" charset="0"/>
                                  </a:rPr>
                                </m:ctrlPr>
                              </m:limLowPr>
                              <m:e>
                                <m:r>
                                  <m:rPr>
                                    <m:sty m:val="p"/>
                                  </m:rPr>
                                  <a:rPr lang="de-DE">
                                    <a:latin typeface="Cambria Math" panose="02040503050406030204" pitchFamily="18" charset="0"/>
                                  </a:rPr>
                                  <m:t>argmax</m:t>
                                </m:r>
                              </m:e>
                              <m:lim>
                                <m:eqArr>
                                  <m:eqArrPr>
                                    <m:ctrlPr>
                                      <a:rPr lang="de-DE" i="1">
                                        <a:latin typeface="Cambria Math" panose="02040503050406030204" pitchFamily="18" charset="0"/>
                                        <a:ea typeface="Cambria Math" panose="02040503050406030204" pitchFamily="18" charset="0"/>
                                      </a:rPr>
                                    </m:ctrlPr>
                                  </m:eqArrPr>
                                  <m:e>
                                    <m:r>
                                      <a:rPr lang="de-DE" i="1">
                                        <a:latin typeface="Cambria Math" panose="02040503050406030204" pitchFamily="18" charset="0"/>
                                        <a:ea typeface="Cambria Math" panose="02040503050406030204" pitchFamily="18" charset="0"/>
                                      </a:rPr>
                                      <m:t>𝑡𝑙</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𝑡𝑡</m:t>
                                    </m:r>
                                    <m:r>
                                      <a:rPr lang="de-DE" i="1">
                                        <a:latin typeface="Cambria Math" panose="02040503050406030204" pitchFamily="18" charset="0"/>
                                        <a:ea typeface="Cambria Math" panose="02040503050406030204" pitchFamily="18" charset="0"/>
                                      </a:rPr>
                                      <m:t>∈</m:t>
                                    </m:r>
                                  </m:e>
                                  <m:e>
                                    <m:r>
                                      <a:rPr lang="de-DE" i="1">
                                        <a:latin typeface="Cambria Math" panose="02040503050406030204" pitchFamily="18" charset="0"/>
                                        <a:ea typeface="Cambria Math" panose="02040503050406030204" pitchFamily="18" charset="0"/>
                                      </a:rPr>
                                      <m:t>ℛ</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𝑇𝑟𝑎𝑣𝑒𝑙</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𝑇𝑟𝑒𝑎𝑡</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𝑀</m:t>
                                            </m:r>
                                          </m:e>
                                        </m:d>
                                      </m:e>
                                    </m:d>
                                  </m:e>
                                </m:eqArr>
                              </m:lim>
                            </m:limLow>
                          </m:fName>
                          <m:e>
                            <m:nary>
                              <m:naryPr>
                                <m:chr m:val="∑"/>
                                <m:supHide m:val="on"/>
                                <m:ctrlPr>
                                  <a:rPr lang="de-DE" i="1">
                                    <a:latin typeface="Cambria Math" panose="02040503050406030204" pitchFamily="18" charset="0"/>
                                  </a:rPr>
                                </m:ctrlPr>
                              </m:naryPr>
                              <m:sub>
                                <m:eqArr>
                                  <m:eqArrPr>
                                    <m:ctrlPr>
                                      <a:rPr lang="de-DE" i="1">
                                        <a:latin typeface="Cambria Math" panose="02040503050406030204" pitchFamily="18" charset="0"/>
                                      </a:rPr>
                                    </m:ctrlPr>
                                  </m:eqArrPr>
                                  <m:e>
                                    <m:r>
                                      <a:rPr lang="de-DE" i="1">
                                        <a:latin typeface="Cambria Math" panose="02040503050406030204" pitchFamily="18" charset="0"/>
                                      </a:rPr>
                                      <m:t>𝑒</m:t>
                                    </m:r>
                                    <m:r>
                                      <a:rPr lang="de-DE" i="1">
                                        <a:latin typeface="Cambria Math" panose="02040503050406030204" pitchFamily="18" charset="0"/>
                                      </a:rPr>
                                      <m:t>,</m:t>
                                    </m:r>
                                    <m:r>
                                      <a:rPr lang="de-DE" i="1">
                                        <a:latin typeface="Cambria Math" panose="02040503050406030204" pitchFamily="18" charset="0"/>
                                      </a:rPr>
                                      <m:t>𝑠</m:t>
                                    </m:r>
                                    <m:r>
                                      <a:rPr lang="de-DE" i="1">
                                        <a:latin typeface="Cambria Math" panose="02040503050406030204" pitchFamily="18" charset="0"/>
                                      </a:rPr>
                                      <m:t>,</m:t>
                                    </m:r>
                                    <m:r>
                                      <a:rPr lang="de-DE" i="1">
                                        <a:latin typeface="Cambria Math" panose="02040503050406030204" pitchFamily="18" charset="0"/>
                                      </a:rPr>
                                      <m:t>𝑛</m:t>
                                    </m:r>
                                    <m:r>
                                      <a:rPr lang="de-DE" i="1">
                                        <a:latin typeface="Cambria Math" panose="02040503050406030204" pitchFamily="18" charset="0"/>
                                      </a:rPr>
                                      <m:t>,</m:t>
                                    </m:r>
                                    <m:r>
                                      <a:rPr lang="de-DE" i="1">
                                        <a:latin typeface="Cambria Math" panose="02040503050406030204" pitchFamily="18" charset="0"/>
                                      </a:rPr>
                                      <m:t>𝑚</m:t>
                                    </m:r>
                                    <m:r>
                                      <a:rPr lang="de-DE" i="1">
                                        <a:latin typeface="Cambria Math" panose="02040503050406030204" pitchFamily="18" charset="0"/>
                                        <a:ea typeface="Cambria Math" panose="02040503050406030204" pitchFamily="18" charset="0"/>
                                      </a:rPr>
                                      <m:t>∈</m:t>
                                    </m:r>
                                  </m:e>
                                  <m:e>
                                    <m:r>
                                      <a:rPr lang="de-DE" i="1">
                                        <a:latin typeface="Cambria Math" panose="02040503050406030204" pitchFamily="18" charset="0"/>
                                        <a:ea typeface="Cambria Math" panose="02040503050406030204" pitchFamily="18" charset="0"/>
                                      </a:rPr>
                                      <m:t>ℛ</m:t>
                                    </m:r>
                                    <m:d>
                                      <m:dPr>
                                        <m:ctrlPr>
                                          <a:rPr lang="de-DE" i="1">
                                            <a:latin typeface="Cambria Math" panose="02040503050406030204" pitchFamily="18" charset="0"/>
                                            <a:ea typeface="Cambria Math" panose="02040503050406030204" pitchFamily="18" charset="0"/>
                                          </a:rPr>
                                        </m:ctrlPr>
                                      </m:dPr>
                                      <m:e>
                                        <m:eqArr>
                                          <m:eqArrPr>
                                            <m:ctrlPr>
                                              <a:rPr lang="de-DE" i="1">
                                                <a:latin typeface="Cambria Math" panose="02040503050406030204" pitchFamily="18" charset="0"/>
                                                <a:ea typeface="Cambria Math" panose="02040503050406030204" pitchFamily="18" charset="0"/>
                                              </a:rPr>
                                            </m:ctrlPr>
                                          </m:eqArrPr>
                                          <m:e>
                                            <m:r>
                                              <a:rPr lang="de-DE" i="1">
                                                <a:latin typeface="Cambria Math" panose="02040503050406030204" pitchFamily="18" charset="0"/>
                                                <a:ea typeface="Cambria Math" panose="02040503050406030204" pitchFamily="18" charset="0"/>
                                              </a:rPr>
                                              <m:t>𝐸𝑝𝑖𝑑</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𝑆𝑖𝑐𝑘</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e>
                                            </m:d>
                                            <m:r>
                                              <a:rPr lang="de-DE" i="1">
                                                <a:latin typeface="Cambria Math" panose="02040503050406030204" pitchFamily="18" charset="0"/>
                                                <a:ea typeface="Cambria Math" panose="02040503050406030204" pitchFamily="18" charset="0"/>
                                              </a:rPr>
                                              <m:t>, </m:t>
                                            </m:r>
                                          </m:e>
                                          <m:e>
                                            <m:r>
                                              <a:rPr lang="de-DE" i="1">
                                                <a:latin typeface="Cambria Math" panose="02040503050406030204" pitchFamily="18" charset="0"/>
                                                <a:ea typeface="Cambria Math" panose="02040503050406030204" pitchFamily="18" charset="0"/>
                                              </a:rPr>
                                              <m:t>𝑁𝑎𝑡</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𝐷</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𝑀𝑎𝑛</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𝑊</m:t>
                                                </m:r>
                                              </m:e>
                                            </m:d>
                                          </m:e>
                                        </m:eqArr>
                                      </m:e>
                                    </m:d>
                                  </m:e>
                                </m:eqArr>
                              </m:sub>
                              <m:sup/>
                              <m:e>
                                <m:r>
                                  <a:rPr lang="de-DE" b="1" i="1">
                                    <a:latin typeface="Cambria Math" panose="02040503050406030204" pitchFamily="18" charset="0"/>
                                    <a:ea typeface="Cambria Math" panose="02040503050406030204" pitchFamily="18" charset="0"/>
                                  </a:rPr>
                                  <m:t> </m:t>
                                </m:r>
                              </m:e>
                            </m:nary>
                          </m:e>
                        </m:func>
                      </m:oMath>
                    </m:oMathPara>
                  </a14:m>
                  <a:br>
                    <a:rPr lang="de-DE" b="1" i="1" dirty="0">
                      <a:latin typeface="Cambria Math" panose="02040503050406030204" pitchFamily="18" charset="0"/>
                      <a:ea typeface="Cambria Math" panose="02040503050406030204" pitchFamily="18" charset="0"/>
                    </a:rPr>
                  </a:br>
                  <a:endParaRPr lang="en-GB" dirty="0"/>
                </a:p>
              </p:txBody>
            </p:sp>
          </mc:Choice>
          <mc:Fallback xmlns="">
            <p:sp>
              <p:nvSpPr>
                <p:cNvPr id="52" name="Rectangle 51">
                  <a:extLst>
                    <a:ext uri="{FF2B5EF4-FFF2-40B4-BE49-F238E27FC236}">
                      <a16:creationId xmlns:a16="http://schemas.microsoft.com/office/drawing/2014/main" id="{EDC315E0-CC60-3642-8F92-40227C95AE54}"/>
                    </a:ext>
                  </a:extLst>
                </p:cNvPr>
                <p:cNvSpPr>
                  <a:spLocks noRot="1" noChangeAspect="1" noMove="1" noResize="1" noEditPoints="1" noAdjustHandles="1" noChangeArrowheads="1" noChangeShapeType="1" noTextEdit="1"/>
                </p:cNvSpPr>
                <p:nvPr/>
              </p:nvSpPr>
              <p:spPr>
                <a:xfrm>
                  <a:off x="679756" y="1972333"/>
                  <a:ext cx="4572000" cy="1179169"/>
                </a:xfrm>
                <a:prstGeom prst="rect">
                  <a:avLst/>
                </a:prstGeom>
                <a:blipFill>
                  <a:blip r:embed="rId50"/>
                  <a:stretch>
                    <a:fillRect t="-78723" b="-75532"/>
                  </a:stretch>
                </a:blipFill>
              </p:spPr>
              <p:txBody>
                <a:bodyPr/>
                <a:lstStyle/>
                <a:p>
                  <a:r>
                    <a:rPr lang="en-GB">
                      <a:noFill/>
                    </a:rPr>
                    <a:t> </a:t>
                  </a:r>
                </a:p>
              </p:txBody>
            </p:sp>
          </mc:Fallback>
        </mc:AlternateContent>
      </p:grpSp>
      <p:grpSp>
        <p:nvGrpSpPr>
          <p:cNvPr id="61" name="Group 60">
            <a:extLst>
              <a:ext uri="{FF2B5EF4-FFF2-40B4-BE49-F238E27FC236}">
                <a16:creationId xmlns:a16="http://schemas.microsoft.com/office/drawing/2014/main" id="{1A276A04-A335-EE43-8BB8-AE6FC68CCC7E}"/>
              </a:ext>
            </a:extLst>
          </p:cNvPr>
          <p:cNvGrpSpPr/>
          <p:nvPr/>
        </p:nvGrpSpPr>
        <p:grpSpPr>
          <a:xfrm>
            <a:off x="680118" y="3044647"/>
            <a:ext cx="7109432" cy="1179169"/>
            <a:chOff x="680118" y="3044647"/>
            <a:chExt cx="7109432" cy="1179169"/>
          </a:xfrm>
        </p:grpSpPr>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84425D13-F70B-9D4A-B90F-E0E38C129945}"/>
                    </a:ext>
                  </a:extLst>
                </p:cNvPr>
                <p:cNvSpPr/>
                <p:nvPr/>
              </p:nvSpPr>
              <p:spPr>
                <a:xfrm>
                  <a:off x="4363356" y="3208957"/>
                  <a:ext cx="34261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𝜙</m:t>
                            </m:r>
                          </m:e>
                          <m:sub>
                            <m:r>
                              <a:rPr lang="de-DE" i="1">
                                <a:latin typeface="Cambria Math" panose="02040503050406030204" pitchFamily="18" charset="0"/>
                                <a:ea typeface="Cambria Math" panose="02040503050406030204" pitchFamily="18" charset="0"/>
                              </a:rPr>
                              <m:t>1</m:t>
                            </m:r>
                          </m:sub>
                        </m:sSub>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𝑒</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𝑛</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𝑚</m:t>
                            </m:r>
                          </m:e>
                        </m:d>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𝜙</m:t>
                            </m:r>
                          </m:e>
                          <m:sub>
                            <m:r>
                              <a:rPr lang="de-DE" i="1">
                                <a:latin typeface="Cambria Math" panose="02040503050406030204" pitchFamily="18" charset="0"/>
                                <a:ea typeface="Cambria Math" panose="02040503050406030204" pitchFamily="18" charset="0"/>
                              </a:rPr>
                              <m:t>2</m:t>
                            </m:r>
                          </m:sub>
                        </m:sSub>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𝑒</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𝑠</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𝑡𝑙</m:t>
                            </m:r>
                          </m:e>
                        </m:d>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𝜙</m:t>
                            </m:r>
                          </m:e>
                          <m:sub>
                            <m:r>
                              <a:rPr lang="de-DE" i="1">
                                <a:latin typeface="Cambria Math" panose="02040503050406030204" pitchFamily="18" charset="0"/>
                                <a:ea typeface="Cambria Math" panose="02040503050406030204" pitchFamily="18" charset="0"/>
                              </a:rPr>
                              <m:t>3</m:t>
                            </m:r>
                          </m:sub>
                        </m:sSub>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𝑒</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𝑠</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𝑡𝑡</m:t>
                            </m:r>
                          </m:e>
                        </m:d>
                      </m:oMath>
                    </m:oMathPara>
                  </a14:m>
                  <a:endParaRPr lang="en-GB" dirty="0"/>
                </a:p>
              </p:txBody>
            </p:sp>
          </mc:Choice>
          <mc:Fallback xmlns="">
            <p:sp>
              <p:nvSpPr>
                <p:cNvPr id="56" name="Rectangle 55">
                  <a:extLst>
                    <a:ext uri="{FF2B5EF4-FFF2-40B4-BE49-F238E27FC236}">
                      <a16:creationId xmlns:a16="http://schemas.microsoft.com/office/drawing/2014/main" id="{84425D13-F70B-9D4A-B90F-E0E38C129945}"/>
                    </a:ext>
                  </a:extLst>
                </p:cNvPr>
                <p:cNvSpPr>
                  <a:spLocks noRot="1" noChangeAspect="1" noMove="1" noResize="1" noEditPoints="1" noAdjustHandles="1" noChangeArrowheads="1" noChangeShapeType="1" noTextEdit="1"/>
                </p:cNvSpPr>
                <p:nvPr/>
              </p:nvSpPr>
              <p:spPr>
                <a:xfrm>
                  <a:off x="4363356" y="3208957"/>
                  <a:ext cx="3426194" cy="369332"/>
                </a:xfrm>
                <a:prstGeom prst="rect">
                  <a:avLst/>
                </a:prstGeom>
                <a:blipFill>
                  <a:blip r:embed="rId51"/>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BDB866A6-12DD-9744-8000-55E32882E9AD}"/>
                    </a:ext>
                  </a:extLst>
                </p:cNvPr>
                <p:cNvSpPr/>
                <p:nvPr/>
              </p:nvSpPr>
              <p:spPr>
                <a:xfrm>
                  <a:off x="680118" y="3044647"/>
                  <a:ext cx="4572000" cy="117916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m:t>
                        </m:r>
                        <m:func>
                          <m:funcPr>
                            <m:ctrlPr>
                              <a:rPr lang="de-DE" i="1">
                                <a:latin typeface="Cambria Math" panose="02040503050406030204" pitchFamily="18" charset="0"/>
                              </a:rPr>
                            </m:ctrlPr>
                          </m:funcPr>
                          <m:fName>
                            <m:limLow>
                              <m:limLowPr>
                                <m:ctrlPr>
                                  <a:rPr lang="de-DE" i="1">
                                    <a:latin typeface="Cambria Math" panose="02040503050406030204" pitchFamily="18" charset="0"/>
                                  </a:rPr>
                                </m:ctrlPr>
                              </m:limLowPr>
                              <m:e>
                                <m:r>
                                  <m:rPr>
                                    <m:sty m:val="p"/>
                                  </m:rPr>
                                  <a:rPr lang="de-DE">
                                    <a:latin typeface="Cambria Math" panose="02040503050406030204" pitchFamily="18" charset="0"/>
                                  </a:rPr>
                                  <m:t>argmax</m:t>
                                </m:r>
                              </m:e>
                              <m:lim>
                                <m:eqArr>
                                  <m:eqArrPr>
                                    <m:ctrlPr>
                                      <a:rPr lang="de-DE" i="1">
                                        <a:latin typeface="Cambria Math" panose="02040503050406030204" pitchFamily="18" charset="0"/>
                                        <a:ea typeface="Cambria Math" panose="02040503050406030204" pitchFamily="18" charset="0"/>
                                      </a:rPr>
                                    </m:ctrlPr>
                                  </m:eqArrPr>
                                  <m:e>
                                    <m:r>
                                      <a:rPr lang="de-DE" i="1">
                                        <a:latin typeface="Cambria Math" panose="02040503050406030204" pitchFamily="18" charset="0"/>
                                        <a:ea typeface="Cambria Math" panose="02040503050406030204" pitchFamily="18" charset="0"/>
                                      </a:rPr>
                                      <m:t>𝑡𝑙</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𝑡𝑡</m:t>
                                    </m:r>
                                    <m:r>
                                      <a:rPr lang="de-DE" i="1">
                                        <a:latin typeface="Cambria Math" panose="02040503050406030204" pitchFamily="18" charset="0"/>
                                        <a:ea typeface="Cambria Math" panose="02040503050406030204" pitchFamily="18" charset="0"/>
                                      </a:rPr>
                                      <m:t>∈</m:t>
                                    </m:r>
                                  </m:e>
                                  <m:e>
                                    <m:r>
                                      <a:rPr lang="de-DE" i="1">
                                        <a:latin typeface="Cambria Math" panose="02040503050406030204" pitchFamily="18" charset="0"/>
                                        <a:ea typeface="Cambria Math" panose="02040503050406030204" pitchFamily="18" charset="0"/>
                                      </a:rPr>
                                      <m:t>ℛ</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𝑇𝑟𝑎𝑣𝑒𝑙</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𝑇𝑟𝑒𝑎𝑡</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𝑀</m:t>
                                            </m:r>
                                          </m:e>
                                        </m:d>
                                      </m:e>
                                    </m:d>
                                  </m:e>
                                </m:eqArr>
                              </m:lim>
                            </m:limLow>
                          </m:fName>
                          <m:e>
                            <m:nary>
                              <m:naryPr>
                                <m:chr m:val="∑"/>
                                <m:supHide m:val="on"/>
                                <m:ctrlPr>
                                  <a:rPr lang="de-DE" i="1">
                                    <a:latin typeface="Cambria Math" panose="02040503050406030204" pitchFamily="18" charset="0"/>
                                  </a:rPr>
                                </m:ctrlPr>
                              </m:naryPr>
                              <m:sub>
                                <m:eqArr>
                                  <m:eqArrPr>
                                    <m:ctrlPr>
                                      <a:rPr lang="de-DE" i="1">
                                        <a:latin typeface="Cambria Math" panose="02040503050406030204" pitchFamily="18" charset="0"/>
                                      </a:rPr>
                                    </m:ctrlPr>
                                  </m:eqArrPr>
                                  <m:e>
                                    <m:r>
                                      <a:rPr lang="de-DE" i="1">
                                        <a:latin typeface="Cambria Math" panose="02040503050406030204" pitchFamily="18" charset="0"/>
                                      </a:rPr>
                                      <m:t>𝑒</m:t>
                                    </m:r>
                                    <m:r>
                                      <a:rPr lang="de-DE" i="1">
                                        <a:latin typeface="Cambria Math" panose="02040503050406030204" pitchFamily="18" charset="0"/>
                                      </a:rPr>
                                      <m:t>,</m:t>
                                    </m:r>
                                    <m:r>
                                      <a:rPr lang="de-DE" i="1">
                                        <a:latin typeface="Cambria Math" panose="02040503050406030204" pitchFamily="18" charset="0"/>
                                      </a:rPr>
                                      <m:t>𝑠</m:t>
                                    </m:r>
                                    <m:r>
                                      <a:rPr lang="de-DE" i="1">
                                        <a:latin typeface="Cambria Math" panose="02040503050406030204" pitchFamily="18" charset="0"/>
                                      </a:rPr>
                                      <m:t>,</m:t>
                                    </m:r>
                                    <m:r>
                                      <a:rPr lang="de-DE" i="1">
                                        <a:latin typeface="Cambria Math" panose="02040503050406030204" pitchFamily="18" charset="0"/>
                                      </a:rPr>
                                      <m:t>𝑛</m:t>
                                    </m:r>
                                    <m:r>
                                      <a:rPr lang="de-DE" i="1">
                                        <a:latin typeface="Cambria Math" panose="02040503050406030204" pitchFamily="18" charset="0"/>
                                      </a:rPr>
                                      <m:t>,</m:t>
                                    </m:r>
                                    <m:r>
                                      <a:rPr lang="de-DE" i="1">
                                        <a:latin typeface="Cambria Math" panose="02040503050406030204" pitchFamily="18" charset="0"/>
                                      </a:rPr>
                                      <m:t>𝑚</m:t>
                                    </m:r>
                                    <m:r>
                                      <m:rPr>
                                        <m:brk m:alnAt="7"/>
                                      </m:rPr>
                                      <a:rPr lang="de-DE" i="1">
                                        <a:latin typeface="Cambria Math" panose="02040503050406030204" pitchFamily="18" charset="0"/>
                                        <a:ea typeface="Cambria Math" panose="02040503050406030204" pitchFamily="18" charset="0"/>
                                      </a:rPr>
                                      <m:t>∈</m:t>
                                    </m:r>
                                  </m:e>
                                  <m:e>
                                    <m:r>
                                      <a:rPr lang="de-DE" i="1">
                                        <a:latin typeface="Cambria Math" panose="02040503050406030204" pitchFamily="18" charset="0"/>
                                        <a:ea typeface="Cambria Math" panose="02040503050406030204" pitchFamily="18" charset="0"/>
                                      </a:rPr>
                                      <m:t>ℛ</m:t>
                                    </m:r>
                                    <m:d>
                                      <m:dPr>
                                        <m:ctrlPr>
                                          <a:rPr lang="de-DE" i="1">
                                            <a:latin typeface="Cambria Math" panose="02040503050406030204" pitchFamily="18" charset="0"/>
                                            <a:ea typeface="Cambria Math" panose="02040503050406030204" pitchFamily="18" charset="0"/>
                                          </a:rPr>
                                        </m:ctrlPr>
                                      </m:dPr>
                                      <m:e>
                                        <m:eqArr>
                                          <m:eqArrPr>
                                            <m:ctrlPr>
                                              <a:rPr lang="de-DE" i="1">
                                                <a:latin typeface="Cambria Math" panose="02040503050406030204" pitchFamily="18" charset="0"/>
                                                <a:ea typeface="Cambria Math" panose="02040503050406030204" pitchFamily="18" charset="0"/>
                                              </a:rPr>
                                            </m:ctrlPr>
                                          </m:eqArrPr>
                                          <m:e>
                                            <m:r>
                                              <a:rPr lang="de-DE" i="1">
                                                <a:latin typeface="Cambria Math" panose="02040503050406030204" pitchFamily="18" charset="0"/>
                                                <a:ea typeface="Cambria Math" panose="02040503050406030204" pitchFamily="18" charset="0"/>
                                              </a:rPr>
                                              <m:t>𝐸𝑝𝑖𝑑</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𝑆𝑖𝑐𝑘</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e>
                                            </m:d>
                                            <m:r>
                                              <a:rPr lang="de-DE" i="1">
                                                <a:latin typeface="Cambria Math" panose="02040503050406030204" pitchFamily="18" charset="0"/>
                                                <a:ea typeface="Cambria Math" panose="02040503050406030204" pitchFamily="18" charset="0"/>
                                              </a:rPr>
                                              <m:t>,</m:t>
                                            </m:r>
                                          </m:e>
                                          <m:e>
                                            <m:r>
                                              <a:rPr lang="de-DE" i="1">
                                                <a:latin typeface="Cambria Math" panose="02040503050406030204" pitchFamily="18" charset="0"/>
                                                <a:ea typeface="Cambria Math" panose="02040503050406030204" pitchFamily="18" charset="0"/>
                                              </a:rPr>
                                              <m:t>𝑁𝑎𝑡</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𝐷</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𝑀𝑎𝑛</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𝑊</m:t>
                                                </m:r>
                                              </m:e>
                                            </m:d>
                                          </m:e>
                                        </m:eqArr>
                                      </m:e>
                                    </m:d>
                                  </m:e>
                                </m:eqArr>
                              </m:sub>
                              <m:sup/>
                              <m:e>
                                <m:r>
                                  <a:rPr lang="de-DE" i="1">
                                    <a:latin typeface="Cambria Math" panose="02040503050406030204" pitchFamily="18" charset="0"/>
                                    <a:ea typeface="Cambria Math" panose="02040503050406030204" pitchFamily="18" charset="0"/>
                                  </a:rPr>
                                  <m:t> </m:t>
                                </m:r>
                              </m:e>
                            </m:nary>
                          </m:e>
                        </m:func>
                      </m:oMath>
                    </m:oMathPara>
                  </a14:m>
                  <a:br>
                    <a:rPr lang="de-DE" i="1" dirty="0">
                      <a:latin typeface="Cambria Math" panose="02040503050406030204" pitchFamily="18" charset="0"/>
                      <a:ea typeface="Cambria Math" panose="02040503050406030204" pitchFamily="18" charset="0"/>
                    </a:rPr>
                  </a:br>
                  <a:endParaRPr lang="en-GB" dirty="0"/>
                </a:p>
              </p:txBody>
            </p:sp>
          </mc:Choice>
          <mc:Fallback xmlns="">
            <p:sp>
              <p:nvSpPr>
                <p:cNvPr id="58" name="Rectangle 57">
                  <a:extLst>
                    <a:ext uri="{FF2B5EF4-FFF2-40B4-BE49-F238E27FC236}">
                      <a16:creationId xmlns:a16="http://schemas.microsoft.com/office/drawing/2014/main" id="{BDB866A6-12DD-9744-8000-55E32882E9AD}"/>
                    </a:ext>
                  </a:extLst>
                </p:cNvPr>
                <p:cNvSpPr>
                  <a:spLocks noRot="1" noChangeAspect="1" noMove="1" noResize="1" noEditPoints="1" noAdjustHandles="1" noChangeArrowheads="1" noChangeShapeType="1" noTextEdit="1"/>
                </p:cNvSpPr>
                <p:nvPr/>
              </p:nvSpPr>
              <p:spPr>
                <a:xfrm>
                  <a:off x="680118" y="3044647"/>
                  <a:ext cx="4572000" cy="1179169"/>
                </a:xfrm>
                <a:prstGeom prst="rect">
                  <a:avLst/>
                </a:prstGeom>
                <a:blipFill>
                  <a:blip r:embed="rId52"/>
                  <a:stretch>
                    <a:fillRect t="-80645" b="-75269"/>
                  </a:stretch>
                </a:blipFill>
              </p:spPr>
              <p:txBody>
                <a:bodyPr/>
                <a:lstStyle/>
                <a:p>
                  <a:r>
                    <a:rPr lang="en-GB">
                      <a:noFill/>
                    </a:rPr>
                    <a:t> </a:t>
                  </a:r>
                </a:p>
              </p:txBody>
            </p:sp>
          </mc:Fallback>
        </mc:AlternateContent>
      </p:grpSp>
      <p:grpSp>
        <p:nvGrpSpPr>
          <p:cNvPr id="62" name="Group 61">
            <a:extLst>
              <a:ext uri="{FF2B5EF4-FFF2-40B4-BE49-F238E27FC236}">
                <a16:creationId xmlns:a16="http://schemas.microsoft.com/office/drawing/2014/main" id="{4B30C92D-8804-9748-BA7D-A184EBB39557}"/>
              </a:ext>
            </a:extLst>
          </p:cNvPr>
          <p:cNvGrpSpPr/>
          <p:nvPr/>
        </p:nvGrpSpPr>
        <p:grpSpPr>
          <a:xfrm>
            <a:off x="896183" y="4126337"/>
            <a:ext cx="7558099" cy="993862"/>
            <a:chOff x="896183" y="4126337"/>
            <a:chExt cx="7558099" cy="993862"/>
          </a:xfrm>
        </p:grpSpPr>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02333F9F-3F80-3249-9536-802218040F67}"/>
                    </a:ext>
                  </a:extLst>
                </p:cNvPr>
                <p:cNvSpPr/>
                <p:nvPr/>
              </p:nvSpPr>
              <p:spPr>
                <a:xfrm>
                  <a:off x="4608978" y="4294196"/>
                  <a:ext cx="224789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rgbClr val="C00000"/>
                                </a:solidFill>
                                <a:latin typeface="Cambria Math" panose="02040503050406030204" pitchFamily="18" charset="0"/>
                                <a:ea typeface="Cambria Math" panose="02040503050406030204" pitchFamily="18" charset="0"/>
                              </a:rPr>
                            </m:ctrlPr>
                          </m:sSubPr>
                          <m:e>
                            <m:r>
                              <a:rPr lang="de-DE" i="1">
                                <a:solidFill>
                                  <a:srgbClr val="C00000"/>
                                </a:solidFill>
                                <a:latin typeface="Cambria Math" panose="02040503050406030204" pitchFamily="18" charset="0"/>
                                <a:ea typeface="Cambria Math" panose="02040503050406030204" pitchFamily="18" charset="0"/>
                              </a:rPr>
                              <m:t>𝜙</m:t>
                            </m:r>
                          </m:e>
                          <m:sub>
                            <m:r>
                              <a:rPr lang="de-DE" i="1">
                                <a:solidFill>
                                  <a:srgbClr val="C00000"/>
                                </a:solidFill>
                                <a:latin typeface="Cambria Math" panose="02040503050406030204" pitchFamily="18" charset="0"/>
                                <a:ea typeface="Cambria Math" panose="02040503050406030204" pitchFamily="18" charset="0"/>
                              </a:rPr>
                              <m:t>2</m:t>
                            </m:r>
                          </m:sub>
                        </m:sSub>
                        <m:d>
                          <m:dPr>
                            <m:ctrlPr>
                              <a:rPr lang="de-DE" i="1">
                                <a:solidFill>
                                  <a:srgbClr val="C00000"/>
                                </a:solidFill>
                                <a:latin typeface="Cambria Math" panose="02040503050406030204" pitchFamily="18" charset="0"/>
                                <a:ea typeface="Cambria Math" panose="02040503050406030204" pitchFamily="18" charset="0"/>
                              </a:rPr>
                            </m:ctrlPr>
                          </m:dPr>
                          <m:e>
                            <m:r>
                              <a:rPr lang="de-DE" i="1">
                                <a:solidFill>
                                  <a:srgbClr val="C00000"/>
                                </a:solidFill>
                                <a:latin typeface="Cambria Math" panose="02040503050406030204" pitchFamily="18" charset="0"/>
                                <a:ea typeface="Cambria Math" panose="02040503050406030204" pitchFamily="18" charset="0"/>
                              </a:rPr>
                              <m:t>𝑒</m:t>
                            </m:r>
                            <m:r>
                              <a:rPr lang="de-DE" i="1">
                                <a:solidFill>
                                  <a:srgbClr val="C00000"/>
                                </a:solidFill>
                                <a:latin typeface="Cambria Math" panose="02040503050406030204" pitchFamily="18" charset="0"/>
                                <a:ea typeface="Cambria Math" panose="02040503050406030204" pitchFamily="18" charset="0"/>
                              </a:rPr>
                              <m:t>,</m:t>
                            </m:r>
                            <m:r>
                              <a:rPr lang="de-DE" i="1">
                                <a:solidFill>
                                  <a:srgbClr val="C00000"/>
                                </a:solidFill>
                                <a:latin typeface="Cambria Math" panose="02040503050406030204" pitchFamily="18" charset="0"/>
                                <a:ea typeface="Cambria Math" panose="02040503050406030204" pitchFamily="18" charset="0"/>
                              </a:rPr>
                              <m:t>𝑠</m:t>
                            </m:r>
                            <m:r>
                              <a:rPr lang="de-DE" i="1">
                                <a:solidFill>
                                  <a:srgbClr val="C00000"/>
                                </a:solidFill>
                                <a:latin typeface="Cambria Math" panose="02040503050406030204" pitchFamily="18" charset="0"/>
                                <a:ea typeface="Cambria Math" panose="02040503050406030204" pitchFamily="18" charset="0"/>
                              </a:rPr>
                              <m:t>,</m:t>
                            </m:r>
                            <m:r>
                              <a:rPr lang="de-DE" i="1">
                                <a:solidFill>
                                  <a:srgbClr val="C00000"/>
                                </a:solidFill>
                                <a:latin typeface="Cambria Math" panose="02040503050406030204" pitchFamily="18" charset="0"/>
                                <a:ea typeface="Cambria Math" panose="02040503050406030204" pitchFamily="18" charset="0"/>
                              </a:rPr>
                              <m:t>𝑡𝑙</m:t>
                            </m:r>
                          </m:e>
                        </m:d>
                        <m:sSub>
                          <m:sSubPr>
                            <m:ctrlPr>
                              <a:rPr lang="de-DE" i="1">
                                <a:solidFill>
                                  <a:srgbClr val="C00000"/>
                                </a:solidFill>
                                <a:latin typeface="Cambria Math" panose="02040503050406030204" pitchFamily="18" charset="0"/>
                                <a:ea typeface="Cambria Math" panose="02040503050406030204" pitchFamily="18" charset="0"/>
                              </a:rPr>
                            </m:ctrlPr>
                          </m:sSubPr>
                          <m:e>
                            <m:r>
                              <a:rPr lang="de-DE" i="1">
                                <a:solidFill>
                                  <a:srgbClr val="C00000"/>
                                </a:solidFill>
                                <a:latin typeface="Cambria Math" panose="02040503050406030204" pitchFamily="18" charset="0"/>
                                <a:ea typeface="Cambria Math" panose="02040503050406030204" pitchFamily="18" charset="0"/>
                              </a:rPr>
                              <m:t>𝜙</m:t>
                            </m:r>
                          </m:e>
                          <m:sub>
                            <m:r>
                              <a:rPr lang="de-DE" i="1">
                                <a:solidFill>
                                  <a:srgbClr val="C00000"/>
                                </a:solidFill>
                                <a:latin typeface="Cambria Math" panose="02040503050406030204" pitchFamily="18" charset="0"/>
                                <a:ea typeface="Cambria Math" panose="02040503050406030204" pitchFamily="18" charset="0"/>
                              </a:rPr>
                              <m:t>3</m:t>
                            </m:r>
                          </m:sub>
                        </m:sSub>
                        <m:d>
                          <m:dPr>
                            <m:ctrlPr>
                              <a:rPr lang="de-DE" i="1">
                                <a:solidFill>
                                  <a:srgbClr val="C00000"/>
                                </a:solidFill>
                                <a:latin typeface="Cambria Math" panose="02040503050406030204" pitchFamily="18" charset="0"/>
                                <a:ea typeface="Cambria Math" panose="02040503050406030204" pitchFamily="18" charset="0"/>
                              </a:rPr>
                            </m:ctrlPr>
                          </m:dPr>
                          <m:e>
                            <m:r>
                              <a:rPr lang="de-DE" i="1">
                                <a:solidFill>
                                  <a:srgbClr val="C00000"/>
                                </a:solidFill>
                                <a:latin typeface="Cambria Math" panose="02040503050406030204" pitchFamily="18" charset="0"/>
                                <a:ea typeface="Cambria Math" panose="02040503050406030204" pitchFamily="18" charset="0"/>
                              </a:rPr>
                              <m:t>𝑒</m:t>
                            </m:r>
                            <m:r>
                              <a:rPr lang="de-DE" i="1">
                                <a:solidFill>
                                  <a:srgbClr val="C00000"/>
                                </a:solidFill>
                                <a:latin typeface="Cambria Math" panose="02040503050406030204" pitchFamily="18" charset="0"/>
                                <a:ea typeface="Cambria Math" panose="02040503050406030204" pitchFamily="18" charset="0"/>
                              </a:rPr>
                              <m:t>,</m:t>
                            </m:r>
                            <m:r>
                              <a:rPr lang="de-DE" i="1">
                                <a:solidFill>
                                  <a:srgbClr val="C00000"/>
                                </a:solidFill>
                                <a:latin typeface="Cambria Math" panose="02040503050406030204" pitchFamily="18" charset="0"/>
                                <a:ea typeface="Cambria Math" panose="02040503050406030204" pitchFamily="18" charset="0"/>
                              </a:rPr>
                              <m:t>𝑠</m:t>
                            </m:r>
                            <m:r>
                              <a:rPr lang="de-DE" i="1">
                                <a:solidFill>
                                  <a:srgbClr val="C00000"/>
                                </a:solidFill>
                                <a:latin typeface="Cambria Math" panose="02040503050406030204" pitchFamily="18" charset="0"/>
                                <a:ea typeface="Cambria Math" panose="02040503050406030204" pitchFamily="18" charset="0"/>
                              </a:rPr>
                              <m:t>,</m:t>
                            </m:r>
                            <m:r>
                              <a:rPr lang="de-DE" i="1">
                                <a:solidFill>
                                  <a:srgbClr val="C00000"/>
                                </a:solidFill>
                                <a:latin typeface="Cambria Math" panose="02040503050406030204" pitchFamily="18" charset="0"/>
                                <a:ea typeface="Cambria Math" panose="02040503050406030204" pitchFamily="18" charset="0"/>
                              </a:rPr>
                              <m:t>𝑡𝑡</m:t>
                            </m:r>
                          </m:e>
                        </m:d>
                      </m:oMath>
                    </m:oMathPara>
                  </a14:m>
                  <a:endParaRPr lang="en-GB" dirty="0"/>
                </a:p>
              </p:txBody>
            </p:sp>
          </mc:Choice>
          <mc:Fallback xmlns="">
            <p:sp>
              <p:nvSpPr>
                <p:cNvPr id="53" name="Rectangle 52">
                  <a:extLst>
                    <a:ext uri="{FF2B5EF4-FFF2-40B4-BE49-F238E27FC236}">
                      <a16:creationId xmlns:a16="http://schemas.microsoft.com/office/drawing/2014/main" id="{02333F9F-3F80-3249-9536-802218040F67}"/>
                    </a:ext>
                  </a:extLst>
                </p:cNvPr>
                <p:cNvSpPr>
                  <a:spLocks noRot="1" noChangeAspect="1" noMove="1" noResize="1" noEditPoints="1" noAdjustHandles="1" noChangeArrowheads="1" noChangeShapeType="1" noTextEdit="1"/>
                </p:cNvSpPr>
                <p:nvPr/>
              </p:nvSpPr>
              <p:spPr>
                <a:xfrm>
                  <a:off x="4608978" y="4294196"/>
                  <a:ext cx="2247892" cy="369332"/>
                </a:xfrm>
                <a:prstGeom prst="rect">
                  <a:avLst/>
                </a:prstGeom>
                <a:blipFill>
                  <a:blip r:embed="rId53"/>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8A6EDD42-D10A-5646-981F-0EC65F76EB85}"/>
                    </a:ext>
                  </a:extLst>
                </p:cNvPr>
                <p:cNvSpPr/>
                <p:nvPr/>
              </p:nvSpPr>
              <p:spPr>
                <a:xfrm>
                  <a:off x="7139050" y="4294511"/>
                  <a:ext cx="13152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𝜙</m:t>
                            </m:r>
                          </m:e>
                          <m:sub>
                            <m:r>
                              <a:rPr lang="de-DE" i="1">
                                <a:latin typeface="Cambria Math" panose="02040503050406030204" pitchFamily="18" charset="0"/>
                                <a:ea typeface="Cambria Math" panose="02040503050406030204" pitchFamily="18" charset="0"/>
                              </a:rPr>
                              <m:t>1</m:t>
                            </m:r>
                          </m:sub>
                        </m:sSub>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𝑒</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𝑛</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𝑚</m:t>
                            </m:r>
                          </m:e>
                        </m:d>
                      </m:oMath>
                    </m:oMathPara>
                  </a14:m>
                  <a:endParaRPr lang="en-GB" dirty="0"/>
                </a:p>
              </p:txBody>
            </p:sp>
          </mc:Choice>
          <mc:Fallback xmlns="">
            <p:sp>
              <p:nvSpPr>
                <p:cNvPr id="54" name="Rectangle 53">
                  <a:extLst>
                    <a:ext uri="{FF2B5EF4-FFF2-40B4-BE49-F238E27FC236}">
                      <a16:creationId xmlns:a16="http://schemas.microsoft.com/office/drawing/2014/main" id="{8A6EDD42-D10A-5646-981F-0EC65F76EB85}"/>
                    </a:ext>
                  </a:extLst>
                </p:cNvPr>
                <p:cNvSpPr>
                  <a:spLocks noRot="1" noChangeAspect="1" noMove="1" noResize="1" noEditPoints="1" noAdjustHandles="1" noChangeArrowheads="1" noChangeShapeType="1" noTextEdit="1"/>
                </p:cNvSpPr>
                <p:nvPr/>
              </p:nvSpPr>
              <p:spPr>
                <a:xfrm>
                  <a:off x="7139050" y="4294511"/>
                  <a:ext cx="1315232" cy="369332"/>
                </a:xfrm>
                <a:prstGeom prst="rect">
                  <a:avLst/>
                </a:prstGeom>
                <a:blipFill>
                  <a:blip r:embed="rId54"/>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1476E679-081B-B34B-9D66-35CD1109CF11}"/>
                    </a:ext>
                  </a:extLst>
                </p:cNvPr>
                <p:cNvSpPr/>
                <p:nvPr/>
              </p:nvSpPr>
              <p:spPr>
                <a:xfrm>
                  <a:off x="896183" y="4126337"/>
                  <a:ext cx="7272697" cy="99386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de-DE" i="1">
                            <a:latin typeface="Cambria Math" panose="02040503050406030204" pitchFamily="18" charset="0"/>
                          </a:rPr>
                          <m:t>=</m:t>
                        </m:r>
                        <m:func>
                          <m:funcPr>
                            <m:ctrlPr>
                              <a:rPr lang="de-DE" i="1">
                                <a:latin typeface="Cambria Math" panose="02040503050406030204" pitchFamily="18" charset="0"/>
                              </a:rPr>
                            </m:ctrlPr>
                          </m:funcPr>
                          <m:fName>
                            <m:limLow>
                              <m:limLowPr>
                                <m:ctrlPr>
                                  <a:rPr lang="de-DE" i="1">
                                    <a:latin typeface="Cambria Math" panose="02040503050406030204" pitchFamily="18" charset="0"/>
                                  </a:rPr>
                                </m:ctrlPr>
                              </m:limLowPr>
                              <m:e>
                                <m:r>
                                  <m:rPr>
                                    <m:sty m:val="p"/>
                                  </m:rPr>
                                  <a:rPr lang="de-DE">
                                    <a:latin typeface="Cambria Math" panose="02040503050406030204" pitchFamily="18" charset="0"/>
                                  </a:rPr>
                                  <m:t>argmax</m:t>
                                </m:r>
                              </m:e>
                              <m:lim>
                                <m:eqArr>
                                  <m:eqArrPr>
                                    <m:ctrlPr>
                                      <a:rPr lang="de-DE" i="1">
                                        <a:latin typeface="Cambria Math" panose="02040503050406030204" pitchFamily="18" charset="0"/>
                                        <a:ea typeface="Cambria Math" panose="02040503050406030204" pitchFamily="18" charset="0"/>
                                      </a:rPr>
                                    </m:ctrlPr>
                                  </m:eqArrPr>
                                  <m:e>
                                    <m:r>
                                      <a:rPr lang="de-DE" i="1">
                                        <a:latin typeface="Cambria Math" panose="02040503050406030204" pitchFamily="18" charset="0"/>
                                        <a:ea typeface="Cambria Math" panose="02040503050406030204" pitchFamily="18" charset="0"/>
                                      </a:rPr>
                                      <m:t>𝑡𝑙</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𝑡𝑡</m:t>
                                    </m:r>
                                    <m:r>
                                      <a:rPr lang="de-DE" i="1">
                                        <a:latin typeface="Cambria Math" panose="02040503050406030204" pitchFamily="18" charset="0"/>
                                        <a:ea typeface="Cambria Math" panose="02040503050406030204" pitchFamily="18" charset="0"/>
                                      </a:rPr>
                                      <m:t>∈</m:t>
                                    </m:r>
                                  </m:e>
                                  <m:e>
                                    <m:r>
                                      <a:rPr lang="de-DE" i="1">
                                        <a:latin typeface="Cambria Math" panose="02040503050406030204" pitchFamily="18" charset="0"/>
                                        <a:ea typeface="Cambria Math" panose="02040503050406030204" pitchFamily="18" charset="0"/>
                                      </a:rPr>
                                      <m:t>ℛ</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𝑇𝑟𝑎𝑣𝑒𝑙</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𝑇𝑟𝑒𝑎𝑡</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𝑀</m:t>
                                            </m:r>
                                          </m:e>
                                        </m:d>
                                      </m:e>
                                    </m:d>
                                  </m:e>
                                </m:eqArr>
                              </m:lim>
                            </m:limLow>
                          </m:fName>
                          <m:e>
                            <m:nary>
                              <m:naryPr>
                                <m:chr m:val="∑"/>
                                <m:supHide m:val="on"/>
                                <m:ctrlPr>
                                  <a:rPr lang="de-DE" i="1">
                                    <a:latin typeface="Cambria Math" panose="02040503050406030204" pitchFamily="18" charset="0"/>
                                    <a:ea typeface="Cambria Math" panose="02040503050406030204" pitchFamily="18" charset="0"/>
                                  </a:rPr>
                                </m:ctrlPr>
                              </m:naryPr>
                              <m:sub>
                                <m:eqArr>
                                  <m:eqArrPr>
                                    <m:ctrlPr>
                                      <a:rPr lang="de-DE" i="1">
                                        <a:latin typeface="Cambria Math" panose="02040503050406030204" pitchFamily="18" charset="0"/>
                                        <a:ea typeface="Cambria Math" panose="02040503050406030204" pitchFamily="18" charset="0"/>
                                      </a:rPr>
                                    </m:ctrlPr>
                                  </m:eqArrPr>
                                  <m:e>
                                    <m:r>
                                      <a:rPr lang="de-DE" i="1">
                                        <a:latin typeface="Cambria Math" panose="02040503050406030204" pitchFamily="18" charset="0"/>
                                        <a:ea typeface="Cambria Math" panose="02040503050406030204" pitchFamily="18" charset="0"/>
                                      </a:rPr>
                                      <m:t>𝑒</m:t>
                                    </m:r>
                                    <m:r>
                                      <a:rPr lang="de-DE" i="1">
                                        <a:latin typeface="Cambria Math" panose="02040503050406030204" pitchFamily="18" charset="0"/>
                                        <a:ea typeface="Cambria Math" panose="02040503050406030204" pitchFamily="18" charset="0"/>
                                      </a:rPr>
                                      <m:t>∈</m:t>
                                    </m:r>
                                  </m:e>
                                  <m:e>
                                    <m:r>
                                      <a:rPr lang="de-DE" i="1">
                                        <a:latin typeface="Cambria Math" panose="02040503050406030204" pitchFamily="18" charset="0"/>
                                        <a:ea typeface="Cambria Math" panose="02040503050406030204" pitchFamily="18" charset="0"/>
                                      </a:rPr>
                                      <m:t>ℛ</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𝐸𝑝𝑖𝑑</m:t>
                                        </m:r>
                                      </m:e>
                                    </m:d>
                                  </m:e>
                                </m:eqArr>
                              </m:sub>
                              <m:sup/>
                              <m:e>
                                <m:r>
                                  <a:rPr lang="de-DE" i="1">
                                    <a:latin typeface="Cambria Math" panose="02040503050406030204" pitchFamily="18" charset="0"/>
                                    <a:ea typeface="Cambria Math" panose="02040503050406030204" pitchFamily="18" charset="0"/>
                                  </a:rPr>
                                  <m:t> </m:t>
                                </m:r>
                              </m:e>
                            </m:nary>
                            <m:nary>
                              <m:naryPr>
                                <m:chr m:val="∑"/>
                                <m:supHide m:val="on"/>
                                <m:ctrlPr>
                                  <a:rPr lang="de-DE" i="1">
                                    <a:latin typeface="Cambria Math" panose="02040503050406030204" pitchFamily="18" charset="0"/>
                                    <a:ea typeface="Cambria Math" panose="02040503050406030204" pitchFamily="18" charset="0"/>
                                  </a:rPr>
                                </m:ctrlPr>
                              </m:naryPr>
                              <m:sub>
                                <m:eqArr>
                                  <m:eqArrPr>
                                    <m:ctrlPr>
                                      <a:rPr lang="de-DE" i="1">
                                        <a:latin typeface="Cambria Math" panose="02040503050406030204" pitchFamily="18" charset="0"/>
                                        <a:ea typeface="Cambria Math" panose="02040503050406030204" pitchFamily="18" charset="0"/>
                                      </a:rPr>
                                    </m:ctrlPr>
                                  </m:eqArrPr>
                                  <m:e>
                                    <m:r>
                                      <a:rPr lang="de-DE" i="1">
                                        <a:latin typeface="Cambria Math" panose="02040503050406030204" pitchFamily="18" charset="0"/>
                                        <a:ea typeface="Cambria Math" panose="02040503050406030204" pitchFamily="18" charset="0"/>
                                      </a:rPr>
                                      <m:t>𝑠</m:t>
                                    </m:r>
                                    <m:r>
                                      <a:rPr lang="de-DE" i="1">
                                        <a:latin typeface="Cambria Math" panose="02040503050406030204" pitchFamily="18" charset="0"/>
                                        <a:ea typeface="Cambria Math" panose="02040503050406030204" pitchFamily="18" charset="0"/>
                                      </a:rPr>
                                      <m:t>∈</m:t>
                                    </m:r>
                                  </m:e>
                                  <m:e>
                                    <m:r>
                                      <a:rPr lang="de-DE" i="1">
                                        <a:latin typeface="Cambria Math" panose="02040503050406030204" pitchFamily="18" charset="0"/>
                                        <a:ea typeface="Cambria Math" panose="02040503050406030204" pitchFamily="18" charset="0"/>
                                      </a:rPr>
                                      <m:t>ℛ</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𝑆𝑖𝑐𝑘</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𝑋</m:t>
                                            </m:r>
                                          </m:e>
                                        </m:d>
                                      </m:e>
                                    </m:d>
                                  </m:e>
                                </m:eqArr>
                              </m:sub>
                              <m:sup/>
                              <m:e>
                                <m:r>
                                  <a:rPr lang="de-DE" i="1">
                                    <a:latin typeface="Cambria Math" panose="02040503050406030204" pitchFamily="18" charset="0"/>
                                    <a:ea typeface="Cambria Math" panose="02040503050406030204" pitchFamily="18" charset="0"/>
                                  </a:rPr>
                                  <m:t>     </m:t>
                                </m:r>
                              </m:e>
                            </m:nary>
                            <m:r>
                              <a:rPr lang="de-DE" i="1">
                                <a:latin typeface="Cambria Math" panose="02040503050406030204" pitchFamily="18" charset="0"/>
                                <a:ea typeface="Cambria Math" panose="02040503050406030204" pitchFamily="18" charset="0"/>
                              </a:rPr>
                              <m:t>                   </m:t>
                            </m:r>
                            <m:nary>
                              <m:naryPr>
                                <m:chr m:val="∑"/>
                                <m:supHide m:val="on"/>
                                <m:ctrlPr>
                                  <a:rPr lang="de-DE" i="1">
                                    <a:latin typeface="Cambria Math" panose="02040503050406030204" pitchFamily="18" charset="0"/>
                                  </a:rPr>
                                </m:ctrlPr>
                              </m:naryPr>
                              <m:sub>
                                <m:eqArr>
                                  <m:eqArrPr>
                                    <m:ctrlPr>
                                      <a:rPr lang="de-DE" i="1">
                                        <a:latin typeface="Cambria Math" panose="02040503050406030204" pitchFamily="18" charset="0"/>
                                      </a:rPr>
                                    </m:ctrlPr>
                                  </m:eqArrPr>
                                  <m:e>
                                    <m:r>
                                      <a:rPr lang="de-DE" i="1">
                                        <a:latin typeface="Cambria Math" panose="02040503050406030204" pitchFamily="18" charset="0"/>
                                      </a:rPr>
                                      <m:t>𝑛</m:t>
                                    </m:r>
                                    <m:r>
                                      <a:rPr lang="de-DE" i="1">
                                        <a:latin typeface="Cambria Math" panose="02040503050406030204" pitchFamily="18" charset="0"/>
                                      </a:rPr>
                                      <m:t>,</m:t>
                                    </m:r>
                                    <m:r>
                                      <a:rPr lang="de-DE" i="1">
                                        <a:latin typeface="Cambria Math" panose="02040503050406030204" pitchFamily="18" charset="0"/>
                                      </a:rPr>
                                      <m:t>𝑚</m:t>
                                    </m:r>
                                    <m:r>
                                      <m:rPr>
                                        <m:brk m:alnAt="7"/>
                                      </m:rPr>
                                      <a:rPr lang="de-DE" i="1">
                                        <a:latin typeface="Cambria Math" panose="02040503050406030204" pitchFamily="18" charset="0"/>
                                        <a:ea typeface="Cambria Math" panose="02040503050406030204" pitchFamily="18" charset="0"/>
                                      </a:rPr>
                                      <m:t>∈</m:t>
                                    </m:r>
                                  </m:e>
                                  <m:e>
                                    <m:r>
                                      <a:rPr lang="de-DE" i="1">
                                        <a:latin typeface="Cambria Math" panose="02040503050406030204" pitchFamily="18" charset="0"/>
                                        <a:ea typeface="Cambria Math" panose="02040503050406030204" pitchFamily="18" charset="0"/>
                                      </a:rPr>
                                      <m:t>ℛ</m:t>
                                    </m:r>
                                    <m:d>
                                      <m:dPr>
                                        <m:ctrlPr>
                                          <a:rPr lang="de-DE" i="1">
                                            <a:latin typeface="Cambria Math" panose="02040503050406030204" pitchFamily="18" charset="0"/>
                                            <a:ea typeface="Cambria Math" panose="02040503050406030204" pitchFamily="18" charset="0"/>
                                          </a:rPr>
                                        </m:ctrlPr>
                                      </m:dPr>
                                      <m:e>
                                        <m:eqArr>
                                          <m:eqArrPr>
                                            <m:ctrlPr>
                                              <a:rPr lang="de-DE" i="1">
                                                <a:latin typeface="Cambria Math" panose="02040503050406030204" pitchFamily="18" charset="0"/>
                                                <a:ea typeface="Cambria Math" panose="02040503050406030204" pitchFamily="18" charset="0"/>
                                              </a:rPr>
                                            </m:ctrlPr>
                                          </m:eqArrPr>
                                          <m:e>
                                            <m:r>
                                              <a:rPr lang="de-DE" i="1">
                                                <a:latin typeface="Cambria Math" panose="02040503050406030204" pitchFamily="18" charset="0"/>
                                                <a:ea typeface="Cambria Math" panose="02040503050406030204" pitchFamily="18" charset="0"/>
                                              </a:rPr>
                                              <m:t>𝑁𝑎𝑡</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𝐷</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𝑀𝑎𝑛</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𝑊</m:t>
                                                </m:r>
                                              </m:e>
                                            </m:d>
                                          </m:e>
                                        </m:eqArr>
                                      </m:e>
                                    </m:d>
                                  </m:e>
                                </m:eqArr>
                              </m:sub>
                              <m:sup/>
                              <m:e>
                                <m:r>
                                  <a:rPr lang="de-DE" i="1">
                                    <a:latin typeface="Cambria Math" panose="02040503050406030204" pitchFamily="18" charset="0"/>
                                    <a:ea typeface="Cambria Math" panose="02040503050406030204" pitchFamily="18" charset="0"/>
                                  </a:rPr>
                                  <m:t>   </m:t>
                                </m:r>
                              </m:e>
                            </m:nary>
                          </m:e>
                        </m:func>
                      </m:oMath>
                    </m:oMathPara>
                  </a14:m>
                  <a:endParaRPr lang="en-GB" dirty="0"/>
                </a:p>
              </p:txBody>
            </p:sp>
          </mc:Choice>
          <mc:Fallback xmlns="">
            <p:sp>
              <p:nvSpPr>
                <p:cNvPr id="59" name="Rectangle 58">
                  <a:extLst>
                    <a:ext uri="{FF2B5EF4-FFF2-40B4-BE49-F238E27FC236}">
                      <a16:creationId xmlns:a16="http://schemas.microsoft.com/office/drawing/2014/main" id="{1476E679-081B-B34B-9D66-35CD1109CF11}"/>
                    </a:ext>
                  </a:extLst>
                </p:cNvPr>
                <p:cNvSpPr>
                  <a:spLocks noRot="1" noChangeAspect="1" noMove="1" noResize="1" noEditPoints="1" noAdjustHandles="1" noChangeArrowheads="1" noChangeShapeType="1" noTextEdit="1"/>
                </p:cNvSpPr>
                <p:nvPr/>
              </p:nvSpPr>
              <p:spPr>
                <a:xfrm>
                  <a:off x="896183" y="4126337"/>
                  <a:ext cx="7272697" cy="993862"/>
                </a:xfrm>
                <a:prstGeom prst="rect">
                  <a:avLst/>
                </a:prstGeom>
                <a:blipFill>
                  <a:blip r:embed="rId55"/>
                  <a:stretch>
                    <a:fillRect t="-93671" b="-107595"/>
                  </a:stretch>
                </a:blipFill>
              </p:spPr>
              <p:txBody>
                <a:bodyPr/>
                <a:lstStyle/>
                <a:p>
                  <a:r>
                    <a:rPr lang="en-GB">
                      <a:noFill/>
                    </a:rPr>
                    <a:t> </a:t>
                  </a:r>
                </a:p>
              </p:txBody>
            </p:sp>
          </mc:Fallback>
        </mc:AlternateContent>
      </p:grpSp>
    </p:spTree>
    <p:extLst>
      <p:ext uri="{BB962C8B-B14F-4D97-AF65-F5344CB8AC3E}">
        <p14:creationId xmlns:p14="http://schemas.microsoft.com/office/powerpoint/2010/main" val="415886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31B32D-87D8-1047-B55C-E9444782A41A}"/>
              </a:ext>
            </a:extLst>
          </p:cNvPr>
          <p:cNvSpPr>
            <a:spLocks noGrp="1"/>
          </p:cNvSpPr>
          <p:nvPr>
            <p:ph type="title"/>
          </p:nvPr>
        </p:nvSpPr>
        <p:spPr/>
        <p:txBody>
          <a:bodyPr>
            <a:normAutofit fontScale="90000"/>
          </a:bodyPr>
          <a:lstStyle/>
          <a:p>
            <a:r>
              <a:rPr lang="en-GB" dirty="0"/>
              <a:t>Liftable and Bounded MAP Queries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D914E12-5452-D148-9DB9-7587BAB5A90E}"/>
                  </a:ext>
                </a:extLst>
              </p:cNvPr>
              <p:cNvSpPr>
                <a:spLocks noGrp="1"/>
              </p:cNvSpPr>
              <p:nvPr>
                <p:ph idx="1"/>
              </p:nvPr>
            </p:nvSpPr>
            <p:spPr/>
            <p:txBody>
              <a:bodyPr/>
              <a:lstStyle/>
              <a:p>
                <a:r>
                  <a:rPr lang="en-GB" dirty="0">
                    <a:solidFill>
                      <a:schemeClr val="accent1"/>
                    </a:solidFill>
                  </a:rPr>
                  <a:t>Liftable</a:t>
                </a:r>
                <a:r>
                  <a:rPr lang="en-GB" dirty="0"/>
                  <a:t> MAP queries</a:t>
                </a:r>
              </a:p>
              <a:p>
                <a:pPr lvl="1"/>
                <a:r>
                  <a:rPr lang="en-GB" dirty="0"/>
                  <a:t>Does not concern the lifted width, only regards if groundings occur</a:t>
                </a:r>
              </a:p>
              <a:p>
                <a:pPr lvl="1"/>
                <a14:m>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ℳ</m:t>
                        </m:r>
                        <m:r>
                          <a:rPr lang="de-DE" b="0" i="1" smtClean="0">
                            <a:latin typeface="Cambria Math" panose="02040503050406030204" pitchFamily="18" charset="0"/>
                            <a:ea typeface="Cambria Math" panose="02040503050406030204" pitchFamily="18" charset="0"/>
                          </a:rPr>
                          <m:t>𝒜𝒫</m:t>
                        </m:r>
                      </m:e>
                      <m:sup>
                        <m:r>
                          <a:rPr lang="de-DE" b="0" i="1" smtClean="0">
                            <a:latin typeface="Cambria Math" panose="02040503050406030204" pitchFamily="18" charset="0"/>
                            <a:ea typeface="Cambria Math" panose="02040503050406030204" pitchFamily="18" charset="0"/>
                          </a:rPr>
                          <m:t>𝑙𝑖𝑓𝑡</m:t>
                        </m:r>
                      </m:sup>
                    </m:sSup>
                  </m:oMath>
                </a14:m>
                <a:r>
                  <a:rPr lang="en-GB" dirty="0"/>
                  <a:t>: one logvar and one set of constants per query term</a:t>
                </a:r>
              </a:p>
              <a:p>
                <a:pPr lvl="2"/>
                <a:r>
                  <a:rPr lang="en-GB" dirty="0"/>
                  <a:t>Argument as with parameterised conjunctive queries regarding completeness </a:t>
                </a:r>
              </a:p>
              <a:p>
                <a:r>
                  <a:rPr lang="en-GB" dirty="0">
                    <a:solidFill>
                      <a:schemeClr val="accent1"/>
                    </a:solidFill>
                  </a:rPr>
                  <a:t>Bounded</a:t>
                </a:r>
                <a:r>
                  <a:rPr lang="en-GB" dirty="0"/>
                  <a:t> MAP queries</a:t>
                </a:r>
              </a:p>
              <a:p>
                <a:pPr lvl="1"/>
                <a:r>
                  <a:rPr lang="en-GB" dirty="0"/>
                  <a:t>If query terms cover a subgraph of parclusters, then the lifted width does not increase</a:t>
                </a:r>
              </a:p>
            </p:txBody>
          </p:sp>
        </mc:Choice>
        <mc:Fallback xmlns="">
          <p:sp>
            <p:nvSpPr>
              <p:cNvPr id="4" name="Content Placeholder 3">
                <a:extLst>
                  <a:ext uri="{FF2B5EF4-FFF2-40B4-BE49-F238E27FC236}">
                    <a16:creationId xmlns:a16="http://schemas.microsoft.com/office/drawing/2014/main" id="{7D914E12-5452-D148-9DB9-7587BAB5A90E}"/>
                  </a:ext>
                </a:extLst>
              </p:cNvPr>
              <p:cNvSpPr>
                <a:spLocks noGrp="1" noRot="1" noChangeAspect="1" noMove="1" noResize="1" noEditPoints="1" noAdjustHandles="1" noChangeArrowheads="1" noChangeShapeType="1" noTextEdit="1"/>
              </p:cNvSpPr>
              <p:nvPr>
                <p:ph idx="1"/>
              </p:nvPr>
            </p:nvSpPr>
            <p:spPr>
              <a:blipFill>
                <a:blip r:embed="rId2"/>
                <a:stretch>
                  <a:fillRect l="-1447" t="-1768"/>
                </a:stretch>
              </a:blipFill>
            </p:spPr>
            <p:txBody>
              <a:bodyPr/>
              <a:lstStyle/>
              <a:p>
                <a:r>
                  <a:rPr lang="en-GB">
                    <a:noFill/>
                  </a:rPr>
                  <a:t> </a:t>
                </a:r>
              </a:p>
            </p:txBody>
          </p:sp>
        </mc:Fallback>
      </mc:AlternateContent>
      <p:sp>
        <p:nvSpPr>
          <p:cNvPr id="2" name="Slide Number Placeholder 1">
            <a:extLst>
              <a:ext uri="{FF2B5EF4-FFF2-40B4-BE49-F238E27FC236}">
                <a16:creationId xmlns:a16="http://schemas.microsoft.com/office/drawing/2014/main" id="{0806788D-8772-554F-BB30-F63E6237D34F}"/>
              </a:ext>
            </a:extLst>
          </p:cNvPr>
          <p:cNvSpPr>
            <a:spLocks noGrp="1"/>
          </p:cNvSpPr>
          <p:nvPr>
            <p:ph type="sldNum" sz="quarter" idx="12"/>
          </p:nvPr>
        </p:nvSpPr>
        <p:spPr/>
        <p:txBody>
          <a:bodyPr/>
          <a:lstStyle/>
          <a:p>
            <a:fld id="{67C9959E-8E6B-B04C-9955-EA096F41CA7A}" type="slidenum">
              <a:rPr lang="en-GB" smtClean="0"/>
              <a:t>71</a:t>
            </a:fld>
            <a:endParaRPr lang="en-GB"/>
          </a:p>
        </p:txBody>
      </p:sp>
      <p:grpSp>
        <p:nvGrpSpPr>
          <p:cNvPr id="5" name="Group 4">
            <a:extLst>
              <a:ext uri="{FF2B5EF4-FFF2-40B4-BE49-F238E27FC236}">
                <a16:creationId xmlns:a16="http://schemas.microsoft.com/office/drawing/2014/main" id="{CB26360E-DD3C-2D4B-A214-A6ECC268147B}"/>
              </a:ext>
            </a:extLst>
          </p:cNvPr>
          <p:cNvGrpSpPr/>
          <p:nvPr/>
        </p:nvGrpSpPr>
        <p:grpSpPr>
          <a:xfrm>
            <a:off x="1331793" y="5321651"/>
            <a:ext cx="6328875" cy="990658"/>
            <a:chOff x="1331793" y="5321651"/>
            <a:chExt cx="6328875" cy="990658"/>
          </a:xfrm>
        </p:grpSpPr>
        <p:grpSp>
          <p:nvGrpSpPr>
            <p:cNvPr id="6" name="Group 5">
              <a:extLst>
                <a:ext uri="{FF2B5EF4-FFF2-40B4-BE49-F238E27FC236}">
                  <a16:creationId xmlns:a16="http://schemas.microsoft.com/office/drawing/2014/main" id="{9D45B3F9-998D-3546-941A-A19AEBDDDFB6}"/>
                </a:ext>
              </a:extLst>
            </p:cNvPr>
            <p:cNvGrpSpPr/>
            <p:nvPr/>
          </p:nvGrpSpPr>
          <p:grpSpPr>
            <a:xfrm>
              <a:off x="1995544" y="6034174"/>
              <a:ext cx="5213629" cy="278135"/>
              <a:chOff x="1785438" y="5628464"/>
              <a:chExt cx="5213629" cy="278135"/>
            </a:xfrm>
          </p:grpSpPr>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0876BEB-BF52-9E4E-814D-29366A90C41E}"/>
                      </a:ext>
                    </a:extLst>
                  </p:cNvPr>
                  <p:cNvSpPr txBox="1"/>
                  <p:nvPr/>
                </p:nvSpPr>
                <p:spPr>
                  <a:xfrm>
                    <a:off x="4051648" y="5628464"/>
                    <a:ext cx="6204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2</m:t>
                              </m:r>
                            </m:sub>
                          </m:sSub>
                          <m:r>
                            <a:rPr lang="de-DE" b="0" i="1" smtClean="0">
                              <a:solidFill>
                                <a:schemeClr val="tx1"/>
                              </a:solidFill>
                              <a:latin typeface="Cambria Math" panose="02040503050406030204" pitchFamily="18" charset="0"/>
                            </a:rPr>
                            <m:t>,</m:t>
                          </m:r>
                          <m:sSubSup>
                            <m:sSubSupPr>
                              <m:ctrlPr>
                                <a:rPr lang="de-DE" b="0" i="1" smtClean="0">
                                  <a:solidFill>
                                    <a:schemeClr val="tx1"/>
                                  </a:solidFill>
                                  <a:latin typeface="Cambria Math" panose="02040503050406030204" pitchFamily="18" charset="0"/>
                                </a:rPr>
                              </m:ctrlPr>
                            </m:sSubSupPr>
                            <m:e>
                              <m:r>
                                <a:rPr lang="de-DE" b="0" i="1" smtClean="0">
                                  <a:solidFill>
                                    <a:schemeClr val="tx1"/>
                                  </a:solidFill>
                                  <a:latin typeface="Cambria Math" panose="02040503050406030204" pitchFamily="18" charset="0"/>
                                </a:rPr>
                                <m:t>𝑔</m:t>
                              </m:r>
                            </m:e>
                            <m:sub>
                              <m:r>
                                <a:rPr lang="de-DE" b="0" i="1" smtClean="0">
                                  <a:solidFill>
                                    <a:schemeClr val="tx1"/>
                                  </a:solidFill>
                                  <a:latin typeface="Cambria Math" panose="02040503050406030204" pitchFamily="18" charset="0"/>
                                </a:rPr>
                                <m:t>2</m:t>
                              </m:r>
                            </m:sub>
                            <m:sup>
                              <m:r>
                                <a:rPr lang="de-DE" b="0" i="1" smtClean="0">
                                  <a:solidFill>
                                    <a:schemeClr val="tx1"/>
                                  </a:solidFill>
                                  <a:latin typeface="Cambria Math" panose="02040503050406030204" pitchFamily="18" charset="0"/>
                                </a:rPr>
                                <m:t>′</m:t>
                              </m:r>
                            </m:sup>
                          </m:sSubSup>
                        </m:oMath>
                      </m:oMathPara>
                    </a14:m>
                    <a:endParaRPr lang="en-GB" dirty="0">
                      <a:solidFill>
                        <a:schemeClr val="tx1"/>
                      </a:solidFill>
                    </a:endParaRPr>
                  </a:p>
                </p:txBody>
              </p:sp>
            </mc:Choice>
            <mc:Fallback xmlns="">
              <p:sp>
                <p:nvSpPr>
                  <p:cNvPr id="26" name="TextBox 25">
                    <a:extLst>
                      <a:ext uri="{FF2B5EF4-FFF2-40B4-BE49-F238E27FC236}">
                        <a16:creationId xmlns:a16="http://schemas.microsoft.com/office/drawing/2014/main" id="{00699D65-3D36-7D40-9D60-145F97B09ECE}"/>
                      </a:ext>
                    </a:extLst>
                  </p:cNvPr>
                  <p:cNvSpPr txBox="1">
                    <a:spLocks noRot="1" noChangeAspect="1" noMove="1" noResize="1" noEditPoints="1" noAdjustHandles="1" noChangeArrowheads="1" noChangeShapeType="1" noTextEdit="1"/>
                  </p:cNvSpPr>
                  <p:nvPr/>
                </p:nvSpPr>
                <p:spPr>
                  <a:xfrm>
                    <a:off x="4051648" y="5628464"/>
                    <a:ext cx="620491" cy="276999"/>
                  </a:xfrm>
                  <a:prstGeom prst="rect">
                    <a:avLst/>
                  </a:prstGeom>
                  <a:blipFill>
                    <a:blip r:embed="rId39"/>
                    <a:stretch>
                      <a:fillRect l="-10417" r="-2083" b="-26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01B8111-9089-D441-8701-8E8BC5D6423D}"/>
                      </a:ext>
                    </a:extLst>
                  </p:cNvPr>
                  <p:cNvSpPr txBox="1"/>
                  <p:nvPr/>
                </p:nvSpPr>
                <p:spPr>
                  <a:xfrm>
                    <a:off x="6378576" y="5628464"/>
                    <a:ext cx="6204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3</m:t>
                              </m:r>
                            </m:sub>
                          </m:sSub>
                          <m:r>
                            <a:rPr lang="de-DE" b="0" i="1" smtClean="0">
                              <a:solidFill>
                                <a:schemeClr val="tx1"/>
                              </a:solidFill>
                              <a:latin typeface="Cambria Math" panose="02040503050406030204" pitchFamily="18" charset="0"/>
                            </a:rPr>
                            <m:t>,</m:t>
                          </m:r>
                          <m:sSubSup>
                            <m:sSubSupPr>
                              <m:ctrlPr>
                                <a:rPr lang="de-DE" b="0" i="1" smtClean="0">
                                  <a:solidFill>
                                    <a:schemeClr val="tx1"/>
                                  </a:solidFill>
                                  <a:latin typeface="Cambria Math" panose="02040503050406030204" pitchFamily="18" charset="0"/>
                                </a:rPr>
                              </m:ctrlPr>
                            </m:sSubSupPr>
                            <m:e>
                              <m:r>
                                <a:rPr lang="de-DE" b="0" i="1" smtClean="0">
                                  <a:solidFill>
                                    <a:schemeClr val="tx1"/>
                                  </a:solidFill>
                                  <a:latin typeface="Cambria Math" panose="02040503050406030204" pitchFamily="18" charset="0"/>
                                </a:rPr>
                                <m:t>𝑔</m:t>
                              </m:r>
                            </m:e>
                            <m:sub>
                              <m:r>
                                <a:rPr lang="de-DE" b="0" i="1" smtClean="0">
                                  <a:solidFill>
                                    <a:schemeClr val="tx1"/>
                                  </a:solidFill>
                                  <a:latin typeface="Cambria Math" panose="02040503050406030204" pitchFamily="18" charset="0"/>
                                </a:rPr>
                                <m:t>3</m:t>
                              </m:r>
                            </m:sub>
                            <m:sup>
                              <m:r>
                                <a:rPr lang="de-DE" b="0" i="1" smtClean="0">
                                  <a:solidFill>
                                    <a:schemeClr val="tx1"/>
                                  </a:solidFill>
                                  <a:latin typeface="Cambria Math" panose="02040503050406030204" pitchFamily="18" charset="0"/>
                                </a:rPr>
                                <m:t>′</m:t>
                              </m:r>
                            </m:sup>
                          </m:sSubSup>
                        </m:oMath>
                      </m:oMathPara>
                    </a14:m>
                    <a:endParaRPr lang="en-GB" dirty="0">
                      <a:solidFill>
                        <a:schemeClr val="tx1"/>
                      </a:solidFill>
                    </a:endParaRPr>
                  </a:p>
                </p:txBody>
              </p:sp>
            </mc:Choice>
            <mc:Fallback xmlns="">
              <p:sp>
                <p:nvSpPr>
                  <p:cNvPr id="22" name="TextBox 21">
                    <a:extLst>
                      <a:ext uri="{FF2B5EF4-FFF2-40B4-BE49-F238E27FC236}">
                        <a16:creationId xmlns:a16="http://schemas.microsoft.com/office/drawing/2014/main" id="{70C73891-435E-3B42-B59C-1D343463096B}"/>
                      </a:ext>
                    </a:extLst>
                  </p:cNvPr>
                  <p:cNvSpPr txBox="1">
                    <a:spLocks noRot="1" noChangeAspect="1" noMove="1" noResize="1" noEditPoints="1" noAdjustHandles="1" noChangeArrowheads="1" noChangeShapeType="1" noTextEdit="1"/>
                  </p:cNvSpPr>
                  <p:nvPr/>
                </p:nvSpPr>
                <p:spPr>
                  <a:xfrm>
                    <a:off x="6378576" y="5628464"/>
                    <a:ext cx="620491" cy="276999"/>
                  </a:xfrm>
                  <a:prstGeom prst="rect">
                    <a:avLst/>
                  </a:prstGeom>
                  <a:blipFill>
                    <a:blip r:embed="rId40"/>
                    <a:stretch>
                      <a:fillRect l="-8000" b="-26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88E53F2-9EA3-5D44-A59D-7986939CD22E}"/>
                      </a:ext>
                    </a:extLst>
                  </p:cNvPr>
                  <p:cNvSpPr txBox="1"/>
                  <p:nvPr/>
                </p:nvSpPr>
                <p:spPr>
                  <a:xfrm>
                    <a:off x="1785438" y="5629600"/>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1</m:t>
                              </m:r>
                            </m:sub>
                          </m:sSub>
                        </m:oMath>
                      </m:oMathPara>
                    </a14:m>
                    <a:endParaRPr lang="en-GB" dirty="0">
                      <a:solidFill>
                        <a:schemeClr val="tx1"/>
                      </a:solidFill>
                    </a:endParaRPr>
                  </a:p>
                </p:txBody>
              </p:sp>
            </mc:Choice>
            <mc:Fallback xmlns="">
              <p:sp>
                <p:nvSpPr>
                  <p:cNvPr id="17" name="TextBox 16">
                    <a:extLst>
                      <a:ext uri="{FF2B5EF4-FFF2-40B4-BE49-F238E27FC236}">
                        <a16:creationId xmlns:a16="http://schemas.microsoft.com/office/drawing/2014/main" id="{D5004A70-0FAF-2046-8CD0-623A144F11E3}"/>
                      </a:ext>
                    </a:extLst>
                  </p:cNvPr>
                  <p:cNvSpPr txBox="1">
                    <a:spLocks noRot="1" noChangeAspect="1" noMove="1" noResize="1" noEditPoints="1" noAdjustHandles="1" noChangeArrowheads="1" noChangeShapeType="1" noTextEdit="1"/>
                  </p:cNvSpPr>
                  <p:nvPr/>
                </p:nvSpPr>
                <p:spPr>
                  <a:xfrm>
                    <a:off x="1785438" y="5629600"/>
                    <a:ext cx="288091" cy="276999"/>
                  </a:xfrm>
                  <a:prstGeom prst="rect">
                    <a:avLst/>
                  </a:prstGeom>
                  <a:blipFill>
                    <a:blip r:embed="rId41"/>
                    <a:stretch>
                      <a:fillRect l="-16667" b="-26087"/>
                    </a:stretch>
                  </a:blipFill>
                </p:spPr>
                <p:txBody>
                  <a:bodyPr/>
                  <a:lstStyle/>
                  <a:p>
                    <a:r>
                      <a:rPr lang="en-GB">
                        <a:noFill/>
                      </a:rPr>
                      <a:t> </a:t>
                    </a:r>
                  </a:p>
                </p:txBody>
              </p:sp>
            </mc:Fallback>
          </mc:AlternateContent>
        </p:grpSp>
        <p:grpSp>
          <p:nvGrpSpPr>
            <p:cNvPr id="7" name="Group 6">
              <a:extLst>
                <a:ext uri="{FF2B5EF4-FFF2-40B4-BE49-F238E27FC236}">
                  <a16:creationId xmlns:a16="http://schemas.microsoft.com/office/drawing/2014/main" id="{F432CD1C-85B6-6D4B-8DCC-A5681A79117F}"/>
                </a:ext>
              </a:extLst>
            </p:cNvPr>
            <p:cNvGrpSpPr/>
            <p:nvPr/>
          </p:nvGrpSpPr>
          <p:grpSpPr>
            <a:xfrm>
              <a:off x="1331793" y="5321651"/>
              <a:ext cx="6328875" cy="715089"/>
              <a:chOff x="1561096" y="5467386"/>
              <a:chExt cx="6328875" cy="715089"/>
            </a:xfrm>
          </p:grpSpPr>
          <p:grpSp>
            <p:nvGrpSpPr>
              <p:cNvPr id="8" name="Group 7">
                <a:extLst>
                  <a:ext uri="{FF2B5EF4-FFF2-40B4-BE49-F238E27FC236}">
                    <a16:creationId xmlns:a16="http://schemas.microsoft.com/office/drawing/2014/main" id="{89D96034-623F-2045-A7B3-747F9458F947}"/>
                  </a:ext>
                </a:extLst>
              </p:cNvPr>
              <p:cNvGrpSpPr/>
              <p:nvPr/>
            </p:nvGrpSpPr>
            <p:grpSpPr>
              <a:xfrm>
                <a:off x="1561096" y="5467386"/>
                <a:ext cx="6328875" cy="715089"/>
                <a:chOff x="-629405" y="4954798"/>
                <a:chExt cx="6328875" cy="715089"/>
              </a:xfrm>
            </p:grpSpPr>
            <p:cxnSp>
              <p:nvCxnSpPr>
                <p:cNvPr id="12" name="Straight Connector 11">
                  <a:extLst>
                    <a:ext uri="{FF2B5EF4-FFF2-40B4-BE49-F238E27FC236}">
                      <a16:creationId xmlns:a16="http://schemas.microsoft.com/office/drawing/2014/main" id="{9377CDA5-0B19-CF43-BCB4-6BF95F3513F7}"/>
                    </a:ext>
                  </a:extLst>
                </p:cNvPr>
                <p:cNvCxnSpPr>
                  <a:cxnSpLocks/>
                  <a:stCxn id="16" idx="3"/>
                  <a:endCxn id="14" idx="1"/>
                </p:cNvCxnSpPr>
                <p:nvPr/>
              </p:nvCxnSpPr>
              <p:spPr>
                <a:xfrm>
                  <a:off x="98619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B455A3-D97A-BF47-930D-D7DBE2F5025E}"/>
                    </a:ext>
                  </a:extLst>
                </p:cNvPr>
                <p:cNvCxnSpPr>
                  <a:cxnSpLocks/>
                  <a:stCxn id="14" idx="3"/>
                  <a:endCxn id="15" idx="1"/>
                </p:cNvCxnSpPr>
                <p:nvPr/>
              </p:nvCxnSpPr>
              <p:spPr>
                <a:xfrm>
                  <a:off x="335548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71E124E-B221-054E-B0E8-1D748A905FEE}"/>
                        </a:ext>
                      </a:extLst>
                    </p:cNvPr>
                    <p:cNvSpPr txBox="1"/>
                    <p:nvPr/>
                  </p:nvSpPr>
                  <p:spPr>
                    <a:xfrm>
                      <a:off x="1798623" y="4954798"/>
                      <a:ext cx="1556857"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en-GB" i="1" dirty="0" smtClean="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oMath>
                        </m:oMathPara>
                      </a14:m>
                      <a:endParaRPr lang="de-DE" i="1" dirty="0">
                        <a:solidFill>
                          <a:schemeClr val="tx1"/>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solidFill>
                                <a:latin typeface="Cambria Math" charset="0"/>
                              </a:rPr>
                              <m:t>𝑇𝑟𝑎𝑣𝑒𝑙</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r>
                              <a:rPr lang="de-DE" b="0" i="0"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14" name="TextBox 13">
                      <a:extLst>
                        <a:ext uri="{FF2B5EF4-FFF2-40B4-BE49-F238E27FC236}">
                          <a16:creationId xmlns:a16="http://schemas.microsoft.com/office/drawing/2014/main" id="{871E124E-B221-054E-B0E8-1D748A905FEE}"/>
                        </a:ext>
                      </a:extLst>
                    </p:cNvPr>
                    <p:cNvSpPr txBox="1">
                      <a:spLocks noRot="1" noChangeAspect="1" noMove="1" noResize="1" noEditPoints="1" noAdjustHandles="1" noChangeArrowheads="1" noChangeShapeType="1" noTextEdit="1"/>
                    </p:cNvSpPr>
                    <p:nvPr/>
                  </p:nvSpPr>
                  <p:spPr>
                    <a:xfrm>
                      <a:off x="1798623" y="4954798"/>
                      <a:ext cx="1556857" cy="715089"/>
                    </a:xfrm>
                    <a:prstGeom prst="roundRect">
                      <a:avLst/>
                    </a:prstGeom>
                    <a:blipFill>
                      <a:blip r:embed="rId42"/>
                      <a:stretch>
                        <a:fillRect b="-17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1EF6FE6-58D2-DE4B-B571-55B25CFFCED6}"/>
                        </a:ext>
                      </a:extLst>
                    </p:cNvPr>
                    <p:cNvSpPr txBox="1"/>
                    <p:nvPr/>
                  </p:nvSpPr>
                  <p:spPr>
                    <a:xfrm>
                      <a:off x="4167913" y="4954798"/>
                      <a:ext cx="1531557"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14:m>
                        <m:oMathPara xmlns:m="http://schemas.openxmlformats.org/officeDocument/2006/math">
                          <m:oMathParaPr>
                            <m:jc m:val="center"/>
                          </m:oMathParaPr>
                          <m:oMath xmlns:m="http://schemas.openxmlformats.org/officeDocument/2006/math">
                            <m:r>
                              <a:rPr lang="de-DE" b="0" i="1" dirty="0" smtClean="0">
                                <a:solidFill>
                                  <a:schemeClr val="tx1"/>
                                </a:solidFill>
                                <a:latin typeface="Cambria Math" panose="02040503050406030204" pitchFamily="18" charset="0"/>
                              </a:rPr>
                              <m:t>  </m:t>
                            </m:r>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en-GB" i="1" dirty="0" smtClean="0">
                                <a:solidFill>
                                  <a:schemeClr val="tx1"/>
                                </a:solidFill>
                                <a:latin typeface="Cambria Math" charset="0"/>
                              </a:rPr>
                              <m:t>𝑆𝑖𝑐𝑘</m:t>
                            </m:r>
                            <m:d>
                              <m:dPr>
                                <m:ctrlPr>
                                  <a:rPr lang="de-DE" b="0" i="1" dirty="0" smtClean="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𝑋</m:t>
                                </m:r>
                              </m:e>
                            </m:d>
                          </m:oMath>
                        </m:oMathPara>
                      </a14:m>
                      <a:endParaRPr lang="de-DE" b="0" i="1" dirty="0">
                        <a:solidFill>
                          <a:schemeClr val="tx1"/>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𝑇𝑟𝑒𝑎𝑡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r>
                                  <a:rPr lang="de-DE" i="1" dirty="0">
                                    <a:solidFill>
                                      <a:schemeClr val="tx1"/>
                                    </a:solidFill>
                                    <a:latin typeface="Cambria Math" charset="0"/>
                                  </a:rPr>
                                  <m:t>,</m:t>
                                </m:r>
                                <m:r>
                                  <a:rPr lang="de-DE" i="1" dirty="0">
                                    <a:solidFill>
                                      <a:schemeClr val="tx1"/>
                                    </a:solidFill>
                                    <a:latin typeface="Cambria Math" panose="02040503050406030204" pitchFamily="18" charset="0"/>
                                  </a:rPr>
                                  <m:t>𝑀</m:t>
                                </m:r>
                              </m:e>
                            </m:d>
                            <m:r>
                              <a:rPr lang="de-DE" b="0" i="1"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15" name="TextBox 14">
                      <a:extLst>
                        <a:ext uri="{FF2B5EF4-FFF2-40B4-BE49-F238E27FC236}">
                          <a16:creationId xmlns:a16="http://schemas.microsoft.com/office/drawing/2014/main" id="{91EF6FE6-58D2-DE4B-B571-55B25CFFCED6}"/>
                        </a:ext>
                      </a:extLst>
                    </p:cNvPr>
                    <p:cNvSpPr txBox="1">
                      <a:spLocks noRot="1" noChangeAspect="1" noMove="1" noResize="1" noEditPoints="1" noAdjustHandles="1" noChangeArrowheads="1" noChangeShapeType="1" noTextEdit="1"/>
                    </p:cNvSpPr>
                    <p:nvPr/>
                  </p:nvSpPr>
                  <p:spPr>
                    <a:xfrm>
                      <a:off x="4167913" y="4954798"/>
                      <a:ext cx="1531557" cy="715089"/>
                    </a:xfrm>
                    <a:prstGeom prst="roundRect">
                      <a:avLst/>
                    </a:prstGeom>
                    <a:blipFill>
                      <a:blip r:embed="rId43"/>
                      <a:stretch>
                        <a:fillRect l="-4918" r="-820" b="-17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79E2226-03FB-3E4F-BA9A-5E246B327FBE}"/>
                        </a:ext>
                      </a:extLst>
                    </p:cNvPr>
                    <p:cNvSpPr txBox="1"/>
                    <p:nvPr/>
                  </p:nvSpPr>
                  <p:spPr>
                    <a:xfrm>
                      <a:off x="-629405" y="4954798"/>
                      <a:ext cx="1615595"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de-DE" i="1" dirty="0">
                                <a:solidFill>
                                  <a:schemeClr val="tx1"/>
                                </a:solidFill>
                                <a:latin typeface="Cambria Math" charset="0"/>
                              </a:rPr>
                              <m:t>𝑁𝑎𝑡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𝐷</m:t>
                                </m:r>
                              </m:e>
                            </m:d>
                          </m:oMath>
                        </m:oMathPara>
                      </a14:m>
                      <a:endParaRPr lang="de-DE" i="1" dirty="0">
                        <a:solidFill>
                          <a:schemeClr val="tx1"/>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𝑀𝑎𝑛</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𝑊</m:t>
                                </m:r>
                              </m:e>
                            </m:d>
                            <m:r>
                              <a:rPr lang="de-DE" b="0" i="1"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16" name="TextBox 15">
                      <a:extLst>
                        <a:ext uri="{FF2B5EF4-FFF2-40B4-BE49-F238E27FC236}">
                          <a16:creationId xmlns:a16="http://schemas.microsoft.com/office/drawing/2014/main" id="{079E2226-03FB-3E4F-BA9A-5E246B327FBE}"/>
                        </a:ext>
                      </a:extLst>
                    </p:cNvPr>
                    <p:cNvSpPr txBox="1">
                      <a:spLocks noRot="1" noChangeAspect="1" noMove="1" noResize="1" noEditPoints="1" noAdjustHandles="1" noChangeArrowheads="1" noChangeShapeType="1" noTextEdit="1"/>
                    </p:cNvSpPr>
                    <p:nvPr/>
                  </p:nvSpPr>
                  <p:spPr>
                    <a:xfrm>
                      <a:off x="-629405" y="4954798"/>
                      <a:ext cx="1615595" cy="715089"/>
                    </a:xfrm>
                    <a:prstGeom prst="roundRect">
                      <a:avLst/>
                    </a:prstGeom>
                    <a:blipFill>
                      <a:blip r:embed="rId44"/>
                      <a:stretch>
                        <a:fillRect b="-1724"/>
                      </a:stretch>
                    </a:blipFill>
                    <a:ln>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5420092-0E3B-8D44-A17A-E4E422D69572}"/>
                      </a:ext>
                    </a:extLst>
                  </p:cNvPr>
                  <p:cNvSpPr txBox="1"/>
                  <p:nvPr/>
                </p:nvSpPr>
                <p:spPr>
                  <a:xfrm rot="5400000">
                    <a:off x="2893561"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9" name="TextBox 8">
                    <a:extLst>
                      <a:ext uri="{FF2B5EF4-FFF2-40B4-BE49-F238E27FC236}">
                        <a16:creationId xmlns:a16="http://schemas.microsoft.com/office/drawing/2014/main" id="{D5420092-0E3B-8D44-A17A-E4E422D69572}"/>
                      </a:ext>
                    </a:extLst>
                  </p:cNvPr>
                  <p:cNvSpPr txBox="1">
                    <a:spLocks noRot="1" noChangeAspect="1" noMove="1" noResize="1" noEditPoints="1" noAdjustHandles="1" noChangeArrowheads="1" noChangeShapeType="1" noTextEdit="1"/>
                  </p:cNvSpPr>
                  <p:nvPr/>
                </p:nvSpPr>
                <p:spPr>
                  <a:xfrm rot="5400000">
                    <a:off x="2893561" y="5898014"/>
                    <a:ext cx="270879" cy="295377"/>
                  </a:xfrm>
                  <a:prstGeom prst="round1Rect">
                    <a:avLst>
                      <a:gd name="adj" fmla="val 28634"/>
                    </a:avLst>
                  </a:prstGeom>
                  <a:blipFill>
                    <a:blip r:embed="rId4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87739EE-AE17-9645-8A4D-D8AD03A71318}"/>
                      </a:ext>
                    </a:extLst>
                  </p:cNvPr>
                  <p:cNvSpPr txBox="1"/>
                  <p:nvPr/>
                </p:nvSpPr>
                <p:spPr>
                  <a:xfrm rot="5400000">
                    <a:off x="5262852"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10" name="TextBox 9">
                    <a:extLst>
                      <a:ext uri="{FF2B5EF4-FFF2-40B4-BE49-F238E27FC236}">
                        <a16:creationId xmlns:a16="http://schemas.microsoft.com/office/drawing/2014/main" id="{D87739EE-AE17-9645-8A4D-D8AD03A71318}"/>
                      </a:ext>
                    </a:extLst>
                  </p:cNvPr>
                  <p:cNvSpPr txBox="1">
                    <a:spLocks noRot="1" noChangeAspect="1" noMove="1" noResize="1" noEditPoints="1" noAdjustHandles="1" noChangeArrowheads="1" noChangeShapeType="1" noTextEdit="1"/>
                  </p:cNvSpPr>
                  <p:nvPr/>
                </p:nvSpPr>
                <p:spPr>
                  <a:xfrm rot="5400000">
                    <a:off x="5262852" y="5898014"/>
                    <a:ext cx="270879" cy="295377"/>
                  </a:xfrm>
                  <a:prstGeom prst="round1Rect">
                    <a:avLst>
                      <a:gd name="adj" fmla="val 28634"/>
                    </a:avLst>
                  </a:prstGeom>
                  <a:blipFill>
                    <a:blip r:embed="rId4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A973711-89E3-344C-9816-6CF680D946CE}"/>
                      </a:ext>
                    </a:extLst>
                  </p:cNvPr>
                  <p:cNvSpPr txBox="1"/>
                  <p:nvPr/>
                </p:nvSpPr>
                <p:spPr>
                  <a:xfrm rot="5400000">
                    <a:off x="7606843"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11" name="TextBox 10">
                    <a:extLst>
                      <a:ext uri="{FF2B5EF4-FFF2-40B4-BE49-F238E27FC236}">
                        <a16:creationId xmlns:a16="http://schemas.microsoft.com/office/drawing/2014/main" id="{3A973711-89E3-344C-9816-6CF680D946CE}"/>
                      </a:ext>
                    </a:extLst>
                  </p:cNvPr>
                  <p:cNvSpPr txBox="1">
                    <a:spLocks noRot="1" noChangeAspect="1" noMove="1" noResize="1" noEditPoints="1" noAdjustHandles="1" noChangeArrowheads="1" noChangeShapeType="1" noTextEdit="1"/>
                  </p:cNvSpPr>
                  <p:nvPr/>
                </p:nvSpPr>
                <p:spPr>
                  <a:xfrm rot="5400000">
                    <a:off x="7606843" y="5898014"/>
                    <a:ext cx="270879" cy="295377"/>
                  </a:xfrm>
                  <a:prstGeom prst="round1Rect">
                    <a:avLst>
                      <a:gd name="adj" fmla="val 28634"/>
                    </a:avLst>
                  </a:prstGeom>
                  <a:blipFill>
                    <a:blip r:embed="rId47"/>
                    <a:stretch>
                      <a:fillRect/>
                    </a:stretch>
                  </a:blipFill>
                </p:spPr>
                <p:txBody>
                  <a:bodyPr/>
                  <a:lstStyle/>
                  <a:p>
                    <a:r>
                      <a:rPr lang="en-GB">
                        <a:noFill/>
                      </a:rPr>
                      <a:t> </a:t>
                    </a:r>
                  </a:p>
                </p:txBody>
              </p:sp>
            </mc:Fallback>
          </mc:AlternateContent>
        </p:grpSp>
      </p:grpSp>
    </p:spTree>
    <p:extLst>
      <p:ext uri="{BB962C8B-B14F-4D97-AF65-F5344CB8AC3E}">
        <p14:creationId xmlns:p14="http://schemas.microsoft.com/office/powerpoint/2010/main" val="230737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54F80-4105-5A47-8A1C-8906BF68C22A}"/>
              </a:ext>
            </a:extLst>
          </p:cNvPr>
          <p:cNvSpPr>
            <a:spLocks noGrp="1"/>
          </p:cNvSpPr>
          <p:nvPr>
            <p:ph type="title"/>
          </p:nvPr>
        </p:nvSpPr>
        <p:spPr/>
        <p:txBody>
          <a:bodyPr>
            <a:normAutofit/>
          </a:bodyPr>
          <a:lstStyle/>
          <a:p>
            <a:r>
              <a:rPr lang="en-GB" dirty="0"/>
              <a:t>LVE for MAP Queries: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6E3AB8-4B18-AC45-82C6-E875D5A76220}"/>
                  </a:ext>
                </a:extLst>
              </p:cNvPr>
              <p:cNvSpPr>
                <a:spLocks noGrp="1"/>
              </p:cNvSpPr>
              <p:nvPr>
                <p:ph idx="1"/>
              </p:nvPr>
            </p:nvSpPr>
            <p:spPr>
              <a:xfrm>
                <a:off x="628649" y="1158240"/>
                <a:ext cx="8117417" cy="5286103"/>
              </a:xfrm>
            </p:spPr>
            <p:txBody>
              <a:bodyPr>
                <a:normAutofit fontScale="85000" lnSpcReduction="10000"/>
              </a:bodyPr>
              <a:lstStyle/>
              <a:p>
                <a:pPr marL="0" indent="0">
                  <a:buNone/>
                </a:pPr>
                <a14:m>
                  <m:oMath xmlns:m="http://schemas.openxmlformats.org/officeDocument/2006/math">
                    <m:r>
                      <a:rPr lang="de-DE" b="1" i="0" smtClean="0">
                        <a:latin typeface="Cambria Math" panose="02040503050406030204" pitchFamily="18" charset="0"/>
                      </a:rPr>
                      <m:t>𝐌𝐀𝐏</m:t>
                    </m:r>
                    <m:r>
                      <m:rPr>
                        <m:nor/>
                      </m:rPr>
                      <a:rPr lang="de-DE" b="1" i="0" smtClean="0">
                        <a:latin typeface="Cambria Math" panose="02040503050406030204" pitchFamily="18" charset="0"/>
                      </a:rPr>
                      <m:t>−</m:t>
                    </m:r>
                    <m:r>
                      <a:rPr lang="en-GB" b="1">
                        <a:latin typeface="Cambria Math" panose="02040503050406030204" pitchFamily="18" charset="0"/>
                      </a:rPr>
                      <m:t>𝐋</m:t>
                    </m:r>
                    <m:r>
                      <a:rPr lang="de-DE" b="1" i="0" smtClean="0">
                        <a:latin typeface="Cambria Math" panose="02040503050406030204" pitchFamily="18" charset="0"/>
                      </a:rPr>
                      <m:t>𝐕𝐄</m:t>
                    </m:r>
                  </m:oMath>
                </a14:m>
                <a:r>
                  <a:rPr lang="en-GB" dirty="0"/>
                  <a:t>(Model </a:t>
                </a:r>
                <a14:m>
                  <m:oMath xmlns:m="http://schemas.openxmlformats.org/officeDocument/2006/math">
                    <m:r>
                      <a:rPr lang="en-GB" i="1" smtClean="0">
                        <a:latin typeface="Cambria Math" panose="02040503050406030204" pitchFamily="18" charset="0"/>
                      </a:rPr>
                      <m:t>𝐺</m:t>
                    </m:r>
                  </m:oMath>
                </a14:m>
                <a:r>
                  <a:rPr lang="en-GB" dirty="0"/>
                  <a:t>, evidence </a:t>
                </a:r>
                <a14:m>
                  <m:oMath xmlns:m="http://schemas.openxmlformats.org/officeDocument/2006/math">
                    <m:r>
                      <a:rPr lang="en-GB" b="1" i="1" smtClean="0">
                        <a:latin typeface="Cambria Math" panose="02040503050406030204" pitchFamily="18" charset="0"/>
                      </a:rPr>
                      <m:t>𝑬</m:t>
                    </m:r>
                  </m:oMath>
                </a14:m>
                <a:r>
                  <a:rPr lang="en-GB" dirty="0"/>
                  <a:t>, query</a:t>
                </a:r>
                <a:r>
                  <a:rPr lang="en-GB" b="1" dirty="0"/>
                  <a:t> </a:t>
                </a:r>
                <a14:m>
                  <m:oMath xmlns:m="http://schemas.openxmlformats.org/officeDocument/2006/math">
                    <m:sSub>
                      <m:sSubPr>
                        <m:ctrlPr>
                          <a:rPr lang="de-DE" b="0" i="1" smtClean="0">
                            <a:latin typeface="Cambria Math" panose="02040503050406030204" pitchFamily="18" charset="0"/>
                          </a:rPr>
                        </m:ctrlPr>
                      </m:sSubPr>
                      <m:e>
                        <m:r>
                          <a:rPr lang="de-DE" b="1" i="1" smtClean="0">
                            <a:latin typeface="Cambria Math" panose="02040503050406030204" pitchFamily="18" charset="0"/>
                          </a:rPr>
                          <m:t>𝑸</m:t>
                        </m:r>
                      </m:e>
                      <m:sub>
                        <m:r>
                          <a:rPr lang="de-DE" b="0" i="1" smtClean="0">
                            <a:latin typeface="Cambria Math" panose="02040503050406030204" pitchFamily="18" charset="0"/>
                          </a:rPr>
                          <m:t>|</m:t>
                        </m:r>
                        <m:r>
                          <a:rPr lang="de-DE" b="0" i="1" smtClean="0">
                            <a:latin typeface="Cambria Math" panose="02040503050406030204" pitchFamily="18" charset="0"/>
                          </a:rPr>
                          <m:t>𝐶</m:t>
                        </m:r>
                      </m:sub>
                    </m:sSub>
                  </m:oMath>
                </a14:m>
                <a:r>
                  <a:rPr lang="en-GB" dirty="0"/>
                  <a:t>)</a:t>
                </a:r>
              </a:p>
              <a:p>
                <a:pPr marL="457200" lvl="1" indent="0">
                  <a:buNone/>
                </a:pPr>
                <a14:m>
                  <m:oMath xmlns:m="http://schemas.openxmlformats.org/officeDocument/2006/math">
                    <m:r>
                      <a:rPr lang="en-GB" sz="2800" i="1" dirty="0">
                        <a:latin typeface="Cambria Math" panose="02040503050406030204" pitchFamily="18" charset="0"/>
                      </a:rPr>
                      <m:t>𝐺</m:t>
                    </m:r>
                    <m:r>
                      <a:rPr lang="en-GB" sz="2800" i="1" dirty="0">
                        <a:latin typeface="Cambria Math" panose="02040503050406030204" pitchFamily="18" charset="0"/>
                        <a:ea typeface="Cambria Math" panose="02040503050406030204" pitchFamily="18" charset="0"/>
                      </a:rPr>
                      <m:t>←</m:t>
                    </m:r>
                  </m:oMath>
                </a14:m>
                <a:r>
                  <a:rPr lang="en-GB" sz="2800" dirty="0"/>
                  <a:t> Shatter </a:t>
                </a:r>
                <a14:m>
                  <m:oMath xmlns:m="http://schemas.openxmlformats.org/officeDocument/2006/math">
                    <m:r>
                      <a:rPr lang="en-GB" sz="2800" i="1" dirty="0">
                        <a:latin typeface="Cambria Math" panose="02040503050406030204" pitchFamily="18" charset="0"/>
                      </a:rPr>
                      <m:t>𝐺</m:t>
                    </m:r>
                  </m:oMath>
                </a14:m>
                <a:r>
                  <a:rPr lang="en-GB" sz="2800" dirty="0"/>
                  <a:t> on </a:t>
                </a:r>
                <a14:m>
                  <m:oMath xmlns:m="http://schemas.openxmlformats.org/officeDocument/2006/math">
                    <m:sSub>
                      <m:sSubPr>
                        <m:ctrlPr>
                          <a:rPr lang="de-DE" sz="2800" i="1">
                            <a:latin typeface="Cambria Math" panose="02040503050406030204" pitchFamily="18" charset="0"/>
                          </a:rPr>
                        </m:ctrlPr>
                      </m:sSubPr>
                      <m:e>
                        <m:r>
                          <a:rPr lang="de-DE" sz="2800" b="1" i="1">
                            <a:latin typeface="Cambria Math" panose="02040503050406030204" pitchFamily="18" charset="0"/>
                          </a:rPr>
                          <m:t>𝑸</m:t>
                        </m:r>
                      </m:e>
                      <m:sub>
                        <m:r>
                          <a:rPr lang="de-DE" sz="2800" i="1">
                            <a:latin typeface="Cambria Math" panose="02040503050406030204" pitchFamily="18" charset="0"/>
                          </a:rPr>
                          <m:t>|</m:t>
                        </m:r>
                        <m:r>
                          <a:rPr lang="de-DE" sz="2800" i="1">
                            <a:latin typeface="Cambria Math" panose="02040503050406030204" pitchFamily="18" charset="0"/>
                          </a:rPr>
                          <m:t>𝐶</m:t>
                        </m:r>
                      </m:sub>
                    </m:sSub>
                  </m:oMath>
                </a14:m>
                <a:r>
                  <a:rPr lang="en-GB" sz="2800" dirty="0"/>
                  <a:t>, </a:t>
                </a:r>
                <a14:m>
                  <m:oMath xmlns:m="http://schemas.openxmlformats.org/officeDocument/2006/math">
                    <m:r>
                      <a:rPr lang="en-GB" sz="2800" b="1" i="1">
                        <a:latin typeface="Cambria Math" panose="02040503050406030204" pitchFamily="18" charset="0"/>
                      </a:rPr>
                      <m:t>𝑬</m:t>
                    </m:r>
                  </m:oMath>
                </a14:m>
                <a:r>
                  <a:rPr lang="en-GB" sz="2800" dirty="0"/>
                  <a:t>, and on itself</a:t>
                </a:r>
              </a:p>
              <a:p>
                <a:pPr marL="457200" lvl="1" indent="0">
                  <a:buNone/>
                </a:pPr>
                <a14:m>
                  <m:oMath xmlns:m="http://schemas.openxmlformats.org/officeDocument/2006/math">
                    <m:r>
                      <a:rPr lang="en-GB" sz="2800" i="1" dirty="0">
                        <a:latin typeface="Cambria Math" panose="02040503050406030204" pitchFamily="18" charset="0"/>
                      </a:rPr>
                      <m:t>𝐺</m:t>
                    </m:r>
                    <m:r>
                      <a:rPr lang="en-GB" sz="2800" i="1" dirty="0">
                        <a:latin typeface="Cambria Math" panose="02040503050406030204" pitchFamily="18" charset="0"/>
                        <a:ea typeface="Cambria Math" panose="02040503050406030204" pitchFamily="18" charset="0"/>
                      </a:rPr>
                      <m:t>← </m:t>
                    </m:r>
                  </m:oMath>
                </a14:m>
                <a:r>
                  <a:rPr lang="en-GB" sz="2800" dirty="0"/>
                  <a:t>Absorb </a:t>
                </a:r>
                <a14:m>
                  <m:oMath xmlns:m="http://schemas.openxmlformats.org/officeDocument/2006/math">
                    <m:r>
                      <a:rPr lang="en-GB" sz="2800" b="1" i="1">
                        <a:latin typeface="Cambria Math" panose="02040503050406030204" pitchFamily="18" charset="0"/>
                      </a:rPr>
                      <m:t>𝑬</m:t>
                    </m:r>
                  </m:oMath>
                </a14:m>
                <a:r>
                  <a:rPr lang="en-GB" sz="2800" dirty="0"/>
                  <a:t> in </a:t>
                </a:r>
                <a14:m>
                  <m:oMath xmlns:m="http://schemas.openxmlformats.org/officeDocument/2006/math">
                    <m:r>
                      <a:rPr lang="en-GB" sz="2800" i="1" dirty="0">
                        <a:latin typeface="Cambria Math" panose="02040503050406030204" pitchFamily="18" charset="0"/>
                      </a:rPr>
                      <m:t>𝐺</m:t>
                    </m:r>
                  </m:oMath>
                </a14:m>
                <a:endParaRPr lang="en-GB" sz="2800" dirty="0"/>
              </a:p>
              <a:p>
                <a:pPr marL="457200" lvl="1" indent="0">
                  <a:buNone/>
                </a:pPr>
                <a:r>
                  <a:rPr lang="en-GB" sz="2800" b="1" dirty="0">
                    <a:solidFill>
                      <a:schemeClr val="tx1"/>
                    </a:solidFill>
                  </a:rPr>
                  <a:t>while</a:t>
                </a:r>
                <a:r>
                  <a:rPr lang="en-GB" sz="2800" dirty="0">
                    <a:solidFill>
                      <a:schemeClr val="tx1"/>
                    </a:solidFill>
                  </a:rPr>
                  <a:t> </a:t>
                </a:r>
                <a14:m>
                  <m:oMath xmlns:m="http://schemas.openxmlformats.org/officeDocument/2006/math">
                    <m:r>
                      <a:rPr lang="en-GB" sz="2800" i="1" dirty="0">
                        <a:solidFill>
                          <a:schemeClr val="tx1"/>
                        </a:solidFill>
                        <a:latin typeface="Cambria Math" panose="02040503050406030204" pitchFamily="18" charset="0"/>
                      </a:rPr>
                      <m:t>𝐺</m:t>
                    </m:r>
                  </m:oMath>
                </a14:m>
                <a:r>
                  <a:rPr lang="en-GB" sz="2800" dirty="0">
                    <a:solidFill>
                      <a:schemeClr val="tx1"/>
                    </a:solidFill>
                  </a:rPr>
                  <a:t> contains non-query terms </a:t>
                </a:r>
                <a:r>
                  <a:rPr lang="en-GB" sz="2800" b="1" dirty="0">
                    <a:solidFill>
                      <a:schemeClr val="tx1"/>
                    </a:solidFill>
                  </a:rPr>
                  <a:t>do</a:t>
                </a:r>
              </a:p>
              <a:p>
                <a:pPr marL="914400" lvl="2" indent="0">
                  <a:buNone/>
                </a:pPr>
                <a:r>
                  <a:rPr lang="en-GB" sz="2800" b="1" dirty="0">
                    <a:solidFill>
                      <a:schemeClr val="tx1"/>
                    </a:solidFill>
                  </a:rPr>
                  <a:t>if</a:t>
                </a:r>
                <a:r>
                  <a:rPr lang="en-GB" sz="2800" dirty="0">
                    <a:solidFill>
                      <a:schemeClr val="tx1"/>
                    </a:solidFill>
                  </a:rPr>
                  <a:t> a PRV </a:t>
                </a:r>
                <a14:m>
                  <m:oMath xmlns:m="http://schemas.openxmlformats.org/officeDocument/2006/math">
                    <m:r>
                      <a:rPr lang="en-GB" sz="2800" i="1" dirty="0">
                        <a:solidFill>
                          <a:schemeClr val="tx1"/>
                        </a:solidFill>
                        <a:latin typeface="Cambria Math" panose="02040503050406030204" pitchFamily="18" charset="0"/>
                      </a:rPr>
                      <m:t>𝐴</m:t>
                    </m:r>
                  </m:oMath>
                </a14:m>
                <a:r>
                  <a:rPr lang="en-GB" sz="2800" dirty="0">
                    <a:solidFill>
                      <a:schemeClr val="tx1"/>
                    </a:solidFill>
                  </a:rPr>
                  <a:t> fulfils the preconditions of </a:t>
                </a:r>
                <a14:m>
                  <m:oMath xmlns:m="http://schemas.openxmlformats.org/officeDocument/2006/math">
                    <m:r>
                      <m:rPr>
                        <m:nor/>
                      </m:rPr>
                      <a:rPr lang="de-DE" sz="2800">
                        <a:solidFill>
                          <a:schemeClr val="tx1"/>
                        </a:solidFill>
                        <a:latin typeface="Cambria Math" panose="02040503050406030204" pitchFamily="18" charset="0"/>
                      </a:rPr>
                      <m:t>sum</m:t>
                    </m:r>
                    <m:r>
                      <m:rPr>
                        <m:nor/>
                      </m:rPr>
                      <a:rPr lang="de-DE" sz="2800">
                        <a:solidFill>
                          <a:schemeClr val="tx1"/>
                        </a:solidFill>
                        <a:latin typeface="Cambria Math" panose="02040503050406030204" pitchFamily="18" charset="0"/>
                      </a:rPr>
                      <m:t>−</m:t>
                    </m:r>
                    <m:r>
                      <m:rPr>
                        <m:nor/>
                      </m:rPr>
                      <a:rPr lang="de-DE" sz="2800">
                        <a:solidFill>
                          <a:schemeClr val="tx1"/>
                        </a:solidFill>
                        <a:latin typeface="Cambria Math" panose="02040503050406030204" pitchFamily="18" charset="0"/>
                      </a:rPr>
                      <m:t>out</m:t>
                    </m:r>
                  </m:oMath>
                </a14:m>
                <a:r>
                  <a:rPr lang="en-GB" sz="2800" dirty="0">
                    <a:solidFill>
                      <a:schemeClr val="tx1"/>
                    </a:solidFill>
                  </a:rPr>
                  <a:t> </a:t>
                </a:r>
                <a:r>
                  <a:rPr lang="en-GB" sz="2800" b="1" dirty="0">
                    <a:solidFill>
                      <a:schemeClr val="tx1"/>
                    </a:solidFill>
                  </a:rPr>
                  <a:t>then</a:t>
                </a:r>
              </a:p>
              <a:p>
                <a:pPr marL="1371600" lvl="3" indent="0">
                  <a:buNone/>
                </a:pPr>
                <a14:m>
                  <m:oMath xmlns:m="http://schemas.openxmlformats.org/officeDocument/2006/math">
                    <m:r>
                      <a:rPr lang="en-GB" sz="2800" i="1" dirty="0">
                        <a:solidFill>
                          <a:schemeClr val="tx1"/>
                        </a:solidFill>
                        <a:latin typeface="Cambria Math" panose="02040503050406030204" pitchFamily="18" charset="0"/>
                      </a:rPr>
                      <m:t>𝐺</m:t>
                    </m:r>
                    <m:r>
                      <a:rPr lang="en-GB" sz="2800" i="1" dirty="0">
                        <a:solidFill>
                          <a:schemeClr val="tx1"/>
                        </a:solidFill>
                        <a:latin typeface="Cambria Math" panose="02040503050406030204" pitchFamily="18" charset="0"/>
                        <a:ea typeface="Cambria Math" panose="02040503050406030204" pitchFamily="18" charset="0"/>
                      </a:rPr>
                      <m:t>← </m:t>
                    </m:r>
                  </m:oMath>
                </a14:m>
                <a:r>
                  <a:rPr lang="en-GB" sz="2800" dirty="0">
                    <a:solidFill>
                      <a:schemeClr val="tx1"/>
                    </a:solidFill>
                  </a:rPr>
                  <a:t>Apply </a:t>
                </a:r>
                <a14:m>
                  <m:oMath xmlns:m="http://schemas.openxmlformats.org/officeDocument/2006/math">
                    <m:r>
                      <m:rPr>
                        <m:nor/>
                      </m:rPr>
                      <a:rPr lang="de-DE" sz="2800">
                        <a:solidFill>
                          <a:schemeClr val="tx1"/>
                        </a:solidFill>
                        <a:latin typeface="Cambria Math" panose="02040503050406030204" pitchFamily="18" charset="0"/>
                      </a:rPr>
                      <m:t>sum</m:t>
                    </m:r>
                    <m:r>
                      <m:rPr>
                        <m:nor/>
                      </m:rPr>
                      <a:rPr lang="de-DE" sz="2800">
                        <a:solidFill>
                          <a:schemeClr val="tx1"/>
                        </a:solidFill>
                        <a:latin typeface="Cambria Math" panose="02040503050406030204" pitchFamily="18" charset="0"/>
                      </a:rPr>
                      <m:t>−</m:t>
                    </m:r>
                    <m:r>
                      <m:rPr>
                        <m:nor/>
                      </m:rPr>
                      <a:rPr lang="de-DE" sz="2800">
                        <a:solidFill>
                          <a:schemeClr val="tx1"/>
                        </a:solidFill>
                        <a:latin typeface="Cambria Math" panose="02040503050406030204" pitchFamily="18" charset="0"/>
                      </a:rPr>
                      <m:t>out</m:t>
                    </m:r>
                  </m:oMath>
                </a14:m>
                <a:r>
                  <a:rPr lang="en-GB" sz="2800" dirty="0">
                    <a:solidFill>
                      <a:schemeClr val="tx1"/>
                    </a:solidFill>
                  </a:rPr>
                  <a:t> to </a:t>
                </a:r>
                <a14:m>
                  <m:oMath xmlns:m="http://schemas.openxmlformats.org/officeDocument/2006/math">
                    <m:r>
                      <a:rPr lang="en-GB" sz="2800" i="1" dirty="0">
                        <a:solidFill>
                          <a:schemeClr val="tx1"/>
                        </a:solidFill>
                        <a:latin typeface="Cambria Math" panose="02040503050406030204" pitchFamily="18" charset="0"/>
                      </a:rPr>
                      <m:t>𝐴</m:t>
                    </m:r>
                  </m:oMath>
                </a14:m>
                <a:r>
                  <a:rPr lang="en-GB" sz="2800" dirty="0">
                    <a:solidFill>
                      <a:schemeClr val="tx1"/>
                    </a:solidFill>
                  </a:rPr>
                  <a:t> in </a:t>
                </a:r>
                <a14:m>
                  <m:oMath xmlns:m="http://schemas.openxmlformats.org/officeDocument/2006/math">
                    <m:r>
                      <a:rPr lang="de-DE" sz="2800" i="1">
                        <a:solidFill>
                          <a:schemeClr val="tx1"/>
                        </a:solidFill>
                        <a:latin typeface="Cambria Math" panose="02040503050406030204" pitchFamily="18" charset="0"/>
                      </a:rPr>
                      <m:t>𝐺</m:t>
                    </m:r>
                  </m:oMath>
                </a14:m>
                <a:endParaRPr lang="en-GB" sz="2800" dirty="0">
                  <a:solidFill>
                    <a:schemeClr val="tx1"/>
                  </a:solidFill>
                </a:endParaRPr>
              </a:p>
              <a:p>
                <a:pPr marL="914400" lvl="2" indent="0">
                  <a:buNone/>
                </a:pPr>
                <a:r>
                  <a:rPr lang="en-GB" sz="2800" b="1" dirty="0">
                    <a:solidFill>
                      <a:schemeClr val="tx1"/>
                    </a:solidFill>
                  </a:rPr>
                  <a:t>else</a:t>
                </a:r>
              </a:p>
              <a:p>
                <a:pPr marL="1371600" lvl="3" indent="0">
                  <a:buNone/>
                </a:pPr>
                <a14:m>
                  <m:oMath xmlns:m="http://schemas.openxmlformats.org/officeDocument/2006/math">
                    <m:r>
                      <a:rPr lang="en-GB" sz="2800" i="1" dirty="0">
                        <a:solidFill>
                          <a:schemeClr val="tx1"/>
                        </a:solidFill>
                        <a:latin typeface="Cambria Math" panose="02040503050406030204" pitchFamily="18" charset="0"/>
                      </a:rPr>
                      <m:t>𝐺</m:t>
                    </m:r>
                    <m:r>
                      <a:rPr lang="en-GB" sz="2800" i="1" dirty="0">
                        <a:solidFill>
                          <a:schemeClr val="tx1"/>
                        </a:solidFill>
                        <a:latin typeface="Cambria Math" panose="02040503050406030204" pitchFamily="18" charset="0"/>
                        <a:ea typeface="Cambria Math" panose="02040503050406030204" pitchFamily="18" charset="0"/>
                      </a:rPr>
                      <m:t>←</m:t>
                    </m:r>
                  </m:oMath>
                </a14:m>
                <a:r>
                  <a:rPr lang="en-GB" sz="2800" dirty="0">
                    <a:solidFill>
                      <a:schemeClr val="tx1"/>
                    </a:solidFill>
                  </a:rPr>
                  <a:t> Apply an enabling operator on parfactors in </a:t>
                </a:r>
                <a14:m>
                  <m:oMath xmlns:m="http://schemas.openxmlformats.org/officeDocument/2006/math">
                    <m:r>
                      <a:rPr lang="de-DE" sz="2800" i="1">
                        <a:solidFill>
                          <a:schemeClr val="tx1"/>
                        </a:solidFill>
                        <a:latin typeface="Cambria Math" panose="02040503050406030204" pitchFamily="18" charset="0"/>
                      </a:rPr>
                      <m:t>𝐺</m:t>
                    </m:r>
                  </m:oMath>
                </a14:m>
                <a:endParaRPr lang="en-GB" sz="2800" dirty="0">
                  <a:solidFill>
                    <a:schemeClr val="tx1"/>
                  </a:solidFill>
                </a:endParaRPr>
              </a:p>
              <a:p>
                <a:pPr marL="457200" lvl="1" indent="0">
                  <a:buNone/>
                </a:pPr>
                <a:r>
                  <a:rPr lang="en-GB" sz="2800" b="1" dirty="0">
                    <a:solidFill>
                      <a:schemeClr val="tx1"/>
                    </a:solidFill>
                  </a:rPr>
                  <a:t>while</a:t>
                </a:r>
                <a:r>
                  <a:rPr lang="en-GB" sz="2800" dirty="0">
                    <a:solidFill>
                      <a:schemeClr val="tx1"/>
                    </a:solidFill>
                  </a:rPr>
                  <a:t> </a:t>
                </a:r>
                <a14:m>
                  <m:oMath xmlns:m="http://schemas.openxmlformats.org/officeDocument/2006/math">
                    <m:r>
                      <a:rPr lang="en-GB" sz="2800" i="1" dirty="0">
                        <a:solidFill>
                          <a:schemeClr val="tx1"/>
                        </a:solidFill>
                        <a:latin typeface="Cambria Math" panose="02040503050406030204" pitchFamily="18" charset="0"/>
                      </a:rPr>
                      <m:t>𝐺</m:t>
                    </m:r>
                  </m:oMath>
                </a14:m>
                <a:r>
                  <a:rPr lang="en-GB" sz="2800" dirty="0">
                    <a:solidFill>
                      <a:schemeClr val="tx1"/>
                    </a:solidFill>
                  </a:rPr>
                  <a:t> contains query terms </a:t>
                </a:r>
                <a:r>
                  <a:rPr lang="en-GB" sz="2800" b="1" dirty="0">
                    <a:solidFill>
                      <a:schemeClr val="tx1"/>
                    </a:solidFill>
                  </a:rPr>
                  <a:t>do</a:t>
                </a:r>
              </a:p>
              <a:p>
                <a:pPr marL="914400" lvl="2" indent="0">
                  <a:buNone/>
                </a:pPr>
                <a:r>
                  <a:rPr lang="en-GB" sz="2800" b="1" dirty="0">
                    <a:solidFill>
                      <a:schemeClr val="tx1"/>
                    </a:solidFill>
                  </a:rPr>
                  <a:t>if</a:t>
                </a:r>
                <a:r>
                  <a:rPr lang="en-GB" sz="2800" dirty="0">
                    <a:solidFill>
                      <a:schemeClr val="tx1"/>
                    </a:solidFill>
                  </a:rPr>
                  <a:t> a PRV </a:t>
                </a:r>
                <a14:m>
                  <m:oMath xmlns:m="http://schemas.openxmlformats.org/officeDocument/2006/math">
                    <m:r>
                      <a:rPr lang="en-GB" sz="2800" i="1" dirty="0">
                        <a:solidFill>
                          <a:schemeClr val="tx1"/>
                        </a:solidFill>
                        <a:latin typeface="Cambria Math" panose="02040503050406030204" pitchFamily="18" charset="0"/>
                      </a:rPr>
                      <m:t>𝐴</m:t>
                    </m:r>
                  </m:oMath>
                </a14:m>
                <a:r>
                  <a:rPr lang="en-GB" sz="2800" dirty="0">
                    <a:solidFill>
                      <a:schemeClr val="tx1"/>
                    </a:solidFill>
                  </a:rPr>
                  <a:t> fulfils the preconditions of </a:t>
                </a:r>
                <a14:m>
                  <m:oMath xmlns:m="http://schemas.openxmlformats.org/officeDocument/2006/math">
                    <m:r>
                      <m:rPr>
                        <m:nor/>
                      </m:rPr>
                      <a:rPr lang="de-DE" sz="2800">
                        <a:solidFill>
                          <a:schemeClr val="tx1"/>
                        </a:solidFill>
                        <a:latin typeface="Cambria Math" panose="02040503050406030204" pitchFamily="18" charset="0"/>
                      </a:rPr>
                      <m:t>m</m:t>
                    </m:r>
                    <m:r>
                      <m:rPr>
                        <m:nor/>
                      </m:rPr>
                      <a:rPr lang="de-DE" sz="2800" b="0" i="0" smtClean="0">
                        <a:solidFill>
                          <a:schemeClr val="tx1"/>
                        </a:solidFill>
                        <a:latin typeface="Cambria Math" panose="02040503050406030204" pitchFamily="18" charset="0"/>
                      </a:rPr>
                      <m:t>ax</m:t>
                    </m:r>
                    <m:r>
                      <m:rPr>
                        <m:nor/>
                      </m:rPr>
                      <a:rPr lang="de-DE" sz="2800">
                        <a:solidFill>
                          <a:schemeClr val="tx1"/>
                        </a:solidFill>
                        <a:latin typeface="Cambria Math" panose="02040503050406030204" pitchFamily="18" charset="0"/>
                      </a:rPr>
                      <m:t>−</m:t>
                    </m:r>
                    <m:r>
                      <m:rPr>
                        <m:nor/>
                      </m:rPr>
                      <a:rPr lang="de-DE" sz="2800">
                        <a:solidFill>
                          <a:schemeClr val="tx1"/>
                        </a:solidFill>
                        <a:latin typeface="Cambria Math" panose="02040503050406030204" pitchFamily="18" charset="0"/>
                      </a:rPr>
                      <m:t>out</m:t>
                    </m:r>
                  </m:oMath>
                </a14:m>
                <a:r>
                  <a:rPr lang="en-GB" sz="2800" dirty="0">
                    <a:solidFill>
                      <a:schemeClr val="tx1"/>
                    </a:solidFill>
                  </a:rPr>
                  <a:t> </a:t>
                </a:r>
                <a:r>
                  <a:rPr lang="en-GB" sz="2800" b="1" dirty="0">
                    <a:solidFill>
                      <a:schemeClr val="tx1"/>
                    </a:solidFill>
                  </a:rPr>
                  <a:t>then</a:t>
                </a:r>
              </a:p>
              <a:p>
                <a:pPr marL="1371600" lvl="3" indent="0">
                  <a:buNone/>
                </a:pPr>
                <a14:m>
                  <m:oMath xmlns:m="http://schemas.openxmlformats.org/officeDocument/2006/math">
                    <m:r>
                      <a:rPr lang="en-GB" sz="2800" i="1" dirty="0">
                        <a:solidFill>
                          <a:schemeClr val="tx1"/>
                        </a:solidFill>
                        <a:latin typeface="Cambria Math" panose="02040503050406030204" pitchFamily="18" charset="0"/>
                      </a:rPr>
                      <m:t>𝐺</m:t>
                    </m:r>
                    <m:r>
                      <a:rPr lang="en-GB" sz="2800" i="1" dirty="0">
                        <a:solidFill>
                          <a:schemeClr val="tx1"/>
                        </a:solidFill>
                        <a:latin typeface="Cambria Math" panose="02040503050406030204" pitchFamily="18" charset="0"/>
                        <a:ea typeface="Cambria Math" panose="02040503050406030204" pitchFamily="18" charset="0"/>
                      </a:rPr>
                      <m:t>← </m:t>
                    </m:r>
                  </m:oMath>
                </a14:m>
                <a:r>
                  <a:rPr lang="en-GB" sz="2800" dirty="0">
                    <a:solidFill>
                      <a:schemeClr val="tx1"/>
                    </a:solidFill>
                  </a:rPr>
                  <a:t>Apply </a:t>
                </a:r>
                <a14:m>
                  <m:oMath xmlns:m="http://schemas.openxmlformats.org/officeDocument/2006/math">
                    <m:r>
                      <m:rPr>
                        <m:nor/>
                      </m:rPr>
                      <a:rPr lang="de-DE" sz="2800">
                        <a:solidFill>
                          <a:schemeClr val="tx1"/>
                        </a:solidFill>
                        <a:latin typeface="Cambria Math" panose="02040503050406030204" pitchFamily="18" charset="0"/>
                      </a:rPr>
                      <m:t>m</m:t>
                    </m:r>
                    <m:r>
                      <m:rPr>
                        <m:nor/>
                      </m:rPr>
                      <a:rPr lang="de-DE" sz="2800" b="0" i="0" smtClean="0">
                        <a:solidFill>
                          <a:schemeClr val="tx1"/>
                        </a:solidFill>
                        <a:latin typeface="Cambria Math" panose="02040503050406030204" pitchFamily="18" charset="0"/>
                      </a:rPr>
                      <m:t>ax</m:t>
                    </m:r>
                    <m:r>
                      <m:rPr>
                        <m:nor/>
                      </m:rPr>
                      <a:rPr lang="de-DE" sz="2800">
                        <a:solidFill>
                          <a:schemeClr val="tx1"/>
                        </a:solidFill>
                        <a:latin typeface="Cambria Math" panose="02040503050406030204" pitchFamily="18" charset="0"/>
                      </a:rPr>
                      <m:t>−</m:t>
                    </m:r>
                    <m:r>
                      <m:rPr>
                        <m:nor/>
                      </m:rPr>
                      <a:rPr lang="de-DE" sz="2800">
                        <a:solidFill>
                          <a:schemeClr val="tx1"/>
                        </a:solidFill>
                        <a:latin typeface="Cambria Math" panose="02040503050406030204" pitchFamily="18" charset="0"/>
                      </a:rPr>
                      <m:t>out</m:t>
                    </m:r>
                  </m:oMath>
                </a14:m>
                <a:r>
                  <a:rPr lang="en-GB" sz="2800" dirty="0">
                    <a:solidFill>
                      <a:schemeClr val="tx1"/>
                    </a:solidFill>
                  </a:rPr>
                  <a:t> to </a:t>
                </a:r>
                <a14:m>
                  <m:oMath xmlns:m="http://schemas.openxmlformats.org/officeDocument/2006/math">
                    <m:r>
                      <a:rPr lang="en-GB" sz="2800" i="1" dirty="0">
                        <a:solidFill>
                          <a:schemeClr val="tx1"/>
                        </a:solidFill>
                        <a:latin typeface="Cambria Math" panose="02040503050406030204" pitchFamily="18" charset="0"/>
                      </a:rPr>
                      <m:t>𝐴</m:t>
                    </m:r>
                  </m:oMath>
                </a14:m>
                <a:r>
                  <a:rPr lang="en-GB" sz="2800" dirty="0">
                    <a:solidFill>
                      <a:schemeClr val="tx1"/>
                    </a:solidFill>
                  </a:rPr>
                  <a:t> in </a:t>
                </a:r>
                <a14:m>
                  <m:oMath xmlns:m="http://schemas.openxmlformats.org/officeDocument/2006/math">
                    <m:r>
                      <a:rPr lang="de-DE" sz="2800" i="1">
                        <a:solidFill>
                          <a:schemeClr val="tx1"/>
                        </a:solidFill>
                        <a:latin typeface="Cambria Math" panose="02040503050406030204" pitchFamily="18" charset="0"/>
                      </a:rPr>
                      <m:t>𝐺</m:t>
                    </m:r>
                  </m:oMath>
                </a14:m>
                <a:endParaRPr lang="en-GB" sz="2800" dirty="0">
                  <a:solidFill>
                    <a:schemeClr val="tx1"/>
                  </a:solidFill>
                </a:endParaRPr>
              </a:p>
              <a:p>
                <a:pPr marL="914400" lvl="2" indent="0">
                  <a:buNone/>
                </a:pPr>
                <a:r>
                  <a:rPr lang="en-GB" sz="2800" b="1" dirty="0">
                    <a:solidFill>
                      <a:schemeClr val="tx1"/>
                    </a:solidFill>
                  </a:rPr>
                  <a:t>else</a:t>
                </a:r>
              </a:p>
              <a:p>
                <a:pPr marL="1371600" lvl="3" indent="0">
                  <a:buNone/>
                </a:pPr>
                <a14:m>
                  <m:oMath xmlns:m="http://schemas.openxmlformats.org/officeDocument/2006/math">
                    <m:r>
                      <a:rPr lang="en-GB" sz="2800" i="1" dirty="0">
                        <a:solidFill>
                          <a:schemeClr val="tx1"/>
                        </a:solidFill>
                        <a:latin typeface="Cambria Math" panose="02040503050406030204" pitchFamily="18" charset="0"/>
                      </a:rPr>
                      <m:t>𝐺</m:t>
                    </m:r>
                    <m:r>
                      <a:rPr lang="en-GB" sz="2800" i="1" dirty="0">
                        <a:solidFill>
                          <a:schemeClr val="tx1"/>
                        </a:solidFill>
                        <a:latin typeface="Cambria Math" panose="02040503050406030204" pitchFamily="18" charset="0"/>
                        <a:ea typeface="Cambria Math" panose="02040503050406030204" pitchFamily="18" charset="0"/>
                      </a:rPr>
                      <m:t>←</m:t>
                    </m:r>
                  </m:oMath>
                </a14:m>
                <a:r>
                  <a:rPr lang="en-GB" sz="2800" dirty="0">
                    <a:solidFill>
                      <a:schemeClr val="tx1"/>
                    </a:solidFill>
                  </a:rPr>
                  <a:t> Apply an enabling operator on parfactors in </a:t>
                </a:r>
                <a14:m>
                  <m:oMath xmlns:m="http://schemas.openxmlformats.org/officeDocument/2006/math">
                    <m:r>
                      <a:rPr lang="de-DE" sz="2800" i="1">
                        <a:solidFill>
                          <a:schemeClr val="tx1"/>
                        </a:solidFill>
                        <a:latin typeface="Cambria Math" panose="02040503050406030204" pitchFamily="18" charset="0"/>
                      </a:rPr>
                      <m:t>𝐺</m:t>
                    </m:r>
                  </m:oMath>
                </a14:m>
                <a:endParaRPr lang="en-GB" sz="2800" dirty="0">
                  <a:solidFill>
                    <a:schemeClr val="tx1"/>
                  </a:solidFill>
                </a:endParaRPr>
              </a:p>
              <a:p>
                <a:pPr marL="447675" lvl="3" indent="0">
                  <a:buNone/>
                </a:pPr>
                <a:r>
                  <a:rPr lang="en-GB" sz="2800" b="1" dirty="0">
                    <a:solidFill>
                      <a:schemeClr val="tx1"/>
                    </a:solidFill>
                  </a:rPr>
                  <a:t>return</a:t>
                </a:r>
                <a:r>
                  <a:rPr lang="en-GB" sz="2800" dirty="0">
                    <a:solidFill>
                      <a:schemeClr val="tx1"/>
                    </a:solidFill>
                  </a:rPr>
                  <a:t> assignment stored in </a:t>
                </a:r>
                <a14:m>
                  <m:oMath xmlns:m="http://schemas.openxmlformats.org/officeDocument/2006/math">
                    <m:r>
                      <a:rPr lang="en-GB" sz="2800" i="1" dirty="0" smtClean="0">
                        <a:solidFill>
                          <a:schemeClr val="tx1"/>
                        </a:solidFill>
                        <a:latin typeface="Cambria Math" panose="02040503050406030204" pitchFamily="18" charset="0"/>
                      </a:rPr>
                      <m:t>𝐺</m:t>
                    </m:r>
                  </m:oMath>
                </a14:m>
                <a:endParaRPr lang="en-GB" sz="2800" dirty="0">
                  <a:solidFill>
                    <a:schemeClr val="tx1"/>
                  </a:solidFill>
                </a:endParaRPr>
              </a:p>
            </p:txBody>
          </p:sp>
        </mc:Choice>
        <mc:Fallback xmlns="">
          <p:sp>
            <p:nvSpPr>
              <p:cNvPr id="3" name="Content Placeholder 2">
                <a:extLst>
                  <a:ext uri="{FF2B5EF4-FFF2-40B4-BE49-F238E27FC236}">
                    <a16:creationId xmlns:a16="http://schemas.microsoft.com/office/drawing/2014/main" id="{F06E3AB8-4B18-AC45-82C6-E875D5A76220}"/>
                  </a:ext>
                </a:extLst>
              </p:cNvPr>
              <p:cNvSpPr>
                <a:spLocks noGrp="1" noRot="1" noChangeAspect="1" noMove="1" noResize="1" noEditPoints="1" noAdjustHandles="1" noChangeArrowheads="1" noChangeShapeType="1" noTextEdit="1"/>
              </p:cNvSpPr>
              <p:nvPr>
                <p:ph idx="1"/>
              </p:nvPr>
            </p:nvSpPr>
            <p:spPr>
              <a:xfrm>
                <a:off x="628649" y="1158240"/>
                <a:ext cx="8117417" cy="5286103"/>
              </a:xfrm>
              <a:blipFill>
                <a:blip r:embed="rId2"/>
                <a:stretch>
                  <a:fillRect t="-1679"/>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4E84360D-B38F-4846-B342-CC8FFE357B05}"/>
              </a:ext>
            </a:extLst>
          </p:cNvPr>
          <p:cNvSpPr>
            <a:spLocks noGrp="1"/>
          </p:cNvSpPr>
          <p:nvPr>
            <p:ph type="sldNum" sz="quarter" idx="12"/>
          </p:nvPr>
        </p:nvSpPr>
        <p:spPr/>
        <p:txBody>
          <a:bodyPr/>
          <a:lstStyle/>
          <a:p>
            <a:fld id="{67C9959E-8E6B-B04C-9955-EA096F41CA7A}" type="slidenum">
              <a:rPr lang="en-GB" smtClean="0"/>
              <a:pPr/>
              <a:t>72</a:t>
            </a:fld>
            <a:endParaRPr lang="en-GB"/>
          </a:p>
        </p:txBody>
      </p:sp>
      <p:cxnSp>
        <p:nvCxnSpPr>
          <p:cNvPr id="19" name="Straight Connector 18">
            <a:extLst>
              <a:ext uri="{FF2B5EF4-FFF2-40B4-BE49-F238E27FC236}">
                <a16:creationId xmlns:a16="http://schemas.microsoft.com/office/drawing/2014/main" id="{DA86021A-FDD2-404D-A9DD-570677233A59}"/>
              </a:ext>
            </a:extLst>
          </p:cNvPr>
          <p:cNvCxnSpPr>
            <a:cxnSpLocks/>
          </p:cNvCxnSpPr>
          <p:nvPr/>
        </p:nvCxnSpPr>
        <p:spPr>
          <a:xfrm>
            <a:off x="628650" y="6233672"/>
            <a:ext cx="78867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D8A2A9BF-8989-504B-B194-4E7CF1F54C5B}"/>
              </a:ext>
            </a:extLst>
          </p:cNvPr>
          <p:cNvGrpSpPr/>
          <p:nvPr/>
        </p:nvGrpSpPr>
        <p:grpSpPr>
          <a:xfrm>
            <a:off x="1123412" y="2287295"/>
            <a:ext cx="7402285" cy="1764000"/>
            <a:chOff x="923109" y="2086998"/>
            <a:chExt cx="7402285" cy="1764000"/>
          </a:xfrm>
        </p:grpSpPr>
        <p:sp>
          <p:nvSpPr>
            <p:cNvPr id="22" name="Rectangle 21">
              <a:extLst>
                <a:ext uri="{FF2B5EF4-FFF2-40B4-BE49-F238E27FC236}">
                  <a16:creationId xmlns:a16="http://schemas.microsoft.com/office/drawing/2014/main" id="{320B4CC4-DC8C-054A-AA41-C644F212F465}"/>
                </a:ext>
              </a:extLst>
            </p:cNvPr>
            <p:cNvSpPr/>
            <p:nvPr/>
          </p:nvSpPr>
          <p:spPr>
            <a:xfrm>
              <a:off x="923109" y="2086998"/>
              <a:ext cx="7402285" cy="1764000"/>
            </a:xfrm>
            <a:prstGeom prst="rect">
              <a:avLst/>
            </a:prstGeom>
            <a:solidFill>
              <a:schemeClr val="accent1">
                <a:alpha val="1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3E8AF7A-C0D0-754E-ABA1-5DAC3D333B6D}"/>
                </a:ext>
              </a:extLst>
            </p:cNvPr>
            <p:cNvSpPr txBox="1"/>
            <p:nvPr/>
          </p:nvSpPr>
          <p:spPr>
            <a:xfrm>
              <a:off x="7337623" y="2086998"/>
              <a:ext cx="987771" cy="369332"/>
            </a:xfrm>
            <a:prstGeom prst="rect">
              <a:avLst/>
            </a:prstGeom>
            <a:solidFill>
              <a:schemeClr val="accent1"/>
            </a:solidFill>
            <a:ln w="38100">
              <a:solidFill>
                <a:schemeClr val="accent1"/>
              </a:solidFill>
            </a:ln>
          </p:spPr>
          <p:txBody>
            <a:bodyPr wrap="none" rtlCol="0">
              <a:spAutoFit/>
            </a:bodyPr>
            <a:lstStyle/>
            <a:p>
              <a:r>
                <a:rPr lang="en-GB" dirty="0">
                  <a:solidFill>
                    <a:schemeClr val="bg1"/>
                  </a:solidFill>
                </a:rPr>
                <a:t>Sum-out</a:t>
              </a:r>
            </a:p>
          </p:txBody>
        </p:sp>
      </p:grpSp>
      <p:grpSp>
        <p:nvGrpSpPr>
          <p:cNvPr id="24" name="Group 23">
            <a:extLst>
              <a:ext uri="{FF2B5EF4-FFF2-40B4-BE49-F238E27FC236}">
                <a16:creationId xmlns:a16="http://schemas.microsoft.com/office/drawing/2014/main" id="{9C688C0A-CB9B-5A4C-B7EC-6904FF8A1F99}"/>
              </a:ext>
            </a:extLst>
          </p:cNvPr>
          <p:cNvGrpSpPr/>
          <p:nvPr/>
        </p:nvGrpSpPr>
        <p:grpSpPr>
          <a:xfrm>
            <a:off x="1123411" y="4088204"/>
            <a:ext cx="7402286" cy="1739225"/>
            <a:chOff x="923109" y="4400414"/>
            <a:chExt cx="7402286" cy="1739225"/>
          </a:xfrm>
        </p:grpSpPr>
        <p:sp>
          <p:nvSpPr>
            <p:cNvPr id="25" name="Rectangle 24">
              <a:extLst>
                <a:ext uri="{FF2B5EF4-FFF2-40B4-BE49-F238E27FC236}">
                  <a16:creationId xmlns:a16="http://schemas.microsoft.com/office/drawing/2014/main" id="{AEF98998-CB74-7D42-825F-77FE1B3E5AD0}"/>
                </a:ext>
              </a:extLst>
            </p:cNvPr>
            <p:cNvSpPr/>
            <p:nvPr/>
          </p:nvSpPr>
          <p:spPr>
            <a:xfrm>
              <a:off x="923109" y="4400414"/>
              <a:ext cx="7402285" cy="1739225"/>
            </a:xfrm>
            <a:prstGeom prst="rect">
              <a:avLst/>
            </a:prstGeom>
            <a:solidFill>
              <a:srgbClr val="C00000">
                <a:alpha val="1500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2358BE1A-067F-124C-BB21-49DC31ADC32E}"/>
                </a:ext>
              </a:extLst>
            </p:cNvPr>
            <p:cNvSpPr txBox="1"/>
            <p:nvPr/>
          </p:nvSpPr>
          <p:spPr>
            <a:xfrm>
              <a:off x="7351539" y="4400415"/>
              <a:ext cx="973856" cy="369332"/>
            </a:xfrm>
            <a:prstGeom prst="rect">
              <a:avLst/>
            </a:prstGeom>
            <a:solidFill>
              <a:srgbClr val="C00000"/>
            </a:solidFill>
            <a:ln w="38100">
              <a:solidFill>
                <a:srgbClr val="C00000"/>
              </a:solidFill>
            </a:ln>
          </p:spPr>
          <p:txBody>
            <a:bodyPr wrap="none" rtlCol="0">
              <a:spAutoFit/>
            </a:bodyPr>
            <a:lstStyle/>
            <a:p>
              <a:r>
                <a:rPr lang="en-GB" dirty="0">
                  <a:solidFill>
                    <a:schemeClr val="bg1"/>
                  </a:solidFill>
                </a:rPr>
                <a:t>Max-out</a:t>
              </a:r>
            </a:p>
          </p:txBody>
        </p:sp>
      </p:grpSp>
      <p:grpSp>
        <p:nvGrpSpPr>
          <p:cNvPr id="5" name="Group 4">
            <a:extLst>
              <a:ext uri="{FF2B5EF4-FFF2-40B4-BE49-F238E27FC236}">
                <a16:creationId xmlns:a16="http://schemas.microsoft.com/office/drawing/2014/main" id="{6B4A7815-40F8-734D-BDCD-B9B7C3ADCD7B}"/>
              </a:ext>
            </a:extLst>
          </p:cNvPr>
          <p:cNvGrpSpPr/>
          <p:nvPr/>
        </p:nvGrpSpPr>
        <p:grpSpPr>
          <a:xfrm>
            <a:off x="1898469" y="1720272"/>
            <a:ext cx="6055117" cy="863356"/>
            <a:chOff x="1898469" y="1720272"/>
            <a:chExt cx="6055117" cy="863356"/>
          </a:xfrm>
        </p:grpSpPr>
        <p:cxnSp>
          <p:nvCxnSpPr>
            <p:cNvPr id="6" name="Straight Arrow Connector 5">
              <a:extLst>
                <a:ext uri="{FF2B5EF4-FFF2-40B4-BE49-F238E27FC236}">
                  <a16:creationId xmlns:a16="http://schemas.microsoft.com/office/drawing/2014/main" id="{EE51C1C9-DA02-2444-B0D1-52A70105888B}"/>
                </a:ext>
              </a:extLst>
            </p:cNvPr>
            <p:cNvCxnSpPr>
              <a:cxnSpLocks/>
              <a:stCxn id="9" idx="2"/>
              <a:endCxn id="20" idx="3"/>
            </p:cNvCxnSpPr>
            <p:nvPr/>
          </p:nvCxnSpPr>
          <p:spPr>
            <a:xfrm flipH="1">
              <a:off x="5434149" y="2126730"/>
              <a:ext cx="1479836" cy="308732"/>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B7E2A9A-F1AC-024A-BC8D-D1EEDE395014}"/>
                    </a:ext>
                  </a:extLst>
                </p:cNvPr>
                <p:cNvSpPr txBox="1"/>
                <p:nvPr/>
              </p:nvSpPr>
              <p:spPr>
                <a:xfrm>
                  <a:off x="5874383" y="1720272"/>
                  <a:ext cx="2079203" cy="406458"/>
                </a:xfrm>
                <a:prstGeom prst="rect">
                  <a:avLst/>
                </a:prstGeom>
                <a:solidFill>
                  <a:schemeClr val="accent4"/>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de-DE" dirty="0"/>
                    <a:t>i.e., </a:t>
                  </a:r>
                  <a:r>
                    <a:rPr lang="en-GB" b="1" dirty="0"/>
                    <a:t>while</a:t>
                  </a:r>
                  <a:r>
                    <a:rPr lang="de-DE" dirty="0"/>
                    <a:t> </a:t>
                  </a:r>
                  <a14:m>
                    <m:oMath xmlns:m="http://schemas.openxmlformats.org/officeDocument/2006/math">
                      <m:sSub>
                        <m:sSubPr>
                          <m:ctrlPr>
                            <a:rPr lang="de-DE" i="1">
                              <a:latin typeface="Cambria Math" panose="02040503050406030204" pitchFamily="18" charset="0"/>
                            </a:rPr>
                          </m:ctrlPr>
                        </m:sSubPr>
                        <m:e>
                          <m:r>
                            <a:rPr lang="de-DE" b="1" i="1">
                              <a:latin typeface="Cambria Math" panose="02040503050406030204" pitchFamily="18" charset="0"/>
                            </a:rPr>
                            <m:t>𝑻</m:t>
                          </m:r>
                        </m:e>
                        <m:sub>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𝐶</m:t>
                              </m:r>
                            </m:e>
                            <m:sup>
                              <m:r>
                                <a:rPr lang="de-DE" i="1">
                                  <a:latin typeface="Cambria Math" panose="02040503050406030204" pitchFamily="18" charset="0"/>
                                </a:rPr>
                                <m:t>′′</m:t>
                              </m:r>
                            </m:sup>
                          </m:sSup>
                        </m:sub>
                      </m:sSub>
                      <m:r>
                        <a:rPr lang="de-DE" b="1" i="1">
                          <a:latin typeface="Cambria Math" panose="02040503050406030204" pitchFamily="18" charset="0"/>
                          <a:ea typeface="Cambria Math" panose="02040503050406030204" pitchFamily="18" charset="0"/>
                        </a:rPr>
                        <m:t>≠∅</m:t>
                      </m:r>
                    </m:oMath>
                  </a14:m>
                  <a:endParaRPr lang="en-GB" dirty="0"/>
                </a:p>
              </p:txBody>
            </p:sp>
          </mc:Choice>
          <mc:Fallback xmlns="">
            <p:sp>
              <p:nvSpPr>
                <p:cNvPr id="9" name="TextBox 8">
                  <a:extLst>
                    <a:ext uri="{FF2B5EF4-FFF2-40B4-BE49-F238E27FC236}">
                      <a16:creationId xmlns:a16="http://schemas.microsoft.com/office/drawing/2014/main" id="{7B7E2A9A-F1AC-024A-BC8D-D1EEDE395014}"/>
                    </a:ext>
                  </a:extLst>
                </p:cNvPr>
                <p:cNvSpPr txBox="1">
                  <a:spLocks noRot="1" noChangeAspect="1" noMove="1" noResize="1" noEditPoints="1" noAdjustHandles="1" noChangeArrowheads="1" noChangeShapeType="1" noTextEdit="1"/>
                </p:cNvSpPr>
                <p:nvPr/>
              </p:nvSpPr>
              <p:spPr>
                <a:xfrm>
                  <a:off x="5874383" y="1720272"/>
                  <a:ext cx="2079203" cy="406458"/>
                </a:xfrm>
                <a:prstGeom prst="rect">
                  <a:avLst/>
                </a:prstGeom>
                <a:blipFill>
                  <a:blip r:embed="rId3"/>
                  <a:stretch>
                    <a:fillRect/>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C6BEEE1B-A8F5-1246-BF85-9719E2F1FA83}"/>
                </a:ext>
              </a:extLst>
            </p:cNvPr>
            <p:cNvSpPr/>
            <p:nvPr/>
          </p:nvSpPr>
          <p:spPr>
            <a:xfrm>
              <a:off x="1898469" y="2287295"/>
              <a:ext cx="3535680" cy="29633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3751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54F80-4105-5A47-8A1C-8906BF68C22A}"/>
              </a:ext>
            </a:extLst>
          </p:cNvPr>
          <p:cNvSpPr>
            <a:spLocks noGrp="1"/>
          </p:cNvSpPr>
          <p:nvPr>
            <p:ph type="title"/>
          </p:nvPr>
        </p:nvSpPr>
        <p:spPr/>
        <p:txBody>
          <a:bodyPr/>
          <a:lstStyle/>
          <a:p>
            <a:r>
              <a:rPr lang="en-GB"/>
              <a:t>LJT for MAP Queries: Algorithm</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6E3AB8-4B18-AC45-82C6-E875D5A76220}"/>
                  </a:ext>
                </a:extLst>
              </p:cNvPr>
              <p:cNvSpPr>
                <a:spLocks noGrp="1"/>
              </p:cNvSpPr>
              <p:nvPr>
                <p:ph idx="1"/>
              </p:nvPr>
            </p:nvSpPr>
            <p:spPr/>
            <p:txBody>
              <a:bodyPr>
                <a:normAutofit lnSpcReduction="10000"/>
              </a:bodyPr>
              <a:lstStyle/>
              <a:p>
                <a:pPr marL="0" indent="0">
                  <a:buNone/>
                </a:pPr>
                <a14:m>
                  <m:oMath xmlns:m="http://schemas.openxmlformats.org/officeDocument/2006/math">
                    <m:r>
                      <a:rPr lang="de-DE" b="1" dirty="0" smtClean="0">
                        <a:latin typeface="Cambria Math" panose="02040503050406030204" pitchFamily="18" charset="0"/>
                      </a:rPr>
                      <m:t>𝐌𝐀𝐏</m:t>
                    </m:r>
                    <m:r>
                      <m:rPr>
                        <m:nor/>
                      </m:rPr>
                      <a:rPr lang="de-DE" b="1" i="0" dirty="0">
                        <a:latin typeface="Cambria Math" panose="02040503050406030204" pitchFamily="18" charset="0"/>
                      </a:rPr>
                      <m:t>−</m:t>
                    </m:r>
                    <m:r>
                      <a:rPr lang="de-DE" b="1" dirty="0">
                        <a:latin typeface="Cambria Math" panose="02040503050406030204" pitchFamily="18" charset="0"/>
                      </a:rPr>
                      <m:t>𝐋𝐉𝐓</m:t>
                    </m:r>
                    <m:d>
                      <m:dPr>
                        <m:ctrlPr>
                          <a:rPr lang="de-DE" i="1" dirty="0">
                            <a:latin typeface="Cambria Math" panose="02040503050406030204" pitchFamily="18" charset="0"/>
                          </a:rPr>
                        </m:ctrlPr>
                      </m:dPr>
                      <m:e>
                        <m:r>
                          <a:rPr lang="de-DE" i="1" dirty="0">
                            <a:latin typeface="Cambria Math" panose="02040503050406030204" pitchFamily="18" charset="0"/>
                          </a:rPr>
                          <m:t>𝐺</m:t>
                        </m:r>
                        <m:r>
                          <a:rPr lang="de-DE" i="1" dirty="0">
                            <a:latin typeface="Cambria Math" panose="02040503050406030204" pitchFamily="18" charset="0"/>
                          </a:rPr>
                          <m:t>, </m:t>
                        </m:r>
                        <m:sSubSup>
                          <m:sSubSupPr>
                            <m:ctrlPr>
                              <a:rPr lang="de-DE" i="1" dirty="0">
                                <a:latin typeface="Cambria Math" panose="02040503050406030204" pitchFamily="18" charset="0"/>
                              </a:rPr>
                            </m:ctrlPr>
                          </m:sSubSupPr>
                          <m:e>
                            <m:d>
                              <m:dPr>
                                <m:begChr m:val="{"/>
                                <m:endChr m:val="}"/>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b="1" i="1" dirty="0">
                                        <a:latin typeface="Cambria Math" panose="02040503050406030204" pitchFamily="18" charset="0"/>
                                      </a:rPr>
                                      <m:t>𝑸</m:t>
                                    </m:r>
                                  </m:e>
                                  <m:sub>
                                    <m:r>
                                      <a:rPr lang="de-DE" i="1" dirty="0">
                                        <a:latin typeface="Cambria Math" panose="02040503050406030204" pitchFamily="18" charset="0"/>
                                      </a:rPr>
                                      <m:t>𝑖</m:t>
                                    </m:r>
                                  </m:sub>
                                </m:sSub>
                              </m:e>
                            </m:d>
                          </m:e>
                          <m:sub>
                            <m:r>
                              <a:rPr lang="de-DE" i="1" dirty="0">
                                <a:latin typeface="Cambria Math" panose="02040503050406030204" pitchFamily="18" charset="0"/>
                              </a:rPr>
                              <m:t>𝑖</m:t>
                            </m:r>
                            <m:r>
                              <a:rPr lang="de-DE" i="1" dirty="0">
                                <a:latin typeface="Cambria Math" panose="02040503050406030204" pitchFamily="18" charset="0"/>
                              </a:rPr>
                              <m:t>=1</m:t>
                            </m:r>
                          </m:sub>
                          <m:sup>
                            <m:r>
                              <a:rPr lang="de-DE" i="1" dirty="0">
                                <a:latin typeface="Cambria Math" panose="02040503050406030204" pitchFamily="18" charset="0"/>
                              </a:rPr>
                              <m:t>𝑛</m:t>
                            </m:r>
                          </m:sup>
                        </m:sSubSup>
                        <m:r>
                          <a:rPr lang="de-DE" dirty="0">
                            <a:latin typeface="Cambria Math" panose="02040503050406030204" pitchFamily="18" charset="0"/>
                          </a:rPr>
                          <m:t>,</m:t>
                        </m:r>
                        <m:r>
                          <a:rPr lang="de-DE" b="1" i="1">
                            <a:latin typeface="Cambria Math" panose="02040503050406030204" pitchFamily="18" charset="0"/>
                          </a:rPr>
                          <m:t>𝑬</m:t>
                        </m:r>
                      </m:e>
                    </m:d>
                  </m:oMath>
                </a14:m>
                <a:r>
                  <a:rPr lang="de-DE" dirty="0"/>
                  <a:t> </a:t>
                </a:r>
              </a:p>
              <a:p>
                <a:pPr marL="457200" lvl="1" indent="0">
                  <a:buNone/>
                </a:pPr>
                <a:r>
                  <a:rPr lang="en-GB" sz="2800" dirty="0"/>
                  <a:t>Construct an FO jtree </a:t>
                </a:r>
                <a14:m>
                  <m:oMath xmlns:m="http://schemas.openxmlformats.org/officeDocument/2006/math">
                    <m:r>
                      <a:rPr lang="de-DE" sz="2800" i="1" dirty="0">
                        <a:latin typeface="Cambria Math" panose="02040503050406030204" pitchFamily="18" charset="0"/>
                      </a:rPr>
                      <m:t>𝐽</m:t>
                    </m:r>
                  </m:oMath>
                </a14:m>
                <a:r>
                  <a:rPr lang="en-GB" sz="2800" dirty="0"/>
                  <a:t> for </a:t>
                </a:r>
                <a14:m>
                  <m:oMath xmlns:m="http://schemas.openxmlformats.org/officeDocument/2006/math">
                    <m:r>
                      <a:rPr lang="de-DE" sz="2800" i="1" dirty="0">
                        <a:latin typeface="Cambria Math" panose="02040503050406030204" pitchFamily="18" charset="0"/>
                      </a:rPr>
                      <m:t>𝐺</m:t>
                    </m:r>
                  </m:oMath>
                </a14:m>
                <a:endParaRPr lang="en-GB" sz="2800" dirty="0"/>
              </a:p>
              <a:p>
                <a:pPr marL="457200" lvl="1" indent="0">
                  <a:buNone/>
                </a:pPr>
                <a:r>
                  <a:rPr lang="en-GB" sz="2800" dirty="0"/>
                  <a:t>Enter evidence </a:t>
                </a:r>
                <a14:m>
                  <m:oMath xmlns:m="http://schemas.openxmlformats.org/officeDocument/2006/math">
                    <m:r>
                      <a:rPr lang="de-DE" sz="2800" b="1" i="1">
                        <a:latin typeface="Cambria Math" panose="02040503050406030204" pitchFamily="18" charset="0"/>
                      </a:rPr>
                      <m:t>𝑬</m:t>
                    </m:r>
                  </m:oMath>
                </a14:m>
                <a:r>
                  <a:rPr lang="en-GB" sz="2800" dirty="0"/>
                  <a:t> into </a:t>
                </a:r>
                <a14:m>
                  <m:oMath xmlns:m="http://schemas.openxmlformats.org/officeDocument/2006/math">
                    <m:r>
                      <a:rPr lang="de-DE" sz="2800" i="1" dirty="0">
                        <a:latin typeface="Cambria Math" panose="02040503050406030204" pitchFamily="18" charset="0"/>
                      </a:rPr>
                      <m:t>𝐽</m:t>
                    </m:r>
                  </m:oMath>
                </a14:m>
                <a:endParaRPr lang="en-GB" sz="2800" dirty="0"/>
              </a:p>
              <a:p>
                <a:pPr marL="457200" lvl="1" indent="0">
                  <a:buNone/>
                </a:pPr>
                <a:r>
                  <a:rPr lang="en-GB" sz="2800" dirty="0"/>
                  <a:t>Pass message in </a:t>
                </a:r>
                <a14:m>
                  <m:oMath xmlns:m="http://schemas.openxmlformats.org/officeDocument/2006/math">
                    <m:r>
                      <a:rPr lang="de-DE" sz="2800" i="1" dirty="0">
                        <a:latin typeface="Cambria Math" panose="02040503050406030204" pitchFamily="18" charset="0"/>
                      </a:rPr>
                      <m:t>𝐽</m:t>
                    </m:r>
                  </m:oMath>
                </a14:m>
                <a:endParaRPr lang="de-DE" sz="2800" dirty="0"/>
              </a:p>
              <a:p>
                <a:pPr marL="457200" lvl="1" indent="0">
                  <a:buNone/>
                </a:pPr>
                <a:r>
                  <a:rPr lang="en-GB" sz="2800" b="1" dirty="0"/>
                  <a:t>for</a:t>
                </a:r>
                <a:r>
                  <a:rPr lang="en-GB" sz="2800" dirty="0"/>
                  <a:t> each query with query terms </a:t>
                </a:r>
                <a14:m>
                  <m:oMath xmlns:m="http://schemas.openxmlformats.org/officeDocument/2006/math">
                    <m:sSub>
                      <m:sSubPr>
                        <m:ctrlPr>
                          <a:rPr lang="de-DE" sz="2800" i="1" dirty="0">
                            <a:latin typeface="Cambria Math" panose="02040503050406030204" pitchFamily="18" charset="0"/>
                          </a:rPr>
                        </m:ctrlPr>
                      </m:sSubPr>
                      <m:e>
                        <m:r>
                          <a:rPr lang="de-DE" sz="2800" b="1" i="1" dirty="0">
                            <a:latin typeface="Cambria Math" panose="02040503050406030204" pitchFamily="18" charset="0"/>
                          </a:rPr>
                          <m:t>𝑸</m:t>
                        </m:r>
                      </m:e>
                      <m:sub>
                        <m:r>
                          <a:rPr lang="de-DE" sz="2800" i="1" dirty="0">
                            <a:latin typeface="Cambria Math" panose="02040503050406030204" pitchFamily="18" charset="0"/>
                          </a:rPr>
                          <m:t>𝑖</m:t>
                        </m:r>
                      </m:sub>
                    </m:sSub>
                  </m:oMath>
                </a14:m>
                <a:r>
                  <a:rPr lang="de-DE" sz="2800" dirty="0"/>
                  <a:t> </a:t>
                </a:r>
                <a:r>
                  <a:rPr lang="de-DE" sz="2800" b="1" dirty="0"/>
                  <a:t>do</a:t>
                </a:r>
              </a:p>
              <a:p>
                <a:pPr marL="457200" lvl="1" indent="0">
                  <a:buNone/>
                </a:pPr>
                <a:r>
                  <a:rPr lang="de-DE" sz="2800" dirty="0"/>
                  <a:t>	</a:t>
                </a:r>
                <a:r>
                  <a:rPr lang="en-GB" sz="2800" dirty="0"/>
                  <a:t>Find subgraph </a:t>
                </a:r>
                <a14:m>
                  <m:oMath xmlns:m="http://schemas.openxmlformats.org/officeDocument/2006/math">
                    <m:sSup>
                      <m:sSupPr>
                        <m:ctrlPr>
                          <a:rPr lang="de-DE" sz="2800" i="1" dirty="0">
                            <a:latin typeface="Cambria Math" panose="02040503050406030204" pitchFamily="18" charset="0"/>
                          </a:rPr>
                        </m:ctrlPr>
                      </m:sSupPr>
                      <m:e>
                        <m:r>
                          <a:rPr lang="en-GB" sz="2800" i="1" dirty="0">
                            <a:latin typeface="Cambria Math" panose="02040503050406030204" pitchFamily="18" charset="0"/>
                          </a:rPr>
                          <m:t>𝐽</m:t>
                        </m:r>
                      </m:e>
                      <m:sup>
                        <m:r>
                          <a:rPr lang="de-DE" sz="2800" i="1" dirty="0">
                            <a:latin typeface="Cambria Math" panose="02040503050406030204" pitchFamily="18" charset="0"/>
                          </a:rPr>
                          <m:t>′</m:t>
                        </m:r>
                      </m:sup>
                    </m:sSup>
                  </m:oMath>
                </a14:m>
                <a:r>
                  <a:rPr lang="en-GB" sz="2800" dirty="0"/>
                  <a:t> </a:t>
                </a:r>
                <a:r>
                  <a:rPr lang="en-GB" sz="2800" dirty="0" err="1"/>
                  <a:t>s.t.</a:t>
                </a:r>
                <a:r>
                  <a:rPr lang="en-GB" sz="2800" dirty="0"/>
                  <a:t> </a:t>
                </a:r>
                <a14:m>
                  <m:oMath xmlns:m="http://schemas.openxmlformats.org/officeDocument/2006/math">
                    <m:sSub>
                      <m:sSubPr>
                        <m:ctrlPr>
                          <a:rPr lang="de-DE" sz="2800" b="1" i="1">
                            <a:latin typeface="Cambria Math" panose="02040503050406030204" pitchFamily="18" charset="0"/>
                          </a:rPr>
                        </m:ctrlPr>
                      </m:sSubPr>
                      <m:e>
                        <m:r>
                          <a:rPr lang="de-DE" sz="2800" b="1" i="1">
                            <a:latin typeface="Cambria Math" panose="02040503050406030204" pitchFamily="18" charset="0"/>
                          </a:rPr>
                          <m:t>𝑸</m:t>
                        </m:r>
                      </m:e>
                      <m:sub>
                        <m:r>
                          <a:rPr lang="de-DE" sz="2800" i="1">
                            <a:latin typeface="Cambria Math" panose="02040503050406030204" pitchFamily="18" charset="0"/>
                          </a:rPr>
                          <m:t>𝑖</m:t>
                        </m:r>
                      </m:sub>
                    </m:sSub>
                    <m:r>
                      <a:rPr lang="de-DE" sz="2800" i="1">
                        <a:latin typeface="Cambria Math" panose="02040503050406030204" pitchFamily="18" charset="0"/>
                        <a:ea typeface="Cambria Math" panose="02040503050406030204" pitchFamily="18" charset="0"/>
                      </a:rPr>
                      <m:t>⊆</m:t>
                    </m:r>
                    <m:r>
                      <a:rPr lang="de-DE" sz="2800" i="1">
                        <a:latin typeface="Cambria Math" panose="02040503050406030204" pitchFamily="18" charset="0"/>
                        <a:ea typeface="Cambria Math" panose="02040503050406030204" pitchFamily="18" charset="0"/>
                      </a:rPr>
                      <m:t>𝑟𝑣</m:t>
                    </m:r>
                    <m:d>
                      <m:dPr>
                        <m:ctrlPr>
                          <a:rPr lang="de-DE" sz="2800" i="1">
                            <a:latin typeface="Cambria Math" panose="02040503050406030204" pitchFamily="18" charset="0"/>
                            <a:ea typeface="Cambria Math" panose="02040503050406030204" pitchFamily="18" charset="0"/>
                          </a:rPr>
                        </m:ctrlPr>
                      </m:dPr>
                      <m:e>
                        <m:sSup>
                          <m:sSupPr>
                            <m:ctrlPr>
                              <a:rPr lang="de-DE" sz="2800" i="1">
                                <a:latin typeface="Cambria Math" panose="02040503050406030204" pitchFamily="18" charset="0"/>
                                <a:ea typeface="Cambria Math" panose="02040503050406030204" pitchFamily="18" charset="0"/>
                              </a:rPr>
                            </m:ctrlPr>
                          </m:sSupPr>
                          <m:e>
                            <m:r>
                              <a:rPr lang="de-DE" sz="2800" i="1">
                                <a:latin typeface="Cambria Math" panose="02040503050406030204" pitchFamily="18" charset="0"/>
                                <a:ea typeface="Cambria Math" panose="02040503050406030204" pitchFamily="18" charset="0"/>
                              </a:rPr>
                              <m:t>𝐽</m:t>
                            </m:r>
                          </m:e>
                          <m:sup>
                            <m:r>
                              <a:rPr lang="de-DE" sz="2800" i="1">
                                <a:latin typeface="Cambria Math" panose="02040503050406030204" pitchFamily="18" charset="0"/>
                                <a:ea typeface="Cambria Math" panose="02040503050406030204" pitchFamily="18" charset="0"/>
                              </a:rPr>
                              <m:t>′</m:t>
                            </m:r>
                          </m:sup>
                        </m:sSup>
                      </m:e>
                    </m:d>
                  </m:oMath>
                </a14:m>
                <a:endParaRPr lang="de-DE" sz="2800" dirty="0"/>
              </a:p>
              <a:p>
                <a:pPr marL="457200" lvl="1" indent="0">
                  <a:buNone/>
                </a:pPr>
                <a:r>
                  <a:rPr lang="de-DE" sz="2800" dirty="0"/>
                  <a:t>	</a:t>
                </a:r>
                <a:r>
                  <a:rPr lang="en-GB" sz="2800" dirty="0"/>
                  <a:t>Collect submodel </a:t>
                </a:r>
                <a14:m>
                  <m:oMath xmlns:m="http://schemas.openxmlformats.org/officeDocument/2006/math">
                    <m:sSub>
                      <m:sSubPr>
                        <m:ctrlPr>
                          <a:rPr lang="de-DE" sz="2800" i="1">
                            <a:latin typeface="Cambria Math" panose="02040503050406030204" pitchFamily="18" charset="0"/>
                          </a:rPr>
                        </m:ctrlPr>
                      </m:sSubPr>
                      <m:e>
                        <m:r>
                          <a:rPr lang="de-DE" sz="2800" i="1">
                            <a:latin typeface="Cambria Math" panose="02040503050406030204" pitchFamily="18" charset="0"/>
                          </a:rPr>
                          <m:t>𝐺</m:t>
                        </m:r>
                      </m:e>
                      <m:sub>
                        <m:r>
                          <a:rPr lang="de-DE" sz="2800" b="1" i="1">
                            <a:latin typeface="Cambria Math" panose="02040503050406030204" pitchFamily="18" charset="0"/>
                          </a:rPr>
                          <m:t>𝑸</m:t>
                        </m:r>
                      </m:sub>
                    </m:sSub>
                  </m:oMath>
                </a14:m>
                <a:r>
                  <a:rPr lang="en-GB" sz="2800" dirty="0"/>
                  <a:t> from </a:t>
                </a:r>
                <a14:m>
                  <m:oMath xmlns:m="http://schemas.openxmlformats.org/officeDocument/2006/math">
                    <m:sSub>
                      <m:sSubPr>
                        <m:ctrlPr>
                          <a:rPr lang="de-DE" sz="2800" i="1">
                            <a:latin typeface="Cambria Math" panose="02040503050406030204" pitchFamily="18" charset="0"/>
                          </a:rPr>
                        </m:ctrlPr>
                      </m:sSubPr>
                      <m:e>
                        <m:r>
                          <a:rPr lang="de-DE" sz="2800" i="1">
                            <a:latin typeface="Cambria Math" panose="02040503050406030204" pitchFamily="18" charset="0"/>
                          </a:rPr>
                          <m:t>𝐺</m:t>
                        </m:r>
                      </m:e>
                      <m:sub>
                        <m:r>
                          <a:rPr lang="de-DE" sz="2800" i="1">
                            <a:latin typeface="Cambria Math" panose="02040503050406030204" pitchFamily="18" charset="0"/>
                          </a:rPr>
                          <m:t>𝑖</m:t>
                        </m:r>
                      </m:sub>
                    </m:sSub>
                    <m:r>
                      <a:rPr lang="de-DE" sz="2800" i="1">
                        <a:latin typeface="Cambria Math" panose="02040503050406030204" pitchFamily="18" charset="0"/>
                        <a:ea typeface="Cambria Math" panose="02040503050406030204" pitchFamily="18" charset="0"/>
                      </a:rPr>
                      <m:t>,</m:t>
                    </m:r>
                    <m:sSub>
                      <m:sSubPr>
                        <m:ctrlPr>
                          <a:rPr lang="de-DE" sz="2800" i="1">
                            <a:latin typeface="Cambria Math" panose="02040503050406030204" pitchFamily="18" charset="0"/>
                            <a:ea typeface="Cambria Math" panose="02040503050406030204" pitchFamily="18" charset="0"/>
                          </a:rPr>
                        </m:ctrlPr>
                      </m:sSubPr>
                      <m:e>
                        <m:r>
                          <a:rPr lang="de-DE" sz="2800" i="1">
                            <a:latin typeface="Cambria Math" panose="02040503050406030204" pitchFamily="18" charset="0"/>
                            <a:ea typeface="Cambria Math" panose="02040503050406030204" pitchFamily="18" charset="0"/>
                          </a:rPr>
                          <m:t>𝑚</m:t>
                        </m:r>
                      </m:e>
                      <m:sub>
                        <m:r>
                          <a:rPr lang="de-DE" sz="2800" i="1">
                            <a:latin typeface="Cambria Math" panose="02040503050406030204" pitchFamily="18" charset="0"/>
                            <a:ea typeface="Cambria Math" panose="02040503050406030204" pitchFamily="18" charset="0"/>
                          </a:rPr>
                          <m:t>𝑘𝑖</m:t>
                        </m:r>
                      </m:sub>
                    </m:sSub>
                    <m:r>
                      <a:rPr lang="de-DE" i="1">
                        <a:latin typeface="Cambria Math" panose="02040503050406030204" pitchFamily="18" charset="0"/>
                      </a:rPr>
                      <m:t>,</m:t>
                    </m:r>
                    <m:r>
                      <a:rPr lang="de-DE" i="1">
                        <a:latin typeface="Cambria Math" panose="02040503050406030204" pitchFamily="18" charset="0"/>
                      </a:rPr>
                      <m:t>𝑖</m:t>
                    </m:r>
                    <m:r>
                      <a:rPr lang="de-DE" i="1">
                        <a:latin typeface="Cambria Math" panose="02040503050406030204" pitchFamily="18" charset="0"/>
                        <a:ea typeface="Cambria Math" panose="02040503050406030204" pitchFamily="18" charset="0"/>
                      </a:rPr>
                      <m:t>∈</m:t>
                    </m:r>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𝐽</m:t>
                        </m:r>
                      </m:e>
                      <m:sup>
                        <m:r>
                          <a:rPr lang="de-DE" i="1">
                            <a:latin typeface="Cambria Math" panose="02040503050406030204" pitchFamily="18" charset="0"/>
                            <a:ea typeface="Cambria Math" panose="02040503050406030204" pitchFamily="18" charset="0"/>
                          </a:rPr>
                          <m:t>′</m:t>
                        </m:r>
                      </m:sup>
                    </m:sSup>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𝑘</m:t>
                    </m:r>
                    <m:r>
                      <a:rPr lang="de-DE" i="1">
                        <a:latin typeface="Cambria Math" panose="02040503050406030204" pitchFamily="18" charset="0"/>
                        <a:ea typeface="Cambria Math" panose="02040503050406030204" pitchFamily="18" charset="0"/>
                      </a:rPr>
                      <m:t>∉</m:t>
                    </m:r>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𝐽</m:t>
                        </m:r>
                      </m:e>
                      <m:sup>
                        <m:r>
                          <a:rPr lang="de-DE" i="1">
                            <a:latin typeface="Cambria Math" panose="02040503050406030204" pitchFamily="18" charset="0"/>
                            <a:ea typeface="Cambria Math" panose="02040503050406030204" pitchFamily="18" charset="0"/>
                          </a:rPr>
                          <m:t>′</m:t>
                        </m:r>
                      </m:sup>
                    </m:sSup>
                  </m:oMath>
                </a14:m>
                <a:endParaRPr lang="en-GB" dirty="0"/>
              </a:p>
              <a:p>
                <a:pPr marL="457200" lvl="1" indent="0">
                  <a:buNone/>
                </a:pPr>
                <a:r>
                  <a:rPr lang="en-GB" dirty="0"/>
                  <a:t>	</a:t>
                </a:r>
                <a:r>
                  <a:rPr lang="en-GB" sz="2800" dirty="0"/>
                  <a:t>Call </a:t>
                </a:r>
                <a14:m>
                  <m:oMath xmlns:m="http://schemas.openxmlformats.org/officeDocument/2006/math">
                    <m:r>
                      <m:rPr>
                        <m:sty m:val="p"/>
                      </m:rPr>
                      <a:rPr lang="de-DE" sz="2800" b="0" i="0" dirty="0" smtClean="0">
                        <a:latin typeface="Cambria Math" panose="02040503050406030204" pitchFamily="18" charset="0"/>
                      </a:rPr>
                      <m:t>MAP</m:t>
                    </m:r>
                    <m:r>
                      <m:rPr>
                        <m:nor/>
                      </m:rPr>
                      <a:rPr lang="de-DE" sz="2800" b="0" i="0" dirty="0" smtClean="0">
                        <a:latin typeface="Cambria Math" panose="02040503050406030204" pitchFamily="18" charset="0"/>
                      </a:rPr>
                      <m:t>−</m:t>
                    </m:r>
                    <m:r>
                      <m:rPr>
                        <m:nor/>
                      </m:rPr>
                      <a:rPr lang="en-GB" sz="2800" dirty="0">
                        <a:latin typeface="Cambria Math" panose="02040503050406030204" pitchFamily="18" charset="0"/>
                      </a:rPr>
                      <m:t>LVE</m:t>
                    </m:r>
                    <m:d>
                      <m:dPr>
                        <m:ctrlPr>
                          <a:rPr lang="de-DE" sz="2800" i="1" dirty="0">
                            <a:latin typeface="Cambria Math" panose="02040503050406030204" pitchFamily="18" charset="0"/>
                          </a:rPr>
                        </m:ctrlPr>
                      </m:dPr>
                      <m:e>
                        <m:sSub>
                          <m:sSubPr>
                            <m:ctrlPr>
                              <a:rPr lang="de-DE" sz="2800" i="1" dirty="0">
                                <a:latin typeface="Cambria Math" panose="02040503050406030204" pitchFamily="18" charset="0"/>
                              </a:rPr>
                            </m:ctrlPr>
                          </m:sSubPr>
                          <m:e>
                            <m:r>
                              <a:rPr lang="de-DE" sz="2800" i="1" dirty="0">
                                <a:latin typeface="Cambria Math" panose="02040503050406030204" pitchFamily="18" charset="0"/>
                              </a:rPr>
                              <m:t>𝐺</m:t>
                            </m:r>
                          </m:e>
                          <m:sub>
                            <m:r>
                              <a:rPr lang="de-DE" sz="2800" b="1" i="1" dirty="0">
                                <a:latin typeface="Cambria Math" panose="02040503050406030204" pitchFamily="18" charset="0"/>
                              </a:rPr>
                              <m:t>𝑸</m:t>
                            </m:r>
                          </m:sub>
                        </m:sSub>
                        <m:r>
                          <a:rPr lang="de-DE" sz="2800" i="1" dirty="0">
                            <a:latin typeface="Cambria Math" panose="02040503050406030204" pitchFamily="18" charset="0"/>
                          </a:rPr>
                          <m:t>,</m:t>
                        </m:r>
                        <m:r>
                          <a:rPr lang="de-DE" sz="2800" b="1" i="1" dirty="0">
                            <a:latin typeface="Cambria Math" panose="02040503050406030204" pitchFamily="18" charset="0"/>
                          </a:rPr>
                          <m:t>𝑸</m:t>
                        </m:r>
                        <m:r>
                          <a:rPr lang="de-DE" sz="2800" i="1" dirty="0">
                            <a:latin typeface="Cambria Math" panose="02040503050406030204" pitchFamily="18" charset="0"/>
                          </a:rPr>
                          <m:t>,∅</m:t>
                        </m:r>
                      </m:e>
                    </m:d>
                  </m:oMath>
                </a14:m>
                <a:r>
                  <a:rPr lang="en-GB" sz="2800" dirty="0"/>
                  <a:t>, return or store result</a:t>
                </a:r>
              </a:p>
              <a:p>
                <a:pPr marL="457200" lvl="1" indent="0">
                  <a:buNone/>
                </a:pPr>
                <a:endParaRPr lang="en-GB" sz="1200" dirty="0"/>
              </a:p>
              <a:p>
                <a:r>
                  <a:rPr lang="en-GB" dirty="0"/>
                  <a:t>Compare query answering to answering for conjunctive queries</a:t>
                </a:r>
              </a:p>
            </p:txBody>
          </p:sp>
        </mc:Choice>
        <mc:Fallback xmlns="">
          <p:sp>
            <p:nvSpPr>
              <p:cNvPr id="3" name="Content Placeholder 2">
                <a:extLst>
                  <a:ext uri="{FF2B5EF4-FFF2-40B4-BE49-F238E27FC236}">
                    <a16:creationId xmlns:a16="http://schemas.microsoft.com/office/drawing/2014/main" id="{F06E3AB8-4B18-AC45-82C6-E875D5A76220}"/>
                  </a:ext>
                </a:extLst>
              </p:cNvPr>
              <p:cNvSpPr>
                <a:spLocks noGrp="1" noRot="1" noChangeAspect="1" noMove="1" noResize="1" noEditPoints="1" noAdjustHandles="1" noChangeArrowheads="1" noChangeShapeType="1" noTextEdit="1"/>
              </p:cNvSpPr>
              <p:nvPr>
                <p:ph idx="1"/>
              </p:nvPr>
            </p:nvSpPr>
            <p:spPr>
              <a:blipFill>
                <a:blip r:embed="rId2"/>
                <a:stretch>
                  <a:fillRect l="-1447" t="-253"/>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4E84360D-B38F-4846-B342-CC8FFE357B05}"/>
              </a:ext>
            </a:extLst>
          </p:cNvPr>
          <p:cNvSpPr>
            <a:spLocks noGrp="1"/>
          </p:cNvSpPr>
          <p:nvPr>
            <p:ph type="sldNum" sz="quarter" idx="12"/>
          </p:nvPr>
        </p:nvSpPr>
        <p:spPr/>
        <p:txBody>
          <a:bodyPr/>
          <a:lstStyle/>
          <a:p>
            <a:fld id="{67C9959E-8E6B-B04C-9955-EA096F41CA7A}" type="slidenum">
              <a:rPr lang="en-GB" smtClean="0"/>
              <a:pPr/>
              <a:t>73</a:t>
            </a:fld>
            <a:endParaRPr lang="en-GB"/>
          </a:p>
        </p:txBody>
      </p:sp>
      <p:cxnSp>
        <p:nvCxnSpPr>
          <p:cNvPr id="24" name="Straight Connector 23">
            <a:extLst>
              <a:ext uri="{FF2B5EF4-FFF2-40B4-BE49-F238E27FC236}">
                <a16:creationId xmlns:a16="http://schemas.microsoft.com/office/drawing/2014/main" id="{9A125595-057F-9443-ADC4-2170E475B0C8}"/>
              </a:ext>
            </a:extLst>
          </p:cNvPr>
          <p:cNvCxnSpPr>
            <a:cxnSpLocks/>
          </p:cNvCxnSpPr>
          <p:nvPr/>
        </p:nvCxnSpPr>
        <p:spPr>
          <a:xfrm>
            <a:off x="628650" y="4967786"/>
            <a:ext cx="78867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6E339971-356D-CE40-B810-C7D8D6FA057F}"/>
              </a:ext>
            </a:extLst>
          </p:cNvPr>
          <p:cNvGrpSpPr/>
          <p:nvPr/>
        </p:nvGrpSpPr>
        <p:grpSpPr>
          <a:xfrm>
            <a:off x="4589418" y="1885693"/>
            <a:ext cx="4318348" cy="1946078"/>
            <a:chOff x="4589418" y="1885693"/>
            <a:chExt cx="4318348" cy="1946078"/>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2ED7686-5D8E-3F4C-8DB5-9F1F99A9A238}"/>
                    </a:ext>
                  </a:extLst>
                </p:cNvPr>
                <p:cNvSpPr txBox="1"/>
                <p:nvPr/>
              </p:nvSpPr>
              <p:spPr>
                <a:xfrm>
                  <a:off x="6065533" y="1885693"/>
                  <a:ext cx="2842233" cy="960456"/>
                </a:xfrm>
                <a:prstGeom prst="rect">
                  <a:avLst/>
                </a:prstGeom>
                <a:solidFill>
                  <a:schemeClr val="accent4"/>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b="1" dirty="0"/>
                    <a:t>if</a:t>
                  </a:r>
                  <a:r>
                    <a:rPr lang="en-GB" dirty="0"/>
                    <a:t> </a:t>
                  </a:r>
                  <a14:m>
                    <m:oMath xmlns:m="http://schemas.openxmlformats.org/officeDocument/2006/math">
                      <m:sSub>
                        <m:sSubPr>
                          <m:ctrlPr>
                            <a:rPr lang="de-DE" b="1" i="1" smtClean="0">
                              <a:solidFill>
                                <a:schemeClr val="tx1">
                                  <a:lumMod val="50000"/>
                                  <a:lumOff val="50000"/>
                                </a:schemeClr>
                              </a:solidFill>
                              <a:latin typeface="Cambria Math" panose="02040503050406030204" pitchFamily="18" charset="0"/>
                            </a:rPr>
                          </m:ctrlPr>
                        </m:sSubPr>
                        <m:e>
                          <m:r>
                            <a:rPr lang="de-DE" b="1" i="1">
                              <a:solidFill>
                                <a:schemeClr val="tx1">
                                  <a:lumMod val="50000"/>
                                  <a:lumOff val="50000"/>
                                </a:schemeClr>
                              </a:solidFill>
                              <a:latin typeface="Cambria Math" panose="02040503050406030204" pitchFamily="18" charset="0"/>
                            </a:rPr>
                            <m:t>𝑼</m:t>
                          </m:r>
                        </m:e>
                        <m:sub>
                          <m:r>
                            <a:rPr lang="de-DE" i="1">
                              <a:solidFill>
                                <a:schemeClr val="tx1">
                                  <a:lumMod val="50000"/>
                                  <a:lumOff val="50000"/>
                                </a:schemeClr>
                              </a:solidFill>
                              <a:latin typeface="Cambria Math" panose="02040503050406030204" pitchFamily="18" charset="0"/>
                            </a:rPr>
                            <m:t>|</m:t>
                          </m:r>
                          <m:sSup>
                            <m:sSupPr>
                              <m:ctrlPr>
                                <a:rPr lang="de-DE" i="1">
                                  <a:solidFill>
                                    <a:schemeClr val="tx1">
                                      <a:lumMod val="50000"/>
                                      <a:lumOff val="50000"/>
                                    </a:schemeClr>
                                  </a:solidFill>
                                  <a:latin typeface="Cambria Math" panose="02040503050406030204" pitchFamily="18" charset="0"/>
                                </a:rPr>
                              </m:ctrlPr>
                            </m:sSupPr>
                            <m:e>
                              <m:r>
                                <a:rPr lang="de-DE" i="1">
                                  <a:solidFill>
                                    <a:schemeClr val="tx1">
                                      <a:lumMod val="50000"/>
                                      <a:lumOff val="50000"/>
                                    </a:schemeClr>
                                  </a:solidFill>
                                  <a:latin typeface="Cambria Math" panose="02040503050406030204" pitchFamily="18" charset="0"/>
                                </a:rPr>
                                <m:t>𝐶</m:t>
                              </m:r>
                            </m:e>
                            <m:sup>
                              <m:r>
                                <a:rPr lang="de-DE" i="1">
                                  <a:solidFill>
                                    <a:schemeClr val="tx1">
                                      <a:lumMod val="50000"/>
                                      <a:lumOff val="50000"/>
                                    </a:schemeClr>
                                  </a:solidFill>
                                  <a:latin typeface="Cambria Math" panose="02040503050406030204" pitchFamily="18" charset="0"/>
                                </a:rPr>
                                <m:t>′</m:t>
                              </m:r>
                            </m:sup>
                          </m:sSup>
                        </m:sub>
                      </m:sSub>
                      <m:r>
                        <a:rPr lang="de-DE" b="0" i="1" smtClean="0">
                          <a:solidFill>
                            <a:schemeClr val="tx1">
                              <a:lumMod val="50000"/>
                              <a:lumOff val="50000"/>
                            </a:schemeClr>
                          </a:solidFill>
                          <a:latin typeface="Cambria Math" panose="02040503050406030204" pitchFamily="18" charset="0"/>
                          <a:ea typeface="Cambria Math" panose="02040503050406030204" pitchFamily="18" charset="0"/>
                        </a:rPr>
                        <m:t>=</m:t>
                      </m:r>
                      <m:r>
                        <a:rPr lang="de-DE" i="1">
                          <a:solidFill>
                            <a:schemeClr val="tx1">
                              <a:lumMod val="50000"/>
                              <a:lumOff val="50000"/>
                            </a:schemeClr>
                          </a:solidFill>
                          <a:latin typeface="Cambria Math" panose="02040503050406030204" pitchFamily="18" charset="0"/>
                          <a:ea typeface="Cambria Math" panose="02040503050406030204" pitchFamily="18" charset="0"/>
                        </a:rPr>
                        <m:t>𝑟𝑣</m:t>
                      </m:r>
                      <m:d>
                        <m:dPr>
                          <m:ctrlPr>
                            <a:rPr lang="de-DE" i="1">
                              <a:solidFill>
                                <a:schemeClr val="tx1">
                                  <a:lumMod val="50000"/>
                                  <a:lumOff val="50000"/>
                                </a:schemeClr>
                              </a:solidFill>
                              <a:latin typeface="Cambria Math" panose="02040503050406030204" pitchFamily="18" charset="0"/>
                              <a:ea typeface="Cambria Math" panose="02040503050406030204" pitchFamily="18" charset="0"/>
                            </a:rPr>
                          </m:ctrlPr>
                        </m:dPr>
                        <m:e>
                          <m:sSup>
                            <m:sSupPr>
                              <m:ctrlPr>
                                <a:rPr lang="de-DE" i="1">
                                  <a:solidFill>
                                    <a:schemeClr val="tx1">
                                      <a:lumMod val="50000"/>
                                      <a:lumOff val="50000"/>
                                    </a:schemeClr>
                                  </a:solidFill>
                                  <a:latin typeface="Cambria Math" panose="02040503050406030204" pitchFamily="18" charset="0"/>
                                  <a:ea typeface="Cambria Math" panose="02040503050406030204" pitchFamily="18" charset="0"/>
                                </a:rPr>
                              </m:ctrlPr>
                            </m:sSupPr>
                            <m:e>
                              <m:r>
                                <a:rPr lang="de-DE" i="1">
                                  <a:solidFill>
                                    <a:schemeClr val="tx1">
                                      <a:lumMod val="50000"/>
                                      <a:lumOff val="50000"/>
                                    </a:schemeClr>
                                  </a:solidFill>
                                  <a:latin typeface="Cambria Math" panose="02040503050406030204" pitchFamily="18" charset="0"/>
                                  <a:ea typeface="Cambria Math" panose="02040503050406030204" pitchFamily="18" charset="0"/>
                                </a:rPr>
                                <m:t>𝐽</m:t>
                              </m:r>
                            </m:e>
                            <m:sup>
                              <m:r>
                                <a:rPr lang="de-DE" i="1">
                                  <a:solidFill>
                                    <a:schemeClr val="tx1">
                                      <a:lumMod val="50000"/>
                                      <a:lumOff val="50000"/>
                                    </a:schemeClr>
                                  </a:solidFill>
                                  <a:latin typeface="Cambria Math" panose="02040503050406030204" pitchFamily="18" charset="0"/>
                                  <a:ea typeface="Cambria Math" panose="02040503050406030204" pitchFamily="18" charset="0"/>
                                </a:rPr>
                                <m:t>′</m:t>
                              </m:r>
                            </m:sup>
                          </m:sSup>
                        </m:e>
                      </m:d>
                    </m:oMath>
                  </a14:m>
                  <a:r>
                    <a:rPr lang="en-GB" dirty="0"/>
                    <a:t> </a:t>
                  </a:r>
                  <a:r>
                    <a:rPr lang="en-GB" b="1" dirty="0"/>
                    <a:t>then</a:t>
                  </a:r>
                </a:p>
                <a:p>
                  <a:pPr marL="319088">
                    <a:tabLst>
                      <a:tab pos="569913" algn="l"/>
                    </a:tabLst>
                  </a:pPr>
                  <a:r>
                    <a:rPr lang="en-GB" dirty="0"/>
                    <a:t>use MPE-LJT to compile 	MPE assignment on </a:t>
                  </a:r>
                  <a14:m>
                    <m:oMath xmlns:m="http://schemas.openxmlformats.org/officeDocument/2006/math">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𝐽</m:t>
                          </m:r>
                        </m:e>
                        <m:sup>
                          <m:r>
                            <a:rPr lang="de-DE" i="1">
                              <a:latin typeface="Cambria Math" panose="02040503050406030204" pitchFamily="18" charset="0"/>
                              <a:ea typeface="Cambria Math" panose="02040503050406030204" pitchFamily="18" charset="0"/>
                            </a:rPr>
                            <m:t>′</m:t>
                          </m:r>
                        </m:sup>
                      </m:sSup>
                    </m:oMath>
                  </a14:m>
                  <a:endParaRPr lang="en-GB" dirty="0"/>
                </a:p>
              </p:txBody>
            </p:sp>
          </mc:Choice>
          <mc:Fallback xmlns="">
            <p:sp>
              <p:nvSpPr>
                <p:cNvPr id="12" name="TextBox 11">
                  <a:extLst>
                    <a:ext uri="{FF2B5EF4-FFF2-40B4-BE49-F238E27FC236}">
                      <a16:creationId xmlns:a16="http://schemas.microsoft.com/office/drawing/2014/main" id="{42ED7686-5D8E-3F4C-8DB5-9F1F99A9A238}"/>
                    </a:ext>
                  </a:extLst>
                </p:cNvPr>
                <p:cNvSpPr txBox="1">
                  <a:spLocks noRot="1" noChangeAspect="1" noMove="1" noResize="1" noEditPoints="1" noAdjustHandles="1" noChangeArrowheads="1" noChangeShapeType="1" noTextEdit="1"/>
                </p:cNvSpPr>
                <p:nvPr/>
              </p:nvSpPr>
              <p:spPr>
                <a:xfrm>
                  <a:off x="6065533" y="1885693"/>
                  <a:ext cx="2842233" cy="960456"/>
                </a:xfrm>
                <a:prstGeom prst="rect">
                  <a:avLst/>
                </a:prstGeom>
                <a:blipFill>
                  <a:blip r:embed="rId3"/>
                  <a:stretch>
                    <a:fillRect/>
                  </a:stretch>
                </a:blipFill>
              </p:spPr>
              <p:txBody>
                <a:bodyPr/>
                <a:lstStyle/>
                <a:p>
                  <a:r>
                    <a:rPr lang="en-GB">
                      <a:noFill/>
                    </a:rPr>
                    <a:t> </a:t>
                  </a:r>
                </a:p>
              </p:txBody>
            </p:sp>
          </mc:Fallback>
        </mc:AlternateContent>
        <p:cxnSp>
          <p:nvCxnSpPr>
            <p:cNvPr id="13" name="Straight Arrow Connector 12">
              <a:extLst>
                <a:ext uri="{FF2B5EF4-FFF2-40B4-BE49-F238E27FC236}">
                  <a16:creationId xmlns:a16="http://schemas.microsoft.com/office/drawing/2014/main" id="{111A9E1A-F386-AF47-AD61-D80CB662806D}"/>
                </a:ext>
              </a:extLst>
            </p:cNvPr>
            <p:cNvCxnSpPr>
              <a:cxnSpLocks/>
              <a:stCxn id="12" idx="2"/>
              <a:endCxn id="14" idx="3"/>
            </p:cNvCxnSpPr>
            <p:nvPr/>
          </p:nvCxnSpPr>
          <p:spPr>
            <a:xfrm flipH="1">
              <a:off x="6357257" y="2846149"/>
              <a:ext cx="1129393" cy="77681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1377EB6-5645-4949-AC74-6AE3159310B4}"/>
                </a:ext>
              </a:extLst>
            </p:cNvPr>
            <p:cNvSpPr/>
            <p:nvPr/>
          </p:nvSpPr>
          <p:spPr>
            <a:xfrm>
              <a:off x="4589418" y="3414156"/>
              <a:ext cx="1767839" cy="41761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8837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045B-F387-EE49-8291-22E17A7F6AC6}"/>
              </a:ext>
            </a:extLst>
          </p:cNvPr>
          <p:cNvSpPr>
            <a:spLocks noGrp="1"/>
          </p:cNvSpPr>
          <p:nvPr>
            <p:ph type="title"/>
          </p:nvPr>
        </p:nvSpPr>
        <p:spPr/>
        <p:txBody>
          <a:bodyPr/>
          <a:lstStyle/>
          <a:p>
            <a:r>
              <a:rPr lang="en-GB" dirty="0"/>
              <a:t>MAP Queries Continued</a:t>
            </a:r>
          </a:p>
        </p:txBody>
      </p:sp>
      <p:sp>
        <p:nvSpPr>
          <p:cNvPr id="3" name="Content Placeholder 2">
            <a:extLst>
              <a:ext uri="{FF2B5EF4-FFF2-40B4-BE49-F238E27FC236}">
                <a16:creationId xmlns:a16="http://schemas.microsoft.com/office/drawing/2014/main" id="{845CDAE1-72D2-604B-941F-E62BD26607BE}"/>
              </a:ext>
            </a:extLst>
          </p:cNvPr>
          <p:cNvSpPr>
            <a:spLocks noGrp="1"/>
          </p:cNvSpPr>
          <p:nvPr>
            <p:ph idx="1"/>
          </p:nvPr>
        </p:nvSpPr>
        <p:spPr/>
        <p:txBody>
          <a:bodyPr>
            <a:normAutofit/>
          </a:bodyPr>
          <a:lstStyle/>
          <a:p>
            <a:r>
              <a:rPr lang="en-GB" dirty="0"/>
              <a:t>If given a bounded query, then the complexity results still hold</a:t>
            </a:r>
          </a:p>
          <a:p>
            <a:pPr lvl="1"/>
            <a:r>
              <a:rPr lang="en-GB" dirty="0"/>
              <a:t>In terms of calculations, combination of LVE and MPE-LVE, which have the same complexity</a:t>
            </a:r>
          </a:p>
          <a:p>
            <a:r>
              <a:rPr lang="en-GB" dirty="0"/>
              <a:t>Liftability of MAP queries</a:t>
            </a:r>
          </a:p>
          <a:p>
            <a:pPr lvl="1"/>
            <a:r>
              <a:rPr lang="en-GB" dirty="0"/>
              <a:t>Further work lifting more settings by </a:t>
            </a:r>
            <a:r>
              <a:rPr lang="en-GB" dirty="0">
                <a:solidFill>
                  <a:schemeClr val="accent3"/>
                </a:solidFill>
              </a:rPr>
              <a:t>Sharma et al. (2018)</a:t>
            </a:r>
          </a:p>
          <a:p>
            <a:pPr lvl="1"/>
            <a:r>
              <a:rPr lang="en-GB" dirty="0"/>
              <a:t>Side note: Sometimes, </a:t>
            </a:r>
            <a:br>
              <a:rPr lang="en-GB" dirty="0"/>
            </a:br>
            <a:r>
              <a:rPr lang="en-GB" dirty="0"/>
              <a:t>names are different</a:t>
            </a:r>
          </a:p>
          <a:p>
            <a:pPr lvl="2"/>
            <a:r>
              <a:rPr lang="en-GB" dirty="0"/>
              <a:t>MPE query = MAP query</a:t>
            </a:r>
          </a:p>
          <a:p>
            <a:pPr lvl="2"/>
            <a:r>
              <a:rPr lang="en-GB" dirty="0"/>
              <a:t>MAP query = marginal MAP query</a:t>
            </a:r>
          </a:p>
          <a:p>
            <a:pPr lvl="2"/>
            <a:r>
              <a:rPr lang="en-GB" dirty="0"/>
              <a:t>probability query = marginal query</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AF23E550-0751-0A42-9488-FA7DF0F49905}"/>
              </a:ext>
            </a:extLst>
          </p:cNvPr>
          <p:cNvSpPr>
            <a:spLocks noGrp="1"/>
          </p:cNvSpPr>
          <p:nvPr>
            <p:ph type="sldNum" sz="quarter" idx="12"/>
          </p:nvPr>
        </p:nvSpPr>
        <p:spPr/>
        <p:txBody>
          <a:bodyPr/>
          <a:lstStyle/>
          <a:p>
            <a:fld id="{67C9959E-8E6B-B04C-9955-EA096F41CA7A}" type="slidenum">
              <a:rPr lang="en-GB" smtClean="0"/>
              <a:t>74</a:t>
            </a:fld>
            <a:endParaRPr lang="en-GB"/>
          </a:p>
        </p:txBody>
      </p:sp>
      <p:sp>
        <p:nvSpPr>
          <p:cNvPr id="5" name="Rectangle 4">
            <a:extLst>
              <a:ext uri="{FF2B5EF4-FFF2-40B4-BE49-F238E27FC236}">
                <a16:creationId xmlns:a16="http://schemas.microsoft.com/office/drawing/2014/main" id="{1AC4B337-7B81-294C-9051-C2F0F3693E92}"/>
              </a:ext>
            </a:extLst>
          </p:cNvPr>
          <p:cNvSpPr/>
          <p:nvPr/>
        </p:nvSpPr>
        <p:spPr>
          <a:xfrm>
            <a:off x="2006598" y="6321366"/>
            <a:ext cx="6335487" cy="400110"/>
          </a:xfrm>
          <a:prstGeom prst="rect">
            <a:avLst/>
          </a:prstGeom>
        </p:spPr>
        <p:txBody>
          <a:bodyPr wrap="square">
            <a:spAutoFit/>
          </a:bodyPr>
          <a:lstStyle/>
          <a:p>
            <a:r>
              <a:rPr lang="en-GB" sz="1000" dirty="0">
                <a:solidFill>
                  <a:schemeClr val="accent3"/>
                </a:solidFill>
              </a:rPr>
              <a:t>Vishal Sharma, Noman Ahmed Sheikh, Happy Mittal, </a:t>
            </a:r>
            <a:r>
              <a:rPr lang="en-GB" sz="1000" dirty="0" err="1">
                <a:solidFill>
                  <a:schemeClr val="accent3"/>
                </a:solidFill>
              </a:rPr>
              <a:t>Vibhav</a:t>
            </a:r>
            <a:r>
              <a:rPr lang="en-GB" sz="1000" dirty="0">
                <a:solidFill>
                  <a:schemeClr val="accent3"/>
                </a:solidFill>
              </a:rPr>
              <a:t> </a:t>
            </a:r>
            <a:r>
              <a:rPr lang="en-GB" sz="1000" dirty="0" err="1">
                <a:solidFill>
                  <a:schemeClr val="accent3"/>
                </a:solidFill>
              </a:rPr>
              <a:t>Gogate</a:t>
            </a:r>
            <a:r>
              <a:rPr lang="en-GB" sz="1000" dirty="0">
                <a:solidFill>
                  <a:schemeClr val="accent3"/>
                </a:solidFill>
              </a:rPr>
              <a:t>, and Parag Singla. Lifted Marginal MAP Inference. In </a:t>
            </a:r>
            <a:r>
              <a:rPr lang="en-GB" sz="1000" i="1" dirty="0">
                <a:solidFill>
                  <a:schemeClr val="accent3"/>
                </a:solidFill>
              </a:rPr>
              <a:t>Proceedings of the 34th Conference on Uncertainty in Artificial Intelligence 4, </a:t>
            </a:r>
            <a:r>
              <a:rPr lang="en-GB" sz="1000" dirty="0">
                <a:solidFill>
                  <a:schemeClr val="accent3"/>
                </a:solidFill>
              </a:rPr>
              <a:t>2018.</a:t>
            </a:r>
          </a:p>
        </p:txBody>
      </p:sp>
      <p:sp>
        <p:nvSpPr>
          <p:cNvPr id="7" name="TextBox 6">
            <a:extLst>
              <a:ext uri="{FF2B5EF4-FFF2-40B4-BE49-F238E27FC236}">
                <a16:creationId xmlns:a16="http://schemas.microsoft.com/office/drawing/2014/main" id="{CC7C4A5A-3FAE-AB41-994A-5B7BF9044E59}"/>
              </a:ext>
            </a:extLst>
          </p:cNvPr>
          <p:cNvSpPr txBox="1"/>
          <p:nvPr/>
        </p:nvSpPr>
        <p:spPr>
          <a:xfrm>
            <a:off x="5620498" y="4327204"/>
            <a:ext cx="3195298" cy="138499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GB" sz="2000" dirty="0"/>
              <a:t>In logic, corresponding tasks:</a:t>
            </a:r>
          </a:p>
          <a:p>
            <a:r>
              <a:rPr lang="en-GB" sz="2000" dirty="0"/>
              <a:t>⇽ Abduction</a:t>
            </a:r>
          </a:p>
          <a:p>
            <a:endParaRPr lang="en-GB" sz="2400" dirty="0"/>
          </a:p>
          <a:p>
            <a:r>
              <a:rPr lang="en-GB" sz="2000" dirty="0"/>
              <a:t>⇽ Induction</a:t>
            </a:r>
          </a:p>
        </p:txBody>
      </p:sp>
    </p:spTree>
    <p:extLst>
      <p:ext uri="{BB962C8B-B14F-4D97-AF65-F5344CB8AC3E}">
        <p14:creationId xmlns:p14="http://schemas.microsoft.com/office/powerpoint/2010/main" val="387059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045B-F387-EE49-8291-22E17A7F6AC6}"/>
              </a:ext>
            </a:extLst>
          </p:cNvPr>
          <p:cNvSpPr>
            <a:spLocks noGrp="1"/>
          </p:cNvSpPr>
          <p:nvPr>
            <p:ph type="title"/>
          </p:nvPr>
        </p:nvSpPr>
        <p:spPr/>
        <p:txBody>
          <a:bodyPr/>
          <a:lstStyle/>
          <a:p>
            <a:r>
              <a:rPr lang="en-GB" dirty="0"/>
              <a:t>MAP Queries Continued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5CDAE1-72D2-604B-941F-E62BD26607BE}"/>
                  </a:ext>
                </a:extLst>
              </p:cNvPr>
              <p:cNvSpPr>
                <a:spLocks noGrp="1"/>
              </p:cNvSpPr>
              <p:nvPr>
                <p:ph idx="1"/>
              </p:nvPr>
            </p:nvSpPr>
            <p:spPr>
              <a:xfrm>
                <a:off x="628650" y="1158241"/>
                <a:ext cx="7886700" cy="3273560"/>
              </a:xfrm>
            </p:spPr>
            <p:txBody>
              <a:bodyPr>
                <a:normAutofit fontScale="92500"/>
              </a:bodyPr>
              <a:lstStyle/>
              <a:p>
                <a:r>
                  <a:rPr lang="en-GB" dirty="0"/>
                  <a:t>Approximate MAP query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𝑀𝐴𝑃</m:t>
                        </m:r>
                      </m:e>
                      <m:sub>
                        <m:r>
                          <a:rPr lang="de-DE" i="1">
                            <a:latin typeface="Cambria Math" panose="02040503050406030204" pitchFamily="18" charset="0"/>
                          </a:rPr>
                          <m:t>𝐺</m:t>
                        </m:r>
                      </m:sub>
                    </m:sSub>
                    <m:d>
                      <m:dPr>
                        <m:ctrlPr>
                          <a:rPr lang="de-DE" i="1">
                            <a:latin typeface="Cambria Math" panose="02040503050406030204" pitchFamily="18" charset="0"/>
                          </a:rPr>
                        </m:ctrlPr>
                      </m:dPr>
                      <m:e>
                        <m:sSub>
                          <m:sSubPr>
                            <m:ctrlPr>
                              <a:rPr lang="de-DE" b="1" i="1">
                                <a:latin typeface="Cambria Math" panose="02040503050406030204" pitchFamily="18" charset="0"/>
                              </a:rPr>
                            </m:ctrlPr>
                          </m:sSubPr>
                          <m:e>
                            <m:r>
                              <a:rPr lang="de-DE" b="1" i="1">
                                <a:latin typeface="Cambria Math" panose="02040503050406030204" pitchFamily="18" charset="0"/>
                              </a:rPr>
                              <m:t>𝑼</m:t>
                            </m:r>
                          </m:e>
                          <m:sub>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𝐶</m:t>
                                </m:r>
                              </m:e>
                              <m:sup>
                                <m:r>
                                  <a:rPr lang="de-DE" i="1">
                                    <a:latin typeface="Cambria Math" panose="02040503050406030204" pitchFamily="18" charset="0"/>
                                  </a:rPr>
                                  <m:t>′</m:t>
                                </m:r>
                              </m:sup>
                            </m:sSup>
                          </m:sub>
                        </m:sSub>
                        <m:r>
                          <a:rPr lang="de-DE" i="1">
                            <a:latin typeface="Cambria Math" panose="02040503050406030204" pitchFamily="18" charset="0"/>
                          </a:rPr>
                          <m:t>|</m:t>
                        </m:r>
                        <m:r>
                          <a:rPr lang="de-DE" b="1" i="1">
                            <a:latin typeface="Cambria Math" panose="02040503050406030204" pitchFamily="18" charset="0"/>
                          </a:rPr>
                          <m:t>𝒆</m:t>
                        </m:r>
                      </m:e>
                    </m:d>
                  </m:oMath>
                </a14:m>
                <a:r>
                  <a:rPr lang="en-GB" dirty="0"/>
                  <a:t> </a:t>
                </a:r>
              </a:p>
              <a:p>
                <a:pPr lvl="1"/>
                <a:r>
                  <a:rPr lang="en-GB" dirty="0"/>
                  <a:t>Replace </a:t>
                </a:r>
                <a14:m>
                  <m:oMath xmlns:m="http://schemas.openxmlformats.org/officeDocument/2006/math">
                    <m:r>
                      <m:rPr>
                        <m:nor/>
                      </m:rPr>
                      <a:rPr lang="en-GB" i="0" dirty="0" smtClean="0">
                        <a:solidFill>
                          <a:srgbClr val="C00000"/>
                        </a:solidFill>
                        <a:latin typeface="Cambria Math" panose="02040503050406030204" pitchFamily="18" charset="0"/>
                      </a:rPr>
                      <m:t>sum</m:t>
                    </m:r>
                  </m:oMath>
                </a14:m>
                <a:r>
                  <a:rPr lang="en-GB" dirty="0"/>
                  <a:t> with </a:t>
                </a:r>
                <a14:m>
                  <m:oMath xmlns:m="http://schemas.openxmlformats.org/officeDocument/2006/math">
                    <m:r>
                      <m:rPr>
                        <m:nor/>
                      </m:rPr>
                      <a:rPr lang="en-GB" i="0" dirty="0" smtClean="0">
                        <a:solidFill>
                          <a:srgbClr val="C00000"/>
                        </a:solidFill>
                        <a:latin typeface="Cambria Math" panose="02040503050406030204" pitchFamily="18" charset="0"/>
                      </a:rPr>
                      <m:t>max</m:t>
                    </m:r>
                  </m:oMath>
                </a14:m>
                <a:endParaRPr lang="en-GB" dirty="0"/>
              </a:p>
              <a:p>
                <a:pPr lvl="2"/>
                <a:r>
                  <a:rPr lang="en-GB" dirty="0"/>
                  <a:t>Operations for </a:t>
                </a:r>
                <a14:m>
                  <m:oMath xmlns:m="http://schemas.openxmlformats.org/officeDocument/2006/math">
                    <m:sSub>
                      <m:sSubPr>
                        <m:ctrlPr>
                          <a:rPr lang="de-DE" b="1" i="1">
                            <a:latin typeface="Cambria Math" panose="02040503050406030204" pitchFamily="18" charset="0"/>
                          </a:rPr>
                        </m:ctrlPr>
                      </m:sSubPr>
                      <m:e>
                        <m:r>
                          <a:rPr lang="de-DE" b="1" i="1">
                            <a:latin typeface="Cambria Math" panose="02040503050406030204" pitchFamily="18" charset="0"/>
                          </a:rPr>
                          <m:t>𝑼</m:t>
                        </m:r>
                      </m:e>
                      <m:sub>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𝐶</m:t>
                            </m:r>
                          </m:e>
                          <m:sup>
                            <m:r>
                              <a:rPr lang="de-DE" i="1">
                                <a:latin typeface="Cambria Math" panose="02040503050406030204" pitchFamily="18" charset="0"/>
                              </a:rPr>
                              <m:t>′</m:t>
                            </m:r>
                          </m:sup>
                        </m:sSup>
                      </m:sub>
                    </m:sSub>
                  </m:oMath>
                </a14:m>
                <a:r>
                  <a:rPr lang="en-GB" dirty="0"/>
                  <a:t> and </a:t>
                </a:r>
                <a14:m>
                  <m:oMath xmlns:m="http://schemas.openxmlformats.org/officeDocument/2006/math">
                    <m:sSub>
                      <m:sSubPr>
                        <m:ctrlPr>
                          <a:rPr lang="de-DE" i="1">
                            <a:latin typeface="Cambria Math" panose="02040503050406030204" pitchFamily="18" charset="0"/>
                          </a:rPr>
                        </m:ctrlPr>
                      </m:sSubPr>
                      <m:e>
                        <m:r>
                          <a:rPr lang="de-DE" b="1" i="1">
                            <a:latin typeface="Cambria Math" panose="02040503050406030204" pitchFamily="18" charset="0"/>
                          </a:rPr>
                          <m:t>𝑻</m:t>
                        </m:r>
                      </m:e>
                      <m:sub>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𝐶</m:t>
                            </m:r>
                          </m:e>
                          <m:sup>
                            <m:r>
                              <a:rPr lang="de-DE" i="1">
                                <a:latin typeface="Cambria Math" panose="02040503050406030204" pitchFamily="18" charset="0"/>
                              </a:rPr>
                              <m:t>′′</m:t>
                            </m:r>
                          </m:sup>
                        </m:sSup>
                      </m:sub>
                    </m:sSub>
                  </m:oMath>
                </a14:m>
                <a:r>
                  <a:rPr lang="en-GB" dirty="0"/>
                  <a:t> are commutative again</a:t>
                </a:r>
              </a:p>
              <a:p>
                <a:pPr lvl="2"/>
                <a:r>
                  <a:rPr lang="en-GB" dirty="0"/>
                  <a:t>Basically computes an MPE query with the result projected onto the query terms of the MAP query</a:t>
                </a:r>
              </a:p>
              <a:p>
                <a:pPr lvl="2"/>
                <a:r>
                  <a:rPr lang="en-GB" dirty="0"/>
                  <a:t>Provides a lower bound in terms of the max potential at the end</a:t>
                </a:r>
              </a:p>
              <a:p>
                <a:pPr marL="12700" lvl="1" indent="0">
                  <a:buNone/>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𝑀𝐴𝑃</m:t>
                              </m:r>
                            </m:e>
                          </m:acc>
                        </m:e>
                        <m:sub>
                          <m:r>
                            <a:rPr lang="de-DE" i="1">
                              <a:latin typeface="Cambria Math" panose="02040503050406030204" pitchFamily="18" charset="0"/>
                            </a:rPr>
                            <m:t>𝐺</m:t>
                          </m:r>
                        </m:sub>
                      </m:sSub>
                      <m:d>
                        <m:dPr>
                          <m:ctrlPr>
                            <a:rPr lang="de-DE" i="1">
                              <a:latin typeface="Cambria Math" panose="02040503050406030204" pitchFamily="18" charset="0"/>
                            </a:rPr>
                          </m:ctrlPr>
                        </m:dPr>
                        <m:e>
                          <m:sSub>
                            <m:sSubPr>
                              <m:ctrlPr>
                                <a:rPr lang="de-DE" b="1" i="1">
                                  <a:latin typeface="Cambria Math" panose="02040503050406030204" pitchFamily="18" charset="0"/>
                                </a:rPr>
                              </m:ctrlPr>
                            </m:sSubPr>
                            <m:e>
                              <m:r>
                                <a:rPr lang="de-DE" b="1" i="1">
                                  <a:latin typeface="Cambria Math" panose="02040503050406030204" pitchFamily="18" charset="0"/>
                                </a:rPr>
                                <m:t>𝑼</m:t>
                              </m:r>
                            </m:e>
                            <m:sub>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𝐶</m:t>
                                  </m:r>
                                </m:e>
                                <m:sup>
                                  <m:r>
                                    <a:rPr lang="de-DE" i="1">
                                      <a:latin typeface="Cambria Math" panose="02040503050406030204" pitchFamily="18" charset="0"/>
                                    </a:rPr>
                                    <m:t>′</m:t>
                                  </m:r>
                                </m:sup>
                              </m:sSup>
                            </m:sub>
                          </m:sSub>
                          <m:r>
                            <a:rPr lang="de-DE" i="1">
                              <a:latin typeface="Cambria Math" panose="02040503050406030204" pitchFamily="18" charset="0"/>
                            </a:rPr>
                            <m:t>|</m:t>
                          </m:r>
                          <m:r>
                            <a:rPr lang="de-DE" b="1" i="1">
                              <a:latin typeface="Cambria Math" panose="02040503050406030204" pitchFamily="18" charset="0"/>
                            </a:rPr>
                            <m:t>𝒆</m:t>
                          </m:r>
                        </m:e>
                      </m:d>
                      <m:r>
                        <a:rPr lang="de-DE" i="1">
                          <a:latin typeface="Cambria Math" panose="02040503050406030204" pitchFamily="18" charset="0"/>
                        </a:rPr>
                        <m:t>=</m:t>
                      </m:r>
                      <m:func>
                        <m:funcPr>
                          <m:ctrlPr>
                            <a:rPr lang="de-DE" i="1">
                              <a:latin typeface="Cambria Math" panose="02040503050406030204" pitchFamily="18" charset="0"/>
                            </a:rPr>
                          </m:ctrlPr>
                        </m:funcPr>
                        <m:fName>
                          <m:limLow>
                            <m:limLowPr>
                              <m:ctrlPr>
                                <a:rPr lang="de-DE" i="1">
                                  <a:latin typeface="Cambria Math" panose="02040503050406030204" pitchFamily="18" charset="0"/>
                                </a:rPr>
                              </m:ctrlPr>
                            </m:limLowPr>
                            <m:e>
                              <m:r>
                                <m:rPr>
                                  <m:sty m:val="p"/>
                                </m:rPr>
                                <a:rPr lang="de-DE">
                                  <a:latin typeface="Cambria Math" panose="02040503050406030204" pitchFamily="18" charset="0"/>
                                </a:rPr>
                                <m:t>argmax</m:t>
                              </m:r>
                            </m:e>
                            <m:lim>
                              <m:r>
                                <a:rPr lang="de-DE" b="1" i="1">
                                  <a:latin typeface="Cambria Math" panose="02040503050406030204" pitchFamily="18" charset="0"/>
                                </a:rPr>
                                <m:t>𝒖</m:t>
                              </m:r>
                              <m:r>
                                <m:rPr>
                                  <m:brk m:alnAt="7"/>
                                </m:rP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ℛ</m:t>
                              </m:r>
                              <m:d>
                                <m:dPr>
                                  <m:ctrlPr>
                                    <a:rPr lang="de-DE" i="1">
                                      <a:latin typeface="Cambria Math" panose="02040503050406030204" pitchFamily="18" charset="0"/>
                                      <a:ea typeface="Cambria Math" panose="02040503050406030204" pitchFamily="18" charset="0"/>
                                    </a:rPr>
                                  </m:ctrlPr>
                                </m:dPr>
                                <m:e>
                                  <m:sSub>
                                    <m:sSubPr>
                                      <m:ctrlPr>
                                        <a:rPr lang="de-DE" b="1" i="1">
                                          <a:latin typeface="Cambria Math" panose="02040503050406030204" pitchFamily="18" charset="0"/>
                                          <a:ea typeface="Cambria Math" panose="02040503050406030204" pitchFamily="18" charset="0"/>
                                        </a:rPr>
                                      </m:ctrlPr>
                                    </m:sSubPr>
                                    <m:e>
                                      <m:r>
                                        <a:rPr lang="de-DE" b="1" i="1">
                                          <a:latin typeface="Cambria Math" panose="02040503050406030204" pitchFamily="18" charset="0"/>
                                          <a:ea typeface="Cambria Math" panose="02040503050406030204" pitchFamily="18" charset="0"/>
                                        </a:rPr>
                                        <m:t>𝑼</m:t>
                                      </m:r>
                                    </m:e>
                                    <m:sub>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𝐶</m:t>
                                          </m:r>
                                        </m:e>
                                        <m:sup>
                                          <m:r>
                                            <a:rPr lang="de-DE" i="1">
                                              <a:latin typeface="Cambria Math" panose="02040503050406030204" pitchFamily="18" charset="0"/>
                                            </a:rPr>
                                            <m:t>′</m:t>
                                          </m:r>
                                        </m:sup>
                                      </m:sSup>
                                    </m:sub>
                                  </m:sSub>
                                </m:e>
                              </m:d>
                            </m:lim>
                          </m:limLow>
                        </m:fName>
                        <m:e>
                          <m:limLow>
                            <m:limLowPr>
                              <m:ctrlPr>
                                <a:rPr lang="de-DE" i="1">
                                  <a:latin typeface="Cambria Math" panose="02040503050406030204" pitchFamily="18" charset="0"/>
                                </a:rPr>
                              </m:ctrlPr>
                            </m:limLowPr>
                            <m:e>
                              <m:r>
                                <m:rPr>
                                  <m:sty m:val="p"/>
                                </m:rPr>
                                <a:rPr lang="de-DE">
                                  <a:solidFill>
                                    <a:srgbClr val="C00000"/>
                                  </a:solidFill>
                                  <a:latin typeface="Cambria Math" panose="02040503050406030204" pitchFamily="18" charset="0"/>
                                </a:rPr>
                                <m:t>max</m:t>
                              </m:r>
                            </m:e>
                            <m:lim>
                              <m:r>
                                <m:rPr>
                                  <m:brk m:alnAt="7"/>
                                </m:rPr>
                                <a:rPr lang="de-DE" b="1" i="1">
                                  <a:latin typeface="Cambria Math" panose="02040503050406030204" pitchFamily="18" charset="0"/>
                                </a:rPr>
                                <m:t>𝒕</m:t>
                              </m:r>
                              <m:r>
                                <m:rPr>
                                  <m:brk m:alnAt="7"/>
                                </m:rP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ℛ</m:t>
                              </m:r>
                              <m:d>
                                <m:dPr>
                                  <m:ctrlPr>
                                    <a:rPr lang="de-DE" i="1">
                                      <a:latin typeface="Cambria Math" panose="02040503050406030204" pitchFamily="18" charset="0"/>
                                      <a:ea typeface="Cambria Math" panose="02040503050406030204" pitchFamily="18" charset="0"/>
                                    </a:rPr>
                                  </m:ctrlPr>
                                </m:dPr>
                                <m:e>
                                  <m:sSub>
                                    <m:sSubPr>
                                      <m:ctrlPr>
                                        <a:rPr lang="de-DE" b="1" i="1">
                                          <a:latin typeface="Cambria Math" panose="02040503050406030204" pitchFamily="18" charset="0"/>
                                          <a:ea typeface="Cambria Math" panose="02040503050406030204" pitchFamily="18" charset="0"/>
                                        </a:rPr>
                                      </m:ctrlPr>
                                    </m:sSubPr>
                                    <m:e>
                                      <m:r>
                                        <a:rPr lang="de-DE" b="1" i="1">
                                          <a:latin typeface="Cambria Math" panose="02040503050406030204" pitchFamily="18" charset="0"/>
                                          <a:ea typeface="Cambria Math" panose="02040503050406030204" pitchFamily="18" charset="0"/>
                                        </a:rPr>
                                        <m:t>𝑻</m:t>
                                      </m:r>
                                    </m:e>
                                    <m:sub>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𝐶</m:t>
                                          </m:r>
                                        </m:e>
                                        <m:sup>
                                          <m:r>
                                            <a:rPr lang="de-DE" i="1">
                                              <a:latin typeface="Cambria Math" panose="02040503050406030204" pitchFamily="18" charset="0"/>
                                            </a:rPr>
                                            <m:t>′′</m:t>
                                          </m:r>
                                        </m:sup>
                                      </m:sSup>
                                    </m:sub>
                                  </m:sSub>
                                </m:e>
                              </m:d>
                            </m:lim>
                          </m:limLow>
                          <m:r>
                            <a:rPr lang="de-DE" i="1">
                              <a:latin typeface="Cambria Math" panose="02040503050406030204" pitchFamily="18" charset="0"/>
                            </a:rPr>
                            <m:t>𝑃</m:t>
                          </m:r>
                          <m:d>
                            <m:dPr>
                              <m:ctrlPr>
                                <a:rPr lang="de-DE" i="1">
                                  <a:latin typeface="Cambria Math" panose="02040503050406030204" pitchFamily="18" charset="0"/>
                                </a:rPr>
                              </m:ctrlPr>
                            </m:dPr>
                            <m:e>
                              <m:sSub>
                                <m:sSubPr>
                                  <m:ctrlPr>
                                    <a:rPr lang="de-DE" b="1" i="1">
                                      <a:latin typeface="Cambria Math" panose="02040503050406030204" pitchFamily="18" charset="0"/>
                                    </a:rPr>
                                  </m:ctrlPr>
                                </m:sSubPr>
                                <m:e>
                                  <m:d>
                                    <m:dPr>
                                      <m:ctrlPr>
                                        <a:rPr lang="de-DE" b="1" i="1">
                                          <a:latin typeface="Cambria Math" panose="02040503050406030204" pitchFamily="18" charset="0"/>
                                        </a:rPr>
                                      </m:ctrlPr>
                                    </m:dPr>
                                    <m:e>
                                      <m:r>
                                        <a:rPr lang="de-DE" b="1" i="1">
                                          <a:latin typeface="Cambria Math" panose="02040503050406030204" pitchFamily="18" charset="0"/>
                                        </a:rPr>
                                        <m:t>𝑼</m:t>
                                      </m:r>
                                      <m:r>
                                        <a:rPr lang="de-DE" i="1">
                                          <a:latin typeface="Cambria Math" panose="02040503050406030204" pitchFamily="18" charset="0"/>
                                        </a:rPr>
                                        <m:t>=</m:t>
                                      </m:r>
                                      <m:r>
                                        <a:rPr lang="de-DE" b="1" i="1">
                                          <a:latin typeface="Cambria Math" panose="02040503050406030204" pitchFamily="18" charset="0"/>
                                        </a:rPr>
                                        <m:t>𝒖</m:t>
                                      </m:r>
                                    </m:e>
                                  </m:d>
                                </m:e>
                                <m:sub>
                                  <m:r>
                                    <a:rPr lang="de-DE" b="1"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𝐶</m:t>
                                      </m:r>
                                    </m:e>
                                    <m:sup>
                                      <m:r>
                                        <a:rPr lang="de-DE" i="1">
                                          <a:latin typeface="Cambria Math" panose="02040503050406030204" pitchFamily="18" charset="0"/>
                                        </a:rPr>
                                        <m:t>′</m:t>
                                      </m:r>
                                    </m:sup>
                                  </m:sSup>
                                </m:sub>
                              </m:sSub>
                              <m:r>
                                <a:rPr lang="de-DE" i="1">
                                  <a:latin typeface="Cambria Math" panose="02040503050406030204" pitchFamily="18" charset="0"/>
                                </a:rPr>
                                <m:t>,</m:t>
                              </m:r>
                              <m:sSub>
                                <m:sSubPr>
                                  <m:ctrlPr>
                                    <a:rPr lang="de-DE" b="1" i="1">
                                      <a:latin typeface="Cambria Math" panose="02040503050406030204" pitchFamily="18" charset="0"/>
                                    </a:rPr>
                                  </m:ctrlPr>
                                </m:sSubPr>
                                <m:e>
                                  <m:d>
                                    <m:dPr>
                                      <m:ctrlPr>
                                        <a:rPr lang="de-DE" i="1">
                                          <a:latin typeface="Cambria Math" panose="02040503050406030204" pitchFamily="18" charset="0"/>
                                        </a:rPr>
                                      </m:ctrlPr>
                                    </m:dPr>
                                    <m:e>
                                      <m:r>
                                        <a:rPr lang="de-DE" b="1" i="1">
                                          <a:latin typeface="Cambria Math" panose="02040503050406030204" pitchFamily="18" charset="0"/>
                                        </a:rPr>
                                        <m:t>𝑻</m:t>
                                      </m:r>
                                      <m:r>
                                        <a:rPr lang="de-DE" i="1">
                                          <a:latin typeface="Cambria Math" panose="02040503050406030204" pitchFamily="18" charset="0"/>
                                        </a:rPr>
                                        <m:t>=</m:t>
                                      </m:r>
                                      <m:r>
                                        <a:rPr lang="de-DE" b="1" i="1">
                                          <a:latin typeface="Cambria Math" panose="02040503050406030204" pitchFamily="18" charset="0"/>
                                        </a:rPr>
                                        <m:t>𝒕</m:t>
                                      </m:r>
                                    </m:e>
                                  </m:d>
                                </m:e>
                                <m:sub>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𝐶</m:t>
                                      </m:r>
                                    </m:e>
                                    <m:sup>
                                      <m:r>
                                        <a:rPr lang="de-DE" i="1">
                                          <a:latin typeface="Cambria Math" panose="02040503050406030204" pitchFamily="18" charset="0"/>
                                        </a:rPr>
                                        <m:t>′′</m:t>
                                      </m:r>
                                    </m:sup>
                                  </m:sSup>
                                </m:sub>
                              </m:sSub>
                              <m:r>
                                <a:rPr lang="de-DE" i="1">
                                  <a:latin typeface="Cambria Math" panose="02040503050406030204" pitchFamily="18" charset="0"/>
                                </a:rPr>
                                <m:t>|</m:t>
                              </m:r>
                              <m:r>
                                <a:rPr lang="de-DE" b="1" i="1">
                                  <a:latin typeface="Cambria Math" panose="02040503050406030204" pitchFamily="18" charset="0"/>
                                </a:rPr>
                                <m:t>𝒆</m:t>
                              </m:r>
                            </m:e>
                          </m:d>
                        </m:e>
                      </m:func>
                    </m:oMath>
                    <m:oMath xmlns:m="http://schemas.openxmlformats.org/officeDocument/2006/math">
                      <m:r>
                        <a:rPr lang="de-DE" b="1" i="1">
                          <a:latin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b="1" i="1">
                              <a:latin typeface="Cambria Math" panose="02040503050406030204" pitchFamily="18" charset="0"/>
                              <a:ea typeface="Cambria Math" panose="02040503050406030204" pitchFamily="18" charset="0"/>
                            </a:rPr>
                            <m:t>𝜋</m:t>
                          </m:r>
                        </m:e>
                        <m:sub>
                          <m:sSub>
                            <m:sSubPr>
                              <m:ctrlPr>
                                <a:rPr lang="de-DE" b="1" i="1">
                                  <a:latin typeface="Cambria Math" panose="02040503050406030204" pitchFamily="18" charset="0"/>
                                </a:rPr>
                              </m:ctrlPr>
                            </m:sSubPr>
                            <m:e>
                              <m:r>
                                <a:rPr lang="de-DE" b="1" i="1">
                                  <a:latin typeface="Cambria Math" panose="02040503050406030204" pitchFamily="18" charset="0"/>
                                </a:rPr>
                                <m:t>𝑼</m:t>
                              </m:r>
                            </m:e>
                            <m:sub>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𝐶</m:t>
                                  </m:r>
                                </m:e>
                                <m:sup>
                                  <m:r>
                                    <a:rPr lang="de-DE" i="1">
                                      <a:latin typeface="Cambria Math" panose="02040503050406030204" pitchFamily="18" charset="0"/>
                                    </a:rPr>
                                    <m:t>′</m:t>
                                  </m:r>
                                </m:sup>
                              </m:sSup>
                            </m:sub>
                          </m:sSub>
                        </m:sub>
                      </m:sSub>
                      <m:d>
                        <m:dPr>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𝑀𝑃𝐸</m:t>
                              </m:r>
                            </m:e>
                            <m:sub>
                              <m:r>
                                <a:rPr lang="de-DE" i="1">
                                  <a:latin typeface="Cambria Math" panose="02040503050406030204" pitchFamily="18" charset="0"/>
                                </a:rPr>
                                <m:t>𝐺</m:t>
                              </m:r>
                            </m:sub>
                          </m:sSub>
                          <m:d>
                            <m:dPr>
                              <m:ctrlPr>
                                <a:rPr lang="de-DE" i="1">
                                  <a:latin typeface="Cambria Math" panose="02040503050406030204" pitchFamily="18" charset="0"/>
                                </a:rPr>
                              </m:ctrlPr>
                            </m:dPr>
                            <m:e>
                              <m:r>
                                <a:rPr lang="de-DE" b="1" i="1">
                                  <a:latin typeface="Cambria Math" panose="02040503050406030204" pitchFamily="18" charset="0"/>
                                </a:rPr>
                                <m:t>𝒆</m:t>
                              </m:r>
                            </m:e>
                          </m:d>
                        </m:e>
                      </m:d>
                    </m:oMath>
                  </m:oMathPara>
                </a14:m>
                <a:endParaRPr lang="en-GB" dirty="0"/>
              </a:p>
              <a:p>
                <a:endParaRPr lang="en-GB" dirty="0"/>
              </a:p>
            </p:txBody>
          </p:sp>
        </mc:Choice>
        <mc:Fallback xmlns="">
          <p:sp>
            <p:nvSpPr>
              <p:cNvPr id="3" name="Content Placeholder 2">
                <a:extLst>
                  <a:ext uri="{FF2B5EF4-FFF2-40B4-BE49-F238E27FC236}">
                    <a16:creationId xmlns:a16="http://schemas.microsoft.com/office/drawing/2014/main" id="{845CDAE1-72D2-604B-941F-E62BD26607BE}"/>
                  </a:ext>
                </a:extLst>
              </p:cNvPr>
              <p:cNvSpPr>
                <a:spLocks noGrp="1" noRot="1" noChangeAspect="1" noMove="1" noResize="1" noEditPoints="1" noAdjustHandles="1" noChangeArrowheads="1" noChangeShapeType="1" noTextEdit="1"/>
              </p:cNvSpPr>
              <p:nvPr>
                <p:ph idx="1"/>
              </p:nvPr>
            </p:nvSpPr>
            <p:spPr>
              <a:xfrm>
                <a:off x="628650" y="1158241"/>
                <a:ext cx="7886700" cy="3273560"/>
              </a:xfrm>
              <a:blipFill>
                <a:blip r:embed="rId2"/>
                <a:stretch>
                  <a:fillRect l="-1286" t="-1544" b="-772"/>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AF23E550-0751-0A42-9488-FA7DF0F49905}"/>
              </a:ext>
            </a:extLst>
          </p:cNvPr>
          <p:cNvSpPr>
            <a:spLocks noGrp="1"/>
          </p:cNvSpPr>
          <p:nvPr>
            <p:ph type="sldNum" sz="quarter" idx="12"/>
          </p:nvPr>
        </p:nvSpPr>
        <p:spPr/>
        <p:txBody>
          <a:bodyPr/>
          <a:lstStyle/>
          <a:p>
            <a:fld id="{67C9959E-8E6B-B04C-9955-EA096F41CA7A}" type="slidenum">
              <a:rPr lang="en-GB" smtClean="0"/>
              <a:t>75</a:t>
            </a:fld>
            <a:endParaRPr lang="en-GB"/>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B179E510-DAC5-C947-9D61-E2D608E52EFA}"/>
                  </a:ext>
                </a:extLst>
              </p:cNvPr>
              <p:cNvGraphicFramePr>
                <a:graphicFrameLocks noGrp="1"/>
              </p:cNvGraphicFramePr>
              <p:nvPr>
                <p:extLst>
                  <p:ext uri="{D42A27DB-BD31-4B8C-83A1-F6EECF244321}">
                    <p14:modId xmlns:p14="http://schemas.microsoft.com/office/powerpoint/2010/main" val="1345380106"/>
                  </p:ext>
                </p:extLst>
              </p:nvPr>
            </p:nvGraphicFramePr>
            <p:xfrm>
              <a:off x="923108" y="4415064"/>
              <a:ext cx="3535110" cy="1854200"/>
            </p:xfrm>
            <a:graphic>
              <a:graphicData uri="http://schemas.openxmlformats.org/drawingml/2006/table">
                <a:tbl>
                  <a:tblPr firstRow="1" bandRow="1">
                    <a:tableStyleId>{073A0DAA-6AF3-43AB-8588-CEC1D06C72B9}</a:tableStyleId>
                  </a:tblPr>
                  <a:tblGrid>
                    <a:gridCol w="781622">
                      <a:extLst>
                        <a:ext uri="{9D8B030D-6E8A-4147-A177-3AD203B41FA5}">
                          <a16:colId xmlns:a16="http://schemas.microsoft.com/office/drawing/2014/main" val="2128337223"/>
                        </a:ext>
                      </a:extLst>
                    </a:gridCol>
                    <a:gridCol w="781622">
                      <a:extLst>
                        <a:ext uri="{9D8B030D-6E8A-4147-A177-3AD203B41FA5}">
                          <a16:colId xmlns:a16="http://schemas.microsoft.com/office/drawing/2014/main" val="2280922756"/>
                        </a:ext>
                      </a:extLst>
                    </a:gridCol>
                    <a:gridCol w="395732">
                      <a:extLst>
                        <a:ext uri="{9D8B030D-6E8A-4147-A177-3AD203B41FA5}">
                          <a16:colId xmlns:a16="http://schemas.microsoft.com/office/drawing/2014/main" val="2542332163"/>
                        </a:ext>
                      </a:extLst>
                    </a:gridCol>
                    <a:gridCol w="447802">
                      <a:extLst>
                        <a:ext uri="{9D8B030D-6E8A-4147-A177-3AD203B41FA5}">
                          <a16:colId xmlns:a16="http://schemas.microsoft.com/office/drawing/2014/main" val="652295080"/>
                        </a:ext>
                      </a:extLst>
                    </a:gridCol>
                    <a:gridCol w="1128332">
                      <a:extLst>
                        <a:ext uri="{9D8B030D-6E8A-4147-A177-3AD203B41FA5}">
                          <a16:colId xmlns:a16="http://schemas.microsoft.com/office/drawing/2014/main" val="2217812265"/>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𝐴</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𝐵</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𝜙</m:t>
                                </m:r>
                              </m:oMath>
                            </m:oMathPara>
                          </a14:m>
                          <a:endParaRPr lang="en-GB" b="0" dirty="0"/>
                        </a:p>
                      </a:txBody>
                      <a:tcPr/>
                    </a:tc>
                    <a:tc>
                      <a:txBody>
                        <a:bodyPr/>
                        <a:lstStyle/>
                        <a:p>
                          <a:r>
                            <a:rPr lang="en-GB" b="0" dirty="0"/>
                            <a:t>∑</a:t>
                          </a:r>
                          <a14:m>
                            <m:oMath xmlns:m="http://schemas.openxmlformats.org/officeDocument/2006/math">
                              <m:r>
                                <a:rPr lang="en-GB" b="0" i="1" baseline="-25000" dirty="0" smtClean="0">
                                  <a:latin typeface="Cambria Math" panose="02040503050406030204" pitchFamily="18" charset="0"/>
                                </a:rPr>
                                <m:t>𝐵</m:t>
                              </m:r>
                            </m:oMath>
                          </a14:m>
                          <a:endParaRPr lang="en-GB" b="0" baseline="-25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m:rPr>
                                        <m:nor/>
                                      </m:rPr>
                                      <a:rPr lang="de-DE" b="0" i="0" smtClean="0">
                                        <a:latin typeface="Cambria Math" panose="02040503050406030204" pitchFamily="18" charset="0"/>
                                      </a:rPr>
                                      <m:t>argmax</m:t>
                                    </m:r>
                                  </m:e>
                                  <m:sub>
                                    <m:r>
                                      <a:rPr lang="de-DE" b="0" i="1" smtClean="0">
                                        <a:latin typeface="Cambria Math" panose="02040503050406030204" pitchFamily="18" charset="0"/>
                                        <a:ea typeface="Cambria Math" panose="02040503050406030204" pitchFamily="18" charset="0"/>
                                      </a:rPr>
                                      <m:t>𝐴</m:t>
                                    </m:r>
                                  </m:sub>
                                </m:sSub>
                              </m:oMath>
                            </m:oMathPara>
                          </a14:m>
                          <a:endParaRPr lang="en-GB" dirty="0"/>
                        </a:p>
                      </a:txBody>
                      <a:tcPr/>
                    </a:tc>
                    <a:extLst>
                      <a:ext uri="{0D108BD9-81ED-4DB2-BD59-A6C34878D82A}">
                        <a16:rowId xmlns:a16="http://schemas.microsoft.com/office/drawing/2014/main" val="392021271"/>
                      </a:ext>
                    </a:extLst>
                  </a:tr>
                  <a:tr h="370840">
                    <a:tc>
                      <a:txBody>
                        <a:bodyPr/>
                        <a:lstStyle/>
                        <a:p>
                          <a:pPr/>
                          <a14:m>
                            <m:oMathPara xmlns:m="http://schemas.openxmlformats.org/officeDocument/2006/math">
                              <m:oMathParaPr>
                                <m:jc m:val="centerGroup"/>
                              </m:oMathParaPr>
                              <m:oMath xmlns:m="http://schemas.openxmlformats.org/officeDocument/2006/math">
                                <m:r>
                                  <a:rPr lang="de-DE"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1</m:t>
                                </m:r>
                              </m:oMath>
                            </m:oMathPara>
                          </a14:m>
                          <a:endParaRPr lang="en-GB" dirty="0"/>
                        </a:p>
                      </a:txBody>
                      <a:tcPr/>
                    </a:tc>
                    <a:tc rowSpan="2">
                      <a:txBody>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6</m:t>
                                </m:r>
                              </m:oMath>
                            </m:oMathPara>
                          </a14:m>
                          <a:endParaRPr lang="en-GB" dirty="0"/>
                        </a:p>
                      </a:txBody>
                      <a:tcPr anchor="ctr"/>
                    </a:tc>
                    <a:tc rowSpan="2">
                      <a:txBody>
                        <a:bodyPr/>
                        <a:lstStyle/>
                        <a:p>
                          <a:endParaRPr lang="en-GB" dirty="0"/>
                        </a:p>
                      </a:txBody>
                      <a:tcPr anchor="ctr"/>
                    </a:tc>
                    <a:extLst>
                      <a:ext uri="{0D108BD9-81ED-4DB2-BD59-A6C34878D82A}">
                        <a16:rowId xmlns:a16="http://schemas.microsoft.com/office/drawing/2014/main" val="3809275212"/>
                      </a:ext>
                    </a:extLst>
                  </a:tr>
                  <a:tr h="370840">
                    <a:tc>
                      <a:txBody>
                        <a:bodyPr/>
                        <a:lstStyle/>
                        <a:p>
                          <a:pPr/>
                          <a14:m>
                            <m:oMathPara xmlns:m="http://schemas.openxmlformats.org/officeDocument/2006/math">
                              <m:oMathParaPr>
                                <m:jc m:val="centerGroup"/>
                              </m:oMathParaPr>
                              <m:oMath xmlns:m="http://schemas.openxmlformats.org/officeDocument/2006/math">
                                <m:r>
                                  <a:rPr lang="de-DE"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5</m:t>
                                </m:r>
                              </m:oMath>
                            </m:oMathPara>
                          </a14:m>
                          <a:endParaRPr lang="en-GB" dirty="0"/>
                        </a:p>
                      </a:txBody>
                      <a:tcPr/>
                    </a:tc>
                    <a:tc vMerge="1">
                      <a:txBody>
                        <a:bodyPr/>
                        <a:lstStyle/>
                        <a:p>
                          <a:endParaRPr lang="en-GB" dirty="0"/>
                        </a:p>
                      </a:txBody>
                      <a:tcPr/>
                    </a:tc>
                    <a:tc vMerge="1">
                      <a:txBody>
                        <a:bodyPr/>
                        <a:lstStyle/>
                        <a:p>
                          <a:endParaRPr lang="en-GB"/>
                        </a:p>
                      </a:txBody>
                      <a:tcPr/>
                    </a:tc>
                    <a:extLst>
                      <a:ext uri="{0D108BD9-81ED-4DB2-BD59-A6C34878D82A}">
                        <a16:rowId xmlns:a16="http://schemas.microsoft.com/office/drawing/2014/main" val="2677663906"/>
                      </a:ext>
                    </a:extLst>
                  </a:tr>
                  <a:tr h="370840">
                    <a:tc>
                      <a:txBody>
                        <a:bodyPr/>
                        <a:lstStyle/>
                        <a:p>
                          <a:pPr/>
                          <a14:m>
                            <m:oMathPara xmlns:m="http://schemas.openxmlformats.org/officeDocument/2006/math">
                              <m:oMathParaPr>
                                <m:jc m:val="centerGroup"/>
                              </m:oMathParaPr>
                              <m:oMath xmlns:m="http://schemas.openxmlformats.org/officeDocument/2006/math">
                                <m:r>
                                  <a:rPr lang="de-DE"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3</m:t>
                                </m:r>
                              </m:oMath>
                            </m:oMathPara>
                          </a14:m>
                          <a:endParaRPr lang="en-GB" dirty="0"/>
                        </a:p>
                      </a:txBody>
                      <a:tcPr/>
                    </a:tc>
                    <a:tc rowSpan="2">
                      <a:txBody>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7</m:t>
                                </m:r>
                              </m:oMath>
                            </m:oMathPara>
                          </a14:m>
                          <a:endParaRPr lang="en-GB" dirty="0"/>
                        </a:p>
                      </a:txBody>
                      <a:tcPr anchor="ctr"/>
                    </a:tc>
                    <a:tc rowSpan="2">
                      <a:txBody>
                        <a:bodyPr/>
                        <a:lstStyle/>
                        <a:p>
                          <a:pPr/>
                          <a14:m>
                            <m:oMathPara xmlns:m="http://schemas.openxmlformats.org/officeDocument/2006/math">
                              <m:oMathParaPr>
                                <m:jc m:val="centerGroup"/>
                              </m:oMathParaPr>
                              <m:oMath xmlns:m="http://schemas.openxmlformats.org/officeDocument/2006/math">
                                <m:r>
                                  <a:rPr lang="en-GB" dirty="0">
                                    <a:latin typeface="Cambria Math" panose="02040503050406030204" pitchFamily="18" charset="0"/>
                                  </a:rPr>
                                  <m:t>𝐴</m:t>
                                </m:r>
                                <m:r>
                                  <a:rPr lang="de-DE" b="0" i="0" dirty="0" smtClean="0">
                                    <a:latin typeface="Cambria Math" panose="02040503050406030204" pitchFamily="18" charset="0"/>
                                  </a:rPr>
                                  <m:t>=</m:t>
                                </m:r>
                                <m:r>
                                  <a:rPr lang="de-DE" b="0" i="1" dirty="0" smtClean="0">
                                    <a:latin typeface="Cambria Math" panose="02040503050406030204" pitchFamily="18" charset="0"/>
                                  </a:rPr>
                                  <m:t>𝑡𝑟𝑢𝑒</m:t>
                                </m:r>
                              </m:oMath>
                            </m:oMathPara>
                          </a14:m>
                          <a:endParaRPr lang="en-GB" i="1" dirty="0"/>
                        </a:p>
                      </a:txBody>
                      <a:tcPr anchor="ctr"/>
                    </a:tc>
                    <a:extLst>
                      <a:ext uri="{0D108BD9-81ED-4DB2-BD59-A6C34878D82A}">
                        <a16:rowId xmlns:a16="http://schemas.microsoft.com/office/drawing/2014/main" val="4227441333"/>
                      </a:ext>
                    </a:extLst>
                  </a:tr>
                  <a:tr h="370840">
                    <a:tc>
                      <a:txBody>
                        <a:bodyPr/>
                        <a:lstStyle/>
                        <a:p>
                          <a:pPr/>
                          <a14:m>
                            <m:oMathPara xmlns:m="http://schemas.openxmlformats.org/officeDocument/2006/math">
                              <m:oMathParaPr>
                                <m:jc m:val="centerGroup"/>
                              </m:oMathParaPr>
                              <m:oMath xmlns:m="http://schemas.openxmlformats.org/officeDocument/2006/math">
                                <m:r>
                                  <a:rPr lang="de-DE"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4</m:t>
                                </m:r>
                              </m:oMath>
                            </m:oMathPara>
                          </a14:m>
                          <a:endParaRPr lang="en-GB" dirty="0"/>
                        </a:p>
                      </a:txBody>
                      <a:tcPr/>
                    </a:tc>
                    <a:tc vMerge="1">
                      <a:txBody>
                        <a:bodyPr/>
                        <a:lstStyle/>
                        <a:p>
                          <a:endParaRPr lang="en-GB" dirty="0"/>
                        </a:p>
                      </a:txBody>
                      <a:tcPr/>
                    </a:tc>
                    <a:tc vMerge="1">
                      <a:txBody>
                        <a:bodyPr/>
                        <a:lstStyle/>
                        <a:p>
                          <a:endParaRPr lang="en-GB"/>
                        </a:p>
                      </a:txBody>
                      <a:tcPr/>
                    </a:tc>
                    <a:extLst>
                      <a:ext uri="{0D108BD9-81ED-4DB2-BD59-A6C34878D82A}">
                        <a16:rowId xmlns:a16="http://schemas.microsoft.com/office/drawing/2014/main" val="847576581"/>
                      </a:ext>
                    </a:extLst>
                  </a:tr>
                </a:tbl>
              </a:graphicData>
            </a:graphic>
          </p:graphicFrame>
        </mc:Choice>
        <mc:Fallback xmlns="">
          <p:graphicFrame>
            <p:nvGraphicFramePr>
              <p:cNvPr id="6" name="Table 5">
                <a:extLst>
                  <a:ext uri="{FF2B5EF4-FFF2-40B4-BE49-F238E27FC236}">
                    <a16:creationId xmlns:a16="http://schemas.microsoft.com/office/drawing/2014/main" id="{B179E510-DAC5-C947-9D61-E2D608E52EFA}"/>
                  </a:ext>
                </a:extLst>
              </p:cNvPr>
              <p:cNvGraphicFramePr>
                <a:graphicFrameLocks noGrp="1"/>
              </p:cNvGraphicFramePr>
              <p:nvPr>
                <p:extLst>
                  <p:ext uri="{D42A27DB-BD31-4B8C-83A1-F6EECF244321}">
                    <p14:modId xmlns:p14="http://schemas.microsoft.com/office/powerpoint/2010/main" val="1345380106"/>
                  </p:ext>
                </p:extLst>
              </p:nvPr>
            </p:nvGraphicFramePr>
            <p:xfrm>
              <a:off x="923108" y="4415064"/>
              <a:ext cx="3535110" cy="1854200"/>
            </p:xfrm>
            <a:graphic>
              <a:graphicData uri="http://schemas.openxmlformats.org/drawingml/2006/table">
                <a:tbl>
                  <a:tblPr firstRow="1" bandRow="1">
                    <a:tableStyleId>{073A0DAA-6AF3-43AB-8588-CEC1D06C72B9}</a:tableStyleId>
                  </a:tblPr>
                  <a:tblGrid>
                    <a:gridCol w="781622">
                      <a:extLst>
                        <a:ext uri="{9D8B030D-6E8A-4147-A177-3AD203B41FA5}">
                          <a16:colId xmlns:a16="http://schemas.microsoft.com/office/drawing/2014/main" val="2128337223"/>
                        </a:ext>
                      </a:extLst>
                    </a:gridCol>
                    <a:gridCol w="781622">
                      <a:extLst>
                        <a:ext uri="{9D8B030D-6E8A-4147-A177-3AD203B41FA5}">
                          <a16:colId xmlns:a16="http://schemas.microsoft.com/office/drawing/2014/main" val="2280922756"/>
                        </a:ext>
                      </a:extLst>
                    </a:gridCol>
                    <a:gridCol w="395732">
                      <a:extLst>
                        <a:ext uri="{9D8B030D-6E8A-4147-A177-3AD203B41FA5}">
                          <a16:colId xmlns:a16="http://schemas.microsoft.com/office/drawing/2014/main" val="2542332163"/>
                        </a:ext>
                      </a:extLst>
                    </a:gridCol>
                    <a:gridCol w="447802">
                      <a:extLst>
                        <a:ext uri="{9D8B030D-6E8A-4147-A177-3AD203B41FA5}">
                          <a16:colId xmlns:a16="http://schemas.microsoft.com/office/drawing/2014/main" val="652295080"/>
                        </a:ext>
                      </a:extLst>
                    </a:gridCol>
                    <a:gridCol w="1128332">
                      <a:extLst>
                        <a:ext uri="{9D8B030D-6E8A-4147-A177-3AD203B41FA5}">
                          <a16:colId xmlns:a16="http://schemas.microsoft.com/office/drawing/2014/main" val="2217812265"/>
                        </a:ext>
                      </a:extLst>
                    </a:gridCol>
                  </a:tblGrid>
                  <a:tr h="370840">
                    <a:tc>
                      <a:txBody>
                        <a:bodyPr/>
                        <a:lstStyle/>
                        <a:p>
                          <a:endParaRPr lang="en-US"/>
                        </a:p>
                      </a:txBody>
                      <a:tcPr>
                        <a:blipFill>
                          <a:blip r:embed="rId3"/>
                          <a:stretch>
                            <a:fillRect t="-6897" r="-353226" b="-406897"/>
                          </a:stretch>
                        </a:blipFill>
                      </a:tcPr>
                    </a:tc>
                    <a:tc>
                      <a:txBody>
                        <a:bodyPr/>
                        <a:lstStyle/>
                        <a:p>
                          <a:endParaRPr lang="en-US"/>
                        </a:p>
                      </a:txBody>
                      <a:tcPr>
                        <a:blipFill>
                          <a:blip r:embed="rId3"/>
                          <a:stretch>
                            <a:fillRect l="-100000" t="-6897" r="-253226" b="-406897"/>
                          </a:stretch>
                        </a:blipFill>
                      </a:tcPr>
                    </a:tc>
                    <a:tc>
                      <a:txBody>
                        <a:bodyPr/>
                        <a:lstStyle/>
                        <a:p>
                          <a:endParaRPr lang="en-US"/>
                        </a:p>
                      </a:txBody>
                      <a:tcPr>
                        <a:blipFill>
                          <a:blip r:embed="rId3"/>
                          <a:stretch>
                            <a:fillRect l="-400000" t="-6897" r="-406452" b="-406897"/>
                          </a:stretch>
                        </a:blipFill>
                      </a:tcPr>
                    </a:tc>
                    <a:tc>
                      <a:txBody>
                        <a:bodyPr/>
                        <a:lstStyle/>
                        <a:p>
                          <a:endParaRPr lang="en-US"/>
                        </a:p>
                      </a:txBody>
                      <a:tcPr>
                        <a:blipFill>
                          <a:blip r:embed="rId3"/>
                          <a:stretch>
                            <a:fillRect l="-430556" t="-6897" r="-250000" b="-406897"/>
                          </a:stretch>
                        </a:blipFill>
                      </a:tcPr>
                    </a:tc>
                    <a:tc>
                      <a:txBody>
                        <a:bodyPr/>
                        <a:lstStyle/>
                        <a:p>
                          <a:endParaRPr lang="en-US"/>
                        </a:p>
                      </a:txBody>
                      <a:tcPr>
                        <a:blipFill>
                          <a:blip r:embed="rId3"/>
                          <a:stretch>
                            <a:fillRect l="-214607" t="-6897" r="-1124" b="-406897"/>
                          </a:stretch>
                        </a:blipFill>
                      </a:tcPr>
                    </a:tc>
                    <a:extLst>
                      <a:ext uri="{0D108BD9-81ED-4DB2-BD59-A6C34878D82A}">
                        <a16:rowId xmlns:a16="http://schemas.microsoft.com/office/drawing/2014/main" val="392021271"/>
                      </a:ext>
                    </a:extLst>
                  </a:tr>
                  <a:tr h="370840">
                    <a:tc>
                      <a:txBody>
                        <a:bodyPr/>
                        <a:lstStyle/>
                        <a:p>
                          <a:endParaRPr lang="en-US"/>
                        </a:p>
                      </a:txBody>
                      <a:tcPr>
                        <a:blipFill>
                          <a:blip r:embed="rId3"/>
                          <a:stretch>
                            <a:fillRect t="-103333" r="-353226" b="-293333"/>
                          </a:stretch>
                        </a:blipFill>
                      </a:tcPr>
                    </a:tc>
                    <a:tc>
                      <a:txBody>
                        <a:bodyPr/>
                        <a:lstStyle/>
                        <a:p>
                          <a:endParaRPr lang="en-US"/>
                        </a:p>
                      </a:txBody>
                      <a:tcPr>
                        <a:blipFill>
                          <a:blip r:embed="rId3"/>
                          <a:stretch>
                            <a:fillRect l="-100000" t="-103333" r="-253226" b="-293333"/>
                          </a:stretch>
                        </a:blipFill>
                      </a:tcPr>
                    </a:tc>
                    <a:tc>
                      <a:txBody>
                        <a:bodyPr/>
                        <a:lstStyle/>
                        <a:p>
                          <a:endParaRPr lang="en-US"/>
                        </a:p>
                      </a:txBody>
                      <a:tcPr>
                        <a:blipFill>
                          <a:blip r:embed="rId3"/>
                          <a:stretch>
                            <a:fillRect l="-400000" t="-103333" r="-406452" b="-293333"/>
                          </a:stretch>
                        </a:blipFill>
                      </a:tcPr>
                    </a:tc>
                    <a:tc rowSpan="2">
                      <a:txBody>
                        <a:bodyPr/>
                        <a:lstStyle/>
                        <a:p>
                          <a:endParaRPr lang="en-US"/>
                        </a:p>
                      </a:txBody>
                      <a:tcPr anchor="ctr">
                        <a:blipFill>
                          <a:blip r:embed="rId3"/>
                          <a:stretch>
                            <a:fillRect l="-430556" t="-52542" r="-250000" b="-100000"/>
                          </a:stretch>
                        </a:blipFill>
                      </a:tcPr>
                    </a:tc>
                    <a:tc rowSpan="2">
                      <a:txBody>
                        <a:bodyPr/>
                        <a:lstStyle/>
                        <a:p>
                          <a:endParaRPr lang="en-GB" dirty="0"/>
                        </a:p>
                      </a:txBody>
                      <a:tcPr anchor="ctr"/>
                    </a:tc>
                    <a:extLst>
                      <a:ext uri="{0D108BD9-81ED-4DB2-BD59-A6C34878D82A}">
                        <a16:rowId xmlns:a16="http://schemas.microsoft.com/office/drawing/2014/main" val="3809275212"/>
                      </a:ext>
                    </a:extLst>
                  </a:tr>
                  <a:tr h="370840">
                    <a:tc>
                      <a:txBody>
                        <a:bodyPr/>
                        <a:lstStyle/>
                        <a:p>
                          <a:endParaRPr lang="en-US"/>
                        </a:p>
                      </a:txBody>
                      <a:tcPr>
                        <a:blipFill>
                          <a:blip r:embed="rId3"/>
                          <a:stretch>
                            <a:fillRect t="-210345" r="-353226" b="-203448"/>
                          </a:stretch>
                        </a:blipFill>
                      </a:tcPr>
                    </a:tc>
                    <a:tc>
                      <a:txBody>
                        <a:bodyPr/>
                        <a:lstStyle/>
                        <a:p>
                          <a:endParaRPr lang="en-US"/>
                        </a:p>
                      </a:txBody>
                      <a:tcPr>
                        <a:blipFill>
                          <a:blip r:embed="rId3"/>
                          <a:stretch>
                            <a:fillRect l="-100000" t="-210345" r="-253226" b="-203448"/>
                          </a:stretch>
                        </a:blipFill>
                      </a:tcPr>
                    </a:tc>
                    <a:tc>
                      <a:txBody>
                        <a:bodyPr/>
                        <a:lstStyle/>
                        <a:p>
                          <a:endParaRPr lang="en-US"/>
                        </a:p>
                      </a:txBody>
                      <a:tcPr>
                        <a:blipFill>
                          <a:blip r:embed="rId3"/>
                          <a:stretch>
                            <a:fillRect l="-400000" t="-210345" r="-406452" b="-203448"/>
                          </a:stretch>
                        </a:blipFill>
                      </a:tcPr>
                    </a:tc>
                    <a:tc vMerge="1">
                      <a:txBody>
                        <a:bodyPr/>
                        <a:lstStyle/>
                        <a:p>
                          <a:endParaRPr lang="en-GB" dirty="0"/>
                        </a:p>
                      </a:txBody>
                      <a:tcPr/>
                    </a:tc>
                    <a:tc vMerge="1">
                      <a:txBody>
                        <a:bodyPr/>
                        <a:lstStyle/>
                        <a:p>
                          <a:endParaRPr lang="en-GB"/>
                        </a:p>
                      </a:txBody>
                      <a:tcPr/>
                    </a:tc>
                    <a:extLst>
                      <a:ext uri="{0D108BD9-81ED-4DB2-BD59-A6C34878D82A}">
                        <a16:rowId xmlns:a16="http://schemas.microsoft.com/office/drawing/2014/main" val="2677663906"/>
                      </a:ext>
                    </a:extLst>
                  </a:tr>
                  <a:tr h="370840">
                    <a:tc>
                      <a:txBody>
                        <a:bodyPr/>
                        <a:lstStyle/>
                        <a:p>
                          <a:endParaRPr lang="en-US"/>
                        </a:p>
                      </a:txBody>
                      <a:tcPr>
                        <a:blipFill>
                          <a:blip r:embed="rId3"/>
                          <a:stretch>
                            <a:fillRect t="-300000" r="-353226" b="-96667"/>
                          </a:stretch>
                        </a:blipFill>
                      </a:tcPr>
                    </a:tc>
                    <a:tc>
                      <a:txBody>
                        <a:bodyPr/>
                        <a:lstStyle/>
                        <a:p>
                          <a:endParaRPr lang="en-US"/>
                        </a:p>
                      </a:txBody>
                      <a:tcPr>
                        <a:blipFill>
                          <a:blip r:embed="rId3"/>
                          <a:stretch>
                            <a:fillRect l="-100000" t="-300000" r="-253226" b="-96667"/>
                          </a:stretch>
                        </a:blipFill>
                      </a:tcPr>
                    </a:tc>
                    <a:tc>
                      <a:txBody>
                        <a:bodyPr/>
                        <a:lstStyle/>
                        <a:p>
                          <a:endParaRPr lang="en-US"/>
                        </a:p>
                      </a:txBody>
                      <a:tcPr>
                        <a:blipFill>
                          <a:blip r:embed="rId3"/>
                          <a:stretch>
                            <a:fillRect l="-400000" t="-300000" r="-406452" b="-96667"/>
                          </a:stretch>
                        </a:blipFill>
                      </a:tcPr>
                    </a:tc>
                    <a:tc rowSpan="2">
                      <a:txBody>
                        <a:bodyPr/>
                        <a:lstStyle/>
                        <a:p>
                          <a:endParaRPr lang="en-US"/>
                        </a:p>
                      </a:txBody>
                      <a:tcPr anchor="ctr">
                        <a:blipFill>
                          <a:blip r:embed="rId3"/>
                          <a:stretch>
                            <a:fillRect l="-430556" t="-152542" r="-250000"/>
                          </a:stretch>
                        </a:blipFill>
                      </a:tcPr>
                    </a:tc>
                    <a:tc rowSpan="2">
                      <a:txBody>
                        <a:bodyPr/>
                        <a:lstStyle/>
                        <a:p>
                          <a:endParaRPr lang="en-US"/>
                        </a:p>
                      </a:txBody>
                      <a:tcPr anchor="ctr">
                        <a:blipFill>
                          <a:blip r:embed="rId3"/>
                          <a:stretch>
                            <a:fillRect l="-214607" t="-152542" r="-1124"/>
                          </a:stretch>
                        </a:blipFill>
                      </a:tcPr>
                    </a:tc>
                    <a:extLst>
                      <a:ext uri="{0D108BD9-81ED-4DB2-BD59-A6C34878D82A}">
                        <a16:rowId xmlns:a16="http://schemas.microsoft.com/office/drawing/2014/main" val="4227441333"/>
                      </a:ext>
                    </a:extLst>
                  </a:tr>
                  <a:tr h="370840">
                    <a:tc>
                      <a:txBody>
                        <a:bodyPr/>
                        <a:lstStyle/>
                        <a:p>
                          <a:endParaRPr lang="en-US"/>
                        </a:p>
                      </a:txBody>
                      <a:tcPr>
                        <a:blipFill>
                          <a:blip r:embed="rId3"/>
                          <a:stretch>
                            <a:fillRect t="-413793" r="-353226"/>
                          </a:stretch>
                        </a:blipFill>
                      </a:tcPr>
                    </a:tc>
                    <a:tc>
                      <a:txBody>
                        <a:bodyPr/>
                        <a:lstStyle/>
                        <a:p>
                          <a:endParaRPr lang="en-US"/>
                        </a:p>
                      </a:txBody>
                      <a:tcPr>
                        <a:blipFill>
                          <a:blip r:embed="rId3"/>
                          <a:stretch>
                            <a:fillRect l="-100000" t="-413793" r="-253226"/>
                          </a:stretch>
                        </a:blipFill>
                      </a:tcPr>
                    </a:tc>
                    <a:tc>
                      <a:txBody>
                        <a:bodyPr/>
                        <a:lstStyle/>
                        <a:p>
                          <a:endParaRPr lang="en-US"/>
                        </a:p>
                      </a:txBody>
                      <a:tcPr>
                        <a:blipFill>
                          <a:blip r:embed="rId3"/>
                          <a:stretch>
                            <a:fillRect l="-400000" t="-413793" r="-406452"/>
                          </a:stretch>
                        </a:blipFill>
                      </a:tcPr>
                    </a:tc>
                    <a:tc vMerge="1">
                      <a:txBody>
                        <a:bodyPr/>
                        <a:lstStyle/>
                        <a:p>
                          <a:endParaRPr lang="en-GB" dirty="0"/>
                        </a:p>
                      </a:txBody>
                      <a:tcPr/>
                    </a:tc>
                    <a:tc vMerge="1">
                      <a:txBody>
                        <a:bodyPr/>
                        <a:lstStyle/>
                        <a:p>
                          <a:endParaRPr lang="en-GB"/>
                        </a:p>
                      </a:txBody>
                      <a:tcPr/>
                    </a:tc>
                    <a:extLst>
                      <a:ext uri="{0D108BD9-81ED-4DB2-BD59-A6C34878D82A}">
                        <a16:rowId xmlns:a16="http://schemas.microsoft.com/office/drawing/2014/main" val="84757658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19912CA1-95AC-CC46-B2EE-0B7FC4869CD8}"/>
                  </a:ext>
                </a:extLst>
              </p:cNvPr>
              <p:cNvGraphicFramePr>
                <a:graphicFrameLocks noGrp="1"/>
              </p:cNvGraphicFramePr>
              <p:nvPr>
                <p:extLst>
                  <p:ext uri="{D42A27DB-BD31-4B8C-83A1-F6EECF244321}">
                    <p14:modId xmlns:p14="http://schemas.microsoft.com/office/powerpoint/2010/main" val="3257128071"/>
                  </p:ext>
                </p:extLst>
              </p:nvPr>
            </p:nvGraphicFramePr>
            <p:xfrm>
              <a:off x="4617211" y="4431800"/>
              <a:ext cx="3898139" cy="1854200"/>
            </p:xfrm>
            <a:graphic>
              <a:graphicData uri="http://schemas.openxmlformats.org/drawingml/2006/table">
                <a:tbl>
                  <a:tblPr firstRow="1" bandRow="1">
                    <a:tableStyleId>{073A0DAA-6AF3-43AB-8588-CEC1D06C72B9}</a:tableStyleId>
                  </a:tblPr>
                  <a:tblGrid>
                    <a:gridCol w="781622">
                      <a:extLst>
                        <a:ext uri="{9D8B030D-6E8A-4147-A177-3AD203B41FA5}">
                          <a16:colId xmlns:a16="http://schemas.microsoft.com/office/drawing/2014/main" val="2128337223"/>
                        </a:ext>
                      </a:extLst>
                    </a:gridCol>
                    <a:gridCol w="781622">
                      <a:extLst>
                        <a:ext uri="{9D8B030D-6E8A-4147-A177-3AD203B41FA5}">
                          <a16:colId xmlns:a16="http://schemas.microsoft.com/office/drawing/2014/main" val="2280922756"/>
                        </a:ext>
                      </a:extLst>
                    </a:gridCol>
                    <a:gridCol w="395732">
                      <a:extLst>
                        <a:ext uri="{9D8B030D-6E8A-4147-A177-3AD203B41FA5}">
                          <a16:colId xmlns:a16="http://schemas.microsoft.com/office/drawing/2014/main" val="2542332163"/>
                        </a:ext>
                      </a:extLst>
                    </a:gridCol>
                    <a:gridCol w="712407">
                      <a:extLst>
                        <a:ext uri="{9D8B030D-6E8A-4147-A177-3AD203B41FA5}">
                          <a16:colId xmlns:a16="http://schemas.microsoft.com/office/drawing/2014/main" val="652295080"/>
                        </a:ext>
                      </a:extLst>
                    </a:gridCol>
                    <a:gridCol w="1226756">
                      <a:extLst>
                        <a:ext uri="{9D8B030D-6E8A-4147-A177-3AD203B41FA5}">
                          <a16:colId xmlns:a16="http://schemas.microsoft.com/office/drawing/2014/main" val="238551785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𝐴</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𝐵</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𝜙</m:t>
                                </m:r>
                              </m:oMath>
                            </m:oMathPara>
                          </a14:m>
                          <a:endParaRPr lang="en-GB" b="0" dirty="0"/>
                        </a:p>
                      </a:txBody>
                      <a:tcPr/>
                    </a:tc>
                    <a:tc>
                      <a:txBody>
                        <a:bodyPr/>
                        <a:lstStyle/>
                        <a:p>
                          <a:r>
                            <a:rPr lang="en-GB" b="0" dirty="0"/>
                            <a:t>max</a:t>
                          </a:r>
                          <a14:m>
                            <m:oMath xmlns:m="http://schemas.openxmlformats.org/officeDocument/2006/math">
                              <m:r>
                                <a:rPr lang="en-GB" b="0" i="1" baseline="-25000" dirty="0" smtClean="0">
                                  <a:latin typeface="Cambria Math" panose="02040503050406030204" pitchFamily="18" charset="0"/>
                                </a:rPr>
                                <m:t>𝐵</m:t>
                              </m:r>
                            </m:oMath>
                          </a14:m>
                          <a:endParaRPr lang="en-GB" b="0" baseline="-250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m:rPr>
                                        <m:nor/>
                                      </m:rPr>
                                      <a:rPr lang="de-DE" b="0" i="0" smtClean="0">
                                        <a:latin typeface="Cambria Math" panose="02040503050406030204" pitchFamily="18" charset="0"/>
                                      </a:rPr>
                                      <m:t>argmax</m:t>
                                    </m:r>
                                  </m:e>
                                  <m:sub>
                                    <m:r>
                                      <a:rPr lang="de-DE" b="0" i="1" smtClean="0">
                                        <a:latin typeface="Cambria Math" panose="02040503050406030204" pitchFamily="18" charset="0"/>
                                        <a:ea typeface="Cambria Math" panose="02040503050406030204" pitchFamily="18" charset="0"/>
                                      </a:rPr>
                                      <m:t>𝐴</m:t>
                                    </m:r>
                                  </m:sub>
                                </m:sSub>
                              </m:oMath>
                            </m:oMathPara>
                          </a14:m>
                          <a:endParaRPr lang="en-GB" b="0" baseline="-25000" dirty="0"/>
                        </a:p>
                      </a:txBody>
                      <a:tcPr/>
                    </a:tc>
                    <a:extLst>
                      <a:ext uri="{0D108BD9-81ED-4DB2-BD59-A6C34878D82A}">
                        <a16:rowId xmlns:a16="http://schemas.microsoft.com/office/drawing/2014/main" val="392021271"/>
                      </a:ext>
                    </a:extLst>
                  </a:tr>
                  <a:tr h="370840">
                    <a:tc>
                      <a:txBody>
                        <a:bodyPr/>
                        <a:lstStyle/>
                        <a:p>
                          <a:pPr/>
                          <a14:m>
                            <m:oMathPara xmlns:m="http://schemas.openxmlformats.org/officeDocument/2006/math">
                              <m:oMathParaPr>
                                <m:jc m:val="centerGroup"/>
                              </m:oMathParaPr>
                              <m:oMath xmlns:m="http://schemas.openxmlformats.org/officeDocument/2006/math">
                                <m:r>
                                  <a:rPr lang="de-DE"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1</m:t>
                                </m:r>
                              </m:oMath>
                            </m:oMathPara>
                          </a14:m>
                          <a:endParaRPr lang="en-GB" dirty="0"/>
                        </a:p>
                      </a:txBody>
                      <a:tcPr/>
                    </a:tc>
                    <a:tc rowSpan="2">
                      <a:txBody>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5</m:t>
                                </m:r>
                              </m:oMath>
                            </m:oMathPara>
                          </a14:m>
                          <a:endParaRPr lang="en-GB" dirty="0"/>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dirty="0" smtClean="0">
                                    <a:latin typeface="Cambria Math" panose="02040503050406030204" pitchFamily="18" charset="0"/>
                                  </a:rPr>
                                  <m:t>𝐴</m:t>
                                </m:r>
                                <m:r>
                                  <a:rPr lang="de-DE" b="0" i="0" dirty="0" smtClean="0">
                                    <a:latin typeface="Cambria Math" panose="02040503050406030204" pitchFamily="18" charset="0"/>
                                  </a:rPr>
                                  <m:t>=</m:t>
                                </m:r>
                                <m:r>
                                  <a:rPr lang="de-DE" b="0" i="1" dirty="0" smtClean="0">
                                    <a:latin typeface="Cambria Math" panose="02040503050406030204" pitchFamily="18" charset="0"/>
                                  </a:rPr>
                                  <m:t>𝑓𝑎𝑙𝑠𝑒</m:t>
                                </m:r>
                              </m:oMath>
                            </m:oMathPara>
                          </a14:m>
                          <a:endParaRPr lang="en-GB" i="1" dirty="0"/>
                        </a:p>
                      </a:txBody>
                      <a:tcPr anchor="ctr"/>
                    </a:tc>
                    <a:extLst>
                      <a:ext uri="{0D108BD9-81ED-4DB2-BD59-A6C34878D82A}">
                        <a16:rowId xmlns:a16="http://schemas.microsoft.com/office/drawing/2014/main" val="3809275212"/>
                      </a:ext>
                    </a:extLst>
                  </a:tr>
                  <a:tr h="370840">
                    <a:tc>
                      <a:txBody>
                        <a:bodyPr/>
                        <a:lstStyle/>
                        <a:p>
                          <a:pPr/>
                          <a14:m>
                            <m:oMathPara xmlns:m="http://schemas.openxmlformats.org/officeDocument/2006/math">
                              <m:oMathParaPr>
                                <m:jc m:val="centerGroup"/>
                              </m:oMathParaPr>
                              <m:oMath xmlns:m="http://schemas.openxmlformats.org/officeDocument/2006/math">
                                <m:r>
                                  <a:rPr lang="de-DE"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5</m:t>
                                </m:r>
                              </m:oMath>
                            </m:oMathPara>
                          </a14:m>
                          <a:endParaRPr lang="en-GB" dirty="0"/>
                        </a:p>
                      </a:txBody>
                      <a:tcPr/>
                    </a:tc>
                    <a:tc vMerge="1">
                      <a:txBody>
                        <a:bodyPr/>
                        <a:lstStyle/>
                        <a:p>
                          <a:endParaRPr lang="en-GB" dirty="0"/>
                        </a:p>
                      </a:txBody>
                      <a:tcPr/>
                    </a:tc>
                    <a:tc vMerge="1">
                      <a:txBody>
                        <a:bodyPr/>
                        <a:lstStyle/>
                        <a:p>
                          <a:endParaRPr lang="en-GB"/>
                        </a:p>
                      </a:txBody>
                      <a:tcPr/>
                    </a:tc>
                    <a:extLst>
                      <a:ext uri="{0D108BD9-81ED-4DB2-BD59-A6C34878D82A}">
                        <a16:rowId xmlns:a16="http://schemas.microsoft.com/office/drawing/2014/main" val="2677663906"/>
                      </a:ext>
                    </a:extLst>
                  </a:tr>
                  <a:tr h="370840">
                    <a:tc>
                      <a:txBody>
                        <a:bodyPr/>
                        <a:lstStyle/>
                        <a:p>
                          <a:pPr/>
                          <a14:m>
                            <m:oMathPara xmlns:m="http://schemas.openxmlformats.org/officeDocument/2006/math">
                              <m:oMathParaPr>
                                <m:jc m:val="centerGroup"/>
                              </m:oMathParaPr>
                              <m:oMath xmlns:m="http://schemas.openxmlformats.org/officeDocument/2006/math">
                                <m:r>
                                  <a:rPr lang="de-DE"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smtClean="0">
                                    <a:latin typeface="Cambria Math" panose="02040503050406030204" pitchFamily="18" charset="0"/>
                                  </a:rPr>
                                  <m:t>𝑓𝑎𝑙𝑠𝑒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3</m:t>
                                </m:r>
                              </m:oMath>
                            </m:oMathPara>
                          </a14:m>
                          <a:endParaRPr lang="en-GB" dirty="0"/>
                        </a:p>
                      </a:txBody>
                      <a:tcPr/>
                    </a:tc>
                    <a:tc rowSpan="2">
                      <a:txBody>
                        <a:bodyPr/>
                        <a:lstStyle/>
                        <a:p>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4</m:t>
                                </m:r>
                              </m:oMath>
                            </m:oMathPara>
                          </a14:m>
                          <a:endParaRPr lang="en-GB" dirty="0"/>
                        </a:p>
                      </a:txBody>
                      <a:tcPr anchor="ctr"/>
                    </a:tc>
                    <a:tc rowSpan="2">
                      <a:txBody>
                        <a:bodyPr/>
                        <a:lstStyle/>
                        <a:p>
                          <a:endParaRPr lang="en-GB" dirty="0"/>
                        </a:p>
                      </a:txBody>
                      <a:tcPr anchor="ctr"/>
                    </a:tc>
                    <a:extLst>
                      <a:ext uri="{0D108BD9-81ED-4DB2-BD59-A6C34878D82A}">
                        <a16:rowId xmlns:a16="http://schemas.microsoft.com/office/drawing/2014/main" val="4227441333"/>
                      </a:ext>
                    </a:extLst>
                  </a:tr>
                  <a:tr h="370840">
                    <a:tc>
                      <a:txBody>
                        <a:bodyPr/>
                        <a:lstStyle/>
                        <a:p>
                          <a:pPr/>
                          <a14:m>
                            <m:oMathPara xmlns:m="http://schemas.openxmlformats.org/officeDocument/2006/math">
                              <m:oMathParaPr>
                                <m:jc m:val="centerGroup"/>
                              </m:oMathParaPr>
                              <m:oMath xmlns:m="http://schemas.openxmlformats.org/officeDocument/2006/math">
                                <m:r>
                                  <a:rPr lang="de-DE"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smtClean="0">
                                    <a:latin typeface="Cambria Math" panose="02040503050406030204" pitchFamily="18" charset="0"/>
                                  </a:rPr>
                                  <m:t>𝑡𝑟𝑢𝑒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4</m:t>
                                </m:r>
                              </m:oMath>
                            </m:oMathPara>
                          </a14:m>
                          <a:endParaRPr lang="en-GB" dirty="0"/>
                        </a:p>
                      </a:txBody>
                      <a:tcPr/>
                    </a:tc>
                    <a:tc vMerge="1">
                      <a:txBody>
                        <a:bodyPr/>
                        <a:lstStyle/>
                        <a:p>
                          <a:endParaRPr lang="en-GB" dirty="0"/>
                        </a:p>
                      </a:txBody>
                      <a:tcPr/>
                    </a:tc>
                    <a:tc vMerge="1">
                      <a:txBody>
                        <a:bodyPr/>
                        <a:lstStyle/>
                        <a:p>
                          <a:endParaRPr lang="en-GB"/>
                        </a:p>
                      </a:txBody>
                      <a:tcPr/>
                    </a:tc>
                    <a:extLst>
                      <a:ext uri="{0D108BD9-81ED-4DB2-BD59-A6C34878D82A}">
                        <a16:rowId xmlns:a16="http://schemas.microsoft.com/office/drawing/2014/main" val="847576581"/>
                      </a:ext>
                    </a:extLst>
                  </a:tr>
                </a:tbl>
              </a:graphicData>
            </a:graphic>
          </p:graphicFrame>
        </mc:Choice>
        <mc:Fallback xmlns="">
          <p:graphicFrame>
            <p:nvGraphicFramePr>
              <p:cNvPr id="9" name="Table 8">
                <a:extLst>
                  <a:ext uri="{FF2B5EF4-FFF2-40B4-BE49-F238E27FC236}">
                    <a16:creationId xmlns:a16="http://schemas.microsoft.com/office/drawing/2014/main" id="{19912CA1-95AC-CC46-B2EE-0B7FC4869CD8}"/>
                  </a:ext>
                </a:extLst>
              </p:cNvPr>
              <p:cNvGraphicFramePr>
                <a:graphicFrameLocks noGrp="1"/>
              </p:cNvGraphicFramePr>
              <p:nvPr>
                <p:extLst>
                  <p:ext uri="{D42A27DB-BD31-4B8C-83A1-F6EECF244321}">
                    <p14:modId xmlns:p14="http://schemas.microsoft.com/office/powerpoint/2010/main" val="3257128071"/>
                  </p:ext>
                </p:extLst>
              </p:nvPr>
            </p:nvGraphicFramePr>
            <p:xfrm>
              <a:off x="4617211" y="4431800"/>
              <a:ext cx="3898139" cy="1854200"/>
            </p:xfrm>
            <a:graphic>
              <a:graphicData uri="http://schemas.openxmlformats.org/drawingml/2006/table">
                <a:tbl>
                  <a:tblPr firstRow="1" bandRow="1">
                    <a:tableStyleId>{073A0DAA-6AF3-43AB-8588-CEC1D06C72B9}</a:tableStyleId>
                  </a:tblPr>
                  <a:tblGrid>
                    <a:gridCol w="781622">
                      <a:extLst>
                        <a:ext uri="{9D8B030D-6E8A-4147-A177-3AD203B41FA5}">
                          <a16:colId xmlns:a16="http://schemas.microsoft.com/office/drawing/2014/main" val="2128337223"/>
                        </a:ext>
                      </a:extLst>
                    </a:gridCol>
                    <a:gridCol w="781622">
                      <a:extLst>
                        <a:ext uri="{9D8B030D-6E8A-4147-A177-3AD203B41FA5}">
                          <a16:colId xmlns:a16="http://schemas.microsoft.com/office/drawing/2014/main" val="2280922756"/>
                        </a:ext>
                      </a:extLst>
                    </a:gridCol>
                    <a:gridCol w="395732">
                      <a:extLst>
                        <a:ext uri="{9D8B030D-6E8A-4147-A177-3AD203B41FA5}">
                          <a16:colId xmlns:a16="http://schemas.microsoft.com/office/drawing/2014/main" val="2542332163"/>
                        </a:ext>
                      </a:extLst>
                    </a:gridCol>
                    <a:gridCol w="712407">
                      <a:extLst>
                        <a:ext uri="{9D8B030D-6E8A-4147-A177-3AD203B41FA5}">
                          <a16:colId xmlns:a16="http://schemas.microsoft.com/office/drawing/2014/main" val="652295080"/>
                        </a:ext>
                      </a:extLst>
                    </a:gridCol>
                    <a:gridCol w="1226756">
                      <a:extLst>
                        <a:ext uri="{9D8B030D-6E8A-4147-A177-3AD203B41FA5}">
                          <a16:colId xmlns:a16="http://schemas.microsoft.com/office/drawing/2014/main" val="2385517859"/>
                        </a:ext>
                      </a:extLst>
                    </a:gridCol>
                  </a:tblGrid>
                  <a:tr h="370840">
                    <a:tc>
                      <a:txBody>
                        <a:bodyPr/>
                        <a:lstStyle/>
                        <a:p>
                          <a:endParaRPr lang="en-US"/>
                        </a:p>
                      </a:txBody>
                      <a:tcPr>
                        <a:blipFill>
                          <a:blip r:embed="rId4"/>
                          <a:stretch>
                            <a:fillRect l="-1613" t="-3448" r="-398387" b="-410345"/>
                          </a:stretch>
                        </a:blipFill>
                      </a:tcPr>
                    </a:tc>
                    <a:tc>
                      <a:txBody>
                        <a:bodyPr/>
                        <a:lstStyle/>
                        <a:p>
                          <a:endParaRPr lang="en-US"/>
                        </a:p>
                      </a:txBody>
                      <a:tcPr>
                        <a:blipFill>
                          <a:blip r:embed="rId4"/>
                          <a:stretch>
                            <a:fillRect l="-101613" t="-3448" r="-298387" b="-410345"/>
                          </a:stretch>
                        </a:blipFill>
                      </a:tcPr>
                    </a:tc>
                    <a:tc>
                      <a:txBody>
                        <a:bodyPr/>
                        <a:lstStyle/>
                        <a:p>
                          <a:endParaRPr lang="en-US"/>
                        </a:p>
                      </a:txBody>
                      <a:tcPr>
                        <a:blipFill>
                          <a:blip r:embed="rId4"/>
                          <a:stretch>
                            <a:fillRect l="-403226" t="-3448" r="-496774" b="-410345"/>
                          </a:stretch>
                        </a:blipFill>
                      </a:tcPr>
                    </a:tc>
                    <a:tc>
                      <a:txBody>
                        <a:bodyPr/>
                        <a:lstStyle/>
                        <a:p>
                          <a:endParaRPr lang="en-US"/>
                        </a:p>
                      </a:txBody>
                      <a:tcPr>
                        <a:blipFill>
                          <a:blip r:embed="rId4"/>
                          <a:stretch>
                            <a:fillRect l="-278571" t="-3448" r="-175000" b="-410345"/>
                          </a:stretch>
                        </a:blipFill>
                      </a:tcPr>
                    </a:tc>
                    <a:tc>
                      <a:txBody>
                        <a:bodyPr/>
                        <a:lstStyle/>
                        <a:p>
                          <a:endParaRPr lang="en-US"/>
                        </a:p>
                      </a:txBody>
                      <a:tcPr>
                        <a:blipFill>
                          <a:blip r:embed="rId4"/>
                          <a:stretch>
                            <a:fillRect l="-218557" t="-3448" r="-1031" b="-410345"/>
                          </a:stretch>
                        </a:blipFill>
                      </a:tcPr>
                    </a:tc>
                    <a:extLst>
                      <a:ext uri="{0D108BD9-81ED-4DB2-BD59-A6C34878D82A}">
                        <a16:rowId xmlns:a16="http://schemas.microsoft.com/office/drawing/2014/main" val="392021271"/>
                      </a:ext>
                    </a:extLst>
                  </a:tr>
                  <a:tr h="370840">
                    <a:tc>
                      <a:txBody>
                        <a:bodyPr/>
                        <a:lstStyle/>
                        <a:p>
                          <a:endParaRPr lang="en-US"/>
                        </a:p>
                      </a:txBody>
                      <a:tcPr>
                        <a:blipFill>
                          <a:blip r:embed="rId4"/>
                          <a:stretch>
                            <a:fillRect l="-1613" t="-100000" r="-398387" b="-296667"/>
                          </a:stretch>
                        </a:blipFill>
                      </a:tcPr>
                    </a:tc>
                    <a:tc>
                      <a:txBody>
                        <a:bodyPr/>
                        <a:lstStyle/>
                        <a:p>
                          <a:endParaRPr lang="en-US"/>
                        </a:p>
                      </a:txBody>
                      <a:tcPr>
                        <a:blipFill>
                          <a:blip r:embed="rId4"/>
                          <a:stretch>
                            <a:fillRect l="-101613" t="-100000" r="-298387" b="-296667"/>
                          </a:stretch>
                        </a:blipFill>
                      </a:tcPr>
                    </a:tc>
                    <a:tc>
                      <a:txBody>
                        <a:bodyPr/>
                        <a:lstStyle/>
                        <a:p>
                          <a:endParaRPr lang="en-US"/>
                        </a:p>
                      </a:txBody>
                      <a:tcPr>
                        <a:blipFill>
                          <a:blip r:embed="rId4"/>
                          <a:stretch>
                            <a:fillRect l="-403226" t="-100000" r="-496774" b="-296667"/>
                          </a:stretch>
                        </a:blipFill>
                      </a:tcPr>
                    </a:tc>
                    <a:tc rowSpan="2">
                      <a:txBody>
                        <a:bodyPr/>
                        <a:lstStyle/>
                        <a:p>
                          <a:endParaRPr lang="en-US"/>
                        </a:p>
                      </a:txBody>
                      <a:tcPr anchor="ctr">
                        <a:blipFill>
                          <a:blip r:embed="rId4"/>
                          <a:stretch>
                            <a:fillRect l="-278571" t="-50847" r="-175000" b="-101695"/>
                          </a:stretch>
                        </a:blipFill>
                      </a:tcPr>
                    </a:tc>
                    <a:tc rowSpan="2">
                      <a:txBody>
                        <a:bodyPr/>
                        <a:lstStyle/>
                        <a:p>
                          <a:endParaRPr lang="en-US"/>
                        </a:p>
                      </a:txBody>
                      <a:tcPr anchor="ctr">
                        <a:blipFill>
                          <a:blip r:embed="rId4"/>
                          <a:stretch>
                            <a:fillRect l="-218557" t="-50847" r="-1031" b="-101695"/>
                          </a:stretch>
                        </a:blipFill>
                      </a:tcPr>
                    </a:tc>
                    <a:extLst>
                      <a:ext uri="{0D108BD9-81ED-4DB2-BD59-A6C34878D82A}">
                        <a16:rowId xmlns:a16="http://schemas.microsoft.com/office/drawing/2014/main" val="3809275212"/>
                      </a:ext>
                    </a:extLst>
                  </a:tr>
                  <a:tr h="370840">
                    <a:tc>
                      <a:txBody>
                        <a:bodyPr/>
                        <a:lstStyle/>
                        <a:p>
                          <a:endParaRPr lang="en-US"/>
                        </a:p>
                      </a:txBody>
                      <a:tcPr>
                        <a:blipFill>
                          <a:blip r:embed="rId4"/>
                          <a:stretch>
                            <a:fillRect l="-1613" t="-206897" r="-398387" b="-206897"/>
                          </a:stretch>
                        </a:blipFill>
                      </a:tcPr>
                    </a:tc>
                    <a:tc>
                      <a:txBody>
                        <a:bodyPr/>
                        <a:lstStyle/>
                        <a:p>
                          <a:endParaRPr lang="en-US"/>
                        </a:p>
                      </a:txBody>
                      <a:tcPr>
                        <a:blipFill>
                          <a:blip r:embed="rId4"/>
                          <a:stretch>
                            <a:fillRect l="-101613" t="-206897" r="-298387" b="-206897"/>
                          </a:stretch>
                        </a:blipFill>
                      </a:tcPr>
                    </a:tc>
                    <a:tc>
                      <a:txBody>
                        <a:bodyPr/>
                        <a:lstStyle/>
                        <a:p>
                          <a:endParaRPr lang="en-US"/>
                        </a:p>
                      </a:txBody>
                      <a:tcPr>
                        <a:blipFill>
                          <a:blip r:embed="rId4"/>
                          <a:stretch>
                            <a:fillRect l="-403226" t="-206897" r="-496774" b="-206897"/>
                          </a:stretch>
                        </a:blipFill>
                      </a:tcPr>
                    </a:tc>
                    <a:tc vMerge="1">
                      <a:txBody>
                        <a:bodyPr/>
                        <a:lstStyle/>
                        <a:p>
                          <a:endParaRPr lang="en-GB" dirty="0"/>
                        </a:p>
                      </a:txBody>
                      <a:tcPr/>
                    </a:tc>
                    <a:tc vMerge="1">
                      <a:txBody>
                        <a:bodyPr/>
                        <a:lstStyle/>
                        <a:p>
                          <a:endParaRPr lang="en-GB"/>
                        </a:p>
                      </a:txBody>
                      <a:tcPr/>
                    </a:tc>
                    <a:extLst>
                      <a:ext uri="{0D108BD9-81ED-4DB2-BD59-A6C34878D82A}">
                        <a16:rowId xmlns:a16="http://schemas.microsoft.com/office/drawing/2014/main" val="2677663906"/>
                      </a:ext>
                    </a:extLst>
                  </a:tr>
                  <a:tr h="370840">
                    <a:tc>
                      <a:txBody>
                        <a:bodyPr/>
                        <a:lstStyle/>
                        <a:p>
                          <a:endParaRPr lang="en-US"/>
                        </a:p>
                      </a:txBody>
                      <a:tcPr>
                        <a:blipFill>
                          <a:blip r:embed="rId4"/>
                          <a:stretch>
                            <a:fillRect l="-1613" t="-296667" r="-398387" b="-100000"/>
                          </a:stretch>
                        </a:blipFill>
                      </a:tcPr>
                    </a:tc>
                    <a:tc>
                      <a:txBody>
                        <a:bodyPr/>
                        <a:lstStyle/>
                        <a:p>
                          <a:endParaRPr lang="en-US"/>
                        </a:p>
                      </a:txBody>
                      <a:tcPr>
                        <a:blipFill>
                          <a:blip r:embed="rId4"/>
                          <a:stretch>
                            <a:fillRect l="-101613" t="-296667" r="-298387" b="-100000"/>
                          </a:stretch>
                        </a:blipFill>
                      </a:tcPr>
                    </a:tc>
                    <a:tc>
                      <a:txBody>
                        <a:bodyPr/>
                        <a:lstStyle/>
                        <a:p>
                          <a:endParaRPr lang="en-US"/>
                        </a:p>
                      </a:txBody>
                      <a:tcPr>
                        <a:blipFill>
                          <a:blip r:embed="rId4"/>
                          <a:stretch>
                            <a:fillRect l="-403226" t="-296667" r="-496774" b="-100000"/>
                          </a:stretch>
                        </a:blipFill>
                      </a:tcPr>
                    </a:tc>
                    <a:tc rowSpan="2">
                      <a:txBody>
                        <a:bodyPr/>
                        <a:lstStyle/>
                        <a:p>
                          <a:endParaRPr lang="en-US"/>
                        </a:p>
                      </a:txBody>
                      <a:tcPr anchor="ctr">
                        <a:blipFill>
                          <a:blip r:embed="rId4"/>
                          <a:stretch>
                            <a:fillRect l="-278571" t="-150847" r="-175000" b="-1695"/>
                          </a:stretch>
                        </a:blipFill>
                      </a:tcPr>
                    </a:tc>
                    <a:tc rowSpan="2">
                      <a:txBody>
                        <a:bodyPr/>
                        <a:lstStyle/>
                        <a:p>
                          <a:endParaRPr lang="en-GB" dirty="0"/>
                        </a:p>
                      </a:txBody>
                      <a:tcPr anchor="ctr"/>
                    </a:tc>
                    <a:extLst>
                      <a:ext uri="{0D108BD9-81ED-4DB2-BD59-A6C34878D82A}">
                        <a16:rowId xmlns:a16="http://schemas.microsoft.com/office/drawing/2014/main" val="4227441333"/>
                      </a:ext>
                    </a:extLst>
                  </a:tr>
                  <a:tr h="370840">
                    <a:tc>
                      <a:txBody>
                        <a:bodyPr/>
                        <a:lstStyle/>
                        <a:p>
                          <a:endParaRPr lang="en-US"/>
                        </a:p>
                      </a:txBody>
                      <a:tcPr>
                        <a:blipFill>
                          <a:blip r:embed="rId4"/>
                          <a:stretch>
                            <a:fillRect l="-1613" t="-410345" r="-398387" b="-3448"/>
                          </a:stretch>
                        </a:blipFill>
                      </a:tcPr>
                    </a:tc>
                    <a:tc>
                      <a:txBody>
                        <a:bodyPr/>
                        <a:lstStyle/>
                        <a:p>
                          <a:endParaRPr lang="en-US"/>
                        </a:p>
                      </a:txBody>
                      <a:tcPr>
                        <a:blipFill>
                          <a:blip r:embed="rId4"/>
                          <a:stretch>
                            <a:fillRect l="-101613" t="-410345" r="-298387" b="-3448"/>
                          </a:stretch>
                        </a:blipFill>
                      </a:tcPr>
                    </a:tc>
                    <a:tc>
                      <a:txBody>
                        <a:bodyPr/>
                        <a:lstStyle/>
                        <a:p>
                          <a:endParaRPr lang="en-US"/>
                        </a:p>
                      </a:txBody>
                      <a:tcPr>
                        <a:blipFill>
                          <a:blip r:embed="rId4"/>
                          <a:stretch>
                            <a:fillRect l="-403226" t="-410345" r="-496774" b="-3448"/>
                          </a:stretch>
                        </a:blipFill>
                      </a:tcPr>
                    </a:tc>
                    <a:tc vMerge="1">
                      <a:txBody>
                        <a:bodyPr/>
                        <a:lstStyle/>
                        <a:p>
                          <a:endParaRPr lang="en-GB" dirty="0"/>
                        </a:p>
                      </a:txBody>
                      <a:tcPr/>
                    </a:tc>
                    <a:tc vMerge="1">
                      <a:txBody>
                        <a:bodyPr/>
                        <a:lstStyle/>
                        <a:p>
                          <a:endParaRPr lang="en-GB"/>
                        </a:p>
                      </a:txBody>
                      <a:tcPr/>
                    </a:tc>
                    <a:extLst>
                      <a:ext uri="{0D108BD9-81ED-4DB2-BD59-A6C34878D82A}">
                        <a16:rowId xmlns:a16="http://schemas.microsoft.com/office/drawing/2014/main" val="847576581"/>
                      </a:ext>
                    </a:extLst>
                  </a:tr>
                </a:tbl>
              </a:graphicData>
            </a:graphic>
          </p:graphicFrame>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433EB90-0F05-814A-8652-2B323D3B31B3}"/>
                  </a:ext>
                </a:extLst>
              </p:cNvPr>
              <p:cNvSpPr txBox="1"/>
              <p:nvPr/>
            </p:nvSpPr>
            <p:spPr>
              <a:xfrm>
                <a:off x="5976503" y="6286000"/>
                <a:ext cx="1179554" cy="4108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𝑀𝐴𝑃</m:t>
                              </m:r>
                            </m:e>
                          </m:acc>
                        </m:e>
                        <m:sub>
                          <m:r>
                            <a:rPr lang="de-DE" i="1" smtClean="0">
                              <a:latin typeface="Cambria Math" panose="02040503050406030204" pitchFamily="18" charset="0"/>
                              <a:ea typeface="Cambria Math" panose="02040503050406030204" pitchFamily="18" charset="0"/>
                            </a:rPr>
                            <m:t>𝜙</m:t>
                          </m:r>
                        </m:sub>
                      </m:sSub>
                      <m:d>
                        <m:dPr>
                          <m:ctrlPr>
                            <a:rPr lang="de-DE" i="1">
                              <a:latin typeface="Cambria Math" panose="02040503050406030204" pitchFamily="18" charset="0"/>
                            </a:rPr>
                          </m:ctrlPr>
                        </m:dPr>
                        <m:e>
                          <m:r>
                            <a:rPr lang="de-DE" b="0" i="1" smtClean="0">
                              <a:latin typeface="Cambria Math" panose="02040503050406030204" pitchFamily="18" charset="0"/>
                            </a:rPr>
                            <m:t>𝐴</m:t>
                          </m:r>
                        </m:e>
                      </m:d>
                    </m:oMath>
                  </m:oMathPara>
                </a14:m>
                <a:endParaRPr lang="en-GB" dirty="0"/>
              </a:p>
            </p:txBody>
          </p:sp>
        </mc:Choice>
        <mc:Fallback xmlns="">
          <p:sp>
            <p:nvSpPr>
              <p:cNvPr id="12" name="TextBox 11">
                <a:extLst>
                  <a:ext uri="{FF2B5EF4-FFF2-40B4-BE49-F238E27FC236}">
                    <a16:creationId xmlns:a16="http://schemas.microsoft.com/office/drawing/2014/main" id="{B433EB90-0F05-814A-8652-2B323D3B31B3}"/>
                  </a:ext>
                </a:extLst>
              </p:cNvPr>
              <p:cNvSpPr txBox="1">
                <a:spLocks noRot="1" noChangeAspect="1" noMove="1" noResize="1" noEditPoints="1" noAdjustHandles="1" noChangeArrowheads="1" noChangeShapeType="1" noTextEdit="1"/>
              </p:cNvSpPr>
              <p:nvPr/>
            </p:nvSpPr>
            <p:spPr>
              <a:xfrm>
                <a:off x="5976503" y="6286000"/>
                <a:ext cx="1179554" cy="410818"/>
              </a:xfrm>
              <a:prstGeom prst="rect">
                <a:avLst/>
              </a:prstGeom>
              <a:blipFill>
                <a:blip r:embed="rId5"/>
                <a:stretch>
                  <a:fillRect b="-60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969613A-EB59-1846-9EAF-872B4EBABC6A}"/>
                  </a:ext>
                </a:extLst>
              </p:cNvPr>
              <p:cNvSpPr/>
              <p:nvPr/>
            </p:nvSpPr>
            <p:spPr>
              <a:xfrm>
                <a:off x="2100886" y="6254785"/>
                <a:ext cx="1179554" cy="394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𝑀𝐴𝑃</m:t>
                          </m:r>
                        </m:e>
                        <m:sub>
                          <m:r>
                            <a:rPr lang="de-DE" i="1">
                              <a:latin typeface="Cambria Math" panose="02040503050406030204" pitchFamily="18" charset="0"/>
                              <a:ea typeface="Cambria Math" panose="02040503050406030204" pitchFamily="18" charset="0"/>
                            </a:rPr>
                            <m:t>𝜙</m:t>
                          </m:r>
                        </m:sub>
                      </m:sSub>
                      <m:d>
                        <m:dPr>
                          <m:ctrlPr>
                            <a:rPr lang="de-DE" i="1">
                              <a:latin typeface="Cambria Math" panose="02040503050406030204" pitchFamily="18" charset="0"/>
                            </a:rPr>
                          </m:ctrlPr>
                        </m:dPr>
                        <m:e>
                          <m:r>
                            <a:rPr lang="de-DE" i="1">
                              <a:latin typeface="Cambria Math" panose="02040503050406030204" pitchFamily="18" charset="0"/>
                            </a:rPr>
                            <m:t>𝐴</m:t>
                          </m:r>
                        </m:e>
                      </m:d>
                    </m:oMath>
                  </m:oMathPara>
                </a14:m>
                <a:endParaRPr lang="en-GB" dirty="0"/>
              </a:p>
            </p:txBody>
          </p:sp>
        </mc:Choice>
        <mc:Fallback xmlns="">
          <p:sp>
            <p:nvSpPr>
              <p:cNvPr id="13" name="Rectangle 12">
                <a:extLst>
                  <a:ext uri="{FF2B5EF4-FFF2-40B4-BE49-F238E27FC236}">
                    <a16:creationId xmlns:a16="http://schemas.microsoft.com/office/drawing/2014/main" id="{5969613A-EB59-1846-9EAF-872B4EBABC6A}"/>
                  </a:ext>
                </a:extLst>
              </p:cNvPr>
              <p:cNvSpPr>
                <a:spLocks noRot="1" noChangeAspect="1" noMove="1" noResize="1" noEditPoints="1" noAdjustHandles="1" noChangeArrowheads="1" noChangeShapeType="1" noTextEdit="1"/>
              </p:cNvSpPr>
              <p:nvPr/>
            </p:nvSpPr>
            <p:spPr>
              <a:xfrm>
                <a:off x="2100886" y="6254785"/>
                <a:ext cx="1179554" cy="394082"/>
              </a:xfrm>
              <a:prstGeom prst="rect">
                <a:avLst/>
              </a:prstGeom>
              <a:blipFill>
                <a:blip r:embed="rId6"/>
                <a:stretch>
                  <a:fillRect b="-62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EFF35E7-D64E-DB42-87E6-E41C8B5140A0}"/>
                  </a:ext>
                </a:extLst>
              </p:cNvPr>
              <p:cNvSpPr txBox="1"/>
              <p:nvPr/>
            </p:nvSpPr>
            <p:spPr>
              <a:xfrm>
                <a:off x="2638699" y="5070412"/>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accent4"/>
                          </a:solidFill>
                          <a:latin typeface="Cambria Math" panose="02040503050406030204" pitchFamily="18" charset="0"/>
                        </a:rPr>
                        <m:t>3</m:t>
                      </m:r>
                    </m:oMath>
                  </m:oMathPara>
                </a14:m>
                <a:endParaRPr lang="en-GB" dirty="0"/>
              </a:p>
            </p:txBody>
          </p:sp>
        </mc:Choice>
        <mc:Fallback xmlns="">
          <p:sp>
            <p:nvSpPr>
              <p:cNvPr id="14" name="TextBox 13">
                <a:extLst>
                  <a:ext uri="{FF2B5EF4-FFF2-40B4-BE49-F238E27FC236}">
                    <a16:creationId xmlns:a16="http://schemas.microsoft.com/office/drawing/2014/main" id="{8EFF35E7-D64E-DB42-87E6-E41C8B5140A0}"/>
                  </a:ext>
                </a:extLst>
              </p:cNvPr>
              <p:cNvSpPr txBox="1">
                <a:spLocks noRot="1" noChangeAspect="1" noMove="1" noResize="1" noEditPoints="1" noAdjustHandles="1" noChangeArrowheads="1" noChangeShapeType="1" noTextEdit="1"/>
              </p:cNvSpPr>
              <p:nvPr/>
            </p:nvSpPr>
            <p:spPr>
              <a:xfrm>
                <a:off x="2638699" y="5070412"/>
                <a:ext cx="365806"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3F7C342-864E-8441-ABA1-5EE6F455D1AC}"/>
                  </a:ext>
                </a:extLst>
              </p:cNvPr>
              <p:cNvSpPr txBox="1"/>
              <p:nvPr/>
            </p:nvSpPr>
            <p:spPr>
              <a:xfrm>
                <a:off x="3056759" y="4722780"/>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accent4"/>
                          </a:solidFill>
                          <a:latin typeface="Cambria Math" panose="02040503050406030204" pitchFamily="18" charset="0"/>
                        </a:rPr>
                        <m:t>4</m:t>
                      </m:r>
                    </m:oMath>
                  </m:oMathPara>
                </a14:m>
                <a:endParaRPr lang="en-GB" dirty="0"/>
              </a:p>
            </p:txBody>
          </p:sp>
        </mc:Choice>
        <mc:Fallback xmlns="">
          <p:sp>
            <p:nvSpPr>
              <p:cNvPr id="15" name="TextBox 14">
                <a:extLst>
                  <a:ext uri="{FF2B5EF4-FFF2-40B4-BE49-F238E27FC236}">
                    <a16:creationId xmlns:a16="http://schemas.microsoft.com/office/drawing/2014/main" id="{93F7C342-864E-8441-ABA1-5EE6F455D1AC}"/>
                  </a:ext>
                </a:extLst>
              </p:cNvPr>
              <p:cNvSpPr txBox="1">
                <a:spLocks noRot="1" noChangeAspect="1" noMove="1" noResize="1" noEditPoints="1" noAdjustHandles="1" noChangeArrowheads="1" noChangeShapeType="1" noTextEdit="1"/>
              </p:cNvSpPr>
              <p:nvPr/>
            </p:nvSpPr>
            <p:spPr>
              <a:xfrm>
                <a:off x="3056759" y="4722780"/>
                <a:ext cx="365806"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BDC55AE-2B17-AE4B-AC9B-0BD1D9AD07AB}"/>
                  </a:ext>
                </a:extLst>
              </p:cNvPr>
              <p:cNvSpPr txBox="1"/>
              <p:nvPr/>
            </p:nvSpPr>
            <p:spPr>
              <a:xfrm>
                <a:off x="6323734" y="5096539"/>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accent4"/>
                          </a:solidFill>
                          <a:latin typeface="Cambria Math" panose="02040503050406030204" pitchFamily="18" charset="0"/>
                        </a:rPr>
                        <m:t>3</m:t>
                      </m:r>
                    </m:oMath>
                  </m:oMathPara>
                </a14:m>
                <a:endParaRPr lang="en-GB" dirty="0"/>
              </a:p>
            </p:txBody>
          </p:sp>
        </mc:Choice>
        <mc:Fallback xmlns="">
          <p:sp>
            <p:nvSpPr>
              <p:cNvPr id="16" name="TextBox 15">
                <a:extLst>
                  <a:ext uri="{FF2B5EF4-FFF2-40B4-BE49-F238E27FC236}">
                    <a16:creationId xmlns:a16="http://schemas.microsoft.com/office/drawing/2014/main" id="{8BDC55AE-2B17-AE4B-AC9B-0BD1D9AD07AB}"/>
                  </a:ext>
                </a:extLst>
              </p:cNvPr>
              <p:cNvSpPr txBox="1">
                <a:spLocks noRot="1" noChangeAspect="1" noMove="1" noResize="1" noEditPoints="1" noAdjustHandles="1" noChangeArrowheads="1" noChangeShapeType="1" noTextEdit="1"/>
              </p:cNvSpPr>
              <p:nvPr/>
            </p:nvSpPr>
            <p:spPr>
              <a:xfrm>
                <a:off x="6323734" y="5096539"/>
                <a:ext cx="365806"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3388BA8-24F4-AB4F-B5A8-2D5675DB43F6}"/>
                  </a:ext>
                </a:extLst>
              </p:cNvPr>
              <p:cNvSpPr txBox="1"/>
              <p:nvPr/>
            </p:nvSpPr>
            <p:spPr>
              <a:xfrm>
                <a:off x="7016699" y="4755355"/>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accent4"/>
                          </a:solidFill>
                          <a:latin typeface="Cambria Math" panose="02040503050406030204" pitchFamily="18" charset="0"/>
                        </a:rPr>
                        <m:t>3</m:t>
                      </m:r>
                    </m:oMath>
                  </m:oMathPara>
                </a14:m>
                <a:endParaRPr lang="en-GB" dirty="0"/>
              </a:p>
            </p:txBody>
          </p:sp>
        </mc:Choice>
        <mc:Fallback xmlns="">
          <p:sp>
            <p:nvSpPr>
              <p:cNvPr id="17" name="TextBox 16">
                <a:extLst>
                  <a:ext uri="{FF2B5EF4-FFF2-40B4-BE49-F238E27FC236}">
                    <a16:creationId xmlns:a16="http://schemas.microsoft.com/office/drawing/2014/main" id="{D3388BA8-24F4-AB4F-B5A8-2D5675DB43F6}"/>
                  </a:ext>
                </a:extLst>
              </p:cNvPr>
              <p:cNvSpPr txBox="1">
                <a:spLocks noRot="1" noChangeAspect="1" noMove="1" noResize="1" noEditPoints="1" noAdjustHandles="1" noChangeArrowheads="1" noChangeShapeType="1" noTextEdit="1"/>
              </p:cNvSpPr>
              <p:nvPr/>
            </p:nvSpPr>
            <p:spPr>
              <a:xfrm>
                <a:off x="7016699" y="4755355"/>
                <a:ext cx="365806"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83F9275D-4AB9-6E49-B926-4E7A4FAE7613}"/>
                  </a:ext>
                </a:extLst>
              </p:cNvPr>
              <p:cNvSpPr/>
              <p:nvPr/>
            </p:nvSpPr>
            <p:spPr>
              <a:xfrm>
                <a:off x="7486650" y="5465871"/>
                <a:ext cx="11393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dirty="0" smtClean="0">
                          <a:solidFill>
                            <a:schemeClr val="accent4"/>
                          </a:solidFill>
                          <a:latin typeface="Cambria Math" panose="02040503050406030204" pitchFamily="18" charset="0"/>
                        </a:rPr>
                        <m:t>𝐴</m:t>
                      </m:r>
                      <m:r>
                        <a:rPr lang="de-DE" dirty="0">
                          <a:solidFill>
                            <a:schemeClr val="accent4"/>
                          </a:solidFill>
                          <a:latin typeface="Cambria Math" panose="02040503050406030204" pitchFamily="18" charset="0"/>
                        </a:rPr>
                        <m:t>=</m:t>
                      </m:r>
                      <m:r>
                        <a:rPr lang="de-DE" i="1" dirty="0">
                          <a:solidFill>
                            <a:schemeClr val="accent4"/>
                          </a:solidFill>
                          <a:latin typeface="Cambria Math" panose="02040503050406030204" pitchFamily="18" charset="0"/>
                        </a:rPr>
                        <m:t>𝑡𝑟𝑢𝑒</m:t>
                      </m:r>
                    </m:oMath>
                  </m:oMathPara>
                </a14:m>
                <a:endParaRPr lang="en-GB" i="1" dirty="0">
                  <a:solidFill>
                    <a:schemeClr val="accent4"/>
                  </a:solidFill>
                </a:endParaRPr>
              </a:p>
            </p:txBody>
          </p:sp>
        </mc:Choice>
        <mc:Fallback xmlns="">
          <p:sp>
            <p:nvSpPr>
              <p:cNvPr id="18" name="Rectangle 17">
                <a:extLst>
                  <a:ext uri="{FF2B5EF4-FFF2-40B4-BE49-F238E27FC236}">
                    <a16:creationId xmlns:a16="http://schemas.microsoft.com/office/drawing/2014/main" id="{83F9275D-4AB9-6E49-B926-4E7A4FAE7613}"/>
                  </a:ext>
                </a:extLst>
              </p:cNvPr>
              <p:cNvSpPr>
                <a:spLocks noRot="1" noChangeAspect="1" noMove="1" noResize="1" noEditPoints="1" noAdjustHandles="1" noChangeArrowheads="1" noChangeShapeType="1" noTextEdit="1"/>
              </p:cNvSpPr>
              <p:nvPr/>
            </p:nvSpPr>
            <p:spPr>
              <a:xfrm>
                <a:off x="7486650" y="5465871"/>
                <a:ext cx="1139351" cy="369332"/>
              </a:xfrm>
              <a:prstGeom prst="rect">
                <a:avLst/>
              </a:prstGeom>
              <a:blipFill>
                <a:blip r:embed="rId10"/>
                <a:stretch>
                  <a:fillRect/>
                </a:stretch>
              </a:blipFill>
            </p:spPr>
            <p:txBody>
              <a:bodyPr/>
              <a:lstStyle/>
              <a:p>
                <a:r>
                  <a:rPr lang="en-GB">
                    <a:noFill/>
                  </a:rPr>
                  <a:t> </a:t>
                </a:r>
              </a:p>
            </p:txBody>
          </p:sp>
        </mc:Fallback>
      </mc:AlternateContent>
      <p:sp>
        <p:nvSpPr>
          <p:cNvPr id="19" name="Rectangle 18">
            <a:extLst>
              <a:ext uri="{FF2B5EF4-FFF2-40B4-BE49-F238E27FC236}">
                <a16:creationId xmlns:a16="http://schemas.microsoft.com/office/drawing/2014/main" id="{696669AD-35BD-C449-B5BF-D1258D0612AC}"/>
              </a:ext>
            </a:extLst>
          </p:cNvPr>
          <p:cNvSpPr/>
          <p:nvPr/>
        </p:nvSpPr>
        <p:spPr>
          <a:xfrm>
            <a:off x="6689540" y="1244012"/>
            <a:ext cx="2215435" cy="646331"/>
          </a:xfrm>
          <a:prstGeom prst="rect">
            <a:avLst/>
          </a:prstGeom>
          <a:solidFill>
            <a:schemeClr val="accent4"/>
          </a:solidFill>
        </p:spPr>
        <p:style>
          <a:lnRef idx="0">
            <a:schemeClr val="accent4"/>
          </a:lnRef>
          <a:fillRef idx="3">
            <a:schemeClr val="accent4"/>
          </a:fillRef>
          <a:effectRef idx="3">
            <a:schemeClr val="accent4"/>
          </a:effectRef>
          <a:fontRef idx="minor">
            <a:schemeClr val="lt1"/>
          </a:fontRef>
        </p:style>
        <p:txBody>
          <a:bodyPr wrap="square">
            <a:spAutoFit/>
          </a:bodyPr>
          <a:lstStyle/>
          <a:p>
            <a:pPr marL="7938" lvl="3"/>
            <a:r>
              <a:rPr lang="en-GB" dirty="0"/>
              <a:t>Can yield same result but does not have to</a:t>
            </a:r>
          </a:p>
        </p:txBody>
      </p:sp>
    </p:spTree>
    <p:extLst>
      <p:ext uri="{BB962C8B-B14F-4D97-AF65-F5344CB8AC3E}">
        <p14:creationId xmlns:p14="http://schemas.microsoft.com/office/powerpoint/2010/main" val="35471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E1A6-4E60-974B-AB77-F07EB6E1356D}"/>
              </a:ext>
            </a:extLst>
          </p:cNvPr>
          <p:cNvSpPr>
            <a:spLocks noGrp="1"/>
          </p:cNvSpPr>
          <p:nvPr>
            <p:ph type="title"/>
          </p:nvPr>
        </p:nvSpPr>
        <p:spPr/>
        <p:txBody>
          <a:bodyPr>
            <a:normAutofit fontScale="90000"/>
          </a:bodyPr>
          <a:lstStyle/>
          <a:p>
            <a:r>
              <a:rPr lang="en-GB" dirty="0"/>
              <a:t>A Combined LJT for All Query Types</a:t>
            </a:r>
          </a:p>
        </p:txBody>
      </p:sp>
      <p:sp>
        <p:nvSpPr>
          <p:cNvPr id="3" name="Content Placeholder 2">
            <a:extLst>
              <a:ext uri="{FF2B5EF4-FFF2-40B4-BE49-F238E27FC236}">
                <a16:creationId xmlns:a16="http://schemas.microsoft.com/office/drawing/2014/main" id="{0DA445A4-8312-024B-ACED-28C33BBE8DDA}"/>
              </a:ext>
            </a:extLst>
          </p:cNvPr>
          <p:cNvSpPr>
            <a:spLocks noGrp="1"/>
          </p:cNvSpPr>
          <p:nvPr>
            <p:ph idx="1"/>
          </p:nvPr>
        </p:nvSpPr>
        <p:spPr>
          <a:xfrm>
            <a:off x="628650" y="1158240"/>
            <a:ext cx="3543300" cy="5018723"/>
          </a:xfrm>
        </p:spPr>
        <p:txBody>
          <a:bodyPr>
            <a:normAutofit/>
          </a:bodyPr>
          <a:lstStyle/>
          <a:p>
            <a:r>
              <a:rPr lang="en-GB" dirty="0"/>
              <a:t>Given queries of different types</a:t>
            </a:r>
          </a:p>
          <a:p>
            <a:pPr lvl="1"/>
            <a:r>
              <a:rPr lang="en-GB" dirty="0"/>
              <a:t>Types: </a:t>
            </a:r>
          </a:p>
          <a:p>
            <a:pPr lvl="2"/>
            <a:r>
              <a:rPr lang="en-GB" dirty="0"/>
              <a:t>MPE</a:t>
            </a:r>
          </a:p>
          <a:p>
            <a:pPr lvl="2"/>
            <a:r>
              <a:rPr lang="en-GB" dirty="0"/>
              <a:t>MAP </a:t>
            </a:r>
          </a:p>
          <a:p>
            <a:pPr lvl="2"/>
            <a:r>
              <a:rPr lang="en-GB" dirty="0"/>
              <a:t>Probability </a:t>
            </a:r>
          </a:p>
          <a:p>
            <a:pPr lvl="3"/>
            <a:r>
              <a:rPr lang="en-GB" dirty="0"/>
              <a:t>Parameterised, conjunctive query for a (conditional) probability (distribution)</a:t>
            </a:r>
          </a:p>
          <a:p>
            <a:r>
              <a:rPr lang="en-GB" dirty="0"/>
              <a:t>On one evidence set</a:t>
            </a:r>
          </a:p>
          <a:p>
            <a:r>
              <a:rPr lang="en-GB" dirty="0"/>
              <a:t>Can reuse FO jtree at different stages</a:t>
            </a:r>
            <a:endParaRPr lang="en-GB" sz="2900" dirty="0"/>
          </a:p>
          <a:p>
            <a:endParaRPr lang="en-GB" dirty="0"/>
          </a:p>
        </p:txBody>
      </p:sp>
      <p:sp>
        <p:nvSpPr>
          <p:cNvPr id="4" name="Slide Number Placeholder 3">
            <a:extLst>
              <a:ext uri="{FF2B5EF4-FFF2-40B4-BE49-F238E27FC236}">
                <a16:creationId xmlns:a16="http://schemas.microsoft.com/office/drawing/2014/main" id="{78EE0466-97FF-B342-8BC8-F11A5501F8AD}"/>
              </a:ext>
            </a:extLst>
          </p:cNvPr>
          <p:cNvSpPr>
            <a:spLocks noGrp="1"/>
          </p:cNvSpPr>
          <p:nvPr>
            <p:ph type="sldNum" sz="quarter" idx="12"/>
          </p:nvPr>
        </p:nvSpPr>
        <p:spPr/>
        <p:txBody>
          <a:bodyPr/>
          <a:lstStyle/>
          <a:p>
            <a:fld id="{67C9959E-8E6B-B04C-9955-EA096F41CA7A}" type="slidenum">
              <a:rPr lang="en-GB" smtClean="0"/>
              <a:t>76</a:t>
            </a:fld>
            <a:endParaRPr lang="en-GB"/>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AD81D93E-96AD-D44D-B458-AD57EF97A229}"/>
                  </a:ext>
                </a:extLst>
              </p:cNvPr>
              <p:cNvSpPr/>
              <p:nvPr/>
            </p:nvSpPr>
            <p:spPr>
              <a:xfrm>
                <a:off x="4171950" y="1158240"/>
                <a:ext cx="4572000" cy="53044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14:m>
                  <m:oMath xmlns:m="http://schemas.openxmlformats.org/officeDocument/2006/math">
                    <m:r>
                      <a:rPr lang="de-DE" b="1" i="0" dirty="0" smtClean="0">
                        <a:latin typeface="Cambria Math" panose="02040503050406030204" pitchFamily="18" charset="0"/>
                      </a:rPr>
                      <m:t>𝐂𝐨𝐦</m:t>
                    </m:r>
                    <m:r>
                      <a:rPr lang="de-DE" b="1" dirty="0">
                        <a:latin typeface="Cambria Math" panose="02040503050406030204" pitchFamily="18" charset="0"/>
                      </a:rPr>
                      <m:t>𝐋𝐉𝐓</m:t>
                    </m:r>
                    <m:d>
                      <m:dPr>
                        <m:ctrlPr>
                          <a:rPr lang="de-DE" i="1" dirty="0">
                            <a:latin typeface="Cambria Math" panose="02040503050406030204" pitchFamily="18" charset="0"/>
                          </a:rPr>
                        </m:ctrlPr>
                      </m:dPr>
                      <m:e>
                        <m:r>
                          <a:rPr lang="de-DE" i="1" dirty="0">
                            <a:latin typeface="Cambria Math" panose="02040503050406030204" pitchFamily="18" charset="0"/>
                          </a:rPr>
                          <m:t>𝐺</m:t>
                        </m:r>
                        <m:r>
                          <a:rPr lang="de-DE" i="1" dirty="0">
                            <a:latin typeface="Cambria Math" panose="02040503050406030204" pitchFamily="18" charset="0"/>
                          </a:rPr>
                          <m:t>, </m:t>
                        </m:r>
                        <m:sSubSup>
                          <m:sSubSupPr>
                            <m:ctrlPr>
                              <a:rPr lang="de-DE" i="1" dirty="0">
                                <a:latin typeface="Cambria Math" panose="02040503050406030204" pitchFamily="18" charset="0"/>
                              </a:rPr>
                            </m:ctrlPr>
                          </m:sSubSupPr>
                          <m:e>
                            <m:d>
                              <m:dPr>
                                <m:begChr m:val="{"/>
                                <m:endChr m:val="}"/>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b="1" i="1" dirty="0">
                                        <a:latin typeface="Cambria Math" panose="02040503050406030204" pitchFamily="18" charset="0"/>
                                      </a:rPr>
                                      <m:t>𝑸</m:t>
                                    </m:r>
                                  </m:e>
                                  <m:sub>
                                    <m:r>
                                      <a:rPr lang="de-DE" i="1" dirty="0">
                                        <a:latin typeface="Cambria Math" panose="02040503050406030204" pitchFamily="18" charset="0"/>
                                      </a:rPr>
                                      <m:t>𝑖</m:t>
                                    </m:r>
                                  </m:sub>
                                </m:sSub>
                              </m:e>
                            </m:d>
                          </m:e>
                          <m:sub>
                            <m:r>
                              <a:rPr lang="de-DE" i="1" dirty="0">
                                <a:latin typeface="Cambria Math" panose="02040503050406030204" pitchFamily="18" charset="0"/>
                              </a:rPr>
                              <m:t>𝑖</m:t>
                            </m:r>
                            <m:r>
                              <a:rPr lang="de-DE" i="1" dirty="0">
                                <a:latin typeface="Cambria Math" panose="02040503050406030204" pitchFamily="18" charset="0"/>
                              </a:rPr>
                              <m:t>=1</m:t>
                            </m:r>
                          </m:sub>
                          <m:sup>
                            <m:r>
                              <a:rPr lang="de-DE" i="1" dirty="0">
                                <a:latin typeface="Cambria Math" panose="02040503050406030204" pitchFamily="18" charset="0"/>
                              </a:rPr>
                              <m:t>𝑛</m:t>
                            </m:r>
                          </m:sup>
                        </m:sSubSup>
                        <m:r>
                          <a:rPr lang="de-DE" dirty="0">
                            <a:latin typeface="Cambria Math" panose="02040503050406030204" pitchFamily="18" charset="0"/>
                          </a:rPr>
                          <m:t>,</m:t>
                        </m:r>
                        <m:r>
                          <a:rPr lang="de-DE" b="1" i="1">
                            <a:latin typeface="Cambria Math" panose="02040503050406030204" pitchFamily="18" charset="0"/>
                          </a:rPr>
                          <m:t>𝑬</m:t>
                        </m:r>
                      </m:e>
                    </m:d>
                  </m:oMath>
                </a14:m>
                <a:r>
                  <a:rPr lang="de-DE" dirty="0"/>
                  <a:t> </a:t>
                </a:r>
              </a:p>
              <a:p>
                <a:pPr marL="361950" lvl="1" indent="0">
                  <a:buNone/>
                  <a:tabLst>
                    <a:tab pos="708025" algn="l"/>
                    <a:tab pos="1062038" algn="l"/>
                    <a:tab pos="1416050" algn="l"/>
                    <a:tab pos="1770063" algn="l"/>
                    <a:tab pos="2124075" algn="l"/>
                  </a:tabLst>
                </a:pPr>
                <a:r>
                  <a:rPr lang="en-GB" dirty="0"/>
                  <a:t>Construct an FO jtree </a:t>
                </a:r>
                <a14:m>
                  <m:oMath xmlns:m="http://schemas.openxmlformats.org/officeDocument/2006/math">
                    <m:r>
                      <a:rPr lang="de-DE" i="1" dirty="0">
                        <a:latin typeface="Cambria Math" panose="02040503050406030204" pitchFamily="18" charset="0"/>
                      </a:rPr>
                      <m:t>𝐽</m:t>
                    </m:r>
                  </m:oMath>
                </a14:m>
                <a:r>
                  <a:rPr lang="en-GB" dirty="0"/>
                  <a:t> for </a:t>
                </a:r>
                <a14:m>
                  <m:oMath xmlns:m="http://schemas.openxmlformats.org/officeDocument/2006/math">
                    <m:r>
                      <a:rPr lang="de-DE" i="1" dirty="0">
                        <a:latin typeface="Cambria Math" panose="02040503050406030204" pitchFamily="18" charset="0"/>
                      </a:rPr>
                      <m:t>𝐺</m:t>
                    </m:r>
                  </m:oMath>
                </a14:m>
                <a:endParaRPr lang="en-GB" dirty="0"/>
              </a:p>
              <a:p>
                <a:pPr marL="361950" lvl="1" indent="0">
                  <a:buNone/>
                  <a:tabLst>
                    <a:tab pos="708025" algn="l"/>
                    <a:tab pos="1062038" algn="l"/>
                    <a:tab pos="1416050" algn="l"/>
                    <a:tab pos="1770063" algn="l"/>
                    <a:tab pos="2124075" algn="l"/>
                  </a:tabLst>
                </a:pPr>
                <a:r>
                  <a:rPr lang="en-GB" dirty="0"/>
                  <a:t>Enter evidence </a:t>
                </a:r>
                <a14:m>
                  <m:oMath xmlns:m="http://schemas.openxmlformats.org/officeDocument/2006/math">
                    <m:r>
                      <a:rPr lang="de-DE" b="1" i="1">
                        <a:latin typeface="Cambria Math" panose="02040503050406030204" pitchFamily="18" charset="0"/>
                      </a:rPr>
                      <m:t>𝑬</m:t>
                    </m:r>
                  </m:oMath>
                </a14:m>
                <a:r>
                  <a:rPr lang="en-GB" dirty="0"/>
                  <a:t> into </a:t>
                </a:r>
                <a14:m>
                  <m:oMath xmlns:m="http://schemas.openxmlformats.org/officeDocument/2006/math">
                    <m:r>
                      <a:rPr lang="de-DE" i="1" dirty="0">
                        <a:latin typeface="Cambria Math" panose="02040503050406030204" pitchFamily="18" charset="0"/>
                      </a:rPr>
                      <m:t>𝐽</m:t>
                    </m:r>
                  </m:oMath>
                </a14:m>
                <a:endParaRPr lang="en-GB" dirty="0"/>
              </a:p>
              <a:p>
                <a:pPr marL="361950" lvl="1" indent="0">
                  <a:buNone/>
                  <a:tabLst>
                    <a:tab pos="708025" algn="l"/>
                    <a:tab pos="1062038" algn="l"/>
                    <a:tab pos="1416050" algn="l"/>
                    <a:tab pos="1770063" algn="l"/>
                    <a:tab pos="2124075" algn="l"/>
                  </a:tabLst>
                </a:pPr>
                <a:r>
                  <a:rPr lang="en-GB" dirty="0"/>
                  <a:t>Pass message in </a:t>
                </a:r>
                <a14:m>
                  <m:oMath xmlns:m="http://schemas.openxmlformats.org/officeDocument/2006/math">
                    <m:r>
                      <a:rPr lang="de-DE" i="1" dirty="0">
                        <a:latin typeface="Cambria Math" panose="02040503050406030204" pitchFamily="18" charset="0"/>
                      </a:rPr>
                      <m:t>𝐽</m:t>
                    </m:r>
                  </m:oMath>
                </a14:m>
                <a:endParaRPr lang="de-DE" dirty="0"/>
              </a:p>
              <a:p>
                <a:pPr marL="361950" lvl="1" indent="0">
                  <a:buNone/>
                  <a:tabLst>
                    <a:tab pos="708025" algn="l"/>
                    <a:tab pos="1062038" algn="l"/>
                    <a:tab pos="1416050" algn="l"/>
                    <a:tab pos="1770063" algn="l"/>
                    <a:tab pos="2124075" algn="l"/>
                  </a:tabLst>
                </a:pPr>
                <a:r>
                  <a:rPr lang="en-GB" b="1" dirty="0"/>
                  <a:t>for</a:t>
                </a:r>
                <a:r>
                  <a:rPr lang="en-GB" dirty="0"/>
                  <a:t> each query with query terms </a:t>
                </a:r>
                <a14:m>
                  <m:oMath xmlns:m="http://schemas.openxmlformats.org/officeDocument/2006/math">
                    <m:sSub>
                      <m:sSubPr>
                        <m:ctrlPr>
                          <a:rPr lang="de-DE" b="1" i="1">
                            <a:latin typeface="Cambria Math" panose="02040503050406030204" pitchFamily="18" charset="0"/>
                          </a:rPr>
                        </m:ctrlPr>
                      </m:sSubPr>
                      <m:e>
                        <m:r>
                          <a:rPr lang="de-DE" b="1" i="1">
                            <a:latin typeface="Cambria Math" panose="02040503050406030204" pitchFamily="18" charset="0"/>
                          </a:rPr>
                          <m:t>𝑸</m:t>
                        </m:r>
                      </m:e>
                      <m:sub>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𝐶</m:t>
                            </m:r>
                          </m:e>
                          <m:sup>
                            <m:r>
                              <a:rPr lang="de-DE" i="1">
                                <a:latin typeface="Cambria Math" panose="02040503050406030204" pitchFamily="18" charset="0"/>
                              </a:rPr>
                              <m:t>′</m:t>
                            </m:r>
                          </m:sup>
                        </m:sSup>
                      </m:sub>
                    </m:sSub>
                  </m:oMath>
                </a14:m>
                <a:r>
                  <a:rPr lang="en-GB" dirty="0"/>
                  <a:t> and a type </a:t>
                </a:r>
                <a:r>
                  <a:rPr lang="en-GB" b="1" dirty="0"/>
                  <a:t>do</a:t>
                </a:r>
              </a:p>
              <a:p>
                <a:pPr marL="361950" lvl="1" indent="0">
                  <a:buNone/>
                  <a:tabLst>
                    <a:tab pos="708025" algn="l"/>
                    <a:tab pos="1062038" algn="l"/>
                    <a:tab pos="1416050" algn="l"/>
                    <a:tab pos="1770063" algn="l"/>
                    <a:tab pos="2124075" algn="l"/>
                  </a:tabLst>
                </a:pPr>
                <a:r>
                  <a:rPr lang="en-GB" b="1" dirty="0"/>
                  <a:t>	if</a:t>
                </a:r>
                <a:r>
                  <a:rPr lang="en-GB" dirty="0"/>
                  <a:t> MPE query </a:t>
                </a:r>
                <a:r>
                  <a:rPr lang="en-GB" b="1" dirty="0"/>
                  <a:t>then</a:t>
                </a:r>
              </a:p>
              <a:p>
                <a:pPr marL="361950" lvl="1" indent="0">
                  <a:buNone/>
                  <a:tabLst>
                    <a:tab pos="708025" algn="l"/>
                    <a:tab pos="1062038" algn="l"/>
                    <a:tab pos="1416050" algn="l"/>
                    <a:tab pos="1770063" algn="l"/>
                    <a:tab pos="2124075" algn="l"/>
                  </a:tabLst>
                </a:pPr>
                <a:r>
                  <a:rPr lang="en-GB" dirty="0"/>
                  <a:t>		Pass MPE messages using </a:t>
                </a:r>
                <a14:m>
                  <m:oMath xmlns:m="http://schemas.openxmlformats.org/officeDocument/2006/math">
                    <m:r>
                      <a:rPr lang="en-GB" i="1" dirty="0">
                        <a:latin typeface="Cambria Math" panose="02040503050406030204" pitchFamily="18" charset="0"/>
                      </a:rPr>
                      <m:t>𝐽</m:t>
                    </m:r>
                  </m:oMath>
                </a14:m>
                <a:endParaRPr lang="en-GB" dirty="0"/>
              </a:p>
              <a:p>
                <a:pPr marL="361950" lvl="1" indent="0">
                  <a:buNone/>
                  <a:tabLst>
                    <a:tab pos="708025" algn="l"/>
                    <a:tab pos="1062038" algn="l"/>
                    <a:tab pos="1416050" algn="l"/>
                    <a:tab pos="1770063" algn="l"/>
                    <a:tab pos="2124075" algn="l"/>
                  </a:tabLst>
                </a:pPr>
                <a:r>
                  <a:rPr lang="en-GB" b="1" dirty="0"/>
                  <a:t>	else</a:t>
                </a:r>
              </a:p>
              <a:p>
                <a:pPr marL="361950" lvl="1" indent="0">
                  <a:buNone/>
                  <a:tabLst>
                    <a:tab pos="708025" algn="l"/>
                    <a:tab pos="1062038" algn="l"/>
                    <a:tab pos="1416050" algn="l"/>
                    <a:tab pos="1770063" algn="l"/>
                    <a:tab pos="2124075" algn="l"/>
                  </a:tabLst>
                </a:pPr>
                <a:r>
                  <a:rPr lang="en-GB" dirty="0"/>
                  <a:t>		Find subgraph </a:t>
                </a:r>
                <a14:m>
                  <m:oMath xmlns:m="http://schemas.openxmlformats.org/officeDocument/2006/math">
                    <m:r>
                      <a:rPr lang="en-GB" i="1" dirty="0">
                        <a:latin typeface="Cambria Math" panose="02040503050406030204" pitchFamily="18" charset="0"/>
                      </a:rPr>
                      <m:t>𝐽</m:t>
                    </m:r>
                    <m:r>
                      <a:rPr lang="de-DE" i="1" dirty="0">
                        <a:latin typeface="Cambria Math" panose="02040503050406030204" pitchFamily="18" charset="0"/>
                      </a:rPr>
                      <m:t>′</m:t>
                    </m:r>
                  </m:oMath>
                </a14:m>
                <a:r>
                  <a:rPr lang="en-GB" dirty="0"/>
                  <a:t> </a:t>
                </a:r>
                <a:r>
                  <a:rPr lang="en-GB" dirty="0" err="1"/>
                  <a:t>s.t.</a:t>
                </a:r>
                <a:r>
                  <a:rPr lang="en-GB" dirty="0"/>
                  <a:t> </a:t>
                </a:r>
                <a14:m>
                  <m:oMath xmlns:m="http://schemas.openxmlformats.org/officeDocument/2006/math">
                    <m:sSub>
                      <m:sSubPr>
                        <m:ctrlPr>
                          <a:rPr lang="de-DE" b="1" i="1">
                            <a:latin typeface="Cambria Math" panose="02040503050406030204" pitchFamily="18" charset="0"/>
                          </a:rPr>
                        </m:ctrlPr>
                      </m:sSubPr>
                      <m:e>
                        <m:r>
                          <a:rPr lang="de-DE" b="1" i="1">
                            <a:latin typeface="Cambria Math" panose="02040503050406030204" pitchFamily="18" charset="0"/>
                          </a:rPr>
                          <m:t>𝑸</m:t>
                        </m:r>
                      </m:e>
                      <m:sub>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𝐶</m:t>
                            </m:r>
                          </m:e>
                          <m:sup>
                            <m:r>
                              <a:rPr lang="de-DE" i="1">
                                <a:latin typeface="Cambria Math" panose="02040503050406030204" pitchFamily="18" charset="0"/>
                              </a:rPr>
                              <m:t>′</m:t>
                            </m:r>
                          </m:sup>
                        </m:sSup>
                      </m:sub>
                    </m:sSub>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𝑟𝑣</m:t>
                    </m:r>
                    <m:d>
                      <m:dPr>
                        <m:ctrlPr>
                          <a:rPr lang="de-DE" i="1">
                            <a:latin typeface="Cambria Math" panose="02040503050406030204" pitchFamily="18" charset="0"/>
                            <a:ea typeface="Cambria Math" panose="02040503050406030204" pitchFamily="18" charset="0"/>
                          </a:rPr>
                        </m:ctrlPr>
                      </m:dPr>
                      <m:e>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𝐽</m:t>
                            </m:r>
                          </m:e>
                          <m:sup>
                            <m:r>
                              <a:rPr lang="de-DE" i="1">
                                <a:latin typeface="Cambria Math" panose="02040503050406030204" pitchFamily="18" charset="0"/>
                                <a:ea typeface="Cambria Math" panose="02040503050406030204" pitchFamily="18" charset="0"/>
                              </a:rPr>
                              <m:t>′</m:t>
                            </m:r>
                          </m:sup>
                        </m:sSup>
                      </m:e>
                    </m:d>
                  </m:oMath>
                </a14:m>
                <a:endParaRPr lang="en-GB" dirty="0"/>
              </a:p>
              <a:p>
                <a:pPr marL="361950" lvl="1" indent="0">
                  <a:buNone/>
                  <a:tabLst>
                    <a:tab pos="708025" algn="l"/>
                    <a:tab pos="1062038" algn="l"/>
                    <a:tab pos="1416050" algn="l"/>
                    <a:tab pos="1770063" algn="l"/>
                    <a:tab pos="2124075" algn="l"/>
                  </a:tabLst>
                </a:pPr>
                <a:r>
                  <a:rPr lang="en-GB" b="1" dirty="0"/>
                  <a:t>		if</a:t>
                </a:r>
                <a:r>
                  <a:rPr lang="en-GB" dirty="0"/>
                  <a:t> MAP query, </a:t>
                </a:r>
                <a14:m>
                  <m:oMath xmlns:m="http://schemas.openxmlformats.org/officeDocument/2006/math">
                    <m:sSub>
                      <m:sSubPr>
                        <m:ctrlPr>
                          <a:rPr lang="de-DE" b="1" i="1">
                            <a:latin typeface="Cambria Math" panose="02040503050406030204" pitchFamily="18" charset="0"/>
                          </a:rPr>
                        </m:ctrlPr>
                      </m:sSubPr>
                      <m:e>
                        <m:r>
                          <a:rPr lang="de-DE" b="1" i="1">
                            <a:latin typeface="Cambria Math" panose="02040503050406030204" pitchFamily="18" charset="0"/>
                          </a:rPr>
                          <m:t>𝑸</m:t>
                        </m:r>
                      </m:e>
                      <m:sub>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𝐶</m:t>
                            </m:r>
                          </m:e>
                          <m:sup>
                            <m:r>
                              <a:rPr lang="de-DE" i="1">
                                <a:latin typeface="Cambria Math" panose="02040503050406030204" pitchFamily="18" charset="0"/>
                              </a:rPr>
                              <m:t>′</m:t>
                            </m:r>
                          </m:sup>
                        </m:sSup>
                      </m:sub>
                    </m:sSub>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𝑟𝑣</m:t>
                    </m:r>
                    <m:d>
                      <m:dPr>
                        <m:ctrlPr>
                          <a:rPr lang="de-DE" i="1">
                            <a:latin typeface="Cambria Math" panose="02040503050406030204" pitchFamily="18" charset="0"/>
                            <a:ea typeface="Cambria Math" panose="02040503050406030204" pitchFamily="18" charset="0"/>
                          </a:rPr>
                        </m:ctrlPr>
                      </m:dPr>
                      <m:e>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𝐽</m:t>
                            </m:r>
                          </m:e>
                          <m:sup>
                            <m:r>
                              <a:rPr lang="de-DE" i="1">
                                <a:latin typeface="Cambria Math" panose="02040503050406030204" pitchFamily="18" charset="0"/>
                                <a:ea typeface="Cambria Math" panose="02040503050406030204" pitchFamily="18" charset="0"/>
                              </a:rPr>
                              <m:t>′</m:t>
                            </m:r>
                          </m:sup>
                        </m:sSup>
                      </m:e>
                    </m:d>
                  </m:oMath>
                </a14:m>
                <a:r>
                  <a:rPr lang="en-GB" dirty="0"/>
                  <a:t> </a:t>
                </a:r>
                <a:r>
                  <a:rPr lang="en-GB" b="1" dirty="0"/>
                  <a:t>then</a:t>
                </a:r>
              </a:p>
              <a:p>
                <a:pPr marL="361950" lvl="1" indent="0">
                  <a:buNone/>
                  <a:tabLst>
                    <a:tab pos="708025" algn="l"/>
                    <a:tab pos="1062038" algn="l"/>
                    <a:tab pos="1416050" algn="l"/>
                    <a:tab pos="1770063" algn="l"/>
                    <a:tab pos="2124075" algn="l"/>
                  </a:tabLst>
                </a:pPr>
                <a:r>
                  <a:rPr lang="en-GB" dirty="0"/>
                  <a:t>			Pass MPE messages using </a:t>
                </a:r>
                <a14:m>
                  <m:oMath xmlns:m="http://schemas.openxmlformats.org/officeDocument/2006/math">
                    <m:sSup>
                      <m:sSupPr>
                        <m:ctrlPr>
                          <a:rPr lang="de-DE" i="1" dirty="0">
                            <a:latin typeface="Cambria Math" panose="02040503050406030204" pitchFamily="18" charset="0"/>
                          </a:rPr>
                        </m:ctrlPr>
                      </m:sSupPr>
                      <m:e>
                        <m:r>
                          <a:rPr lang="en-GB" i="1" dirty="0">
                            <a:latin typeface="Cambria Math" panose="02040503050406030204" pitchFamily="18" charset="0"/>
                          </a:rPr>
                          <m:t>𝐽</m:t>
                        </m:r>
                      </m:e>
                      <m:sup>
                        <m:r>
                          <a:rPr lang="de-DE" i="1" dirty="0">
                            <a:latin typeface="Cambria Math" panose="02040503050406030204" pitchFamily="18" charset="0"/>
                          </a:rPr>
                          <m:t>′</m:t>
                        </m:r>
                      </m:sup>
                    </m:sSup>
                  </m:oMath>
                </a14:m>
                <a:r>
                  <a:rPr lang="en-GB" dirty="0"/>
                  <a:t> </a:t>
                </a:r>
                <a:r>
                  <a:rPr lang="en-GB" b="1" dirty="0"/>
                  <a:t>		else</a:t>
                </a:r>
              </a:p>
              <a:p>
                <a:pPr marL="361950" lvl="1" indent="0">
                  <a:buNone/>
                  <a:tabLst>
                    <a:tab pos="708025" algn="l"/>
                    <a:tab pos="1062038" algn="l"/>
                    <a:tab pos="1416050" algn="l"/>
                    <a:tab pos="1770063" algn="l"/>
                    <a:tab pos="2124075" algn="l"/>
                  </a:tabLst>
                </a:pPr>
                <a:r>
                  <a:rPr lang="en-GB" dirty="0"/>
                  <a:t>			Extract a submodel </a:t>
                </a:r>
                <a14:m>
                  <m:oMath xmlns:m="http://schemas.openxmlformats.org/officeDocument/2006/math">
                    <m:sSup>
                      <m:sSupPr>
                        <m:ctrlPr>
                          <a:rPr lang="de-DE" i="1" dirty="0">
                            <a:latin typeface="Cambria Math" panose="02040503050406030204" pitchFamily="18" charset="0"/>
                          </a:rPr>
                        </m:ctrlPr>
                      </m:sSupPr>
                      <m:e>
                        <m:r>
                          <a:rPr lang="en-GB" i="1" dirty="0">
                            <a:latin typeface="Cambria Math" panose="02040503050406030204" pitchFamily="18" charset="0"/>
                          </a:rPr>
                          <m:t>𝐺</m:t>
                        </m:r>
                      </m:e>
                      <m:sup>
                        <m:r>
                          <a:rPr lang="de-DE" i="1" dirty="0">
                            <a:latin typeface="Cambria Math" panose="02040503050406030204" pitchFamily="18" charset="0"/>
                          </a:rPr>
                          <m:t>′</m:t>
                        </m:r>
                      </m:sup>
                    </m:sSup>
                  </m:oMath>
                </a14:m>
                <a:endParaRPr lang="en-GB" dirty="0"/>
              </a:p>
              <a:p>
                <a:pPr marL="361950" lvl="1" indent="0">
                  <a:buNone/>
                  <a:tabLst>
                    <a:tab pos="708025" algn="l"/>
                    <a:tab pos="1062038" algn="l"/>
                    <a:tab pos="1416050" algn="l"/>
                    <a:tab pos="1770063" algn="l"/>
                    <a:tab pos="2124075" algn="l"/>
                  </a:tabLst>
                </a:pPr>
                <a:r>
                  <a:rPr lang="en-GB" b="1" dirty="0"/>
                  <a:t>			if</a:t>
                </a:r>
                <a:r>
                  <a:rPr lang="en-GB" dirty="0"/>
                  <a:t> MAP query </a:t>
                </a:r>
                <a:r>
                  <a:rPr lang="en-GB" b="1" dirty="0"/>
                  <a:t>then</a:t>
                </a:r>
              </a:p>
              <a:p>
                <a:pPr marL="361950" lvl="1" indent="0">
                  <a:buNone/>
                  <a:tabLst>
                    <a:tab pos="708025" algn="l"/>
                    <a:tab pos="1062038" algn="l"/>
                    <a:tab pos="1416050" algn="l"/>
                    <a:tab pos="1770063" algn="l"/>
                    <a:tab pos="2124075" algn="l"/>
                  </a:tabLst>
                </a:pPr>
                <a:r>
                  <a:rPr lang="en-GB" dirty="0"/>
                  <a:t>				</a:t>
                </a:r>
                <a14:m>
                  <m:oMath xmlns:m="http://schemas.openxmlformats.org/officeDocument/2006/math">
                    <m:r>
                      <m:rPr>
                        <m:nor/>
                      </m:rPr>
                      <a:rPr lang="de-DE" dirty="0">
                        <a:latin typeface="Cambria Math" panose="02040503050406030204" pitchFamily="18" charset="0"/>
                      </a:rPr>
                      <m:t>MAP</m:t>
                    </m:r>
                    <m:r>
                      <m:rPr>
                        <m:nor/>
                      </m:rPr>
                      <a:rPr lang="de-DE" dirty="0">
                        <a:latin typeface="Cambria Math" panose="02040503050406030204" pitchFamily="18" charset="0"/>
                      </a:rPr>
                      <m:t>−</m:t>
                    </m:r>
                    <m:r>
                      <m:rPr>
                        <m:nor/>
                      </m:rPr>
                      <a:rPr lang="de-DE" dirty="0">
                        <a:latin typeface="Cambria Math" panose="02040503050406030204" pitchFamily="18" charset="0"/>
                      </a:rPr>
                      <m:t>LVE</m:t>
                    </m:r>
                    <m:d>
                      <m:dPr>
                        <m:ctrlPr>
                          <a:rPr lang="de-DE" i="1" dirty="0">
                            <a:latin typeface="Cambria Math" panose="02040503050406030204" pitchFamily="18" charset="0"/>
                          </a:rPr>
                        </m:ctrlPr>
                      </m:dPr>
                      <m:e>
                        <m:sSup>
                          <m:sSupPr>
                            <m:ctrlPr>
                              <a:rPr lang="de-DE" i="1" dirty="0">
                                <a:latin typeface="Cambria Math" panose="02040503050406030204" pitchFamily="18" charset="0"/>
                              </a:rPr>
                            </m:ctrlPr>
                          </m:sSupPr>
                          <m:e>
                            <m:r>
                              <a:rPr lang="en-GB" i="1" dirty="0">
                                <a:latin typeface="Cambria Math" panose="02040503050406030204" pitchFamily="18" charset="0"/>
                              </a:rPr>
                              <m:t>𝐺</m:t>
                            </m:r>
                          </m:e>
                          <m:sup>
                            <m:r>
                              <a:rPr lang="de-DE" i="1" dirty="0">
                                <a:latin typeface="Cambria Math" panose="02040503050406030204" pitchFamily="18" charset="0"/>
                              </a:rPr>
                              <m:t>′</m:t>
                            </m:r>
                          </m:sup>
                        </m:sSup>
                        <m:r>
                          <a:rPr lang="de-DE" b="1" dirty="0">
                            <a:latin typeface="Cambria Math" panose="02040503050406030204" pitchFamily="18" charset="0"/>
                          </a:rPr>
                          <m:t>,</m:t>
                        </m:r>
                        <m:sSub>
                          <m:sSubPr>
                            <m:ctrlPr>
                              <a:rPr lang="de-DE" b="1" i="1">
                                <a:latin typeface="Cambria Math" panose="02040503050406030204" pitchFamily="18" charset="0"/>
                              </a:rPr>
                            </m:ctrlPr>
                          </m:sSubPr>
                          <m:e>
                            <m:r>
                              <a:rPr lang="de-DE" b="1" i="1">
                                <a:latin typeface="Cambria Math" panose="02040503050406030204" pitchFamily="18" charset="0"/>
                              </a:rPr>
                              <m:t>𝑸</m:t>
                            </m:r>
                          </m:e>
                          <m:sub>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𝐶</m:t>
                                </m:r>
                              </m:e>
                              <m:sup>
                                <m:r>
                                  <a:rPr lang="de-DE" i="1">
                                    <a:latin typeface="Cambria Math" panose="02040503050406030204" pitchFamily="18" charset="0"/>
                                  </a:rPr>
                                  <m:t>′</m:t>
                                </m:r>
                              </m:sup>
                            </m:sSup>
                          </m:sub>
                        </m:sSub>
                        <m:r>
                          <a:rPr lang="de-DE">
                            <a:latin typeface="Cambria Math" panose="02040503050406030204" pitchFamily="18" charset="0"/>
                          </a:rPr>
                          <m:t>,</m:t>
                        </m:r>
                        <m:r>
                          <a:rPr lang="en-GB" i="1">
                            <a:latin typeface="Cambria Math" panose="02040503050406030204" pitchFamily="18" charset="0"/>
                            <a:ea typeface="Cambria Math" panose="02040503050406030204" pitchFamily="18" charset="0"/>
                          </a:rPr>
                          <m:t>∅</m:t>
                        </m:r>
                      </m:e>
                    </m:d>
                  </m:oMath>
                </a14:m>
                <a:endParaRPr lang="en-GB" dirty="0"/>
              </a:p>
              <a:p>
                <a:pPr marL="361950" lvl="1" indent="0">
                  <a:buNone/>
                  <a:tabLst>
                    <a:tab pos="708025" algn="l"/>
                    <a:tab pos="1062038" algn="l"/>
                    <a:tab pos="1416050" algn="l"/>
                    <a:tab pos="1770063" algn="l"/>
                    <a:tab pos="2124075" algn="l"/>
                  </a:tabLst>
                </a:pPr>
                <a:r>
                  <a:rPr lang="en-GB" b="1" dirty="0"/>
                  <a:t>			else</a:t>
                </a:r>
              </a:p>
              <a:p>
                <a:pPr marL="361950" lvl="1" indent="0">
                  <a:buNone/>
                  <a:tabLst>
                    <a:tab pos="708025" algn="l"/>
                    <a:tab pos="1062038" algn="l"/>
                    <a:tab pos="1416050" algn="l"/>
                    <a:tab pos="1770063" algn="l"/>
                    <a:tab pos="2124075" algn="l"/>
                  </a:tabLst>
                </a:pPr>
                <a:r>
                  <a:rPr lang="en-GB" dirty="0"/>
                  <a:t>				</a:t>
                </a:r>
                <a14:m>
                  <m:oMath xmlns:m="http://schemas.openxmlformats.org/officeDocument/2006/math">
                    <m:r>
                      <m:rPr>
                        <m:nor/>
                      </m:rPr>
                      <a:rPr lang="en-GB" dirty="0">
                        <a:latin typeface="Cambria Math" panose="02040503050406030204" pitchFamily="18" charset="0"/>
                      </a:rPr>
                      <m:t>LVE</m:t>
                    </m:r>
                    <m:d>
                      <m:dPr>
                        <m:ctrlPr>
                          <a:rPr lang="de-DE" i="1" dirty="0">
                            <a:latin typeface="Cambria Math" panose="02040503050406030204" pitchFamily="18" charset="0"/>
                          </a:rPr>
                        </m:ctrlPr>
                      </m:dPr>
                      <m:e>
                        <m:sSup>
                          <m:sSupPr>
                            <m:ctrlPr>
                              <a:rPr lang="de-DE" i="1" dirty="0">
                                <a:latin typeface="Cambria Math" panose="02040503050406030204" pitchFamily="18" charset="0"/>
                              </a:rPr>
                            </m:ctrlPr>
                          </m:sSupPr>
                          <m:e>
                            <m:r>
                              <a:rPr lang="en-GB" i="1" dirty="0">
                                <a:latin typeface="Cambria Math" panose="02040503050406030204" pitchFamily="18" charset="0"/>
                              </a:rPr>
                              <m:t>𝐺</m:t>
                            </m:r>
                          </m:e>
                          <m:sup>
                            <m:r>
                              <a:rPr lang="de-DE" i="1" dirty="0">
                                <a:latin typeface="Cambria Math" panose="02040503050406030204" pitchFamily="18" charset="0"/>
                              </a:rPr>
                              <m:t>′</m:t>
                            </m:r>
                          </m:sup>
                        </m:sSup>
                        <m:r>
                          <a:rPr lang="de-DE" b="1" dirty="0">
                            <a:latin typeface="Cambria Math" panose="02040503050406030204" pitchFamily="18" charset="0"/>
                          </a:rPr>
                          <m:t>,</m:t>
                        </m:r>
                        <m:sSub>
                          <m:sSubPr>
                            <m:ctrlPr>
                              <a:rPr lang="de-DE" b="1" i="1">
                                <a:latin typeface="Cambria Math" panose="02040503050406030204" pitchFamily="18" charset="0"/>
                              </a:rPr>
                            </m:ctrlPr>
                          </m:sSubPr>
                          <m:e>
                            <m:r>
                              <a:rPr lang="de-DE" b="1" i="1">
                                <a:latin typeface="Cambria Math" panose="02040503050406030204" pitchFamily="18" charset="0"/>
                              </a:rPr>
                              <m:t>𝑸</m:t>
                            </m:r>
                          </m:e>
                          <m:sub>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𝐶</m:t>
                                </m:r>
                              </m:e>
                              <m:sup>
                                <m:r>
                                  <a:rPr lang="de-DE" i="1">
                                    <a:latin typeface="Cambria Math" panose="02040503050406030204" pitchFamily="18" charset="0"/>
                                  </a:rPr>
                                  <m:t>′</m:t>
                                </m:r>
                              </m:sup>
                            </m:sSup>
                          </m:sub>
                        </m:sSub>
                        <m:r>
                          <a:rPr lang="de-DE">
                            <a:latin typeface="Cambria Math" panose="02040503050406030204" pitchFamily="18" charset="0"/>
                          </a:rPr>
                          <m:t>,</m:t>
                        </m:r>
                        <m:r>
                          <a:rPr lang="en-GB" i="1">
                            <a:latin typeface="Cambria Math" panose="02040503050406030204" pitchFamily="18" charset="0"/>
                            <a:ea typeface="Cambria Math" panose="02040503050406030204" pitchFamily="18" charset="0"/>
                          </a:rPr>
                          <m:t>∅</m:t>
                        </m:r>
                      </m:e>
                    </m:d>
                  </m:oMath>
                </a14:m>
                <a:endParaRPr lang="en-GB" dirty="0"/>
              </a:p>
            </p:txBody>
          </p:sp>
        </mc:Choice>
        <mc:Fallback xmlns="">
          <p:sp>
            <p:nvSpPr>
              <p:cNvPr id="10" name="Rectangle 9">
                <a:extLst>
                  <a:ext uri="{FF2B5EF4-FFF2-40B4-BE49-F238E27FC236}">
                    <a16:creationId xmlns:a16="http://schemas.microsoft.com/office/drawing/2014/main" id="{AD81D93E-96AD-D44D-B458-AD57EF97A229}"/>
                  </a:ext>
                </a:extLst>
              </p:cNvPr>
              <p:cNvSpPr>
                <a:spLocks noRot="1" noChangeAspect="1" noMove="1" noResize="1" noEditPoints="1" noAdjustHandles="1" noChangeArrowheads="1" noChangeShapeType="1" noTextEdit="1"/>
              </p:cNvSpPr>
              <p:nvPr/>
            </p:nvSpPr>
            <p:spPr>
              <a:xfrm>
                <a:off x="4171950" y="1158240"/>
                <a:ext cx="4572000" cy="5304465"/>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9898993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53AC-C48D-7142-8471-7E0158FF77B8}"/>
              </a:ext>
            </a:extLst>
          </p:cNvPr>
          <p:cNvSpPr>
            <a:spLocks noGrp="1"/>
          </p:cNvSpPr>
          <p:nvPr>
            <p:ph type="title"/>
          </p:nvPr>
        </p:nvSpPr>
        <p:spPr/>
        <p:txBody>
          <a:bodyPr/>
          <a:lstStyle/>
          <a:p>
            <a:r>
              <a:rPr lang="en-GB" dirty="0"/>
              <a:t>Interim Summary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9579364-18FC-4D4A-BB78-1BBFC400662E}"/>
                  </a:ext>
                </a:extLst>
              </p:cNvPr>
              <p:cNvSpPr>
                <a:spLocks noGrp="1"/>
              </p:cNvSpPr>
              <p:nvPr>
                <p:ph idx="1"/>
              </p:nvPr>
            </p:nvSpPr>
            <p:spPr/>
            <p:txBody>
              <a:bodyPr>
                <a:normAutofit fontScale="92500" lnSpcReduction="10000"/>
              </a:bodyPr>
              <a:lstStyle/>
              <a:p>
                <a:r>
                  <a:rPr lang="en-GB" dirty="0"/>
                  <a:t>Adaptive inference</a:t>
                </a:r>
              </a:p>
              <a:p>
                <a:pPr lvl="1"/>
                <a:r>
                  <a:rPr lang="en-GB" dirty="0"/>
                  <a:t>FO jtree structure remains valid: Adaptive message passing</a:t>
                </a:r>
              </a:p>
              <a:p>
                <a:pPr lvl="1"/>
                <a:r>
                  <a:rPr lang="en-GB" dirty="0"/>
                  <a:t>Adapt structure: Reasonable with locally restricted changes</a:t>
                </a:r>
              </a:p>
              <a:p>
                <a:r>
                  <a:rPr lang="en-GB" dirty="0"/>
                  <a:t>Leaving a specific domain behind</a:t>
                </a:r>
              </a:p>
              <a:p>
                <a:pPr lvl="1"/>
                <a:r>
                  <a:rPr lang="en-GB" dirty="0"/>
                  <a:t>Changing domains</a:t>
                </a:r>
              </a:p>
              <a:p>
                <a:pPr lvl="2"/>
                <a:r>
                  <a:rPr lang="en-GB" dirty="0"/>
                  <a:t>Without effect on query results: </a:t>
                </a:r>
                <a:br>
                  <a:rPr lang="en-GB" dirty="0"/>
                </a:br>
                <a:r>
                  <a:rPr lang="en-GB" dirty="0"/>
                  <a:t>(conditional) independence, projectivity</a:t>
                </a:r>
              </a:p>
              <a:p>
                <a:pPr lvl="2"/>
                <a:r>
                  <a:rPr lang="en-GB" dirty="0"/>
                  <a:t>With effect: Adapt weights</a:t>
                </a:r>
              </a:p>
              <a:p>
                <a:pPr lvl="1"/>
                <a:r>
                  <a:rPr lang="en-GB" dirty="0"/>
                  <a:t>Unknown domains</a:t>
                </a:r>
              </a:p>
              <a:p>
                <a:pPr lvl="2"/>
                <a:r>
                  <a:rPr lang="en-GB" dirty="0"/>
                  <a:t>Sets of or distributions over models</a:t>
                </a:r>
              </a:p>
              <a:p>
                <a:pPr lvl="2"/>
                <a:r>
                  <a:rPr lang="en-GB" dirty="0"/>
                  <a:t>New query types</a:t>
                </a:r>
              </a:p>
              <a:p>
                <a:r>
                  <a:rPr lang="en-GB" dirty="0"/>
                  <a:t>Most probable assignments</a:t>
                </a:r>
              </a:p>
              <a:p>
                <a:pPr lvl="1"/>
                <a:r>
                  <a:rPr lang="en-GB" dirty="0"/>
                  <a:t>Replace ∑ by </a:t>
                </a:r>
                <a14:m>
                  <m:oMath xmlns:m="http://schemas.openxmlformats.org/officeDocument/2006/math">
                    <m:r>
                      <m:rPr>
                        <m:sty m:val="p"/>
                      </m:rPr>
                      <a:rPr lang="de-DE">
                        <a:latin typeface="Cambria Math" panose="02040503050406030204" pitchFamily="18" charset="0"/>
                      </a:rPr>
                      <m:t>argmax</m:t>
                    </m:r>
                  </m:oMath>
                </a14:m>
                <a:r>
                  <a:rPr lang="en-GB" dirty="0"/>
                  <a:t> for assignment PRVs</a:t>
                </a:r>
              </a:p>
              <a:p>
                <a:pPr lvl="2"/>
                <a:r>
                  <a:rPr lang="en-GB" dirty="0"/>
                  <a:t>Problem if both ∑ and </a:t>
                </a:r>
                <a14:m>
                  <m:oMath xmlns:m="http://schemas.openxmlformats.org/officeDocument/2006/math">
                    <m:r>
                      <m:rPr>
                        <m:sty m:val="p"/>
                      </m:rPr>
                      <a:rPr lang="de-DE" b="0" i="0" smtClean="0">
                        <a:latin typeface="Cambria Math" panose="02040503050406030204" pitchFamily="18" charset="0"/>
                      </a:rPr>
                      <m:t>arg</m:t>
                    </m:r>
                    <m:r>
                      <m:rPr>
                        <m:sty m:val="p"/>
                      </m:rPr>
                      <a:rPr lang="de-DE">
                        <a:latin typeface="Cambria Math" panose="02040503050406030204" pitchFamily="18" charset="0"/>
                      </a:rPr>
                      <m:t>max</m:t>
                    </m:r>
                  </m:oMath>
                </a14:m>
                <a:r>
                  <a:rPr lang="en-GB" dirty="0"/>
                  <a:t> occur: not commutative!</a:t>
                </a:r>
              </a:p>
              <a:p>
                <a:pPr lvl="2"/>
                <a:r>
                  <a:rPr lang="en-GB" dirty="0"/>
                  <a:t>Identical lifted width if assignment on whole parclusters</a:t>
                </a:r>
              </a:p>
              <a:p>
                <a:endParaRPr lang="en-GB" dirty="0"/>
              </a:p>
            </p:txBody>
          </p:sp>
        </mc:Choice>
        <mc:Fallback xmlns="">
          <p:sp>
            <p:nvSpPr>
              <p:cNvPr id="3" name="Content Placeholder 2">
                <a:extLst>
                  <a:ext uri="{FF2B5EF4-FFF2-40B4-BE49-F238E27FC236}">
                    <a16:creationId xmlns:a16="http://schemas.microsoft.com/office/drawing/2014/main" id="{49579364-18FC-4D4A-BB78-1BBFC400662E}"/>
                  </a:ext>
                </a:extLst>
              </p:cNvPr>
              <p:cNvSpPr>
                <a:spLocks noGrp="1" noRot="1" noChangeAspect="1" noMove="1" noResize="1" noEditPoints="1" noAdjustHandles="1" noChangeArrowheads="1" noChangeShapeType="1" noTextEdit="1"/>
              </p:cNvSpPr>
              <p:nvPr>
                <p:ph idx="1"/>
              </p:nvPr>
            </p:nvSpPr>
            <p:spPr>
              <a:blipFill>
                <a:blip r:embed="rId2"/>
                <a:stretch>
                  <a:fillRect l="-1286" t="-2273" b="-1010"/>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F3C27D21-8C6F-7B4D-B2BD-611D52001291}"/>
              </a:ext>
            </a:extLst>
          </p:cNvPr>
          <p:cNvSpPr>
            <a:spLocks noGrp="1"/>
          </p:cNvSpPr>
          <p:nvPr>
            <p:ph type="sldNum" sz="quarter" idx="12"/>
          </p:nvPr>
        </p:nvSpPr>
        <p:spPr/>
        <p:txBody>
          <a:bodyPr/>
          <a:lstStyle/>
          <a:p>
            <a:fld id="{67C9959E-8E6B-B04C-9955-EA096F41CA7A}" type="slidenum">
              <a:rPr lang="en-GB" smtClean="0"/>
              <a:t>77</a:t>
            </a:fld>
            <a:endParaRPr lang="en-GB"/>
          </a:p>
        </p:txBody>
      </p:sp>
    </p:spTree>
    <p:extLst>
      <p:ext uri="{BB962C8B-B14F-4D97-AF65-F5344CB8AC3E}">
        <p14:creationId xmlns:p14="http://schemas.microsoft.com/office/powerpoint/2010/main" val="1073776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6163-1FC4-A445-A0AD-2A600AE6C916}"/>
              </a:ext>
            </a:extLst>
          </p:cNvPr>
          <p:cNvSpPr>
            <a:spLocks noGrp="1"/>
          </p:cNvSpPr>
          <p:nvPr>
            <p:ph type="title"/>
          </p:nvPr>
        </p:nvSpPr>
        <p:spPr/>
        <p:txBody>
          <a:bodyPr>
            <a:normAutofit/>
          </a:bodyPr>
          <a:lstStyle/>
          <a:p>
            <a:r>
              <a:rPr lang="en-GB" dirty="0"/>
              <a:t>Outline: 3. Lifted Inference</a:t>
            </a:r>
          </a:p>
        </p:txBody>
      </p:sp>
      <p:sp>
        <p:nvSpPr>
          <p:cNvPr id="3" name="Content Placeholder 2">
            <a:extLst>
              <a:ext uri="{FF2B5EF4-FFF2-40B4-BE49-F238E27FC236}">
                <a16:creationId xmlns:a16="http://schemas.microsoft.com/office/drawing/2014/main" id="{7910942D-095A-5743-9021-C7CFDB68203A}"/>
              </a:ext>
            </a:extLst>
          </p:cNvPr>
          <p:cNvSpPr>
            <a:spLocks noGrp="1"/>
          </p:cNvSpPr>
          <p:nvPr>
            <p:ph idx="1"/>
          </p:nvPr>
        </p:nvSpPr>
        <p:spPr>
          <a:xfrm>
            <a:off x="628650" y="1158240"/>
            <a:ext cx="7886700" cy="5563236"/>
          </a:xfrm>
        </p:spPr>
        <p:txBody>
          <a:bodyPr>
            <a:normAutofit fontScale="77500" lnSpcReduction="20000"/>
          </a:bodyPr>
          <a:lstStyle/>
          <a:p>
            <a:pPr marL="514350" indent="-514350">
              <a:buFont typeface="+mj-lt"/>
              <a:buAutoNum type="alphaUcPeriod"/>
            </a:pPr>
            <a:r>
              <a:rPr lang="en-GB" i="1" dirty="0"/>
              <a:t>Lifted variable elimination (LVE)</a:t>
            </a:r>
          </a:p>
          <a:p>
            <a:pPr lvl="1"/>
            <a:r>
              <a:rPr lang="en-GB" dirty="0"/>
              <a:t>Operators</a:t>
            </a:r>
          </a:p>
          <a:p>
            <a:pPr lvl="1"/>
            <a:r>
              <a:rPr lang="en-GB" dirty="0"/>
              <a:t>Algorithm</a:t>
            </a:r>
          </a:p>
          <a:p>
            <a:pPr lvl="1"/>
            <a:r>
              <a:rPr lang="en-GB" dirty="0"/>
              <a:t>Complexity (including first-order </a:t>
            </a:r>
            <a:r>
              <a:rPr lang="en-GB" dirty="0" err="1"/>
              <a:t>dtrees</a:t>
            </a:r>
            <a:r>
              <a:rPr lang="en-GB" dirty="0"/>
              <a:t>), completeness, tractability</a:t>
            </a:r>
          </a:p>
          <a:p>
            <a:pPr lvl="1"/>
            <a:r>
              <a:rPr lang="en-GB" dirty="0"/>
              <a:t>Variants</a:t>
            </a:r>
          </a:p>
          <a:p>
            <a:pPr marL="514350" indent="-514350">
              <a:buFont typeface="+mj-lt"/>
              <a:buAutoNum type="alphaUcPeriod"/>
            </a:pPr>
            <a:r>
              <a:rPr lang="en-GB" i="1" dirty="0"/>
              <a:t>Lifted junction tree algorithm (LJT)</a:t>
            </a:r>
          </a:p>
          <a:p>
            <a:pPr lvl="1"/>
            <a:r>
              <a:rPr lang="en-GB" dirty="0"/>
              <a:t>First-order junction trees (FO </a:t>
            </a:r>
            <a:r>
              <a:rPr lang="en-GB" dirty="0" err="1"/>
              <a:t>jtrees</a:t>
            </a:r>
            <a:r>
              <a:rPr lang="en-GB" dirty="0"/>
              <a:t>)</a:t>
            </a:r>
          </a:p>
          <a:p>
            <a:pPr lvl="1"/>
            <a:r>
              <a:rPr lang="en-GB" dirty="0"/>
              <a:t>Algorithm</a:t>
            </a:r>
          </a:p>
          <a:p>
            <a:pPr lvl="1"/>
            <a:r>
              <a:rPr lang="en-GB" dirty="0"/>
              <a:t>Complexity, completeness</a:t>
            </a:r>
          </a:p>
          <a:p>
            <a:pPr lvl="1"/>
            <a:r>
              <a:rPr lang="en-GB" dirty="0"/>
              <a:t>Variants</a:t>
            </a:r>
          </a:p>
          <a:p>
            <a:pPr marL="514350" indent="-514350">
              <a:buFont typeface="+mj-lt"/>
              <a:buAutoNum type="alphaUcPeriod"/>
            </a:pPr>
            <a:r>
              <a:rPr lang="en-GB" i="1" dirty="0"/>
              <a:t>First-order knowledge compilation (FOKC)</a:t>
            </a:r>
          </a:p>
          <a:p>
            <a:pPr lvl="1"/>
            <a:r>
              <a:rPr lang="en-GB" dirty="0"/>
              <a:t>Normal form, circuits</a:t>
            </a:r>
          </a:p>
          <a:p>
            <a:pPr lvl="1"/>
            <a:r>
              <a:rPr lang="en-GB" dirty="0"/>
              <a:t>Algorithm</a:t>
            </a:r>
          </a:p>
          <a:p>
            <a:pPr lvl="1"/>
            <a:r>
              <a:rPr lang="en-GB" dirty="0"/>
              <a:t>Complexity, completeness</a:t>
            </a:r>
          </a:p>
          <a:p>
            <a:pPr marL="514350" indent="-514350">
              <a:buFont typeface="+mj-lt"/>
              <a:buAutoNum type="alphaUcPeriod"/>
            </a:pPr>
            <a:r>
              <a:rPr lang="en-GB" i="1" dirty="0"/>
              <a:t>Beyond Standard Query Answering</a:t>
            </a:r>
          </a:p>
          <a:p>
            <a:pPr lvl="1"/>
            <a:r>
              <a:rPr lang="en-GB" dirty="0"/>
              <a:t>Adaptive inference </a:t>
            </a:r>
          </a:p>
          <a:p>
            <a:pPr lvl="1"/>
            <a:r>
              <a:rPr lang="en-GB" dirty="0"/>
              <a:t>Changing and unknown domains</a:t>
            </a:r>
          </a:p>
          <a:p>
            <a:pPr lvl="1"/>
            <a:r>
              <a:rPr lang="en-GB" dirty="0"/>
              <a:t>Assignment queries</a:t>
            </a:r>
          </a:p>
          <a:p>
            <a:pPr marL="0" indent="0" algn="ctr">
              <a:buNone/>
            </a:pPr>
            <a:r>
              <a:rPr lang="en-US" dirty="0">
                <a:solidFill>
                  <a:srgbClr val="C00000"/>
                </a:solidFill>
              </a:rPr>
              <a:t>⟹</a:t>
            </a:r>
            <a:r>
              <a:rPr lang="en-GB" dirty="0">
                <a:solidFill>
                  <a:srgbClr val="C00000"/>
                </a:solidFill>
              </a:rPr>
              <a:t> Next: Lifted learning</a:t>
            </a:r>
          </a:p>
          <a:p>
            <a:endParaRPr lang="en-GB" dirty="0"/>
          </a:p>
        </p:txBody>
      </p:sp>
      <p:sp>
        <p:nvSpPr>
          <p:cNvPr id="4" name="Slide Number Placeholder 3">
            <a:extLst>
              <a:ext uri="{FF2B5EF4-FFF2-40B4-BE49-F238E27FC236}">
                <a16:creationId xmlns:a16="http://schemas.microsoft.com/office/drawing/2014/main" id="{76C3EB6C-B7E8-0449-A40C-56D4B80C645F}"/>
              </a:ext>
            </a:extLst>
          </p:cNvPr>
          <p:cNvSpPr>
            <a:spLocks noGrp="1"/>
          </p:cNvSpPr>
          <p:nvPr>
            <p:ph type="sldNum" sz="quarter" idx="12"/>
          </p:nvPr>
        </p:nvSpPr>
        <p:spPr/>
        <p:txBody>
          <a:bodyPr/>
          <a:lstStyle/>
          <a:p>
            <a:fld id="{67C9959E-8E6B-B04C-9955-EA096F41CA7A}" type="slidenum">
              <a:rPr lang="en-GB" smtClean="0"/>
              <a:t>78</a:t>
            </a:fld>
            <a:endParaRPr lang="en-GB"/>
          </a:p>
        </p:txBody>
      </p:sp>
    </p:spTree>
    <p:extLst>
      <p:ext uri="{BB962C8B-B14F-4D97-AF65-F5344CB8AC3E}">
        <p14:creationId xmlns:p14="http://schemas.microsoft.com/office/powerpoint/2010/main" val="300272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834B8-07CA-5347-8CF8-D09377CEC994}"/>
              </a:ext>
            </a:extLst>
          </p:cNvPr>
          <p:cNvSpPr>
            <a:spLocks noGrp="1"/>
          </p:cNvSpPr>
          <p:nvPr>
            <p:ph type="title"/>
          </p:nvPr>
        </p:nvSpPr>
        <p:spPr/>
        <p:txBody>
          <a:bodyPr/>
          <a:lstStyle/>
          <a:p>
            <a:r>
              <a:rPr lang="en-GB" dirty="0"/>
              <a:t>Adaptive Message Passing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22531E-35BE-6B4B-987F-ACB1F55DDB8D}"/>
                  </a:ext>
                </a:extLst>
              </p:cNvPr>
              <p:cNvSpPr>
                <a:spLocks noGrp="1"/>
              </p:cNvSpPr>
              <p:nvPr>
                <p:ph idx="1"/>
              </p:nvPr>
            </p:nvSpPr>
            <p:spPr>
              <a:xfrm>
                <a:off x="628650" y="1158241"/>
                <a:ext cx="7886700" cy="4286928"/>
              </a:xfrm>
            </p:spPr>
            <p:txBody>
              <a:bodyPr>
                <a:normAutofit fontScale="85000" lnSpcReduction="10000"/>
              </a:bodyPr>
              <a:lstStyle/>
              <a:p>
                <a:r>
                  <a:rPr lang="en-GB" dirty="0"/>
                  <a:t>If only some local models change, </a:t>
                </a:r>
              </a:p>
              <a:p>
                <a:pPr lvl="1"/>
                <a:r>
                  <a:rPr lang="en-GB" dirty="0"/>
                  <a:t>Calculating all messages anew not necessary</a:t>
                </a:r>
              </a:p>
              <a:p>
                <a:r>
                  <a:rPr lang="en-GB" dirty="0"/>
                  <a:t>Message passing under adaptive inference:</a:t>
                </a:r>
              </a:p>
              <a:p>
                <a:pPr lvl="1"/>
                <a:r>
                  <a:rPr lang="en-GB" dirty="0"/>
                  <a:t>Pass messages as before based on the two message pass conditions</a:t>
                </a:r>
              </a:p>
              <a:p>
                <a:pPr lvl="1"/>
                <a:r>
                  <a:rPr lang="de-DE" dirty="0"/>
                  <a:t>Send </a:t>
                </a:r>
                <a:r>
                  <a:rPr lang="en-GB" dirty="0"/>
                  <a:t>empty message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𝑚</m:t>
                        </m:r>
                      </m:e>
                      <m:sub>
                        <m:r>
                          <a:rPr lang="de-DE" b="0" i="1" dirty="0" smtClean="0">
                            <a:latin typeface="Cambria Math" panose="02040503050406030204" pitchFamily="18" charset="0"/>
                          </a:rPr>
                          <m:t>𝑖𝑗</m:t>
                        </m:r>
                      </m:sub>
                    </m:sSub>
                    <m:r>
                      <a:rPr lang="de-DE" b="0" i="1" dirty="0" smtClean="0">
                        <a:latin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m:t>
                    </m:r>
                  </m:oMath>
                </a14:m>
                <a:r>
                  <a:rPr lang="en-GB" dirty="0"/>
                  <a:t> to indicate no changes</a:t>
                </a:r>
              </a:p>
              <a:p>
                <a:pPr lvl="2"/>
                <a:r>
                  <a:rPr lang="en-GB" dirty="0"/>
                  <a:t>If receiving an empty message, mark message as valid</a:t>
                </a:r>
              </a:p>
              <a:p>
                <a:pPr lvl="2"/>
                <a:r>
                  <a:rPr lang="en-GB" dirty="0"/>
                  <a:t>If receiving a not empty message, mark message as changed</a:t>
                </a:r>
              </a:p>
              <a:p>
                <a:pPr lvl="1"/>
                <a:r>
                  <a:rPr lang="en-GB" dirty="0"/>
                  <a:t>Calculate a new message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𝑚</m:t>
                        </m:r>
                      </m:e>
                      <m:sub>
                        <m:r>
                          <a:rPr lang="de-DE" b="0" i="1" dirty="0" smtClean="0">
                            <a:latin typeface="Cambria Math" panose="02040503050406030204" pitchFamily="18" charset="0"/>
                          </a:rPr>
                          <m:t>𝑖𝑗</m:t>
                        </m:r>
                      </m:sub>
                    </m:sSub>
                  </m:oMath>
                </a14:m>
                <a:r>
                  <a:rPr lang="en-GB" dirty="0"/>
                  <a:t> if</a:t>
                </a:r>
              </a:p>
              <a:p>
                <a:pPr lvl="2"/>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𝐺</m:t>
                        </m:r>
                      </m:e>
                      <m:sub>
                        <m:r>
                          <a:rPr lang="de-DE" b="0" i="1" dirty="0" smtClean="0">
                            <a:latin typeface="Cambria Math" panose="02040503050406030204" pitchFamily="18" charset="0"/>
                          </a:rPr>
                          <m:t>𝑖</m:t>
                        </m:r>
                      </m:sub>
                    </m:sSub>
                  </m:oMath>
                </a14:m>
                <a:r>
                  <a:rPr lang="en-GB" dirty="0"/>
                  <a:t> marked changed or</a:t>
                </a:r>
              </a:p>
              <a:p>
                <a:pPr lvl="2"/>
                <a:r>
                  <a:rPr lang="en-GB" dirty="0"/>
                  <a:t>At least one message </a:t>
                </a:r>
                <a14:m>
                  <m:oMath xmlns:m="http://schemas.openxmlformats.org/officeDocument/2006/math">
                    <m:sSub>
                      <m:sSubPr>
                        <m:ctrlPr>
                          <a:rPr lang="de-DE" b="0" i="1" dirty="0" smtClean="0">
                            <a:latin typeface="Cambria Math" panose="02040503050406030204" pitchFamily="18" charset="0"/>
                          </a:rPr>
                        </m:ctrlPr>
                      </m:sSubPr>
                      <m:e>
                        <m:r>
                          <a:rPr lang="en-GB" i="1" dirty="0" smtClean="0">
                            <a:latin typeface="Cambria Math" panose="02040503050406030204" pitchFamily="18" charset="0"/>
                          </a:rPr>
                          <m:t>𝑚</m:t>
                        </m:r>
                      </m:e>
                      <m:sub>
                        <m:r>
                          <a:rPr lang="de-DE" b="0" i="1" dirty="0" smtClean="0">
                            <a:latin typeface="Cambria Math" panose="02040503050406030204" pitchFamily="18" charset="0"/>
                          </a:rPr>
                          <m:t>𝑘𝑖</m:t>
                        </m:r>
                      </m:sub>
                    </m:sSub>
                    <m:r>
                      <a:rPr lang="de-DE" b="0" i="1" dirty="0" smtClean="0">
                        <a:latin typeface="Cambria Math" panose="02040503050406030204" pitchFamily="18" charset="0"/>
                      </a:rPr>
                      <m:t>,</m:t>
                    </m:r>
                    <m:r>
                      <a:rPr lang="de-DE" b="0" i="1" dirty="0" smtClean="0">
                        <a:latin typeface="Cambria Math" panose="02040503050406030204" pitchFamily="18" charset="0"/>
                      </a:rPr>
                      <m:t>𝑘</m:t>
                    </m:r>
                    <m:r>
                      <a:rPr lang="de-DE" b="0"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𝑗</m:t>
                    </m:r>
                    <m:r>
                      <a:rPr lang="de-DE" b="0" i="1" dirty="0" smtClean="0">
                        <a:latin typeface="Cambria Math" panose="02040503050406030204" pitchFamily="18" charset="0"/>
                        <a:ea typeface="Cambria Math" panose="02040503050406030204" pitchFamily="18" charset="0"/>
                      </a:rPr>
                      <m:t>, </m:t>
                    </m:r>
                    <m:r>
                      <a:rPr lang="de-DE" b="0" i="1" dirty="0" smtClean="0">
                        <a:latin typeface="Cambria Math" panose="02040503050406030204" pitchFamily="18" charset="0"/>
                        <a:ea typeface="Cambria Math" panose="02040503050406030204" pitchFamily="18" charset="0"/>
                      </a:rPr>
                      <m:t>𝑘</m:t>
                    </m:r>
                    <m:r>
                      <a:rPr lang="de-DE" b="0"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𝑛𝑏𝑠</m:t>
                    </m:r>
                    <m:d>
                      <m:dPr>
                        <m:ctrlPr>
                          <a:rPr lang="de-DE" b="0" i="1" dirty="0" smtClean="0">
                            <a:latin typeface="Cambria Math" panose="02040503050406030204" pitchFamily="18" charset="0"/>
                            <a:ea typeface="Cambria Math" panose="02040503050406030204" pitchFamily="18" charset="0"/>
                          </a:rPr>
                        </m:ctrlPr>
                      </m:dPr>
                      <m:e>
                        <m:r>
                          <a:rPr lang="de-DE" b="0" i="1" dirty="0" smtClean="0">
                            <a:latin typeface="Cambria Math" panose="02040503050406030204" pitchFamily="18" charset="0"/>
                            <a:ea typeface="Cambria Math" panose="02040503050406030204" pitchFamily="18" charset="0"/>
                          </a:rPr>
                          <m:t>𝑖</m:t>
                        </m:r>
                      </m:e>
                    </m:d>
                  </m:oMath>
                </a14:m>
                <a:r>
                  <a:rPr lang="en-GB" dirty="0"/>
                  <a:t>, marked</a:t>
                </a:r>
              </a:p>
              <a:p>
                <a:pPr lvl="1"/>
                <a:r>
                  <a:rPr lang="en-GB" dirty="0"/>
                  <a:t>E.g., </a:t>
                </a:r>
              </a:p>
              <a:p>
                <a:pPr lvl="2"/>
                <a:r>
                  <a:rPr lang="en-GB" dirty="0"/>
                  <a:t>New evidence on </a:t>
                </a:r>
                <a14:m>
                  <m:oMath xmlns:m="http://schemas.openxmlformats.org/officeDocument/2006/math">
                    <m:r>
                      <a:rPr lang="en-GB" i="1" dirty="0" smtClean="0">
                        <a:latin typeface="Cambria Math" panose="02040503050406030204" pitchFamily="18" charset="0"/>
                      </a:rPr>
                      <m:t>𝑁𝑎𝑡</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𝐷</m:t>
                        </m:r>
                      </m:e>
                    </m:d>
                  </m:oMath>
                </a14:m>
                <a:r>
                  <a:rPr lang="en-GB" dirty="0"/>
                  <a:t> ➝ </a:t>
                </a:r>
                <a14:m>
                  <m:oMath xmlns:m="http://schemas.openxmlformats.org/officeDocument/2006/math">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𝐺</m:t>
                        </m:r>
                      </m:e>
                      <m:sub>
                        <m:r>
                          <a:rPr lang="de-DE" b="0" i="1" dirty="0" smtClean="0">
                            <a:latin typeface="Cambria Math" panose="02040503050406030204" pitchFamily="18" charset="0"/>
                          </a:rPr>
                          <m:t>1</m:t>
                        </m:r>
                      </m:sub>
                    </m:sSub>
                  </m:oMath>
                </a14:m>
                <a:r>
                  <a:rPr lang="en-GB" dirty="0"/>
                  <a:t> changes (absorbs evidence)</a:t>
                </a:r>
              </a:p>
              <a:p>
                <a:pPr lvl="2"/>
                <a14:m>
                  <m:oMath xmlns:m="http://schemas.openxmlformats.org/officeDocument/2006/math">
                    <m:sSub>
                      <m:sSubPr>
                        <m:ctrlPr>
                          <a:rPr lang="de-DE" i="1" smtClean="0">
                            <a:solidFill>
                              <a:schemeClr val="accent1"/>
                            </a:solidFill>
                            <a:latin typeface="Cambria Math" panose="02040503050406030204" pitchFamily="18" charset="0"/>
                          </a:rPr>
                        </m:ctrlPr>
                      </m:sSubPr>
                      <m:e>
                        <m:r>
                          <a:rPr lang="de-DE" i="1">
                            <a:solidFill>
                              <a:schemeClr val="accent1"/>
                            </a:solidFill>
                            <a:latin typeface="Cambria Math" panose="02040503050406030204" pitchFamily="18" charset="0"/>
                          </a:rPr>
                          <m:t>𝑚</m:t>
                        </m:r>
                      </m:e>
                      <m:sub>
                        <m:r>
                          <a:rPr lang="de-DE" i="1">
                            <a:solidFill>
                              <a:schemeClr val="accent1"/>
                            </a:solidFill>
                            <a:latin typeface="Cambria Math" panose="02040503050406030204" pitchFamily="18" charset="0"/>
                          </a:rPr>
                          <m:t>21</m:t>
                        </m:r>
                      </m:sub>
                    </m:sSub>
                  </m:oMath>
                </a14:m>
                <a:r>
                  <a:rPr lang="en-GB" dirty="0"/>
                  <a:t>, </a:t>
                </a:r>
                <a14:m>
                  <m:oMath xmlns:m="http://schemas.openxmlformats.org/officeDocument/2006/math">
                    <m:sSub>
                      <m:sSubPr>
                        <m:ctrlPr>
                          <a:rPr lang="de-DE" i="1" smtClean="0">
                            <a:solidFill>
                              <a:schemeClr val="accent1"/>
                            </a:solidFill>
                            <a:latin typeface="Cambria Math" panose="02040503050406030204" pitchFamily="18" charset="0"/>
                          </a:rPr>
                        </m:ctrlPr>
                      </m:sSubPr>
                      <m:e>
                        <m:r>
                          <a:rPr lang="de-DE" i="1">
                            <a:solidFill>
                              <a:schemeClr val="accent1"/>
                            </a:solidFill>
                            <a:latin typeface="Cambria Math" panose="02040503050406030204" pitchFamily="18" charset="0"/>
                          </a:rPr>
                          <m:t>𝑚</m:t>
                        </m:r>
                      </m:e>
                      <m:sub>
                        <m:r>
                          <a:rPr lang="de-DE" i="1">
                            <a:solidFill>
                              <a:schemeClr val="accent1"/>
                            </a:solidFill>
                            <a:latin typeface="Cambria Math" panose="02040503050406030204" pitchFamily="18" charset="0"/>
                          </a:rPr>
                          <m:t>32</m:t>
                        </m:r>
                      </m:sub>
                    </m:sSub>
                  </m:oMath>
                </a14:m>
                <a:r>
                  <a:rPr lang="en-GB" dirty="0"/>
                  <a:t> still valid (no changes in </a:t>
                </a:r>
                <a14:m>
                  <m:oMath xmlns:m="http://schemas.openxmlformats.org/officeDocument/2006/math">
                    <m:sSub>
                      <m:sSubPr>
                        <m:ctrlPr>
                          <a:rPr lang="de-DE" b="0" i="1" dirty="0" smtClean="0">
                            <a:latin typeface="Cambria Math" panose="02040503050406030204" pitchFamily="18" charset="0"/>
                          </a:rPr>
                        </m:ctrlPr>
                      </m:sSubPr>
                      <m:e>
                        <m:r>
                          <a:rPr lang="en-GB" b="1" i="1" dirty="0" smtClean="0">
                            <a:latin typeface="Cambria Math" panose="02040503050406030204" pitchFamily="18" charset="0"/>
                          </a:rPr>
                          <m:t>𝑪</m:t>
                        </m:r>
                      </m:e>
                      <m:sub>
                        <m:r>
                          <a:rPr lang="de-DE" b="0" i="1" dirty="0" smtClean="0">
                            <a:latin typeface="Cambria Math" panose="02040503050406030204" pitchFamily="18" charset="0"/>
                          </a:rPr>
                          <m:t>2</m:t>
                        </m:r>
                      </m:sub>
                    </m:sSub>
                  </m:oMath>
                </a14:m>
                <a:r>
                  <a:rPr lang="en-GB" dirty="0"/>
                  <a:t> or </a:t>
                </a:r>
                <a14:m>
                  <m:oMath xmlns:m="http://schemas.openxmlformats.org/officeDocument/2006/math">
                    <m:sSub>
                      <m:sSubPr>
                        <m:ctrlPr>
                          <a:rPr lang="de-DE" i="1" dirty="0">
                            <a:latin typeface="Cambria Math" panose="02040503050406030204" pitchFamily="18" charset="0"/>
                          </a:rPr>
                        </m:ctrlPr>
                      </m:sSubPr>
                      <m:e>
                        <m:r>
                          <a:rPr lang="en-GB" b="1" i="1" dirty="0">
                            <a:latin typeface="Cambria Math" panose="02040503050406030204" pitchFamily="18" charset="0"/>
                          </a:rPr>
                          <m:t>𝑪</m:t>
                        </m:r>
                      </m:e>
                      <m:sub>
                        <m:r>
                          <a:rPr lang="de-DE" b="0" i="1" dirty="0" smtClean="0">
                            <a:latin typeface="Cambria Math" panose="02040503050406030204" pitchFamily="18" charset="0"/>
                          </a:rPr>
                          <m:t>3</m:t>
                        </m:r>
                      </m:sub>
                    </m:sSub>
                  </m:oMath>
                </a14:m>
                <a:r>
                  <a:rPr lang="en-GB" dirty="0"/>
                  <a:t>)</a:t>
                </a:r>
              </a:p>
              <a:p>
                <a:pPr lvl="2"/>
                <a14:m>
                  <m:oMath xmlns:m="http://schemas.openxmlformats.org/officeDocument/2006/math">
                    <m:sSub>
                      <m:sSubPr>
                        <m:ctrlPr>
                          <a:rPr lang="de-DE" i="1">
                            <a:solidFill>
                              <a:srgbClr val="C00000"/>
                            </a:solidFill>
                            <a:latin typeface="Cambria Math" panose="02040503050406030204" pitchFamily="18" charset="0"/>
                          </a:rPr>
                        </m:ctrlPr>
                      </m:sSubPr>
                      <m:e>
                        <m:r>
                          <a:rPr lang="de-DE" i="1">
                            <a:solidFill>
                              <a:srgbClr val="C00000"/>
                            </a:solidFill>
                            <a:latin typeface="Cambria Math" panose="02040503050406030204" pitchFamily="18" charset="0"/>
                          </a:rPr>
                          <m:t>𝑚</m:t>
                        </m:r>
                      </m:e>
                      <m:sub>
                        <m:r>
                          <a:rPr lang="de-DE" i="1">
                            <a:solidFill>
                              <a:srgbClr val="C00000"/>
                            </a:solidFill>
                            <a:latin typeface="Cambria Math" panose="02040503050406030204" pitchFamily="18" charset="0"/>
                          </a:rPr>
                          <m:t>12</m:t>
                        </m:r>
                      </m:sub>
                    </m:sSub>
                  </m:oMath>
                </a14:m>
                <a:r>
                  <a:rPr lang="en-GB" dirty="0"/>
                  <a:t>,</a:t>
                </a:r>
                <a:r>
                  <a:rPr lang="de-DE" dirty="0">
                    <a:solidFill>
                      <a:srgbClr val="C00000"/>
                    </a:solidFill>
                  </a:rPr>
                  <a:t> </a:t>
                </a:r>
                <a14:m>
                  <m:oMath xmlns:m="http://schemas.openxmlformats.org/officeDocument/2006/math">
                    <m:sSub>
                      <m:sSubPr>
                        <m:ctrlPr>
                          <a:rPr lang="de-DE" i="1">
                            <a:solidFill>
                              <a:srgbClr val="C00000"/>
                            </a:solidFill>
                            <a:latin typeface="Cambria Math" panose="02040503050406030204" pitchFamily="18" charset="0"/>
                          </a:rPr>
                        </m:ctrlPr>
                      </m:sSubPr>
                      <m:e>
                        <m:r>
                          <a:rPr lang="de-DE" i="1">
                            <a:solidFill>
                              <a:srgbClr val="C00000"/>
                            </a:solidFill>
                            <a:latin typeface="Cambria Math" panose="02040503050406030204" pitchFamily="18" charset="0"/>
                          </a:rPr>
                          <m:t>𝑚</m:t>
                        </m:r>
                      </m:e>
                      <m:sub>
                        <m:r>
                          <a:rPr lang="de-DE" i="1">
                            <a:solidFill>
                              <a:srgbClr val="C00000"/>
                            </a:solidFill>
                            <a:latin typeface="Cambria Math" panose="02040503050406030204" pitchFamily="18" charset="0"/>
                          </a:rPr>
                          <m:t>23</m:t>
                        </m:r>
                      </m:sub>
                    </m:sSub>
                  </m:oMath>
                </a14:m>
                <a:r>
                  <a:rPr lang="en-GB" dirty="0"/>
                  <a:t> need to be updated as they were based on the original</a:t>
                </a:r>
                <a:r>
                  <a:rPr lang="de-DE" dirty="0"/>
                  <a:t> </a:t>
                </a:r>
                <a14:m>
                  <m:oMath xmlns:m="http://schemas.openxmlformats.org/officeDocument/2006/math">
                    <m:sSub>
                      <m:sSubPr>
                        <m:ctrlPr>
                          <a:rPr lang="de-DE" i="1" dirty="0">
                            <a:latin typeface="Cambria Math" panose="02040503050406030204" pitchFamily="18" charset="0"/>
                          </a:rPr>
                        </m:ctrlPr>
                      </m:sSubPr>
                      <m:e>
                        <m:r>
                          <a:rPr lang="de-DE" b="0" i="1" dirty="0" smtClean="0">
                            <a:latin typeface="Cambria Math" panose="02040503050406030204" pitchFamily="18" charset="0"/>
                          </a:rPr>
                          <m:t>𝐺</m:t>
                        </m:r>
                      </m:e>
                      <m:sub>
                        <m:r>
                          <a:rPr lang="de-DE" i="1" dirty="0">
                            <a:latin typeface="Cambria Math" panose="02040503050406030204" pitchFamily="18" charset="0"/>
                          </a:rPr>
                          <m:t>1</m:t>
                        </m:r>
                      </m:sub>
                    </m:sSub>
                  </m:oMath>
                </a14:m>
                <a:endParaRPr lang="en-GB" dirty="0"/>
              </a:p>
              <a:p>
                <a:pPr lvl="2"/>
                <a:endParaRPr lang="en-GB" dirty="0"/>
              </a:p>
              <a:p>
                <a:pPr lvl="2"/>
                <a:endParaRPr lang="en-GB" dirty="0"/>
              </a:p>
            </p:txBody>
          </p:sp>
        </mc:Choice>
        <mc:Fallback xmlns="">
          <p:sp>
            <p:nvSpPr>
              <p:cNvPr id="3" name="Content Placeholder 2">
                <a:extLst>
                  <a:ext uri="{FF2B5EF4-FFF2-40B4-BE49-F238E27FC236}">
                    <a16:creationId xmlns:a16="http://schemas.microsoft.com/office/drawing/2014/main" id="{F422531E-35BE-6B4B-987F-ACB1F55DDB8D}"/>
                  </a:ext>
                </a:extLst>
              </p:cNvPr>
              <p:cNvSpPr>
                <a:spLocks noGrp="1" noRot="1" noChangeAspect="1" noMove="1" noResize="1" noEditPoints="1" noAdjustHandles="1" noChangeArrowheads="1" noChangeShapeType="1" noTextEdit="1"/>
              </p:cNvSpPr>
              <p:nvPr>
                <p:ph idx="1"/>
              </p:nvPr>
            </p:nvSpPr>
            <p:spPr>
              <a:xfrm>
                <a:off x="628650" y="1158241"/>
                <a:ext cx="7886700" cy="4286928"/>
              </a:xfrm>
              <a:blipFill>
                <a:blip r:embed="rId3"/>
                <a:stretch>
                  <a:fillRect l="-965" t="-2360" b="-1180"/>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1C05E979-455A-274F-A207-6D5972F4AE03}"/>
              </a:ext>
            </a:extLst>
          </p:cNvPr>
          <p:cNvSpPr>
            <a:spLocks noGrp="1"/>
          </p:cNvSpPr>
          <p:nvPr>
            <p:ph type="sldNum" sz="quarter" idx="12"/>
          </p:nvPr>
        </p:nvSpPr>
        <p:spPr/>
        <p:txBody>
          <a:bodyPr/>
          <a:lstStyle/>
          <a:p>
            <a:fld id="{67C9959E-8E6B-B04C-9955-EA096F41CA7A}" type="slidenum">
              <a:rPr lang="en-GB" smtClean="0"/>
              <a:t>8</a:t>
            </a:fld>
            <a:endParaRPr lang="en-GB"/>
          </a:p>
        </p:txBody>
      </p:sp>
      <p:grpSp>
        <p:nvGrpSpPr>
          <p:cNvPr id="5" name="Group 4">
            <a:extLst>
              <a:ext uri="{FF2B5EF4-FFF2-40B4-BE49-F238E27FC236}">
                <a16:creationId xmlns:a16="http://schemas.microsoft.com/office/drawing/2014/main" id="{AED82DCD-C5F3-8941-9FD3-D081F6BE2A7A}"/>
              </a:ext>
            </a:extLst>
          </p:cNvPr>
          <p:cNvGrpSpPr/>
          <p:nvPr/>
        </p:nvGrpSpPr>
        <p:grpSpPr>
          <a:xfrm>
            <a:off x="1561096" y="5472636"/>
            <a:ext cx="6328875" cy="1038390"/>
            <a:chOff x="1561096" y="5564079"/>
            <a:chExt cx="6328875" cy="1038390"/>
          </a:xfrm>
        </p:grpSpPr>
        <p:grpSp>
          <p:nvGrpSpPr>
            <p:cNvPr id="6" name="Group 5">
              <a:extLst>
                <a:ext uri="{FF2B5EF4-FFF2-40B4-BE49-F238E27FC236}">
                  <a16:creationId xmlns:a16="http://schemas.microsoft.com/office/drawing/2014/main" id="{2CA35EE1-1CD5-BC49-B46F-A646CA0A9E5D}"/>
                </a:ext>
              </a:extLst>
            </p:cNvPr>
            <p:cNvGrpSpPr/>
            <p:nvPr/>
          </p:nvGrpSpPr>
          <p:grpSpPr>
            <a:xfrm>
              <a:off x="1561096" y="5564079"/>
              <a:ext cx="6328875" cy="1038390"/>
              <a:chOff x="1561096" y="5564079"/>
              <a:chExt cx="6328875" cy="1038390"/>
            </a:xfrm>
          </p:grpSpPr>
          <p:grpSp>
            <p:nvGrpSpPr>
              <p:cNvPr id="9" name="Group 8">
                <a:extLst>
                  <a:ext uri="{FF2B5EF4-FFF2-40B4-BE49-F238E27FC236}">
                    <a16:creationId xmlns:a16="http://schemas.microsoft.com/office/drawing/2014/main" id="{0C94CA0F-3662-734C-8BFF-F67D818082A6}"/>
                  </a:ext>
                </a:extLst>
              </p:cNvPr>
              <p:cNvGrpSpPr/>
              <p:nvPr/>
            </p:nvGrpSpPr>
            <p:grpSpPr>
              <a:xfrm>
                <a:off x="1561096" y="5564079"/>
                <a:ext cx="6328875" cy="715089"/>
                <a:chOff x="1561096" y="5467386"/>
                <a:chExt cx="6328875" cy="715089"/>
              </a:xfrm>
            </p:grpSpPr>
            <p:grpSp>
              <p:nvGrpSpPr>
                <p:cNvPr id="17" name="Group 16">
                  <a:extLst>
                    <a:ext uri="{FF2B5EF4-FFF2-40B4-BE49-F238E27FC236}">
                      <a16:creationId xmlns:a16="http://schemas.microsoft.com/office/drawing/2014/main" id="{79FD3DCE-7B96-E443-BE47-6AADD9460054}"/>
                    </a:ext>
                  </a:extLst>
                </p:cNvPr>
                <p:cNvGrpSpPr/>
                <p:nvPr/>
              </p:nvGrpSpPr>
              <p:grpSpPr>
                <a:xfrm>
                  <a:off x="1561096" y="5467386"/>
                  <a:ext cx="6328875" cy="715089"/>
                  <a:chOff x="-629405" y="4954798"/>
                  <a:chExt cx="6328875" cy="715089"/>
                </a:xfrm>
              </p:grpSpPr>
              <p:cxnSp>
                <p:nvCxnSpPr>
                  <p:cNvPr id="21" name="Straight Connector 20">
                    <a:extLst>
                      <a:ext uri="{FF2B5EF4-FFF2-40B4-BE49-F238E27FC236}">
                        <a16:creationId xmlns:a16="http://schemas.microsoft.com/office/drawing/2014/main" id="{21BDB651-1AA8-3349-99BF-D2E99CCC809A}"/>
                      </a:ext>
                    </a:extLst>
                  </p:cNvPr>
                  <p:cNvCxnSpPr>
                    <a:cxnSpLocks/>
                    <a:stCxn id="25" idx="3"/>
                    <a:endCxn id="23" idx="1"/>
                  </p:cNvCxnSpPr>
                  <p:nvPr/>
                </p:nvCxnSpPr>
                <p:spPr>
                  <a:xfrm>
                    <a:off x="98619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F99697B-9677-B64B-9F6E-AD4B849E80AD}"/>
                      </a:ext>
                    </a:extLst>
                  </p:cNvPr>
                  <p:cNvCxnSpPr>
                    <a:cxnSpLocks/>
                    <a:stCxn id="23" idx="3"/>
                    <a:endCxn id="24" idx="1"/>
                  </p:cNvCxnSpPr>
                  <p:nvPr/>
                </p:nvCxnSpPr>
                <p:spPr>
                  <a:xfrm>
                    <a:off x="3355480" y="5312343"/>
                    <a:ext cx="812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3D2D904-C77E-C74A-AB90-6C27E6BB99FB}"/>
                          </a:ext>
                        </a:extLst>
                      </p:cNvPr>
                      <p:cNvSpPr txBox="1"/>
                      <p:nvPr/>
                    </p:nvSpPr>
                    <p:spPr>
                      <a:xfrm>
                        <a:off x="1798623" y="4954798"/>
                        <a:ext cx="1556857"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15875"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en-GB" i="1" dirty="0" smtClean="0">
                                  <a:solidFill>
                                    <a:schemeClr val="tx1"/>
                                  </a:solidFill>
                                  <a:latin typeface="Cambria Math" charset="0"/>
                                </a:rPr>
                                <m:t>𝑆𝑖𝑐𝑘</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oMath>
                          </m:oMathPara>
                        </a14:m>
                        <a:endParaRPr lang="de-DE" i="1" dirty="0">
                          <a:solidFill>
                            <a:schemeClr val="tx1"/>
                          </a:solidFill>
                          <a:latin typeface="Cambria Math" panose="02040503050406030204" pitchFamily="18" charset="0"/>
                        </a:endParaRPr>
                      </a:p>
                      <a:p>
                        <a:pPr marL="15875" algn="ctr"/>
                        <a14:m>
                          <m:oMathPara xmlns:m="http://schemas.openxmlformats.org/officeDocument/2006/math">
                            <m:oMathParaPr>
                              <m:jc m:val="center"/>
                            </m:oMathParaPr>
                            <m:oMath xmlns:m="http://schemas.openxmlformats.org/officeDocument/2006/math">
                              <m:r>
                                <a:rPr lang="en-GB" i="1" dirty="0">
                                  <a:solidFill>
                                    <a:schemeClr val="tx1"/>
                                  </a:solidFill>
                                  <a:latin typeface="Cambria Math" charset="0"/>
                                </a:rPr>
                                <m:t>𝑇𝑟𝑎𝑣𝑒𝑙</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e>
                              </m:d>
                              <m:r>
                                <a:rPr lang="de-DE" b="0" i="0"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23" name="TextBox 22">
                        <a:extLst>
                          <a:ext uri="{FF2B5EF4-FFF2-40B4-BE49-F238E27FC236}">
                            <a16:creationId xmlns:a16="http://schemas.microsoft.com/office/drawing/2014/main" id="{73D2D904-C77E-C74A-AB90-6C27E6BB99FB}"/>
                          </a:ext>
                        </a:extLst>
                      </p:cNvPr>
                      <p:cNvSpPr txBox="1">
                        <a:spLocks noRot="1" noChangeAspect="1" noMove="1" noResize="1" noEditPoints="1" noAdjustHandles="1" noChangeArrowheads="1" noChangeShapeType="1" noTextEdit="1"/>
                      </p:cNvSpPr>
                      <p:nvPr/>
                    </p:nvSpPr>
                    <p:spPr>
                      <a:xfrm>
                        <a:off x="1798623" y="4954798"/>
                        <a:ext cx="1556857" cy="715089"/>
                      </a:xfrm>
                      <a:prstGeom prst="roundRect">
                        <a:avLst/>
                      </a:prstGeom>
                      <a:blipFill>
                        <a:blip r:embed="rId4"/>
                        <a:stretch>
                          <a:fillRect b="-17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19BC6DC-5321-2944-A7A5-5C87366B7996}"/>
                          </a:ext>
                        </a:extLst>
                      </p:cNvPr>
                      <p:cNvSpPr txBox="1"/>
                      <p:nvPr/>
                    </p:nvSpPr>
                    <p:spPr>
                      <a:xfrm>
                        <a:off x="4167913" y="4954798"/>
                        <a:ext cx="1531557"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14:m>
                          <m:oMathPara xmlns:m="http://schemas.openxmlformats.org/officeDocument/2006/math">
                            <m:oMathParaPr>
                              <m:jc m:val="center"/>
                            </m:oMathParaPr>
                            <m:oMath xmlns:m="http://schemas.openxmlformats.org/officeDocument/2006/math">
                              <m:r>
                                <a:rPr lang="de-DE" b="0" i="1" dirty="0" smtClean="0">
                                  <a:solidFill>
                                    <a:schemeClr val="tx1"/>
                                  </a:solidFill>
                                  <a:latin typeface="Cambria Math" panose="02040503050406030204" pitchFamily="18" charset="0"/>
                                </a:rPr>
                                <m:t>  </m:t>
                              </m:r>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en-GB" i="1" dirty="0" smtClean="0">
                                  <a:solidFill>
                                    <a:schemeClr val="tx1"/>
                                  </a:solidFill>
                                  <a:latin typeface="Cambria Math" charset="0"/>
                                </a:rPr>
                                <m:t>𝑆𝑖𝑐𝑘</m:t>
                              </m:r>
                              <m:d>
                                <m:dPr>
                                  <m:ctrlPr>
                                    <a:rPr lang="de-DE" b="0" i="1" dirty="0" smtClean="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𝑋</m:t>
                                  </m:r>
                                </m:e>
                              </m:d>
                            </m:oMath>
                          </m:oMathPara>
                        </a14:m>
                        <a:endParaRPr lang="de-DE" b="0" i="1" dirty="0">
                          <a:solidFill>
                            <a:schemeClr val="tx1"/>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𝑇𝑟𝑒𝑎𝑡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charset="0"/>
                                    </a:rPr>
                                    <m:t>𝑋</m:t>
                                  </m:r>
                                  <m:r>
                                    <a:rPr lang="de-DE" i="1" dirty="0">
                                      <a:solidFill>
                                        <a:schemeClr val="tx1"/>
                                      </a:solidFill>
                                      <a:latin typeface="Cambria Math" charset="0"/>
                                    </a:rPr>
                                    <m:t>,</m:t>
                                  </m:r>
                                  <m:r>
                                    <a:rPr lang="de-DE" i="1" dirty="0">
                                      <a:solidFill>
                                        <a:schemeClr val="tx1"/>
                                      </a:solidFill>
                                      <a:latin typeface="Cambria Math" panose="02040503050406030204" pitchFamily="18" charset="0"/>
                                    </a:rPr>
                                    <m:t>𝑀</m:t>
                                  </m:r>
                                </m:e>
                              </m:d>
                              <m:r>
                                <a:rPr lang="de-DE" b="0" i="1"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24" name="TextBox 23">
                        <a:extLst>
                          <a:ext uri="{FF2B5EF4-FFF2-40B4-BE49-F238E27FC236}">
                            <a16:creationId xmlns:a16="http://schemas.microsoft.com/office/drawing/2014/main" id="{119BC6DC-5321-2944-A7A5-5C87366B7996}"/>
                          </a:ext>
                        </a:extLst>
                      </p:cNvPr>
                      <p:cNvSpPr txBox="1">
                        <a:spLocks noRot="1" noChangeAspect="1" noMove="1" noResize="1" noEditPoints="1" noAdjustHandles="1" noChangeArrowheads="1" noChangeShapeType="1" noTextEdit="1"/>
                      </p:cNvSpPr>
                      <p:nvPr/>
                    </p:nvSpPr>
                    <p:spPr>
                      <a:xfrm>
                        <a:off x="4167913" y="4954798"/>
                        <a:ext cx="1531557" cy="715089"/>
                      </a:xfrm>
                      <a:prstGeom prst="roundRect">
                        <a:avLst/>
                      </a:prstGeom>
                      <a:blipFill>
                        <a:blip r:embed="rId5"/>
                        <a:stretch>
                          <a:fillRect l="-5738" r="-1639" b="-1724"/>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991CE32-EE20-AB4A-88E8-27296BE56C96}"/>
                          </a:ext>
                        </a:extLst>
                      </p:cNvPr>
                      <p:cNvSpPr txBox="1"/>
                      <p:nvPr/>
                    </p:nvSpPr>
                    <p:spPr>
                      <a:xfrm>
                        <a:off x="-629405" y="4954798"/>
                        <a:ext cx="1615595" cy="715089"/>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49213" algn="ctr"/>
                        <a14:m>
                          <m:oMathPara xmlns:m="http://schemas.openxmlformats.org/officeDocument/2006/math">
                            <m:oMathParaPr>
                              <m:jc m:val="center"/>
                            </m:oMathParaPr>
                            <m:oMath xmlns:m="http://schemas.openxmlformats.org/officeDocument/2006/math">
                              <m:r>
                                <a:rPr lang="en-GB" i="1" dirty="0" smtClean="0">
                                  <a:solidFill>
                                    <a:schemeClr val="tx1"/>
                                  </a:solidFill>
                                  <a:latin typeface="Cambria Math" charset="0"/>
                                </a:rPr>
                                <m:t>𝐸𝑝𝑖𝑑</m:t>
                              </m:r>
                              <m:r>
                                <a:rPr lang="en-GB" i="1" dirty="0" smtClean="0">
                                  <a:solidFill>
                                    <a:schemeClr val="tx1"/>
                                  </a:solidFill>
                                  <a:latin typeface="Cambria Math" charset="0"/>
                                </a:rPr>
                                <m:t> </m:t>
                              </m:r>
                              <m:r>
                                <a:rPr lang="de-DE" i="1" dirty="0">
                                  <a:solidFill>
                                    <a:schemeClr val="tx1"/>
                                  </a:solidFill>
                                  <a:latin typeface="Cambria Math" charset="0"/>
                                </a:rPr>
                                <m:t>𝑁𝑎𝑡</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𝐷</m:t>
                                  </m:r>
                                </m:e>
                              </m:d>
                            </m:oMath>
                          </m:oMathPara>
                        </a14:m>
                        <a:endParaRPr lang="de-DE" i="1" dirty="0">
                          <a:solidFill>
                            <a:schemeClr val="tx1"/>
                          </a:solidFill>
                          <a:latin typeface="Cambria Math" panose="02040503050406030204" pitchFamily="18" charset="0"/>
                        </a:endParaRPr>
                      </a:p>
                      <a:p>
                        <a:pPr marL="49213" algn="ctr"/>
                        <a14:m>
                          <m:oMathPara xmlns:m="http://schemas.openxmlformats.org/officeDocument/2006/math">
                            <m:oMathParaPr>
                              <m:jc m:val="center"/>
                            </m:oMathParaPr>
                            <m:oMath xmlns:m="http://schemas.openxmlformats.org/officeDocument/2006/math">
                              <m:r>
                                <a:rPr lang="de-DE" i="1" dirty="0">
                                  <a:solidFill>
                                    <a:schemeClr val="tx1"/>
                                  </a:solidFill>
                                  <a:latin typeface="Cambria Math" charset="0"/>
                                </a:rPr>
                                <m:t>𝑀𝑎𝑛</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𝑊</m:t>
                                  </m:r>
                                </m:e>
                              </m:d>
                              <m:r>
                                <a:rPr lang="de-DE" b="0" i="1" dirty="0" smtClean="0">
                                  <a:solidFill>
                                    <a:schemeClr val="tx1"/>
                                  </a:solidFill>
                                  <a:latin typeface="Cambria Math" panose="02040503050406030204" pitchFamily="18" charset="0"/>
                                </a:rPr>
                                <m:t>   </m:t>
                              </m:r>
                            </m:oMath>
                          </m:oMathPara>
                        </a14:m>
                        <a:endParaRPr lang="en-GB" dirty="0">
                          <a:solidFill>
                            <a:schemeClr val="tx1"/>
                          </a:solidFill>
                        </a:endParaRPr>
                      </a:p>
                    </p:txBody>
                  </p:sp>
                </mc:Choice>
                <mc:Fallback xmlns="">
                  <p:sp>
                    <p:nvSpPr>
                      <p:cNvPr id="25" name="TextBox 24">
                        <a:extLst>
                          <a:ext uri="{FF2B5EF4-FFF2-40B4-BE49-F238E27FC236}">
                            <a16:creationId xmlns:a16="http://schemas.microsoft.com/office/drawing/2014/main" id="{7991CE32-EE20-AB4A-88E8-27296BE56C96}"/>
                          </a:ext>
                        </a:extLst>
                      </p:cNvPr>
                      <p:cNvSpPr txBox="1">
                        <a:spLocks noRot="1" noChangeAspect="1" noMove="1" noResize="1" noEditPoints="1" noAdjustHandles="1" noChangeArrowheads="1" noChangeShapeType="1" noTextEdit="1"/>
                      </p:cNvSpPr>
                      <p:nvPr/>
                    </p:nvSpPr>
                    <p:spPr>
                      <a:xfrm>
                        <a:off x="-629405" y="4954798"/>
                        <a:ext cx="1615595" cy="715089"/>
                      </a:xfrm>
                      <a:prstGeom prst="roundRect">
                        <a:avLst/>
                      </a:prstGeom>
                      <a:blipFill>
                        <a:blip r:embed="rId6"/>
                        <a:stretch>
                          <a:fillRect b="-1724"/>
                        </a:stretch>
                      </a:blipFill>
                      <a:ln>
                        <a:solidFill>
                          <a:schemeClr val="tx1"/>
                        </a:solidFill>
                      </a:ln>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2845C0D-ED6C-C246-8F01-4E837AAE608E}"/>
                        </a:ext>
                      </a:extLst>
                    </p:cNvPr>
                    <p:cNvSpPr txBox="1"/>
                    <p:nvPr/>
                  </p:nvSpPr>
                  <p:spPr>
                    <a:xfrm rot="5400000">
                      <a:off x="2893561"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i="1">
                                    <a:solidFill>
                                      <a:schemeClr val="bg1"/>
                                    </a:solidFill>
                                    <a:latin typeface="Cambria Math" panose="02040503050406030204" pitchFamily="18" charset="0"/>
                                  </a:rPr>
                                  <m:t>1</m:t>
                                </m:r>
                              </m:sub>
                            </m:sSub>
                          </m:oMath>
                        </m:oMathPara>
                      </a14:m>
                      <a:endParaRPr lang="en-GB" sz="1400" dirty="0">
                        <a:solidFill>
                          <a:schemeClr val="bg1"/>
                        </a:solidFill>
                      </a:endParaRPr>
                    </a:p>
                  </p:txBody>
                </p:sp>
              </mc:Choice>
              <mc:Fallback xmlns="">
                <p:sp>
                  <p:nvSpPr>
                    <p:cNvPr id="18" name="TextBox 17">
                      <a:extLst>
                        <a:ext uri="{FF2B5EF4-FFF2-40B4-BE49-F238E27FC236}">
                          <a16:creationId xmlns:a16="http://schemas.microsoft.com/office/drawing/2014/main" id="{52845C0D-ED6C-C246-8F01-4E837AAE608E}"/>
                        </a:ext>
                      </a:extLst>
                    </p:cNvPr>
                    <p:cNvSpPr txBox="1">
                      <a:spLocks noRot="1" noChangeAspect="1" noMove="1" noResize="1" noEditPoints="1" noAdjustHandles="1" noChangeArrowheads="1" noChangeShapeType="1" noTextEdit="1"/>
                    </p:cNvSpPr>
                    <p:nvPr/>
                  </p:nvSpPr>
                  <p:spPr>
                    <a:xfrm rot="5400000">
                      <a:off x="2893561" y="5898014"/>
                      <a:ext cx="270879" cy="295377"/>
                    </a:xfrm>
                    <a:prstGeom prst="round1Rect">
                      <a:avLst>
                        <a:gd name="adj" fmla="val 28634"/>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EF80C0F-12F4-EB49-BEE9-D54F11B612C6}"/>
                        </a:ext>
                      </a:extLst>
                    </p:cNvPr>
                    <p:cNvSpPr txBox="1"/>
                    <p:nvPr/>
                  </p:nvSpPr>
                  <p:spPr>
                    <a:xfrm rot="5400000">
                      <a:off x="5262852"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2</m:t>
                                </m:r>
                              </m:sub>
                            </m:sSub>
                          </m:oMath>
                        </m:oMathPara>
                      </a14:m>
                      <a:endParaRPr lang="en-GB" sz="1400" dirty="0">
                        <a:solidFill>
                          <a:schemeClr val="bg1"/>
                        </a:solidFill>
                      </a:endParaRPr>
                    </a:p>
                  </p:txBody>
                </p:sp>
              </mc:Choice>
              <mc:Fallback xmlns="">
                <p:sp>
                  <p:nvSpPr>
                    <p:cNvPr id="19" name="TextBox 18">
                      <a:extLst>
                        <a:ext uri="{FF2B5EF4-FFF2-40B4-BE49-F238E27FC236}">
                          <a16:creationId xmlns:a16="http://schemas.microsoft.com/office/drawing/2014/main" id="{7EF80C0F-12F4-EB49-BEE9-D54F11B612C6}"/>
                        </a:ext>
                      </a:extLst>
                    </p:cNvPr>
                    <p:cNvSpPr txBox="1">
                      <a:spLocks noRot="1" noChangeAspect="1" noMove="1" noResize="1" noEditPoints="1" noAdjustHandles="1" noChangeArrowheads="1" noChangeShapeType="1" noTextEdit="1"/>
                    </p:cNvSpPr>
                    <p:nvPr/>
                  </p:nvSpPr>
                  <p:spPr>
                    <a:xfrm rot="5400000">
                      <a:off x="5262852" y="5898014"/>
                      <a:ext cx="270879" cy="295377"/>
                    </a:xfrm>
                    <a:prstGeom prst="round1Rect">
                      <a:avLst>
                        <a:gd name="adj" fmla="val 28634"/>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1DDD696-8F77-9E45-9282-1755502ED0C1}"/>
                        </a:ext>
                      </a:extLst>
                    </p:cNvPr>
                    <p:cNvSpPr txBox="1"/>
                    <p:nvPr/>
                  </p:nvSpPr>
                  <p:spPr>
                    <a:xfrm rot="5400000">
                      <a:off x="7606843" y="5898014"/>
                      <a:ext cx="270879" cy="295377"/>
                    </a:xfrm>
                    <a:prstGeom prst="round1Rect">
                      <a:avLst>
                        <a:gd name="adj" fmla="val 28634"/>
                      </a:avLst>
                    </a:prstGeom>
                    <a:solidFill>
                      <a:schemeClr val="tx1"/>
                    </a:solidFill>
                  </p:spPr>
                  <p:txBody>
                    <a:bodyPr vert="vert270" wrap="square" lIns="36000" tIns="0" rIns="0" bIns="0" rtlCol="0">
                      <a:noAutofit/>
                    </a:bodyPr>
                    <a:lstStyle/>
                    <a:p>
                      <a:pPr/>
                      <a14:m>
                        <m:oMathPara xmlns:m="http://schemas.openxmlformats.org/officeDocument/2006/math">
                          <m:oMathParaPr>
                            <m:jc m:val="centerGroup"/>
                          </m:oMathParaPr>
                          <m:oMath xmlns:m="http://schemas.openxmlformats.org/officeDocument/2006/math">
                            <m:sSub>
                              <m:sSubPr>
                                <m:ctrlPr>
                                  <a:rPr lang="de-DE" sz="1400" i="1" smtClean="0">
                                    <a:solidFill>
                                      <a:schemeClr val="bg1"/>
                                    </a:solidFill>
                                    <a:latin typeface="Cambria Math" panose="02040503050406030204" pitchFamily="18" charset="0"/>
                                  </a:rPr>
                                </m:ctrlPr>
                              </m:sSubPr>
                              <m:e>
                                <m:r>
                                  <a:rPr lang="de-DE" sz="1400" b="1" i="1">
                                    <a:solidFill>
                                      <a:schemeClr val="bg1"/>
                                    </a:solidFill>
                                    <a:latin typeface="Cambria Math" panose="02040503050406030204" pitchFamily="18" charset="0"/>
                                  </a:rPr>
                                  <m:t>𝑪</m:t>
                                </m:r>
                              </m:e>
                              <m:sub>
                                <m:r>
                                  <a:rPr lang="de-DE" sz="1400" b="0" i="1" smtClean="0">
                                    <a:solidFill>
                                      <a:schemeClr val="bg1"/>
                                    </a:solidFill>
                                    <a:latin typeface="Cambria Math" panose="02040503050406030204" pitchFamily="18" charset="0"/>
                                  </a:rPr>
                                  <m:t>3</m:t>
                                </m:r>
                              </m:sub>
                            </m:sSub>
                          </m:oMath>
                        </m:oMathPara>
                      </a14:m>
                      <a:endParaRPr lang="en-GB" sz="1400" dirty="0">
                        <a:solidFill>
                          <a:schemeClr val="bg1"/>
                        </a:solidFill>
                      </a:endParaRPr>
                    </a:p>
                  </p:txBody>
                </p:sp>
              </mc:Choice>
              <mc:Fallback xmlns="">
                <p:sp>
                  <p:nvSpPr>
                    <p:cNvPr id="20" name="TextBox 19">
                      <a:extLst>
                        <a:ext uri="{FF2B5EF4-FFF2-40B4-BE49-F238E27FC236}">
                          <a16:creationId xmlns:a16="http://schemas.microsoft.com/office/drawing/2014/main" id="{81DDD696-8F77-9E45-9282-1755502ED0C1}"/>
                        </a:ext>
                      </a:extLst>
                    </p:cNvPr>
                    <p:cNvSpPr txBox="1">
                      <a:spLocks noRot="1" noChangeAspect="1" noMove="1" noResize="1" noEditPoints="1" noAdjustHandles="1" noChangeArrowheads="1" noChangeShapeType="1" noTextEdit="1"/>
                    </p:cNvSpPr>
                    <p:nvPr/>
                  </p:nvSpPr>
                  <p:spPr>
                    <a:xfrm rot="5400000">
                      <a:off x="7606843" y="5898014"/>
                      <a:ext cx="270879" cy="295377"/>
                    </a:xfrm>
                    <a:prstGeom prst="round1Rect">
                      <a:avLst>
                        <a:gd name="adj" fmla="val 28634"/>
                      </a:avLst>
                    </a:prstGeom>
                    <a:blipFill>
                      <a:blip r:embed="rId9"/>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82F010C-CEAD-2F42-929F-2D34FC8F45E2}"/>
                      </a:ext>
                    </a:extLst>
                  </p:cNvPr>
                  <p:cNvSpPr/>
                  <p:nvPr/>
                </p:nvSpPr>
                <p:spPr>
                  <a:xfrm>
                    <a:off x="4437066" y="6201123"/>
                    <a:ext cx="6313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rgbClr val="C00000"/>
                                  </a:solidFill>
                                  <a:latin typeface="Cambria Math" panose="02040503050406030204" pitchFamily="18" charset="0"/>
                                </a:rPr>
                              </m:ctrlPr>
                            </m:sSubPr>
                            <m:e>
                              <m:r>
                                <a:rPr lang="de-DE" b="0" i="1" smtClean="0">
                                  <a:solidFill>
                                    <a:srgbClr val="C00000"/>
                                  </a:solidFill>
                                  <a:latin typeface="Cambria Math" panose="02040503050406030204" pitchFamily="18" charset="0"/>
                                </a:rPr>
                                <m:t>𝑚</m:t>
                              </m:r>
                            </m:e>
                            <m:sub>
                              <m:r>
                                <a:rPr lang="de-DE" b="0" i="1" smtClean="0">
                                  <a:solidFill>
                                    <a:srgbClr val="C00000"/>
                                  </a:solidFill>
                                  <a:latin typeface="Cambria Math" panose="02040503050406030204" pitchFamily="18" charset="0"/>
                                </a:rPr>
                                <m:t>12</m:t>
                              </m:r>
                            </m:sub>
                          </m:sSub>
                        </m:oMath>
                      </m:oMathPara>
                    </a14:m>
                    <a:endParaRPr lang="en-GB" dirty="0">
                      <a:solidFill>
                        <a:schemeClr val="tx1"/>
                      </a:solidFill>
                    </a:endParaRPr>
                  </a:p>
                </p:txBody>
              </p:sp>
            </mc:Choice>
            <mc:Fallback xmlns="">
              <p:sp>
                <p:nvSpPr>
                  <p:cNvPr id="10" name="Rectangle 9">
                    <a:extLst>
                      <a:ext uri="{FF2B5EF4-FFF2-40B4-BE49-F238E27FC236}">
                        <a16:creationId xmlns:a16="http://schemas.microsoft.com/office/drawing/2014/main" id="{082F010C-CEAD-2F42-929F-2D34FC8F45E2}"/>
                      </a:ext>
                    </a:extLst>
                  </p:cNvPr>
                  <p:cNvSpPr>
                    <a:spLocks noRot="1" noChangeAspect="1" noMove="1" noResize="1" noEditPoints="1" noAdjustHandles="1" noChangeArrowheads="1" noChangeShapeType="1" noTextEdit="1"/>
                  </p:cNvSpPr>
                  <p:nvPr/>
                </p:nvSpPr>
                <p:spPr>
                  <a:xfrm>
                    <a:off x="4437066" y="6201123"/>
                    <a:ext cx="631327"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F5A8733-564B-1345-8669-F73240461D91}"/>
                      </a:ext>
                    </a:extLst>
                  </p:cNvPr>
                  <p:cNvSpPr/>
                  <p:nvPr/>
                </p:nvSpPr>
                <p:spPr>
                  <a:xfrm>
                    <a:off x="4863854" y="6203590"/>
                    <a:ext cx="6366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accent1"/>
                                  </a:solidFill>
                                  <a:latin typeface="Cambria Math" panose="02040503050406030204" pitchFamily="18" charset="0"/>
                                </a:rPr>
                              </m:ctrlPr>
                            </m:sSubPr>
                            <m:e>
                              <m:r>
                                <a:rPr lang="de-DE" i="1" smtClean="0">
                                  <a:solidFill>
                                    <a:schemeClr val="accent1"/>
                                  </a:solidFill>
                                  <a:latin typeface="Cambria Math" panose="02040503050406030204" pitchFamily="18" charset="0"/>
                                </a:rPr>
                                <m:t>𝑚</m:t>
                              </m:r>
                            </m:e>
                            <m:sub>
                              <m:r>
                                <a:rPr lang="de-DE" b="0" i="1" smtClean="0">
                                  <a:solidFill>
                                    <a:schemeClr val="accent1"/>
                                  </a:solidFill>
                                  <a:latin typeface="Cambria Math" panose="02040503050406030204" pitchFamily="18" charset="0"/>
                                </a:rPr>
                                <m:t>32</m:t>
                              </m:r>
                            </m:sub>
                          </m:sSub>
                        </m:oMath>
                      </m:oMathPara>
                    </a14:m>
                    <a:endParaRPr lang="en-GB" dirty="0">
                      <a:solidFill>
                        <a:schemeClr val="accent1"/>
                      </a:solidFill>
                    </a:endParaRPr>
                  </a:p>
                </p:txBody>
              </p:sp>
            </mc:Choice>
            <mc:Fallback xmlns="">
              <p:sp>
                <p:nvSpPr>
                  <p:cNvPr id="11" name="Rectangle 10">
                    <a:extLst>
                      <a:ext uri="{FF2B5EF4-FFF2-40B4-BE49-F238E27FC236}">
                        <a16:creationId xmlns:a16="http://schemas.microsoft.com/office/drawing/2014/main" id="{4F5A8733-564B-1345-8669-F73240461D91}"/>
                      </a:ext>
                    </a:extLst>
                  </p:cNvPr>
                  <p:cNvSpPr>
                    <a:spLocks noRot="1" noChangeAspect="1" noMove="1" noResize="1" noEditPoints="1" noAdjustHandles="1" noChangeArrowheads="1" noChangeShapeType="1" noTextEdit="1"/>
                  </p:cNvSpPr>
                  <p:nvPr/>
                </p:nvSpPr>
                <p:spPr>
                  <a:xfrm>
                    <a:off x="4863854" y="6203590"/>
                    <a:ext cx="636649"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267AF25-0526-5346-8845-908AFCAD979F}"/>
                      </a:ext>
                    </a:extLst>
                  </p:cNvPr>
                  <p:cNvSpPr/>
                  <p:nvPr/>
                </p:nvSpPr>
                <p:spPr>
                  <a:xfrm>
                    <a:off x="7071689" y="6188201"/>
                    <a:ext cx="6366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rgbClr val="C00000"/>
                                  </a:solidFill>
                                  <a:latin typeface="Cambria Math" panose="02040503050406030204" pitchFamily="18" charset="0"/>
                                </a:rPr>
                              </m:ctrlPr>
                            </m:sSubPr>
                            <m:e>
                              <m:r>
                                <a:rPr lang="de-DE" i="1" smtClean="0">
                                  <a:solidFill>
                                    <a:srgbClr val="C00000"/>
                                  </a:solidFill>
                                  <a:latin typeface="Cambria Math" panose="02040503050406030204" pitchFamily="18" charset="0"/>
                                </a:rPr>
                                <m:t>𝑚</m:t>
                              </m:r>
                            </m:e>
                            <m:sub>
                              <m:r>
                                <a:rPr lang="de-DE" b="0" i="1" smtClean="0">
                                  <a:solidFill>
                                    <a:srgbClr val="C00000"/>
                                  </a:solidFill>
                                  <a:latin typeface="Cambria Math" panose="02040503050406030204" pitchFamily="18" charset="0"/>
                                </a:rPr>
                                <m:t>23</m:t>
                              </m:r>
                            </m:sub>
                          </m:sSub>
                        </m:oMath>
                      </m:oMathPara>
                    </a14:m>
                    <a:endParaRPr lang="en-GB" dirty="0">
                      <a:solidFill>
                        <a:srgbClr val="C00000"/>
                      </a:solidFill>
                    </a:endParaRPr>
                  </a:p>
                </p:txBody>
              </p:sp>
            </mc:Choice>
            <mc:Fallback xmlns="">
              <p:sp>
                <p:nvSpPr>
                  <p:cNvPr id="12" name="Rectangle 11">
                    <a:extLst>
                      <a:ext uri="{FF2B5EF4-FFF2-40B4-BE49-F238E27FC236}">
                        <a16:creationId xmlns:a16="http://schemas.microsoft.com/office/drawing/2014/main" id="{2267AF25-0526-5346-8845-908AFCAD979F}"/>
                      </a:ext>
                    </a:extLst>
                  </p:cNvPr>
                  <p:cNvSpPr>
                    <a:spLocks noRot="1" noChangeAspect="1" noMove="1" noResize="1" noEditPoints="1" noAdjustHandles="1" noChangeArrowheads="1" noChangeShapeType="1" noTextEdit="1"/>
                  </p:cNvSpPr>
                  <p:nvPr/>
                </p:nvSpPr>
                <p:spPr>
                  <a:xfrm>
                    <a:off x="7071689" y="6188201"/>
                    <a:ext cx="636649"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4FD6C99-634D-4C41-B30C-F45F60469A51}"/>
                      </a:ext>
                    </a:extLst>
                  </p:cNvPr>
                  <p:cNvSpPr/>
                  <p:nvPr/>
                </p:nvSpPr>
                <p:spPr>
                  <a:xfrm>
                    <a:off x="2173037" y="6233137"/>
                    <a:ext cx="6366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accent1"/>
                                  </a:solidFill>
                                  <a:latin typeface="Cambria Math" panose="02040503050406030204" pitchFamily="18" charset="0"/>
                                </a:rPr>
                              </m:ctrlPr>
                            </m:sSubPr>
                            <m:e>
                              <m:r>
                                <a:rPr lang="de-DE" b="0" i="1" smtClean="0">
                                  <a:solidFill>
                                    <a:schemeClr val="accent1"/>
                                  </a:solidFill>
                                  <a:latin typeface="Cambria Math" panose="02040503050406030204" pitchFamily="18" charset="0"/>
                                </a:rPr>
                                <m:t>𝑚</m:t>
                              </m:r>
                            </m:e>
                            <m:sub>
                              <m:r>
                                <a:rPr lang="de-DE" b="0" i="1" smtClean="0">
                                  <a:solidFill>
                                    <a:schemeClr val="accent1"/>
                                  </a:solidFill>
                                  <a:latin typeface="Cambria Math" panose="02040503050406030204" pitchFamily="18" charset="0"/>
                                </a:rPr>
                                <m:t>21</m:t>
                              </m:r>
                            </m:sub>
                          </m:sSub>
                        </m:oMath>
                      </m:oMathPara>
                    </a14:m>
                    <a:endParaRPr lang="en-GB" dirty="0">
                      <a:solidFill>
                        <a:schemeClr val="accent1"/>
                      </a:solidFill>
                    </a:endParaRPr>
                  </a:p>
                </p:txBody>
              </p:sp>
            </mc:Choice>
            <mc:Fallback xmlns="">
              <p:sp>
                <p:nvSpPr>
                  <p:cNvPr id="13" name="Rectangle 12">
                    <a:extLst>
                      <a:ext uri="{FF2B5EF4-FFF2-40B4-BE49-F238E27FC236}">
                        <a16:creationId xmlns:a16="http://schemas.microsoft.com/office/drawing/2014/main" id="{84FD6C99-634D-4C41-B30C-F45F60469A51}"/>
                      </a:ext>
                    </a:extLst>
                  </p:cNvPr>
                  <p:cNvSpPr>
                    <a:spLocks noRot="1" noChangeAspect="1" noMove="1" noResize="1" noEditPoints="1" noAdjustHandles="1" noChangeArrowheads="1" noChangeShapeType="1" noTextEdit="1"/>
                  </p:cNvSpPr>
                  <p:nvPr/>
                </p:nvSpPr>
                <p:spPr>
                  <a:xfrm>
                    <a:off x="2173037" y="6233137"/>
                    <a:ext cx="636649"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7CFE976-EE43-6E48-B1B5-FDB5513E6B4E}"/>
                      </a:ext>
                    </a:extLst>
                  </p:cNvPr>
                  <p:cNvSpPr txBox="1"/>
                  <p:nvPr/>
                </p:nvSpPr>
                <p:spPr>
                  <a:xfrm>
                    <a:off x="4282772" y="6233137"/>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2</m:t>
                              </m:r>
                            </m:sub>
                          </m:sSub>
                        </m:oMath>
                      </m:oMathPara>
                    </a14:m>
                    <a:endParaRPr lang="en-GB" dirty="0">
                      <a:solidFill>
                        <a:schemeClr val="tx1"/>
                      </a:solidFill>
                    </a:endParaRPr>
                  </a:p>
                </p:txBody>
              </p:sp>
            </mc:Choice>
            <mc:Fallback xmlns="">
              <p:sp>
                <p:nvSpPr>
                  <p:cNvPr id="52" name="TextBox 51">
                    <a:extLst>
                      <a:ext uri="{FF2B5EF4-FFF2-40B4-BE49-F238E27FC236}">
                        <a16:creationId xmlns:a16="http://schemas.microsoft.com/office/drawing/2014/main" id="{E6833137-2EFE-D74A-B6CA-EB4DDE12F6CD}"/>
                      </a:ext>
                    </a:extLst>
                  </p:cNvPr>
                  <p:cNvSpPr txBox="1">
                    <a:spLocks noRot="1" noChangeAspect="1" noMove="1" noResize="1" noEditPoints="1" noAdjustHandles="1" noChangeArrowheads="1" noChangeShapeType="1" noTextEdit="1"/>
                  </p:cNvSpPr>
                  <p:nvPr/>
                </p:nvSpPr>
                <p:spPr>
                  <a:xfrm>
                    <a:off x="4282772" y="6233137"/>
                    <a:ext cx="293414" cy="276999"/>
                  </a:xfrm>
                  <a:prstGeom prst="rect">
                    <a:avLst/>
                  </a:prstGeom>
                  <a:blipFill>
                    <a:blip r:embed="rId14"/>
                    <a:stretch>
                      <a:fillRect l="-16667" r="-4167"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0DB0D88-DADE-7A4E-A018-384BCFC66D3A}"/>
                      </a:ext>
                    </a:extLst>
                  </p:cNvPr>
                  <p:cNvSpPr txBox="1"/>
                  <p:nvPr/>
                </p:nvSpPr>
                <p:spPr>
                  <a:xfrm>
                    <a:off x="6894515" y="6207650"/>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3</m:t>
                              </m:r>
                            </m:sub>
                          </m:sSub>
                        </m:oMath>
                      </m:oMathPara>
                    </a14:m>
                    <a:endParaRPr lang="en-GB" dirty="0">
                      <a:solidFill>
                        <a:schemeClr val="tx1"/>
                      </a:solidFill>
                    </a:endParaRPr>
                  </a:p>
                </p:txBody>
              </p:sp>
            </mc:Choice>
            <mc:Fallback xmlns="">
              <p:sp>
                <p:nvSpPr>
                  <p:cNvPr id="53" name="TextBox 52">
                    <a:extLst>
                      <a:ext uri="{FF2B5EF4-FFF2-40B4-BE49-F238E27FC236}">
                        <a16:creationId xmlns:a16="http://schemas.microsoft.com/office/drawing/2014/main" id="{6EF54125-C17F-8F4C-9C08-64E9CE7812BE}"/>
                      </a:ext>
                    </a:extLst>
                  </p:cNvPr>
                  <p:cNvSpPr txBox="1">
                    <a:spLocks noRot="1" noChangeAspect="1" noMove="1" noResize="1" noEditPoints="1" noAdjustHandles="1" noChangeArrowheads="1" noChangeShapeType="1" noTextEdit="1"/>
                  </p:cNvSpPr>
                  <p:nvPr/>
                </p:nvSpPr>
                <p:spPr>
                  <a:xfrm>
                    <a:off x="6894515" y="6207650"/>
                    <a:ext cx="293414" cy="276999"/>
                  </a:xfrm>
                  <a:prstGeom prst="rect">
                    <a:avLst/>
                  </a:prstGeom>
                  <a:blipFill>
                    <a:blip r:embed="rId15"/>
                    <a:stretch>
                      <a:fillRect l="-16667" r="-4167" b="-27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48F8C13-A4FD-9243-921C-4BC5F40DFF5F}"/>
                      </a:ext>
                    </a:extLst>
                  </p:cNvPr>
                  <p:cNvSpPr txBox="1"/>
                  <p:nvPr/>
                </p:nvSpPr>
                <p:spPr>
                  <a:xfrm>
                    <a:off x="2026328" y="6266381"/>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solidFill>
                                    <a:schemeClr val="tx1"/>
                                  </a:solidFill>
                                  <a:latin typeface="Cambria Math" panose="02040503050406030204" pitchFamily="18" charset="0"/>
                                </a:rPr>
                              </m:ctrlPr>
                            </m:sSubPr>
                            <m:e>
                              <m:r>
                                <a:rPr lang="de-DE" b="0" i="1" smtClean="0">
                                  <a:solidFill>
                                    <a:schemeClr val="tx1"/>
                                  </a:solidFill>
                                  <a:latin typeface="Cambria Math" charset="0"/>
                                </a:rPr>
                                <m:t>𝑔</m:t>
                              </m:r>
                            </m:e>
                            <m:sub>
                              <m:r>
                                <a:rPr lang="de-DE" b="0" i="1" smtClean="0">
                                  <a:solidFill>
                                    <a:schemeClr val="tx1"/>
                                  </a:solidFill>
                                  <a:latin typeface="Cambria Math" charset="0"/>
                                </a:rPr>
                                <m:t>1</m:t>
                              </m:r>
                            </m:sub>
                          </m:sSub>
                        </m:oMath>
                      </m:oMathPara>
                    </a14:m>
                    <a:endParaRPr lang="en-GB" dirty="0">
                      <a:solidFill>
                        <a:schemeClr val="tx1"/>
                      </a:solidFill>
                    </a:endParaRPr>
                  </a:p>
                </p:txBody>
              </p:sp>
            </mc:Choice>
            <mc:Fallback xmlns="">
              <p:sp>
                <p:nvSpPr>
                  <p:cNvPr id="54" name="TextBox 53">
                    <a:extLst>
                      <a:ext uri="{FF2B5EF4-FFF2-40B4-BE49-F238E27FC236}">
                        <a16:creationId xmlns:a16="http://schemas.microsoft.com/office/drawing/2014/main" id="{DA6623B7-A468-6645-91C9-AF7DD7A31008}"/>
                      </a:ext>
                    </a:extLst>
                  </p:cNvPr>
                  <p:cNvSpPr txBox="1">
                    <a:spLocks noRot="1" noChangeAspect="1" noMove="1" noResize="1" noEditPoints="1" noAdjustHandles="1" noChangeArrowheads="1" noChangeShapeType="1" noTextEdit="1"/>
                  </p:cNvSpPr>
                  <p:nvPr/>
                </p:nvSpPr>
                <p:spPr>
                  <a:xfrm>
                    <a:off x="2026328" y="6266381"/>
                    <a:ext cx="293414" cy="276999"/>
                  </a:xfrm>
                  <a:prstGeom prst="rect">
                    <a:avLst/>
                  </a:prstGeom>
                  <a:blipFill>
                    <a:blip r:embed="rId16"/>
                    <a:stretch>
                      <a:fillRect l="-16667" b="-2608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AD504B0-5B26-7043-89D2-F1B2C824FB91}"/>
                    </a:ext>
                  </a:extLst>
                </p:cNvPr>
                <p:cNvSpPr/>
                <p:nvPr/>
              </p:nvSpPr>
              <p:spPr>
                <a:xfrm>
                  <a:off x="3220821" y="5880717"/>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en-GB" dirty="0">
                    <a:solidFill>
                      <a:schemeClr val="tx1"/>
                    </a:solidFill>
                  </a:endParaRPr>
                </a:p>
              </p:txBody>
            </p:sp>
          </mc:Choice>
          <mc:Fallback xmlns="">
            <p:sp>
              <p:nvSpPr>
                <p:cNvPr id="38" name="Rectangle 37">
                  <a:extLst>
                    <a:ext uri="{FF2B5EF4-FFF2-40B4-BE49-F238E27FC236}">
                      <a16:creationId xmlns:a16="http://schemas.microsoft.com/office/drawing/2014/main" id="{02FA5D14-07A3-8F47-AB4D-7227099461F5}"/>
                    </a:ext>
                  </a:extLst>
                </p:cNvPr>
                <p:cNvSpPr>
                  <a:spLocks noRot="1" noChangeAspect="1" noMove="1" noResize="1" noEditPoints="1" noAdjustHandles="1" noChangeArrowheads="1" noChangeShapeType="1" noTextEdit="1"/>
                </p:cNvSpPr>
                <p:nvPr/>
              </p:nvSpPr>
              <p:spPr>
                <a:xfrm>
                  <a:off x="3220821" y="5880717"/>
                  <a:ext cx="724173" cy="369332"/>
                </a:xfrm>
                <a:prstGeom prst="rect">
                  <a:avLst/>
                </a:prstGeom>
                <a:blipFill>
                  <a:blip r:embed="rId17"/>
                  <a:stretch>
                    <a:fillRect b="-137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EA12F34-73DD-F248-A2E8-EF43DFD38087}"/>
                    </a:ext>
                  </a:extLst>
                </p:cNvPr>
                <p:cNvSpPr/>
                <p:nvPr/>
              </p:nvSpPr>
              <p:spPr>
                <a:xfrm>
                  <a:off x="5441528" y="5865036"/>
                  <a:ext cx="101861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𝐸𝑝𝑖𝑑</m:t>
                        </m:r>
                      </m:oMath>
                    </m:oMathPara>
                  </a14:m>
                  <a:endParaRPr lang="de-DE" i="1" dirty="0">
                    <a:solidFill>
                      <a:schemeClr val="tx1"/>
                    </a:solidFill>
                    <a:latin typeface="Cambria Math" charset="0"/>
                  </a:endParaRPr>
                </a:p>
                <a:p>
                  <a:pPr/>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panose="02040503050406030204" pitchFamily="18" charset="0"/>
                          </a:rPr>
                          <m:t>𝑆𝑖𝑐𝑘</m:t>
                        </m:r>
                        <m:d>
                          <m:dPr>
                            <m:ctrlPr>
                              <a:rPr lang="de-DE" b="0" i="1" smtClean="0">
                                <a:solidFill>
                                  <a:schemeClr val="tx1"/>
                                </a:solidFill>
                                <a:latin typeface="Cambria Math" panose="02040503050406030204" pitchFamily="18" charset="0"/>
                              </a:rPr>
                            </m:ctrlPr>
                          </m:dPr>
                          <m:e>
                            <m:r>
                              <a:rPr lang="de-DE" b="0" i="1" smtClean="0">
                                <a:solidFill>
                                  <a:schemeClr val="tx1"/>
                                </a:solidFill>
                                <a:latin typeface="Cambria Math" panose="02040503050406030204" pitchFamily="18" charset="0"/>
                              </a:rPr>
                              <m:t>𝑋</m:t>
                            </m:r>
                          </m:e>
                        </m:d>
                      </m:oMath>
                    </m:oMathPara>
                  </a14:m>
                  <a:endParaRPr lang="de-DE" dirty="0">
                    <a:solidFill>
                      <a:schemeClr val="tx1"/>
                    </a:solidFill>
                  </a:endParaRPr>
                </a:p>
              </p:txBody>
            </p:sp>
          </mc:Choice>
          <mc:Fallback xmlns="">
            <p:sp>
              <p:nvSpPr>
                <p:cNvPr id="40" name="Rectangle 39">
                  <a:extLst>
                    <a:ext uri="{FF2B5EF4-FFF2-40B4-BE49-F238E27FC236}">
                      <a16:creationId xmlns:a16="http://schemas.microsoft.com/office/drawing/2014/main" id="{A6D0F54B-D0F5-FB41-8205-2412A16BBD27}"/>
                    </a:ext>
                  </a:extLst>
                </p:cNvPr>
                <p:cNvSpPr>
                  <a:spLocks noRot="1" noChangeAspect="1" noMove="1" noResize="1" noEditPoints="1" noAdjustHandles="1" noChangeArrowheads="1" noChangeShapeType="1" noTextEdit="1"/>
                </p:cNvSpPr>
                <p:nvPr/>
              </p:nvSpPr>
              <p:spPr>
                <a:xfrm>
                  <a:off x="5441528" y="5865036"/>
                  <a:ext cx="1018612" cy="646331"/>
                </a:xfrm>
                <a:prstGeom prst="rect">
                  <a:avLst/>
                </a:prstGeom>
                <a:blipFill>
                  <a:blip r:embed="rId18"/>
                  <a:stretch>
                    <a:fillRect/>
                  </a:stretch>
                </a:blipFill>
              </p:spPr>
              <p:txBody>
                <a:bodyPr/>
                <a:lstStyle/>
                <a:p>
                  <a:r>
                    <a:rPr lang="en-GB">
                      <a:noFill/>
                    </a:rPr>
                    <a:t> </a:t>
                  </a:r>
                </a:p>
              </p:txBody>
            </p:sp>
          </mc:Fallback>
        </mc:AlternateContent>
      </p:grpSp>
      <p:sp>
        <p:nvSpPr>
          <p:cNvPr id="29" name="Rectangle 28">
            <a:extLst>
              <a:ext uri="{FF2B5EF4-FFF2-40B4-BE49-F238E27FC236}">
                <a16:creationId xmlns:a16="http://schemas.microsoft.com/office/drawing/2014/main" id="{64F1EB93-E2C6-9749-B2CA-9B9FF652282C}"/>
              </a:ext>
            </a:extLst>
          </p:cNvPr>
          <p:cNvSpPr/>
          <p:nvPr/>
        </p:nvSpPr>
        <p:spPr>
          <a:xfrm>
            <a:off x="1098188" y="2195969"/>
            <a:ext cx="7531331" cy="2105098"/>
          </a:xfrm>
          <a:prstGeom prst="rect">
            <a:avLst/>
          </a:prstGeom>
          <a:solidFill>
            <a:schemeClr val="accent1">
              <a:alpha val="1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8F17FEC-3ACB-E64F-93D9-B7214F3AB775}"/>
              </a:ext>
            </a:extLst>
          </p:cNvPr>
          <p:cNvSpPr/>
          <p:nvPr/>
        </p:nvSpPr>
        <p:spPr>
          <a:xfrm>
            <a:off x="6774798" y="3996889"/>
            <a:ext cx="1867079" cy="28791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AdaptMessages</a:t>
            </a:r>
            <a:endParaRPr lang="en-GB" dirty="0"/>
          </a:p>
        </p:txBody>
      </p:sp>
    </p:spTree>
    <p:extLst>
      <p:ext uri="{BB962C8B-B14F-4D97-AF65-F5344CB8AC3E}">
        <p14:creationId xmlns:p14="http://schemas.microsoft.com/office/powerpoint/2010/main" val="217814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7273-797E-BB4C-A758-187B3B364A9C}"/>
              </a:ext>
            </a:extLst>
          </p:cNvPr>
          <p:cNvSpPr>
            <a:spLocks noGrp="1"/>
          </p:cNvSpPr>
          <p:nvPr>
            <p:ph type="title"/>
          </p:nvPr>
        </p:nvSpPr>
        <p:spPr/>
        <p:txBody>
          <a:bodyPr/>
          <a:lstStyle/>
          <a:p>
            <a:r>
              <a:rPr lang="en-GB" dirty="0"/>
              <a:t>Changes in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4BF193-B24D-2043-AB28-48941D57DC0A}"/>
                  </a:ext>
                </a:extLst>
              </p:cNvPr>
              <p:cNvSpPr>
                <a:spLocks noGrp="1"/>
              </p:cNvSpPr>
              <p:nvPr>
                <p:ph idx="1"/>
              </p:nvPr>
            </p:nvSpPr>
            <p:spPr/>
            <p:txBody>
              <a:bodyPr>
                <a:normAutofit/>
              </a:bodyPr>
              <a:lstStyle/>
              <a:p>
                <a:r>
                  <a:rPr lang="en-GB" dirty="0"/>
                  <a:t>Changes in potentials of parfactors </a:t>
                </a:r>
                <a14:m>
                  <m:oMath xmlns:m="http://schemas.openxmlformats.org/officeDocument/2006/math">
                    <m:r>
                      <a:rPr lang="en-GB" i="1" dirty="0" smtClean="0">
                        <a:latin typeface="Cambria Math" panose="02040503050406030204" pitchFamily="18" charset="0"/>
                      </a:rPr>
                      <m:t>𝑔</m:t>
                    </m:r>
                  </m:oMath>
                </a14:m>
                <a:endParaRPr lang="en-GB" dirty="0"/>
              </a:p>
              <a:p>
                <a:pPr lvl="1"/>
                <a:r>
                  <a:rPr lang="en-GB" dirty="0"/>
                  <a:t>Only change local models but not structure of FO jtree</a:t>
                </a:r>
              </a:p>
              <a:p>
                <a:pPr lvl="1"/>
                <a:r>
                  <a:rPr lang="en-GB" dirty="0"/>
                  <a:t>Mark local model where the change of </a:t>
                </a:r>
                <a14:m>
                  <m:oMath xmlns:m="http://schemas.openxmlformats.org/officeDocument/2006/math">
                    <m:r>
                      <a:rPr lang="en-GB" i="1" dirty="0">
                        <a:latin typeface="Cambria Math" panose="02040503050406030204" pitchFamily="18" charset="0"/>
                      </a:rPr>
                      <m:t>𝑔</m:t>
                    </m:r>
                  </m:oMath>
                </a14:m>
                <a:r>
                  <a:rPr lang="en-GB" dirty="0"/>
                  <a:t> occurred</a:t>
                </a:r>
              </a:p>
              <a:p>
                <a:pPr lvl="1"/>
                <a:r>
                  <a:rPr lang="en-GB" dirty="0"/>
                  <a:t>Use adaptive message passing to update messages</a:t>
                </a:r>
              </a:p>
              <a:p>
                <a:r>
                  <a:rPr lang="en-GB" dirty="0"/>
                  <a:t>Changes in domain sizes of logvars </a:t>
                </a:r>
                <a14:m>
                  <m:oMath xmlns:m="http://schemas.openxmlformats.org/officeDocument/2006/math">
                    <m:r>
                      <a:rPr lang="de-DE" b="0" i="1" smtClean="0">
                        <a:latin typeface="Cambria Math" panose="02040503050406030204" pitchFamily="18" charset="0"/>
                      </a:rPr>
                      <m:t>𝑋</m:t>
                    </m:r>
                  </m:oMath>
                </a14:m>
                <a:endParaRPr lang="en-GB" dirty="0"/>
              </a:p>
              <a:p>
                <a:pPr lvl="1"/>
                <a:r>
                  <a:rPr lang="en-GB" dirty="0"/>
                  <a:t>Only change message calculation but not structure of FO jtree</a:t>
                </a:r>
              </a:p>
              <a:p>
                <a:pPr lvl="1"/>
                <a:r>
                  <a:rPr lang="en-GB" dirty="0"/>
                  <a:t>Mark local models of parclusters </a:t>
                </a: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b="1" i="1">
                            <a:latin typeface="Cambria Math" panose="02040503050406030204" pitchFamily="18" charset="0"/>
                            <a:ea typeface="Cambria Math" panose="02040503050406030204" pitchFamily="18" charset="0"/>
                          </a:rPr>
                          <m:t>𝑪</m:t>
                        </m:r>
                      </m:e>
                      <m:sub>
                        <m:r>
                          <a:rPr lang="de-DE" i="1">
                            <a:latin typeface="Cambria Math" panose="02040503050406030204" pitchFamily="18" charset="0"/>
                            <a:ea typeface="Cambria Math" panose="02040503050406030204" pitchFamily="18" charset="0"/>
                          </a:rPr>
                          <m:t>𝑖</m:t>
                        </m:r>
                      </m:sub>
                    </m:sSub>
                  </m:oMath>
                </a14:m>
                <a:r>
                  <a:rPr lang="en-GB" dirty="0"/>
                  <a:t> where </a:t>
                </a:r>
                <a14:m>
                  <m:oMath xmlns:m="http://schemas.openxmlformats.org/officeDocument/2006/math">
                    <m:r>
                      <a:rPr lang="de-DE" i="1">
                        <a:latin typeface="Cambria Math" panose="02040503050406030204" pitchFamily="18" charset="0"/>
                      </a:rPr>
                      <m:t>𝑋</m:t>
                    </m:r>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𝑙𝑣</m:t>
                    </m:r>
                    <m:d>
                      <m:dPr>
                        <m:ctrlPr>
                          <a:rPr lang="de-DE" b="0" i="1" smtClean="0">
                            <a:latin typeface="Cambria Math" panose="02040503050406030204" pitchFamily="18" charset="0"/>
                            <a:ea typeface="Cambria Math" panose="02040503050406030204" pitchFamily="18" charset="0"/>
                          </a:rPr>
                        </m:ctrlPr>
                      </m:dPr>
                      <m:e>
                        <m:sSub>
                          <m:sSubPr>
                            <m:ctrlPr>
                              <a:rPr lang="de-DE" b="0" i="1" smtClean="0">
                                <a:latin typeface="Cambria Math" panose="02040503050406030204" pitchFamily="18" charset="0"/>
                                <a:ea typeface="Cambria Math" panose="02040503050406030204" pitchFamily="18" charset="0"/>
                              </a:rPr>
                            </m:ctrlPr>
                          </m:sSubPr>
                          <m:e>
                            <m:r>
                              <a:rPr lang="de-DE" b="1" i="1" smtClean="0">
                                <a:latin typeface="Cambria Math" panose="02040503050406030204" pitchFamily="18" charset="0"/>
                                <a:ea typeface="Cambria Math" panose="02040503050406030204" pitchFamily="18" charset="0"/>
                              </a:rPr>
                              <m:t>𝑪</m:t>
                            </m:r>
                          </m:e>
                          <m:sub>
                            <m:r>
                              <a:rPr lang="de-DE" b="0" i="1" smtClean="0">
                                <a:latin typeface="Cambria Math" panose="02040503050406030204" pitchFamily="18" charset="0"/>
                                <a:ea typeface="Cambria Math" panose="02040503050406030204" pitchFamily="18" charset="0"/>
                              </a:rPr>
                              <m:t>𝑖</m:t>
                            </m:r>
                          </m:sub>
                        </m:sSub>
                      </m:e>
                    </m:d>
                  </m:oMath>
                </a14:m>
                <a:endParaRPr lang="en-GB" dirty="0"/>
              </a:p>
              <a:p>
                <a:pPr lvl="1"/>
                <a:r>
                  <a:rPr lang="en-GB" dirty="0"/>
                  <a:t>Use adaptive message passing to update messages</a:t>
                </a:r>
              </a:p>
              <a:p>
                <a:r>
                  <a:rPr lang="en-GB" dirty="0"/>
                  <a:t>More complicated: </a:t>
                </a:r>
                <a:br>
                  <a:rPr lang="en-GB" dirty="0"/>
                </a:br>
                <a:r>
                  <a:rPr lang="en-GB" dirty="0"/>
                  <a:t>Adding or deleting parfactors </a:t>
                </a:r>
              </a:p>
              <a:p>
                <a:pPr lvl="1"/>
                <a:r>
                  <a:rPr lang="en-GB" dirty="0"/>
                  <a:t>Replacing a parfactor = Add the new, delete the old one</a:t>
                </a:r>
              </a:p>
              <a:p>
                <a:endParaRPr lang="en-GB" dirty="0"/>
              </a:p>
            </p:txBody>
          </p:sp>
        </mc:Choice>
        <mc:Fallback xmlns="">
          <p:sp>
            <p:nvSpPr>
              <p:cNvPr id="3" name="Content Placeholder 2">
                <a:extLst>
                  <a:ext uri="{FF2B5EF4-FFF2-40B4-BE49-F238E27FC236}">
                    <a16:creationId xmlns:a16="http://schemas.microsoft.com/office/drawing/2014/main" id="{2B4BF193-B24D-2043-AB28-48941D57DC0A}"/>
                  </a:ext>
                </a:extLst>
              </p:cNvPr>
              <p:cNvSpPr>
                <a:spLocks noGrp="1" noRot="1" noChangeAspect="1" noMove="1" noResize="1" noEditPoints="1" noAdjustHandles="1" noChangeArrowheads="1" noChangeShapeType="1" noTextEdit="1"/>
              </p:cNvSpPr>
              <p:nvPr>
                <p:ph idx="1"/>
              </p:nvPr>
            </p:nvSpPr>
            <p:spPr>
              <a:blipFill>
                <a:blip r:embed="rId2"/>
                <a:stretch>
                  <a:fillRect l="-1447" t="-1768" r="-1447" b="-1515"/>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70512F7E-0E27-4C4B-8639-6A74BF399618}"/>
              </a:ext>
            </a:extLst>
          </p:cNvPr>
          <p:cNvSpPr>
            <a:spLocks noGrp="1"/>
          </p:cNvSpPr>
          <p:nvPr>
            <p:ph type="sldNum" sz="quarter" idx="12"/>
          </p:nvPr>
        </p:nvSpPr>
        <p:spPr/>
        <p:txBody>
          <a:bodyPr/>
          <a:lstStyle/>
          <a:p>
            <a:fld id="{67C9959E-8E6B-B04C-9955-EA096F41CA7A}" type="slidenum">
              <a:rPr lang="en-GB" smtClean="0"/>
              <a:t>9</a:t>
            </a:fld>
            <a:endParaRPr lang="en-GB"/>
          </a:p>
        </p:txBody>
      </p:sp>
    </p:spTree>
    <p:extLst>
      <p:ext uri="{BB962C8B-B14F-4D97-AF65-F5344CB8AC3E}">
        <p14:creationId xmlns:p14="http://schemas.microsoft.com/office/powerpoint/2010/main" val="20916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15214</TotalTime>
  <Words>9040</Words>
  <Application>Microsoft Macintosh PowerPoint</Application>
  <PresentationFormat>On-screen Show (4:3)</PresentationFormat>
  <Paragraphs>1548</Paragraphs>
  <Slides>78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Arial</vt:lpstr>
      <vt:lpstr>Calibri</vt:lpstr>
      <vt:lpstr>Calibri Light</vt:lpstr>
      <vt:lpstr>Cambria Math</vt:lpstr>
      <vt:lpstr>Courier</vt:lpstr>
      <vt:lpstr>Courier New</vt:lpstr>
      <vt:lpstr>Zapf Dingbats</vt:lpstr>
      <vt:lpstr>Office Theme</vt:lpstr>
      <vt:lpstr>Intelligent Agents: Web-mining Agents  Probabilistic Graphical Models</vt:lpstr>
      <vt:lpstr>Probabilistic Graphical Models (PGMs)</vt:lpstr>
      <vt:lpstr>Outline: 3. Lifted Inference</vt:lpstr>
      <vt:lpstr>Adaptive Inference</vt:lpstr>
      <vt:lpstr>Adaptive Inference</vt:lpstr>
      <vt:lpstr>Adaptive Inference</vt:lpstr>
      <vt:lpstr>Adaptive Evidence Entering</vt:lpstr>
      <vt:lpstr>Adaptive Message Passing</vt:lpstr>
      <vt:lpstr>Changes in Model</vt:lpstr>
      <vt:lpstr>Adding a Parfactor</vt:lpstr>
      <vt:lpstr>Adding a Parfactor</vt:lpstr>
      <vt:lpstr>Adding a Parfactor: Example</vt:lpstr>
      <vt:lpstr>Adjusting FO Jtrees</vt:lpstr>
      <vt:lpstr>Adjusting FO Jtrees</vt:lpstr>
      <vt:lpstr>Adjustment Strategies</vt:lpstr>
      <vt:lpstr>Adjustment Strategies</vt:lpstr>
      <vt:lpstr>Adjusting FO Jtrees: Example</vt:lpstr>
      <vt:lpstr>Adjusting FO Jtrees: Example</vt:lpstr>
      <vt:lpstr>Adjusting FO Jtrees</vt:lpstr>
      <vt:lpstr>Adding a Parfactor: Procedure</vt:lpstr>
      <vt:lpstr>Deleting a Parfactor</vt:lpstr>
      <vt:lpstr>Deleting a Parfactor: Procedure</vt:lpstr>
      <vt:lpstr>Deleting a Parfactor: Example</vt:lpstr>
      <vt:lpstr>Deleting a Parfactor: Example</vt:lpstr>
      <vt:lpstr>Deleting a Parfactor: Example</vt:lpstr>
      <vt:lpstr>LJT for Adaptive Inference: Algorithm</vt:lpstr>
      <vt:lpstr>Runtimes</vt:lpstr>
      <vt:lpstr>Model Changes</vt:lpstr>
      <vt:lpstr>Leaving a  specific domain</vt:lpstr>
      <vt:lpstr>Known Domains</vt:lpstr>
      <vt:lpstr>Changing Domains</vt:lpstr>
      <vt:lpstr>… Without Effects</vt:lpstr>
      <vt:lpstr>… Without Effects</vt:lpstr>
      <vt:lpstr>Growing Domain Sizes</vt:lpstr>
      <vt:lpstr>Growing Domain Sizes</vt:lpstr>
      <vt:lpstr>Unknown Domains</vt:lpstr>
      <vt:lpstr>Template Model</vt:lpstr>
      <vt:lpstr>Constraint Program</vt:lpstr>
      <vt:lpstr>Constraint Program</vt:lpstr>
      <vt:lpstr>Constraint Program: Example</vt:lpstr>
      <vt:lpstr>Constraint Worlds: Example</vt:lpstr>
      <vt:lpstr>Constraint Worlds: Example</vt:lpstr>
      <vt:lpstr>Constraint Worlds: Example</vt:lpstr>
      <vt:lpstr>Constraint Worlds: Example</vt:lpstr>
      <vt:lpstr>Constraint Worlds: Example</vt:lpstr>
      <vt:lpstr>Domain Worlds</vt:lpstr>
      <vt:lpstr>Interworkings</vt:lpstr>
      <vt:lpstr>Filtering</vt:lpstr>
      <vt:lpstr>Groundings-based Semantics</vt:lpstr>
      <vt:lpstr>Example: Inputs</vt:lpstr>
      <vt:lpstr>Example</vt:lpstr>
      <vt:lpstr>Example</vt:lpstr>
      <vt:lpstr>New Queries Emerging</vt:lpstr>
      <vt:lpstr>Most Probable Assignments</vt:lpstr>
      <vt:lpstr>Most Probable Explanation (MPE)</vt:lpstr>
      <vt:lpstr>MPE: Semantics</vt:lpstr>
      <vt:lpstr>(L)VE for MPE Queries</vt:lpstr>
      <vt:lpstr>Parfactors for Assignments</vt:lpstr>
      <vt:lpstr>LVE for MPE Queries: Example</vt:lpstr>
      <vt:lpstr>LVE for MPE Queries: Example</vt:lpstr>
      <vt:lpstr>LVE for MPE Queries: Example</vt:lpstr>
      <vt:lpstr>LVE for MPE Queries Continued</vt:lpstr>
      <vt:lpstr>LVE for MPE Queries Continued</vt:lpstr>
      <vt:lpstr>LJT for MPE Queries</vt:lpstr>
      <vt:lpstr>LJT: MPE</vt:lpstr>
      <vt:lpstr>Complexity and Completeness</vt:lpstr>
      <vt:lpstr>Most Probable Assignment</vt:lpstr>
      <vt:lpstr>Most Probable Assignment</vt:lpstr>
      <vt:lpstr>Example</vt:lpstr>
      <vt:lpstr>Example</vt:lpstr>
      <vt:lpstr>Liftable and Bounded MAP Queries</vt:lpstr>
      <vt:lpstr>LVE for MAP Queries: Algorithm</vt:lpstr>
      <vt:lpstr>LJT for MAP Queries: Algorithm</vt:lpstr>
      <vt:lpstr>MAP Queries Continued</vt:lpstr>
      <vt:lpstr>MAP Queries Continued</vt:lpstr>
      <vt:lpstr>A Combined LJT for All Query Types</vt:lpstr>
      <vt:lpstr>Interim Summary</vt:lpstr>
      <vt:lpstr>Outline: 3. Lifted Inference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486</cp:revision>
  <cp:lastPrinted>2020-12-07T14:52:55Z</cp:lastPrinted>
  <dcterms:created xsi:type="dcterms:W3CDTF">2020-02-28T12:43:09Z</dcterms:created>
  <dcterms:modified xsi:type="dcterms:W3CDTF">2021-01-05T15:32:52Z</dcterms:modified>
</cp:coreProperties>
</file>